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6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2" r:id="rId30"/>
    <p:sldId id="293" r:id="rId31"/>
    <p:sldId id="294" r:id="rId32"/>
    <p:sldId id="295" r:id="rId33"/>
    <p:sldId id="283" r:id="rId34"/>
    <p:sldId id="284" r:id="rId35"/>
    <p:sldId id="285" r:id="rId36"/>
    <p:sldId id="286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559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78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753B4-8814-4C45-A10C-5E1CEBF5B98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7F1F1B4-7237-4CAB-A41B-8CC9421AB8DD}">
      <dgm:prSet phldrT="[Text]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U quanh bóng Vater</a:t>
          </a:r>
        </a:p>
      </dgm:t>
    </dgm:pt>
    <dgm:pt modelId="{C79A4A0A-6CEC-433D-AA2B-6793E470E6AD}" type="parTrans" cxnId="{853E23FC-C8A2-4794-A389-17377D66C32F}">
      <dgm:prSet/>
      <dgm:spPr/>
      <dgm:t>
        <a:bodyPr/>
        <a:lstStyle/>
        <a:p>
          <a:endParaRPr lang="en-US"/>
        </a:p>
      </dgm:t>
    </dgm:pt>
    <dgm:pt modelId="{ADC17A99-5E86-454A-A553-AC70F0490D99}" type="sibTrans" cxnId="{853E23FC-C8A2-4794-A389-17377D66C32F}">
      <dgm:prSet/>
      <dgm:spPr/>
      <dgm:t>
        <a:bodyPr/>
        <a:lstStyle/>
        <a:p>
          <a:endParaRPr lang="en-US"/>
        </a:p>
      </dgm:t>
    </dgm:pt>
    <dgm:pt modelId="{7C3C74D4-EEB0-469D-80AB-6B7BEFE42F79}">
      <dgm:prSet phldrT="[Text]"/>
      <dgm:spPr>
        <a:ln w="57150">
          <a:solidFill>
            <a:srgbClr val="0070C0"/>
          </a:solidFill>
        </a:ln>
      </dgm:spPr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Trong vòng 2cm quanh nhú tá lớn</a:t>
          </a:r>
        </a:p>
      </dgm:t>
    </dgm:pt>
    <dgm:pt modelId="{B792AEC7-E7DB-4E17-81AD-E25B66D24EC5}" type="parTrans" cxnId="{93E947ED-9053-4407-B4CB-9AE80415F2A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2DD3FB-BD21-4D8C-A674-B45589BEE86A}" type="sibTrans" cxnId="{93E947ED-9053-4407-B4CB-9AE80415F2A0}">
      <dgm:prSet/>
      <dgm:spPr/>
      <dgm:t>
        <a:bodyPr/>
        <a:lstStyle/>
        <a:p>
          <a:endParaRPr lang="en-US"/>
        </a:p>
      </dgm:t>
    </dgm:pt>
    <dgm:pt modelId="{E2AC0D03-98CD-46CA-9C8C-5D37178F9E39}">
      <dgm:prSet phldrT="[Text]"/>
      <dgm:spPr>
        <a:ln w="57150">
          <a:solidFill>
            <a:srgbClr val="0070C0"/>
          </a:solidFill>
        </a:ln>
      </dgm:spPr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Gồm: Đầu tụy, bóng Vater, đoạn cuối OMC, tá tràng. </a:t>
          </a:r>
        </a:p>
      </dgm:t>
    </dgm:pt>
    <dgm:pt modelId="{7B76F146-110F-49A9-A90F-D0EAA488F335}" type="parTrans" cxnId="{3D1CE0E4-EAAA-49E6-A69E-9036CD4BA55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8FE277-D76F-4079-B7C6-50B925588BC0}" type="sibTrans" cxnId="{3D1CE0E4-EAAA-49E6-A69E-9036CD4BA55B}">
      <dgm:prSet/>
      <dgm:spPr/>
      <dgm:t>
        <a:bodyPr/>
        <a:lstStyle/>
        <a:p>
          <a:endParaRPr lang="en-US"/>
        </a:p>
      </dgm:t>
    </dgm:pt>
    <dgm:pt modelId="{6EDB60A1-E541-4D80-A37C-26E9E8C4DC71}">
      <dgm:prSet phldrT="[Text]"/>
      <dgm:spPr>
        <a:ln w="57150">
          <a:solidFill>
            <a:srgbClr val="0070C0"/>
          </a:solidFill>
        </a:ln>
      </dgm:spPr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Đặc điểm Lâm sàng và điều trị giống nhau</a:t>
          </a:r>
        </a:p>
      </dgm:t>
    </dgm:pt>
    <dgm:pt modelId="{83505111-67E3-4E30-BA1D-59C8B5D2E812}" type="parTrans" cxnId="{159A8A32-C9FA-4E74-92C5-090B7781485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EE9FF54-81E7-40C8-8FA5-67EB71F3A433}" type="sibTrans" cxnId="{159A8A32-C9FA-4E74-92C5-090B7781485A}">
      <dgm:prSet/>
      <dgm:spPr/>
      <dgm:t>
        <a:bodyPr/>
        <a:lstStyle/>
        <a:p>
          <a:endParaRPr lang="en-US"/>
        </a:p>
      </dgm:t>
    </dgm:pt>
    <dgm:pt modelId="{71CFD249-B732-4D5B-8933-AF4E54AFFD15}" type="pres">
      <dgm:prSet presAssocID="{E91753B4-8814-4C45-A10C-5E1CEBF5B98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2B1EB74-F8B2-482C-9EB3-5AE16A54C260}" type="pres">
      <dgm:prSet presAssocID="{87F1F1B4-7237-4CAB-A41B-8CC9421AB8DD}" presName="root1" presStyleCnt="0"/>
      <dgm:spPr/>
    </dgm:pt>
    <dgm:pt modelId="{D7163A67-0EE1-403D-9B4A-6EBCB5AE9D1C}" type="pres">
      <dgm:prSet presAssocID="{87F1F1B4-7237-4CAB-A41B-8CC9421AB8DD}" presName="LevelOneTextNode" presStyleLbl="node0" presStyleIdx="0" presStyleCnt="1" custAng="5400000" custScaleX="319775" custScaleY="59054">
        <dgm:presLayoutVars>
          <dgm:chPref val="3"/>
        </dgm:presLayoutVars>
      </dgm:prSet>
      <dgm:spPr>
        <a:prstGeom prst="ellipse">
          <a:avLst/>
        </a:prstGeom>
      </dgm:spPr>
    </dgm:pt>
    <dgm:pt modelId="{B3032CF0-9EDA-46EE-A27E-40A6A9DEB0FB}" type="pres">
      <dgm:prSet presAssocID="{87F1F1B4-7237-4CAB-A41B-8CC9421AB8DD}" presName="level2hierChild" presStyleCnt="0"/>
      <dgm:spPr/>
    </dgm:pt>
    <dgm:pt modelId="{3C06EFD7-1443-4945-A653-51ABBA0FE236}" type="pres">
      <dgm:prSet presAssocID="{B792AEC7-E7DB-4E17-81AD-E25B66D24EC5}" presName="conn2-1" presStyleLbl="parChTrans1D2" presStyleIdx="0" presStyleCnt="3"/>
      <dgm:spPr/>
    </dgm:pt>
    <dgm:pt modelId="{AF80BDEA-705D-4360-B8D7-0BF1F087CBA1}" type="pres">
      <dgm:prSet presAssocID="{B792AEC7-E7DB-4E17-81AD-E25B66D24EC5}" presName="connTx" presStyleLbl="parChTrans1D2" presStyleIdx="0" presStyleCnt="3"/>
      <dgm:spPr/>
    </dgm:pt>
    <dgm:pt modelId="{17EDA77A-54D9-44A3-9337-85E220297E46}" type="pres">
      <dgm:prSet presAssocID="{7C3C74D4-EEB0-469D-80AB-6B7BEFE42F79}" presName="root2" presStyleCnt="0"/>
      <dgm:spPr/>
    </dgm:pt>
    <dgm:pt modelId="{E2250D9C-8A70-4F7B-B79D-5C24AF83425D}" type="pres">
      <dgm:prSet presAssocID="{7C3C74D4-EEB0-469D-80AB-6B7BEFE42F79}" presName="LevelTwoTextNode" presStyleLbl="node2" presStyleIdx="0" presStyleCnt="3" custScaleX="193098">
        <dgm:presLayoutVars>
          <dgm:chPref val="3"/>
        </dgm:presLayoutVars>
      </dgm:prSet>
      <dgm:spPr/>
    </dgm:pt>
    <dgm:pt modelId="{A63F69BE-E1EA-4A4F-98D0-027C9DC08CF9}" type="pres">
      <dgm:prSet presAssocID="{7C3C74D4-EEB0-469D-80AB-6B7BEFE42F79}" presName="level3hierChild" presStyleCnt="0"/>
      <dgm:spPr/>
    </dgm:pt>
    <dgm:pt modelId="{C4A9B880-169D-46EB-84E2-4F32CE1AFEA7}" type="pres">
      <dgm:prSet presAssocID="{7B76F146-110F-49A9-A90F-D0EAA488F335}" presName="conn2-1" presStyleLbl="parChTrans1D2" presStyleIdx="1" presStyleCnt="3"/>
      <dgm:spPr/>
    </dgm:pt>
    <dgm:pt modelId="{1CD3CAED-3058-4271-B749-4CA1ADBA1D60}" type="pres">
      <dgm:prSet presAssocID="{7B76F146-110F-49A9-A90F-D0EAA488F335}" presName="connTx" presStyleLbl="parChTrans1D2" presStyleIdx="1" presStyleCnt="3"/>
      <dgm:spPr/>
    </dgm:pt>
    <dgm:pt modelId="{4E96A538-8000-46D6-9FBA-F37135416A71}" type="pres">
      <dgm:prSet presAssocID="{E2AC0D03-98CD-46CA-9C8C-5D37178F9E39}" presName="root2" presStyleCnt="0"/>
      <dgm:spPr/>
    </dgm:pt>
    <dgm:pt modelId="{777479E0-8D43-41BF-A2A1-911F34045ADB}" type="pres">
      <dgm:prSet presAssocID="{E2AC0D03-98CD-46CA-9C8C-5D37178F9E39}" presName="LevelTwoTextNode" presStyleLbl="node2" presStyleIdx="1" presStyleCnt="3" custScaleX="193098">
        <dgm:presLayoutVars>
          <dgm:chPref val="3"/>
        </dgm:presLayoutVars>
      </dgm:prSet>
      <dgm:spPr/>
    </dgm:pt>
    <dgm:pt modelId="{507A2E38-237D-4A2A-9124-C2DFF4422FD5}" type="pres">
      <dgm:prSet presAssocID="{E2AC0D03-98CD-46CA-9C8C-5D37178F9E39}" presName="level3hierChild" presStyleCnt="0"/>
      <dgm:spPr/>
    </dgm:pt>
    <dgm:pt modelId="{B7252735-F090-483D-BE85-5CDF16E4C93E}" type="pres">
      <dgm:prSet presAssocID="{83505111-67E3-4E30-BA1D-59C8B5D2E812}" presName="conn2-1" presStyleLbl="parChTrans1D2" presStyleIdx="2" presStyleCnt="3"/>
      <dgm:spPr/>
    </dgm:pt>
    <dgm:pt modelId="{0782FFC0-3ECF-4D2D-81A9-001E24F69A0D}" type="pres">
      <dgm:prSet presAssocID="{83505111-67E3-4E30-BA1D-59C8B5D2E812}" presName="connTx" presStyleLbl="parChTrans1D2" presStyleIdx="2" presStyleCnt="3"/>
      <dgm:spPr/>
    </dgm:pt>
    <dgm:pt modelId="{A774687B-8E6A-495E-B27B-62E16C44FE29}" type="pres">
      <dgm:prSet presAssocID="{6EDB60A1-E541-4D80-A37C-26E9E8C4DC71}" presName="root2" presStyleCnt="0"/>
      <dgm:spPr/>
    </dgm:pt>
    <dgm:pt modelId="{81DC140B-7954-44F2-A194-37E55B05815C}" type="pres">
      <dgm:prSet presAssocID="{6EDB60A1-E541-4D80-A37C-26E9E8C4DC71}" presName="LevelTwoTextNode" presStyleLbl="node2" presStyleIdx="2" presStyleCnt="3" custScaleX="193098">
        <dgm:presLayoutVars>
          <dgm:chPref val="3"/>
        </dgm:presLayoutVars>
      </dgm:prSet>
      <dgm:spPr/>
    </dgm:pt>
    <dgm:pt modelId="{7E38D957-D2E5-4185-B899-0F6503F5456F}" type="pres">
      <dgm:prSet presAssocID="{6EDB60A1-E541-4D80-A37C-26E9E8C4DC71}" presName="level3hierChild" presStyleCnt="0"/>
      <dgm:spPr/>
    </dgm:pt>
  </dgm:ptLst>
  <dgm:cxnLst>
    <dgm:cxn modelId="{0B1FD60F-18B0-4F28-B463-6FDC7980064B}" type="presOf" srcId="{87F1F1B4-7237-4CAB-A41B-8CC9421AB8DD}" destId="{D7163A67-0EE1-403D-9B4A-6EBCB5AE9D1C}" srcOrd="0" destOrd="0" presId="urn:microsoft.com/office/officeart/2008/layout/HorizontalMultiLevelHierarchy"/>
    <dgm:cxn modelId="{6F4BF62A-B009-4873-869F-59C0AE77DEC3}" type="presOf" srcId="{83505111-67E3-4E30-BA1D-59C8B5D2E812}" destId="{B7252735-F090-483D-BE85-5CDF16E4C93E}" srcOrd="0" destOrd="0" presId="urn:microsoft.com/office/officeart/2008/layout/HorizontalMultiLevelHierarchy"/>
    <dgm:cxn modelId="{159A8A32-C9FA-4E74-92C5-090B7781485A}" srcId="{87F1F1B4-7237-4CAB-A41B-8CC9421AB8DD}" destId="{6EDB60A1-E541-4D80-A37C-26E9E8C4DC71}" srcOrd="2" destOrd="0" parTransId="{83505111-67E3-4E30-BA1D-59C8B5D2E812}" sibTransId="{3EE9FF54-81E7-40C8-8FA5-67EB71F3A433}"/>
    <dgm:cxn modelId="{D8442E5B-FBFC-4676-ABD2-B5FCE595C3A8}" type="presOf" srcId="{6EDB60A1-E541-4D80-A37C-26E9E8C4DC71}" destId="{81DC140B-7954-44F2-A194-37E55B05815C}" srcOrd="0" destOrd="0" presId="urn:microsoft.com/office/officeart/2008/layout/HorizontalMultiLevelHierarchy"/>
    <dgm:cxn modelId="{4F2F7A6E-D0EE-429B-B851-1F426E64A373}" type="presOf" srcId="{E2AC0D03-98CD-46CA-9C8C-5D37178F9E39}" destId="{777479E0-8D43-41BF-A2A1-911F34045ADB}" srcOrd="0" destOrd="0" presId="urn:microsoft.com/office/officeart/2008/layout/HorizontalMultiLevelHierarchy"/>
    <dgm:cxn modelId="{387A2354-EB59-474F-8F84-9D5561DD0A8A}" type="presOf" srcId="{B792AEC7-E7DB-4E17-81AD-E25B66D24EC5}" destId="{3C06EFD7-1443-4945-A653-51ABBA0FE236}" srcOrd="0" destOrd="0" presId="urn:microsoft.com/office/officeart/2008/layout/HorizontalMultiLevelHierarchy"/>
    <dgm:cxn modelId="{5331CE81-A508-43D6-849C-D68D9E4169F0}" type="presOf" srcId="{7B76F146-110F-49A9-A90F-D0EAA488F335}" destId="{C4A9B880-169D-46EB-84E2-4F32CE1AFEA7}" srcOrd="0" destOrd="0" presId="urn:microsoft.com/office/officeart/2008/layout/HorizontalMultiLevelHierarchy"/>
    <dgm:cxn modelId="{BC1AB584-4FBA-4D0E-97CC-6FD21F5A3101}" type="presOf" srcId="{E91753B4-8814-4C45-A10C-5E1CEBF5B984}" destId="{71CFD249-B732-4D5B-8933-AF4E54AFFD15}" srcOrd="0" destOrd="0" presId="urn:microsoft.com/office/officeart/2008/layout/HorizontalMultiLevelHierarchy"/>
    <dgm:cxn modelId="{897902AD-A28B-4AAA-90FC-D0D5D2B85B13}" type="presOf" srcId="{7C3C74D4-EEB0-469D-80AB-6B7BEFE42F79}" destId="{E2250D9C-8A70-4F7B-B79D-5C24AF83425D}" srcOrd="0" destOrd="0" presId="urn:microsoft.com/office/officeart/2008/layout/HorizontalMultiLevelHierarchy"/>
    <dgm:cxn modelId="{A9B9BECB-6699-4055-8F65-ADFE89265BAB}" type="presOf" srcId="{7B76F146-110F-49A9-A90F-D0EAA488F335}" destId="{1CD3CAED-3058-4271-B749-4CA1ADBA1D60}" srcOrd="1" destOrd="0" presId="urn:microsoft.com/office/officeart/2008/layout/HorizontalMultiLevelHierarchy"/>
    <dgm:cxn modelId="{3D1CE0E4-EAAA-49E6-A69E-9036CD4BA55B}" srcId="{87F1F1B4-7237-4CAB-A41B-8CC9421AB8DD}" destId="{E2AC0D03-98CD-46CA-9C8C-5D37178F9E39}" srcOrd="1" destOrd="0" parTransId="{7B76F146-110F-49A9-A90F-D0EAA488F335}" sibTransId="{8C8FE277-D76F-4079-B7C6-50B925588BC0}"/>
    <dgm:cxn modelId="{93E947ED-9053-4407-B4CB-9AE80415F2A0}" srcId="{87F1F1B4-7237-4CAB-A41B-8CC9421AB8DD}" destId="{7C3C74D4-EEB0-469D-80AB-6B7BEFE42F79}" srcOrd="0" destOrd="0" parTransId="{B792AEC7-E7DB-4E17-81AD-E25B66D24EC5}" sibTransId="{202DD3FB-BD21-4D8C-A674-B45589BEE86A}"/>
    <dgm:cxn modelId="{9A30CDF3-DB67-4602-B351-B2A76C1F01E1}" type="presOf" srcId="{83505111-67E3-4E30-BA1D-59C8B5D2E812}" destId="{0782FFC0-3ECF-4D2D-81A9-001E24F69A0D}" srcOrd="1" destOrd="0" presId="urn:microsoft.com/office/officeart/2008/layout/HorizontalMultiLevelHierarchy"/>
    <dgm:cxn modelId="{C45045F6-385A-4F6A-9C99-82552DB49EA3}" type="presOf" srcId="{B792AEC7-E7DB-4E17-81AD-E25B66D24EC5}" destId="{AF80BDEA-705D-4360-B8D7-0BF1F087CBA1}" srcOrd="1" destOrd="0" presId="urn:microsoft.com/office/officeart/2008/layout/HorizontalMultiLevelHierarchy"/>
    <dgm:cxn modelId="{853E23FC-C8A2-4794-A389-17377D66C32F}" srcId="{E91753B4-8814-4C45-A10C-5E1CEBF5B984}" destId="{87F1F1B4-7237-4CAB-A41B-8CC9421AB8DD}" srcOrd="0" destOrd="0" parTransId="{C79A4A0A-6CEC-433D-AA2B-6793E470E6AD}" sibTransId="{ADC17A99-5E86-454A-A553-AC70F0490D99}"/>
    <dgm:cxn modelId="{F3D6FAFB-04BB-4CF3-B739-55949CD8B750}" type="presParOf" srcId="{71CFD249-B732-4D5B-8933-AF4E54AFFD15}" destId="{92B1EB74-F8B2-482C-9EB3-5AE16A54C260}" srcOrd="0" destOrd="0" presId="urn:microsoft.com/office/officeart/2008/layout/HorizontalMultiLevelHierarchy"/>
    <dgm:cxn modelId="{8AD1DF15-BC40-4CED-9180-39C9DA319BBD}" type="presParOf" srcId="{92B1EB74-F8B2-482C-9EB3-5AE16A54C260}" destId="{D7163A67-0EE1-403D-9B4A-6EBCB5AE9D1C}" srcOrd="0" destOrd="0" presId="urn:microsoft.com/office/officeart/2008/layout/HorizontalMultiLevelHierarchy"/>
    <dgm:cxn modelId="{18B25B9C-57CA-4AFE-8C6C-A6228EEDF3CE}" type="presParOf" srcId="{92B1EB74-F8B2-482C-9EB3-5AE16A54C260}" destId="{B3032CF0-9EDA-46EE-A27E-40A6A9DEB0FB}" srcOrd="1" destOrd="0" presId="urn:microsoft.com/office/officeart/2008/layout/HorizontalMultiLevelHierarchy"/>
    <dgm:cxn modelId="{C9FECFE3-E559-4D56-9546-7C38B2C66A9D}" type="presParOf" srcId="{B3032CF0-9EDA-46EE-A27E-40A6A9DEB0FB}" destId="{3C06EFD7-1443-4945-A653-51ABBA0FE236}" srcOrd="0" destOrd="0" presId="urn:microsoft.com/office/officeart/2008/layout/HorizontalMultiLevelHierarchy"/>
    <dgm:cxn modelId="{F8E2C80C-F2C4-4648-971A-C2F9C70EBBB3}" type="presParOf" srcId="{3C06EFD7-1443-4945-A653-51ABBA0FE236}" destId="{AF80BDEA-705D-4360-B8D7-0BF1F087CBA1}" srcOrd="0" destOrd="0" presId="urn:microsoft.com/office/officeart/2008/layout/HorizontalMultiLevelHierarchy"/>
    <dgm:cxn modelId="{80626910-6D04-4A26-BB3F-19760A3DBD2D}" type="presParOf" srcId="{B3032CF0-9EDA-46EE-A27E-40A6A9DEB0FB}" destId="{17EDA77A-54D9-44A3-9337-85E220297E46}" srcOrd="1" destOrd="0" presId="urn:microsoft.com/office/officeart/2008/layout/HorizontalMultiLevelHierarchy"/>
    <dgm:cxn modelId="{1AD54CE7-8664-4437-B4F9-6B29CA35E1F7}" type="presParOf" srcId="{17EDA77A-54D9-44A3-9337-85E220297E46}" destId="{E2250D9C-8A70-4F7B-B79D-5C24AF83425D}" srcOrd="0" destOrd="0" presId="urn:microsoft.com/office/officeart/2008/layout/HorizontalMultiLevelHierarchy"/>
    <dgm:cxn modelId="{82F5D2F8-8230-43B8-87CF-D5F6C08BD3BA}" type="presParOf" srcId="{17EDA77A-54D9-44A3-9337-85E220297E46}" destId="{A63F69BE-E1EA-4A4F-98D0-027C9DC08CF9}" srcOrd="1" destOrd="0" presId="urn:microsoft.com/office/officeart/2008/layout/HorizontalMultiLevelHierarchy"/>
    <dgm:cxn modelId="{C2DDB48D-C9D3-47B5-BA2D-E09B5EEED78F}" type="presParOf" srcId="{B3032CF0-9EDA-46EE-A27E-40A6A9DEB0FB}" destId="{C4A9B880-169D-46EB-84E2-4F32CE1AFEA7}" srcOrd="2" destOrd="0" presId="urn:microsoft.com/office/officeart/2008/layout/HorizontalMultiLevelHierarchy"/>
    <dgm:cxn modelId="{B6D93B40-2A0F-431E-B8DC-C212DEB74869}" type="presParOf" srcId="{C4A9B880-169D-46EB-84E2-4F32CE1AFEA7}" destId="{1CD3CAED-3058-4271-B749-4CA1ADBA1D60}" srcOrd="0" destOrd="0" presId="urn:microsoft.com/office/officeart/2008/layout/HorizontalMultiLevelHierarchy"/>
    <dgm:cxn modelId="{E1F7B575-499B-4BE9-8AD5-C679EE6D9BDC}" type="presParOf" srcId="{B3032CF0-9EDA-46EE-A27E-40A6A9DEB0FB}" destId="{4E96A538-8000-46D6-9FBA-F37135416A71}" srcOrd="3" destOrd="0" presId="urn:microsoft.com/office/officeart/2008/layout/HorizontalMultiLevelHierarchy"/>
    <dgm:cxn modelId="{2D3F1189-2312-4FE9-8CE8-B7F9C2F46AF2}" type="presParOf" srcId="{4E96A538-8000-46D6-9FBA-F37135416A71}" destId="{777479E0-8D43-41BF-A2A1-911F34045ADB}" srcOrd="0" destOrd="0" presId="urn:microsoft.com/office/officeart/2008/layout/HorizontalMultiLevelHierarchy"/>
    <dgm:cxn modelId="{E001E803-51C0-416E-B0DF-1A50D4306942}" type="presParOf" srcId="{4E96A538-8000-46D6-9FBA-F37135416A71}" destId="{507A2E38-237D-4A2A-9124-C2DFF4422FD5}" srcOrd="1" destOrd="0" presId="urn:microsoft.com/office/officeart/2008/layout/HorizontalMultiLevelHierarchy"/>
    <dgm:cxn modelId="{4947302B-E426-4FD7-A8EA-6F6D77C47AC3}" type="presParOf" srcId="{B3032CF0-9EDA-46EE-A27E-40A6A9DEB0FB}" destId="{B7252735-F090-483D-BE85-5CDF16E4C93E}" srcOrd="4" destOrd="0" presId="urn:microsoft.com/office/officeart/2008/layout/HorizontalMultiLevelHierarchy"/>
    <dgm:cxn modelId="{E074B4E6-35B2-4D96-9C20-702EBE4711EF}" type="presParOf" srcId="{B7252735-F090-483D-BE85-5CDF16E4C93E}" destId="{0782FFC0-3ECF-4D2D-81A9-001E24F69A0D}" srcOrd="0" destOrd="0" presId="urn:microsoft.com/office/officeart/2008/layout/HorizontalMultiLevelHierarchy"/>
    <dgm:cxn modelId="{3355E656-E8C3-44CA-8F2B-37B8C36BA8CB}" type="presParOf" srcId="{B3032CF0-9EDA-46EE-A27E-40A6A9DEB0FB}" destId="{A774687B-8E6A-495E-B27B-62E16C44FE29}" srcOrd="5" destOrd="0" presId="urn:microsoft.com/office/officeart/2008/layout/HorizontalMultiLevelHierarchy"/>
    <dgm:cxn modelId="{B2FE3446-F09C-4BCF-9016-681E1F0CB6F0}" type="presParOf" srcId="{A774687B-8E6A-495E-B27B-62E16C44FE29}" destId="{81DC140B-7954-44F2-A194-37E55B05815C}" srcOrd="0" destOrd="0" presId="urn:microsoft.com/office/officeart/2008/layout/HorizontalMultiLevelHierarchy"/>
    <dgm:cxn modelId="{82892252-8095-4117-966E-1AF8A734151D}" type="presParOf" srcId="{A774687B-8E6A-495E-B27B-62E16C44FE29}" destId="{7E38D957-D2E5-4185-B899-0F6503F5456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418D25-E381-4388-92D9-1325DAC6D6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4FC1E4-4DAA-4ED9-BBEC-34CCA262CE54}">
      <dgm:prSet phldrT="[Text]" custT="1"/>
      <dgm:spPr>
        <a:noFill/>
      </dgm:spPr>
      <dgm:t>
        <a:bodyPr/>
        <a:lstStyle/>
        <a:p>
          <a:r>
            <a:rPr lang="en-US" sz="28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CA 19-9</a:t>
          </a:r>
        </a:p>
      </dgm:t>
    </dgm:pt>
    <dgm:pt modelId="{C79A9DD4-C716-47B0-9BB3-D19B8E545AC0}" type="parTrans" cxnId="{402424D3-7161-4FA3-9292-A26859E7771E}">
      <dgm:prSet/>
      <dgm:spPr/>
      <dgm:t>
        <a:bodyPr/>
        <a:lstStyle/>
        <a:p>
          <a:endParaRPr lang="en-US"/>
        </a:p>
      </dgm:t>
    </dgm:pt>
    <dgm:pt modelId="{F84B882F-39F4-4EF1-9C3A-EB3E5EE37C3B}" type="sibTrans" cxnId="{402424D3-7161-4FA3-9292-A26859E7771E}">
      <dgm:prSet/>
      <dgm:spPr/>
      <dgm:t>
        <a:bodyPr/>
        <a:lstStyle/>
        <a:p>
          <a:endParaRPr lang="en-US"/>
        </a:p>
      </dgm:t>
    </dgm:pt>
    <dgm:pt modelId="{75D9ED27-5656-4E6C-AAFD-F4592627A2CF}">
      <dgm:prSet phldrT="[Text]" custT="1"/>
      <dgm:spPr>
        <a:noFill/>
        <a:ln>
          <a:solidFill>
            <a:srgbClr val="0070C0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2400" b="1" i="1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Tăng</a:t>
          </a:r>
          <a:r>
            <a:rPr lang="en-US" sz="24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b="1" i="1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24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 75% </a:t>
          </a:r>
          <a:r>
            <a:rPr lang="en-US" sz="24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trường</a:t>
          </a:r>
          <a:r>
            <a: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hợp</a:t>
          </a:r>
          <a:r>
            <a: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 u </a:t>
          </a:r>
          <a:r>
            <a:rPr lang="en-US" sz="24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quanh</a:t>
          </a:r>
          <a:r>
            <a: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bóng</a:t>
          </a:r>
          <a:r>
            <a: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Vater</a:t>
          </a:r>
          <a:endParaRPr lang="en-US" sz="2400" dirty="0">
            <a:solidFill>
              <a:srgbClr val="0070C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CE1485-BBD5-48B7-86A2-B0769962864D}" type="parTrans" cxnId="{ECCBF13D-62B6-4067-BAAC-408A332CF354}">
      <dgm:prSet/>
      <dgm:spPr>
        <a:noFill/>
      </dgm:spPr>
      <dgm:t>
        <a:bodyPr/>
        <a:lstStyle/>
        <a:p>
          <a:endParaRPr lang="en-US" sz="24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ED305C-5A54-406A-BAC8-C9FDB4C762D0}" type="sibTrans" cxnId="{ECCBF13D-62B6-4067-BAAC-408A332CF354}">
      <dgm:prSet/>
      <dgm:spPr/>
      <dgm:t>
        <a:bodyPr/>
        <a:lstStyle/>
        <a:p>
          <a:endParaRPr lang="en-US"/>
        </a:p>
      </dgm:t>
    </dgm:pt>
    <dgm:pt modelId="{6BD43C86-D03B-4E83-94CC-F3FF662E2C4B}">
      <dgm:prSet phldrT="[Text]" custT="1"/>
      <dgm:spPr>
        <a:noFill/>
        <a:ln>
          <a:solidFill>
            <a:srgbClr val="0070C0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24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Cũng tăng trong các bệnh lành tính khác</a:t>
          </a:r>
        </a:p>
      </dgm:t>
    </dgm:pt>
    <dgm:pt modelId="{06D1348C-B11E-4B80-87A3-02ADCFD21B94}" type="parTrans" cxnId="{3182F0FC-D65C-4E28-AA9B-8A88E6D3B5B1}">
      <dgm:prSet/>
      <dgm:spPr>
        <a:noFill/>
      </dgm:spPr>
      <dgm:t>
        <a:bodyPr/>
        <a:lstStyle/>
        <a:p>
          <a:endParaRPr lang="en-US" sz="24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B51573-BE18-48EA-8262-F8892D88D6A2}" type="sibTrans" cxnId="{3182F0FC-D65C-4E28-AA9B-8A88E6D3B5B1}">
      <dgm:prSet/>
      <dgm:spPr/>
      <dgm:t>
        <a:bodyPr/>
        <a:lstStyle/>
        <a:p>
          <a:endParaRPr lang="en-US"/>
        </a:p>
      </dgm:t>
    </dgm:pt>
    <dgm:pt modelId="{DED803EE-F26C-4AF6-84D0-95F1322BDE5A}">
      <dgm:prSet phldrT="[Text]" custT="1"/>
      <dgm:spPr>
        <a:noFill/>
        <a:ln>
          <a:solidFill>
            <a:srgbClr val="0070C0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24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Độ nhạy và độ đặc hiệu cao hơn CEA.</a:t>
          </a:r>
        </a:p>
      </dgm:t>
    </dgm:pt>
    <dgm:pt modelId="{BD4BCC5F-C555-406B-BCB4-7BE95ABAA333}" type="parTrans" cxnId="{709245F6-299E-495C-8565-799B7A3C28A9}">
      <dgm:prSet/>
      <dgm:spPr>
        <a:noFill/>
      </dgm:spPr>
      <dgm:t>
        <a:bodyPr/>
        <a:lstStyle/>
        <a:p>
          <a:endParaRPr lang="en-US" sz="24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04C23AD-645A-4652-84E5-5C695B5DBB6B}" type="sibTrans" cxnId="{709245F6-299E-495C-8565-799B7A3C28A9}">
      <dgm:prSet/>
      <dgm:spPr/>
      <dgm:t>
        <a:bodyPr/>
        <a:lstStyle/>
        <a:p>
          <a:endParaRPr lang="en-US"/>
        </a:p>
      </dgm:t>
    </dgm:pt>
    <dgm:pt modelId="{3EB7625A-482D-4F4B-BA05-0B66D649CFB7}">
      <dgm:prSet custT="1"/>
      <dgm:spPr>
        <a:noFill/>
        <a:ln>
          <a:solidFill>
            <a:srgbClr val="0070C0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24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Vai trò chính là theo dõi và tiên lượng</a:t>
          </a:r>
        </a:p>
      </dgm:t>
    </dgm:pt>
    <dgm:pt modelId="{0075644F-2868-4A65-9ADF-34ACD5DDFEC3}" type="parTrans" cxnId="{4ED7FB55-0213-4A4E-9BAD-58DFA831955B}">
      <dgm:prSet/>
      <dgm:spPr>
        <a:noFill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E2D3B8-6931-46F4-AFCA-DB198FD126DA}" type="sibTrans" cxnId="{4ED7FB55-0213-4A4E-9BAD-58DFA831955B}">
      <dgm:prSet/>
      <dgm:spPr/>
      <dgm:t>
        <a:bodyPr/>
        <a:lstStyle/>
        <a:p>
          <a:endParaRPr lang="en-US"/>
        </a:p>
      </dgm:t>
    </dgm:pt>
    <dgm:pt modelId="{F866BB29-7154-4154-95C5-98B0D91600D9}" type="pres">
      <dgm:prSet presAssocID="{61418D25-E381-4388-92D9-1325DAC6D6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D1D91F-71ED-47BA-80AD-77B0C3118D91}" type="pres">
      <dgm:prSet presAssocID="{CC4FC1E4-4DAA-4ED9-BBEC-34CCA262CE54}" presName="hierRoot1" presStyleCnt="0">
        <dgm:presLayoutVars>
          <dgm:hierBranch val="init"/>
        </dgm:presLayoutVars>
      </dgm:prSet>
      <dgm:spPr/>
    </dgm:pt>
    <dgm:pt modelId="{29258FE9-4E0C-415C-8DFE-8227BE35173E}" type="pres">
      <dgm:prSet presAssocID="{CC4FC1E4-4DAA-4ED9-BBEC-34CCA262CE54}" presName="rootComposite1" presStyleCnt="0"/>
      <dgm:spPr/>
    </dgm:pt>
    <dgm:pt modelId="{FD401193-E53A-48EF-AF1B-16F63682617C}" type="pres">
      <dgm:prSet presAssocID="{CC4FC1E4-4DAA-4ED9-BBEC-34CCA262CE54}" presName="rootText1" presStyleLbl="node0" presStyleIdx="0" presStyleCnt="1" custScaleY="56224">
        <dgm:presLayoutVars>
          <dgm:chPref val="3"/>
        </dgm:presLayoutVars>
      </dgm:prSet>
      <dgm:spPr/>
    </dgm:pt>
    <dgm:pt modelId="{53757A65-BA70-41B2-8AD5-12554E4F26AD}" type="pres">
      <dgm:prSet presAssocID="{CC4FC1E4-4DAA-4ED9-BBEC-34CCA262CE54}" presName="rootConnector1" presStyleLbl="node1" presStyleIdx="0" presStyleCnt="0"/>
      <dgm:spPr/>
    </dgm:pt>
    <dgm:pt modelId="{87E6D467-0ABE-4276-ADAB-ACD6450E3859}" type="pres">
      <dgm:prSet presAssocID="{CC4FC1E4-4DAA-4ED9-BBEC-34CCA262CE54}" presName="hierChild2" presStyleCnt="0"/>
      <dgm:spPr/>
    </dgm:pt>
    <dgm:pt modelId="{34931C0A-43E3-48B2-A7EB-98FB98DC33EE}" type="pres">
      <dgm:prSet presAssocID="{B1CE1485-BBD5-48B7-86A2-B0769962864D}" presName="Name37" presStyleLbl="parChTrans1D2" presStyleIdx="0" presStyleCnt="4"/>
      <dgm:spPr/>
    </dgm:pt>
    <dgm:pt modelId="{E330D4B7-C2A5-4F3A-9202-D1DC770B6EF5}" type="pres">
      <dgm:prSet presAssocID="{75D9ED27-5656-4E6C-AAFD-F4592627A2CF}" presName="hierRoot2" presStyleCnt="0">
        <dgm:presLayoutVars>
          <dgm:hierBranch val="init"/>
        </dgm:presLayoutVars>
      </dgm:prSet>
      <dgm:spPr/>
    </dgm:pt>
    <dgm:pt modelId="{7434940C-704E-497F-8353-044D03D7898D}" type="pres">
      <dgm:prSet presAssocID="{75D9ED27-5656-4E6C-AAFD-F4592627A2CF}" presName="rootComposite" presStyleCnt="0"/>
      <dgm:spPr/>
    </dgm:pt>
    <dgm:pt modelId="{E5CED78A-4093-4C7B-BBAF-ABADE36CA433}" type="pres">
      <dgm:prSet presAssocID="{75D9ED27-5656-4E6C-AAFD-F4592627A2CF}" presName="rootText" presStyleLbl="node2" presStyleIdx="0" presStyleCnt="4" custScaleX="55848" custScaleY="158810">
        <dgm:presLayoutVars>
          <dgm:chPref val="3"/>
        </dgm:presLayoutVars>
      </dgm:prSet>
      <dgm:spPr/>
    </dgm:pt>
    <dgm:pt modelId="{6E23A1EE-092B-455F-8239-3C2CAAD41285}" type="pres">
      <dgm:prSet presAssocID="{75D9ED27-5656-4E6C-AAFD-F4592627A2CF}" presName="rootConnector" presStyleLbl="node2" presStyleIdx="0" presStyleCnt="4"/>
      <dgm:spPr/>
    </dgm:pt>
    <dgm:pt modelId="{DD60D75D-76B1-4738-AF72-DE8B0D9891C8}" type="pres">
      <dgm:prSet presAssocID="{75D9ED27-5656-4E6C-AAFD-F4592627A2CF}" presName="hierChild4" presStyleCnt="0"/>
      <dgm:spPr/>
    </dgm:pt>
    <dgm:pt modelId="{569A5110-7E96-403D-B5F3-4F2315DCE8B0}" type="pres">
      <dgm:prSet presAssocID="{75D9ED27-5656-4E6C-AAFD-F4592627A2CF}" presName="hierChild5" presStyleCnt="0"/>
      <dgm:spPr/>
    </dgm:pt>
    <dgm:pt modelId="{98E4FD48-CDAA-4CAC-BA9A-FEF15E77A7F7}" type="pres">
      <dgm:prSet presAssocID="{06D1348C-B11E-4B80-87A3-02ADCFD21B94}" presName="Name37" presStyleLbl="parChTrans1D2" presStyleIdx="1" presStyleCnt="4"/>
      <dgm:spPr/>
    </dgm:pt>
    <dgm:pt modelId="{3A5220E2-FFB8-4E7A-80BE-B3E21F6E4DCB}" type="pres">
      <dgm:prSet presAssocID="{6BD43C86-D03B-4E83-94CC-F3FF662E2C4B}" presName="hierRoot2" presStyleCnt="0">
        <dgm:presLayoutVars>
          <dgm:hierBranch val="init"/>
        </dgm:presLayoutVars>
      </dgm:prSet>
      <dgm:spPr/>
    </dgm:pt>
    <dgm:pt modelId="{B792B2EB-01AD-4ECE-8634-31C28E7C0D1E}" type="pres">
      <dgm:prSet presAssocID="{6BD43C86-D03B-4E83-94CC-F3FF662E2C4B}" presName="rootComposite" presStyleCnt="0"/>
      <dgm:spPr/>
    </dgm:pt>
    <dgm:pt modelId="{4F110C0C-5E23-4B51-909C-7061CE855226}" type="pres">
      <dgm:prSet presAssocID="{6BD43C86-D03B-4E83-94CC-F3FF662E2C4B}" presName="rootText" presStyleLbl="node2" presStyleIdx="1" presStyleCnt="4" custScaleX="55848" custScaleY="158810">
        <dgm:presLayoutVars>
          <dgm:chPref val="3"/>
        </dgm:presLayoutVars>
      </dgm:prSet>
      <dgm:spPr/>
    </dgm:pt>
    <dgm:pt modelId="{8A609517-64E6-4E12-B313-2C210BB56359}" type="pres">
      <dgm:prSet presAssocID="{6BD43C86-D03B-4E83-94CC-F3FF662E2C4B}" presName="rootConnector" presStyleLbl="node2" presStyleIdx="1" presStyleCnt="4"/>
      <dgm:spPr/>
    </dgm:pt>
    <dgm:pt modelId="{97342744-B206-485A-BED0-141BF6A18EE2}" type="pres">
      <dgm:prSet presAssocID="{6BD43C86-D03B-4E83-94CC-F3FF662E2C4B}" presName="hierChild4" presStyleCnt="0"/>
      <dgm:spPr/>
    </dgm:pt>
    <dgm:pt modelId="{623726A4-60FD-4C27-A8CF-988CBE766803}" type="pres">
      <dgm:prSet presAssocID="{6BD43C86-D03B-4E83-94CC-F3FF662E2C4B}" presName="hierChild5" presStyleCnt="0"/>
      <dgm:spPr/>
    </dgm:pt>
    <dgm:pt modelId="{963ABADB-17E7-4934-8EFA-53AF88105486}" type="pres">
      <dgm:prSet presAssocID="{BD4BCC5F-C555-406B-BCB4-7BE95ABAA333}" presName="Name37" presStyleLbl="parChTrans1D2" presStyleIdx="2" presStyleCnt="4"/>
      <dgm:spPr/>
    </dgm:pt>
    <dgm:pt modelId="{69B09432-0D46-400F-825A-E45AD27967B3}" type="pres">
      <dgm:prSet presAssocID="{DED803EE-F26C-4AF6-84D0-95F1322BDE5A}" presName="hierRoot2" presStyleCnt="0">
        <dgm:presLayoutVars>
          <dgm:hierBranch val="init"/>
        </dgm:presLayoutVars>
      </dgm:prSet>
      <dgm:spPr/>
    </dgm:pt>
    <dgm:pt modelId="{769D522F-A8FA-4BAF-B206-53322454842A}" type="pres">
      <dgm:prSet presAssocID="{DED803EE-F26C-4AF6-84D0-95F1322BDE5A}" presName="rootComposite" presStyleCnt="0"/>
      <dgm:spPr/>
    </dgm:pt>
    <dgm:pt modelId="{3F308E52-8E7D-44C9-99D8-428CD2B0FD80}" type="pres">
      <dgm:prSet presAssocID="{DED803EE-F26C-4AF6-84D0-95F1322BDE5A}" presName="rootText" presStyleLbl="node2" presStyleIdx="2" presStyleCnt="4" custScaleX="55848" custScaleY="158810">
        <dgm:presLayoutVars>
          <dgm:chPref val="3"/>
        </dgm:presLayoutVars>
      </dgm:prSet>
      <dgm:spPr/>
    </dgm:pt>
    <dgm:pt modelId="{3014E0AC-90EC-44A0-8899-9F06EFD6B1A2}" type="pres">
      <dgm:prSet presAssocID="{DED803EE-F26C-4AF6-84D0-95F1322BDE5A}" presName="rootConnector" presStyleLbl="node2" presStyleIdx="2" presStyleCnt="4"/>
      <dgm:spPr/>
    </dgm:pt>
    <dgm:pt modelId="{48A4A91C-54F9-43E6-B1E4-179C45E4B9E6}" type="pres">
      <dgm:prSet presAssocID="{DED803EE-F26C-4AF6-84D0-95F1322BDE5A}" presName="hierChild4" presStyleCnt="0"/>
      <dgm:spPr/>
    </dgm:pt>
    <dgm:pt modelId="{C6A895FF-94E9-46AE-88B2-CEBEC6D10E55}" type="pres">
      <dgm:prSet presAssocID="{DED803EE-F26C-4AF6-84D0-95F1322BDE5A}" presName="hierChild5" presStyleCnt="0"/>
      <dgm:spPr/>
    </dgm:pt>
    <dgm:pt modelId="{D7B4C48C-BAE9-41DE-9259-BBB9667034D5}" type="pres">
      <dgm:prSet presAssocID="{0075644F-2868-4A65-9ADF-34ACD5DDFEC3}" presName="Name37" presStyleLbl="parChTrans1D2" presStyleIdx="3" presStyleCnt="4"/>
      <dgm:spPr/>
    </dgm:pt>
    <dgm:pt modelId="{23400E6D-91FF-4C8C-B60E-6BAE26B0A48B}" type="pres">
      <dgm:prSet presAssocID="{3EB7625A-482D-4F4B-BA05-0B66D649CFB7}" presName="hierRoot2" presStyleCnt="0">
        <dgm:presLayoutVars>
          <dgm:hierBranch val="init"/>
        </dgm:presLayoutVars>
      </dgm:prSet>
      <dgm:spPr/>
    </dgm:pt>
    <dgm:pt modelId="{910B6DEA-E821-4C94-AAF8-D85146DCD3DC}" type="pres">
      <dgm:prSet presAssocID="{3EB7625A-482D-4F4B-BA05-0B66D649CFB7}" presName="rootComposite" presStyleCnt="0"/>
      <dgm:spPr/>
    </dgm:pt>
    <dgm:pt modelId="{7E6FDF4E-86E4-4DBF-9E17-C8ADA9AD022F}" type="pres">
      <dgm:prSet presAssocID="{3EB7625A-482D-4F4B-BA05-0B66D649CFB7}" presName="rootText" presStyleLbl="node2" presStyleIdx="3" presStyleCnt="4" custScaleX="55848" custScaleY="158810">
        <dgm:presLayoutVars>
          <dgm:chPref val="3"/>
        </dgm:presLayoutVars>
      </dgm:prSet>
      <dgm:spPr/>
    </dgm:pt>
    <dgm:pt modelId="{F1A2DC79-C8E3-4D47-BA1D-D56EE3B86FA1}" type="pres">
      <dgm:prSet presAssocID="{3EB7625A-482D-4F4B-BA05-0B66D649CFB7}" presName="rootConnector" presStyleLbl="node2" presStyleIdx="3" presStyleCnt="4"/>
      <dgm:spPr/>
    </dgm:pt>
    <dgm:pt modelId="{ADE71DBA-A47F-4E14-B39F-2D82A0090C5B}" type="pres">
      <dgm:prSet presAssocID="{3EB7625A-482D-4F4B-BA05-0B66D649CFB7}" presName="hierChild4" presStyleCnt="0"/>
      <dgm:spPr/>
    </dgm:pt>
    <dgm:pt modelId="{7E1E300A-C646-4B47-ACA9-C6CEA68416F2}" type="pres">
      <dgm:prSet presAssocID="{3EB7625A-482D-4F4B-BA05-0B66D649CFB7}" presName="hierChild5" presStyleCnt="0"/>
      <dgm:spPr/>
    </dgm:pt>
    <dgm:pt modelId="{32BFB562-2F40-4F9C-A758-002C8322C511}" type="pres">
      <dgm:prSet presAssocID="{CC4FC1E4-4DAA-4ED9-BBEC-34CCA262CE54}" presName="hierChild3" presStyleCnt="0"/>
      <dgm:spPr/>
    </dgm:pt>
  </dgm:ptLst>
  <dgm:cxnLst>
    <dgm:cxn modelId="{BDB3933A-3A00-45C7-8EA1-0F7EC93BEF05}" type="presOf" srcId="{75D9ED27-5656-4E6C-AAFD-F4592627A2CF}" destId="{6E23A1EE-092B-455F-8239-3C2CAAD41285}" srcOrd="1" destOrd="0" presId="urn:microsoft.com/office/officeart/2005/8/layout/orgChart1"/>
    <dgm:cxn modelId="{ECCBF13D-62B6-4067-BAAC-408A332CF354}" srcId="{CC4FC1E4-4DAA-4ED9-BBEC-34CCA262CE54}" destId="{75D9ED27-5656-4E6C-AAFD-F4592627A2CF}" srcOrd="0" destOrd="0" parTransId="{B1CE1485-BBD5-48B7-86A2-B0769962864D}" sibTransId="{9AED305C-5A54-406A-BAC8-C9FDB4C762D0}"/>
    <dgm:cxn modelId="{5EA78860-EE26-4569-A0FE-6282FA375B31}" type="presOf" srcId="{6BD43C86-D03B-4E83-94CC-F3FF662E2C4B}" destId="{4F110C0C-5E23-4B51-909C-7061CE855226}" srcOrd="0" destOrd="0" presId="urn:microsoft.com/office/officeart/2005/8/layout/orgChart1"/>
    <dgm:cxn modelId="{B04AB760-E46D-4093-8F3C-E27CFBCE484D}" type="presOf" srcId="{DED803EE-F26C-4AF6-84D0-95F1322BDE5A}" destId="{3F308E52-8E7D-44C9-99D8-428CD2B0FD80}" srcOrd="0" destOrd="0" presId="urn:microsoft.com/office/officeart/2005/8/layout/orgChart1"/>
    <dgm:cxn modelId="{EA8C8872-0288-4076-AB3F-713E9F5073E7}" type="presOf" srcId="{BD4BCC5F-C555-406B-BCB4-7BE95ABAA333}" destId="{963ABADB-17E7-4934-8EFA-53AF88105486}" srcOrd="0" destOrd="0" presId="urn:microsoft.com/office/officeart/2005/8/layout/orgChart1"/>
    <dgm:cxn modelId="{60FE5F73-842A-4248-A949-0B910F711029}" type="presOf" srcId="{6BD43C86-D03B-4E83-94CC-F3FF662E2C4B}" destId="{8A609517-64E6-4E12-B313-2C210BB56359}" srcOrd="1" destOrd="0" presId="urn:microsoft.com/office/officeart/2005/8/layout/orgChart1"/>
    <dgm:cxn modelId="{4ED7FB55-0213-4A4E-9BAD-58DFA831955B}" srcId="{CC4FC1E4-4DAA-4ED9-BBEC-34CCA262CE54}" destId="{3EB7625A-482D-4F4B-BA05-0B66D649CFB7}" srcOrd="3" destOrd="0" parTransId="{0075644F-2868-4A65-9ADF-34ACD5DDFEC3}" sibTransId="{E2E2D3B8-6931-46F4-AFCA-DB198FD126DA}"/>
    <dgm:cxn modelId="{82894181-CC57-41FD-8C9D-00253047E447}" type="presOf" srcId="{3EB7625A-482D-4F4B-BA05-0B66D649CFB7}" destId="{F1A2DC79-C8E3-4D47-BA1D-D56EE3B86FA1}" srcOrd="1" destOrd="0" presId="urn:microsoft.com/office/officeart/2005/8/layout/orgChart1"/>
    <dgm:cxn modelId="{2B1EA787-68D2-4F4B-BD08-B25C11FD5C5A}" type="presOf" srcId="{B1CE1485-BBD5-48B7-86A2-B0769962864D}" destId="{34931C0A-43E3-48B2-A7EB-98FB98DC33EE}" srcOrd="0" destOrd="0" presId="urn:microsoft.com/office/officeart/2005/8/layout/orgChart1"/>
    <dgm:cxn modelId="{A6A4319D-1D8F-49B2-8EBC-EF42F352054B}" type="presOf" srcId="{06D1348C-B11E-4B80-87A3-02ADCFD21B94}" destId="{98E4FD48-CDAA-4CAC-BA9A-FEF15E77A7F7}" srcOrd="0" destOrd="0" presId="urn:microsoft.com/office/officeart/2005/8/layout/orgChart1"/>
    <dgm:cxn modelId="{73DB7FA2-F80D-429B-9959-82839064E9CA}" type="presOf" srcId="{3EB7625A-482D-4F4B-BA05-0B66D649CFB7}" destId="{7E6FDF4E-86E4-4DBF-9E17-C8ADA9AD022F}" srcOrd="0" destOrd="0" presId="urn:microsoft.com/office/officeart/2005/8/layout/orgChart1"/>
    <dgm:cxn modelId="{99FEE1A3-0538-48F8-9291-BE251AE58F2F}" type="presOf" srcId="{75D9ED27-5656-4E6C-AAFD-F4592627A2CF}" destId="{E5CED78A-4093-4C7B-BBAF-ABADE36CA433}" srcOrd="0" destOrd="0" presId="urn:microsoft.com/office/officeart/2005/8/layout/orgChart1"/>
    <dgm:cxn modelId="{D80B01D2-05F5-4B8B-B212-B7DCD3CA953E}" type="presOf" srcId="{61418D25-E381-4388-92D9-1325DAC6D66C}" destId="{F866BB29-7154-4154-95C5-98B0D91600D9}" srcOrd="0" destOrd="0" presId="urn:microsoft.com/office/officeart/2005/8/layout/orgChart1"/>
    <dgm:cxn modelId="{402424D3-7161-4FA3-9292-A26859E7771E}" srcId="{61418D25-E381-4388-92D9-1325DAC6D66C}" destId="{CC4FC1E4-4DAA-4ED9-BBEC-34CCA262CE54}" srcOrd="0" destOrd="0" parTransId="{C79A9DD4-C716-47B0-9BB3-D19B8E545AC0}" sibTransId="{F84B882F-39F4-4EF1-9C3A-EB3E5EE37C3B}"/>
    <dgm:cxn modelId="{CA513FEA-42CF-4899-82E0-7BF7C88E9D8E}" type="presOf" srcId="{DED803EE-F26C-4AF6-84D0-95F1322BDE5A}" destId="{3014E0AC-90EC-44A0-8899-9F06EFD6B1A2}" srcOrd="1" destOrd="0" presId="urn:microsoft.com/office/officeart/2005/8/layout/orgChart1"/>
    <dgm:cxn modelId="{59F4C7EB-27FB-414D-AA29-22AAC4591C9D}" type="presOf" srcId="{CC4FC1E4-4DAA-4ED9-BBEC-34CCA262CE54}" destId="{53757A65-BA70-41B2-8AD5-12554E4F26AD}" srcOrd="1" destOrd="0" presId="urn:microsoft.com/office/officeart/2005/8/layout/orgChart1"/>
    <dgm:cxn modelId="{6CAFB2F1-A7EE-4CCE-B08C-396AF12AAD0B}" type="presOf" srcId="{0075644F-2868-4A65-9ADF-34ACD5DDFEC3}" destId="{D7B4C48C-BAE9-41DE-9259-BBB9667034D5}" srcOrd="0" destOrd="0" presId="urn:microsoft.com/office/officeart/2005/8/layout/orgChart1"/>
    <dgm:cxn modelId="{709245F6-299E-495C-8565-799B7A3C28A9}" srcId="{CC4FC1E4-4DAA-4ED9-BBEC-34CCA262CE54}" destId="{DED803EE-F26C-4AF6-84D0-95F1322BDE5A}" srcOrd="2" destOrd="0" parTransId="{BD4BCC5F-C555-406B-BCB4-7BE95ABAA333}" sibTransId="{104C23AD-645A-4652-84E5-5C695B5DBB6B}"/>
    <dgm:cxn modelId="{AE45F8F8-F8DA-4D2E-B170-4ED9770CD652}" type="presOf" srcId="{CC4FC1E4-4DAA-4ED9-BBEC-34CCA262CE54}" destId="{FD401193-E53A-48EF-AF1B-16F63682617C}" srcOrd="0" destOrd="0" presId="urn:microsoft.com/office/officeart/2005/8/layout/orgChart1"/>
    <dgm:cxn modelId="{3182F0FC-D65C-4E28-AA9B-8A88E6D3B5B1}" srcId="{CC4FC1E4-4DAA-4ED9-BBEC-34CCA262CE54}" destId="{6BD43C86-D03B-4E83-94CC-F3FF662E2C4B}" srcOrd="1" destOrd="0" parTransId="{06D1348C-B11E-4B80-87A3-02ADCFD21B94}" sibTransId="{A9B51573-BE18-48EA-8262-F8892D88D6A2}"/>
    <dgm:cxn modelId="{38F370E4-C5E9-4E7E-8B2E-2D92BA3AB4BB}" type="presParOf" srcId="{F866BB29-7154-4154-95C5-98B0D91600D9}" destId="{6CD1D91F-71ED-47BA-80AD-77B0C3118D91}" srcOrd="0" destOrd="0" presId="urn:microsoft.com/office/officeart/2005/8/layout/orgChart1"/>
    <dgm:cxn modelId="{4811913B-35A0-4ACF-9884-4556CACA9577}" type="presParOf" srcId="{6CD1D91F-71ED-47BA-80AD-77B0C3118D91}" destId="{29258FE9-4E0C-415C-8DFE-8227BE35173E}" srcOrd="0" destOrd="0" presId="urn:microsoft.com/office/officeart/2005/8/layout/orgChart1"/>
    <dgm:cxn modelId="{0C46839C-D725-40DC-9267-BC0A46FD69BB}" type="presParOf" srcId="{29258FE9-4E0C-415C-8DFE-8227BE35173E}" destId="{FD401193-E53A-48EF-AF1B-16F63682617C}" srcOrd="0" destOrd="0" presId="urn:microsoft.com/office/officeart/2005/8/layout/orgChart1"/>
    <dgm:cxn modelId="{D26047E9-AF65-49E8-911E-3582DEAD5F3E}" type="presParOf" srcId="{29258FE9-4E0C-415C-8DFE-8227BE35173E}" destId="{53757A65-BA70-41B2-8AD5-12554E4F26AD}" srcOrd="1" destOrd="0" presId="urn:microsoft.com/office/officeart/2005/8/layout/orgChart1"/>
    <dgm:cxn modelId="{A3E43072-106D-4B4B-926F-41F8B3912D64}" type="presParOf" srcId="{6CD1D91F-71ED-47BA-80AD-77B0C3118D91}" destId="{87E6D467-0ABE-4276-ADAB-ACD6450E3859}" srcOrd="1" destOrd="0" presId="urn:microsoft.com/office/officeart/2005/8/layout/orgChart1"/>
    <dgm:cxn modelId="{5B72C78A-4A97-4C36-A988-00B266910298}" type="presParOf" srcId="{87E6D467-0ABE-4276-ADAB-ACD6450E3859}" destId="{34931C0A-43E3-48B2-A7EB-98FB98DC33EE}" srcOrd="0" destOrd="0" presId="urn:microsoft.com/office/officeart/2005/8/layout/orgChart1"/>
    <dgm:cxn modelId="{6CF1B761-CECF-4D1B-8A32-A498D81801A1}" type="presParOf" srcId="{87E6D467-0ABE-4276-ADAB-ACD6450E3859}" destId="{E330D4B7-C2A5-4F3A-9202-D1DC770B6EF5}" srcOrd="1" destOrd="0" presId="urn:microsoft.com/office/officeart/2005/8/layout/orgChart1"/>
    <dgm:cxn modelId="{F3561CB2-022C-422D-8A11-3F1FA84EF39D}" type="presParOf" srcId="{E330D4B7-C2A5-4F3A-9202-D1DC770B6EF5}" destId="{7434940C-704E-497F-8353-044D03D7898D}" srcOrd="0" destOrd="0" presId="urn:microsoft.com/office/officeart/2005/8/layout/orgChart1"/>
    <dgm:cxn modelId="{07CA0FAC-B0BA-4335-97B7-8A575904AAEA}" type="presParOf" srcId="{7434940C-704E-497F-8353-044D03D7898D}" destId="{E5CED78A-4093-4C7B-BBAF-ABADE36CA433}" srcOrd="0" destOrd="0" presId="urn:microsoft.com/office/officeart/2005/8/layout/orgChart1"/>
    <dgm:cxn modelId="{2670A77C-C71C-4929-823A-344785D6C104}" type="presParOf" srcId="{7434940C-704E-497F-8353-044D03D7898D}" destId="{6E23A1EE-092B-455F-8239-3C2CAAD41285}" srcOrd="1" destOrd="0" presId="urn:microsoft.com/office/officeart/2005/8/layout/orgChart1"/>
    <dgm:cxn modelId="{A72D4E93-8862-4416-BAA3-66C1770DB273}" type="presParOf" srcId="{E330D4B7-C2A5-4F3A-9202-D1DC770B6EF5}" destId="{DD60D75D-76B1-4738-AF72-DE8B0D9891C8}" srcOrd="1" destOrd="0" presId="urn:microsoft.com/office/officeart/2005/8/layout/orgChart1"/>
    <dgm:cxn modelId="{FE828A2A-6CCF-48CC-8706-B602D17623EF}" type="presParOf" srcId="{E330D4B7-C2A5-4F3A-9202-D1DC770B6EF5}" destId="{569A5110-7E96-403D-B5F3-4F2315DCE8B0}" srcOrd="2" destOrd="0" presId="urn:microsoft.com/office/officeart/2005/8/layout/orgChart1"/>
    <dgm:cxn modelId="{0F315248-A8E9-4952-8E65-3BC9E0761974}" type="presParOf" srcId="{87E6D467-0ABE-4276-ADAB-ACD6450E3859}" destId="{98E4FD48-CDAA-4CAC-BA9A-FEF15E77A7F7}" srcOrd="2" destOrd="0" presId="urn:microsoft.com/office/officeart/2005/8/layout/orgChart1"/>
    <dgm:cxn modelId="{8F78D288-661C-4DC7-BD53-E87A8CD2B669}" type="presParOf" srcId="{87E6D467-0ABE-4276-ADAB-ACD6450E3859}" destId="{3A5220E2-FFB8-4E7A-80BE-B3E21F6E4DCB}" srcOrd="3" destOrd="0" presId="urn:microsoft.com/office/officeart/2005/8/layout/orgChart1"/>
    <dgm:cxn modelId="{813B4315-5ED6-4E76-AC7B-39B60AD40774}" type="presParOf" srcId="{3A5220E2-FFB8-4E7A-80BE-B3E21F6E4DCB}" destId="{B792B2EB-01AD-4ECE-8634-31C28E7C0D1E}" srcOrd="0" destOrd="0" presId="urn:microsoft.com/office/officeart/2005/8/layout/orgChart1"/>
    <dgm:cxn modelId="{40301051-AB75-4F7E-853F-A4593E5989ED}" type="presParOf" srcId="{B792B2EB-01AD-4ECE-8634-31C28E7C0D1E}" destId="{4F110C0C-5E23-4B51-909C-7061CE855226}" srcOrd="0" destOrd="0" presId="urn:microsoft.com/office/officeart/2005/8/layout/orgChart1"/>
    <dgm:cxn modelId="{AAD54CBC-44CC-45CF-94CE-574A006DAEDF}" type="presParOf" srcId="{B792B2EB-01AD-4ECE-8634-31C28E7C0D1E}" destId="{8A609517-64E6-4E12-B313-2C210BB56359}" srcOrd="1" destOrd="0" presId="urn:microsoft.com/office/officeart/2005/8/layout/orgChart1"/>
    <dgm:cxn modelId="{04EE3069-031F-481A-819F-93111C1851F9}" type="presParOf" srcId="{3A5220E2-FFB8-4E7A-80BE-B3E21F6E4DCB}" destId="{97342744-B206-485A-BED0-141BF6A18EE2}" srcOrd="1" destOrd="0" presId="urn:microsoft.com/office/officeart/2005/8/layout/orgChart1"/>
    <dgm:cxn modelId="{E9832761-0473-4C71-9EF4-1684298DEC18}" type="presParOf" srcId="{3A5220E2-FFB8-4E7A-80BE-B3E21F6E4DCB}" destId="{623726A4-60FD-4C27-A8CF-988CBE766803}" srcOrd="2" destOrd="0" presId="urn:microsoft.com/office/officeart/2005/8/layout/orgChart1"/>
    <dgm:cxn modelId="{49573AF4-88DF-4A4C-BA36-86493E2688C9}" type="presParOf" srcId="{87E6D467-0ABE-4276-ADAB-ACD6450E3859}" destId="{963ABADB-17E7-4934-8EFA-53AF88105486}" srcOrd="4" destOrd="0" presId="urn:microsoft.com/office/officeart/2005/8/layout/orgChart1"/>
    <dgm:cxn modelId="{3D01BED5-65FB-491E-A3F2-E224B07C2DB6}" type="presParOf" srcId="{87E6D467-0ABE-4276-ADAB-ACD6450E3859}" destId="{69B09432-0D46-400F-825A-E45AD27967B3}" srcOrd="5" destOrd="0" presId="urn:microsoft.com/office/officeart/2005/8/layout/orgChart1"/>
    <dgm:cxn modelId="{3CE2DCB3-DBEA-428B-A55C-B3F5147B841F}" type="presParOf" srcId="{69B09432-0D46-400F-825A-E45AD27967B3}" destId="{769D522F-A8FA-4BAF-B206-53322454842A}" srcOrd="0" destOrd="0" presId="urn:microsoft.com/office/officeart/2005/8/layout/orgChart1"/>
    <dgm:cxn modelId="{29DBF4CA-7DBC-40EE-BBDD-FAD81FB352A2}" type="presParOf" srcId="{769D522F-A8FA-4BAF-B206-53322454842A}" destId="{3F308E52-8E7D-44C9-99D8-428CD2B0FD80}" srcOrd="0" destOrd="0" presId="urn:microsoft.com/office/officeart/2005/8/layout/orgChart1"/>
    <dgm:cxn modelId="{48DCD007-0037-44A0-A11F-18164316F264}" type="presParOf" srcId="{769D522F-A8FA-4BAF-B206-53322454842A}" destId="{3014E0AC-90EC-44A0-8899-9F06EFD6B1A2}" srcOrd="1" destOrd="0" presId="urn:microsoft.com/office/officeart/2005/8/layout/orgChart1"/>
    <dgm:cxn modelId="{BDD53AAC-DF1C-4048-9190-63F5F3497CFC}" type="presParOf" srcId="{69B09432-0D46-400F-825A-E45AD27967B3}" destId="{48A4A91C-54F9-43E6-B1E4-179C45E4B9E6}" srcOrd="1" destOrd="0" presId="urn:microsoft.com/office/officeart/2005/8/layout/orgChart1"/>
    <dgm:cxn modelId="{0873D1FF-9DF3-461E-9F76-939E2661DE6B}" type="presParOf" srcId="{69B09432-0D46-400F-825A-E45AD27967B3}" destId="{C6A895FF-94E9-46AE-88B2-CEBEC6D10E55}" srcOrd="2" destOrd="0" presId="urn:microsoft.com/office/officeart/2005/8/layout/orgChart1"/>
    <dgm:cxn modelId="{4923BF45-7F34-4515-895A-3C2BD261A433}" type="presParOf" srcId="{87E6D467-0ABE-4276-ADAB-ACD6450E3859}" destId="{D7B4C48C-BAE9-41DE-9259-BBB9667034D5}" srcOrd="6" destOrd="0" presId="urn:microsoft.com/office/officeart/2005/8/layout/orgChart1"/>
    <dgm:cxn modelId="{75F87647-B773-4CAD-9ECF-0B8A6F150CA2}" type="presParOf" srcId="{87E6D467-0ABE-4276-ADAB-ACD6450E3859}" destId="{23400E6D-91FF-4C8C-B60E-6BAE26B0A48B}" srcOrd="7" destOrd="0" presId="urn:microsoft.com/office/officeart/2005/8/layout/orgChart1"/>
    <dgm:cxn modelId="{4457C01A-72A7-4FB7-8C79-5F1587F37B29}" type="presParOf" srcId="{23400E6D-91FF-4C8C-B60E-6BAE26B0A48B}" destId="{910B6DEA-E821-4C94-AAF8-D85146DCD3DC}" srcOrd="0" destOrd="0" presId="urn:microsoft.com/office/officeart/2005/8/layout/orgChart1"/>
    <dgm:cxn modelId="{52BAA415-DDC7-40A1-91C9-509F89DB0353}" type="presParOf" srcId="{910B6DEA-E821-4C94-AAF8-D85146DCD3DC}" destId="{7E6FDF4E-86E4-4DBF-9E17-C8ADA9AD022F}" srcOrd="0" destOrd="0" presId="urn:microsoft.com/office/officeart/2005/8/layout/orgChart1"/>
    <dgm:cxn modelId="{618E9D46-C19E-470A-B887-C8C31541107C}" type="presParOf" srcId="{910B6DEA-E821-4C94-AAF8-D85146DCD3DC}" destId="{F1A2DC79-C8E3-4D47-BA1D-D56EE3B86FA1}" srcOrd="1" destOrd="0" presId="urn:microsoft.com/office/officeart/2005/8/layout/orgChart1"/>
    <dgm:cxn modelId="{71248939-E70A-4FCE-9C8F-DD98E98EC549}" type="presParOf" srcId="{23400E6D-91FF-4C8C-B60E-6BAE26B0A48B}" destId="{ADE71DBA-A47F-4E14-B39F-2D82A0090C5B}" srcOrd="1" destOrd="0" presId="urn:microsoft.com/office/officeart/2005/8/layout/orgChart1"/>
    <dgm:cxn modelId="{EE1CE66F-BE4C-4C00-AD8B-117A9C45FE2C}" type="presParOf" srcId="{23400E6D-91FF-4C8C-B60E-6BAE26B0A48B}" destId="{7E1E300A-C646-4B47-ACA9-C6CEA68416F2}" srcOrd="2" destOrd="0" presId="urn:microsoft.com/office/officeart/2005/8/layout/orgChart1"/>
    <dgm:cxn modelId="{E229DBF5-0115-4CF6-A88C-30AA1CDDE9D7}" type="presParOf" srcId="{6CD1D91F-71ED-47BA-80AD-77B0C3118D91}" destId="{32BFB562-2F40-4F9C-A758-002C8322C511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52735-F090-483D-BE85-5CDF16E4C93E}">
      <dsp:nvSpPr>
        <dsp:cNvPr id="0" name=""/>
        <dsp:cNvSpPr/>
      </dsp:nvSpPr>
      <dsp:spPr>
        <a:xfrm>
          <a:off x="3218812" y="2423160"/>
          <a:ext cx="604045" cy="1151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2022" y="0"/>
              </a:lnTo>
              <a:lnTo>
                <a:pt x="302022" y="1151001"/>
              </a:lnTo>
              <a:lnTo>
                <a:pt x="604045" y="115100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88338" y="2966163"/>
        <a:ext cx="64993" cy="64993"/>
      </dsp:txXfrm>
    </dsp:sp>
    <dsp:sp modelId="{C4A9B880-169D-46EB-84E2-4F32CE1AFEA7}">
      <dsp:nvSpPr>
        <dsp:cNvPr id="0" name=""/>
        <dsp:cNvSpPr/>
      </dsp:nvSpPr>
      <dsp:spPr>
        <a:xfrm>
          <a:off x="3218812" y="2377440"/>
          <a:ext cx="6040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045" y="4572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05734" y="2408058"/>
        <a:ext cx="30202" cy="30202"/>
      </dsp:txXfrm>
    </dsp:sp>
    <dsp:sp modelId="{3C06EFD7-1443-4945-A653-51ABBA0FE236}">
      <dsp:nvSpPr>
        <dsp:cNvPr id="0" name=""/>
        <dsp:cNvSpPr/>
      </dsp:nvSpPr>
      <dsp:spPr>
        <a:xfrm>
          <a:off x="3218812" y="1272159"/>
          <a:ext cx="604045" cy="1151001"/>
        </a:xfrm>
        <a:custGeom>
          <a:avLst/>
          <a:gdLst/>
          <a:ahLst/>
          <a:cxnLst/>
          <a:rect l="0" t="0" r="0" b="0"/>
          <a:pathLst>
            <a:path>
              <a:moveTo>
                <a:pt x="0" y="1151001"/>
              </a:moveTo>
              <a:lnTo>
                <a:pt x="302022" y="1151001"/>
              </a:lnTo>
              <a:lnTo>
                <a:pt x="302022" y="0"/>
              </a:lnTo>
              <a:lnTo>
                <a:pt x="604045" y="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88338" y="1815162"/>
        <a:ext cx="64993" cy="64993"/>
      </dsp:txXfrm>
    </dsp:sp>
    <dsp:sp modelId="{D7163A67-0EE1-403D-9B4A-6EBCB5AE9D1C}">
      <dsp:nvSpPr>
        <dsp:cNvPr id="0" name=""/>
        <dsp:cNvSpPr/>
      </dsp:nvSpPr>
      <dsp:spPr>
        <a:xfrm>
          <a:off x="315594" y="950914"/>
          <a:ext cx="2861945" cy="2944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latin typeface="Calibri" panose="020F0502020204030204" pitchFamily="34" charset="0"/>
              <a:cs typeface="Calibri" panose="020F0502020204030204" pitchFamily="34" charset="0"/>
            </a:rPr>
            <a:t>U quanh bóng Vater</a:t>
          </a:r>
        </a:p>
      </dsp:txBody>
      <dsp:txXfrm>
        <a:off x="734716" y="1382125"/>
        <a:ext cx="2023701" cy="2082068"/>
      </dsp:txXfrm>
    </dsp:sp>
    <dsp:sp modelId="{E2250D9C-8A70-4F7B-B79D-5C24AF83425D}">
      <dsp:nvSpPr>
        <dsp:cNvPr id="0" name=""/>
        <dsp:cNvSpPr/>
      </dsp:nvSpPr>
      <dsp:spPr>
        <a:xfrm>
          <a:off x="3822857" y="811758"/>
          <a:ext cx="5831997" cy="920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" panose="020F0502020204030204" pitchFamily="34" charset="0"/>
              <a:cs typeface="Calibri" panose="020F0502020204030204" pitchFamily="34" charset="0"/>
            </a:rPr>
            <a:t>Trong vòng 2cm quanh nhú tá lớn</a:t>
          </a:r>
        </a:p>
      </dsp:txBody>
      <dsp:txXfrm>
        <a:off x="3822857" y="811758"/>
        <a:ext cx="5831997" cy="920800"/>
      </dsp:txXfrm>
    </dsp:sp>
    <dsp:sp modelId="{777479E0-8D43-41BF-A2A1-911F34045ADB}">
      <dsp:nvSpPr>
        <dsp:cNvPr id="0" name=""/>
        <dsp:cNvSpPr/>
      </dsp:nvSpPr>
      <dsp:spPr>
        <a:xfrm>
          <a:off x="3822857" y="1962759"/>
          <a:ext cx="5831997" cy="920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" panose="020F0502020204030204" pitchFamily="34" charset="0"/>
              <a:cs typeface="Calibri" panose="020F0502020204030204" pitchFamily="34" charset="0"/>
            </a:rPr>
            <a:t>Gồm: Đầu tụy, bóng Vater, đoạn cuối OMC, tá tràng. </a:t>
          </a:r>
        </a:p>
      </dsp:txBody>
      <dsp:txXfrm>
        <a:off x="3822857" y="1962759"/>
        <a:ext cx="5831997" cy="920800"/>
      </dsp:txXfrm>
    </dsp:sp>
    <dsp:sp modelId="{81DC140B-7954-44F2-A194-37E55B05815C}">
      <dsp:nvSpPr>
        <dsp:cNvPr id="0" name=""/>
        <dsp:cNvSpPr/>
      </dsp:nvSpPr>
      <dsp:spPr>
        <a:xfrm>
          <a:off x="3822857" y="3113760"/>
          <a:ext cx="5831997" cy="920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" panose="020F0502020204030204" pitchFamily="34" charset="0"/>
              <a:cs typeface="Calibri" panose="020F0502020204030204" pitchFamily="34" charset="0"/>
            </a:rPr>
            <a:t>Đặc điểm Lâm sàng và điều trị giống nhau</a:t>
          </a:r>
        </a:p>
      </dsp:txBody>
      <dsp:txXfrm>
        <a:off x="3822857" y="3113760"/>
        <a:ext cx="5831997" cy="920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4C48C-BAE9-41DE-9259-BBB9667034D5}">
      <dsp:nvSpPr>
        <dsp:cNvPr id="0" name=""/>
        <dsp:cNvSpPr/>
      </dsp:nvSpPr>
      <dsp:spPr>
        <a:xfrm>
          <a:off x="4298156" y="1330092"/>
          <a:ext cx="3459490" cy="630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121"/>
              </a:lnTo>
              <a:lnTo>
                <a:pt x="3459490" y="315121"/>
              </a:lnTo>
              <a:lnTo>
                <a:pt x="3459490" y="6302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ABADB-17E7-4934-8EFA-53AF88105486}">
      <dsp:nvSpPr>
        <dsp:cNvPr id="0" name=""/>
        <dsp:cNvSpPr/>
      </dsp:nvSpPr>
      <dsp:spPr>
        <a:xfrm>
          <a:off x="4298156" y="1330092"/>
          <a:ext cx="1153163" cy="630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121"/>
              </a:lnTo>
              <a:lnTo>
                <a:pt x="1153163" y="315121"/>
              </a:lnTo>
              <a:lnTo>
                <a:pt x="1153163" y="6302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4FD48-CDAA-4CAC-BA9A-FEF15E77A7F7}">
      <dsp:nvSpPr>
        <dsp:cNvPr id="0" name=""/>
        <dsp:cNvSpPr/>
      </dsp:nvSpPr>
      <dsp:spPr>
        <a:xfrm>
          <a:off x="3144992" y="1330092"/>
          <a:ext cx="1153163" cy="630242"/>
        </a:xfrm>
        <a:custGeom>
          <a:avLst/>
          <a:gdLst/>
          <a:ahLst/>
          <a:cxnLst/>
          <a:rect l="0" t="0" r="0" b="0"/>
          <a:pathLst>
            <a:path>
              <a:moveTo>
                <a:pt x="1153163" y="0"/>
              </a:moveTo>
              <a:lnTo>
                <a:pt x="1153163" y="315121"/>
              </a:lnTo>
              <a:lnTo>
                <a:pt x="0" y="315121"/>
              </a:lnTo>
              <a:lnTo>
                <a:pt x="0" y="6302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31C0A-43E3-48B2-A7EB-98FB98DC33EE}">
      <dsp:nvSpPr>
        <dsp:cNvPr id="0" name=""/>
        <dsp:cNvSpPr/>
      </dsp:nvSpPr>
      <dsp:spPr>
        <a:xfrm>
          <a:off x="838665" y="1330092"/>
          <a:ext cx="3459490" cy="630242"/>
        </a:xfrm>
        <a:custGeom>
          <a:avLst/>
          <a:gdLst/>
          <a:ahLst/>
          <a:cxnLst/>
          <a:rect l="0" t="0" r="0" b="0"/>
          <a:pathLst>
            <a:path>
              <a:moveTo>
                <a:pt x="3459490" y="0"/>
              </a:moveTo>
              <a:lnTo>
                <a:pt x="3459490" y="315121"/>
              </a:lnTo>
              <a:lnTo>
                <a:pt x="0" y="315121"/>
              </a:lnTo>
              <a:lnTo>
                <a:pt x="0" y="6302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01193-E53A-48EF-AF1B-16F63682617C}">
      <dsp:nvSpPr>
        <dsp:cNvPr id="0" name=""/>
        <dsp:cNvSpPr/>
      </dsp:nvSpPr>
      <dsp:spPr>
        <a:xfrm>
          <a:off x="2797579" y="486408"/>
          <a:ext cx="3001153" cy="843684"/>
        </a:xfrm>
        <a:prstGeom prst="rect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CA 19-9</a:t>
          </a:r>
        </a:p>
      </dsp:txBody>
      <dsp:txXfrm>
        <a:off x="2797579" y="486408"/>
        <a:ext cx="3001153" cy="843684"/>
      </dsp:txXfrm>
    </dsp:sp>
    <dsp:sp modelId="{E5CED78A-4093-4C7B-BBAF-ABADE36CA433}">
      <dsp:nvSpPr>
        <dsp:cNvPr id="0" name=""/>
        <dsp:cNvSpPr/>
      </dsp:nvSpPr>
      <dsp:spPr>
        <a:xfrm>
          <a:off x="623" y="1960335"/>
          <a:ext cx="1676084" cy="2383066"/>
        </a:xfrm>
        <a:prstGeom prst="rect">
          <a:avLst/>
        </a:prstGeom>
        <a:noFill/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Tăng</a:t>
          </a:r>
          <a:r>
            <a:rPr lang="en-US" sz="2400" b="1" i="1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b="1" i="1" kern="12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2400" b="1" i="1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 75% </a:t>
          </a:r>
          <a:r>
            <a:rPr lang="en-US" sz="2400" kern="12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trường</a:t>
          </a:r>
          <a:r>
            <a:rPr lang="en-US" sz="24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hợp</a:t>
          </a:r>
          <a:r>
            <a:rPr lang="en-US" sz="24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 u </a:t>
          </a:r>
          <a:r>
            <a:rPr lang="en-US" sz="2400" kern="12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quanh</a:t>
          </a:r>
          <a:r>
            <a:rPr lang="en-US" sz="24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bóng</a:t>
          </a:r>
          <a:r>
            <a:rPr lang="en-US" sz="24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kern="12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Vater</a:t>
          </a:r>
          <a:endParaRPr lang="en-US" sz="2400" kern="1200" dirty="0">
            <a:solidFill>
              <a:srgbClr val="0070C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23" y="1960335"/>
        <a:ext cx="1676084" cy="2383066"/>
      </dsp:txXfrm>
    </dsp:sp>
    <dsp:sp modelId="{4F110C0C-5E23-4B51-909C-7061CE855226}">
      <dsp:nvSpPr>
        <dsp:cNvPr id="0" name=""/>
        <dsp:cNvSpPr/>
      </dsp:nvSpPr>
      <dsp:spPr>
        <a:xfrm>
          <a:off x="2306950" y="1960335"/>
          <a:ext cx="1676084" cy="2383066"/>
        </a:xfrm>
        <a:prstGeom prst="rect">
          <a:avLst/>
        </a:prstGeom>
        <a:noFill/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Cũng tăng trong các bệnh lành tính khác</a:t>
          </a:r>
        </a:p>
      </dsp:txBody>
      <dsp:txXfrm>
        <a:off x="2306950" y="1960335"/>
        <a:ext cx="1676084" cy="2383066"/>
      </dsp:txXfrm>
    </dsp:sp>
    <dsp:sp modelId="{3F308E52-8E7D-44C9-99D8-428CD2B0FD80}">
      <dsp:nvSpPr>
        <dsp:cNvPr id="0" name=""/>
        <dsp:cNvSpPr/>
      </dsp:nvSpPr>
      <dsp:spPr>
        <a:xfrm>
          <a:off x="4613277" y="1960335"/>
          <a:ext cx="1676084" cy="2383066"/>
        </a:xfrm>
        <a:prstGeom prst="rect">
          <a:avLst/>
        </a:prstGeom>
        <a:noFill/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Độ nhạy và độ đặc hiệu cao hơn CEA.</a:t>
          </a:r>
        </a:p>
      </dsp:txBody>
      <dsp:txXfrm>
        <a:off x="4613277" y="1960335"/>
        <a:ext cx="1676084" cy="2383066"/>
      </dsp:txXfrm>
    </dsp:sp>
    <dsp:sp modelId="{7E6FDF4E-86E4-4DBF-9E17-C8ADA9AD022F}">
      <dsp:nvSpPr>
        <dsp:cNvPr id="0" name=""/>
        <dsp:cNvSpPr/>
      </dsp:nvSpPr>
      <dsp:spPr>
        <a:xfrm>
          <a:off x="6919603" y="1960335"/>
          <a:ext cx="1676084" cy="2383066"/>
        </a:xfrm>
        <a:prstGeom prst="rect">
          <a:avLst/>
        </a:prstGeom>
        <a:noFill/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Vai trò chính là theo dõi và tiên lượng</a:t>
          </a:r>
        </a:p>
      </dsp:txBody>
      <dsp:txXfrm>
        <a:off x="6919603" y="1960335"/>
        <a:ext cx="1676084" cy="2383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F71B8-E8AA-4AED-BCBC-C497878E76F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804C1-61BE-47BC-A01F-0DD103509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00924-D319-4CEA-803D-B471BBCC3680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904C-34A8-44AC-A38A-0A479816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K </a:t>
            </a:r>
            <a:r>
              <a:rPr lang="en-US" dirty="0" err="1"/>
              <a:t>tụy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="1" i="1" baseline="0" dirty="0">
                <a:highlight>
                  <a:srgbClr val="FFFF00"/>
                </a:highlight>
              </a:rPr>
              <a:t>adenocarcinoma </a:t>
            </a:r>
            <a:r>
              <a:rPr lang="en-US" b="1" i="1" baseline="0" dirty="0" err="1">
                <a:highlight>
                  <a:srgbClr val="FFFF00"/>
                </a:highlight>
              </a:rPr>
              <a:t>chiếm</a:t>
            </a:r>
            <a:r>
              <a:rPr lang="en-US" b="1" i="1" baseline="0" dirty="0">
                <a:highlight>
                  <a:srgbClr val="FFFF00"/>
                </a:highlight>
              </a:rPr>
              <a:t> </a:t>
            </a:r>
            <a:r>
              <a:rPr lang="en-US" b="1" i="1" baseline="0" dirty="0" err="1">
                <a:highlight>
                  <a:srgbClr val="FFFF00"/>
                </a:highlight>
              </a:rPr>
              <a:t>đa</a:t>
            </a:r>
            <a:r>
              <a:rPr lang="en-US" b="1" i="1" baseline="0" dirty="0">
                <a:highlight>
                  <a:srgbClr val="FFFF00"/>
                </a:highlight>
              </a:rPr>
              <a:t> </a:t>
            </a:r>
            <a:r>
              <a:rPr lang="en-US" b="1" i="1" baseline="0" dirty="0" err="1">
                <a:highlight>
                  <a:srgbClr val="FFFF00"/>
                </a:highlight>
              </a:rPr>
              <a:t>số</a:t>
            </a:r>
            <a:r>
              <a:rPr lang="en-US" b="1" i="1" baseline="0" dirty="0">
                <a:highlight>
                  <a:srgbClr val="FFFF00"/>
                </a:highlight>
              </a:rPr>
              <a:t>.</a:t>
            </a:r>
          </a:p>
          <a:p>
            <a:r>
              <a:rPr lang="en-US" baseline="0" dirty="0"/>
              <a:t>20% K </a:t>
            </a:r>
            <a:r>
              <a:rPr lang="en-US" baseline="0" dirty="0" err="1"/>
              <a:t>quanh</a:t>
            </a:r>
            <a:r>
              <a:rPr lang="en-US" baseline="0" dirty="0"/>
              <a:t> </a:t>
            </a:r>
            <a:r>
              <a:rPr lang="en-US" baseline="0" dirty="0" err="1"/>
              <a:t>bóng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, </a:t>
            </a:r>
            <a:r>
              <a:rPr lang="en-US" baseline="0" dirty="0" err="1"/>
              <a:t>hiện</a:t>
            </a:r>
            <a:r>
              <a:rPr lang="en-US" baseline="0" dirty="0"/>
              <a:t> nay 30-40% do </a:t>
            </a:r>
            <a:r>
              <a:rPr lang="en-US" baseline="0" dirty="0" err="1"/>
              <a:t>chẩn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sớm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lực</a:t>
            </a:r>
            <a:r>
              <a:rPr lang="en-US" baseline="0" dirty="0"/>
              <a:t> </a:t>
            </a:r>
            <a:r>
              <a:rPr lang="en-US" baseline="0" dirty="0" err="1"/>
              <a:t>cải</a:t>
            </a:r>
            <a:r>
              <a:rPr lang="en-US" baseline="0" dirty="0"/>
              <a:t> </a:t>
            </a:r>
            <a:r>
              <a:rPr lang="en-US" baseline="0" dirty="0" err="1"/>
              <a:t>thiện</a:t>
            </a:r>
            <a:r>
              <a:rPr lang="en-US" baseline="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EUS</a:t>
            </a:r>
            <a:r>
              <a:rPr lang="en-US" baseline="0"/>
              <a:t> ở VN chỉ định hạn chế, đầu tay và hàng đầu vẫn là CT-scan.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57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PanIN</a:t>
            </a:r>
            <a:r>
              <a:rPr lang="en-US" dirty="0"/>
              <a:t> = pancreatic intraepithelial neoplasia –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. </a:t>
            </a:r>
          </a:p>
          <a:p>
            <a:r>
              <a:rPr lang="en-US" dirty="0"/>
              <a:t>IPMN =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Intraductal papillary mucinous neoplasms - u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nhầy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nhú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ống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tụy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chiếm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10-15% u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nhầy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ở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tụy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mô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ống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tụy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dirty="0"/>
              <a:t>MCN =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Pancreatic mucinous cystic neoplasm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 - </a:t>
            </a:r>
            <a:r>
              <a:rPr lang="en-US" b="0" i="0" u="non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 </a:t>
            </a:r>
            <a:r>
              <a:rPr lang="en-US" b="0" i="0" u="non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nhầy</a:t>
            </a:r>
            <a:r>
              <a:rPr lang="en-US" b="0" i="0" u="non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nang</a:t>
            </a:r>
            <a:r>
              <a:rPr lang="en-US" b="0" i="0" u="non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tụy</a:t>
            </a:r>
            <a:r>
              <a:rPr lang="en-US" b="0" i="0" u="non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70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Giai đoạn</a:t>
            </a:r>
            <a:r>
              <a:rPr lang="en-US" baseline="0"/>
              <a:t> 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4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19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4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TM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TMMTTT.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6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4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: </a:t>
            </a:r>
            <a:r>
              <a:rPr lang="en-US" b="1" baseline="0" dirty="0"/>
              <a:t>CA 19-9, CT </a:t>
            </a:r>
            <a:r>
              <a:rPr lang="en-US" b="1" baseline="0" dirty="0" err="1"/>
              <a:t>lần</a:t>
            </a:r>
            <a:r>
              <a:rPr lang="en-US" b="1" baseline="0" dirty="0"/>
              <a:t> </a:t>
            </a:r>
            <a:r>
              <a:rPr lang="en-US" b="1" baseline="0" dirty="0" err="1"/>
              <a:t>này</a:t>
            </a:r>
            <a:r>
              <a:rPr lang="en-US" b="1" baseline="0" dirty="0"/>
              <a:t> </a:t>
            </a:r>
            <a:r>
              <a:rPr lang="en-US" b="1" baseline="0" dirty="0" err="1"/>
              <a:t>với</a:t>
            </a:r>
            <a:r>
              <a:rPr lang="en-US" b="1" baseline="0" dirty="0"/>
              <a:t> </a:t>
            </a:r>
            <a:r>
              <a:rPr lang="en-US" b="1" baseline="0" dirty="0" err="1"/>
              <a:t>lần</a:t>
            </a:r>
            <a:r>
              <a:rPr lang="en-US" b="1" baseline="0" dirty="0"/>
              <a:t> </a:t>
            </a:r>
            <a:r>
              <a:rPr lang="en-US" b="1" baseline="0" dirty="0" err="1"/>
              <a:t>trước</a:t>
            </a:r>
            <a:r>
              <a:rPr lang="en-US" b="1" baseline="0" dirty="0"/>
              <a:t>, </a:t>
            </a:r>
            <a:r>
              <a:rPr lang="en-US" b="1" baseline="0" dirty="0" err="1"/>
              <a:t>tổng</a:t>
            </a:r>
            <a:r>
              <a:rPr lang="en-US" b="1" baseline="0" dirty="0"/>
              <a:t> </a:t>
            </a:r>
            <a:r>
              <a:rPr lang="en-US" b="1" baseline="0" dirty="0" err="1"/>
              <a:t>trạng</a:t>
            </a:r>
            <a:r>
              <a:rPr lang="en-US" baseline="0" dirty="0"/>
              <a:t>. </a:t>
            </a:r>
          </a:p>
          <a:p>
            <a:r>
              <a:rPr lang="en-US" dirty="0" err="1"/>
              <a:t>Tác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phụ</a:t>
            </a:r>
            <a:r>
              <a:rPr lang="en-US" baseline="0" dirty="0"/>
              <a:t> </a:t>
            </a:r>
            <a:r>
              <a:rPr lang="en-US" baseline="0" dirty="0" err="1"/>
              <a:t>hóa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: </a:t>
            </a:r>
            <a:r>
              <a:rPr lang="en-US" baseline="0" dirty="0" err="1"/>
              <a:t>rụng</a:t>
            </a:r>
            <a:r>
              <a:rPr lang="en-US" baseline="0" dirty="0"/>
              <a:t> </a:t>
            </a:r>
            <a:r>
              <a:rPr lang="en-US" baseline="0" dirty="0" err="1"/>
              <a:t>tóc</a:t>
            </a:r>
            <a:r>
              <a:rPr lang="en-US" baseline="0" dirty="0"/>
              <a:t>, </a:t>
            </a:r>
            <a:r>
              <a:rPr lang="en-US" baseline="0" dirty="0" err="1"/>
              <a:t>ói</a:t>
            </a:r>
            <a:r>
              <a:rPr lang="en-US" baseline="0" dirty="0"/>
              <a:t>, </a:t>
            </a:r>
            <a:r>
              <a:rPr lang="en-US" baseline="0" dirty="0" err="1"/>
              <a:t>chán</a:t>
            </a:r>
            <a:r>
              <a:rPr lang="en-US" baseline="0" dirty="0"/>
              <a:t> </a:t>
            </a:r>
            <a:r>
              <a:rPr lang="en-US" baseline="0" dirty="0" err="1"/>
              <a:t>ăn</a:t>
            </a:r>
            <a:r>
              <a:rPr lang="en-US" baseline="0" dirty="0"/>
              <a:t>, </a:t>
            </a:r>
            <a:r>
              <a:rPr lang="en-US" baseline="0" dirty="0" err="1"/>
              <a:t>mệt</a:t>
            </a:r>
            <a:r>
              <a:rPr lang="en-US" baseline="0" dirty="0"/>
              <a:t> </a:t>
            </a:r>
            <a:r>
              <a:rPr lang="en-US" baseline="0" dirty="0" err="1"/>
              <a:t>mỏi</a:t>
            </a:r>
            <a:r>
              <a:rPr lang="en-US" baseline="0" dirty="0"/>
              <a:t>, </a:t>
            </a:r>
            <a:r>
              <a:rPr lang="en-US" baseline="0" dirty="0" err="1"/>
              <a:t>mất</a:t>
            </a:r>
            <a:r>
              <a:rPr lang="en-US" baseline="0" dirty="0"/>
              <a:t> </a:t>
            </a:r>
            <a:r>
              <a:rPr lang="en-US" baseline="0" dirty="0" err="1"/>
              <a:t>ngủ</a:t>
            </a:r>
            <a:r>
              <a:rPr lang="en-US" baseline="0" dirty="0"/>
              <a:t>, </a:t>
            </a:r>
            <a:r>
              <a:rPr lang="en-US" baseline="0" dirty="0" err="1"/>
              <a:t>suy</a:t>
            </a:r>
            <a:r>
              <a:rPr lang="en-US" baseline="0" dirty="0"/>
              <a:t> </a:t>
            </a:r>
            <a:r>
              <a:rPr lang="en-US" baseline="0" dirty="0" err="1"/>
              <a:t>sụp</a:t>
            </a:r>
            <a:r>
              <a:rPr lang="en-US" baseline="0" dirty="0"/>
              <a:t>, lo </a:t>
            </a:r>
            <a:r>
              <a:rPr lang="en-US" baseline="0" dirty="0" err="1"/>
              <a:t>lắng</a:t>
            </a:r>
            <a:r>
              <a:rPr lang="en-US" baseline="0" dirty="0"/>
              <a:t>, </a:t>
            </a:r>
            <a:r>
              <a:rPr lang="en-US" baseline="0" dirty="0" err="1"/>
              <a:t>mất</a:t>
            </a:r>
            <a:r>
              <a:rPr lang="en-US" baseline="0" dirty="0"/>
              <a:t> </a:t>
            </a:r>
            <a:r>
              <a:rPr lang="en-US" baseline="0" dirty="0" err="1"/>
              <a:t>niềm</a:t>
            </a:r>
            <a:r>
              <a:rPr lang="en-US" baseline="0" dirty="0"/>
              <a:t> tin.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20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Tiêng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xấu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K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tụy</a:t>
            </a:r>
            <a:r>
              <a:rPr lang="en-US" baseline="0" dirty="0"/>
              <a:t>,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tốt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ung</a:t>
            </a:r>
            <a:r>
              <a:rPr lang="en-US" baseline="0" dirty="0"/>
              <a:t> </a:t>
            </a:r>
            <a:r>
              <a:rPr lang="en-US" baseline="0" dirty="0" err="1"/>
              <a:t>thư</a:t>
            </a:r>
            <a:r>
              <a:rPr lang="en-US" baseline="0" dirty="0"/>
              <a:t> </a:t>
            </a:r>
            <a:r>
              <a:rPr lang="en-US" baseline="0" dirty="0" err="1"/>
              <a:t>tá</a:t>
            </a:r>
            <a:r>
              <a:rPr lang="en-US" baseline="0" dirty="0"/>
              <a:t> </a:t>
            </a:r>
            <a:r>
              <a:rPr lang="en-US" baseline="0" dirty="0" err="1"/>
              <a:t>tràng</a:t>
            </a:r>
            <a:r>
              <a:rPr lang="en-US" baseline="0" dirty="0"/>
              <a:t>. </a:t>
            </a:r>
          </a:p>
          <a:p>
            <a:r>
              <a:rPr lang="en-US" baseline="0" dirty="0"/>
              <a:t>K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tụy</a:t>
            </a:r>
            <a:r>
              <a:rPr lang="en-US" baseline="0" dirty="0"/>
              <a:t> &gt; K </a:t>
            </a:r>
            <a:r>
              <a:rPr lang="en-US" baseline="0" dirty="0" err="1"/>
              <a:t>đoạn</a:t>
            </a:r>
            <a:r>
              <a:rPr lang="en-US" baseline="0" dirty="0"/>
              <a:t> </a:t>
            </a:r>
            <a:r>
              <a:rPr lang="en-US" baseline="0" dirty="0" err="1"/>
              <a:t>cuối</a:t>
            </a:r>
            <a:r>
              <a:rPr lang="en-US" baseline="0" dirty="0"/>
              <a:t> OMC &gt; K </a:t>
            </a:r>
            <a:r>
              <a:rPr lang="en-US" baseline="0" dirty="0" err="1"/>
              <a:t>bóng</a:t>
            </a:r>
            <a:r>
              <a:rPr lang="en-US" baseline="0" dirty="0"/>
              <a:t> </a:t>
            </a:r>
            <a:r>
              <a:rPr lang="en-US" baseline="0" dirty="0" err="1"/>
              <a:t>Vater</a:t>
            </a:r>
            <a:r>
              <a:rPr lang="en-US" baseline="0" dirty="0"/>
              <a:t> &gt; K </a:t>
            </a:r>
            <a:r>
              <a:rPr lang="en-US" baseline="0" dirty="0" err="1"/>
              <a:t>tá</a:t>
            </a:r>
            <a:r>
              <a:rPr lang="en-US" baseline="0" dirty="0"/>
              <a:t> </a:t>
            </a:r>
            <a:r>
              <a:rPr lang="en-US" baseline="0" dirty="0" err="1"/>
              <a:t>tràng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/>
              <a:t>Tầm</a:t>
            </a:r>
            <a:r>
              <a:rPr lang="en-US" b="1" i="1" baseline="0" dirty="0"/>
              <a:t> </a:t>
            </a:r>
            <a:r>
              <a:rPr lang="en-US" b="1" i="1" baseline="0" dirty="0" err="1"/>
              <a:t>soát</a:t>
            </a:r>
            <a:r>
              <a:rPr lang="en-US" b="1" i="1" baseline="0" dirty="0"/>
              <a:t> BN K </a:t>
            </a:r>
            <a:r>
              <a:rPr lang="en-US" b="1" i="1" baseline="0" dirty="0" err="1"/>
              <a:t>đầu</a:t>
            </a:r>
            <a:r>
              <a:rPr lang="en-US" b="1" i="1" baseline="0" dirty="0"/>
              <a:t> </a:t>
            </a:r>
            <a:r>
              <a:rPr lang="en-US" b="1" i="1" baseline="0" dirty="0" err="1"/>
              <a:t>tụy</a:t>
            </a:r>
            <a:r>
              <a:rPr lang="en-US" b="1" i="1" baseline="0" dirty="0"/>
              <a:t> </a:t>
            </a:r>
            <a:r>
              <a:rPr lang="en-US" b="1" i="1" baseline="0" dirty="0" err="1"/>
              <a:t>thì</a:t>
            </a:r>
            <a:r>
              <a:rPr lang="en-US" b="1" i="1" baseline="0" dirty="0"/>
              <a:t> </a:t>
            </a:r>
            <a:r>
              <a:rPr lang="en-US" b="1" i="1" baseline="0" dirty="0" err="1"/>
              <a:t>dùng</a:t>
            </a:r>
            <a:r>
              <a:rPr lang="en-US" b="1" i="1" baseline="0" dirty="0"/>
              <a:t> MRI </a:t>
            </a:r>
            <a:r>
              <a:rPr lang="en-US" b="1" i="1" baseline="0" dirty="0" err="1"/>
              <a:t>hoặc</a:t>
            </a:r>
            <a:r>
              <a:rPr lang="en-US" b="1" i="1" baseline="0" dirty="0"/>
              <a:t> EUS </a:t>
            </a:r>
            <a:r>
              <a:rPr lang="en-US" b="1" i="1" baseline="0" dirty="0" err="1"/>
              <a:t>thôi</a:t>
            </a:r>
            <a:r>
              <a:rPr lang="en-US" b="1" i="1" baseline="0" dirty="0"/>
              <a:t> </a:t>
            </a:r>
            <a:r>
              <a:rPr lang="en-US" b="1" i="1" baseline="0" dirty="0" err="1"/>
              <a:t>nha</a:t>
            </a:r>
            <a:r>
              <a:rPr lang="en-US" b="1" i="1" baseline="0" dirty="0"/>
              <a:t> (</a:t>
            </a:r>
            <a:r>
              <a:rPr lang="en-US" b="1" i="1" baseline="0" dirty="0" err="1"/>
              <a:t>khuyến</a:t>
            </a:r>
            <a:r>
              <a:rPr lang="en-US" b="1" i="1" baseline="0" dirty="0"/>
              <a:t> </a:t>
            </a:r>
            <a:r>
              <a:rPr lang="en-US" b="1" i="1" baseline="0" dirty="0" err="1"/>
              <a:t>cáo</a:t>
            </a:r>
            <a:r>
              <a:rPr lang="en-US" b="1" i="1" baseline="0" dirty="0"/>
              <a:t> </a:t>
            </a:r>
            <a:r>
              <a:rPr lang="en-US" b="1" i="1" baseline="0" dirty="0" err="1"/>
              <a:t>hiện</a:t>
            </a:r>
            <a:r>
              <a:rPr lang="en-US" b="1" i="1" baseline="0" dirty="0"/>
              <a:t> nay).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4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: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căn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</a:t>
            </a:r>
            <a:r>
              <a:rPr lang="en-US" baseline="0" dirty="0" err="1"/>
              <a:t>đình</a:t>
            </a:r>
            <a:r>
              <a:rPr lang="en-US" baseline="0" dirty="0"/>
              <a:t>, </a:t>
            </a:r>
            <a:r>
              <a:rPr lang="en-US" baseline="0" dirty="0" err="1"/>
              <a:t>hội</a:t>
            </a:r>
            <a:r>
              <a:rPr lang="en-US" baseline="0" dirty="0"/>
              <a:t> </a:t>
            </a:r>
            <a:r>
              <a:rPr lang="en-US" baseline="0" dirty="0" err="1"/>
              <a:t>chứng</a:t>
            </a:r>
            <a:r>
              <a:rPr lang="en-US" baseline="0" dirty="0"/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Peutz-Jeghers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ung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đình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tụy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khởi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sớm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hay 2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sz="1200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tụy</a:t>
            </a:r>
            <a:r>
              <a:rPr lang="en-US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32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1-2 </a:t>
            </a:r>
            <a:r>
              <a:rPr lang="en-US" dirty="0" err="1"/>
              <a:t>lần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Không</a:t>
            </a:r>
            <a:r>
              <a:rPr lang="en-US" baseline="0"/>
              <a:t> đau bụng vì 25% là u không đè lên OMC hoặc ở xa. </a:t>
            </a:r>
          </a:p>
          <a:p>
            <a:r>
              <a:rPr lang="en-US" baseline="0"/>
              <a:t>Đau bụng mơ hồ trên rốn, có thể lan sau lưng, điều trị nội tiêu hóa nhiều tháng không khỏi.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Có</a:t>
            </a:r>
            <a:r>
              <a:rPr lang="en-US" baseline="0"/>
              <a:t> vết trầy gợi ý tình trạng tắc mật gây ngứa, thể hiện CN gan có thể bị ảnh hưởng. Nếu tắc mật &lt; 1 tháng thì CN chưa bị ảnh hưởng.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7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chẩn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Suy</a:t>
            </a:r>
            <a:r>
              <a:rPr lang="en-US" baseline="0"/>
              <a:t> dinh dưỡng đánh giá pre-albumin, bt 10-20mg%, chính xác hơn albumin.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Đánh</a:t>
            </a:r>
            <a:r>
              <a:rPr lang="en-US" baseline="0"/>
              <a:t> giá được T và N, có thể M được nếu có. Đánh giá luôn được khả năng phẫu thuật hay borderline.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thươờng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tưới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=&gt; </a:t>
            </a:r>
            <a:r>
              <a:rPr lang="en-US" b="1" i="1" dirty="0" err="1"/>
              <a:t>xem</a:t>
            </a:r>
            <a:r>
              <a:rPr lang="en-US" b="1" i="1" dirty="0"/>
              <a:t> ở </a:t>
            </a:r>
            <a:r>
              <a:rPr lang="en-US" b="1" i="1" dirty="0" err="1"/>
              <a:t>thì</a:t>
            </a:r>
            <a:r>
              <a:rPr lang="en-US" b="1" i="1" dirty="0"/>
              <a:t> </a:t>
            </a:r>
            <a:r>
              <a:rPr lang="en-US" b="1" i="1" dirty="0" err="1"/>
              <a:t>tĩnh</a:t>
            </a:r>
            <a:r>
              <a:rPr lang="en-US" b="1" i="1" dirty="0"/>
              <a:t> </a:t>
            </a:r>
            <a:r>
              <a:rPr lang="en-US" b="1" i="1" dirty="0" err="1"/>
              <a:t>mạch</a:t>
            </a:r>
            <a:r>
              <a:rPr lang="en-US" b="0" i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6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PET-CT</a:t>
            </a:r>
            <a:r>
              <a:rPr lang="en-US" baseline="0"/>
              <a:t> nên được sử dụng để kiểm tra di căn sau khi mổ, đã hóa trị hỗ trợ.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904C-34A8-44AC-A38A-0A479816C9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1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60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3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033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5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4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8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3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4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9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F605-49C4-4D97-BFB9-976DDAE203B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D505E5-F5A5-4F8A-9E8D-8BD6CD80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Ung thư quanh bóng Vater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98507"/>
          </a:xfrm>
        </p:spPr>
        <p:txBody>
          <a:bodyPr>
            <a:normAutofit/>
          </a:bodyPr>
          <a:lstStyle/>
          <a:p>
            <a:r>
              <a:rPr lang="en-US"/>
              <a:t>PGS.TS. Phan Minh Trí</a:t>
            </a:r>
          </a:p>
          <a:p>
            <a:r>
              <a:rPr lang="en-US"/>
              <a:t>ThS.BS. Võ Trường Quốc</a:t>
            </a:r>
          </a:p>
          <a:p>
            <a:r>
              <a:rPr lang="en-US"/>
              <a:t>ThS. BS. Nguyễn Thế Hùng</a:t>
            </a:r>
          </a:p>
        </p:txBody>
      </p:sp>
    </p:spTree>
    <p:extLst>
      <p:ext uri="{BB962C8B-B14F-4D97-AF65-F5344CB8AC3E}">
        <p14:creationId xmlns:p14="http://schemas.microsoft.com/office/powerpoint/2010/main" val="401736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>
                <a:solidFill>
                  <a:srgbClr val="FF0000"/>
                </a:solidFill>
              </a:rPr>
              <a:t>Siêu âm: </a:t>
            </a:r>
          </a:p>
          <a:p>
            <a:pPr lvl="1">
              <a:buFontTx/>
              <a:buChar char="-"/>
            </a:pPr>
            <a:r>
              <a:rPr lang="en-US"/>
              <a:t>Độ nhạy khoảng 25%. </a:t>
            </a:r>
          </a:p>
          <a:p>
            <a:pPr lvl="1">
              <a:buFontTx/>
              <a:buChar char="-"/>
            </a:pPr>
            <a:r>
              <a:rPr lang="en-US"/>
              <a:t>Dãn đường mật, nốt di căn gan, dịch báng. </a:t>
            </a:r>
          </a:p>
          <a:p>
            <a:pPr lvl="1">
              <a:buFontTx/>
              <a:buChar char="-"/>
            </a:pPr>
            <a:r>
              <a:rPr lang="en-US"/>
              <a:t>Phát hiện u tụy không cao. </a:t>
            </a:r>
          </a:p>
          <a:p>
            <a:pPr>
              <a:buFontTx/>
              <a:buChar char="-"/>
            </a:pPr>
            <a:r>
              <a:rPr lang="en-US" b="1">
                <a:solidFill>
                  <a:srgbClr val="FF0000"/>
                </a:solidFill>
              </a:rPr>
              <a:t>PTC: </a:t>
            </a:r>
          </a:p>
          <a:p>
            <a:pPr lvl="1">
              <a:buFontTx/>
              <a:buChar char="-"/>
            </a:pPr>
            <a:r>
              <a:rPr lang="en-US"/>
              <a:t>Gần như không còn sử dụng. </a:t>
            </a:r>
          </a:p>
        </p:txBody>
      </p:sp>
    </p:spTree>
    <p:extLst>
      <p:ext uri="{BB962C8B-B14F-4D97-AF65-F5344CB8AC3E}">
        <p14:creationId xmlns:p14="http://schemas.microsoft.com/office/powerpoint/2010/main" val="180692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CT-scan: </a:t>
            </a:r>
          </a:p>
          <a:p>
            <a:pPr lvl="1"/>
            <a:r>
              <a:rPr lang="en-US"/>
              <a:t>Độ nhạy trong u đầu tụy 90-95%. </a:t>
            </a:r>
          </a:p>
          <a:p>
            <a:pPr lvl="1"/>
            <a:r>
              <a:rPr lang="en-US"/>
              <a:t>Có thể phân biệt u dạng nang, hoặc u thần kinh nội tiết khác ở tụy. </a:t>
            </a:r>
          </a:p>
          <a:p>
            <a:pPr lvl="1"/>
            <a:r>
              <a:rPr lang="en-US"/>
              <a:t>Phát hiện di căn hạch. </a:t>
            </a:r>
          </a:p>
          <a:p>
            <a:pPr lvl="1"/>
            <a:r>
              <a:rPr lang="en-US"/>
              <a:t>Đánh giá khả năng phẫu thuật. </a:t>
            </a:r>
          </a:p>
        </p:txBody>
      </p:sp>
    </p:spTree>
    <p:extLst>
      <p:ext uri="{BB962C8B-B14F-4D97-AF65-F5344CB8AC3E}">
        <p14:creationId xmlns:p14="http://schemas.microsoft.com/office/powerpoint/2010/main" val="372988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494866" cy="4245898"/>
          </a:xfrm>
        </p:spPr>
        <p:txBody>
          <a:bodyPr/>
          <a:lstStyle/>
          <a:p>
            <a:r>
              <a:rPr lang="en-US" dirty="0"/>
              <a:t>CT-scan: </a:t>
            </a:r>
          </a:p>
          <a:p>
            <a:pPr lvl="1"/>
            <a:r>
              <a:rPr lang="en-US" dirty="0"/>
              <a:t>U </a:t>
            </a:r>
            <a:r>
              <a:rPr lang="en-US" dirty="0" err="1"/>
              <a:t>tụy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b="1" i="1" dirty="0" err="1"/>
              <a:t>không</a:t>
            </a:r>
            <a:r>
              <a:rPr lang="en-US" b="1" i="1" dirty="0"/>
              <a:t> </a:t>
            </a:r>
            <a:r>
              <a:rPr lang="en-US" b="1" i="1" dirty="0" err="1"/>
              <a:t>đồng</a:t>
            </a:r>
            <a:r>
              <a:rPr lang="en-US" b="1" i="1" dirty="0"/>
              <a:t> </a:t>
            </a:r>
            <a:r>
              <a:rPr lang="en-US" b="1" i="1" dirty="0" err="1"/>
              <a:t>nhất</a:t>
            </a:r>
            <a:r>
              <a:rPr lang="en-US" b="1" i="1" dirty="0"/>
              <a:t>. </a:t>
            </a:r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đậm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b="1" i="1" dirty="0"/>
              <a:t>(</a:t>
            </a:r>
            <a:r>
              <a:rPr lang="en-US" b="1" i="1" dirty="0" err="1"/>
              <a:t>thì</a:t>
            </a:r>
            <a:r>
              <a:rPr lang="en-US" b="1" i="1" dirty="0"/>
              <a:t> </a:t>
            </a:r>
            <a:r>
              <a:rPr lang="en-US" b="1" i="1" dirty="0" err="1"/>
              <a:t>tĩnh</a:t>
            </a:r>
            <a:r>
              <a:rPr lang="en-US" b="1" i="1" dirty="0"/>
              <a:t> </a:t>
            </a:r>
            <a:r>
              <a:rPr lang="en-US" b="1" i="1" dirty="0" err="1"/>
              <a:t>mạch</a:t>
            </a:r>
            <a:r>
              <a:rPr lang="en-US" b="1" i="1" dirty="0"/>
              <a:t>). </a:t>
            </a:r>
          </a:p>
          <a:p>
            <a:pPr lvl="1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/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927" y="2341880"/>
            <a:ext cx="3664441" cy="323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4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CT-scan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77" y="2864155"/>
            <a:ext cx="8173403" cy="32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4500"/>
            <a:ext cx="9381066" cy="4691987"/>
          </a:xfrm>
        </p:spPr>
        <p:txBody>
          <a:bodyPr>
            <a:normAutofit/>
          </a:bodyPr>
          <a:lstStyle/>
          <a:p>
            <a:r>
              <a:rPr lang="en-US" dirty="0"/>
              <a:t>MRCP:</a:t>
            </a:r>
          </a:p>
          <a:p>
            <a:pPr lvl="1"/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CT-scan (</a:t>
            </a:r>
            <a:r>
              <a:rPr lang="en-US" b="1" i="1" dirty="0" err="1"/>
              <a:t>khi</a:t>
            </a:r>
            <a:r>
              <a:rPr lang="en-US" b="1" i="1" dirty="0"/>
              <a:t> </a:t>
            </a:r>
            <a:r>
              <a:rPr lang="en-US" b="1" i="1" dirty="0" err="1"/>
              <a:t>khối</a:t>
            </a:r>
            <a:r>
              <a:rPr lang="en-US" b="1" i="1" dirty="0"/>
              <a:t> u &lt; 2cm, OMC </a:t>
            </a:r>
            <a:r>
              <a:rPr lang="en-US" b="1" i="1" dirty="0" err="1"/>
              <a:t>dày</a:t>
            </a:r>
            <a:r>
              <a:rPr lang="en-US" b="1" i="1" dirty="0"/>
              <a:t> </a:t>
            </a:r>
            <a:r>
              <a:rPr lang="en-US" b="1" i="1" dirty="0" err="1"/>
              <a:t>lên</a:t>
            </a:r>
            <a:r>
              <a:rPr lang="en-US" b="1" i="1" dirty="0"/>
              <a:t>…</a:t>
            </a:r>
            <a:r>
              <a:rPr lang="en-US" dirty="0"/>
              <a:t>). 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 (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). 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ERCP. 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ERCP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140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360"/>
            <a:ext cx="8596668" cy="4823460"/>
          </a:xfrm>
        </p:spPr>
        <p:txBody>
          <a:bodyPr>
            <a:normAutofit/>
          </a:bodyPr>
          <a:lstStyle/>
          <a:p>
            <a:r>
              <a:rPr lang="en-US"/>
              <a:t>ERCP: </a:t>
            </a:r>
          </a:p>
          <a:p>
            <a:pPr lvl="1"/>
            <a:r>
              <a:rPr lang="en-US"/>
              <a:t>Hữu tích khi có tắc nghẽn ống tụy nhưng không thấy u trên CT hoặc MRI. </a:t>
            </a:r>
          </a:p>
          <a:p>
            <a:pPr lvl="1"/>
            <a:r>
              <a:rPr lang="en-US"/>
              <a:t>Đặt stent giải áp đường mật. </a:t>
            </a:r>
          </a:p>
          <a:p>
            <a:pPr lvl="1"/>
            <a:r>
              <a:rPr lang="en-US"/>
              <a:t>Sinh thiết tế bào học khi có thể. </a:t>
            </a:r>
          </a:p>
          <a:p>
            <a:r>
              <a:rPr lang="en-US"/>
              <a:t>PET-CT: </a:t>
            </a:r>
          </a:p>
          <a:p>
            <a:pPr lvl="1"/>
            <a:r>
              <a:rPr lang="en-US"/>
              <a:t>Đánh giá giai đoạn. </a:t>
            </a:r>
          </a:p>
          <a:p>
            <a:pPr lvl="1"/>
            <a:r>
              <a:rPr lang="en-US"/>
              <a:t>Phát hiện di căn xa tốt hơn CT, MRI và EUS. </a:t>
            </a:r>
          </a:p>
        </p:txBody>
      </p:sp>
    </p:spTree>
    <p:extLst>
      <p:ext uri="{BB962C8B-B14F-4D97-AF65-F5344CB8AC3E}">
        <p14:creationId xmlns:p14="http://schemas.microsoft.com/office/powerpoint/2010/main" val="273964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769186" cy="4245898"/>
          </a:xfrm>
        </p:spPr>
        <p:txBody>
          <a:bodyPr/>
          <a:lstStyle/>
          <a:p>
            <a:r>
              <a:rPr lang="en-US"/>
              <a:t>EUS: </a:t>
            </a:r>
          </a:p>
          <a:p>
            <a:pPr lvl="1"/>
            <a:r>
              <a:rPr lang="en-US"/>
              <a:t>Đánh giá giai đoạn, xâm lấn, di căn hạch tốt hơn CT. </a:t>
            </a:r>
          </a:p>
          <a:p>
            <a:pPr lvl="1"/>
            <a:r>
              <a:rPr lang="en-US"/>
              <a:t>Có thể sinh thiết làm mô bệnh học trước mổ. </a:t>
            </a:r>
          </a:p>
          <a:p>
            <a:pPr lvl="1"/>
            <a:r>
              <a:rPr lang="en-US"/>
              <a:t>Phụ thuộc vào người thực hiện.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1930400"/>
            <a:ext cx="47148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8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giai đoạn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9250"/>
            <a:ext cx="8596668" cy="478723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Ung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tụy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AJCC 2016</a:t>
            </a:r>
          </a:p>
          <a:p>
            <a:pPr marL="0" indent="0">
              <a:buNone/>
            </a:pPr>
            <a:r>
              <a:rPr lang="en-US" dirty="0"/>
              <a:t>Tis: 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(</a:t>
            </a:r>
            <a:r>
              <a:rPr lang="en-US" dirty="0" err="1"/>
              <a:t>PanIN</a:t>
            </a:r>
            <a:r>
              <a:rPr lang="en-US" dirty="0"/>
              <a:t>, IPMN, MCN). </a:t>
            </a:r>
          </a:p>
          <a:p>
            <a:pPr marL="0" indent="0">
              <a:buNone/>
            </a:pPr>
            <a:r>
              <a:rPr lang="en-US" dirty="0"/>
              <a:t>T1: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 (T1a: u ≤ 0.5cm, T1b: u 0.5-1 cm, T1c: u 1-2 cm). </a:t>
            </a:r>
          </a:p>
          <a:p>
            <a:pPr marL="0" indent="0">
              <a:buNone/>
            </a:pPr>
            <a:r>
              <a:rPr lang="en-US" dirty="0"/>
              <a:t>T2: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, u 2-4 cm. </a:t>
            </a:r>
          </a:p>
          <a:p>
            <a:pPr marL="0" indent="0">
              <a:buNone/>
            </a:pPr>
            <a:r>
              <a:rPr lang="en-US" dirty="0"/>
              <a:t>T3: U &gt; 4cm. </a:t>
            </a:r>
          </a:p>
          <a:p>
            <a:pPr marL="0" indent="0">
              <a:buNone/>
            </a:pPr>
            <a:r>
              <a:rPr lang="en-US" dirty="0"/>
              <a:t>T4: U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tạng</a:t>
            </a:r>
            <a:r>
              <a:rPr lang="en-US" dirty="0"/>
              <a:t>/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/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N1: di </a:t>
            </a:r>
            <a:r>
              <a:rPr lang="en-US" dirty="0" err="1"/>
              <a:t>căn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3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N2: Di </a:t>
            </a:r>
            <a:r>
              <a:rPr lang="en-US" dirty="0" err="1"/>
              <a:t>căn</a:t>
            </a:r>
            <a:r>
              <a:rPr lang="en-US" dirty="0"/>
              <a:t> 4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983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giai đoạn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532716" cy="4245898"/>
          </a:xfrm>
        </p:spPr>
        <p:txBody>
          <a:bodyPr/>
          <a:lstStyle/>
          <a:p>
            <a:r>
              <a:rPr lang="en-US" b="1"/>
              <a:t>Ung thư đầu tụy theo AJCC 2016</a:t>
            </a:r>
          </a:p>
          <a:p>
            <a:pPr lvl="1"/>
            <a:r>
              <a:rPr lang="en-US"/>
              <a:t>Giai đoạn 0: TisN0M0. </a:t>
            </a:r>
          </a:p>
          <a:p>
            <a:endParaRPr lang="en-US" b="1"/>
          </a:p>
        </p:txBody>
      </p:sp>
      <p:pic>
        <p:nvPicPr>
          <p:cNvPr id="1026" name="Picture 2" descr="Evaluation of the prognostic value of the new AJCC 8th edition staging  system for patients with pancreatic adenocarcinoma; a need to subclassify  stage III? - ScienceDirec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47"/>
          <a:stretch/>
        </p:blipFill>
        <p:spPr bwMode="auto">
          <a:xfrm>
            <a:off x="4381327" y="1055687"/>
            <a:ext cx="4892675" cy="498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105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giai đoạn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900"/>
            <a:ext cx="8596668" cy="492058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Ung thư đoạn cuối OMC theo AJCC 2016</a:t>
            </a:r>
          </a:p>
          <a:p>
            <a:pPr marL="0" indent="0">
              <a:buNone/>
            </a:pPr>
            <a:r>
              <a:rPr lang="en-US"/>
              <a:t>Tis: ung thư tại chỗ. </a:t>
            </a:r>
          </a:p>
          <a:p>
            <a:pPr marL="0" indent="0">
              <a:buNone/>
            </a:pPr>
            <a:r>
              <a:rPr lang="en-US"/>
              <a:t>T1: Ung thư xâm lấn thành OMC dày dưới 5mm. </a:t>
            </a:r>
          </a:p>
          <a:p>
            <a:pPr marL="0" indent="0">
              <a:buNone/>
            </a:pPr>
            <a:r>
              <a:rPr lang="en-US"/>
              <a:t>T2: Ung thư xâm lấn thành OMC dày 5-12 mm. </a:t>
            </a:r>
          </a:p>
          <a:p>
            <a:pPr marL="0" indent="0">
              <a:buNone/>
            </a:pPr>
            <a:r>
              <a:rPr lang="en-US"/>
              <a:t>T3: Ung thứ xâm lấn thành OMC dày &gt; 12 mm. </a:t>
            </a:r>
          </a:p>
          <a:p>
            <a:pPr marL="0" indent="0">
              <a:buNone/>
            </a:pPr>
            <a:r>
              <a:rPr lang="en-US"/>
              <a:t>T4: U xâm lấn động mạch thân tạng, mạc treo tràng tên, gan chung. 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N1: Di căn 1 đến 3 hạch vùng. </a:t>
            </a:r>
          </a:p>
          <a:p>
            <a:pPr marL="0" indent="0">
              <a:buNone/>
            </a:pPr>
            <a:r>
              <a:rPr lang="en-US"/>
              <a:t>N2: di căn 4 hạch vùng trở lên. </a:t>
            </a:r>
          </a:p>
        </p:txBody>
      </p:sp>
    </p:spTree>
    <p:extLst>
      <p:ext uri="{BB962C8B-B14F-4D97-AF65-F5344CB8AC3E}">
        <p14:creationId xmlns:p14="http://schemas.microsoft.com/office/powerpoint/2010/main" val="166213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900"/>
            <a:ext cx="8596668" cy="518921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/>
              <a:t>Khai thác được các yếu tố nguy cơ của ung thư quanh bóng Vater. </a:t>
            </a:r>
          </a:p>
          <a:p>
            <a:pPr marL="514350" indent="-514350">
              <a:buAutoNum type="arabicPeriod"/>
            </a:pPr>
            <a:r>
              <a:rPr lang="en-US"/>
              <a:t>Vận dụng các triệu chứng lâm sàng và cận lâm sàng để chẩn đoán xác định, giai đoạn ung thư quanh bóng Vater. </a:t>
            </a:r>
          </a:p>
          <a:p>
            <a:pPr marL="514350" indent="-514350">
              <a:buAutoNum type="arabicPeriod"/>
            </a:pPr>
            <a:r>
              <a:rPr lang="en-US"/>
              <a:t>Chỉ định phương pháp điều trị phù hợp với các giai đoạn theo AJCC. </a:t>
            </a:r>
          </a:p>
          <a:p>
            <a:pPr marL="514350" indent="-514350">
              <a:buAutoNum type="arabicPeriod"/>
            </a:pPr>
            <a:r>
              <a:rPr lang="en-US"/>
              <a:t>Lập kế hoạch điều trị trước phẫu thuật và theo dõi sau phẫu thuật. </a:t>
            </a:r>
          </a:p>
          <a:p>
            <a:pPr marL="514350" indent="-514350">
              <a:buAutoNum type="arabicPeriod"/>
            </a:pPr>
            <a:r>
              <a:rPr lang="en-US"/>
              <a:t>Trình bày được các biến chứng sớm và tiên lượng sau phẫu thuật khối tá tụy. </a:t>
            </a:r>
          </a:p>
        </p:txBody>
      </p:sp>
    </p:spTree>
    <p:extLst>
      <p:ext uri="{BB962C8B-B14F-4D97-AF65-F5344CB8AC3E}">
        <p14:creationId xmlns:p14="http://schemas.microsoft.com/office/powerpoint/2010/main" val="4102941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giai đoạn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850"/>
            <a:ext cx="8596668" cy="4996787"/>
          </a:xfrm>
        </p:spPr>
        <p:txBody>
          <a:bodyPr>
            <a:normAutofit/>
          </a:bodyPr>
          <a:lstStyle/>
          <a:p>
            <a:r>
              <a:rPr lang="en-US" dirty="0"/>
              <a:t>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AJCC 2016</a:t>
            </a:r>
          </a:p>
          <a:p>
            <a:pPr marL="0" indent="0">
              <a:buNone/>
            </a:pPr>
            <a:r>
              <a:rPr lang="en-US" dirty="0"/>
              <a:t>Tis: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T1a: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màng</a:t>
            </a:r>
            <a:r>
              <a:rPr lang="en-US" dirty="0"/>
              <a:t> </a:t>
            </a:r>
            <a:r>
              <a:rPr lang="en-US" dirty="0" err="1"/>
              <a:t>đáy</a:t>
            </a:r>
            <a:r>
              <a:rPr lang="en-US" dirty="0"/>
              <a:t>. 	T1b: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niêm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T2: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T3: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qua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T4: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qua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hay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N1: Di </a:t>
            </a:r>
            <a:r>
              <a:rPr lang="en-US" dirty="0" err="1"/>
              <a:t>căn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2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N2: di </a:t>
            </a:r>
            <a:r>
              <a:rPr lang="en-US" dirty="0" err="1"/>
              <a:t>căn</a:t>
            </a:r>
            <a:r>
              <a:rPr lang="en-US" dirty="0"/>
              <a:t> 3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4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ổ sung AJCC 8th</a:t>
            </a:r>
            <a:r>
              <a:rPr lang="en-US" dirty="0"/>
              <a:t>- 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Vater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424065"/>
            <a:ext cx="10593699" cy="514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8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giai đoạn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Ung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giáp</a:t>
            </a:r>
            <a:r>
              <a:rPr lang="en-US" b="1" dirty="0"/>
              <a:t> </a:t>
            </a:r>
            <a:r>
              <a:rPr lang="en-US" b="1" dirty="0" err="1"/>
              <a:t>biên</a:t>
            </a:r>
            <a:r>
              <a:rPr lang="en-US" b="1" dirty="0"/>
              <a:t>: </a:t>
            </a:r>
          </a:p>
          <a:p>
            <a:pPr lvl="1"/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b="1" dirty="0"/>
              <a:t>&gt; 50% </a:t>
            </a:r>
            <a:r>
              <a:rPr lang="en-US" b="1" dirty="0" err="1"/>
              <a:t>bán</a:t>
            </a:r>
            <a:r>
              <a:rPr lang="en-US" b="1" dirty="0"/>
              <a:t> </a:t>
            </a:r>
            <a:r>
              <a:rPr lang="en-US" b="1" dirty="0" err="1"/>
              <a:t>kính</a:t>
            </a:r>
            <a:r>
              <a:rPr lang="en-US" b="1" dirty="0"/>
              <a:t> </a:t>
            </a:r>
            <a:r>
              <a:rPr lang="en-US" b="1" dirty="0" err="1"/>
              <a:t>tĩnh</a:t>
            </a:r>
            <a:r>
              <a:rPr lang="en-US" b="1" dirty="0"/>
              <a:t> </a:t>
            </a:r>
            <a:r>
              <a:rPr lang="en-US" b="1" dirty="0" err="1"/>
              <a:t>mạch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b="1" dirty="0"/>
              <a:t>&lt; 180</a:t>
            </a:r>
            <a:r>
              <a:rPr lang="en-US" b="1" baseline="30000" dirty="0"/>
              <a:t>0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mạch</a:t>
            </a:r>
            <a:r>
              <a:rPr lang="en-US" b="1" dirty="0"/>
              <a:t> </a:t>
            </a:r>
            <a:r>
              <a:rPr lang="en-US" b="1" dirty="0" err="1"/>
              <a:t>mạc</a:t>
            </a:r>
            <a:r>
              <a:rPr lang="en-US" b="1" dirty="0"/>
              <a:t> </a:t>
            </a:r>
            <a:r>
              <a:rPr lang="en-US" b="1" dirty="0" err="1"/>
              <a:t>treo</a:t>
            </a:r>
            <a:r>
              <a:rPr lang="en-US" b="1" dirty="0"/>
              <a:t> </a:t>
            </a:r>
            <a:r>
              <a:rPr lang="en-US" b="1" dirty="0" err="1"/>
              <a:t>tràng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giãn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mạch</a:t>
            </a:r>
            <a:r>
              <a:rPr lang="en-US" b="1" dirty="0"/>
              <a:t> </a:t>
            </a:r>
            <a:r>
              <a:rPr lang="en-US" b="1" dirty="0" err="1"/>
              <a:t>máu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757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Chỉ định từng giai đoạn:</a:t>
            </a:r>
          </a:p>
          <a:p>
            <a:pPr lvl="1"/>
            <a:r>
              <a:rPr lang="en-US"/>
              <a:t>GPB trước mổ K, còn cắt được: PT cắt khối tá tụy. </a:t>
            </a:r>
          </a:p>
          <a:p>
            <a:pPr lvl="1"/>
            <a:r>
              <a:rPr lang="en-US"/>
              <a:t>Chưa có GPB trước mổ: thám sát, cắt lạnh trong mổ. </a:t>
            </a:r>
          </a:p>
          <a:p>
            <a:pPr lvl="1"/>
            <a:r>
              <a:rPr lang="en-US"/>
              <a:t>U giáp biên: hóa xạ trị tân hỗ trợ, </a:t>
            </a:r>
            <a:r>
              <a:rPr lang="en-US" b="1"/>
              <a:t>sau 4-6 tuần đánh giá lại. </a:t>
            </a:r>
          </a:p>
          <a:p>
            <a:pPr lvl="1"/>
            <a:r>
              <a:rPr lang="en-US"/>
              <a:t>Ung thư giai đoạn tiến xa: hóa trị hoặc giảm nhẹ. </a:t>
            </a:r>
          </a:p>
        </p:txBody>
      </p:sp>
    </p:spTree>
    <p:extLst>
      <p:ext uri="{BB962C8B-B14F-4D97-AF65-F5344CB8AC3E}">
        <p14:creationId xmlns:p14="http://schemas.microsoft.com/office/powerpoint/2010/main" val="634719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: </a:t>
            </a:r>
          </a:p>
          <a:p>
            <a:pPr lvl="1"/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trụy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triệt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u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i="1" dirty="0" err="1"/>
              <a:t>đa</a:t>
            </a:r>
            <a:r>
              <a:rPr lang="en-US" b="1" i="1" dirty="0"/>
              <a:t> </a:t>
            </a:r>
            <a:r>
              <a:rPr lang="en-US" b="1" i="1" dirty="0" err="1"/>
              <a:t>mô</a:t>
            </a:r>
            <a:r>
              <a:rPr lang="en-US" b="1" i="1" dirty="0"/>
              <a:t> </a:t>
            </a:r>
            <a:r>
              <a:rPr lang="en-US" b="1" i="1" dirty="0" err="1"/>
              <a:t>thức</a:t>
            </a:r>
            <a:r>
              <a:rPr lang="en-US" b="1" i="1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b="1" i="1" dirty="0" err="1"/>
              <a:t>hóa</a:t>
            </a:r>
            <a:r>
              <a:rPr lang="en-US" b="1" i="1" dirty="0"/>
              <a:t> </a:t>
            </a:r>
            <a:r>
              <a:rPr lang="en-US" b="1" i="1" dirty="0" err="1"/>
              <a:t>xạ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</a:t>
            </a:r>
            <a:r>
              <a:rPr lang="en-US" b="1" i="1" dirty="0" err="1"/>
              <a:t>tân</a:t>
            </a:r>
            <a:r>
              <a:rPr lang="en-US" b="1" i="1" dirty="0"/>
              <a:t> </a:t>
            </a:r>
            <a:r>
              <a:rPr lang="en-US" b="1" i="1" dirty="0" err="1"/>
              <a:t>bổ</a:t>
            </a:r>
            <a:r>
              <a:rPr lang="en-US" b="1" i="1" dirty="0"/>
              <a:t> </a:t>
            </a:r>
            <a:r>
              <a:rPr lang="en-US" b="1" i="1" dirty="0" err="1"/>
              <a:t>trợ</a:t>
            </a:r>
            <a:r>
              <a:rPr lang="en-US" b="1" i="1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 err="1"/>
              <a:t>hóa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</a:t>
            </a:r>
            <a:r>
              <a:rPr lang="en-US" b="1" i="1" dirty="0" err="1"/>
              <a:t>xạ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</a:t>
            </a:r>
            <a:r>
              <a:rPr lang="en-US" b="1" i="1" dirty="0" err="1"/>
              <a:t>hỗ</a:t>
            </a:r>
            <a:r>
              <a:rPr lang="en-US" b="1" i="1" dirty="0"/>
              <a:t> </a:t>
            </a:r>
            <a:r>
              <a:rPr lang="en-US" b="1" i="1" dirty="0" err="1"/>
              <a:t>trợ</a:t>
            </a:r>
            <a:r>
              <a:rPr lang="en-US" b="1" i="1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u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/</a:t>
            </a:r>
            <a:r>
              <a:rPr lang="en-US" dirty="0" err="1"/>
              <a:t>hoặc</a:t>
            </a:r>
            <a:r>
              <a:rPr lang="en-US" dirty="0"/>
              <a:t> 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9934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Folfirinox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Gemcitabine</a:t>
            </a:r>
          </a:p>
          <a:p>
            <a:pPr lvl="1"/>
            <a:r>
              <a:rPr lang="en-US" dirty="0" err="1"/>
              <a:t>Liều</a:t>
            </a:r>
            <a:r>
              <a:rPr lang="en-US" dirty="0"/>
              <a:t> 30 Gray </a:t>
            </a:r>
            <a:r>
              <a:rPr lang="en-US" b="1" i="1" dirty="0" err="1"/>
              <a:t>trong</a:t>
            </a:r>
            <a:r>
              <a:rPr lang="en-US" b="1" i="1" dirty="0"/>
              <a:t> 2 </a:t>
            </a:r>
            <a:r>
              <a:rPr lang="en-US" b="1" i="1" dirty="0" err="1"/>
              <a:t>tuần</a:t>
            </a:r>
            <a:r>
              <a:rPr lang="en-US" dirty="0"/>
              <a:t>. </a:t>
            </a:r>
          </a:p>
          <a:p>
            <a:pPr lvl="1"/>
            <a:r>
              <a:rPr lang="en-US" b="1" i="1" dirty="0" err="1"/>
              <a:t>Đánh</a:t>
            </a:r>
            <a:r>
              <a:rPr lang="en-US" b="1" i="1" dirty="0"/>
              <a:t> </a:t>
            </a:r>
            <a:r>
              <a:rPr lang="en-US" b="1" i="1" dirty="0" err="1"/>
              <a:t>giá</a:t>
            </a:r>
            <a:r>
              <a:rPr lang="en-US" b="1" i="1" dirty="0"/>
              <a:t> </a:t>
            </a:r>
            <a:r>
              <a:rPr lang="en-US" b="1" i="1" dirty="0" err="1"/>
              <a:t>lại</a:t>
            </a:r>
            <a:r>
              <a:rPr lang="en-US" b="1" i="1" dirty="0"/>
              <a:t> </a:t>
            </a:r>
            <a:r>
              <a:rPr lang="en-US" b="1" i="1" dirty="0" err="1"/>
              <a:t>sau</a:t>
            </a:r>
            <a:r>
              <a:rPr lang="en-US" b="1" i="1" dirty="0"/>
              <a:t> 4-6 </a:t>
            </a:r>
            <a:r>
              <a:rPr lang="en-US" b="1" i="1" dirty="0" err="1"/>
              <a:t>tuần</a:t>
            </a:r>
            <a:r>
              <a:rPr lang="en-US" dirty="0"/>
              <a:t>. </a:t>
            </a:r>
          </a:p>
          <a:p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</a:t>
            </a:r>
            <a:r>
              <a:rPr lang="en-US" dirty="0" err="1"/>
              <a:t>Folfirinox</a:t>
            </a:r>
            <a:r>
              <a:rPr lang="en-US" dirty="0"/>
              <a:t>, Gemcitabine. </a:t>
            </a:r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6 </a:t>
            </a:r>
            <a:r>
              <a:rPr lang="en-US" dirty="0" err="1"/>
              <a:t>tháng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4811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5450"/>
            <a:ext cx="8596668" cy="4711037"/>
          </a:xfrm>
        </p:spPr>
        <p:txBody>
          <a:bodyPr>
            <a:normAutofit/>
          </a:bodyPr>
          <a:lstStyle/>
          <a:p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giảm</a:t>
            </a:r>
            <a:r>
              <a:rPr lang="en-US" b="1" dirty="0"/>
              <a:t> </a:t>
            </a:r>
            <a:r>
              <a:rPr lang="en-US" b="1" dirty="0" err="1"/>
              <a:t>nhẹ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: </a:t>
            </a:r>
            <a:r>
              <a:rPr lang="en-US" dirty="0" err="1"/>
              <a:t>tiêm</a:t>
            </a:r>
            <a:r>
              <a:rPr lang="en-US" dirty="0"/>
              <a:t> 20ml ethanol 50% </a:t>
            </a:r>
            <a:r>
              <a:rPr lang="en-US" dirty="0" err="1"/>
              <a:t>hoặc</a:t>
            </a:r>
            <a:r>
              <a:rPr lang="en-US" dirty="0"/>
              <a:t> Saline </a:t>
            </a:r>
            <a:r>
              <a:rPr lang="en-US" dirty="0" err="1"/>
              <a:t>dọc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,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TK </a:t>
            </a:r>
            <a:r>
              <a:rPr lang="en-US" dirty="0" err="1"/>
              <a:t>tạng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(ERCP </a:t>
            </a:r>
            <a:r>
              <a:rPr lang="en-US" dirty="0" err="1"/>
              <a:t>đặt</a:t>
            </a:r>
            <a:r>
              <a:rPr lang="en-US" dirty="0"/>
              <a:t> stent OMC, PTBD,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– </a:t>
            </a:r>
            <a:r>
              <a:rPr lang="en-US" dirty="0" err="1"/>
              <a:t>ruột</a:t>
            </a:r>
            <a:r>
              <a:rPr lang="en-US" dirty="0"/>
              <a:t>). </a:t>
            </a:r>
          </a:p>
          <a:p>
            <a:pPr lvl="2"/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PTBD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vẻ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ERCP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(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, di </a:t>
            </a:r>
            <a:r>
              <a:rPr lang="en-US" dirty="0" err="1"/>
              <a:t>căn</a:t>
            </a:r>
            <a:r>
              <a:rPr lang="en-US" dirty="0"/>
              <a:t>,…)</a:t>
            </a:r>
          </a:p>
          <a:p>
            <a:pPr lvl="1"/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622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400116" cy="46609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u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70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, BMI </a:t>
            </a:r>
            <a:r>
              <a:rPr lang="en-US" dirty="0" err="1"/>
              <a:t>cao</a:t>
            </a:r>
            <a:r>
              <a:rPr lang="en-US" dirty="0"/>
              <a:t> (&gt;25 kg/m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rò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, </a:t>
            </a:r>
            <a:r>
              <a:rPr lang="en-US" b="1" i="1" dirty="0"/>
              <a:t>albumin </a:t>
            </a:r>
            <a:r>
              <a:rPr lang="en-US" b="1" i="1" dirty="0" err="1"/>
              <a:t>trước</a:t>
            </a:r>
            <a:r>
              <a:rPr lang="en-US" b="1" i="1" dirty="0"/>
              <a:t> </a:t>
            </a:r>
            <a:r>
              <a:rPr lang="en-US" b="1" i="1" dirty="0" err="1"/>
              <a:t>mổ</a:t>
            </a:r>
            <a:r>
              <a:rPr lang="en-US" b="1" i="1" dirty="0"/>
              <a:t> &lt; 4 g/dL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rò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. </a:t>
            </a:r>
          </a:p>
          <a:p>
            <a:pPr lvl="1"/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khuyến</a:t>
            </a:r>
            <a:r>
              <a:rPr lang="en-US" b="1" dirty="0"/>
              <a:t> </a:t>
            </a:r>
            <a:r>
              <a:rPr lang="en-US" b="1" dirty="0" err="1"/>
              <a:t>cáo</a:t>
            </a:r>
            <a:r>
              <a:rPr lang="en-US" b="1" dirty="0"/>
              <a:t> </a:t>
            </a:r>
            <a:r>
              <a:rPr lang="en-US" b="1" dirty="0" err="1"/>
              <a:t>dẫn</a:t>
            </a:r>
            <a:r>
              <a:rPr lang="en-US" b="1" dirty="0"/>
              <a:t> </a:t>
            </a:r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mật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:</a:t>
            </a:r>
            <a:r>
              <a:rPr lang="en-US" dirty="0"/>
              <a:t> ERCP </a:t>
            </a:r>
            <a:r>
              <a:rPr lang="en-US" dirty="0" err="1"/>
              <a:t>hoặc</a:t>
            </a:r>
            <a:r>
              <a:rPr lang="en-US" dirty="0"/>
              <a:t> PTBD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RL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tiên</a:t>
            </a:r>
            <a:r>
              <a:rPr lang="en-US" b="1" dirty="0"/>
              <a:t> PTBD </a:t>
            </a:r>
            <a:r>
              <a:rPr lang="en-US" b="1" dirty="0" err="1"/>
              <a:t>hơn</a:t>
            </a:r>
            <a:r>
              <a:rPr lang="en-US" b="1" dirty="0"/>
              <a:t> ERCP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vi-VN" b="1" dirty="0" err="1"/>
              <a:t>giải</a:t>
            </a:r>
            <a:r>
              <a:rPr lang="vi-VN" b="1" dirty="0"/>
              <a:t> </a:t>
            </a:r>
            <a:r>
              <a:rPr lang="en-US" b="1" dirty="0" err="1"/>
              <a:t>áp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mật</a:t>
            </a:r>
            <a:r>
              <a:rPr lang="en-US" b="1" dirty="0"/>
              <a:t> </a:t>
            </a:r>
            <a:r>
              <a:rPr lang="en-US" b="1" dirty="0" err="1"/>
              <a:t>trước</a:t>
            </a:r>
            <a:r>
              <a:rPr lang="en-US" b="1" dirty="0"/>
              <a:t> </a:t>
            </a:r>
            <a:r>
              <a:rPr lang="en-US" b="1" dirty="0" err="1"/>
              <a:t>mổ</a:t>
            </a:r>
            <a:r>
              <a:rPr lang="en-US" b="1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509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Phẫu thuật cắt khối tá tụy: </a:t>
            </a:r>
          </a:p>
          <a:p>
            <a:pPr lvl="1"/>
            <a:r>
              <a:rPr lang="en-US"/>
              <a:t>Cắt bỏ phần dưới dạ dày, phần đầu hỗng tràng,</a:t>
            </a:r>
            <a:r>
              <a:rPr lang="vi-VN"/>
              <a:t> </a:t>
            </a:r>
            <a:r>
              <a:rPr lang="en-US"/>
              <a:t>cắt túi mật, ống gan chung, đầu tụy ngang mức bờ trái TMTTT. </a:t>
            </a:r>
          </a:p>
          <a:p>
            <a:pPr lvl="1"/>
            <a:r>
              <a:rPr lang="en-US"/>
              <a:t>Tái lập lưu thông: tụy – hỗng tràng, ống gan chung – hỗng tràng, dạ dày – hỗng tràng. </a:t>
            </a:r>
          </a:p>
          <a:p>
            <a:pPr lvl="1"/>
            <a:r>
              <a:rPr lang="en-US"/>
              <a:t>Có thể mổ mở, PTNS, PT robot. </a:t>
            </a:r>
          </a:p>
        </p:txBody>
      </p:sp>
    </p:spTree>
    <p:extLst>
      <p:ext uri="{BB962C8B-B14F-4D97-AF65-F5344CB8AC3E}">
        <p14:creationId xmlns:p14="http://schemas.microsoft.com/office/powerpoint/2010/main" val="1794705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019" y="1930400"/>
            <a:ext cx="605766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6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291916"/>
              </p:ext>
            </p:extLst>
          </p:nvPr>
        </p:nvGraphicFramePr>
        <p:xfrm>
          <a:off x="380682" y="1508760"/>
          <a:ext cx="9929177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832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606" y="1771651"/>
            <a:ext cx="5588555" cy="46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50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 không cắt được: Phẫu thuật nối tắt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606" y="2364581"/>
            <a:ext cx="66008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Các biến chứng của phẫu thuật cắt khối tá tụy:</a:t>
            </a:r>
          </a:p>
          <a:p>
            <a:pPr lvl="1"/>
            <a:r>
              <a:rPr lang="en-US"/>
              <a:t>Rò tụy.</a:t>
            </a:r>
          </a:p>
          <a:p>
            <a:pPr lvl="1"/>
            <a:r>
              <a:rPr lang="en-US"/>
              <a:t>Chậm tống xuất dạ dày. </a:t>
            </a:r>
          </a:p>
          <a:p>
            <a:pPr lvl="1"/>
            <a:r>
              <a:rPr lang="en-US"/>
              <a:t>Chảy máu sau phẫu thuật. </a:t>
            </a:r>
          </a:p>
          <a:p>
            <a:pPr lvl="1"/>
            <a:r>
              <a:rPr lang="en-US"/>
              <a:t>Áp xe trong ổ bụng. </a:t>
            </a:r>
          </a:p>
          <a:p>
            <a:pPr lvl="1"/>
            <a:r>
              <a:rPr lang="en-US"/>
              <a:t>Nhiễm tùng vết mổ. </a:t>
            </a:r>
          </a:p>
          <a:p>
            <a:pPr lvl="1"/>
            <a:r>
              <a:rPr lang="en-US"/>
              <a:t>Rò mật. </a:t>
            </a:r>
          </a:p>
          <a:p>
            <a:pPr lvl="1"/>
            <a:r>
              <a:rPr lang="en-US"/>
              <a:t>Rò dưỡng trấp. </a:t>
            </a:r>
          </a:p>
        </p:txBody>
      </p:sp>
    </p:spTree>
    <p:extLst>
      <p:ext uri="{BB962C8B-B14F-4D97-AF65-F5344CB8AC3E}">
        <p14:creationId xmlns:p14="http://schemas.microsoft.com/office/powerpoint/2010/main" val="4206530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1650"/>
            <a:ext cx="8596668" cy="4762500"/>
          </a:xfrm>
        </p:spPr>
        <p:txBody>
          <a:bodyPr>
            <a:normAutofit/>
          </a:bodyPr>
          <a:lstStyle/>
          <a:p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: ĐTĐ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20 </a:t>
            </a:r>
            <a:r>
              <a:rPr lang="en-US" dirty="0" err="1"/>
              <a:t>đến</a:t>
            </a:r>
            <a:r>
              <a:rPr lang="en-US" dirty="0"/>
              <a:t> 50%. </a:t>
            </a:r>
          </a:p>
          <a:p>
            <a:pPr lvl="1"/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b="1" i="1" dirty="0" err="1">
                <a:highlight>
                  <a:srgbClr val="FFFF00"/>
                </a:highlight>
              </a:rPr>
              <a:t>là</a:t>
            </a:r>
            <a:r>
              <a:rPr lang="en-US" b="1" i="1" dirty="0">
                <a:highlight>
                  <a:srgbClr val="FFFF00"/>
                </a:highlight>
              </a:rPr>
              <a:t> ĐTĐ type 3c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b="1" i="1" dirty="0" err="1">
                <a:highlight>
                  <a:srgbClr val="FFFF00"/>
                </a:highlight>
              </a:rPr>
              <a:t>trong</a:t>
            </a:r>
            <a:r>
              <a:rPr lang="en-US" b="1" i="1" dirty="0">
                <a:highlight>
                  <a:srgbClr val="FFFF00"/>
                </a:highlight>
              </a:rPr>
              <a:t> </a:t>
            </a:r>
            <a:r>
              <a:rPr lang="en-US" b="1" i="1" dirty="0" err="1">
                <a:highlight>
                  <a:srgbClr val="FFFF00"/>
                </a:highlight>
              </a:rPr>
              <a:t>vòng</a:t>
            </a:r>
            <a:r>
              <a:rPr lang="en-US" b="1" i="1" dirty="0">
                <a:highlight>
                  <a:srgbClr val="FFFF00"/>
                </a:highlight>
              </a:rPr>
              <a:t> 2 </a:t>
            </a:r>
            <a:r>
              <a:rPr lang="en-US" b="1" i="1" dirty="0" err="1">
                <a:highlight>
                  <a:srgbClr val="FFFF00"/>
                </a:highlight>
              </a:rPr>
              <a:t>năm</a:t>
            </a:r>
            <a:r>
              <a:rPr lang="en-US" b="1" i="1" dirty="0">
                <a:highlight>
                  <a:srgbClr val="FFFF00"/>
                </a:highlight>
              </a:rPr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adenocarcinoma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ở </a:t>
            </a:r>
            <a:r>
              <a:rPr lang="en-US" dirty="0" err="1"/>
              <a:t>tụy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6812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Tiên lượng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Thời gian sống sau phẫu thuật triệt để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80" y="3054812"/>
            <a:ext cx="7493202" cy="28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40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Tầm soát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năm</a:t>
            </a:r>
            <a:r>
              <a:rPr lang="en-US" dirty="0"/>
              <a:t>. </a:t>
            </a:r>
          </a:p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ở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. </a:t>
            </a:r>
          </a:p>
          <a:p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EUS, CT, MRI </a:t>
            </a:r>
            <a:r>
              <a:rPr lang="en-US" dirty="0" err="1"/>
              <a:t>hoặc</a:t>
            </a:r>
            <a:r>
              <a:rPr lang="en-US" dirty="0"/>
              <a:t> ERCP. </a:t>
            </a:r>
          </a:p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b="1" i="1" dirty="0" err="1"/>
              <a:t>nên</a:t>
            </a:r>
            <a:r>
              <a:rPr lang="en-US" b="1" i="1" dirty="0"/>
              <a:t> </a:t>
            </a:r>
            <a:r>
              <a:rPr lang="en-US" b="1" i="1" dirty="0" err="1"/>
              <a:t>tầm</a:t>
            </a:r>
            <a:r>
              <a:rPr lang="en-US" b="1" i="1" dirty="0"/>
              <a:t> </a:t>
            </a:r>
            <a:r>
              <a:rPr lang="en-US" b="1" i="1" dirty="0" err="1"/>
              <a:t>soát</a:t>
            </a:r>
            <a:r>
              <a:rPr lang="en-US" b="1" i="1" dirty="0"/>
              <a:t> ở </a:t>
            </a:r>
            <a:r>
              <a:rPr lang="en-US" b="1" i="1" dirty="0" err="1"/>
              <a:t>độ</a:t>
            </a:r>
            <a:r>
              <a:rPr lang="en-US" b="1" i="1" dirty="0"/>
              <a:t> </a:t>
            </a:r>
            <a:r>
              <a:rPr lang="en-US" b="1" i="1" dirty="0" err="1"/>
              <a:t>tuổi</a:t>
            </a:r>
            <a:r>
              <a:rPr lang="en-US" b="1" i="1" dirty="0"/>
              <a:t> 40-50 </a:t>
            </a:r>
          </a:p>
          <a:p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10 </a:t>
            </a:r>
            <a:r>
              <a:rPr lang="en-US" dirty="0" err="1"/>
              <a:t>năm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7619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Bổ sung Slide lúc trình chuyên đề: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b="1" i="1" dirty="0" err="1"/>
              <a:t>Độ</a:t>
            </a:r>
            <a:r>
              <a:rPr lang="vi-VN" b="1" i="1" dirty="0"/>
              <a:t> </a:t>
            </a:r>
            <a:r>
              <a:rPr lang="vi-VN" b="1" i="1" dirty="0" err="1"/>
              <a:t>tuổi</a:t>
            </a:r>
            <a:r>
              <a:rPr lang="vi-VN" dirty="0"/>
              <a:t>: </a:t>
            </a:r>
            <a:r>
              <a:rPr lang="vi-VN" dirty="0" err="1"/>
              <a:t>từ</a:t>
            </a:r>
            <a:r>
              <a:rPr lang="vi-VN" dirty="0"/>
              <a:t> 50 </a:t>
            </a:r>
            <a:r>
              <a:rPr lang="vi-VN" dirty="0" err="1"/>
              <a:t>tuổi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sớm</a:t>
            </a:r>
            <a:r>
              <a:rPr lang="vi-VN" dirty="0"/>
              <a:t> hơn 10 năm so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tuổi</a:t>
            </a:r>
            <a:r>
              <a:rPr lang="vi-VN" dirty="0"/>
              <a:t> </a:t>
            </a:r>
            <a:r>
              <a:rPr lang="vi-VN" dirty="0" err="1"/>
              <a:t>trẻ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ung thư </a:t>
            </a:r>
            <a:r>
              <a:rPr lang="vi-VN" dirty="0" err="1"/>
              <a:t>tụy</a:t>
            </a:r>
            <a:r>
              <a:rPr lang="vi-VN" dirty="0"/>
              <a:t> trong gia </a:t>
            </a:r>
            <a:r>
              <a:rPr lang="vi-VN" dirty="0" err="1"/>
              <a:t>đình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đột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gene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tầm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sớm</a:t>
            </a:r>
            <a:r>
              <a:rPr lang="vi-VN" dirty="0"/>
              <a:t> hơn 35 – 40 </a:t>
            </a:r>
            <a:r>
              <a:rPr lang="vi-VN" dirty="0" err="1"/>
              <a:t>tuổi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YTNC </a:t>
            </a:r>
            <a:r>
              <a:rPr lang="vi-VN" dirty="0" err="1"/>
              <a:t>khác</a:t>
            </a:r>
            <a:r>
              <a:rPr lang="vi-VN" dirty="0"/>
              <a:t> như viêm </a:t>
            </a:r>
            <a:r>
              <a:rPr lang="vi-VN" dirty="0" err="1"/>
              <a:t>tụy</a:t>
            </a:r>
            <a:r>
              <a:rPr lang="vi-VN" dirty="0"/>
              <a:t> </a:t>
            </a:r>
            <a:r>
              <a:rPr lang="vi-VN" dirty="0" err="1"/>
              <a:t>mạn</a:t>
            </a:r>
            <a:r>
              <a:rPr lang="vi-VN" dirty="0"/>
              <a:t>, </a:t>
            </a:r>
            <a:r>
              <a:rPr lang="vi-VN" dirty="0" err="1"/>
              <a:t>đái</a:t>
            </a:r>
            <a:r>
              <a:rPr lang="vi-VN" dirty="0"/>
              <a:t> </a:t>
            </a:r>
            <a:r>
              <a:rPr lang="vi-VN" dirty="0" err="1"/>
              <a:t>tháo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, </a:t>
            </a:r>
            <a:r>
              <a:rPr lang="vi-VN" dirty="0" err="1"/>
              <a:t>béo</a:t>
            </a:r>
            <a:r>
              <a:rPr lang="vi-VN" dirty="0"/>
              <a:t> </a:t>
            </a:r>
            <a:r>
              <a:rPr lang="vi-VN" dirty="0" err="1"/>
              <a:t>phì</a:t>
            </a:r>
            <a:r>
              <a:rPr lang="vi-VN" dirty="0"/>
              <a:t>, </a:t>
            </a:r>
            <a:r>
              <a:rPr lang="vi-VN" dirty="0" err="1"/>
              <a:t>hút</a:t>
            </a:r>
            <a:r>
              <a:rPr lang="vi-VN" dirty="0"/>
              <a:t> </a:t>
            </a:r>
            <a:r>
              <a:rPr lang="vi-VN" dirty="0" err="1"/>
              <a:t>thuốc</a:t>
            </a:r>
            <a:r>
              <a:rPr lang="vi-VN" dirty="0"/>
              <a:t> </a:t>
            </a:r>
            <a:r>
              <a:rPr lang="vi-VN" dirty="0" err="1"/>
              <a:t>lá</a:t>
            </a:r>
            <a:r>
              <a:rPr lang="vi-VN" dirty="0"/>
              <a:t> chưa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chứng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tầm</a:t>
            </a:r>
            <a:r>
              <a:rPr lang="vi-VN" dirty="0"/>
              <a:t> </a:t>
            </a:r>
            <a:r>
              <a:rPr lang="vi-VN" dirty="0" err="1"/>
              <a:t>soát</a:t>
            </a:r>
            <a:endParaRPr lang="vi-VN" dirty="0"/>
          </a:p>
          <a:p>
            <a:r>
              <a:rPr lang="vi-VN" b="1" i="1" dirty="0">
                <a:highlight>
                  <a:srgbClr val="FFFF00"/>
                </a:highlight>
              </a:rPr>
              <a:t>Phương </a:t>
            </a:r>
            <a:r>
              <a:rPr lang="vi-VN" b="1" i="1" dirty="0" err="1">
                <a:highlight>
                  <a:srgbClr val="FFFF00"/>
                </a:highlight>
              </a:rPr>
              <a:t>tiện</a:t>
            </a:r>
            <a:r>
              <a:rPr lang="vi-VN" b="1" i="1" dirty="0">
                <a:highlight>
                  <a:srgbClr val="FFFF00"/>
                </a:highlight>
              </a:rPr>
              <a:t>: MRI, EUS</a:t>
            </a:r>
          </a:p>
          <a:p>
            <a:r>
              <a:rPr lang="vi-VN" dirty="0" err="1"/>
              <a:t>Tần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theo </a:t>
            </a:r>
            <a:r>
              <a:rPr lang="vi-VN" dirty="0" err="1"/>
              <a:t>dõi</a:t>
            </a:r>
            <a:r>
              <a:rPr lang="vi-VN" dirty="0"/>
              <a:t>: </a:t>
            </a:r>
            <a:r>
              <a:rPr lang="vi-VN" b="1" i="1" dirty="0"/>
              <a:t>6-12 </a:t>
            </a:r>
            <a:r>
              <a:rPr lang="vi-VN" b="1" i="1" dirty="0" err="1"/>
              <a:t>tháng</a:t>
            </a:r>
            <a:r>
              <a:rPr lang="vi-VN" dirty="0"/>
              <a:t>/ </a:t>
            </a:r>
            <a:r>
              <a:rPr lang="vi-VN" dirty="0" err="1"/>
              <a:t>lần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tổn</a:t>
            </a:r>
            <a:r>
              <a:rPr lang="vi-VN" dirty="0"/>
              <a:t> thương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(nang </a:t>
            </a:r>
            <a:r>
              <a:rPr lang="vi-VN" dirty="0" err="1"/>
              <a:t>tụy</a:t>
            </a:r>
            <a:r>
              <a:rPr lang="vi-VN" dirty="0"/>
              <a:t>, </a:t>
            </a:r>
            <a:r>
              <a:rPr lang="vi-VN" dirty="0" err="1"/>
              <a:t>giãn</a:t>
            </a:r>
            <a:r>
              <a:rPr lang="vi-VN" dirty="0"/>
              <a:t> </a:t>
            </a:r>
            <a:r>
              <a:rPr lang="vi-VN" dirty="0" err="1"/>
              <a:t>ống</a:t>
            </a:r>
            <a:r>
              <a:rPr lang="vi-VN" dirty="0"/>
              <a:t> </a:t>
            </a:r>
            <a:r>
              <a:rPr lang="vi-VN" dirty="0" err="1"/>
              <a:t>tụy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)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theo </a:t>
            </a:r>
            <a:r>
              <a:rPr lang="vi-VN" dirty="0" err="1"/>
              <a:t>dõi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hơn 3-6 </a:t>
            </a:r>
            <a:r>
              <a:rPr lang="vi-VN" dirty="0" err="1"/>
              <a:t>tháng</a:t>
            </a:r>
            <a:r>
              <a:rPr lang="vi-VN" dirty="0"/>
              <a:t>/ </a:t>
            </a:r>
            <a:r>
              <a:rPr lang="vi-VN" dirty="0" err="1"/>
              <a:t>lần</a:t>
            </a:r>
            <a:endParaRPr lang="vi-VN" dirty="0"/>
          </a:p>
          <a:p>
            <a:r>
              <a:rPr lang="vi-VN" dirty="0" err="1"/>
              <a:t>Thời</a:t>
            </a:r>
            <a:r>
              <a:rPr lang="vi-VN" dirty="0"/>
              <a:t> gian theo </a:t>
            </a:r>
            <a:r>
              <a:rPr lang="vi-VN" dirty="0" err="1"/>
              <a:t>dõi</a:t>
            </a:r>
            <a:r>
              <a:rPr lang="vi-VN" dirty="0"/>
              <a:t>: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47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Dịch tể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16119"/>
          </a:xfrm>
        </p:spPr>
        <p:txBody>
          <a:bodyPr>
            <a:normAutofit/>
          </a:bodyPr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, 30.000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/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Vater</a:t>
            </a:r>
            <a:r>
              <a:rPr lang="en-US" dirty="0"/>
              <a:t>.</a:t>
            </a:r>
          </a:p>
          <a:p>
            <a:r>
              <a:rPr lang="en-US" b="1" i="1" dirty="0">
                <a:highlight>
                  <a:srgbClr val="FFFF00"/>
                </a:highlight>
              </a:rPr>
              <a:t>Ung </a:t>
            </a:r>
            <a:r>
              <a:rPr lang="en-US" b="1" i="1" dirty="0" err="1">
                <a:highlight>
                  <a:srgbClr val="FFFF00"/>
                </a:highlight>
              </a:rPr>
              <a:t>thư</a:t>
            </a:r>
            <a:r>
              <a:rPr lang="en-US" b="1" i="1" dirty="0">
                <a:highlight>
                  <a:srgbClr val="FFFF00"/>
                </a:highlight>
              </a:rPr>
              <a:t> </a:t>
            </a:r>
            <a:r>
              <a:rPr lang="en-US" b="1" i="1" dirty="0" err="1">
                <a:highlight>
                  <a:srgbClr val="FFFF00"/>
                </a:highlight>
              </a:rPr>
              <a:t>đầu</a:t>
            </a:r>
            <a:r>
              <a:rPr lang="en-US" b="1" i="1" dirty="0">
                <a:highlight>
                  <a:srgbClr val="FFFF00"/>
                </a:highlight>
              </a:rPr>
              <a:t> </a:t>
            </a:r>
            <a:r>
              <a:rPr lang="en-US" b="1" i="1" dirty="0" err="1">
                <a:highlight>
                  <a:srgbClr val="FFFF00"/>
                </a:highlight>
              </a:rPr>
              <a:t>tụy</a:t>
            </a:r>
            <a:r>
              <a:rPr lang="en-US" b="1" i="1" dirty="0">
                <a:highlight>
                  <a:srgbClr val="FFFF00"/>
                </a:highlight>
              </a:rPr>
              <a:t> </a:t>
            </a:r>
            <a:r>
              <a:rPr lang="en-US" b="1" i="1" dirty="0" err="1">
                <a:highlight>
                  <a:srgbClr val="FFFF00"/>
                </a:highlight>
              </a:rPr>
              <a:t>chiếm</a:t>
            </a:r>
            <a:r>
              <a:rPr lang="en-US" b="1" i="1" dirty="0">
                <a:highlight>
                  <a:srgbClr val="FFFF00"/>
                </a:highlight>
              </a:rPr>
              <a:t> </a:t>
            </a:r>
            <a:r>
              <a:rPr lang="en-US" b="1" i="1" dirty="0" err="1">
                <a:highlight>
                  <a:srgbClr val="FFFF00"/>
                </a:highlight>
              </a:rPr>
              <a:t>hơn</a:t>
            </a:r>
            <a:r>
              <a:rPr lang="en-US" b="1" i="1" dirty="0">
                <a:highlight>
                  <a:srgbClr val="FFFF00"/>
                </a:highlight>
              </a:rPr>
              <a:t> 95%. </a:t>
            </a:r>
          </a:p>
          <a:p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</a:t>
            </a:r>
            <a:r>
              <a:rPr lang="en-US" dirty="0"/>
              <a:t>. 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Chợ</a:t>
            </a:r>
            <a:r>
              <a:rPr lang="en-US" dirty="0"/>
              <a:t> </a:t>
            </a:r>
            <a:r>
              <a:rPr lang="en-US" dirty="0" err="1"/>
              <a:t>Rẫy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226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,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Vater</a:t>
            </a:r>
            <a:r>
              <a:rPr lang="en-US" dirty="0"/>
              <a:t>. </a:t>
            </a:r>
          </a:p>
          <a:p>
            <a:r>
              <a:rPr lang="en-US" b="1" dirty="0" err="1"/>
              <a:t>Đái</a:t>
            </a:r>
            <a:r>
              <a:rPr lang="en-US" b="1" dirty="0"/>
              <a:t> </a:t>
            </a:r>
            <a:r>
              <a:rPr lang="en-US" b="1" dirty="0" err="1"/>
              <a:t>tháo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. </a:t>
            </a:r>
          </a:p>
          <a:p>
            <a:r>
              <a:rPr lang="en-US" b="1" dirty="0" err="1"/>
              <a:t>Viêm</a:t>
            </a:r>
            <a:r>
              <a:rPr lang="en-US" b="1" dirty="0"/>
              <a:t> </a:t>
            </a:r>
            <a:r>
              <a:rPr lang="en-US" b="1" dirty="0" err="1"/>
              <a:t>tụy</a:t>
            </a:r>
            <a:r>
              <a:rPr lang="en-US" b="1" dirty="0"/>
              <a:t> </a:t>
            </a:r>
            <a:r>
              <a:rPr lang="en-US" b="1" dirty="0" err="1"/>
              <a:t>mạn</a:t>
            </a:r>
            <a:r>
              <a:rPr lang="en-US" b="1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tụy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0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Yếu tố nguy cơ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595540"/>
              </p:ext>
            </p:extLst>
          </p:nvPr>
        </p:nvGraphicFramePr>
        <p:xfrm>
          <a:off x="677863" y="1930400"/>
          <a:ext cx="9403397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117">
                  <a:extLst>
                    <a:ext uri="{9D8B030D-6E8A-4147-A177-3AD203B41FA5}">
                      <a16:colId xmlns:a16="http://schemas.microsoft.com/office/drawing/2014/main" val="77141339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883842251"/>
                    </a:ext>
                  </a:extLst>
                </a:gridCol>
              </a:tblGrid>
              <a:tr h="18938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Ung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đầu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tụy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Yếu</a:t>
                      </a:r>
                      <a:r>
                        <a:rPr lang="en-US" sz="2400" b="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tố di truyền.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400" b="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Yếu tố môi trường: Hút thuốc, béo phì, đái tháo đường, viêm tụy mạn…</a:t>
                      </a:r>
                      <a:endParaRPr lang="en-US" sz="2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718678"/>
                  </a:ext>
                </a:extLst>
              </a:tr>
              <a:tr h="131113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Ung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thư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bóng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tá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tràng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Thường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gặp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ở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hội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chứng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đa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polyp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truyền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Peutz-Jeghers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Gardner…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0980"/>
                  </a:ext>
                </a:extLst>
              </a:tr>
              <a:tr h="1311132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Ung thư đoạn</a:t>
                      </a:r>
                      <a:r>
                        <a:rPr lang="en-US" sz="2400" b="1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cuối OMC:</a:t>
                      </a:r>
                      <a:endParaRPr lang="en-US" sz="2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Hội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chứng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ruột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kích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thích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viêm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xơ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hóa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đường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mật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OMC,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sỏi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mật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09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21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Lâm sàng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89096"/>
              </p:ext>
            </p:extLst>
          </p:nvPr>
        </p:nvGraphicFramePr>
        <p:xfrm>
          <a:off x="1630170" y="1930400"/>
          <a:ext cx="669099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740">
                  <a:extLst>
                    <a:ext uri="{9D8B030D-6E8A-4147-A177-3AD203B41FA5}">
                      <a16:colId xmlns:a16="http://schemas.microsoft.com/office/drawing/2014/main" val="531165221"/>
                    </a:ext>
                  </a:extLst>
                </a:gridCol>
                <a:gridCol w="1913255">
                  <a:extLst>
                    <a:ext uri="{9D8B030D-6E8A-4147-A177-3AD203B41FA5}">
                      <a16:colId xmlns:a16="http://schemas.microsoft.com/office/drawing/2014/main" val="2855840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Triệu</a:t>
                      </a:r>
                      <a:r>
                        <a:rPr lang="en-US" sz="24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chứng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Tỷ</a:t>
                      </a:r>
                      <a:r>
                        <a:rPr lang="en-US" sz="24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lệ %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3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Vàng</a:t>
                      </a:r>
                      <a:r>
                        <a:rPr lang="en-US" sz="24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18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Sụt</a:t>
                      </a:r>
                      <a:r>
                        <a:rPr lang="en-US" sz="24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cân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6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Đau</a:t>
                      </a:r>
                      <a:r>
                        <a:rPr lang="en-US" sz="24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bụng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76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Nôn/buồn</a:t>
                      </a:r>
                      <a:r>
                        <a:rPr lang="en-US" sz="24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nôn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94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Ngứa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38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Sốt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93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Xuất</a:t>
                      </a:r>
                      <a:r>
                        <a:rPr lang="en-US" sz="24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huyết tiêu hóa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1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71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Lâm sàng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933" y="1691640"/>
            <a:ext cx="8438966" cy="409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39624"/>
              </p:ext>
            </p:extLst>
          </p:nvPr>
        </p:nvGraphicFramePr>
        <p:xfrm>
          <a:off x="677863" y="1577340"/>
          <a:ext cx="8596312" cy="4829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873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Tắc mật lâu ngày:</a:t>
            </a:r>
          </a:p>
          <a:p>
            <a:pPr lvl="1"/>
            <a:r>
              <a:rPr lang="en-US"/>
              <a:t>Tăng bilirubin và phosphatase kiềm. </a:t>
            </a:r>
          </a:p>
          <a:p>
            <a:pPr lvl="1"/>
            <a:r>
              <a:rPr lang="en-US"/>
              <a:t>Tăng men gan. </a:t>
            </a:r>
          </a:p>
          <a:p>
            <a:pPr lvl="1"/>
            <a:r>
              <a:rPr lang="en-US"/>
              <a:t>Kéo dài thời gian đông máu. </a:t>
            </a:r>
          </a:p>
          <a:p>
            <a:pPr lvl="1"/>
            <a:r>
              <a:rPr lang="en-US"/>
              <a:t>Suy dinh dưỡng. </a:t>
            </a:r>
          </a:p>
          <a:p>
            <a:pPr lvl="1"/>
            <a:r>
              <a:rPr lang="en-US"/>
              <a:t>Giảm albumin, pre-albumin máu, ion đồ, CTM. </a:t>
            </a:r>
          </a:p>
        </p:txBody>
      </p:sp>
    </p:spTree>
    <p:extLst>
      <p:ext uri="{BB962C8B-B14F-4D97-AF65-F5344CB8AC3E}">
        <p14:creationId xmlns:p14="http://schemas.microsoft.com/office/powerpoint/2010/main" val="824746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3161</TotalTime>
  <Words>2406</Words>
  <Application>Microsoft Office PowerPoint</Application>
  <PresentationFormat>Widescreen</PresentationFormat>
  <Paragraphs>257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</vt:lpstr>
      <vt:lpstr>Calibri</vt:lpstr>
      <vt:lpstr>Trebuchet MS</vt:lpstr>
      <vt:lpstr>Wingdings 3</vt:lpstr>
      <vt:lpstr>Facet</vt:lpstr>
      <vt:lpstr>Ung thư quanh bóng Vater</vt:lpstr>
      <vt:lpstr>Mục tiêu</vt:lpstr>
      <vt:lpstr>Giới thiệu</vt:lpstr>
      <vt:lpstr>Dịch tể</vt:lpstr>
      <vt:lpstr>Yếu tố nguy cơ</vt:lpstr>
      <vt:lpstr>Lâm sàng</vt:lpstr>
      <vt:lpstr>Lâm sàng</vt:lpstr>
      <vt:lpstr>Cận lâm sàng</vt:lpstr>
      <vt:lpstr>Cận lâm sàng</vt:lpstr>
      <vt:lpstr>Cận lâm sàng</vt:lpstr>
      <vt:lpstr>Cận lâm sàng</vt:lpstr>
      <vt:lpstr>Cận lâm sàng</vt:lpstr>
      <vt:lpstr>Cận lâm sàng</vt:lpstr>
      <vt:lpstr>Cận lâm sàng</vt:lpstr>
      <vt:lpstr>Cận lâm sàng</vt:lpstr>
      <vt:lpstr>Cận lâm sàng</vt:lpstr>
      <vt:lpstr>Phân giai đoạn</vt:lpstr>
      <vt:lpstr>Phân giai đoạn</vt:lpstr>
      <vt:lpstr>Phân giai đoạn</vt:lpstr>
      <vt:lpstr>Phân giai đoạn</vt:lpstr>
      <vt:lpstr>Bổ sung AJCC 8th- Ung thư bóng Vater</vt:lpstr>
      <vt:lpstr>Phân giai đoạn</vt:lpstr>
      <vt:lpstr>Điều trị</vt:lpstr>
      <vt:lpstr>Điều trị</vt:lpstr>
      <vt:lpstr>Điều trị</vt:lpstr>
      <vt:lpstr>Điều trị</vt:lpstr>
      <vt:lpstr>Điều trị</vt:lpstr>
      <vt:lpstr>Điều trị</vt:lpstr>
      <vt:lpstr>Điều trị</vt:lpstr>
      <vt:lpstr>Điều trị</vt:lpstr>
      <vt:lpstr>U không cắt được: Phẫu thuật nối tắt</vt:lpstr>
      <vt:lpstr>Điều trị</vt:lpstr>
      <vt:lpstr>Điều trị: </vt:lpstr>
      <vt:lpstr>Tiên lượng</vt:lpstr>
      <vt:lpstr>Tầm soát</vt:lpstr>
      <vt:lpstr>Bổ sung Slide lúc trình chuyên đề:</vt:lpstr>
      <vt:lpstr>Cận lâm sàng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Võ Châu Hoàng</dc:creator>
  <cp:lastModifiedBy>Vo Chau Hoang Long</cp:lastModifiedBy>
  <cp:revision>218</cp:revision>
  <dcterms:created xsi:type="dcterms:W3CDTF">2020-12-13T16:10:30Z</dcterms:created>
  <dcterms:modified xsi:type="dcterms:W3CDTF">2021-10-23T01:47:34Z</dcterms:modified>
</cp:coreProperties>
</file>