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359" r:id="rId29"/>
    <p:sldId id="283" r:id="rId30"/>
    <p:sldId id="284" r:id="rId31"/>
    <p:sldId id="285" r:id="rId32"/>
    <p:sldId id="286" r:id="rId33"/>
    <p:sldId id="287" r:id="rId34"/>
    <p:sldId id="288" r:id="rId35"/>
    <p:sldId id="289" r:id="rId36"/>
    <p:sldId id="290" r:id="rId37"/>
    <p:sldId id="291" r:id="rId38"/>
    <p:sldId id="292" r:id="rId39"/>
    <p:sldId id="294" r:id="rId40"/>
    <p:sldId id="297" r:id="rId41"/>
    <p:sldId id="299" r:id="rId42"/>
    <p:sldId id="300" r:id="rId43"/>
    <p:sldId id="301" r:id="rId44"/>
    <p:sldId id="302" r:id="rId45"/>
    <p:sldId id="303" r:id="rId46"/>
    <p:sldId id="304" r:id="rId47"/>
    <p:sldId id="306" r:id="rId48"/>
    <p:sldId id="307" r:id="rId49"/>
    <p:sldId id="310" r:id="rId50"/>
    <p:sldId id="312" r:id="rId51"/>
    <p:sldId id="313" r:id="rId52"/>
    <p:sldId id="315" r:id="rId53"/>
    <p:sldId id="316" r:id="rId54"/>
    <p:sldId id="317" r:id="rId55"/>
    <p:sldId id="319" r:id="rId56"/>
    <p:sldId id="321" r:id="rId57"/>
    <p:sldId id="324" r:id="rId58"/>
    <p:sldId id="325" r:id="rId59"/>
    <p:sldId id="358" r:id="rId60"/>
    <p:sldId id="327" r:id="rId61"/>
    <p:sldId id="329" r:id="rId62"/>
    <p:sldId id="331" r:id="rId63"/>
    <p:sldId id="332" r:id="rId64"/>
    <p:sldId id="334" r:id="rId65"/>
    <p:sldId id="337" r:id="rId66"/>
    <p:sldId id="338" r:id="rId67"/>
    <p:sldId id="340" r:id="rId68"/>
    <p:sldId id="342"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1" d="100"/>
          <a:sy n="81" d="100"/>
        </p:scale>
        <p:origin x="1428" y="6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Thi Thuy" userId="51590b7b-a373-4bbe-8e38-44e726520488" providerId="ADAL" clId="{01A37495-6635-4BDC-95DE-C3602100C8FF}"/>
    <pc:docChg chg="custSel addSld modSld">
      <pc:chgData name="Nguyen Thi Thuy" userId="51590b7b-a373-4bbe-8e38-44e726520488" providerId="ADAL" clId="{01A37495-6635-4BDC-95DE-C3602100C8FF}" dt="2021-11-18T13:14:23.316" v="489" actId="20577"/>
      <pc:docMkLst>
        <pc:docMk/>
      </pc:docMkLst>
      <pc:sldChg chg="modNotesTx">
        <pc:chgData name="Nguyen Thi Thuy" userId="51590b7b-a373-4bbe-8e38-44e726520488" providerId="ADAL" clId="{01A37495-6635-4BDC-95DE-C3602100C8FF}" dt="2021-11-18T12:34:02.601" v="2" actId="5793"/>
        <pc:sldMkLst>
          <pc:docMk/>
          <pc:sldMk cId="4198278851" sldId="271"/>
        </pc:sldMkLst>
      </pc:sldChg>
      <pc:sldChg chg="modNotesTx">
        <pc:chgData name="Nguyen Thi Thuy" userId="51590b7b-a373-4bbe-8e38-44e726520488" providerId="ADAL" clId="{01A37495-6635-4BDC-95DE-C3602100C8FF}" dt="2021-11-18T12:34:38.539" v="5" actId="5793"/>
        <pc:sldMkLst>
          <pc:docMk/>
          <pc:sldMk cId="3159145290" sldId="279"/>
        </pc:sldMkLst>
      </pc:sldChg>
      <pc:sldChg chg="modSp mod">
        <pc:chgData name="Nguyen Thi Thuy" userId="51590b7b-a373-4bbe-8e38-44e726520488" providerId="ADAL" clId="{01A37495-6635-4BDC-95DE-C3602100C8FF}" dt="2021-11-18T12:36:17.772" v="7" actId="21"/>
        <pc:sldMkLst>
          <pc:docMk/>
          <pc:sldMk cId="575722964" sldId="282"/>
        </pc:sldMkLst>
        <pc:spChg chg="mod">
          <ac:chgData name="Nguyen Thi Thuy" userId="51590b7b-a373-4bbe-8e38-44e726520488" providerId="ADAL" clId="{01A37495-6635-4BDC-95DE-C3602100C8FF}" dt="2021-11-18T12:36:17.772" v="7" actId="21"/>
          <ac:spMkLst>
            <pc:docMk/>
            <pc:sldMk cId="575722964" sldId="282"/>
            <ac:spMk id="4" creationId="{00000000-0000-0000-0000-000000000000}"/>
          </ac:spMkLst>
        </pc:spChg>
      </pc:sldChg>
      <pc:sldChg chg="modNotesTx">
        <pc:chgData name="Nguyen Thi Thuy" userId="51590b7b-a373-4bbe-8e38-44e726520488" providerId="ADAL" clId="{01A37495-6635-4BDC-95DE-C3602100C8FF}" dt="2021-11-18T13:14:23.316" v="489" actId="20577"/>
        <pc:sldMkLst>
          <pc:docMk/>
          <pc:sldMk cId="2082105681" sldId="301"/>
        </pc:sldMkLst>
      </pc:sldChg>
      <pc:sldChg chg="modNotesTx">
        <pc:chgData name="Nguyen Thi Thuy" userId="51590b7b-a373-4bbe-8e38-44e726520488" providerId="ADAL" clId="{01A37495-6635-4BDC-95DE-C3602100C8FF}" dt="2021-11-18T12:44:32.143" v="480" actId="20577"/>
        <pc:sldMkLst>
          <pc:docMk/>
          <pc:sldMk cId="1127329130" sldId="302"/>
        </pc:sldMkLst>
      </pc:sldChg>
      <pc:sldChg chg="modSp new mod modNotesTx">
        <pc:chgData name="Nguyen Thi Thuy" userId="51590b7b-a373-4bbe-8e38-44e726520488" providerId="ADAL" clId="{01A37495-6635-4BDC-95DE-C3602100C8FF}" dt="2021-11-18T12:37:19.424" v="15" actId="20577"/>
        <pc:sldMkLst>
          <pc:docMk/>
          <pc:sldMk cId="716078202" sldId="359"/>
        </pc:sldMkLst>
        <pc:spChg chg="mod">
          <ac:chgData name="Nguyen Thi Thuy" userId="51590b7b-a373-4bbe-8e38-44e726520488" providerId="ADAL" clId="{01A37495-6635-4BDC-95DE-C3602100C8FF}" dt="2021-11-18T12:37:13.425" v="14" actId="120"/>
          <ac:spMkLst>
            <pc:docMk/>
            <pc:sldMk cId="716078202" sldId="359"/>
            <ac:spMk id="2" creationId="{FF041364-F590-4C39-AD51-8BC2D59C492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1791A9-70A7-4ED0-94BE-E41D808006FA}" type="datetimeFigureOut">
              <a:rPr lang="en-GB" smtClean="0"/>
              <a:t>18/11/2021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6CCFBE-1C70-4454-8716-925901B5AA61}" type="slidenum">
              <a:rPr lang="en-GB" smtClean="0"/>
              <a:t>‹#›</a:t>
            </a:fld>
            <a:endParaRPr lang="en-GB"/>
          </a:p>
        </p:txBody>
      </p:sp>
    </p:spTree>
    <p:extLst>
      <p:ext uri="{BB962C8B-B14F-4D97-AF65-F5344CB8AC3E}">
        <p14:creationId xmlns:p14="http://schemas.microsoft.com/office/powerpoint/2010/main" val="709128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p>
        </p:txBody>
      </p:sp>
      <p:sp>
        <p:nvSpPr>
          <p:cNvPr id="4" name="Slide Number Placeholder 3"/>
          <p:cNvSpPr>
            <a:spLocks noGrp="1"/>
          </p:cNvSpPr>
          <p:nvPr>
            <p:ph type="sldNum" sz="quarter" idx="10"/>
          </p:nvPr>
        </p:nvSpPr>
        <p:spPr/>
        <p:txBody>
          <a:bodyPr/>
          <a:lstStyle/>
          <a:p>
            <a:fld id="{A56CCFBE-1C70-4454-8716-925901B5AA61}" type="slidenum">
              <a:rPr lang="en-GB" smtClean="0"/>
              <a:t>2</a:t>
            </a:fld>
            <a:endParaRPr lang="en-GB"/>
          </a:p>
        </p:txBody>
      </p:sp>
    </p:spTree>
    <p:extLst>
      <p:ext uri="{BB962C8B-B14F-4D97-AF65-F5344CB8AC3E}">
        <p14:creationId xmlns:p14="http://schemas.microsoft.com/office/powerpoint/2010/main" val="545131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a </a:t>
            </a:r>
            <a:r>
              <a:rPr lang="en-US" dirty="0" err="1"/>
              <a:t>đúng</a:t>
            </a:r>
            <a:r>
              <a:rPr lang="en-US" dirty="0"/>
              <a:t>, b </a:t>
            </a:r>
            <a:r>
              <a:rPr lang="en-US" dirty="0" err="1"/>
              <a:t>đúng</a:t>
            </a:r>
            <a:r>
              <a:rPr lang="en-US" dirty="0"/>
              <a:t>, c </a:t>
            </a:r>
            <a:r>
              <a:rPr lang="en-US" dirty="0" err="1"/>
              <a:t>đúng</a:t>
            </a:r>
            <a:r>
              <a:rPr lang="en-US" dirty="0"/>
              <a:t>, d </a:t>
            </a:r>
            <a:r>
              <a:rPr lang="en-US" dirty="0" err="1"/>
              <a:t>đúng</a:t>
            </a:r>
            <a:r>
              <a:rPr lang="en-US" dirty="0"/>
              <a:t> e </a:t>
            </a:r>
            <a:r>
              <a:rPr lang="en-US" dirty="0" err="1"/>
              <a:t>sai</a:t>
            </a:r>
            <a:r>
              <a:rPr lang="en-US" dirty="0"/>
              <a:t> (</a:t>
            </a:r>
            <a:r>
              <a:rPr lang="en-US" dirty="0" err="1"/>
              <a:t>trên</a:t>
            </a:r>
            <a:r>
              <a:rPr lang="en-US" dirty="0"/>
              <a:t> 60% </a:t>
            </a:r>
            <a:r>
              <a:rPr lang="en-US" dirty="0" err="1"/>
              <a:t>ung</a:t>
            </a:r>
            <a:r>
              <a:rPr lang="en-US" dirty="0"/>
              <a:t> </a:t>
            </a:r>
            <a:r>
              <a:rPr lang="en-US" dirty="0" err="1"/>
              <a:t>thư</a:t>
            </a:r>
            <a:r>
              <a:rPr lang="en-US" dirty="0"/>
              <a:t> </a:t>
            </a:r>
            <a:r>
              <a:rPr lang="en-US" dirty="0" err="1"/>
              <a:t>gan</a:t>
            </a:r>
            <a:r>
              <a:rPr lang="en-US" dirty="0"/>
              <a:t> </a:t>
            </a:r>
            <a:r>
              <a:rPr lang="en-US" dirty="0" err="1"/>
              <a:t>trên</a:t>
            </a:r>
            <a:r>
              <a:rPr lang="en-US" dirty="0"/>
              <a:t> </a:t>
            </a:r>
            <a:r>
              <a:rPr lang="en-US" dirty="0" err="1"/>
              <a:t>nền</a:t>
            </a:r>
            <a:r>
              <a:rPr lang="en-US" dirty="0"/>
              <a:t> </a:t>
            </a:r>
            <a:r>
              <a:rPr lang="en-US" dirty="0" err="1"/>
              <a:t>xơ</a:t>
            </a:r>
            <a:r>
              <a:rPr lang="en-US" dirty="0"/>
              <a:t> </a:t>
            </a:r>
            <a:r>
              <a:rPr lang="en-US" dirty="0" err="1"/>
              <a:t>gan</a:t>
            </a:r>
            <a:r>
              <a:rPr lang="en-US" dirty="0"/>
              <a:t>: ở </a:t>
            </a:r>
            <a:r>
              <a:rPr lang="en-US" dirty="0" err="1"/>
              <a:t>nơi</a:t>
            </a:r>
            <a:r>
              <a:rPr lang="en-US" dirty="0"/>
              <a:t> </a:t>
            </a:r>
            <a:r>
              <a:rPr lang="en-US" dirty="0" err="1"/>
              <a:t>dịch</a:t>
            </a:r>
            <a:r>
              <a:rPr lang="en-US" dirty="0"/>
              <a:t> </a:t>
            </a:r>
            <a:r>
              <a:rPr lang="en-US" dirty="0" err="1"/>
              <a:t>tễ</a:t>
            </a:r>
            <a:r>
              <a:rPr lang="en-US" dirty="0"/>
              <a:t> </a:t>
            </a:r>
            <a:r>
              <a:rPr lang="en-US" dirty="0" err="1"/>
              <a:t>tỉ</a:t>
            </a:r>
            <a:r>
              <a:rPr lang="en-US" dirty="0"/>
              <a:t> </a:t>
            </a:r>
            <a:r>
              <a:rPr lang="en-US" dirty="0" err="1"/>
              <a:t>lệ</a:t>
            </a:r>
            <a:r>
              <a:rPr lang="en-US" dirty="0"/>
              <a:t> K </a:t>
            </a:r>
            <a:r>
              <a:rPr lang="en-US" dirty="0" err="1"/>
              <a:t>gan</a:t>
            </a:r>
            <a:r>
              <a:rPr lang="en-US" dirty="0"/>
              <a:t> </a:t>
            </a:r>
            <a:r>
              <a:rPr lang="en-US" dirty="0" err="1"/>
              <a:t>cao</a:t>
            </a:r>
            <a:r>
              <a:rPr lang="en-US" dirty="0"/>
              <a:t> </a:t>
            </a:r>
            <a:r>
              <a:rPr lang="en-US" dirty="0" err="1"/>
              <a:t>thì</a:t>
            </a:r>
            <a:r>
              <a:rPr lang="en-US" dirty="0"/>
              <a:t> K </a:t>
            </a:r>
            <a:r>
              <a:rPr lang="en-US" dirty="0" err="1"/>
              <a:t>gan</a:t>
            </a:r>
            <a:r>
              <a:rPr lang="en-US" dirty="0"/>
              <a:t> </a:t>
            </a:r>
            <a:r>
              <a:rPr lang="en-US" dirty="0" err="1"/>
              <a:t>trên</a:t>
            </a:r>
            <a:r>
              <a:rPr lang="en-US" dirty="0"/>
              <a:t> </a:t>
            </a:r>
            <a:r>
              <a:rPr lang="en-US" dirty="0" err="1"/>
              <a:t>nền</a:t>
            </a:r>
            <a:r>
              <a:rPr lang="en-US" dirty="0"/>
              <a:t> </a:t>
            </a:r>
            <a:r>
              <a:rPr lang="en-US" dirty="0" err="1"/>
              <a:t>xơ</a:t>
            </a:r>
            <a:r>
              <a:rPr lang="en-US" dirty="0"/>
              <a:t> </a:t>
            </a:r>
            <a:r>
              <a:rPr lang="en-US" dirty="0" err="1"/>
              <a:t>gan</a:t>
            </a:r>
            <a:r>
              <a:rPr lang="en-US" dirty="0"/>
              <a:t> </a:t>
            </a:r>
            <a:r>
              <a:rPr lang="en-US" dirty="0" err="1"/>
              <a:t>chiếm</a:t>
            </a:r>
            <a:r>
              <a:rPr lang="en-US" dirty="0"/>
              <a:t> 60-70%; </a:t>
            </a:r>
            <a:r>
              <a:rPr lang="en-US" dirty="0" err="1"/>
              <a:t>vùng</a:t>
            </a:r>
            <a:r>
              <a:rPr lang="en-US" dirty="0"/>
              <a:t> </a:t>
            </a:r>
            <a:r>
              <a:rPr lang="en-US" dirty="0" err="1"/>
              <a:t>dịch</a:t>
            </a:r>
            <a:r>
              <a:rPr lang="en-US" dirty="0"/>
              <a:t> </a:t>
            </a:r>
            <a:r>
              <a:rPr lang="en-US" dirty="0" err="1"/>
              <a:t>tễ</a:t>
            </a:r>
            <a:r>
              <a:rPr lang="en-US" dirty="0"/>
              <a:t> K </a:t>
            </a:r>
            <a:r>
              <a:rPr lang="en-US" dirty="0" err="1"/>
              <a:t>gan</a:t>
            </a:r>
            <a:r>
              <a:rPr lang="en-US" dirty="0"/>
              <a:t> </a:t>
            </a:r>
            <a:r>
              <a:rPr lang="en-US" dirty="0" err="1"/>
              <a:t>thấp</a:t>
            </a:r>
            <a:r>
              <a:rPr lang="en-US" dirty="0"/>
              <a:t> </a:t>
            </a:r>
            <a:r>
              <a:rPr lang="en-US" dirty="0" err="1"/>
              <a:t>thì</a:t>
            </a:r>
            <a:r>
              <a:rPr lang="en-US" dirty="0"/>
              <a:t> </a:t>
            </a:r>
            <a:r>
              <a:rPr lang="en-US" dirty="0" err="1"/>
              <a:t>trên</a:t>
            </a:r>
            <a:r>
              <a:rPr lang="en-US" dirty="0"/>
              <a:t> </a:t>
            </a:r>
            <a:r>
              <a:rPr lang="en-US" dirty="0" err="1"/>
              <a:t>nền</a:t>
            </a:r>
            <a:r>
              <a:rPr lang="en-US" dirty="0"/>
              <a:t> </a:t>
            </a:r>
            <a:r>
              <a:rPr lang="en-US" dirty="0" err="1"/>
              <a:t>xơ</a:t>
            </a:r>
            <a:r>
              <a:rPr lang="en-US" dirty="0"/>
              <a:t> </a:t>
            </a:r>
            <a:r>
              <a:rPr lang="en-US" dirty="0" err="1"/>
              <a:t>gan</a:t>
            </a:r>
            <a:r>
              <a:rPr lang="en-US" dirty="0"/>
              <a:t> </a:t>
            </a:r>
            <a:r>
              <a:rPr lang="en-US" dirty="0" err="1"/>
              <a:t>chiếm</a:t>
            </a:r>
            <a:r>
              <a:rPr lang="en-US" dirty="0"/>
              <a:t> 80-90% - </a:t>
            </a:r>
            <a:r>
              <a:rPr lang="en-US" dirty="0" err="1"/>
              <a:t>hêhe</a:t>
            </a:r>
            <a:r>
              <a:rPr lang="en-US" dirty="0"/>
              <a:t> check </a:t>
            </a:r>
            <a:r>
              <a:rPr lang="en-US" dirty="0" err="1"/>
              <a:t>lại</a:t>
            </a:r>
            <a:r>
              <a:rPr lang="en-US" dirty="0"/>
              <a:t> </a:t>
            </a:r>
            <a:r>
              <a:rPr lang="en-US" dirty="0" err="1"/>
              <a:t>nhé</a:t>
            </a:r>
            <a:r>
              <a:rPr lang="en-US" dirty="0"/>
              <a:t>: </a:t>
            </a:r>
            <a:r>
              <a:rPr lang="en-US" dirty="0" err="1"/>
              <a:t>sách</a:t>
            </a:r>
            <a:r>
              <a:rPr lang="en-US" dirty="0"/>
              <a:t> </a:t>
            </a:r>
            <a:r>
              <a:rPr lang="en-US" dirty="0" err="1"/>
              <a:t>cũ</a:t>
            </a:r>
            <a:r>
              <a:rPr lang="en-US" dirty="0"/>
              <a:t> </a:t>
            </a:r>
            <a:r>
              <a:rPr lang="en-US" dirty="0" err="1"/>
              <a:t>bệnh</a:t>
            </a:r>
            <a:r>
              <a:rPr lang="en-US" dirty="0"/>
              <a:t> </a:t>
            </a:r>
            <a:r>
              <a:rPr lang="en-US" dirty="0" err="1"/>
              <a:t>học</a:t>
            </a:r>
            <a:r>
              <a:rPr lang="en-US" dirty="0"/>
              <a:t>)</a:t>
            </a:r>
          </a:p>
        </p:txBody>
      </p:sp>
      <p:sp>
        <p:nvSpPr>
          <p:cNvPr id="4" name="Slide Number Placeholder 3"/>
          <p:cNvSpPr>
            <a:spLocks noGrp="1"/>
          </p:cNvSpPr>
          <p:nvPr>
            <p:ph type="sldNum" sz="quarter" idx="5"/>
          </p:nvPr>
        </p:nvSpPr>
        <p:spPr/>
        <p:txBody>
          <a:bodyPr/>
          <a:lstStyle/>
          <a:p>
            <a:fld id="{A56CCFBE-1C70-4454-8716-925901B5AA61}" type="slidenum">
              <a:rPr lang="en-GB" smtClean="0"/>
              <a:t>44</a:t>
            </a:fld>
            <a:endParaRPr lang="en-GB"/>
          </a:p>
        </p:txBody>
      </p:sp>
    </p:spTree>
    <p:extLst>
      <p:ext uri="{BB962C8B-B14F-4D97-AF65-F5344CB8AC3E}">
        <p14:creationId xmlns:p14="http://schemas.microsoft.com/office/powerpoint/2010/main" val="2954333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t>
            </a:r>
          </a:p>
        </p:txBody>
      </p:sp>
      <p:sp>
        <p:nvSpPr>
          <p:cNvPr id="4" name="Slide Number Placeholder 3"/>
          <p:cNvSpPr>
            <a:spLocks noGrp="1"/>
          </p:cNvSpPr>
          <p:nvPr>
            <p:ph type="sldNum" sz="quarter" idx="10"/>
          </p:nvPr>
        </p:nvSpPr>
        <p:spPr/>
        <p:txBody>
          <a:bodyPr/>
          <a:lstStyle/>
          <a:p>
            <a:fld id="{A56CCFBE-1C70-4454-8716-925901B5AA61}" type="slidenum">
              <a:rPr lang="en-GB" smtClean="0"/>
              <a:t>6</a:t>
            </a:fld>
            <a:endParaRPr lang="en-GB"/>
          </a:p>
        </p:txBody>
      </p:sp>
    </p:spTree>
    <p:extLst>
      <p:ext uri="{BB962C8B-B14F-4D97-AF65-F5344CB8AC3E}">
        <p14:creationId xmlns:p14="http://schemas.microsoft.com/office/powerpoint/2010/main" val="325581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p>
        </p:txBody>
      </p:sp>
      <p:sp>
        <p:nvSpPr>
          <p:cNvPr id="4" name="Slide Number Placeholder 3"/>
          <p:cNvSpPr>
            <a:spLocks noGrp="1"/>
          </p:cNvSpPr>
          <p:nvPr>
            <p:ph type="sldNum" sz="quarter" idx="5"/>
          </p:nvPr>
        </p:nvSpPr>
        <p:spPr/>
        <p:txBody>
          <a:bodyPr/>
          <a:lstStyle/>
          <a:p>
            <a:fld id="{A56CCFBE-1C70-4454-8716-925901B5AA61}" type="slidenum">
              <a:rPr lang="en-GB" smtClean="0"/>
              <a:t>16</a:t>
            </a:fld>
            <a:endParaRPr lang="en-GB"/>
          </a:p>
        </p:txBody>
      </p:sp>
    </p:spTree>
    <p:extLst>
      <p:ext uri="{BB962C8B-B14F-4D97-AF65-F5344CB8AC3E}">
        <p14:creationId xmlns:p14="http://schemas.microsoft.com/office/powerpoint/2010/main" val="766685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cc</a:t>
            </a:r>
            <a:endParaRPr lang="en-GB" dirty="0"/>
          </a:p>
        </p:txBody>
      </p:sp>
      <p:sp>
        <p:nvSpPr>
          <p:cNvPr id="4" name="Slide Number Placeholder 3"/>
          <p:cNvSpPr>
            <a:spLocks noGrp="1"/>
          </p:cNvSpPr>
          <p:nvPr>
            <p:ph type="sldNum" sz="quarter" idx="10"/>
          </p:nvPr>
        </p:nvSpPr>
        <p:spPr/>
        <p:txBody>
          <a:bodyPr/>
          <a:lstStyle/>
          <a:p>
            <a:fld id="{A56CCFBE-1C70-4454-8716-925901B5AA61}" type="slidenum">
              <a:rPr lang="en-GB" smtClean="0"/>
              <a:t>22</a:t>
            </a:fld>
            <a:endParaRPr lang="en-GB"/>
          </a:p>
        </p:txBody>
      </p:sp>
    </p:spTree>
    <p:extLst>
      <p:ext uri="{BB962C8B-B14F-4D97-AF65-F5344CB8AC3E}">
        <p14:creationId xmlns:p14="http://schemas.microsoft.com/office/powerpoint/2010/main" val="1479843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a:t>
            </a:r>
          </a:p>
        </p:txBody>
      </p:sp>
      <p:sp>
        <p:nvSpPr>
          <p:cNvPr id="4" name="Slide Number Placeholder 3"/>
          <p:cNvSpPr>
            <a:spLocks noGrp="1"/>
          </p:cNvSpPr>
          <p:nvPr>
            <p:ph type="sldNum" sz="quarter" idx="5"/>
          </p:nvPr>
        </p:nvSpPr>
        <p:spPr/>
        <p:txBody>
          <a:bodyPr/>
          <a:lstStyle/>
          <a:p>
            <a:fld id="{A56CCFBE-1C70-4454-8716-925901B5AA61}" type="slidenum">
              <a:rPr lang="en-GB" smtClean="0"/>
              <a:t>24</a:t>
            </a:fld>
            <a:endParaRPr lang="en-GB"/>
          </a:p>
        </p:txBody>
      </p:sp>
    </p:spTree>
    <p:extLst>
      <p:ext uri="{BB962C8B-B14F-4D97-AF65-F5344CB8AC3E}">
        <p14:creationId xmlns:p14="http://schemas.microsoft.com/office/powerpoint/2010/main" val="444355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ac</a:t>
            </a:r>
            <a:endParaRPr lang="en-GB" dirty="0"/>
          </a:p>
        </p:txBody>
      </p:sp>
      <p:sp>
        <p:nvSpPr>
          <p:cNvPr id="4" name="Slide Number Placeholder 3"/>
          <p:cNvSpPr>
            <a:spLocks noGrp="1"/>
          </p:cNvSpPr>
          <p:nvPr>
            <p:ph type="sldNum" sz="quarter" idx="10"/>
          </p:nvPr>
        </p:nvSpPr>
        <p:spPr/>
        <p:txBody>
          <a:bodyPr/>
          <a:lstStyle/>
          <a:p>
            <a:fld id="{A56CCFBE-1C70-4454-8716-925901B5AA61}" type="slidenum">
              <a:rPr lang="en-GB" smtClean="0"/>
              <a:t>27</a:t>
            </a:fld>
            <a:endParaRPr lang="en-GB"/>
          </a:p>
        </p:txBody>
      </p:sp>
    </p:spTree>
    <p:extLst>
      <p:ext uri="{BB962C8B-B14F-4D97-AF65-F5344CB8AC3E}">
        <p14:creationId xmlns:p14="http://schemas.microsoft.com/office/powerpoint/2010/main" val="3904326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A56CCFBE-1C70-4454-8716-925901B5AA61}" type="slidenum">
              <a:rPr lang="en-GB" smtClean="0"/>
              <a:t>28</a:t>
            </a:fld>
            <a:endParaRPr lang="en-GB"/>
          </a:p>
        </p:txBody>
      </p:sp>
    </p:spTree>
    <p:extLst>
      <p:ext uri="{BB962C8B-B14F-4D97-AF65-F5344CB8AC3E}">
        <p14:creationId xmlns:p14="http://schemas.microsoft.com/office/powerpoint/2010/main" val="701078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a</a:t>
            </a:r>
            <a:endParaRPr lang="en-GB" dirty="0"/>
          </a:p>
        </p:txBody>
      </p:sp>
      <p:sp>
        <p:nvSpPr>
          <p:cNvPr id="4" name="Slide Number Placeholder 3"/>
          <p:cNvSpPr>
            <a:spLocks noGrp="1"/>
          </p:cNvSpPr>
          <p:nvPr>
            <p:ph type="sldNum" sz="quarter" idx="10"/>
          </p:nvPr>
        </p:nvSpPr>
        <p:spPr/>
        <p:txBody>
          <a:bodyPr/>
          <a:lstStyle/>
          <a:p>
            <a:fld id="{A56CCFBE-1C70-4454-8716-925901B5AA61}" type="slidenum">
              <a:rPr lang="en-GB" smtClean="0"/>
              <a:t>29</a:t>
            </a:fld>
            <a:endParaRPr lang="en-GB"/>
          </a:p>
        </p:txBody>
      </p:sp>
    </p:spTree>
    <p:extLst>
      <p:ext uri="{BB962C8B-B14F-4D97-AF65-F5344CB8AC3E}">
        <p14:creationId xmlns:p14="http://schemas.microsoft.com/office/powerpoint/2010/main" val="999180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ccb</a:t>
            </a:r>
            <a:endParaRPr lang="en-US" dirty="0"/>
          </a:p>
        </p:txBody>
      </p:sp>
      <p:sp>
        <p:nvSpPr>
          <p:cNvPr id="4" name="Slide Number Placeholder 3"/>
          <p:cNvSpPr>
            <a:spLocks noGrp="1"/>
          </p:cNvSpPr>
          <p:nvPr>
            <p:ph type="sldNum" sz="quarter" idx="5"/>
          </p:nvPr>
        </p:nvSpPr>
        <p:spPr/>
        <p:txBody>
          <a:bodyPr/>
          <a:lstStyle/>
          <a:p>
            <a:fld id="{A56CCFBE-1C70-4454-8716-925901B5AA61}" type="slidenum">
              <a:rPr lang="en-GB" smtClean="0"/>
              <a:t>43</a:t>
            </a:fld>
            <a:endParaRPr lang="en-GB"/>
          </a:p>
        </p:txBody>
      </p:sp>
    </p:spTree>
    <p:extLst>
      <p:ext uri="{BB962C8B-B14F-4D97-AF65-F5344CB8AC3E}">
        <p14:creationId xmlns:p14="http://schemas.microsoft.com/office/powerpoint/2010/main" val="322301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18-Nov-21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18-Nov-21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18-Nov-21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18-Nov-21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18-Nov-21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18-Nov-21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TN Y14 L1</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114264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TN Y12 L1</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276964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TN Y12 L2</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982771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1938338"/>
            <a:ext cx="9134475" cy="217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3506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TN YLT Y12</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725347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TN YLT Y12 L2</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541380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TN Y1 L1</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88359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8" y="100013"/>
            <a:ext cx="9212263"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8278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TN Y09 L2</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4874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TN 2011 L1</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527292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TN 2011 L2</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675968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4" y="0"/>
            <a:ext cx="9259887"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1516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Y15 HK1</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439774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Y15 HK2</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448174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dirty="0"/>
          </a:p>
        </p:txBody>
      </p:sp>
      <p:sp>
        <p:nvSpPr>
          <p:cNvPr id="3" name="Subtitle 2"/>
          <p:cNvSpPr>
            <a:spLocks noGrp="1"/>
          </p:cNvSpPr>
          <p:nvPr>
            <p:ph type="subTitle" idx="1"/>
          </p:nvPr>
        </p:nvSpPr>
        <p:spPr/>
        <p:txBody>
          <a:bodyPr/>
          <a:lstStyle/>
          <a:p>
            <a:endParaRPr lang="en-GB"/>
          </a:p>
        </p:txBody>
      </p:sp>
      <p:sp>
        <p:nvSpPr>
          <p:cNvPr id="5" name="Rectangle 4"/>
          <p:cNvSpPr/>
          <p:nvPr/>
        </p:nvSpPr>
        <p:spPr>
          <a:xfrm>
            <a:off x="0" y="58847"/>
            <a:ext cx="9144000" cy="4801314"/>
          </a:xfrm>
          <a:prstGeom prst="rect">
            <a:avLst/>
          </a:prstGeom>
        </p:spPr>
        <p:txBody>
          <a:bodyPr wrap="square">
            <a:spAutoFit/>
          </a:bodyPr>
          <a:lstStyle/>
          <a:p>
            <a:r>
              <a:rPr lang="vi-VN" dirty="0"/>
              <a:t>Câu 42. Bệnh nhân nữ, 22 tuổi, nhập viện vì nuốt nghẹn</a:t>
            </a:r>
          </a:p>
          <a:p>
            <a:r>
              <a:rPr lang="vi-VN" dirty="0"/>
              <a:t>Bệnh nhân khai khoảng 1 năm nay thỉnh thoảng có đợt nuốt nghẹn cả thức ăn đặc lẫn nước, kéo dài từ 1-2 tuần rồi giảm dần và có lúc hết hẳn, một thời gian lại tái phát. Bệnh nhân không khó thở hay đau ngực.</a:t>
            </a:r>
          </a:p>
          <a:p>
            <a:r>
              <a:rPr lang="vi-VN" dirty="0"/>
              <a:t>Tiền căn: khỏe mạnh, chưa từng phẫu thuật.</a:t>
            </a:r>
          </a:p>
          <a:p>
            <a:r>
              <a:rPr lang="vi-VN" dirty="0"/>
              <a:t>Khám: bụng mềm, xẹp, không điểm đau khu trú. Da niêm hồng, tổng trạng tốt.</a:t>
            </a:r>
          </a:p>
          <a:p>
            <a:r>
              <a:rPr lang="vi-VN" dirty="0"/>
              <a:t>Để xác định nguyên nhân, chỉ định nào sau đây là hợp lý?</a:t>
            </a:r>
          </a:p>
          <a:p>
            <a:r>
              <a:rPr lang="vi-VN" dirty="0"/>
              <a:t>a. Chụp MSCT ngực cản quang</a:t>
            </a:r>
          </a:p>
          <a:p>
            <a:r>
              <a:rPr lang="vi-VN" dirty="0"/>
              <a:t>b. Siêu âm qua nội soi EUS</a:t>
            </a:r>
          </a:p>
          <a:p>
            <a:r>
              <a:rPr lang="vi-VN" dirty="0"/>
              <a:t>c. Nội soi dạ dày</a:t>
            </a:r>
          </a:p>
          <a:p>
            <a:r>
              <a:rPr lang="vi-VN" dirty="0"/>
              <a:t>d. Chụp XQ ngực thẳng </a:t>
            </a:r>
          </a:p>
          <a:p>
            <a:endParaRPr lang="vi-VN" dirty="0"/>
          </a:p>
          <a:p>
            <a:r>
              <a:rPr lang="vi-VN" dirty="0"/>
              <a:t>Câu 43. Theo tần suất, biến chứng nào của ung thư dạ dày gặp nhiều nhất?</a:t>
            </a:r>
          </a:p>
          <a:p>
            <a:r>
              <a:rPr lang="vi-VN" dirty="0"/>
              <a:t>a. Thủng</a:t>
            </a:r>
          </a:p>
          <a:p>
            <a:r>
              <a:rPr lang="vi-VN" dirty="0"/>
              <a:t>b. Chảy máu</a:t>
            </a:r>
          </a:p>
          <a:p>
            <a:r>
              <a:rPr lang="vi-VN" dirty="0"/>
              <a:t>c. Hẹp môn vị</a:t>
            </a:r>
          </a:p>
          <a:p>
            <a:r>
              <a:rPr lang="vi-VN" dirty="0"/>
              <a:t>d. Hẹp tâm vị</a:t>
            </a:r>
          </a:p>
        </p:txBody>
      </p:sp>
    </p:spTree>
    <p:extLst>
      <p:ext uri="{BB962C8B-B14F-4D97-AF65-F5344CB8AC3E}">
        <p14:creationId xmlns:p14="http://schemas.microsoft.com/office/powerpoint/2010/main" val="324222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Y15 L2</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117286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6676"/>
            <a:ext cx="9110786"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9145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Y14 HK1</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531340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Y14 HK2</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718878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
        <p:nvSpPr>
          <p:cNvPr id="4" name="Rectangle 3"/>
          <p:cNvSpPr/>
          <p:nvPr/>
        </p:nvSpPr>
        <p:spPr>
          <a:xfrm>
            <a:off x="0" y="23842"/>
            <a:ext cx="9144000" cy="3416320"/>
          </a:xfrm>
          <a:prstGeom prst="rect">
            <a:avLst/>
          </a:prstGeom>
        </p:spPr>
        <p:txBody>
          <a:bodyPr wrap="square">
            <a:spAutoFit/>
          </a:bodyPr>
          <a:lstStyle/>
          <a:p>
            <a:r>
              <a:rPr lang="vi-VN" b="1" dirty="0"/>
              <a:t>Câu 1. Bệnh nhân nam, 24 tuổi khám bệnh vì cảm giác nghẹn trong ngực khi ăn uống từ 1 năm nay, không có cảm giác đau hay nóng rát. Cảm giác nuốt không trôi càng lúc càng nhiều hơn với thức ăn đặc. Bệnh nhân đã đi khám tai mũi họng và được nội soi mũi họng bình thường. </a:t>
            </a:r>
          </a:p>
          <a:p>
            <a:r>
              <a:rPr lang="vi-VN" b="1" dirty="0"/>
              <a:t>Đề nghị cận lâm sàng tiếp theo phù hợp nhất là gì ?</a:t>
            </a:r>
          </a:p>
          <a:p>
            <a:r>
              <a:rPr lang="vi-VN" b="1" dirty="0"/>
              <a:t>a. Chụp X quang nuốt barit + Nội soi tiêu hóa trên</a:t>
            </a:r>
          </a:p>
          <a:p>
            <a:r>
              <a:rPr lang="vi-VN" b="1" dirty="0"/>
              <a:t>b. Đo áp lực thực quản + Đo pH thực quản</a:t>
            </a:r>
          </a:p>
          <a:p>
            <a:r>
              <a:rPr lang="vi-VN" b="1" dirty="0"/>
              <a:t>c. Chụp CT ngực + Nội soi tiêu hóa trên</a:t>
            </a:r>
          </a:p>
          <a:p>
            <a:r>
              <a:rPr lang="vi-VN" b="1" dirty="0"/>
              <a:t>d. Đo trở kháng thực quản + Đo áp lực thực quản độ phân giải cao</a:t>
            </a:r>
          </a:p>
          <a:p>
            <a:r>
              <a:rPr lang="vi-VN" b="1" dirty="0"/>
              <a:t>e. Nội soi viên nang Endocapsule</a:t>
            </a:r>
            <a:endParaRPr lang="sv-SE" b="1" dirty="0"/>
          </a:p>
          <a:p>
            <a:endParaRPr lang="sv-SE" dirty="0"/>
          </a:p>
          <a:p>
            <a:endParaRPr lang="vi-VN" dirty="0"/>
          </a:p>
        </p:txBody>
      </p:sp>
    </p:spTree>
    <p:extLst>
      <p:ext uri="{BB962C8B-B14F-4D97-AF65-F5344CB8AC3E}">
        <p14:creationId xmlns:p14="http://schemas.microsoft.com/office/powerpoint/2010/main" val="575722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1364-F590-4C39-AD51-8BC2D59C4922}"/>
              </a:ext>
            </a:extLst>
          </p:cNvPr>
          <p:cNvSpPr>
            <a:spLocks noGrp="1"/>
          </p:cNvSpPr>
          <p:nvPr>
            <p:ph type="title"/>
          </p:nvPr>
        </p:nvSpPr>
        <p:spPr>
          <a:xfrm>
            <a:off x="457200" y="2057400"/>
            <a:ext cx="8229600" cy="1143000"/>
          </a:xfrm>
        </p:spPr>
        <p:txBody>
          <a:bodyPr>
            <a:normAutofit fontScale="90000"/>
          </a:bodyPr>
          <a:lstStyle/>
          <a:p>
            <a:pPr algn="l"/>
            <a:r>
              <a:rPr lang="vi-VN" sz="2200" dirty="0"/>
              <a:t>Câu 22. Bệnh nhân nam 71 tuổi, nhập viện vì nuốt nghẹn. Khoảng 1,5 tháng nay, bệnh nhân nuốt nghẹn tăng dần, khởi đầu là thức ăn đặc sau đó đến thức ăn lỏng. 1 tuần nay, bệnh nhân chỉ uống sữa được, thỉnh thoảng nôn trớ ra sữa mới uống trước đó 1-2 giờ. Trong quá trình bệnh, bệnh nhân không đau bụng, không sốt, đại tiện phân vàng 1 lần/ ngày. Nuốt nghẹn khiến bệnh nhân không ăn uống được nên nhập viện. </a:t>
            </a:r>
            <a:br>
              <a:rPr lang="vi-VN" sz="2200" dirty="0"/>
            </a:br>
            <a:r>
              <a:rPr lang="vi-VN" sz="2200" dirty="0"/>
              <a:t>Tiền căn: hút thuốc lá 10 năm, mỗi ngày 1 gói, ngoài ra chưa ghi nhận gì thêm. </a:t>
            </a:r>
            <a:br>
              <a:rPr lang="vi-VN" sz="2200" dirty="0"/>
            </a:br>
            <a:r>
              <a:rPr lang="vi-VN" sz="2200" dirty="0"/>
              <a:t>Với bệnh sử trên, chẩn đoán nghĩ đến nhiều nhất là gì?</a:t>
            </a:r>
            <a:br>
              <a:rPr lang="vi-VN" sz="2200" dirty="0"/>
            </a:br>
            <a:r>
              <a:rPr lang="vi-VN" sz="2200" dirty="0"/>
              <a:t>a. Co thắt tâm vị</a:t>
            </a:r>
            <a:br>
              <a:rPr lang="vi-VN" sz="2200" dirty="0"/>
            </a:br>
            <a:r>
              <a:rPr lang="vi-VN" sz="2200" dirty="0"/>
              <a:t>b. Viêm hẹp thực quản do hút thuốc lá</a:t>
            </a:r>
            <a:br>
              <a:rPr lang="vi-VN" sz="2200" dirty="0"/>
            </a:br>
            <a:r>
              <a:rPr lang="vi-VN" sz="2200" dirty="0"/>
              <a:t>c. Ung thư thực quản		</a:t>
            </a:r>
            <a:br>
              <a:rPr lang="vi-VN" sz="2200" dirty="0"/>
            </a:br>
            <a:r>
              <a:rPr lang="vi-VN" sz="2200" dirty="0"/>
              <a:t>d. Trào ngược dạ dày thực quản		</a:t>
            </a:r>
            <a:br>
              <a:rPr lang="vi-VN" sz="2200" dirty="0"/>
            </a:br>
            <a:r>
              <a:rPr lang="vi-VN" sz="2200" dirty="0"/>
              <a:t>e. Phình động mạch chủ ngực</a:t>
            </a:r>
            <a:br>
              <a:rPr lang="vi-VN" dirty="0"/>
            </a:br>
            <a:endParaRPr lang="en-US" dirty="0"/>
          </a:p>
        </p:txBody>
      </p:sp>
      <p:sp>
        <p:nvSpPr>
          <p:cNvPr id="3" name="Content Placeholder 2">
            <a:extLst>
              <a:ext uri="{FF2B5EF4-FFF2-40B4-BE49-F238E27FC236}">
                <a16:creationId xmlns:a16="http://schemas.microsoft.com/office/drawing/2014/main" id="{8D6D04C0-A58E-47B7-8376-7EA12BD4F77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16078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
        <p:nvSpPr>
          <p:cNvPr id="4" name="Rectangle 3"/>
          <p:cNvSpPr/>
          <p:nvPr/>
        </p:nvSpPr>
        <p:spPr>
          <a:xfrm>
            <a:off x="-28575" y="0"/>
            <a:ext cx="9144000" cy="3139321"/>
          </a:xfrm>
          <a:prstGeom prst="rect">
            <a:avLst/>
          </a:prstGeom>
        </p:spPr>
        <p:txBody>
          <a:bodyPr wrap="square">
            <a:spAutoFit/>
          </a:bodyPr>
          <a:lstStyle/>
          <a:p>
            <a:r>
              <a:rPr lang="vi-VN" dirty="0"/>
              <a:t>Câu 31. Bệnh nhân nữ, 23 tuổi, nhập viện vì nuốt nghẹn. Khoảng 1 tháng nay, bệnh nhân thường nuốt nghẹn nhiều khi uống nước lạnh, đối với nước ấm hay thức ăn nóng thì ít nghẹn hơn. Trong quá trình bệnh, bệnh nhân không đau bụng, không sốt, đại tiện phân vàng 1 lần/ ngày. </a:t>
            </a:r>
          </a:p>
          <a:p>
            <a:r>
              <a:rPr lang="vi-VN" dirty="0"/>
              <a:t>Tiền căn: khỏe mạnh, chưa từng nuốt nghẹn trước đây. </a:t>
            </a:r>
          </a:p>
          <a:p>
            <a:r>
              <a:rPr lang="vi-VN" dirty="0"/>
              <a:t>Với bệnh sử trên, chẩn đoán nghĩ đến nhiều nhất là gì?</a:t>
            </a:r>
          </a:p>
          <a:p>
            <a:r>
              <a:rPr lang="vi-VN" dirty="0"/>
              <a:t>a. Co thắt tâm vị</a:t>
            </a:r>
          </a:p>
          <a:p>
            <a:r>
              <a:rPr lang="vi-VN" dirty="0"/>
              <a:t>b. Viêm hẹp thực quản lành tính</a:t>
            </a:r>
          </a:p>
          <a:p>
            <a:r>
              <a:rPr lang="vi-VN" dirty="0"/>
              <a:t>c. Ung thư thực quản		</a:t>
            </a:r>
          </a:p>
          <a:p>
            <a:r>
              <a:rPr lang="vi-VN" dirty="0"/>
              <a:t>d. Trào ngược dạ dày thực quản		</a:t>
            </a:r>
          </a:p>
          <a:p>
            <a:r>
              <a:rPr lang="vi-VN" dirty="0"/>
              <a:t>e. Phình động mạch chủ ngực</a:t>
            </a:r>
          </a:p>
        </p:txBody>
      </p:sp>
    </p:spTree>
    <p:extLst>
      <p:ext uri="{BB962C8B-B14F-4D97-AF65-F5344CB8AC3E}">
        <p14:creationId xmlns:p14="http://schemas.microsoft.com/office/powerpoint/2010/main" val="1298003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TN Y14 L2</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306888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Y13 HK1</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89734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Y13 HK2</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48285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Y12 HK1</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518338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Y12 HK2</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821286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Y11 HK1</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064096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Y11 HK2</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997559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Y11 Lần 2</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034102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Y10 HK1</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05727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Y3 Y15 L1</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270726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Y3 Y14 L1</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553705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TN YLT 14 L1</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562752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Y3 YHCT15</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850511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142875"/>
            <a:ext cx="7421563"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693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Y3 Y13</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413100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0"/>
            <a:ext cx="7783513"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8" y="2362200"/>
            <a:ext cx="7945437"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21056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002713"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73291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Y3 RHM15</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131762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Y3 YHDP mã 347</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1367045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Y3 YDP13</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432171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Y3 mã 110</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0191253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Y3 mã 118</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876369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TN Y13 L1</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121614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Y3 giữa kì 40c</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6256245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078663"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61270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Y2 Y13</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1625567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Y2 Y14 L1</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3096488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Y2 Y14 L2</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279107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Y2 YHCT13</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883036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Y2 mã 340</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2046529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RHM2 2016</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5975511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Y2 2014-2015</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5279617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7772400" cy="1470025"/>
          </a:xfrm>
        </p:spPr>
        <p:txBody>
          <a:bodyPr/>
          <a:lstStyle/>
          <a:p>
            <a:r>
              <a:rPr lang="sv-SE" dirty="0"/>
              <a:t>NT Y09</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222576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 </a:t>
            </a:r>
          </a:p>
        </p:txBody>
      </p:sp>
      <p:sp>
        <p:nvSpPr>
          <p:cNvPr id="3" name="Subtitle 2"/>
          <p:cNvSpPr>
            <a:spLocks noGrp="1"/>
          </p:cNvSpPr>
          <p:nvPr>
            <p:ph type="subTitle" idx="1"/>
          </p:nvPr>
        </p:nvSpPr>
        <p:spPr/>
        <p:txBody>
          <a:bodyPr/>
          <a:lstStyle/>
          <a:p>
            <a:endParaRPr lang="en-GB"/>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021763"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2299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NT Y09-10</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6640282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NT Y10</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0900078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7497763"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043307" cy="594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85965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NT Y11</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9260919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0"/>
            <a:ext cx="101647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72488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NT Y12</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9634386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 y="0"/>
            <a:ext cx="902450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55816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NT Y13</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0900470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7"/>
            <a:ext cx="8231187"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5741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TN Ngoại Y13 L2</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544508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TN YLT 13 L1</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979040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TN YLT13 L2</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015156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746</TotalTime>
  <Words>857</Words>
  <Application>Microsoft Office PowerPoint</Application>
  <PresentationFormat>On-screen Show (4:3)</PresentationFormat>
  <Paragraphs>103</Paragraphs>
  <Slides>68</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Times New Roman</vt:lpstr>
      <vt:lpstr>Office Theme</vt:lpstr>
      <vt:lpstr>TN Y14 L1</vt:lpstr>
      <vt:lpstr>PowerPoint Presentation</vt:lpstr>
      <vt:lpstr>TN Y14 L2</vt:lpstr>
      <vt:lpstr>TN YLT 14 L1</vt:lpstr>
      <vt:lpstr>TN Y13 L1</vt:lpstr>
      <vt:lpstr> </vt:lpstr>
      <vt:lpstr>TN Ngoại Y13 L2</vt:lpstr>
      <vt:lpstr>TN YLT 13 L1</vt:lpstr>
      <vt:lpstr>TN YLT13 L2</vt:lpstr>
      <vt:lpstr>TN Y12 L1</vt:lpstr>
      <vt:lpstr>TN Y12 L2</vt:lpstr>
      <vt:lpstr>PowerPoint Presentation</vt:lpstr>
      <vt:lpstr>TN YLT Y12</vt:lpstr>
      <vt:lpstr>TN YLT Y12 L2</vt:lpstr>
      <vt:lpstr>TN Y1 L1</vt:lpstr>
      <vt:lpstr>PowerPoint Presentation</vt:lpstr>
      <vt:lpstr>TN Y09 L2</vt:lpstr>
      <vt:lpstr>TN 2011 L1</vt:lpstr>
      <vt:lpstr>TN 2011 L2</vt:lpstr>
      <vt:lpstr>Y15 HK1</vt:lpstr>
      <vt:lpstr>Y15 HK2</vt:lpstr>
      <vt:lpstr>PowerPoint Presentation</vt:lpstr>
      <vt:lpstr>Y15 L2</vt:lpstr>
      <vt:lpstr>PowerPoint Presentation</vt:lpstr>
      <vt:lpstr>Y14 HK1</vt:lpstr>
      <vt:lpstr>Y14 HK2</vt:lpstr>
      <vt:lpstr>PowerPoint Presentation</vt:lpstr>
      <vt:lpstr>Câu 22. Bệnh nhân nam 71 tuổi, nhập viện vì nuốt nghẹn. Khoảng 1,5 tháng nay, bệnh nhân nuốt nghẹn tăng dần, khởi đầu là thức ăn đặc sau đó đến thức ăn lỏng. 1 tuần nay, bệnh nhân chỉ uống sữa được, thỉnh thoảng nôn trớ ra sữa mới uống trước đó 1-2 giờ. Trong quá trình bệnh, bệnh nhân không đau bụng, không sốt, đại tiện phân vàng 1 lần/ ngày. Nuốt nghẹn khiến bệnh nhân không ăn uống được nên nhập viện.  Tiền căn: hút thuốc lá 10 năm, mỗi ngày 1 gói, ngoài ra chưa ghi nhận gì thêm.  Với bệnh sử trên, chẩn đoán nghĩ đến nhiều nhất là gì? a. Co thắt tâm vị b. Viêm hẹp thực quản do hút thuốc lá c. Ung thư thực quản   d. Trào ngược dạ dày thực quản   e. Phình động mạch chủ ngực </vt:lpstr>
      <vt:lpstr>PowerPoint Presentation</vt:lpstr>
      <vt:lpstr>Y13 HK1</vt:lpstr>
      <vt:lpstr>Y13 HK2</vt:lpstr>
      <vt:lpstr>Y12 HK1</vt:lpstr>
      <vt:lpstr>Y12 HK2</vt:lpstr>
      <vt:lpstr>Y11 HK1</vt:lpstr>
      <vt:lpstr>Y11 HK2</vt:lpstr>
      <vt:lpstr>Y11 Lần 2</vt:lpstr>
      <vt:lpstr>Y10 HK1</vt:lpstr>
      <vt:lpstr>Y3 Y15 L1</vt:lpstr>
      <vt:lpstr>Y3 Y14 L1</vt:lpstr>
      <vt:lpstr>Y3 YHCT15</vt:lpstr>
      <vt:lpstr>PowerPoint Presentation</vt:lpstr>
      <vt:lpstr>Y3 Y13</vt:lpstr>
      <vt:lpstr>PowerPoint Presentation</vt:lpstr>
      <vt:lpstr>PowerPoint Presentation</vt:lpstr>
      <vt:lpstr>Y3 RHM15</vt:lpstr>
      <vt:lpstr>Y3 YHDP mã 347</vt:lpstr>
      <vt:lpstr>Y3 YDP13</vt:lpstr>
      <vt:lpstr>Y3 mã 110</vt:lpstr>
      <vt:lpstr>Y3 mã 118</vt:lpstr>
      <vt:lpstr>Y3 giữa kì 40c</vt:lpstr>
      <vt:lpstr>PowerPoint Presentation</vt:lpstr>
      <vt:lpstr>Y2 Y13</vt:lpstr>
      <vt:lpstr>Y2 Y14 L1</vt:lpstr>
      <vt:lpstr>Y2 Y14 L2</vt:lpstr>
      <vt:lpstr>Y2 YHCT13</vt:lpstr>
      <vt:lpstr>Y2 mã 340</vt:lpstr>
      <vt:lpstr>RHM2 2016</vt:lpstr>
      <vt:lpstr>Y2 2014-2015</vt:lpstr>
      <vt:lpstr>NT Y09</vt:lpstr>
      <vt:lpstr>NT Y09-10</vt:lpstr>
      <vt:lpstr>NT Y10</vt:lpstr>
      <vt:lpstr>PowerPoint Presentation</vt:lpstr>
      <vt:lpstr>NT Y11</vt:lpstr>
      <vt:lpstr>PowerPoint Presentation</vt:lpstr>
      <vt:lpstr>NT Y12</vt:lpstr>
      <vt:lpstr>PowerPoint Presentation</vt:lpstr>
      <vt:lpstr>NT Y13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Thien</dc:creator>
  <cp:lastModifiedBy>Nguyen Thi Thuy</cp:lastModifiedBy>
  <cp:revision>70</cp:revision>
  <dcterms:created xsi:type="dcterms:W3CDTF">2006-08-16T00:00:00Z</dcterms:created>
  <dcterms:modified xsi:type="dcterms:W3CDTF">2021-11-18T13:14:46Z</dcterms:modified>
</cp:coreProperties>
</file>