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62" r:id="rId7"/>
    <p:sldId id="261" r:id="rId8"/>
    <p:sldId id="263" r:id="rId9"/>
    <p:sldId id="265" r:id="rId10"/>
    <p:sldId id="267" r:id="rId11"/>
    <p:sldId id="266" r:id="rId12"/>
    <p:sldId id="259" r:id="rId13"/>
    <p:sldId id="260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17"/>
    <p:restoredTop sz="78356"/>
  </p:normalViewPr>
  <p:slideViewPr>
    <p:cSldViewPr>
      <p:cViewPr varScale="1">
        <p:scale>
          <a:sx n="81" d="100"/>
          <a:sy n="81" d="100"/>
        </p:scale>
        <p:origin x="91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en Nguyen - Y17" userId="8a2f91e4-1e13-4673-a88c-a1a9aa4f0135" providerId="ADAL" clId="{AF45FE7A-DF17-4A9C-A37E-FC871F876C52}"/>
    <pc:docChg chg="modSld">
      <pc:chgData name="Thien Nguyen - Y17" userId="8a2f91e4-1e13-4673-a88c-a1a9aa4f0135" providerId="ADAL" clId="{AF45FE7A-DF17-4A9C-A37E-FC871F876C52}" dt="2022-10-03T13:16:25.729" v="12" actId="20577"/>
      <pc:docMkLst>
        <pc:docMk/>
      </pc:docMkLst>
      <pc:sldChg chg="modNotesTx">
        <pc:chgData name="Thien Nguyen - Y17" userId="8a2f91e4-1e13-4673-a88c-a1a9aa4f0135" providerId="ADAL" clId="{AF45FE7A-DF17-4A9C-A37E-FC871F876C52}" dt="2022-10-03T13:16:25.729" v="12" actId="20577"/>
        <pc:sldMkLst>
          <pc:docMk/>
          <pc:sldMk cId="0" sldId="26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BC4BC5-9E89-48C6-A49B-2EA2691E41A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5F517B-E879-4A3B-86DC-435F82796114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Khối ở buồng trứng</a:t>
          </a:r>
        </a:p>
      </dgm:t>
    </dgm:pt>
    <dgm:pt modelId="{6E262465-6069-4CA9-984D-27F00B3B157E}" type="parTrans" cxnId="{FB6EB58F-09AF-4BF5-A108-6C9D820D74F2}">
      <dgm:prSet/>
      <dgm:spPr/>
      <dgm:t>
        <a:bodyPr/>
        <a:lstStyle/>
        <a:p>
          <a:endParaRPr lang="en-US"/>
        </a:p>
      </dgm:t>
    </dgm:pt>
    <dgm:pt modelId="{67841F27-4F98-4951-A018-A613FBC26DC2}" type="sibTrans" cxnId="{FB6EB58F-09AF-4BF5-A108-6C9D820D74F2}">
      <dgm:prSet/>
      <dgm:spPr/>
      <dgm:t>
        <a:bodyPr/>
        <a:lstStyle/>
        <a:p>
          <a:endParaRPr lang="en-US"/>
        </a:p>
      </dgm:t>
    </dgm:pt>
    <dgm:pt modelId="{59E02044-80C2-4E36-B74C-FB01D3A697E8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Cấu trúc thực thể</a:t>
          </a:r>
        </a:p>
      </dgm:t>
    </dgm:pt>
    <dgm:pt modelId="{E47CA4AD-8861-4D98-B961-033D7E98A0B7}" type="parTrans" cxnId="{62A6A9FB-1379-4F9B-A7A7-D96D0263725F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9E8020F4-E785-4BC7-BE77-1D96FBC75C42}" type="sibTrans" cxnId="{62A6A9FB-1379-4F9B-A7A7-D96D0263725F}">
      <dgm:prSet/>
      <dgm:spPr/>
      <dgm:t>
        <a:bodyPr/>
        <a:lstStyle/>
        <a:p>
          <a:endParaRPr lang="en-US"/>
        </a:p>
      </dgm:t>
    </dgm:pt>
    <dgm:pt modelId="{449E3EC2-BB23-4F87-AA54-027F923B3C4B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Các khối tân lập</a:t>
          </a:r>
        </a:p>
      </dgm:t>
    </dgm:pt>
    <dgm:pt modelId="{C0256DA3-E0C1-4FD4-BBF5-82348458C47C}" type="parTrans" cxnId="{4A7BD9E5-C23D-41B3-9F58-CFC37A74F28D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E4B107BA-B042-46AE-9C36-07645E272F12}" type="sibTrans" cxnId="{4A7BD9E5-C23D-41B3-9F58-CFC37A74F28D}">
      <dgm:prSet/>
      <dgm:spPr/>
      <dgm:t>
        <a:bodyPr/>
        <a:lstStyle/>
        <a:p>
          <a:endParaRPr lang="en-US"/>
        </a:p>
      </dgm:t>
    </dgm:pt>
    <dgm:pt modelId="{DD66C237-1F1F-45FE-92E3-2BD4D31652B0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dirty="0"/>
            <a:t>Không tân lập</a:t>
          </a:r>
        </a:p>
        <a:p>
          <a:pPr algn="l"/>
          <a:r>
            <a:rPr lang="en-US" dirty="0"/>
            <a:t>1. Viêm: ứ máu, mủ, lao…</a:t>
          </a:r>
        </a:p>
        <a:p>
          <a:pPr algn="l"/>
          <a:r>
            <a:rPr lang="en-US" dirty="0"/>
            <a:t>2. BT đa nang</a:t>
          </a:r>
        </a:p>
        <a:p>
          <a:pPr algn="l"/>
          <a:r>
            <a:rPr lang="en-US" dirty="0"/>
            <a:t>3. Nang LNMTC</a:t>
          </a:r>
        </a:p>
      </dgm:t>
    </dgm:pt>
    <dgm:pt modelId="{0873442B-BB62-40FE-B5F6-F72D5B12F8DD}" type="parTrans" cxnId="{790D69AC-3308-441C-A8DF-B67C39CC5E6E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1D9A2D7A-F7E2-4D38-88EA-EEDD2D544057}" type="sibTrans" cxnId="{790D69AC-3308-441C-A8DF-B67C39CC5E6E}">
      <dgm:prSet/>
      <dgm:spPr/>
      <dgm:t>
        <a:bodyPr/>
        <a:lstStyle/>
        <a:p>
          <a:endParaRPr lang="en-US"/>
        </a:p>
      </dgm:t>
    </dgm:pt>
    <dgm:pt modelId="{3BCFDC91-0E46-4623-953D-9F91FC18CC53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Cấu trúc cơ năng</a:t>
          </a:r>
        </a:p>
      </dgm:t>
    </dgm:pt>
    <dgm:pt modelId="{6FC94D51-D3DE-47D5-8C79-420C84F6D9DA}" type="parTrans" cxnId="{3E9E0082-6F93-4B2A-B432-AF726804D011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EE483047-4053-4999-8B01-D6B5CA8C051F}" type="sibTrans" cxnId="{3E9E0082-6F93-4B2A-B432-AF726804D011}">
      <dgm:prSet/>
      <dgm:spPr/>
      <dgm:t>
        <a:bodyPr/>
        <a:lstStyle/>
        <a:p>
          <a:endParaRPr lang="en-US"/>
        </a:p>
      </dgm:t>
    </dgm:pt>
    <dgm:pt modelId="{7E7A47C6-58F6-422A-8E57-A835D1F769FA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1. Nang noãn nang</a:t>
          </a:r>
        </a:p>
        <a:p>
          <a:r>
            <a:rPr lang="en-US" dirty="0"/>
            <a:t>2. Nang hoàng thể</a:t>
          </a:r>
        </a:p>
        <a:p>
          <a:endParaRPr lang="en-US" dirty="0"/>
        </a:p>
      </dgm:t>
    </dgm:pt>
    <dgm:pt modelId="{24DB6EAD-4D89-4C16-BD61-CF7F09422575}" type="parTrans" cxnId="{3A6F1A69-E0D3-4610-A85D-BD3B7455010E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199711EF-6810-48A8-BCE2-BE35499D1229}" type="sibTrans" cxnId="{3A6F1A69-E0D3-4610-A85D-BD3B7455010E}">
      <dgm:prSet/>
      <dgm:spPr/>
      <dgm:t>
        <a:bodyPr/>
        <a:lstStyle/>
        <a:p>
          <a:endParaRPr lang="en-US"/>
        </a:p>
      </dgm:t>
    </dgm:pt>
    <dgm:pt modelId="{DD187436-6849-493C-B563-18F37BE75CB9}" type="pres">
      <dgm:prSet presAssocID="{8DBC4BC5-9E89-48C6-A49B-2EA2691E41A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54E08FB-24FF-441F-981A-98374F36BF82}" type="pres">
      <dgm:prSet presAssocID="{D35F517B-E879-4A3B-86DC-435F82796114}" presName="hierRoot1" presStyleCnt="0"/>
      <dgm:spPr/>
    </dgm:pt>
    <dgm:pt modelId="{6CF89F74-1BCC-4A9D-954F-E2C652E82BD0}" type="pres">
      <dgm:prSet presAssocID="{D35F517B-E879-4A3B-86DC-435F82796114}" presName="composite" presStyleCnt="0"/>
      <dgm:spPr/>
    </dgm:pt>
    <dgm:pt modelId="{3EBA65B4-3F86-4004-BFC7-3B1F33617CA6}" type="pres">
      <dgm:prSet presAssocID="{D35F517B-E879-4A3B-86DC-435F82796114}" presName="background" presStyleLbl="node0" presStyleIdx="0" presStyleCn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</dgm:pt>
    <dgm:pt modelId="{7488B071-6019-4BC1-B12F-BAF67B6B70DD}" type="pres">
      <dgm:prSet presAssocID="{D35F517B-E879-4A3B-86DC-435F82796114}" presName="text" presStyleLbl="fgAcc0" presStyleIdx="0" presStyleCnt="1">
        <dgm:presLayoutVars>
          <dgm:chPref val="3"/>
        </dgm:presLayoutVars>
      </dgm:prSet>
      <dgm:spPr/>
    </dgm:pt>
    <dgm:pt modelId="{1A9F6E41-6C9E-4755-920B-C3179F6A5C30}" type="pres">
      <dgm:prSet presAssocID="{D35F517B-E879-4A3B-86DC-435F82796114}" presName="hierChild2" presStyleCnt="0"/>
      <dgm:spPr/>
    </dgm:pt>
    <dgm:pt modelId="{5927425A-648A-4700-B6EE-8FF62089C110}" type="pres">
      <dgm:prSet presAssocID="{E47CA4AD-8861-4D98-B961-033D7E98A0B7}" presName="Name10" presStyleLbl="parChTrans1D2" presStyleIdx="0" presStyleCnt="2"/>
      <dgm:spPr/>
    </dgm:pt>
    <dgm:pt modelId="{EE4B5C85-08AA-442F-A50C-C28664A9E18A}" type="pres">
      <dgm:prSet presAssocID="{59E02044-80C2-4E36-B74C-FB01D3A697E8}" presName="hierRoot2" presStyleCnt="0"/>
      <dgm:spPr/>
    </dgm:pt>
    <dgm:pt modelId="{DB723C35-1F5D-4586-85B6-1C90C6DBB4BE}" type="pres">
      <dgm:prSet presAssocID="{59E02044-80C2-4E36-B74C-FB01D3A697E8}" presName="composite2" presStyleCnt="0"/>
      <dgm:spPr/>
    </dgm:pt>
    <dgm:pt modelId="{C460F5C2-1467-462F-A2EB-89743E75C41D}" type="pres">
      <dgm:prSet presAssocID="{59E02044-80C2-4E36-B74C-FB01D3A697E8}" presName="background2" presStyleLbl="node2" presStyleIdx="0" presStyleCnt="2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</dgm:pt>
    <dgm:pt modelId="{16907DB0-52E6-442E-87FE-01B3BE7E22DE}" type="pres">
      <dgm:prSet presAssocID="{59E02044-80C2-4E36-B74C-FB01D3A697E8}" presName="text2" presStyleLbl="fgAcc2" presStyleIdx="0" presStyleCnt="2">
        <dgm:presLayoutVars>
          <dgm:chPref val="3"/>
        </dgm:presLayoutVars>
      </dgm:prSet>
      <dgm:spPr/>
    </dgm:pt>
    <dgm:pt modelId="{89532E47-9256-46A5-B2CC-A240ECAFDEAF}" type="pres">
      <dgm:prSet presAssocID="{59E02044-80C2-4E36-B74C-FB01D3A697E8}" presName="hierChild3" presStyleCnt="0"/>
      <dgm:spPr/>
    </dgm:pt>
    <dgm:pt modelId="{FE6C790F-82A2-4446-953D-14DDF360134A}" type="pres">
      <dgm:prSet presAssocID="{C0256DA3-E0C1-4FD4-BBF5-82348458C47C}" presName="Name17" presStyleLbl="parChTrans1D3" presStyleIdx="0" presStyleCnt="3"/>
      <dgm:spPr/>
    </dgm:pt>
    <dgm:pt modelId="{0EE604FE-31B8-47EA-9B31-3CAA846D1C02}" type="pres">
      <dgm:prSet presAssocID="{449E3EC2-BB23-4F87-AA54-027F923B3C4B}" presName="hierRoot3" presStyleCnt="0"/>
      <dgm:spPr/>
    </dgm:pt>
    <dgm:pt modelId="{846D3677-511B-4E09-B7A6-67D1D4D9F476}" type="pres">
      <dgm:prSet presAssocID="{449E3EC2-BB23-4F87-AA54-027F923B3C4B}" presName="composite3" presStyleCnt="0"/>
      <dgm:spPr/>
    </dgm:pt>
    <dgm:pt modelId="{B71F3FEE-B12C-4904-8746-5575F64E3C69}" type="pres">
      <dgm:prSet presAssocID="{449E3EC2-BB23-4F87-AA54-027F923B3C4B}" presName="background3" presStyleLbl="node3" presStyleIdx="0" presStyleCnt="3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</dgm:pt>
    <dgm:pt modelId="{D1FCFDEF-E44F-4806-8E35-2D713C90721B}" type="pres">
      <dgm:prSet presAssocID="{449E3EC2-BB23-4F87-AA54-027F923B3C4B}" presName="text3" presStyleLbl="fgAcc3" presStyleIdx="0" presStyleCnt="3">
        <dgm:presLayoutVars>
          <dgm:chPref val="3"/>
        </dgm:presLayoutVars>
      </dgm:prSet>
      <dgm:spPr/>
    </dgm:pt>
    <dgm:pt modelId="{13EB143D-EF7E-45EA-A7D5-A8C673068A83}" type="pres">
      <dgm:prSet presAssocID="{449E3EC2-BB23-4F87-AA54-027F923B3C4B}" presName="hierChild4" presStyleCnt="0"/>
      <dgm:spPr/>
    </dgm:pt>
    <dgm:pt modelId="{4AF19696-9936-4D4A-8179-C7ECBBF0887A}" type="pres">
      <dgm:prSet presAssocID="{0873442B-BB62-40FE-B5F6-F72D5B12F8DD}" presName="Name17" presStyleLbl="parChTrans1D3" presStyleIdx="1" presStyleCnt="3"/>
      <dgm:spPr/>
    </dgm:pt>
    <dgm:pt modelId="{3E0EFF6C-D4DE-4816-AA47-F3753304F68E}" type="pres">
      <dgm:prSet presAssocID="{DD66C237-1F1F-45FE-92E3-2BD4D31652B0}" presName="hierRoot3" presStyleCnt="0"/>
      <dgm:spPr/>
    </dgm:pt>
    <dgm:pt modelId="{46861EA2-3EFB-40DF-8552-FAC1547E99DB}" type="pres">
      <dgm:prSet presAssocID="{DD66C237-1F1F-45FE-92E3-2BD4D31652B0}" presName="composite3" presStyleCnt="0"/>
      <dgm:spPr/>
    </dgm:pt>
    <dgm:pt modelId="{0D127375-7998-4290-92A3-3D7F7E54E759}" type="pres">
      <dgm:prSet presAssocID="{DD66C237-1F1F-45FE-92E3-2BD4D31652B0}" presName="background3" presStyleLbl="node3" presStyleIdx="1" presStyleCnt="3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</dgm:pt>
    <dgm:pt modelId="{E96FFB3B-9C70-4909-A113-713A705D1445}" type="pres">
      <dgm:prSet presAssocID="{DD66C237-1F1F-45FE-92E3-2BD4D31652B0}" presName="text3" presStyleLbl="fgAcc3" presStyleIdx="1" presStyleCnt="3">
        <dgm:presLayoutVars>
          <dgm:chPref val="3"/>
        </dgm:presLayoutVars>
      </dgm:prSet>
      <dgm:spPr/>
    </dgm:pt>
    <dgm:pt modelId="{8107F8D4-F269-4C3D-990C-850F19610A8B}" type="pres">
      <dgm:prSet presAssocID="{DD66C237-1F1F-45FE-92E3-2BD4D31652B0}" presName="hierChild4" presStyleCnt="0"/>
      <dgm:spPr/>
    </dgm:pt>
    <dgm:pt modelId="{28AF4328-B6E9-4CB3-98E1-E56D4F22F87C}" type="pres">
      <dgm:prSet presAssocID="{6FC94D51-D3DE-47D5-8C79-420C84F6D9DA}" presName="Name10" presStyleLbl="parChTrans1D2" presStyleIdx="1" presStyleCnt="2"/>
      <dgm:spPr/>
    </dgm:pt>
    <dgm:pt modelId="{3AC973B4-827E-44E9-82F5-EF4EF8C3C162}" type="pres">
      <dgm:prSet presAssocID="{3BCFDC91-0E46-4623-953D-9F91FC18CC53}" presName="hierRoot2" presStyleCnt="0"/>
      <dgm:spPr/>
    </dgm:pt>
    <dgm:pt modelId="{290A031A-D6CA-437B-BB1D-27F7E16F92C9}" type="pres">
      <dgm:prSet presAssocID="{3BCFDC91-0E46-4623-953D-9F91FC18CC53}" presName="composite2" presStyleCnt="0"/>
      <dgm:spPr/>
    </dgm:pt>
    <dgm:pt modelId="{7521F90E-AFB4-44E2-B6A2-2BDB25BE91AB}" type="pres">
      <dgm:prSet presAssocID="{3BCFDC91-0E46-4623-953D-9F91FC18CC53}" presName="background2" presStyleLbl="node2" presStyleIdx="1" presStyleCnt="2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</dgm:pt>
    <dgm:pt modelId="{CD984AA0-49F3-4A95-90AC-C1B698D7BCA0}" type="pres">
      <dgm:prSet presAssocID="{3BCFDC91-0E46-4623-953D-9F91FC18CC53}" presName="text2" presStyleLbl="fgAcc2" presStyleIdx="1" presStyleCnt="2">
        <dgm:presLayoutVars>
          <dgm:chPref val="3"/>
        </dgm:presLayoutVars>
      </dgm:prSet>
      <dgm:spPr/>
    </dgm:pt>
    <dgm:pt modelId="{ECF03E30-60A4-4E24-9213-A27FABA09A4C}" type="pres">
      <dgm:prSet presAssocID="{3BCFDC91-0E46-4623-953D-9F91FC18CC53}" presName="hierChild3" presStyleCnt="0"/>
      <dgm:spPr/>
    </dgm:pt>
    <dgm:pt modelId="{2A48D195-C582-40A9-BC25-8E2F4B52EBC0}" type="pres">
      <dgm:prSet presAssocID="{24DB6EAD-4D89-4C16-BD61-CF7F09422575}" presName="Name17" presStyleLbl="parChTrans1D3" presStyleIdx="2" presStyleCnt="3"/>
      <dgm:spPr/>
    </dgm:pt>
    <dgm:pt modelId="{3C654066-D772-4262-812D-27E78D6AD1D4}" type="pres">
      <dgm:prSet presAssocID="{7E7A47C6-58F6-422A-8E57-A835D1F769FA}" presName="hierRoot3" presStyleCnt="0"/>
      <dgm:spPr/>
    </dgm:pt>
    <dgm:pt modelId="{A5CE52BF-20FE-439C-A763-ACD48F4E99C0}" type="pres">
      <dgm:prSet presAssocID="{7E7A47C6-58F6-422A-8E57-A835D1F769FA}" presName="composite3" presStyleCnt="0"/>
      <dgm:spPr/>
    </dgm:pt>
    <dgm:pt modelId="{E2489835-A8F6-4B09-968C-908F1EA12B5D}" type="pres">
      <dgm:prSet presAssocID="{7E7A47C6-58F6-422A-8E57-A835D1F769FA}" presName="background3" presStyleLbl="node3" presStyleIdx="2" presStyleCnt="3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</dgm:pt>
    <dgm:pt modelId="{E1ACB722-A7DE-4069-B322-FCAFEBD2EBA9}" type="pres">
      <dgm:prSet presAssocID="{7E7A47C6-58F6-422A-8E57-A835D1F769FA}" presName="text3" presStyleLbl="fgAcc3" presStyleIdx="2" presStyleCnt="3">
        <dgm:presLayoutVars>
          <dgm:chPref val="3"/>
        </dgm:presLayoutVars>
      </dgm:prSet>
      <dgm:spPr/>
    </dgm:pt>
    <dgm:pt modelId="{41A7CD21-73AF-4737-8F7E-665E3A7E40EB}" type="pres">
      <dgm:prSet presAssocID="{7E7A47C6-58F6-422A-8E57-A835D1F769FA}" presName="hierChild4" presStyleCnt="0"/>
      <dgm:spPr/>
    </dgm:pt>
  </dgm:ptLst>
  <dgm:cxnLst>
    <dgm:cxn modelId="{9F8D6309-F980-4EBB-99EB-4FB61C2D239A}" type="presOf" srcId="{DD66C237-1F1F-45FE-92E3-2BD4D31652B0}" destId="{E96FFB3B-9C70-4909-A113-713A705D1445}" srcOrd="0" destOrd="0" presId="urn:microsoft.com/office/officeart/2005/8/layout/hierarchy1"/>
    <dgm:cxn modelId="{E749FC0A-662E-4352-A84C-22AF9AA49A5E}" type="presOf" srcId="{59E02044-80C2-4E36-B74C-FB01D3A697E8}" destId="{16907DB0-52E6-442E-87FE-01B3BE7E22DE}" srcOrd="0" destOrd="0" presId="urn:microsoft.com/office/officeart/2005/8/layout/hierarchy1"/>
    <dgm:cxn modelId="{AE3AE00E-2ED3-42D2-B5F3-AA9D51749F67}" type="presOf" srcId="{449E3EC2-BB23-4F87-AA54-027F923B3C4B}" destId="{D1FCFDEF-E44F-4806-8E35-2D713C90721B}" srcOrd="0" destOrd="0" presId="urn:microsoft.com/office/officeart/2005/8/layout/hierarchy1"/>
    <dgm:cxn modelId="{ADC74D2C-4B1D-40A8-87C6-C71905371AD3}" type="presOf" srcId="{7E7A47C6-58F6-422A-8E57-A835D1F769FA}" destId="{E1ACB722-A7DE-4069-B322-FCAFEBD2EBA9}" srcOrd="0" destOrd="0" presId="urn:microsoft.com/office/officeart/2005/8/layout/hierarchy1"/>
    <dgm:cxn modelId="{07FBEB45-7DF6-496E-B0E1-A82DFE8FEF46}" type="presOf" srcId="{6FC94D51-D3DE-47D5-8C79-420C84F6D9DA}" destId="{28AF4328-B6E9-4CB3-98E1-E56D4F22F87C}" srcOrd="0" destOrd="0" presId="urn:microsoft.com/office/officeart/2005/8/layout/hierarchy1"/>
    <dgm:cxn modelId="{3A6F1A69-E0D3-4610-A85D-BD3B7455010E}" srcId="{3BCFDC91-0E46-4623-953D-9F91FC18CC53}" destId="{7E7A47C6-58F6-422A-8E57-A835D1F769FA}" srcOrd="0" destOrd="0" parTransId="{24DB6EAD-4D89-4C16-BD61-CF7F09422575}" sibTransId="{199711EF-6810-48A8-BCE2-BE35499D1229}"/>
    <dgm:cxn modelId="{ECC7DC6F-3D7A-4453-BACE-BF99795F65FA}" type="presOf" srcId="{0873442B-BB62-40FE-B5F6-F72D5B12F8DD}" destId="{4AF19696-9936-4D4A-8179-C7ECBBF0887A}" srcOrd="0" destOrd="0" presId="urn:microsoft.com/office/officeart/2005/8/layout/hierarchy1"/>
    <dgm:cxn modelId="{9AA88373-6EA6-4C91-B9CE-2754AF8F80B5}" type="presOf" srcId="{8DBC4BC5-9E89-48C6-A49B-2EA2691E41A1}" destId="{DD187436-6849-493C-B563-18F37BE75CB9}" srcOrd="0" destOrd="0" presId="urn:microsoft.com/office/officeart/2005/8/layout/hierarchy1"/>
    <dgm:cxn modelId="{3E9E0082-6F93-4B2A-B432-AF726804D011}" srcId="{D35F517B-E879-4A3B-86DC-435F82796114}" destId="{3BCFDC91-0E46-4623-953D-9F91FC18CC53}" srcOrd="1" destOrd="0" parTransId="{6FC94D51-D3DE-47D5-8C79-420C84F6D9DA}" sibTransId="{EE483047-4053-4999-8B01-D6B5CA8C051F}"/>
    <dgm:cxn modelId="{FB6EB58F-09AF-4BF5-A108-6C9D820D74F2}" srcId="{8DBC4BC5-9E89-48C6-A49B-2EA2691E41A1}" destId="{D35F517B-E879-4A3B-86DC-435F82796114}" srcOrd="0" destOrd="0" parTransId="{6E262465-6069-4CA9-984D-27F00B3B157E}" sibTransId="{67841F27-4F98-4951-A018-A613FBC26DC2}"/>
    <dgm:cxn modelId="{30155D94-186A-4C63-9A30-0F47639C0CFE}" type="presOf" srcId="{D35F517B-E879-4A3B-86DC-435F82796114}" destId="{7488B071-6019-4BC1-B12F-BAF67B6B70DD}" srcOrd="0" destOrd="0" presId="urn:microsoft.com/office/officeart/2005/8/layout/hierarchy1"/>
    <dgm:cxn modelId="{E09C7B9B-354A-4B01-A7CD-A92C1722BBB2}" type="presOf" srcId="{E47CA4AD-8861-4D98-B961-033D7E98A0B7}" destId="{5927425A-648A-4700-B6EE-8FF62089C110}" srcOrd="0" destOrd="0" presId="urn:microsoft.com/office/officeart/2005/8/layout/hierarchy1"/>
    <dgm:cxn modelId="{CF6C4DA6-8291-4B74-B1EF-08DED261AF2A}" type="presOf" srcId="{24DB6EAD-4D89-4C16-BD61-CF7F09422575}" destId="{2A48D195-C582-40A9-BC25-8E2F4B52EBC0}" srcOrd="0" destOrd="0" presId="urn:microsoft.com/office/officeart/2005/8/layout/hierarchy1"/>
    <dgm:cxn modelId="{790D69AC-3308-441C-A8DF-B67C39CC5E6E}" srcId="{59E02044-80C2-4E36-B74C-FB01D3A697E8}" destId="{DD66C237-1F1F-45FE-92E3-2BD4D31652B0}" srcOrd="1" destOrd="0" parTransId="{0873442B-BB62-40FE-B5F6-F72D5B12F8DD}" sibTransId="{1D9A2D7A-F7E2-4D38-88EA-EEDD2D544057}"/>
    <dgm:cxn modelId="{4DD253BE-6E97-488A-9F1D-6141146005BA}" type="presOf" srcId="{C0256DA3-E0C1-4FD4-BBF5-82348458C47C}" destId="{FE6C790F-82A2-4446-953D-14DDF360134A}" srcOrd="0" destOrd="0" presId="urn:microsoft.com/office/officeart/2005/8/layout/hierarchy1"/>
    <dgm:cxn modelId="{4A7BD9E5-C23D-41B3-9F58-CFC37A74F28D}" srcId="{59E02044-80C2-4E36-B74C-FB01D3A697E8}" destId="{449E3EC2-BB23-4F87-AA54-027F923B3C4B}" srcOrd="0" destOrd="0" parTransId="{C0256DA3-E0C1-4FD4-BBF5-82348458C47C}" sibTransId="{E4B107BA-B042-46AE-9C36-07645E272F12}"/>
    <dgm:cxn modelId="{208BB9F0-73F7-46EF-BA64-1E5CAADF513E}" type="presOf" srcId="{3BCFDC91-0E46-4623-953D-9F91FC18CC53}" destId="{CD984AA0-49F3-4A95-90AC-C1B698D7BCA0}" srcOrd="0" destOrd="0" presId="urn:microsoft.com/office/officeart/2005/8/layout/hierarchy1"/>
    <dgm:cxn modelId="{62A6A9FB-1379-4F9B-A7A7-D96D0263725F}" srcId="{D35F517B-E879-4A3B-86DC-435F82796114}" destId="{59E02044-80C2-4E36-B74C-FB01D3A697E8}" srcOrd="0" destOrd="0" parTransId="{E47CA4AD-8861-4D98-B961-033D7E98A0B7}" sibTransId="{9E8020F4-E785-4BC7-BE77-1D96FBC75C42}"/>
    <dgm:cxn modelId="{E03AB609-5DC2-4FD0-853E-14D5BF200839}" type="presParOf" srcId="{DD187436-6849-493C-B563-18F37BE75CB9}" destId="{654E08FB-24FF-441F-981A-98374F36BF82}" srcOrd="0" destOrd="0" presId="urn:microsoft.com/office/officeart/2005/8/layout/hierarchy1"/>
    <dgm:cxn modelId="{9C0792C2-46B6-4B32-9E4C-67FCD16848ED}" type="presParOf" srcId="{654E08FB-24FF-441F-981A-98374F36BF82}" destId="{6CF89F74-1BCC-4A9D-954F-E2C652E82BD0}" srcOrd="0" destOrd="0" presId="urn:microsoft.com/office/officeart/2005/8/layout/hierarchy1"/>
    <dgm:cxn modelId="{7BD47646-85C3-4D79-98F7-B8D10A916444}" type="presParOf" srcId="{6CF89F74-1BCC-4A9D-954F-E2C652E82BD0}" destId="{3EBA65B4-3F86-4004-BFC7-3B1F33617CA6}" srcOrd="0" destOrd="0" presId="urn:microsoft.com/office/officeart/2005/8/layout/hierarchy1"/>
    <dgm:cxn modelId="{E921C39F-3466-47DD-8BE5-BBDBA87D6273}" type="presParOf" srcId="{6CF89F74-1BCC-4A9D-954F-E2C652E82BD0}" destId="{7488B071-6019-4BC1-B12F-BAF67B6B70DD}" srcOrd="1" destOrd="0" presId="urn:microsoft.com/office/officeart/2005/8/layout/hierarchy1"/>
    <dgm:cxn modelId="{06390683-17A1-4028-89AA-057755335073}" type="presParOf" srcId="{654E08FB-24FF-441F-981A-98374F36BF82}" destId="{1A9F6E41-6C9E-4755-920B-C3179F6A5C30}" srcOrd="1" destOrd="0" presId="urn:microsoft.com/office/officeart/2005/8/layout/hierarchy1"/>
    <dgm:cxn modelId="{31C1144F-54FE-45EC-B35A-83F80B696F88}" type="presParOf" srcId="{1A9F6E41-6C9E-4755-920B-C3179F6A5C30}" destId="{5927425A-648A-4700-B6EE-8FF62089C110}" srcOrd="0" destOrd="0" presId="urn:microsoft.com/office/officeart/2005/8/layout/hierarchy1"/>
    <dgm:cxn modelId="{7FA99D62-A87F-43F6-AC2C-1DCDB44EFF51}" type="presParOf" srcId="{1A9F6E41-6C9E-4755-920B-C3179F6A5C30}" destId="{EE4B5C85-08AA-442F-A50C-C28664A9E18A}" srcOrd="1" destOrd="0" presId="urn:microsoft.com/office/officeart/2005/8/layout/hierarchy1"/>
    <dgm:cxn modelId="{39C75D08-6152-4746-BBC1-EBE70E6E4FC5}" type="presParOf" srcId="{EE4B5C85-08AA-442F-A50C-C28664A9E18A}" destId="{DB723C35-1F5D-4586-85B6-1C90C6DBB4BE}" srcOrd="0" destOrd="0" presId="urn:microsoft.com/office/officeart/2005/8/layout/hierarchy1"/>
    <dgm:cxn modelId="{C933073B-6EA9-45BA-81E5-F888A8A4BB5F}" type="presParOf" srcId="{DB723C35-1F5D-4586-85B6-1C90C6DBB4BE}" destId="{C460F5C2-1467-462F-A2EB-89743E75C41D}" srcOrd="0" destOrd="0" presId="urn:microsoft.com/office/officeart/2005/8/layout/hierarchy1"/>
    <dgm:cxn modelId="{F3BB6BD6-A3CC-430B-A9DD-050CEF868D5B}" type="presParOf" srcId="{DB723C35-1F5D-4586-85B6-1C90C6DBB4BE}" destId="{16907DB0-52E6-442E-87FE-01B3BE7E22DE}" srcOrd="1" destOrd="0" presId="urn:microsoft.com/office/officeart/2005/8/layout/hierarchy1"/>
    <dgm:cxn modelId="{FAAFB40D-1F4C-4635-B361-28EE79F8C159}" type="presParOf" srcId="{EE4B5C85-08AA-442F-A50C-C28664A9E18A}" destId="{89532E47-9256-46A5-B2CC-A240ECAFDEAF}" srcOrd="1" destOrd="0" presId="urn:microsoft.com/office/officeart/2005/8/layout/hierarchy1"/>
    <dgm:cxn modelId="{32508553-9C14-4082-9F03-23266213D60C}" type="presParOf" srcId="{89532E47-9256-46A5-B2CC-A240ECAFDEAF}" destId="{FE6C790F-82A2-4446-953D-14DDF360134A}" srcOrd="0" destOrd="0" presId="urn:microsoft.com/office/officeart/2005/8/layout/hierarchy1"/>
    <dgm:cxn modelId="{A761FDB7-E350-4632-A94F-03096ABE1D6C}" type="presParOf" srcId="{89532E47-9256-46A5-B2CC-A240ECAFDEAF}" destId="{0EE604FE-31B8-47EA-9B31-3CAA846D1C02}" srcOrd="1" destOrd="0" presId="urn:microsoft.com/office/officeart/2005/8/layout/hierarchy1"/>
    <dgm:cxn modelId="{5E29A402-B68C-4C3B-9887-9E4E839673C2}" type="presParOf" srcId="{0EE604FE-31B8-47EA-9B31-3CAA846D1C02}" destId="{846D3677-511B-4E09-B7A6-67D1D4D9F476}" srcOrd="0" destOrd="0" presId="urn:microsoft.com/office/officeart/2005/8/layout/hierarchy1"/>
    <dgm:cxn modelId="{179FA604-3AB2-43B6-B0D7-09F6F6C71D82}" type="presParOf" srcId="{846D3677-511B-4E09-B7A6-67D1D4D9F476}" destId="{B71F3FEE-B12C-4904-8746-5575F64E3C69}" srcOrd="0" destOrd="0" presId="urn:microsoft.com/office/officeart/2005/8/layout/hierarchy1"/>
    <dgm:cxn modelId="{667838D2-7361-4FA3-97CA-64312DCAF220}" type="presParOf" srcId="{846D3677-511B-4E09-B7A6-67D1D4D9F476}" destId="{D1FCFDEF-E44F-4806-8E35-2D713C90721B}" srcOrd="1" destOrd="0" presId="urn:microsoft.com/office/officeart/2005/8/layout/hierarchy1"/>
    <dgm:cxn modelId="{CA14E64C-A06D-474D-9C4A-D912EF0A679D}" type="presParOf" srcId="{0EE604FE-31B8-47EA-9B31-3CAA846D1C02}" destId="{13EB143D-EF7E-45EA-A7D5-A8C673068A83}" srcOrd="1" destOrd="0" presId="urn:microsoft.com/office/officeart/2005/8/layout/hierarchy1"/>
    <dgm:cxn modelId="{1EC66175-5215-41B4-A86E-C8949907A105}" type="presParOf" srcId="{89532E47-9256-46A5-B2CC-A240ECAFDEAF}" destId="{4AF19696-9936-4D4A-8179-C7ECBBF0887A}" srcOrd="2" destOrd="0" presId="urn:microsoft.com/office/officeart/2005/8/layout/hierarchy1"/>
    <dgm:cxn modelId="{1AC46661-488F-4AAD-B5A8-2B2D6EEF3748}" type="presParOf" srcId="{89532E47-9256-46A5-B2CC-A240ECAFDEAF}" destId="{3E0EFF6C-D4DE-4816-AA47-F3753304F68E}" srcOrd="3" destOrd="0" presId="urn:microsoft.com/office/officeart/2005/8/layout/hierarchy1"/>
    <dgm:cxn modelId="{04ADFB95-22F4-4377-910E-611ADD1E4373}" type="presParOf" srcId="{3E0EFF6C-D4DE-4816-AA47-F3753304F68E}" destId="{46861EA2-3EFB-40DF-8552-FAC1547E99DB}" srcOrd="0" destOrd="0" presId="urn:microsoft.com/office/officeart/2005/8/layout/hierarchy1"/>
    <dgm:cxn modelId="{C67D0E6B-F188-41FD-9375-FAA0A043FF3A}" type="presParOf" srcId="{46861EA2-3EFB-40DF-8552-FAC1547E99DB}" destId="{0D127375-7998-4290-92A3-3D7F7E54E759}" srcOrd="0" destOrd="0" presId="urn:microsoft.com/office/officeart/2005/8/layout/hierarchy1"/>
    <dgm:cxn modelId="{280B07C7-A457-4271-904A-54927C1435BC}" type="presParOf" srcId="{46861EA2-3EFB-40DF-8552-FAC1547E99DB}" destId="{E96FFB3B-9C70-4909-A113-713A705D1445}" srcOrd="1" destOrd="0" presId="urn:microsoft.com/office/officeart/2005/8/layout/hierarchy1"/>
    <dgm:cxn modelId="{4D68B9AF-5896-4D22-B596-869982AE2C64}" type="presParOf" srcId="{3E0EFF6C-D4DE-4816-AA47-F3753304F68E}" destId="{8107F8D4-F269-4C3D-990C-850F19610A8B}" srcOrd="1" destOrd="0" presId="urn:microsoft.com/office/officeart/2005/8/layout/hierarchy1"/>
    <dgm:cxn modelId="{018C85C4-6E7A-4AB9-88E3-CF105B7C9A11}" type="presParOf" srcId="{1A9F6E41-6C9E-4755-920B-C3179F6A5C30}" destId="{28AF4328-B6E9-4CB3-98E1-E56D4F22F87C}" srcOrd="2" destOrd="0" presId="urn:microsoft.com/office/officeart/2005/8/layout/hierarchy1"/>
    <dgm:cxn modelId="{24B014B5-1764-4676-917C-A8E9E44D78D4}" type="presParOf" srcId="{1A9F6E41-6C9E-4755-920B-C3179F6A5C30}" destId="{3AC973B4-827E-44E9-82F5-EF4EF8C3C162}" srcOrd="3" destOrd="0" presId="urn:microsoft.com/office/officeart/2005/8/layout/hierarchy1"/>
    <dgm:cxn modelId="{81E48D99-E299-4923-8A74-1F73D4297967}" type="presParOf" srcId="{3AC973B4-827E-44E9-82F5-EF4EF8C3C162}" destId="{290A031A-D6CA-437B-BB1D-27F7E16F92C9}" srcOrd="0" destOrd="0" presId="urn:microsoft.com/office/officeart/2005/8/layout/hierarchy1"/>
    <dgm:cxn modelId="{81C949D7-7DA8-45E0-9A0A-7E1DB9E613F7}" type="presParOf" srcId="{290A031A-D6CA-437B-BB1D-27F7E16F92C9}" destId="{7521F90E-AFB4-44E2-B6A2-2BDB25BE91AB}" srcOrd="0" destOrd="0" presId="urn:microsoft.com/office/officeart/2005/8/layout/hierarchy1"/>
    <dgm:cxn modelId="{B74AD54E-CEF3-43E7-9153-B3759AAE3A56}" type="presParOf" srcId="{290A031A-D6CA-437B-BB1D-27F7E16F92C9}" destId="{CD984AA0-49F3-4A95-90AC-C1B698D7BCA0}" srcOrd="1" destOrd="0" presId="urn:microsoft.com/office/officeart/2005/8/layout/hierarchy1"/>
    <dgm:cxn modelId="{E6F0C06D-366A-496D-9C1D-27EAC1C4ABA7}" type="presParOf" srcId="{3AC973B4-827E-44E9-82F5-EF4EF8C3C162}" destId="{ECF03E30-60A4-4E24-9213-A27FABA09A4C}" srcOrd="1" destOrd="0" presId="urn:microsoft.com/office/officeart/2005/8/layout/hierarchy1"/>
    <dgm:cxn modelId="{DEA13B3A-9EFF-4B64-9C7A-A023E8ECC9EA}" type="presParOf" srcId="{ECF03E30-60A4-4E24-9213-A27FABA09A4C}" destId="{2A48D195-C582-40A9-BC25-8E2F4B52EBC0}" srcOrd="0" destOrd="0" presId="urn:microsoft.com/office/officeart/2005/8/layout/hierarchy1"/>
    <dgm:cxn modelId="{707103B5-1399-4BBB-82E4-249311BE1FC3}" type="presParOf" srcId="{ECF03E30-60A4-4E24-9213-A27FABA09A4C}" destId="{3C654066-D772-4262-812D-27E78D6AD1D4}" srcOrd="1" destOrd="0" presId="urn:microsoft.com/office/officeart/2005/8/layout/hierarchy1"/>
    <dgm:cxn modelId="{CDDC9EE9-98DA-4499-9932-88856BCA5327}" type="presParOf" srcId="{3C654066-D772-4262-812D-27E78D6AD1D4}" destId="{A5CE52BF-20FE-439C-A763-ACD48F4E99C0}" srcOrd="0" destOrd="0" presId="urn:microsoft.com/office/officeart/2005/8/layout/hierarchy1"/>
    <dgm:cxn modelId="{273F2AB9-0227-4A95-81C1-33931FF15FEE}" type="presParOf" srcId="{A5CE52BF-20FE-439C-A763-ACD48F4E99C0}" destId="{E2489835-A8F6-4B09-968C-908F1EA12B5D}" srcOrd="0" destOrd="0" presId="urn:microsoft.com/office/officeart/2005/8/layout/hierarchy1"/>
    <dgm:cxn modelId="{8A90BCC1-95C4-46DF-AEAE-FDD2CD879D44}" type="presParOf" srcId="{A5CE52BF-20FE-439C-A763-ACD48F4E99C0}" destId="{E1ACB722-A7DE-4069-B322-FCAFEBD2EBA9}" srcOrd="1" destOrd="0" presId="urn:microsoft.com/office/officeart/2005/8/layout/hierarchy1"/>
    <dgm:cxn modelId="{E91CCCAB-302E-40E9-831D-9850F16B9CF6}" type="presParOf" srcId="{3C654066-D772-4262-812D-27E78D6AD1D4}" destId="{41A7CD21-73AF-4737-8F7E-665E3A7E40E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8D195-C582-40A9-BC25-8E2F4B52EBC0}">
      <dsp:nvSpPr>
        <dsp:cNvPr id="0" name=""/>
        <dsp:cNvSpPr/>
      </dsp:nvSpPr>
      <dsp:spPr>
        <a:xfrm>
          <a:off x="6104881" y="2724914"/>
          <a:ext cx="91440" cy="5074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7496"/>
              </a:lnTo>
            </a:path>
          </a:pathLst>
        </a:custGeom>
        <a:noFill/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28AF4328-B6E9-4CB3-98E1-E56D4F22F87C}">
      <dsp:nvSpPr>
        <dsp:cNvPr id="0" name=""/>
        <dsp:cNvSpPr/>
      </dsp:nvSpPr>
      <dsp:spPr>
        <a:xfrm>
          <a:off x="4551043" y="1109360"/>
          <a:ext cx="1599558" cy="50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843"/>
              </a:lnTo>
              <a:lnTo>
                <a:pt x="1599558" y="345843"/>
              </a:lnTo>
              <a:lnTo>
                <a:pt x="1599558" y="507496"/>
              </a:lnTo>
            </a:path>
          </a:pathLst>
        </a:custGeom>
        <a:noFill/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4AF19696-9936-4D4A-8179-C7ECBBF0887A}">
      <dsp:nvSpPr>
        <dsp:cNvPr id="0" name=""/>
        <dsp:cNvSpPr/>
      </dsp:nvSpPr>
      <dsp:spPr>
        <a:xfrm>
          <a:off x="2951484" y="2724914"/>
          <a:ext cx="1066372" cy="50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843"/>
              </a:lnTo>
              <a:lnTo>
                <a:pt x="1066372" y="345843"/>
              </a:lnTo>
              <a:lnTo>
                <a:pt x="1066372" y="507496"/>
              </a:lnTo>
            </a:path>
          </a:pathLst>
        </a:custGeom>
        <a:noFill/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FE6C790F-82A2-4446-953D-14DDF360134A}">
      <dsp:nvSpPr>
        <dsp:cNvPr id="0" name=""/>
        <dsp:cNvSpPr/>
      </dsp:nvSpPr>
      <dsp:spPr>
        <a:xfrm>
          <a:off x="1885112" y="2724914"/>
          <a:ext cx="1066372" cy="507496"/>
        </a:xfrm>
        <a:custGeom>
          <a:avLst/>
          <a:gdLst/>
          <a:ahLst/>
          <a:cxnLst/>
          <a:rect l="0" t="0" r="0" b="0"/>
          <a:pathLst>
            <a:path>
              <a:moveTo>
                <a:pt x="1066372" y="0"/>
              </a:moveTo>
              <a:lnTo>
                <a:pt x="1066372" y="345843"/>
              </a:lnTo>
              <a:lnTo>
                <a:pt x="0" y="345843"/>
              </a:lnTo>
              <a:lnTo>
                <a:pt x="0" y="507496"/>
              </a:lnTo>
            </a:path>
          </a:pathLst>
        </a:custGeom>
        <a:noFill/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5927425A-648A-4700-B6EE-8FF62089C110}">
      <dsp:nvSpPr>
        <dsp:cNvPr id="0" name=""/>
        <dsp:cNvSpPr/>
      </dsp:nvSpPr>
      <dsp:spPr>
        <a:xfrm>
          <a:off x="2951484" y="1109360"/>
          <a:ext cx="1599558" cy="507496"/>
        </a:xfrm>
        <a:custGeom>
          <a:avLst/>
          <a:gdLst/>
          <a:ahLst/>
          <a:cxnLst/>
          <a:rect l="0" t="0" r="0" b="0"/>
          <a:pathLst>
            <a:path>
              <a:moveTo>
                <a:pt x="1599558" y="0"/>
              </a:moveTo>
              <a:lnTo>
                <a:pt x="1599558" y="345843"/>
              </a:lnTo>
              <a:lnTo>
                <a:pt x="0" y="345843"/>
              </a:lnTo>
              <a:lnTo>
                <a:pt x="0" y="507496"/>
              </a:lnTo>
            </a:path>
          </a:pathLst>
        </a:custGeom>
        <a:noFill/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3EBA65B4-3F86-4004-BFC7-3B1F33617CA6}">
      <dsp:nvSpPr>
        <dsp:cNvPr id="0" name=""/>
        <dsp:cNvSpPr/>
      </dsp:nvSpPr>
      <dsp:spPr>
        <a:xfrm>
          <a:off x="3678556" y="1303"/>
          <a:ext cx="1744972" cy="110805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7488B071-6019-4BC1-B12F-BAF67B6B70DD}">
      <dsp:nvSpPr>
        <dsp:cNvPr id="0" name=""/>
        <dsp:cNvSpPr/>
      </dsp:nvSpPr>
      <dsp:spPr>
        <a:xfrm>
          <a:off x="3872442" y="185494"/>
          <a:ext cx="1744972" cy="110805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Khối ở buồng trứng</a:t>
          </a:r>
        </a:p>
      </dsp:txBody>
      <dsp:txXfrm>
        <a:off x="3904896" y="217948"/>
        <a:ext cx="1680064" cy="1043149"/>
      </dsp:txXfrm>
    </dsp:sp>
    <dsp:sp modelId="{C460F5C2-1467-462F-A2EB-89743E75C41D}">
      <dsp:nvSpPr>
        <dsp:cNvPr id="0" name=""/>
        <dsp:cNvSpPr/>
      </dsp:nvSpPr>
      <dsp:spPr>
        <a:xfrm>
          <a:off x="2078998" y="1616856"/>
          <a:ext cx="1744972" cy="110805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16907DB0-52E6-442E-87FE-01B3BE7E22DE}">
      <dsp:nvSpPr>
        <dsp:cNvPr id="0" name=""/>
        <dsp:cNvSpPr/>
      </dsp:nvSpPr>
      <dsp:spPr>
        <a:xfrm>
          <a:off x="2272884" y="1801048"/>
          <a:ext cx="1744972" cy="110805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Cấu trúc thực thể</a:t>
          </a:r>
        </a:p>
      </dsp:txBody>
      <dsp:txXfrm>
        <a:off x="2305338" y="1833502"/>
        <a:ext cx="1680064" cy="1043149"/>
      </dsp:txXfrm>
    </dsp:sp>
    <dsp:sp modelId="{B71F3FEE-B12C-4904-8746-5575F64E3C69}">
      <dsp:nvSpPr>
        <dsp:cNvPr id="0" name=""/>
        <dsp:cNvSpPr/>
      </dsp:nvSpPr>
      <dsp:spPr>
        <a:xfrm>
          <a:off x="1012626" y="3232410"/>
          <a:ext cx="1744972" cy="110805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D1FCFDEF-E44F-4806-8E35-2D713C90721B}">
      <dsp:nvSpPr>
        <dsp:cNvPr id="0" name=""/>
        <dsp:cNvSpPr/>
      </dsp:nvSpPr>
      <dsp:spPr>
        <a:xfrm>
          <a:off x="1206512" y="3416602"/>
          <a:ext cx="1744972" cy="110805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Các khối tân lập</a:t>
          </a:r>
        </a:p>
      </dsp:txBody>
      <dsp:txXfrm>
        <a:off x="1238966" y="3449056"/>
        <a:ext cx="1680064" cy="1043149"/>
      </dsp:txXfrm>
    </dsp:sp>
    <dsp:sp modelId="{0D127375-7998-4290-92A3-3D7F7E54E759}">
      <dsp:nvSpPr>
        <dsp:cNvPr id="0" name=""/>
        <dsp:cNvSpPr/>
      </dsp:nvSpPr>
      <dsp:spPr>
        <a:xfrm>
          <a:off x="3145370" y="3232410"/>
          <a:ext cx="1744972" cy="110805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E96FFB3B-9C70-4909-A113-713A705D1445}">
      <dsp:nvSpPr>
        <dsp:cNvPr id="0" name=""/>
        <dsp:cNvSpPr/>
      </dsp:nvSpPr>
      <dsp:spPr>
        <a:xfrm>
          <a:off x="3339256" y="3416602"/>
          <a:ext cx="1744972" cy="110805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Không tân lập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 Viêm: ứ máu, mủ, lao…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2. BT đa nang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3. Nang LNMTC</a:t>
          </a:r>
        </a:p>
      </dsp:txBody>
      <dsp:txXfrm>
        <a:off x="3371710" y="3449056"/>
        <a:ext cx="1680064" cy="1043149"/>
      </dsp:txXfrm>
    </dsp:sp>
    <dsp:sp modelId="{7521F90E-AFB4-44E2-B6A2-2BDB25BE91AB}">
      <dsp:nvSpPr>
        <dsp:cNvPr id="0" name=""/>
        <dsp:cNvSpPr/>
      </dsp:nvSpPr>
      <dsp:spPr>
        <a:xfrm>
          <a:off x="5278115" y="1616856"/>
          <a:ext cx="1744972" cy="110805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CD984AA0-49F3-4A95-90AC-C1B698D7BCA0}">
      <dsp:nvSpPr>
        <dsp:cNvPr id="0" name=""/>
        <dsp:cNvSpPr/>
      </dsp:nvSpPr>
      <dsp:spPr>
        <a:xfrm>
          <a:off x="5472000" y="1801048"/>
          <a:ext cx="1744972" cy="110805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Cấu trúc cơ năng</a:t>
          </a:r>
        </a:p>
      </dsp:txBody>
      <dsp:txXfrm>
        <a:off x="5504454" y="1833502"/>
        <a:ext cx="1680064" cy="1043149"/>
      </dsp:txXfrm>
    </dsp:sp>
    <dsp:sp modelId="{E2489835-A8F6-4B09-968C-908F1EA12B5D}">
      <dsp:nvSpPr>
        <dsp:cNvPr id="0" name=""/>
        <dsp:cNvSpPr/>
      </dsp:nvSpPr>
      <dsp:spPr>
        <a:xfrm>
          <a:off x="5278115" y="3232410"/>
          <a:ext cx="1744972" cy="110805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E1ACB722-A7DE-4069-B322-FCAFEBD2EBA9}">
      <dsp:nvSpPr>
        <dsp:cNvPr id="0" name=""/>
        <dsp:cNvSpPr/>
      </dsp:nvSpPr>
      <dsp:spPr>
        <a:xfrm>
          <a:off x="5472000" y="3416602"/>
          <a:ext cx="1744972" cy="110805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 Nang noãn nang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2. Nang hoàng thể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504454" y="3449056"/>
        <a:ext cx="1680064" cy="1043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D253F-CF46-495B-8633-74C5D647D8DA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FA845-BD1A-4407-A958-DD6AF5033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845-BD1A-4407-A958-DD6AF503316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bàp</a:t>
            </a:r>
            <a:r>
              <a:rPr lang="en-US" dirty="0"/>
              <a:t>-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đệm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u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ra hormone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845-BD1A-4407-A958-DD6AF503316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u </a:t>
            </a:r>
            <a:r>
              <a:rPr lang="en-US" dirty="0" err="1"/>
              <a:t>bt</a:t>
            </a:r>
            <a:endParaRPr lang="en-US" dirty="0"/>
          </a:p>
          <a:p>
            <a:r>
              <a:rPr lang="en-US" dirty="0" err="1"/>
              <a:t>Xoắn</a:t>
            </a:r>
            <a:endParaRPr lang="en-US" dirty="0"/>
          </a:p>
          <a:p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nang</a:t>
            </a:r>
            <a:endParaRPr lang="en-US" dirty="0"/>
          </a:p>
          <a:p>
            <a:r>
              <a:rPr lang="en-US" dirty="0"/>
              <a:t>U </a:t>
            </a:r>
            <a:r>
              <a:rPr lang="en-US" dirty="0" err="1"/>
              <a:t>bt</a:t>
            </a:r>
            <a:r>
              <a:rPr lang="en-US" dirty="0"/>
              <a:t> </a:t>
            </a:r>
            <a:r>
              <a:rPr lang="en-US" dirty="0" err="1"/>
              <a:t>vỡ</a:t>
            </a:r>
            <a:endParaRPr lang="en-US" dirty="0"/>
          </a:p>
          <a:p>
            <a:r>
              <a:rPr lang="en-US" dirty="0"/>
              <a:t>U to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ép</a:t>
            </a:r>
            <a:endParaRPr lang="en-US" dirty="0"/>
          </a:p>
          <a:p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trùng</a:t>
            </a:r>
            <a:endParaRPr lang="en-US" dirty="0"/>
          </a:p>
          <a:p>
            <a:r>
              <a:rPr lang="en-US" b="1" dirty="0" err="1"/>
              <a:t>Lành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hay </a:t>
            </a:r>
            <a:r>
              <a:rPr lang="en-US" b="1" dirty="0" err="1"/>
              <a:t>ác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chat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khối</a:t>
            </a:r>
            <a:r>
              <a:rPr lang="en-US" b="1" dirty="0"/>
              <a:t> u, KHÔNG CÓ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b="1" dirty="0" err="1"/>
              <a:t>thoái</a:t>
            </a:r>
            <a:r>
              <a:rPr lang="en-US" b="1" dirty="0"/>
              <a:t> </a:t>
            </a:r>
            <a:r>
              <a:rPr lang="en-US" b="1" dirty="0" err="1"/>
              <a:t>hóa</a:t>
            </a:r>
            <a:r>
              <a:rPr lang="en-US" b="1" dirty="0"/>
              <a:t> </a:t>
            </a:r>
            <a:r>
              <a:rPr lang="en-US" b="1" dirty="0" err="1"/>
              <a:t>ác</a:t>
            </a:r>
            <a:r>
              <a:rPr lang="en-US" b="1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845-BD1A-4407-A958-DD6AF503316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Siêu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âm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trong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tiếp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cận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chẩn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đoán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khối</a:t>
            </a:r>
            <a:r>
              <a:rPr lang="en-US" b="1" dirty="0">
                <a:solidFill>
                  <a:schemeClr val="accent2"/>
                </a:solidFill>
              </a:rPr>
              <a:t> u </a:t>
            </a:r>
            <a:r>
              <a:rPr lang="en-US" b="1" dirty="0" err="1">
                <a:solidFill>
                  <a:schemeClr val="accent2"/>
                </a:solidFill>
              </a:rPr>
              <a:t>buồng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trứng</a:t>
            </a:r>
            <a:endParaRPr lang="en-US" b="1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Siêu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âm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thang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xám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vi-VN" sz="1200" dirty="0">
                <a:latin typeface="Calibri" pitchFamily="34" charset="0"/>
                <a:cs typeface="Calibri" pitchFamily="34" charset="0"/>
              </a:rPr>
              <a:t>cung cấp đặc điểm hình ảnh học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1200" dirty="0">
                <a:latin typeface="Calibri" pitchFamily="34" charset="0"/>
                <a:cs typeface="Calibri" pitchFamily="34" charset="0"/>
              </a:rPr>
              <a:t>của khối 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</a:t>
            </a:r>
            <a:r>
              <a:rPr lang="vi-VN" sz="1200" dirty="0">
                <a:latin typeface="Calibri" pitchFamily="34" charset="0"/>
                <a:cs typeface="Calibri" pitchFamily="34" charset="0"/>
              </a:rPr>
              <a:t>không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1200" dirty="0">
                <a:latin typeface="Calibri" pitchFamily="34" charset="0"/>
                <a:cs typeface="Calibri" pitchFamily="34" charset="0"/>
              </a:rPr>
              <a:t>cung cấp các nhận định về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mô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bệnh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học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Siêu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âm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Ngả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bụng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siêu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âm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Ngả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âm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đạo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đều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chap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Hệ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thống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phân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loại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của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đại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học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Tokyo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là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hệ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thống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phân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loại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dựa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trên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các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đặc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tính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u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buồng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trứng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trên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siêu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âm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thang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xám</a:t>
            </a:r>
            <a:endParaRPr lang="en-US" sz="1200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845-BD1A-4407-A958-DD6AF503316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2. </a:t>
            </a:r>
            <a:r>
              <a:rPr lang="en-US" dirty="0" err="1">
                <a:solidFill>
                  <a:schemeClr val="accent2"/>
                </a:solidFill>
              </a:rPr>
              <a:t>Siêu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âm</a:t>
            </a:r>
            <a:r>
              <a:rPr lang="en-US" dirty="0">
                <a:solidFill>
                  <a:schemeClr val="accent2"/>
                </a:solidFill>
              </a:rPr>
              <a:t> Doppler</a:t>
            </a:r>
          </a:p>
          <a:p>
            <a:pPr>
              <a:buNone/>
            </a:pPr>
            <a:r>
              <a:rPr lang="en-US" dirty="0"/>
              <a:t>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thang </a:t>
            </a:r>
            <a:r>
              <a:rPr lang="en-US" dirty="0" err="1"/>
              <a:t>xám</a:t>
            </a:r>
            <a:r>
              <a:rPr lang="en-US" dirty="0"/>
              <a:t>,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doppler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u </a:t>
            </a:r>
            <a:r>
              <a:rPr lang="en-US" dirty="0" err="1"/>
              <a:t>bt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rệt</a:t>
            </a:r>
            <a:r>
              <a:rPr lang="en-US" dirty="0"/>
              <a:t> </a:t>
            </a:r>
          </a:p>
          <a:p>
            <a:pPr>
              <a:buFont typeface="Wingdings"/>
              <a:buChar char="à"/>
            </a:pPr>
            <a:r>
              <a:rPr lang="en-US" dirty="0" err="1">
                <a:solidFill>
                  <a:srgbClr val="C00000"/>
                </a:solidFill>
                <a:sym typeface="Wingdings" pitchFamily="2" charset="2"/>
              </a:rPr>
              <a:t>Hệ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C00000"/>
                </a:solidFill>
                <a:sym typeface="Wingdings" pitchFamily="2" charset="2"/>
              </a:rPr>
              <a:t>thống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C00000"/>
                </a:solidFill>
                <a:sym typeface="Wingdings" pitchFamily="2" charset="2"/>
              </a:rPr>
              <a:t>phân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C00000"/>
                </a:solidFill>
                <a:sym typeface="Wingdings" pitchFamily="2" charset="2"/>
              </a:rPr>
              <a:t>loại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 IOTA 2010 </a:t>
            </a:r>
            <a:r>
              <a:rPr lang="en-US" dirty="0" err="1">
                <a:solidFill>
                  <a:srgbClr val="C00000"/>
                </a:solidFill>
                <a:sym typeface="Wingdings" pitchFamily="2" charset="2"/>
              </a:rPr>
              <a:t>và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C00000"/>
                </a:solidFill>
                <a:sym typeface="Wingdings" pitchFamily="2" charset="2"/>
              </a:rPr>
              <a:t>Phân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C00000"/>
                </a:solidFill>
                <a:sym typeface="Wingdings" pitchFamily="2" charset="2"/>
              </a:rPr>
              <a:t>loại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 ORADS</a:t>
            </a:r>
          </a:p>
          <a:p>
            <a:pPr>
              <a:buNone/>
            </a:pP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dữ</a:t>
            </a:r>
            <a:r>
              <a:rPr lang="en-US" dirty="0"/>
              <a:t> lieu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doppler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845-BD1A-4407-A958-DD6AF503316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MRI </a:t>
            </a:r>
            <a:r>
              <a:rPr lang="en-US" b="1" dirty="0" err="1">
                <a:solidFill>
                  <a:schemeClr val="accent2"/>
                </a:solidFill>
              </a:rPr>
              <a:t>trong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tiếp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cận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chẩn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đoán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khối</a:t>
            </a:r>
            <a:r>
              <a:rPr lang="en-US" b="1" dirty="0">
                <a:solidFill>
                  <a:schemeClr val="accent2"/>
                </a:solidFill>
              </a:rPr>
              <a:t> u </a:t>
            </a:r>
            <a:r>
              <a:rPr lang="en-US" b="1" dirty="0" err="1">
                <a:solidFill>
                  <a:schemeClr val="accent2"/>
                </a:solidFill>
              </a:rPr>
              <a:t>buồng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trứng</a:t>
            </a:r>
            <a:endParaRPr lang="en-US" b="1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MRI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là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khảo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sát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không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bắt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buộc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được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chỉ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định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khi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cần</a:t>
            </a:r>
            <a:r>
              <a:rPr lang="en-US" dirty="0">
                <a:latin typeface="Calibri" pitchFamily="34" charset="0"/>
                <a:cs typeface="Calibri" pitchFamily="34" charset="0"/>
              </a:rPr>
              <a:t>: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M</a:t>
            </a:r>
            <a:r>
              <a:rPr lang="vi-VN" dirty="0">
                <a:latin typeface="Calibri" pitchFamily="34" charset="0"/>
                <a:cs typeface="Calibri" pitchFamily="34" charset="0"/>
              </a:rPr>
              <a:t>ô tả các các khối u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latin typeface="Calibri" pitchFamily="34" charset="0"/>
                <a:cs typeface="Calibri" pitchFamily="34" charset="0"/>
              </a:rPr>
              <a:t>rất nhỏ, hoa 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 err="1">
                <a:latin typeface="Calibri" pitchFamily="34" charset="0"/>
                <a:cs typeface="Calibri" pitchFamily="34" charset="0"/>
              </a:rPr>
              <a:t>Giúp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định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vị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latin typeface="Calibri" pitchFamily="34" charset="0"/>
                <a:cs typeface="Calibri" pitchFamily="34" charset="0"/>
              </a:rPr>
              <a:t>khối u đối với u quá to,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xác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định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latin typeface="Calibri" pitchFamily="34" charset="0"/>
                <a:cs typeface="Calibri" pitchFamily="34" charset="0"/>
              </a:rPr>
              <a:t>khả năng dính vào các cơ quan xung quanh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 err="1">
                <a:latin typeface="Calibri" pitchFamily="34" charset="0"/>
                <a:cs typeface="Calibri" pitchFamily="34" charset="0"/>
              </a:rPr>
              <a:t>Khảo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sát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các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latin typeface="Calibri" pitchFamily="34" charset="0"/>
                <a:cs typeface="Calibri" pitchFamily="34" charset="0"/>
              </a:rPr>
              <a:t>tổn thương di căn hoặc chèn ép </a:t>
            </a:r>
            <a:br>
              <a:rPr lang="vi-VN" dirty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845-BD1A-4407-A958-DD6AF503316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Chỉ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báo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sinh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học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khối</a:t>
            </a:r>
            <a:r>
              <a:rPr lang="en-US" b="1" dirty="0">
                <a:solidFill>
                  <a:schemeClr val="accent2"/>
                </a:solidFill>
              </a:rPr>
              <a:t> u </a:t>
            </a:r>
            <a:r>
              <a:rPr lang="en-US" b="1" dirty="0" err="1">
                <a:solidFill>
                  <a:schemeClr val="accent2"/>
                </a:solidFill>
              </a:rPr>
              <a:t>buồng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trứng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vi-VN" sz="1200" dirty="0">
                <a:latin typeface="Calibri" pitchFamily="34" charset="0"/>
                <a:cs typeface="Calibri" pitchFamily="34" charset="0"/>
              </a:rPr>
              <a:t>Giá trị trước mổ của các chỉ báo sinh học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: </a:t>
            </a:r>
            <a:r>
              <a:rPr lang="vi-VN" sz="1200" dirty="0">
                <a:latin typeface="Calibri" pitchFamily="34" charset="0"/>
                <a:cs typeface="Calibri" pitchFamily="34" charset="0"/>
              </a:rPr>
              <a:t>chưa được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1200" dirty="0">
                <a:latin typeface="Calibri" pitchFamily="34" charset="0"/>
                <a:cs typeface="Calibri" pitchFamily="34" charset="0"/>
              </a:rPr>
              <a:t>khẳng định.</a:t>
            </a:r>
            <a:br>
              <a:rPr lang="vi-VN" sz="1200" dirty="0">
                <a:latin typeface="Calibri" pitchFamily="34" charset="0"/>
                <a:cs typeface="Calibri" pitchFamily="34" charset="0"/>
              </a:rPr>
            </a:br>
            <a:r>
              <a:rPr lang="en-US" sz="1200" dirty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en-US" sz="1200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các</a:t>
            </a:r>
            <a:r>
              <a:rPr lang="en-US" sz="1200" dirty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chỉ</a:t>
            </a:r>
            <a:r>
              <a:rPr lang="en-US" sz="1200" dirty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số</a:t>
            </a:r>
            <a:r>
              <a:rPr lang="en-US" sz="1200" dirty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này</a:t>
            </a:r>
            <a:r>
              <a:rPr lang="en-US" sz="1200" dirty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chủ</a:t>
            </a:r>
            <a:r>
              <a:rPr lang="en-US" sz="1200" dirty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yếu</a:t>
            </a:r>
            <a:r>
              <a:rPr lang="en-US" sz="1200" dirty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được</a:t>
            </a:r>
            <a:r>
              <a:rPr lang="en-US" sz="1200" dirty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sử</a:t>
            </a:r>
            <a:r>
              <a:rPr lang="en-US" sz="1200" dirty="0">
                <a:latin typeface="Calibri" pitchFamily="34" charset="0"/>
                <a:cs typeface="Calibri" pitchFamily="34" charset="0"/>
                <a:sym typeface="Wingdings" pitchFamily="2" charset="2"/>
              </a:rPr>
              <a:t> dung </a:t>
            </a:r>
            <a:r>
              <a:rPr lang="en-US" sz="1200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để</a:t>
            </a:r>
            <a:r>
              <a:rPr lang="vi-VN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theo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1200" dirty="0">
                <a:latin typeface="Calibri" pitchFamily="34" charset="0"/>
                <a:cs typeface="Calibri" pitchFamily="34" charset="0"/>
              </a:rPr>
              <a:t>dõi sau phẫu thuật. 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r>
              <a:rPr lang="vi-VN" sz="1200" dirty="0">
                <a:latin typeface="Calibri" pitchFamily="34" charset="0"/>
                <a:cs typeface="Calibri" pitchFamily="34" charset="0"/>
              </a:rPr>
              <a:t>CA 125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và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HE4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giúp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1200" dirty="0">
                <a:latin typeface="Calibri" pitchFamily="34" charset="0"/>
                <a:cs typeface="Calibri" pitchFamily="34" charset="0"/>
              </a:rPr>
              <a:t>phát hiện sớm tái phát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theo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dõi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tiến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triển</a:t>
            </a:r>
            <a:r>
              <a:rPr lang="vi-VN" sz="1200" dirty="0">
                <a:latin typeface="Calibri" pitchFamily="34" charset="0"/>
                <a:cs typeface="Calibri" pitchFamily="34" charset="0"/>
              </a:rPr>
              <a:t> của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1200" dirty="0">
                <a:latin typeface="Calibri" pitchFamily="34" charset="0"/>
                <a:cs typeface="Calibri" pitchFamily="34" charset="0"/>
              </a:rPr>
              <a:t>các loạ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K </a:t>
            </a:r>
            <a:r>
              <a:rPr lang="vi-VN" sz="1200" dirty="0">
                <a:latin typeface="Calibri" pitchFamily="34" charset="0"/>
                <a:cs typeface="Calibri" pitchFamily="34" charset="0"/>
              </a:rPr>
              <a:t>buồng trứng có nguồn gốc biểu mô.  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r>
              <a:rPr lang="vi-VN" sz="1200" dirty="0">
                <a:latin typeface="Calibri" pitchFamily="34" charset="0"/>
                <a:cs typeface="Calibri" pitchFamily="34" charset="0"/>
              </a:rPr>
              <a:t>ROMA test là một toán đồ sử dụng cùng một lúc 2 chỉ báo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trên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1200" dirty="0">
                <a:latin typeface="Calibri" pitchFamily="34" charset="0"/>
                <a:cs typeface="Calibri" pitchFamily="34" charset="0"/>
              </a:rPr>
              <a:t>kết hợp với đặc điểm cá nhân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1200" dirty="0">
                <a:latin typeface="Calibri" pitchFamily="34" charset="0"/>
                <a:cs typeface="Calibri" pitchFamily="34" charset="0"/>
              </a:rPr>
              <a:t>và tiền sử bệnh nhân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>
                <a:latin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lang="vi-VN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1200" dirty="0">
                <a:latin typeface="Calibri" pitchFamily="34" charset="0"/>
                <a:cs typeface="Calibri" pitchFamily="34" charset="0"/>
              </a:rPr>
              <a:t>giá trị dự báo âm của ROMA test rất cao, lên đến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1200" dirty="0">
                <a:latin typeface="Calibri" pitchFamily="34" charset="0"/>
                <a:cs typeface="Calibri" pitchFamily="34" charset="0"/>
              </a:rPr>
              <a:t>99%.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845-BD1A-4407-A958-DD6AF503316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845-BD1A-4407-A958-DD6AF503316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845-BD1A-4407-A958-DD6AF503316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845-BD1A-4407-A958-DD6AF503316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845-BD1A-4407-A958-DD6AF503316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sz="1200" dirty="0"/>
              <a:t>Thuật ngữ phần ph</a:t>
            </a:r>
            <a:r>
              <a:rPr lang="en-US" sz="1200" dirty="0" err="1"/>
              <a:t>ụ</a:t>
            </a:r>
            <a:r>
              <a:rPr lang="en-US" sz="1200" dirty="0"/>
              <a:t> dung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vi-VN" sz="1200" dirty="0"/>
              <a:t> các cấu trúc nằm</a:t>
            </a:r>
            <a:r>
              <a:rPr lang="en-US" sz="1200" dirty="0"/>
              <a:t> </a:t>
            </a:r>
            <a:r>
              <a:rPr lang="vi-VN" sz="1200" dirty="0"/>
              <a:t>trong khoang giữa thành chậu và thân tử cung.</a:t>
            </a:r>
            <a:endParaRPr lang="en-US" sz="1200" dirty="0"/>
          </a:p>
          <a:p>
            <a:pPr>
              <a:buNone/>
            </a:pPr>
            <a:r>
              <a:rPr lang="en-US" sz="1200" dirty="0">
                <a:sym typeface="Wingdings" pitchFamily="2" charset="2"/>
              </a:rPr>
              <a:t>bao </a:t>
            </a:r>
            <a:r>
              <a:rPr lang="en-US" sz="1200" dirty="0" err="1">
                <a:sym typeface="Wingdings" pitchFamily="2" charset="2"/>
              </a:rPr>
              <a:t>gồm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Buồng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trứng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,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vòi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trứng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,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mạc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treo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,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dây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chằng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, di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tích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ống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Muller</a:t>
            </a:r>
            <a:r>
              <a:rPr lang="vi-VN" sz="1200" dirty="0">
                <a:latin typeface="+mn-lt"/>
                <a:cs typeface="Arial" pitchFamily="34" charset="0"/>
              </a:rPr>
              <a:t> 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r>
              <a:rPr lang="en-US" sz="1200" dirty="0" err="1">
                <a:latin typeface="Arial" pitchFamily="34" charset="0"/>
                <a:cs typeface="Arial" pitchFamily="34" charset="0"/>
              </a:rPr>
              <a:t>Khối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u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phụ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đa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xuất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phát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buồng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trứng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cấu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trúc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chức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thể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845-BD1A-4407-A958-DD6AF503316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Nguyên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lý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tổng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quát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để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tiếp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cận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một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khối</a:t>
            </a:r>
            <a:r>
              <a:rPr lang="en-US" b="1" dirty="0">
                <a:solidFill>
                  <a:srgbClr val="C00000"/>
                </a:solidFill>
              </a:rPr>
              <a:t> u </a:t>
            </a:r>
            <a:r>
              <a:rPr lang="en-US" b="1" dirty="0" err="1">
                <a:solidFill>
                  <a:srgbClr val="C00000"/>
                </a:solidFill>
              </a:rPr>
              <a:t>phần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phụ</a:t>
            </a:r>
            <a:endParaRPr lang="en-US" b="1" dirty="0">
              <a:solidFill>
                <a:srgbClr val="C00000"/>
              </a:solidFill>
            </a:endParaRPr>
          </a:p>
          <a:p>
            <a:pPr marL="1371600" indent="-1371600">
              <a:buFont typeface="+mj-lt"/>
              <a:buAutoNum type="arabicPeriod"/>
            </a:pPr>
            <a:r>
              <a:rPr lang="vi-VN" sz="9600" dirty="0"/>
              <a:t>Khám </a:t>
            </a:r>
            <a:r>
              <a:rPr lang="en-US" sz="9600" dirty="0"/>
              <a:t>LS</a:t>
            </a:r>
            <a:r>
              <a:rPr lang="vi-VN" sz="9600" dirty="0"/>
              <a:t> toàn bộ vùng chậu</a:t>
            </a:r>
            <a:r>
              <a:rPr lang="en-US" sz="9600" dirty="0"/>
              <a:t>: </a:t>
            </a:r>
            <a:r>
              <a:rPr lang="en-US" sz="9600" dirty="0" err="1">
                <a:sym typeface="Wingdings" pitchFamily="2" charset="2"/>
              </a:rPr>
              <a:t>nhằm</a:t>
            </a:r>
            <a:r>
              <a:rPr lang="en-US" sz="9600" dirty="0">
                <a:sym typeface="Wingdings" pitchFamily="2" charset="2"/>
              </a:rPr>
              <a:t> </a:t>
            </a:r>
            <a:r>
              <a:rPr lang="en-US" sz="96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loại</a:t>
            </a:r>
            <a:r>
              <a:rPr lang="en-US" sz="96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96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trừ</a:t>
            </a:r>
            <a:r>
              <a:rPr lang="en-US" sz="96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96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96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96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bệnh</a:t>
            </a:r>
            <a:r>
              <a:rPr lang="en-US" sz="96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96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lý</a:t>
            </a:r>
            <a:r>
              <a:rPr lang="en-US" sz="96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96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ngoài</a:t>
            </a:r>
            <a:r>
              <a:rPr lang="en-US" sz="96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96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đường</a:t>
            </a:r>
            <a:r>
              <a:rPr lang="en-US" sz="96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96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sinh</a:t>
            </a:r>
            <a:r>
              <a:rPr lang="en-US" sz="96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96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dục</a:t>
            </a:r>
            <a:r>
              <a:rPr lang="en-US" sz="96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96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và</a:t>
            </a:r>
            <a:r>
              <a:rPr lang="vi-VN" sz="9600" dirty="0">
                <a:latin typeface="+mn-lt"/>
                <a:cs typeface="Arial" pitchFamily="34" charset="0"/>
              </a:rPr>
              <a:t> </a:t>
            </a:r>
            <a:r>
              <a:rPr lang="vi-VN" sz="9600" dirty="0"/>
              <a:t>đánh</a:t>
            </a:r>
            <a:r>
              <a:rPr lang="en-US" sz="9600" dirty="0"/>
              <a:t> </a:t>
            </a:r>
            <a:r>
              <a:rPr lang="vi-VN" sz="9600" dirty="0"/>
              <a:t>giá tính chất bệnh lý của khối phần phụ.</a:t>
            </a:r>
            <a:endParaRPr lang="en-US" sz="9600" dirty="0"/>
          </a:p>
          <a:p>
            <a:pPr marL="1371600" marR="0" lvl="0" indent="-1371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600" dirty="0">
                <a:latin typeface="Arial" pitchFamily="34" charset="0"/>
                <a:cs typeface="Arial" pitchFamily="34" charset="0"/>
              </a:rPr>
              <a:t>K</a:t>
            </a:r>
            <a:r>
              <a:rPr lang="vi-VN" sz="9600" dirty="0">
                <a:latin typeface="+mn-lt"/>
                <a:cs typeface="Arial" pitchFamily="34" charset="0"/>
              </a:rPr>
              <a:t>ết quả thăm khám phải </a:t>
            </a:r>
            <a:r>
              <a:rPr lang="en-US" sz="96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vi-VN" sz="9600" dirty="0">
                <a:latin typeface="+mn-lt"/>
                <a:cs typeface="Arial" pitchFamily="34" charset="0"/>
              </a:rPr>
              <a:t> liên hệ với tình trạng chức năng của buồng trứng: cụ thể là phải dựa vào các pha của chu kỳ buồng trứng. </a:t>
            </a:r>
            <a:endParaRPr lang="en-US" sz="9600" dirty="0">
              <a:latin typeface="Arial" pitchFamily="34" charset="0"/>
              <a:cs typeface="Arial" pitchFamily="34" charset="0"/>
            </a:endParaRPr>
          </a:p>
          <a:p>
            <a:pPr marL="1371600" indent="-1371600">
              <a:buFont typeface="+mj-lt"/>
              <a:buAutoNum type="arabicPeriod"/>
            </a:pPr>
            <a:r>
              <a:rPr lang="en-US" sz="9600" dirty="0" err="1">
                <a:latin typeface="Arial" pitchFamily="34" charset="0"/>
                <a:cs typeface="Arial" pitchFamily="34" charset="0"/>
              </a:rPr>
              <a:t>Phải</a:t>
            </a:r>
            <a:r>
              <a:rPr lang="en-US" sz="9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dirty="0" err="1">
                <a:latin typeface="Arial" pitchFamily="34" charset="0"/>
                <a:cs typeface="Arial" pitchFamily="34" charset="0"/>
              </a:rPr>
              <a:t>luôn</a:t>
            </a:r>
            <a:r>
              <a:rPr lang="en-US" sz="9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dirty="0" err="1">
                <a:latin typeface="Arial" pitchFamily="34" charset="0"/>
                <a:cs typeface="Arial" pitchFamily="34" charset="0"/>
              </a:rPr>
              <a:t>cảnh</a:t>
            </a:r>
            <a:r>
              <a:rPr lang="vi-VN" sz="9600" dirty="0">
                <a:latin typeface="+mn-lt"/>
                <a:cs typeface="Arial" pitchFamily="34" charset="0"/>
              </a:rPr>
              <a:t> giác với khả năng ác</a:t>
            </a:r>
            <a:r>
              <a:rPr lang="en-US" sz="96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9600" dirty="0">
                <a:latin typeface="+mn-lt"/>
                <a:cs typeface="Arial" pitchFamily="34" charset="0"/>
              </a:rPr>
              <a:t>tính trước mọi cấu trúc tân lập</a:t>
            </a:r>
            <a:endParaRPr lang="en-US" sz="9600" dirty="0">
              <a:latin typeface="Arial" pitchFamily="34" charset="0"/>
              <a:cs typeface="Arial" pitchFamily="34" charset="0"/>
            </a:endParaRPr>
          </a:p>
          <a:p>
            <a:pPr marL="1371600" indent="-1371600">
              <a:buFont typeface="+mj-lt"/>
              <a:buAutoNum type="arabicPeriod"/>
            </a:pPr>
            <a:r>
              <a:rPr lang="vi-VN" sz="9600" dirty="0">
                <a:latin typeface="+mn-lt"/>
                <a:cs typeface="Arial" pitchFamily="34" charset="0"/>
              </a:rPr>
              <a:t>Siêu âm là phương tiện đầu tay để tiếp cận khối </a:t>
            </a:r>
            <a:r>
              <a:rPr lang="vi-VN" sz="9600">
                <a:latin typeface="+mn-lt"/>
                <a:cs typeface="Arial" pitchFamily="34" charset="0"/>
              </a:rPr>
              <a:t>u p</a:t>
            </a:r>
            <a:r>
              <a:rPr lang="en-US" sz="9600">
                <a:latin typeface="+mn-lt"/>
                <a:cs typeface="Arial" pitchFamily="34" charset="0"/>
              </a:rPr>
              <a:t>hần phụ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845-BD1A-4407-A958-DD6AF503316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Phân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loại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các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khối</a:t>
            </a:r>
            <a:r>
              <a:rPr lang="en-US" b="1" dirty="0">
                <a:solidFill>
                  <a:srgbClr val="C00000"/>
                </a:solidFill>
              </a:rPr>
              <a:t> u </a:t>
            </a:r>
            <a:r>
              <a:rPr lang="en-US" b="1" dirty="0" err="1">
                <a:solidFill>
                  <a:srgbClr val="C00000"/>
                </a:solidFill>
              </a:rPr>
              <a:t>buồng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trứng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theo</a:t>
            </a:r>
            <a:r>
              <a:rPr lang="en-US" b="1" dirty="0">
                <a:solidFill>
                  <a:srgbClr val="C00000"/>
                </a:solidFill>
              </a:rPr>
              <a:t> WHO </a:t>
            </a:r>
            <a:r>
              <a:rPr lang="en-US" b="1" dirty="0" err="1">
                <a:solidFill>
                  <a:srgbClr val="C00000"/>
                </a:solidFill>
              </a:rPr>
              <a:t>dựa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trên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cơ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sở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phôi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thai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học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sz="1200" dirty="0" err="1">
                <a:latin typeface="Arial" pitchFamily="34" charset="0"/>
                <a:cs typeface="Arial" pitchFamily="34" charset="0"/>
              </a:rPr>
              <a:t>Tế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bào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b</a:t>
            </a:r>
            <a:r>
              <a:rPr lang="vi-VN" sz="1200" dirty="0">
                <a:latin typeface="+mn-lt"/>
                <a:cs typeface="Arial" pitchFamily="34" charset="0"/>
              </a:rPr>
              <a:t>uồng trứng có 3 nguồn gốc: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TB</a:t>
            </a:r>
            <a:r>
              <a:rPr lang="vi-VN" sz="1200" dirty="0">
                <a:latin typeface="+mn-lt"/>
                <a:cs typeface="Arial" pitchFamily="34" charset="0"/>
              </a:rPr>
              <a:t> sinh dục nguyên thủy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TB </a:t>
            </a:r>
            <a:r>
              <a:rPr lang="vi-VN" sz="1200" dirty="0">
                <a:latin typeface="+mn-lt"/>
                <a:cs typeface="Arial" pitchFamily="34" charset="0"/>
              </a:rPr>
              <a:t>biểu mô chung của phúc mạc nguyên thủy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TB</a:t>
            </a:r>
            <a:r>
              <a:rPr lang="vi-VN" sz="1200" dirty="0">
                <a:latin typeface="+mn-lt"/>
                <a:cs typeface="Arial" pitchFamily="34" charset="0"/>
              </a:rPr>
              <a:t> có nguồn gốc trung mô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1200" dirty="0">
                <a:latin typeface="+mn-lt"/>
                <a:cs typeface="Arial" pitchFamily="34" charset="0"/>
                <a:sym typeface="Wingdings" pitchFamily="2" charset="2"/>
              </a:rPr>
              <a:t>. Tương ứng với 3 loại tb của bt,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Khối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tân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lập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BT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cũng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có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3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nguồn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gốc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phôi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học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TB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biểu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chung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TB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dòng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sinh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dục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TB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nguồn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gốc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trung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845-BD1A-4407-A958-DD6AF503316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1200" dirty="0" err="1">
                <a:latin typeface="Arial" pitchFamily="34" charset="0"/>
                <a:cs typeface="Arial" pitchFamily="34" charset="0"/>
              </a:rPr>
              <a:t>Xét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học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buồng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trứng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gồm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2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vỏ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tủy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514350"/>
            <a:r>
              <a:rPr lang="en-US" sz="1200" dirty="0" err="1">
                <a:latin typeface="Arial" pitchFamily="34" charset="0"/>
                <a:cs typeface="Arial" pitchFamily="34" charset="0"/>
              </a:rPr>
              <a:t>Vỏ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BT:  bao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gồm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Thành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phần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quan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trọng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nhất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là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nang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noãn</a:t>
            </a:r>
            <a:endParaRPr lang="en-US" sz="12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514350" indent="-514350">
              <a:buFont typeface="Wingdings"/>
              <a:buChar char="à"/>
            </a:pP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Nang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noãn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gồm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: 3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loại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tb: TB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mầm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(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nguồn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gốc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từ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tb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ngừng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ở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), TB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hạt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(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nguồn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gốc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biểu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mô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chung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)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và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TB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vỏ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(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nguồn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gốc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trung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mô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</a:p>
          <a:p>
            <a:pPr marL="514350" indent="-514350"/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Phần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Tủy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BT: bao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gồm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mô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liên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kết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,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mạch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máu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, tb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thần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kinh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và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cơ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trơn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514350" indent="-514350"/>
            <a:endParaRPr lang="en-US" sz="12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845-BD1A-4407-A958-DD6AF503316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buồng</a:t>
            </a:r>
            <a:r>
              <a:rPr lang="en-US" dirty="0"/>
              <a:t> </a:t>
            </a:r>
            <a:r>
              <a:rPr lang="en-US" dirty="0" err="1"/>
              <a:t>trứng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ra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. </a:t>
            </a:r>
            <a:r>
              <a:rPr lang="en-US" dirty="0" err="1"/>
              <a:t>năng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: </a:t>
            </a:r>
            <a:r>
              <a:rPr lang="en-US" dirty="0" err="1"/>
              <a:t>nnang</a:t>
            </a:r>
            <a:r>
              <a:rPr lang="en-US" dirty="0"/>
              <a:t> </a:t>
            </a:r>
            <a:r>
              <a:rPr lang="en-US" dirty="0" err="1"/>
              <a:t>noãn</a:t>
            </a:r>
            <a:r>
              <a:rPr lang="en-US" dirty="0"/>
              <a:t> </a:t>
            </a:r>
            <a:r>
              <a:rPr lang="en-US" dirty="0" err="1"/>
              <a:t>nang</a:t>
            </a:r>
            <a:r>
              <a:rPr lang="en-US" dirty="0"/>
              <a:t>, </a:t>
            </a:r>
            <a:r>
              <a:rPr lang="en-US" dirty="0" err="1"/>
              <a:t>nang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 </a:t>
            </a:r>
            <a:r>
              <a:rPr lang="en-US" dirty="0" err="1"/>
              <a:t>thểm</a:t>
            </a:r>
            <a:r>
              <a:rPr lang="en-US" dirty="0"/>
              <a:t> </a:t>
            </a:r>
            <a:r>
              <a:rPr lang="en-US" dirty="0" err="1"/>
              <a:t>nang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dc </a:t>
            </a:r>
            <a:r>
              <a:rPr lang="en-US" dirty="0" err="1"/>
              <a:t>phân</a:t>
            </a:r>
            <a:r>
              <a:rPr lang="en-US" dirty="0"/>
              <a:t> ra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tân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k </a:t>
            </a:r>
            <a:r>
              <a:rPr lang="en-US" dirty="0" err="1"/>
              <a:t>tân</a:t>
            </a:r>
            <a:r>
              <a:rPr lang="en-US" dirty="0"/>
              <a:t> </a:t>
            </a:r>
            <a:r>
              <a:rPr lang="en-US" dirty="0" err="1"/>
              <a:t>lập</a:t>
            </a:r>
            <a:endParaRPr lang="en-US" dirty="0"/>
          </a:p>
          <a:p>
            <a:r>
              <a:rPr lang="en-US" dirty="0" err="1"/>
              <a:t>khối</a:t>
            </a:r>
            <a:r>
              <a:rPr lang="en-US" dirty="0"/>
              <a:t> k </a:t>
            </a:r>
            <a:r>
              <a:rPr lang="en-US" dirty="0" err="1"/>
              <a:t>tân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ứ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, </a:t>
            </a:r>
            <a:r>
              <a:rPr lang="en-US" dirty="0" err="1"/>
              <a:t>ứ</a:t>
            </a:r>
            <a:r>
              <a:rPr lang="en-US" dirty="0"/>
              <a:t> </a:t>
            </a:r>
            <a:r>
              <a:rPr lang="en-US" dirty="0" err="1"/>
              <a:t>mủ</a:t>
            </a:r>
            <a:r>
              <a:rPr lang="en-US" dirty="0"/>
              <a:t>, lao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dục</a:t>
            </a:r>
            <a:endParaRPr lang="en-US" dirty="0"/>
          </a:p>
          <a:p>
            <a:r>
              <a:rPr lang="en-US" dirty="0" err="1"/>
              <a:t>buồng</a:t>
            </a:r>
            <a:r>
              <a:rPr lang="en-US" dirty="0"/>
              <a:t> </a:t>
            </a:r>
            <a:r>
              <a:rPr lang="en-US" dirty="0" err="1"/>
              <a:t>trứng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nang</a:t>
            </a:r>
            <a:r>
              <a:rPr lang="en-US" dirty="0"/>
              <a:t>, </a:t>
            </a:r>
            <a:r>
              <a:rPr lang="en-US" dirty="0" err="1"/>
              <a:t>nang</a:t>
            </a:r>
            <a:r>
              <a:rPr lang="en-US" dirty="0"/>
              <a:t> </a:t>
            </a:r>
            <a:r>
              <a:rPr lang="en-US" dirty="0" err="1"/>
              <a:t>lnmtc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845-BD1A-4407-A958-DD6AF503316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845-BD1A-4407-A958-DD6AF503316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tù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tân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BT</a:t>
            </a:r>
          </a:p>
          <a:p>
            <a:r>
              <a:rPr lang="en-US" dirty="0"/>
              <a:t>U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buồng</a:t>
            </a:r>
            <a:r>
              <a:rPr lang="en-US" dirty="0"/>
              <a:t> </a:t>
            </a:r>
            <a:r>
              <a:rPr lang="en-US" dirty="0" err="1"/>
              <a:t>trứng</a:t>
            </a:r>
            <a:r>
              <a:rPr lang="en-US" dirty="0"/>
              <a:t> bao </a:t>
            </a:r>
            <a:r>
              <a:rPr lang="en-US" dirty="0" err="1"/>
              <a:t>gồm</a:t>
            </a:r>
            <a:endParaRPr lang="en-US" dirty="0"/>
          </a:p>
          <a:p>
            <a:r>
              <a:rPr lang="en-US" dirty="0"/>
              <a:t>U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: 70%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lành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r>
              <a:rPr lang="en-US" dirty="0"/>
              <a:t>U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nhầy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u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lành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r>
              <a:rPr lang="en-US" dirty="0"/>
              <a:t>U </a:t>
            </a:r>
            <a:r>
              <a:rPr lang="en-US" dirty="0" err="1"/>
              <a:t>dạng</a:t>
            </a:r>
            <a:r>
              <a:rPr lang="en-US" dirty="0"/>
              <a:t> NMTC: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khó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phân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biệt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với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nang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tuyến</a:t>
            </a:r>
            <a:r>
              <a:rPr lang="en-US" dirty="0">
                <a:sym typeface="Wingdings" pitchFamily="2" charset="2"/>
              </a:rPr>
              <a:t> LNMTC</a:t>
            </a:r>
            <a:endParaRPr lang="en-US" dirty="0"/>
          </a:p>
          <a:p>
            <a:r>
              <a:rPr lang="en-US" dirty="0"/>
              <a:t>U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bào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: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LNMTC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chậu</a:t>
            </a:r>
            <a:endParaRPr lang="en-US" dirty="0"/>
          </a:p>
          <a:p>
            <a:r>
              <a:rPr lang="en-US" dirty="0"/>
              <a:t>U </a:t>
            </a:r>
            <a:r>
              <a:rPr lang="en-US" dirty="0" err="1"/>
              <a:t>Brener</a:t>
            </a:r>
            <a:r>
              <a:rPr lang="en-US" dirty="0"/>
              <a:t>: 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u </a:t>
            </a:r>
            <a:r>
              <a:rPr lang="en-US" dirty="0" err="1"/>
              <a:t>đặc</a:t>
            </a:r>
            <a:r>
              <a:rPr lang="en-US" dirty="0"/>
              <a:t>,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lành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r>
              <a:rPr lang="en-US" dirty="0"/>
              <a:t>U TB </a:t>
            </a:r>
            <a:r>
              <a:rPr lang="en-US" dirty="0" err="1"/>
              <a:t>ống</a:t>
            </a:r>
            <a:r>
              <a:rPr lang="en-US" dirty="0"/>
              <a:t> Muller </a:t>
            </a:r>
            <a:r>
              <a:rPr lang="en-US" dirty="0" err="1"/>
              <a:t>hỗn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ác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845-BD1A-4407-A958-DD6AF503316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tb </a:t>
            </a:r>
            <a:r>
              <a:rPr lang="en-US" dirty="0" err="1"/>
              <a:t>mầm</a:t>
            </a:r>
            <a:endParaRPr lang="en-US" dirty="0"/>
          </a:p>
          <a:p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lại</a:t>
            </a:r>
            <a:r>
              <a:rPr lang="en-US" dirty="0"/>
              <a:t> u </a:t>
            </a:r>
            <a:r>
              <a:rPr lang="en-US" dirty="0" err="1"/>
              <a:t>nghịc</a:t>
            </a:r>
            <a:r>
              <a:rPr lang="en-US" dirty="0"/>
              <a:t> </a:t>
            </a:r>
            <a:r>
              <a:rPr lang="en-US" dirty="0" err="1"/>
              <a:t>mầm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u </a:t>
            </a:r>
            <a:r>
              <a:rPr lang="en-US" dirty="0" err="1"/>
              <a:t>nghịch</a:t>
            </a:r>
            <a:r>
              <a:rPr lang="en-US" dirty="0"/>
              <a:t> </a:t>
            </a:r>
            <a:r>
              <a:rPr lang="en-US" dirty="0" err="1"/>
              <a:t>phôi</a:t>
            </a:r>
            <a:endParaRPr lang="en-US" dirty="0"/>
          </a:p>
          <a:p>
            <a:r>
              <a:rPr lang="en-US" dirty="0" err="1"/>
              <a:t>Ngoài</a:t>
            </a:r>
            <a:r>
              <a:rPr lang="en-US" dirty="0"/>
              <a:t> u </a:t>
            </a:r>
            <a:r>
              <a:rPr lang="en-US" dirty="0" err="1"/>
              <a:t>quái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u </a:t>
            </a:r>
            <a:r>
              <a:rPr lang="en-US" dirty="0" err="1"/>
              <a:t>lành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u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bào</a:t>
            </a:r>
            <a:r>
              <a:rPr lang="en-US" dirty="0"/>
              <a:t> </a:t>
            </a:r>
            <a:r>
              <a:rPr lang="en-US" dirty="0" err="1"/>
              <a:t>mầm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buồng</a:t>
            </a:r>
            <a:r>
              <a:rPr lang="en-US" dirty="0"/>
              <a:t> </a:t>
            </a:r>
            <a:r>
              <a:rPr lang="en-US" dirty="0" err="1"/>
              <a:t>trứng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u </a:t>
            </a:r>
            <a:r>
              <a:rPr lang="en-US" dirty="0" err="1"/>
              <a:t>ác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845-BD1A-4407-A958-DD6AF503316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304E-6E26-45A7-93C7-2D778193866C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BADF-6B4E-4E91-BF77-7C2A918D5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304E-6E26-45A7-93C7-2D778193866C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BADF-6B4E-4E91-BF77-7C2A918D5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304E-6E26-45A7-93C7-2D778193866C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BADF-6B4E-4E91-BF77-7C2A918D5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304E-6E26-45A7-93C7-2D778193866C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BADF-6B4E-4E91-BF77-7C2A918D5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304E-6E26-45A7-93C7-2D778193866C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BADF-6B4E-4E91-BF77-7C2A918D5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304E-6E26-45A7-93C7-2D778193866C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BADF-6B4E-4E91-BF77-7C2A918D5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304E-6E26-45A7-93C7-2D778193866C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BADF-6B4E-4E91-BF77-7C2A918D5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304E-6E26-45A7-93C7-2D778193866C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BADF-6B4E-4E91-BF77-7C2A918D5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304E-6E26-45A7-93C7-2D778193866C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BADF-6B4E-4E91-BF77-7C2A918D5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304E-6E26-45A7-93C7-2D778193866C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BADF-6B4E-4E91-BF77-7C2A918D5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304E-6E26-45A7-93C7-2D778193866C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BADF-6B4E-4E91-BF77-7C2A918D5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5304E-6E26-45A7-93C7-2D778193866C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CBADF-6B4E-4E91-BF77-7C2A918D5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m4a"/><Relationship Id="rId1" Type="http://schemas.microsoft.com/office/2007/relationships/media" Target="../media/media1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5.m4a"/><Relationship Id="rId1" Type="http://schemas.microsoft.com/office/2007/relationships/media" Target="../media/media1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6.m4a"/><Relationship Id="rId1" Type="http://schemas.microsoft.com/office/2007/relationships/media" Target="../media/media16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7.m4a"/><Relationship Id="rId1" Type="http://schemas.microsoft.com/office/2007/relationships/media" Target="../media/media17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8.m4a"/><Relationship Id="rId1" Type="http://schemas.microsoft.com/office/2007/relationships/media" Target="../media/media18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drtrung@ump.edu.v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1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.png"/><Relationship Id="rId4" Type="http://schemas.openxmlformats.org/officeDocument/2006/relationships/notesSlide" Target="../notesSlides/notesSlide6.xml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4422"/>
            <a:ext cx="9144064" cy="23860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Mini Lecture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Tiếp cận, quản lý một khối ở phần phụ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3357562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TS Nguyễn Hữu Trung</a:t>
            </a:r>
          </a:p>
          <a:p>
            <a:pPr algn="l"/>
            <a:r>
              <a:rPr lang="en-US" dirty="0"/>
              <a:t>Bs Nguyễn Vũ Hà Phúc</a:t>
            </a:r>
          </a:p>
          <a:p>
            <a:pPr algn="l"/>
            <a:r>
              <a:rPr lang="en-US" dirty="0"/>
              <a:t>Bs Lê Thị Mỹ Trinh</a:t>
            </a:r>
          </a:p>
          <a:p>
            <a:pPr algn="l"/>
            <a:r>
              <a:rPr lang="en-US" dirty="0"/>
              <a:t>Bs Nguyễn Thị Bích Quy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71258EBF-D162-0A41-BC5A-76388D73E9A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88"/>
    </mc:Choice>
    <mc:Fallback xmlns="">
      <p:transition spd="slow" advTm="45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Tân sinh phát xuất từ dây giới bào – mô đệm thường tiết Hormone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 sợi và $ Meigs ( u BT, báng bụng, tràn dịch màng phổi)</a:t>
            </a:r>
          </a:p>
          <a:p>
            <a:r>
              <a:rPr lang="en-US" dirty="0"/>
              <a:t>U TB vỏ</a:t>
            </a:r>
          </a:p>
          <a:p>
            <a:r>
              <a:rPr lang="en-US" dirty="0"/>
              <a:t>U TB hạt</a:t>
            </a:r>
          </a:p>
          <a:p>
            <a:r>
              <a:rPr lang="en-US" dirty="0"/>
              <a:t>U TB Sertoli: xu hướng tiết Estrogen</a:t>
            </a:r>
          </a:p>
          <a:p>
            <a:r>
              <a:rPr lang="en-US" dirty="0"/>
              <a:t>U TB Sertoli-Leydig: androsblastoma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9077C51F-EA79-3C4A-A578-628D5FE2A10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83"/>
    </mc:Choice>
    <mc:Fallback xmlns="">
      <p:transition spd="slow" advTm="118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Các biến chứng của u buồng trứng</a:t>
            </a:r>
            <a:br>
              <a:rPr lang="en-US" b="1" dirty="0">
                <a:solidFill>
                  <a:schemeClr val="accent2"/>
                </a:solidFill>
              </a:rPr>
            </a:b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Xoắn</a:t>
            </a:r>
          </a:p>
          <a:p>
            <a:r>
              <a:rPr lang="en-US" dirty="0"/>
              <a:t>Xuất huyết trong nang</a:t>
            </a:r>
          </a:p>
          <a:p>
            <a:r>
              <a:rPr lang="en-US" dirty="0"/>
              <a:t>Vỡ u</a:t>
            </a:r>
          </a:p>
          <a:p>
            <a:r>
              <a:rPr lang="en-US" dirty="0"/>
              <a:t>Chèn ép</a:t>
            </a:r>
          </a:p>
          <a:p>
            <a:r>
              <a:rPr lang="en-US" dirty="0"/>
              <a:t>Nhiễm trùng</a:t>
            </a:r>
          </a:p>
          <a:p>
            <a:r>
              <a:rPr lang="en-US" b="1" dirty="0"/>
              <a:t>KHÔNG CÓ </a:t>
            </a:r>
            <a:r>
              <a:rPr lang="en-US" dirty="0"/>
              <a:t>biến chứng </a:t>
            </a:r>
            <a:r>
              <a:rPr lang="en-US" b="1" dirty="0"/>
              <a:t>thoái hóa ác tính</a:t>
            </a:r>
          </a:p>
          <a:p>
            <a:endParaRPr lang="en-US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337BD1E6-3B82-BE43-A77F-02C0E700B6D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76"/>
    </mc:Choice>
    <mc:Fallback xmlns="">
      <p:transition spd="slow" advTm="147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Siêu âm trong tiếp cận chẩn đoán khối u buồng trứng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C00000"/>
                </a:solidFill>
                <a:latin typeface="+mj-lt"/>
              </a:rPr>
              <a:t>Siêu âm thang xám</a:t>
            </a:r>
            <a:r>
              <a:rPr lang="en-US" sz="2800" dirty="0">
                <a:latin typeface="+mj-lt"/>
              </a:rPr>
              <a:t>: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cung cấp đặc điểm hình ảnh học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của khối u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không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cung cấp các nhận định về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mô bệnh học </a:t>
            </a:r>
          </a:p>
          <a:p>
            <a:r>
              <a:rPr lang="en-US" sz="2800" dirty="0">
                <a:latin typeface="+mj-lt"/>
              </a:rPr>
              <a:t>Ngả bụng: trường quan sát rộng, chất lượng hình ảnh không cao</a:t>
            </a:r>
          </a:p>
          <a:p>
            <a:r>
              <a:rPr lang="en-US" sz="2800" dirty="0">
                <a:latin typeface="+mj-lt"/>
              </a:rPr>
              <a:t>Ngả âm đạo: trường quan sát hẹp, chất lượng hình ảnh cao</a:t>
            </a:r>
          </a:p>
          <a:p>
            <a:r>
              <a:rPr lang="en-US" sz="2800" dirty="0">
                <a:solidFill>
                  <a:srgbClr val="C00000"/>
                </a:solidFill>
                <a:latin typeface="+mj-lt"/>
                <a:sym typeface="Wingdings" pitchFamily="2" charset="2"/>
              </a:rPr>
              <a:t> Hệ thống phân loại của đại học Tokyo</a:t>
            </a:r>
            <a:endParaRPr lang="en-US" sz="2800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4F532535-BB6D-664A-8FAE-64DF1E2E583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21"/>
    </mc:Choice>
    <mc:Fallback xmlns="">
      <p:transition spd="slow" advTm="188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Siêu âm trong tiếp cận chẩn đoán khối u buồng trứng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2. Siêu âm Doppler</a:t>
            </a:r>
          </a:p>
          <a:p>
            <a:pPr>
              <a:buNone/>
            </a:pPr>
            <a:r>
              <a:rPr lang="en-US" dirty="0"/>
              <a:t>So với siêu âm thang xám, độ nhạy và độ đặc hiệu được cải thiện rõ rệt </a:t>
            </a:r>
          </a:p>
          <a:p>
            <a:pPr>
              <a:buFont typeface="Wingdings"/>
              <a:buChar char="à"/>
            </a:pP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Hệ thống IOTA 2010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Simple rules (B-rules, M-rules)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Mô hình ADNEX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 Phân loại ORADS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7C4A2FAC-BE8A-E740-931B-D9927B52AD2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78"/>
    </mc:Choice>
    <mc:Fallback xmlns="">
      <p:transition spd="slow" advTm="142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MRI trong tiếp cận chẩn đoán khối u buồng trứng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MRI là khảo sát không bắt buộc, được chỉ định khi cần: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M</a:t>
            </a:r>
            <a:r>
              <a:rPr lang="vi-VN" dirty="0">
                <a:latin typeface="Calibri" pitchFamily="34" charset="0"/>
                <a:cs typeface="Calibri" pitchFamily="34" charset="0"/>
              </a:rPr>
              <a:t>ô tả các các khối u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latin typeface="Calibri" pitchFamily="34" charset="0"/>
                <a:cs typeface="Calibri" pitchFamily="34" charset="0"/>
              </a:rPr>
              <a:t>rất nhỏ, 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Giúp định vị </a:t>
            </a:r>
            <a:r>
              <a:rPr lang="vi-VN" dirty="0">
                <a:latin typeface="Calibri" pitchFamily="34" charset="0"/>
                <a:cs typeface="Calibri" pitchFamily="34" charset="0"/>
              </a:rPr>
              <a:t>khối u,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xác định </a:t>
            </a:r>
            <a:r>
              <a:rPr lang="vi-VN" dirty="0">
                <a:latin typeface="Calibri" pitchFamily="34" charset="0"/>
                <a:cs typeface="Calibri" pitchFamily="34" charset="0"/>
              </a:rPr>
              <a:t>khả năng dính vào các cơ quan xung quanh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Các </a:t>
            </a:r>
            <a:r>
              <a:rPr lang="vi-VN" dirty="0">
                <a:latin typeface="Calibri" pitchFamily="34" charset="0"/>
                <a:cs typeface="Calibri" pitchFamily="34" charset="0"/>
              </a:rPr>
              <a:t>tổn thương di căn hoặc chèn ép </a:t>
            </a:r>
            <a:br>
              <a:rPr lang="vi-VN" dirty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BB306F1F-AEF5-6642-8746-CA0D7547FDC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44"/>
    </mc:Choice>
    <mc:Fallback xmlns="">
      <p:transition spd="slow" advTm="172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Chỉ báo sinh học khối u buồng trứng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2800" dirty="0">
                <a:latin typeface="Calibri" pitchFamily="34" charset="0"/>
                <a:cs typeface="Calibri" pitchFamily="34" charset="0"/>
              </a:rPr>
              <a:t>Giá trị trước mổ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: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chưa được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khẳng định.</a:t>
            </a:r>
            <a:br>
              <a:rPr lang="vi-VN" sz="2800" dirty="0">
                <a:latin typeface="Calibri" pitchFamily="34" charset="0"/>
                <a:cs typeface="Calibri" pitchFamily="34" charset="0"/>
              </a:rPr>
            </a:br>
            <a:r>
              <a:rPr lang="en-US" sz="2800" dirty="0">
                <a:latin typeface="Calibri" pitchFamily="34" charset="0"/>
                <a:cs typeface="Calibri" pitchFamily="34" charset="0"/>
                <a:sym typeface="Wingdings" pitchFamily="2" charset="2"/>
              </a:rPr>
              <a:t> chủ yếu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theo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dõi sau phẫu thuật. 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r>
              <a:rPr lang="vi-VN" sz="2800" dirty="0">
                <a:latin typeface="Calibri" pitchFamily="34" charset="0"/>
                <a:cs typeface="Calibri" pitchFamily="34" charset="0"/>
              </a:rPr>
              <a:t>CA 125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và HE4 giúp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phát hiện sớm tái phát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 theo dõi tiến triển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 của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các loạ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i K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buồng trứng có nguồn gốc biểu mô.  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r>
              <a:rPr lang="vi-VN" sz="2800" dirty="0">
                <a:latin typeface="Calibri" pitchFamily="34" charset="0"/>
                <a:cs typeface="Calibri" pitchFamily="34" charset="0"/>
              </a:rPr>
              <a:t>ROMA test là một toán đồ sử dụng cùng một lúc 2 chỉ báo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trên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kết hợp với đặc điểm cá nhân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và tiền sử bệnh nhân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giá trị dự báo âm rất cao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99%.</a:t>
            </a:r>
            <a:br>
              <a:rPr lang="vi-VN" sz="2800" dirty="0">
                <a:latin typeface="Calibri" pitchFamily="34" charset="0"/>
                <a:cs typeface="Calibri" pitchFamily="34" charset="0"/>
              </a:rPr>
            </a:br>
            <a:br>
              <a:rPr lang="vi-VN" sz="2800" dirty="0">
                <a:latin typeface="Calibri" pitchFamily="34" charset="0"/>
                <a:cs typeface="Calibri" pitchFamily="34" charset="0"/>
              </a:rPr>
            </a:br>
            <a:br>
              <a:rPr lang="vi-VN" sz="2800" dirty="0">
                <a:latin typeface="Calibri" pitchFamily="34" charset="0"/>
                <a:cs typeface="Calibri" pitchFamily="34" charset="0"/>
              </a:rPr>
            </a:br>
            <a:br>
              <a:rPr lang="vi-VN" sz="2800" dirty="0">
                <a:latin typeface="Calibri" pitchFamily="34" charset="0"/>
                <a:cs typeface="Calibri" pitchFamily="34" charset="0"/>
              </a:rPr>
            </a:br>
            <a:br>
              <a:rPr lang="vi-VN" sz="2800" dirty="0">
                <a:latin typeface="Calibri" pitchFamily="34" charset="0"/>
                <a:cs typeface="Calibri" pitchFamily="34" charset="0"/>
              </a:rPr>
            </a:br>
            <a:br>
              <a:rPr lang="vi-VN" sz="2800" dirty="0">
                <a:latin typeface="Calibri" pitchFamily="34" charset="0"/>
                <a:cs typeface="Calibri" pitchFamily="34" charset="0"/>
              </a:rPr>
            </a:b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15F2991A-D816-F044-99D1-6F53EC01EB7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87"/>
    </mc:Choice>
    <mc:Fallback xmlns="">
      <p:transition spd="slow" advTm="268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Các nguyên lý của điều trị khôi u buồng trứng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Nang</a:t>
            </a:r>
            <a:r>
              <a:rPr lang="vi-VN" sz="2800" dirty="0"/>
              <a:t>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cơ năng</a:t>
            </a:r>
            <a:r>
              <a:rPr lang="en-US" sz="2800" dirty="0"/>
              <a:t>: không có chỉ định can thiệp ngoại khoa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Nang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 thực thể không tân lập do di chứng nhiễm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trùng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điều trị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ngoại khoa của khối ở phần phụ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r>
              <a:rPr lang="vi-VN" sz="2800" dirty="0">
                <a:latin typeface="Calibri" pitchFamily="34" charset="0"/>
                <a:cs typeface="Calibri" pitchFamily="34" charset="0"/>
              </a:rPr>
              <a:t>Đối với nang lạc tuyến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NMTC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ở buồng trứng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: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điều trị ngoại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khoa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cần cân nhắc do nguy cơ tái phát và giảm dự trữ BT sau phẫu thuật</a:t>
            </a:r>
          </a:p>
          <a:p>
            <a:r>
              <a:rPr lang="vi-VN" sz="2800" dirty="0">
                <a:latin typeface="Calibri" pitchFamily="34" charset="0"/>
                <a:cs typeface="Calibri" pitchFamily="34" charset="0"/>
              </a:rPr>
              <a:t>Tất cả các cấu trúc tân lập ở buồng trứng đều phải được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điều trị bằng ngoại khoa </a:t>
            </a:r>
            <a:br>
              <a:rPr lang="vi-VN" sz="2800" dirty="0">
                <a:latin typeface="Calibri" pitchFamily="34" charset="0"/>
                <a:cs typeface="Calibri" pitchFamily="34" charset="0"/>
              </a:rPr>
            </a:br>
            <a:br>
              <a:rPr lang="vi-VN" sz="2800" dirty="0">
                <a:latin typeface="+mj-lt"/>
              </a:rPr>
            </a:br>
            <a:br>
              <a:rPr lang="vi-VN" sz="2800" dirty="0">
                <a:latin typeface="+mj-lt"/>
              </a:rPr>
            </a:br>
            <a:br>
              <a:rPr lang="vi-VN" sz="2800" dirty="0">
                <a:latin typeface="+mj-lt"/>
              </a:rPr>
            </a:br>
            <a:endParaRPr lang="en-US" sz="2800" dirty="0">
              <a:latin typeface="+mj-lt"/>
            </a:endParaRPr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7CFBE885-7A8E-AD47-8326-B1EF190127F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88"/>
    </mc:Choice>
    <mc:Fallback xmlns="">
      <p:transition spd="slow" advTm="241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Dịch tễ học của ung thư buồng trứng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K thường gặp ở nữ giới</a:t>
            </a:r>
          </a:p>
          <a:p>
            <a:r>
              <a:rPr lang="en-US" sz="3000" dirty="0"/>
              <a:t>Tuổi thường gặp: 55-60</a:t>
            </a:r>
          </a:p>
          <a:p>
            <a:r>
              <a:rPr lang="en-US" sz="3000" dirty="0"/>
              <a:t>Tỷ lệ sống còn sau 5 năm thấp do phát hiện muộn</a:t>
            </a:r>
          </a:p>
          <a:p>
            <a:r>
              <a:rPr lang="vi-VN" sz="3000" dirty="0">
                <a:latin typeface="Calibri" pitchFamily="34" charset="0"/>
                <a:cs typeface="Calibri" pitchFamily="34" charset="0"/>
              </a:rPr>
              <a:t>Xuất độ</a:t>
            </a:r>
            <a:r>
              <a:rPr lang="en-US" sz="30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3000" dirty="0">
                <a:latin typeface="Calibri" pitchFamily="34" charset="0"/>
                <a:cs typeface="Calibri" pitchFamily="34" charset="0"/>
              </a:rPr>
              <a:t>cao ở các nước phát triển</a:t>
            </a:r>
            <a:endParaRPr lang="en-US" sz="3000" dirty="0">
              <a:latin typeface="Calibri" pitchFamily="34" charset="0"/>
              <a:cs typeface="Calibri" pitchFamily="34" charset="0"/>
            </a:endParaRPr>
          </a:p>
          <a:p>
            <a:r>
              <a:rPr lang="en-US" sz="3000" dirty="0">
                <a:latin typeface="Calibri" pitchFamily="34" charset="0"/>
                <a:cs typeface="Calibri" pitchFamily="34" charset="0"/>
              </a:rPr>
              <a:t>Buồng trứng càng bị chấn thương do phóng noãn hay do bị kích thích, càng tăng nguy cơ K</a:t>
            </a:r>
          </a:p>
          <a:p>
            <a:r>
              <a:rPr lang="vi-VN" sz="3000" dirty="0">
                <a:latin typeface="Calibri" pitchFamily="34" charset="0"/>
                <a:cs typeface="Calibri" pitchFamily="34" charset="0"/>
              </a:rPr>
              <a:t>5% khối u tân lập của buồng trứng là liên quan đến</a:t>
            </a:r>
            <a:r>
              <a:rPr lang="en-US" sz="30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3000" dirty="0">
                <a:latin typeface="Calibri" pitchFamily="34" charset="0"/>
                <a:cs typeface="Calibri" pitchFamily="34" charset="0"/>
              </a:rPr>
              <a:t>các yếu tố di truyền </a:t>
            </a:r>
            <a:r>
              <a:rPr lang="en-US" sz="3000" dirty="0">
                <a:latin typeface="Calibri" pitchFamily="34" charset="0"/>
                <a:cs typeface="Calibri" pitchFamily="34" charset="0"/>
              </a:rPr>
              <a:t>(</a:t>
            </a:r>
            <a:r>
              <a:rPr lang="vi-VN" sz="3000" dirty="0">
                <a:latin typeface="Calibri" pitchFamily="34" charset="0"/>
                <a:cs typeface="Calibri" pitchFamily="34" charset="0"/>
              </a:rPr>
              <a:t>đột biến gene BRCA</a:t>
            </a:r>
            <a:r>
              <a:rPr lang="en-US" sz="3000" dirty="0">
                <a:latin typeface="Calibri" pitchFamily="34" charset="0"/>
                <a:cs typeface="Calibri" pitchFamily="34" charset="0"/>
              </a:rPr>
              <a:t>)</a:t>
            </a:r>
            <a:r>
              <a:rPr lang="vi-VN" sz="3000" dirty="0">
                <a:latin typeface="Calibri" pitchFamily="34" charset="0"/>
                <a:cs typeface="Calibri" pitchFamily="34" charset="0"/>
              </a:rPr>
              <a:t>.</a:t>
            </a:r>
            <a:br>
              <a:rPr lang="vi-VN" sz="3000" dirty="0"/>
            </a:br>
            <a:r>
              <a:rPr lang="vi-VN" sz="3000" dirty="0"/>
              <a:t> </a:t>
            </a:r>
            <a:br>
              <a:rPr lang="vi-VN" dirty="0"/>
            </a:br>
            <a:endParaRPr lang="en-US" dirty="0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EFC0FB60-CB4B-534B-82C3-F8A404E6125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69"/>
    </mc:Choice>
    <mc:Fallback xmlns="">
      <p:transition spd="slow" advTm="225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Tầm soát K buồng trứng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2800" dirty="0">
                <a:latin typeface="Calibri" pitchFamily="34" charset="0"/>
                <a:cs typeface="Calibri" pitchFamily="34" charset="0"/>
              </a:rPr>
              <a:t>CA 125, HE4 tăng trong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K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 buồng trứng, nhưng không đủ để dùng nó như một test tầm soát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Theo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FDA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không thực hiện các test tầm soát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K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buồng trứng . 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Tầm soát K buồng trứng:</a:t>
            </a:r>
            <a:br>
              <a:rPr lang="vi-VN" sz="2800" dirty="0">
                <a:latin typeface="Calibri" pitchFamily="34" charset="0"/>
                <a:cs typeface="Calibri" pitchFamily="34" charset="0"/>
              </a:rPr>
            </a:br>
            <a:r>
              <a:rPr lang="en-US" sz="2800" dirty="0">
                <a:latin typeface="Calibri" pitchFamily="34" charset="0"/>
                <a:cs typeface="Calibri" pitchFamily="34" charset="0"/>
              </a:rPr>
              <a:t>1.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Chỉ có thể hiệu quả cho đối tượng nguy cơ cao.</a:t>
            </a:r>
            <a:br>
              <a:rPr lang="vi-VN" sz="2800" dirty="0">
                <a:latin typeface="Calibri" pitchFamily="34" charset="0"/>
                <a:cs typeface="Calibri" pitchFamily="34" charset="0"/>
              </a:rPr>
            </a:br>
            <a:r>
              <a:rPr lang="en-US" sz="2800" dirty="0">
                <a:latin typeface="Calibri" pitchFamily="34" charset="0"/>
                <a:cs typeface="Calibri" pitchFamily="34" charset="0"/>
              </a:rPr>
              <a:t>2.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Phối hợp nhiều công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cụ: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siêu âm Doppler, CA 125 và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toán đồ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 ROCA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(</a:t>
            </a:r>
            <a:r>
              <a:rPr lang="en-US" sz="2800" dirty="0"/>
              <a:t>Risk of Ovarian Cancer Algorithm )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.</a:t>
            </a:r>
            <a:br>
              <a:rPr lang="vi-VN" sz="2800" dirty="0">
                <a:latin typeface="Calibri" pitchFamily="34" charset="0"/>
                <a:cs typeface="Calibri" pitchFamily="34" charset="0"/>
              </a:rPr>
            </a:br>
            <a:r>
              <a:rPr lang="en-US" sz="2800" dirty="0">
                <a:latin typeface="Calibri" pitchFamily="34" charset="0"/>
                <a:cs typeface="Calibri" pitchFamily="34" charset="0"/>
              </a:rPr>
              <a:t>3.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Cần hiểu rõ rằng lợi ích thật sự của tầm soát vẫn chưa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được chứng minh </a:t>
            </a:r>
            <a:br>
              <a:rPr lang="vi-VN" sz="2800" dirty="0">
                <a:latin typeface="Calibri" pitchFamily="34" charset="0"/>
                <a:cs typeface="Calibri" pitchFamily="34" charset="0"/>
              </a:rPr>
            </a:br>
            <a:br>
              <a:rPr lang="vi-VN" sz="2800" dirty="0">
                <a:latin typeface="Calibri" pitchFamily="34" charset="0"/>
                <a:cs typeface="Calibri" pitchFamily="34" charset="0"/>
              </a:rPr>
            </a:br>
            <a:br>
              <a:rPr lang="vi-VN" sz="2800" dirty="0">
                <a:latin typeface="Calibri" pitchFamily="34" charset="0"/>
                <a:cs typeface="Calibri" pitchFamily="34" charset="0"/>
              </a:rPr>
            </a:b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Audio 10">
            <a:hlinkClick r:id="" action="ppaction://media"/>
            <a:extLst>
              <a:ext uri="{FF2B5EF4-FFF2-40B4-BE49-F238E27FC236}">
                <a16:creationId xmlns:a16="http://schemas.microsoft.com/office/drawing/2014/main" id="{9E045D87-AF80-2B46-B7BD-C808FCECA64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76"/>
    </mc:Choice>
    <mc:Fallback xmlns="">
      <p:transition spd="slow" advTm="256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vi-VN" b="1" dirty="0">
                <a:latin typeface="Calibri" pitchFamily="34" charset="0"/>
                <a:cs typeface="Calibri" pitchFamily="34" charset="0"/>
              </a:rPr>
              <a:t>Cảm ơn các em và hẹn gặp lại!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ctr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ctr">
              <a:buNone/>
            </a:pPr>
            <a:r>
              <a:rPr lang="vi-VN" dirty="0">
                <a:latin typeface="Calibri" pitchFamily="34" charset="0"/>
                <a:cs typeface="Calibri" pitchFamily="34" charset="0"/>
              </a:rPr>
              <a:t>Bộ môn mong các em gửi phản hồi về bài học qua e-mail:</a:t>
            </a:r>
            <a:r>
              <a:rPr lang="en-US" u="heavy" dirty="0">
                <a:latin typeface="Calibri" pitchFamily="34" charset="0"/>
                <a:cs typeface="Calibri" pitchFamily="34" charset="0"/>
                <a:hlinkClick r:id="rId3"/>
              </a:rPr>
              <a:t>drtrung@</a:t>
            </a:r>
            <a:r>
              <a:rPr lang="vi-VN" u="heavy" dirty="0">
                <a:latin typeface="Calibri" pitchFamily="34" charset="0"/>
                <a:cs typeface="Calibri" pitchFamily="34" charset="0"/>
                <a:hlinkClick r:id="rId3"/>
              </a:rPr>
              <a:t>ump.edu.vn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Nguyên lý tổng quát để tiếp cận một khối u phần phụ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000240"/>
            <a:ext cx="8229600" cy="4525963"/>
          </a:xfrm>
        </p:spPr>
        <p:txBody>
          <a:bodyPr>
            <a:noAutofit/>
          </a:bodyPr>
          <a:lstStyle/>
          <a:p>
            <a:r>
              <a:rPr lang="vi-VN" sz="2800" dirty="0"/>
              <a:t>Phần ph</a:t>
            </a:r>
            <a:r>
              <a:rPr lang="en-US" sz="2800" dirty="0"/>
              <a:t>ụ:</a:t>
            </a:r>
            <a:r>
              <a:rPr lang="vi-VN" sz="2800" dirty="0"/>
              <a:t> các cấu trúc nằm</a:t>
            </a:r>
            <a:r>
              <a:rPr lang="en-US" sz="2800" dirty="0"/>
              <a:t> </a:t>
            </a:r>
            <a:r>
              <a:rPr lang="vi-VN" sz="2800" dirty="0"/>
              <a:t>trong khoang giữa thành chậu và thân tử cung.</a:t>
            </a:r>
            <a:endParaRPr lang="en-US" sz="2800" dirty="0"/>
          </a:p>
          <a:p>
            <a:pPr>
              <a:buNone/>
            </a:pP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Buồng trứng, vòi trứng, mạc treo, dây chằng, di tích ống Muller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 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Khối ở phần phụ: đa phần từ buồng trứng, có thể là chức năng hoặc thực thể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Khối thực thể: cấu trúc tân lập hay không tân lập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Khối tân lập: có thể lành tính hay ác tính</a:t>
            </a:r>
            <a:br>
              <a:rPr lang="vi-VN" sz="2800" dirty="0"/>
            </a:br>
            <a:br>
              <a:rPr lang="en-US" sz="2800" dirty="0"/>
            </a:br>
            <a:endParaRPr lang="en-US" sz="2800" dirty="0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09B8BAAC-7DED-5943-8560-D85E00D6949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06"/>
    </mc:Choice>
    <mc:Fallback xmlns="">
      <p:transition spd="slow" advTm="193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Nguyên lý tổng quát để tiếp cận một khối u phần phụ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00024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1371600" indent="-1371600">
              <a:buFont typeface="+mj-lt"/>
              <a:buAutoNum type="arabicPeriod"/>
            </a:pPr>
            <a:r>
              <a:rPr lang="vi-VN" sz="12800" dirty="0"/>
              <a:t>Khám </a:t>
            </a:r>
            <a:r>
              <a:rPr lang="en-US" sz="12800" dirty="0"/>
              <a:t>LS</a:t>
            </a:r>
            <a:r>
              <a:rPr lang="vi-VN" sz="12800" dirty="0"/>
              <a:t> toàn bộ vùng chậu</a:t>
            </a:r>
            <a:r>
              <a:rPr lang="en-US" sz="12800" dirty="0"/>
              <a:t>: </a:t>
            </a:r>
            <a:r>
              <a:rPr lang="en-US" sz="12800" dirty="0">
                <a:sym typeface="Wingdings" pitchFamily="2" charset="2"/>
              </a:rPr>
              <a:t> </a:t>
            </a:r>
            <a:r>
              <a:rPr lang="en-US" sz="12800" dirty="0">
                <a:latin typeface="Arial" pitchFamily="34" charset="0"/>
                <a:cs typeface="Arial" pitchFamily="34" charset="0"/>
                <a:sym typeface="Wingdings" pitchFamily="2" charset="2"/>
              </a:rPr>
              <a:t>loại trừ bệnh lý ngoài sinh dục,</a:t>
            </a:r>
            <a:r>
              <a:rPr lang="vi-VN" sz="128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2800" dirty="0"/>
              <a:t>đánh</a:t>
            </a:r>
            <a:r>
              <a:rPr lang="en-US" sz="12800" dirty="0"/>
              <a:t> </a:t>
            </a:r>
            <a:r>
              <a:rPr lang="vi-VN" sz="12800" dirty="0"/>
              <a:t>giá bệnh lý phần phụ.</a:t>
            </a:r>
            <a:endParaRPr lang="en-US" sz="12800" dirty="0"/>
          </a:p>
          <a:p>
            <a:pPr marL="1371600" indent="-1371600">
              <a:buFont typeface="+mj-lt"/>
              <a:buAutoNum type="arabicPeriod"/>
            </a:pPr>
            <a:r>
              <a:rPr lang="en-US" sz="12800" dirty="0">
                <a:latin typeface="Arial" pitchFamily="34" charset="0"/>
                <a:cs typeface="Arial" pitchFamily="34" charset="0"/>
              </a:rPr>
              <a:t>K</a:t>
            </a:r>
            <a:r>
              <a:rPr lang="vi-VN" sz="12800" dirty="0">
                <a:latin typeface="Arial" pitchFamily="34" charset="0"/>
                <a:cs typeface="Arial" pitchFamily="34" charset="0"/>
              </a:rPr>
              <a:t>ết quả thăm khám phải </a:t>
            </a:r>
            <a:r>
              <a:rPr lang="en-US" sz="12800" dirty="0">
                <a:latin typeface="Arial" pitchFamily="34" charset="0"/>
                <a:cs typeface="Arial" pitchFamily="34" charset="0"/>
              </a:rPr>
              <a:t>được </a:t>
            </a:r>
            <a:r>
              <a:rPr lang="vi-VN" sz="12800" dirty="0">
                <a:latin typeface="Arial" pitchFamily="34" charset="0"/>
                <a:cs typeface="Arial" pitchFamily="34" charset="0"/>
              </a:rPr>
              <a:t>xét trong mối liên hệ với các</a:t>
            </a:r>
            <a:br>
              <a:rPr lang="vi-VN" sz="12800" dirty="0">
                <a:latin typeface="Arial" pitchFamily="34" charset="0"/>
                <a:cs typeface="Arial" pitchFamily="34" charset="0"/>
              </a:rPr>
            </a:br>
            <a:r>
              <a:rPr lang="vi-VN" sz="12800" dirty="0">
                <a:latin typeface="Arial" pitchFamily="34" charset="0"/>
                <a:cs typeface="Arial" pitchFamily="34" charset="0"/>
              </a:rPr>
              <a:t>hoạt động chức năng của buồng trứng. </a:t>
            </a:r>
            <a:endParaRPr lang="en-US" sz="12800" dirty="0">
              <a:latin typeface="Arial" pitchFamily="34" charset="0"/>
              <a:cs typeface="Arial" pitchFamily="34" charset="0"/>
            </a:endParaRPr>
          </a:p>
          <a:p>
            <a:pPr marL="1371600" indent="-1371600">
              <a:buFont typeface="+mj-lt"/>
              <a:buAutoNum type="arabicPeriod"/>
            </a:pPr>
            <a:r>
              <a:rPr lang="en-US" sz="12800" dirty="0">
                <a:latin typeface="Arial" pitchFamily="34" charset="0"/>
                <a:cs typeface="Arial" pitchFamily="34" charset="0"/>
              </a:rPr>
              <a:t>C</a:t>
            </a:r>
            <a:r>
              <a:rPr lang="vi-VN" sz="12800" dirty="0">
                <a:latin typeface="Arial" pitchFamily="34" charset="0"/>
                <a:cs typeface="Arial" pitchFamily="34" charset="0"/>
              </a:rPr>
              <a:t>ảnh giác trước khả năng ác</a:t>
            </a:r>
            <a:r>
              <a:rPr lang="en-US" sz="128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2800" dirty="0">
                <a:latin typeface="Arial" pitchFamily="34" charset="0"/>
                <a:cs typeface="Arial" pitchFamily="34" charset="0"/>
              </a:rPr>
              <a:t>tính trước mọi cấu trúc tân lập</a:t>
            </a:r>
            <a:endParaRPr lang="en-US" sz="12800" dirty="0">
              <a:latin typeface="Arial" pitchFamily="34" charset="0"/>
              <a:cs typeface="Arial" pitchFamily="34" charset="0"/>
            </a:endParaRPr>
          </a:p>
          <a:p>
            <a:pPr marL="1371600" indent="-1371600">
              <a:buFont typeface="+mj-lt"/>
              <a:buAutoNum type="arabicPeriod"/>
            </a:pPr>
            <a:r>
              <a:rPr lang="vi-VN" sz="12800" dirty="0">
                <a:latin typeface="Arial" pitchFamily="34" charset="0"/>
                <a:cs typeface="Arial" pitchFamily="34" charset="0"/>
              </a:rPr>
              <a:t>Siêu âm là phương tiện đầu tay</a:t>
            </a:r>
            <a:br>
              <a:rPr lang="vi-VN" dirty="0"/>
            </a:br>
            <a:r>
              <a:rPr lang="vi-VN" dirty="0"/>
              <a:t> </a:t>
            </a:r>
            <a:br>
              <a:rPr lang="vi-VN" dirty="0"/>
            </a:br>
            <a:r>
              <a:rPr lang="vi-VN" dirty="0"/>
              <a:t> </a:t>
            </a:r>
            <a:br>
              <a:rPr lang="vi-VN" dirty="0"/>
            </a:br>
            <a:r>
              <a:rPr lang="vi-VN" dirty="0"/>
              <a:t> </a:t>
            </a:r>
            <a:br>
              <a:rPr lang="vi-VN" dirty="0"/>
            </a:br>
            <a:r>
              <a:rPr lang="vi-VN" dirty="0"/>
              <a:t> </a:t>
            </a:r>
            <a:br>
              <a:rPr lang="vi-VN" dirty="0"/>
            </a:br>
            <a:br>
              <a:rPr lang="en-US" dirty="0"/>
            </a:br>
            <a:endParaRPr lang="en-US" dirty="0"/>
          </a:p>
        </p:txBody>
      </p:sp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B1EB1436-B069-2645-A79E-36C0CAE89A9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70"/>
    </mc:Choice>
    <mc:Fallback xmlns="">
      <p:transition spd="slow" advTm="267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Phân loại các khối u buồng trứng theo WHO dựa trên cơ sở phôi thai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Tế bào b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uồng trứng có 3 nguồn gốc: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TB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 sinh dục nguyên thủy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TB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biểu mô chung của phúc mạc nguyên thủy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TB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 có nguồn gốc trung mô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Wingdings"/>
              <a:buChar char="à"/>
            </a:pP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Khối tân lập BT có 3 nguồn gốc phôi học: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TB biểu mô chung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TB dòng sinh dục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TB có nguồn gốc trung mô </a:t>
            </a:r>
            <a:br>
              <a:rPr lang="en-US" sz="2800" dirty="0">
                <a:latin typeface="Arial" pitchFamily="34" charset="0"/>
                <a:cs typeface="Arial" pitchFamily="34" charset="0"/>
              </a:rPr>
            </a:b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07628B8D-319F-6D45-A78A-CDE1DF07650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74"/>
    </mc:Choice>
    <mc:Fallback xmlns="">
      <p:transition spd="slow" advTm="270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Phân loại các khối u buồng trứng theo WHO dựa trên cơ sở phôi thai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2800" dirty="0" err="1">
                <a:latin typeface="Arial" pitchFamily="34" charset="0"/>
                <a:cs typeface="Arial" pitchFamily="34" charset="0"/>
              </a:rPr>
              <a:t>Xét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học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buồng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trứng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gồm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2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vỏ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tủy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514350"/>
            <a:r>
              <a:rPr lang="en-US" sz="2800" dirty="0" err="1">
                <a:latin typeface="Arial" pitchFamily="34" charset="0"/>
                <a:cs typeface="Arial" pitchFamily="34" charset="0"/>
              </a:rPr>
              <a:t>Vỏ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BT: </a:t>
            </a:r>
          </a:p>
          <a:p>
            <a:pPr marL="514350" indent="-51435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Thành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phần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quan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trọng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nhất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là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nang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noãn</a:t>
            </a:r>
            <a:endParaRPr lang="en-US" sz="28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514350" indent="-514350">
              <a:buFont typeface="Wingdings"/>
              <a:buChar char="à"/>
            </a:pP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Nang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noãn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gồm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: TB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mầm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(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nguồn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dòng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sinh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dục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đang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nghỉ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với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1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phân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bào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giảm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nhiễm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dang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dở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), TB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hạt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(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nguồn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gốc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biểu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mô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chung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)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và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TB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vỏ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(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nguồn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gốc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trung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mô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</a:p>
          <a:p>
            <a:pPr marL="514350" indent="-514350"/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Tủy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BT: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mô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liên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kết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nhiều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mạch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máu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thần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kinh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và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cơ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trơn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514350" indent="-514350"/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Audio 9">
            <a:hlinkClick r:id="" action="ppaction://media"/>
            <a:extLst>
              <a:ext uri="{FF2B5EF4-FFF2-40B4-BE49-F238E27FC236}">
                <a16:creationId xmlns:a16="http://schemas.microsoft.com/office/drawing/2014/main" id="{F2259912-B593-0349-AE9C-BEB8E6D5F66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59"/>
    </mc:Choice>
    <mc:Fallback xmlns="">
      <p:transition spd="slow" advTm="242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Phân loại các khối u buồng trứng theo WHO dựa trên cơ sở phôi thai học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5D0ED566-C0B8-104F-8C31-A9B11D1EB39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115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99"/>
    </mc:Choice>
    <mc:Fallback xmlns="">
      <p:transition spd="slow" advTm="202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Phân loại các khối u tân lập BT theo WHO dựa trên cơ sở phôi thai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143116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vi-VN" dirty="0"/>
              <a:t>U xuất phát từ </a:t>
            </a:r>
            <a:r>
              <a:rPr lang="en-US" dirty="0"/>
              <a:t>biểu </a:t>
            </a:r>
            <a:r>
              <a:rPr lang="vi-VN" dirty="0"/>
              <a:t>mô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U xuất phát từ </a:t>
            </a:r>
            <a:r>
              <a:rPr lang="en-US" dirty="0"/>
              <a:t>TB </a:t>
            </a:r>
            <a:r>
              <a:rPr lang="vi-VN" dirty="0"/>
              <a:t>mầm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U xuất phát từ trung mô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U xuất phát từ dây giới bào-mô đệm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U tân sinh </a:t>
            </a:r>
            <a:r>
              <a:rPr lang="en-US" dirty="0"/>
              <a:t>từ</a:t>
            </a:r>
            <a:r>
              <a:rPr lang="vi-VN" dirty="0"/>
              <a:t> nơi khác di căn đến </a:t>
            </a:r>
            <a:r>
              <a:rPr lang="en-US" dirty="0"/>
              <a:t>BT: u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Krukenberg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Những tổn thương giống u </a:t>
            </a:r>
            <a:br>
              <a:rPr lang="vi-VN" dirty="0"/>
            </a:br>
            <a:endParaRPr lang="en-US" dirty="0">
              <a:cs typeface="Arial" pitchFamily="34" charset="0"/>
            </a:endParaRP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2FD4C713-0989-FC44-9779-A108805C51F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32"/>
    </mc:Choice>
    <mc:Fallback xmlns="">
      <p:transition spd="slow" advTm="177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Tân sinh phát xuất từ biểu mô: khối tân lập thường gặp nhất ở 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 tuyến thanh dịch: lành-giáp biên-ác (70-10-20%)</a:t>
            </a:r>
          </a:p>
          <a:p>
            <a:r>
              <a:rPr lang="en-US" dirty="0"/>
              <a:t>U tuyến dịch nhầy: thường gặp nhất, khá lớn, +/- lành-giáp biên-ác </a:t>
            </a:r>
          </a:p>
          <a:p>
            <a:r>
              <a:rPr lang="en-US" dirty="0"/>
              <a:t>U dạng NMTC: không có mô đệm NMTC tùy hành, thường ác tính </a:t>
            </a:r>
            <a:r>
              <a:rPr lang="en-US" dirty="0">
                <a:sym typeface="Wingdings" pitchFamily="2" charset="2"/>
              </a:rPr>
              <a:t> khó phân biệt với nang tuyến LNMTC</a:t>
            </a:r>
            <a:endParaRPr lang="en-US" dirty="0"/>
          </a:p>
          <a:p>
            <a:r>
              <a:rPr lang="en-US" dirty="0"/>
              <a:t>U tế bào sáng: thường ác tính, liên quan LNMTC vùng chậu</a:t>
            </a:r>
          </a:p>
          <a:p>
            <a:r>
              <a:rPr lang="en-US" dirty="0"/>
              <a:t>U Brener: u đặc, thường lành</a:t>
            </a:r>
          </a:p>
          <a:p>
            <a:r>
              <a:rPr lang="en-US" dirty="0"/>
              <a:t>U TB ống Muller hỗ hợp ác tính</a:t>
            </a:r>
          </a:p>
        </p:txBody>
      </p:sp>
      <p:pic>
        <p:nvPicPr>
          <p:cNvPr id="14" name="Audio 13">
            <a:hlinkClick r:id="" action="ppaction://media"/>
            <a:extLst>
              <a:ext uri="{FF2B5EF4-FFF2-40B4-BE49-F238E27FC236}">
                <a16:creationId xmlns:a16="http://schemas.microsoft.com/office/drawing/2014/main" id="{D6A04FF1-F78E-DA44-B0EA-615847193D8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00"/>
    </mc:Choice>
    <mc:Fallback xmlns="">
      <p:transition spd="slow" advTm="308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Tân sinh phát xuất từ tế bào mầm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 l="10698" t="24708" r="43263" b="15065"/>
          <a:stretch>
            <a:fillRect/>
          </a:stretch>
        </p:blipFill>
        <p:spPr bwMode="auto">
          <a:xfrm>
            <a:off x="428596" y="1357298"/>
            <a:ext cx="8072494" cy="5361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C58A5F3-5DD6-2C4B-9999-4F71B28B7C6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115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34"/>
    </mc:Choice>
    <mc:Fallback xmlns="">
      <p:transition spd="slow" advTm="117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6BD21A139EE64EBFACB0BEE4E2FEE7" ma:contentTypeVersion="12" ma:contentTypeDescription="Create a new document." ma:contentTypeScope="" ma:versionID="92281f4c56646c300e79b9191f68ac0a">
  <xsd:schema xmlns:xsd="http://www.w3.org/2001/XMLSchema" xmlns:xs="http://www.w3.org/2001/XMLSchema" xmlns:p="http://schemas.microsoft.com/office/2006/metadata/properties" xmlns:ns2="1de121bb-fcd9-401f-92c2-0947a68deec9" xmlns:ns3="ee388728-960c-4150-84c2-0b424996f1b0" targetNamespace="http://schemas.microsoft.com/office/2006/metadata/properties" ma:root="true" ma:fieldsID="c2c567ad7e520866c8c15c61200a821c" ns2:_="" ns3:_="">
    <xsd:import namespace="1de121bb-fcd9-401f-92c2-0947a68deec9"/>
    <xsd:import namespace="ee388728-960c-4150-84c2-0b424996f1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e121bb-fcd9-401f-92c2-0947a68dee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388728-960c-4150-84c2-0b424996f1b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798C11-78AC-4730-ABBE-B9472628AB7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808F260-9916-4A7F-867B-353A3EC5F6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D3FFA1-C79C-464D-A07E-3943CDE9D4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e121bb-fcd9-401f-92c2-0947a68deec9"/>
    <ds:schemaRef ds:uri="ee388728-960c-4150-84c2-0b424996f1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2264</Words>
  <Application>Microsoft Office PowerPoint</Application>
  <PresentationFormat>On-screen Show (4:3)</PresentationFormat>
  <Paragraphs>191</Paragraphs>
  <Slides>19</Slides>
  <Notes>19</Notes>
  <HiddenSlides>0</HiddenSlides>
  <MMClips>18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Mini Lecture Tiếp cận, quản lý một khối ở phần phụ</vt:lpstr>
      <vt:lpstr>Nguyên lý tổng quát để tiếp cận một khối u phần phụ</vt:lpstr>
      <vt:lpstr>Nguyên lý tổng quát để tiếp cận một khối u phần phụ</vt:lpstr>
      <vt:lpstr>Phân loại các khối u buồng trứng theo WHO dựa trên cơ sở phôi thai học</vt:lpstr>
      <vt:lpstr>Phân loại các khối u buồng trứng theo WHO dựa trên cơ sở phôi thai học</vt:lpstr>
      <vt:lpstr>Phân loại các khối u buồng trứng theo WHO dựa trên cơ sở phôi thai học</vt:lpstr>
      <vt:lpstr>Phân loại các khối u tân lập BT theo WHO dựa trên cơ sở phôi thai học</vt:lpstr>
      <vt:lpstr>Tân sinh phát xuất từ biểu mô: khối tân lập thường gặp nhất ở BT</vt:lpstr>
      <vt:lpstr>Tân sinh phát xuất từ tế bào mầm</vt:lpstr>
      <vt:lpstr>Tân sinh phát xuất từ dây giới bào – mô đệm thường tiết Hormone</vt:lpstr>
      <vt:lpstr>Các biến chứng của u buồng trứng </vt:lpstr>
      <vt:lpstr>Siêu âm trong tiếp cận chẩn đoán khối u buồng trứng</vt:lpstr>
      <vt:lpstr>Siêu âm trong tiếp cận chẩn đoán khối u buồng trứng</vt:lpstr>
      <vt:lpstr>MRI trong tiếp cận chẩn đoán khối u buồng trứng</vt:lpstr>
      <vt:lpstr>Chỉ báo sinh học khối u buồng trứng</vt:lpstr>
      <vt:lpstr>Các nguyên lý của điều trị khôi u buồng trứng</vt:lpstr>
      <vt:lpstr>Dịch tễ học của ung thư buồng trứng</vt:lpstr>
      <vt:lpstr>Tầm soát K buồng trứng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Lecture Tiếp cận, quản lý khối u phần phụ</dc:title>
  <dc:creator>ACER</dc:creator>
  <cp:lastModifiedBy>Thien Nguyen - Y17</cp:lastModifiedBy>
  <cp:revision>66</cp:revision>
  <dcterms:created xsi:type="dcterms:W3CDTF">2021-10-19T21:54:18Z</dcterms:created>
  <dcterms:modified xsi:type="dcterms:W3CDTF">2022-10-03T13:16:26Z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0x0101003F6BD21A139EE64EBFACB0BEE4E2FEE7</vt:lpwstr>
  </property>
</Properties>
</file>