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5" r:id="rId3"/>
    <p:sldId id="266" r:id="rId4"/>
    <p:sldId id="267" r:id="rId5"/>
    <p:sldId id="268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0"/>
    <p:restoredTop sz="94729"/>
  </p:normalViewPr>
  <p:slideViewPr>
    <p:cSldViewPr showGuides="1"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61048"/>
            <a:ext cx="6400800" cy="100811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41182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96266D-6D3D-4F98-9B32-28ADE594BDB8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69A1E-697C-4659-9DE4-85D8C9A9E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705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96266D-6D3D-4F98-9B32-28ADE594BDB8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69A1E-697C-4659-9DE4-85D8C9A9E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687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96266D-6D3D-4F98-9B32-28ADE594BDB8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69A1E-697C-4659-9DE4-85D8C9A9E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210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96266D-6D3D-4F98-9B32-28ADE594BDB8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69A1E-697C-4659-9DE4-85D8C9A9E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048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4038600" cy="5328592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rgbClr val="002060"/>
                </a:solidFill>
              </a:defRPr>
            </a:lvl1pPr>
            <a:lvl2pPr marL="317500" indent="-295275">
              <a:tabLst/>
              <a:defRPr sz="2400"/>
            </a:lvl2pPr>
            <a:lvl3pPr>
              <a:defRPr sz="2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776"/>
            <a:ext cx="4038600" cy="5328592"/>
          </a:xfr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accent6">
                    <a:lumMod val="50000"/>
                  </a:schemeClr>
                </a:solidFill>
              </a:defRPr>
            </a:lvl1pPr>
            <a:lvl2pPr marL="328613" indent="-328613">
              <a:tabLst/>
              <a:defRPr sz="2400"/>
            </a:lvl2pPr>
            <a:lvl3pPr>
              <a:defRPr sz="24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xmlns="" id="{BEF0FFB1-B245-1642-BEE3-10F70F55D7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1801"/>
          <a:stretch/>
        </p:blipFill>
        <p:spPr>
          <a:xfrm>
            <a:off x="6704381" y="116632"/>
            <a:ext cx="1972076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343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96266D-6D3D-4F98-9B32-28ADE594BDB8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69A1E-697C-4659-9DE4-85D8C9A9E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360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96266D-6D3D-4F98-9B32-28ADE594BDB8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69A1E-697C-4659-9DE4-85D8C9A9E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093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96266D-6D3D-4F98-9B32-28ADE594BDB8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69A1E-697C-4659-9DE4-85D8C9A9E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30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96266D-6D3D-4F98-9B32-28ADE594BDB8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69A1E-697C-4659-9DE4-85D8C9A9E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648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96266D-6D3D-4F98-9B32-28ADE594BDB8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269A1E-697C-4659-9DE4-85D8C9A9E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677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38878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2A2279-DF81-B24D-A6AC-529AB487B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08920"/>
            <a:ext cx="4114800" cy="151216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b="1"/>
              <a:t>Có phải em đang phải quả đắng mà em và chồng em đã gieo không …?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62CA603-B099-A742-BB36-3B4C71FD016F}"/>
              </a:ext>
            </a:extLst>
          </p:cNvPr>
          <p:cNvSpPr txBox="1">
            <a:spLocks/>
          </p:cNvSpPr>
          <p:nvPr/>
        </p:nvSpPr>
        <p:spPr>
          <a:xfrm>
            <a:off x="4572000" y="1412776"/>
            <a:ext cx="41148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9E04658A-52A3-2E43-A408-28B08C357076}"/>
              </a:ext>
            </a:extLst>
          </p:cNvPr>
          <p:cNvSpPr txBox="1">
            <a:spLocks/>
          </p:cNvSpPr>
          <p:nvPr/>
        </p:nvSpPr>
        <p:spPr>
          <a:xfrm>
            <a:off x="457200" y="4221088"/>
            <a:ext cx="4114800" cy="638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/>
              <a:t>(</a:t>
            </a:r>
            <a:r>
              <a:rPr lang="en-US" sz="2400" i="1"/>
              <a:t>I’m looking at my past…)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201DE1B-7325-CD41-BA6F-38A6C7D642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0923"/>
          <a:stretch/>
        </p:blipFill>
        <p:spPr>
          <a:xfrm>
            <a:off x="4716016" y="2564904"/>
            <a:ext cx="2952328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7093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A36716-D722-1C48-BB48-6ABAD35C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Phần</a:t>
            </a:r>
            <a:r>
              <a:rPr lang="en-US" b="0" dirty="0"/>
              <a:t> </a:t>
            </a:r>
            <a:r>
              <a:rPr lang="en-US" dirty="0"/>
              <a:t>I</a:t>
            </a:r>
            <a:r>
              <a:rPr lang="en-US" b="0" dirty="0"/>
              <a:t>, </a:t>
            </a:r>
            <a:r>
              <a:rPr lang="en-US" b="0" dirty="0" err="1"/>
              <a:t>trang</a:t>
            </a:r>
            <a:r>
              <a:rPr lang="en-US" b="0" dirty="0"/>
              <a:t> </a:t>
            </a:r>
            <a:r>
              <a:rPr lang="en-US" dirty="0"/>
              <a:t>1</a:t>
            </a:r>
            <a:r>
              <a:rPr lang="en-US" b="0" dirty="0"/>
              <a:t/>
            </a:r>
            <a:br>
              <a:rPr lang="en-US" b="0" dirty="0"/>
            </a:br>
            <a:r>
              <a:rPr lang="en-US" dirty="0" err="1"/>
              <a:t>Tôi cảm nhận có gì đó bất thường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45C010-B246-0B40-AF8E-52EA6CB63F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err="1"/>
              <a:t>Mục</a:t>
            </a:r>
            <a:r>
              <a:rPr lang="en-US"/>
              <a:t> </a:t>
            </a:r>
            <a:r>
              <a:rPr lang="en-US" err="1"/>
              <a:t>tiêu</a:t>
            </a:r>
            <a:r>
              <a:rPr lang="en-US"/>
              <a:t>:</a:t>
            </a:r>
          </a:p>
          <a:p>
            <a:pPr lvl="1"/>
            <a:r>
              <a:rPr lang="en-US" dirty="0" err="1"/>
              <a:t>Chọn được một chiến lược tiếp cận thích hợp cho một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thường</a:t>
            </a:r>
          </a:p>
          <a:p>
            <a:pPr lvl="1"/>
            <a:r>
              <a:rPr lang="en-US" dirty="0" err="1"/>
              <a:t>Phân tích được ý nghĩa của các dữ kiện tiền sử, bệnh sử khi tiếp cận một 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thường trong độ tuổi sinh sản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9E5A197-A3E9-A54D-92F5-CAFA153E0F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hãy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ý</a:t>
            </a:r>
          </a:p>
          <a:p>
            <a:pPr lvl="1"/>
            <a:r>
              <a:rPr lang="en-US" dirty="0"/>
              <a:t>Cho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C5C0EA7-0AD5-094B-8A8F-776AE3AF7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6093296"/>
            <a:ext cx="2758024" cy="5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54168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0F37FB-493F-0042-803A-BA44A775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err="1"/>
              <a:t>Phần</a:t>
            </a:r>
            <a:r>
              <a:rPr lang="en-US" b="0"/>
              <a:t> </a:t>
            </a:r>
            <a:r>
              <a:rPr lang="en-US"/>
              <a:t>I</a:t>
            </a:r>
            <a:r>
              <a:rPr lang="en-US" b="0"/>
              <a:t>, </a:t>
            </a:r>
            <a:r>
              <a:rPr lang="en-US" b="0" err="1"/>
              <a:t>trang</a:t>
            </a:r>
            <a:r>
              <a:rPr lang="en-US" b="0"/>
              <a:t> </a:t>
            </a:r>
            <a:r>
              <a:rPr lang="en-US"/>
              <a:t>2</a:t>
            </a:r>
            <a:r>
              <a:rPr lang="en-US" b="0"/>
              <a:t/>
            </a:r>
            <a:br>
              <a:rPr lang="en-US" b="0"/>
            </a:br>
            <a:r>
              <a:rPr lang="en-US" err="1"/>
              <a:t>Que thử thai nhanh</a:t>
            </a:r>
            <a:r>
              <a:rPr lang="en-US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97EF47-DD5C-EB49-8D43-12BBB74D9E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err="1"/>
              <a:t>Mục</a:t>
            </a:r>
            <a:r>
              <a:rPr lang="en-US"/>
              <a:t> </a:t>
            </a:r>
            <a:r>
              <a:rPr lang="en-US" err="1"/>
              <a:t>tiêu</a:t>
            </a:r>
            <a:r>
              <a:rPr lang="en-US"/>
              <a:t>:</a:t>
            </a:r>
          </a:p>
          <a:p>
            <a:pPr lvl="1"/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tích</a:t>
            </a:r>
            <a:r>
              <a:rPr lang="en-US"/>
              <a:t> </a:t>
            </a:r>
            <a:r>
              <a:rPr lang="en-US" dirty="0" err="1"/>
              <a:t>được</a:t>
            </a:r>
            <a:r>
              <a:rPr lang="en-US" dirty="0"/>
              <a:t> mục tiêu </a:t>
            </a:r>
            <a:r>
              <a:rPr lang="en-US" dirty="0" err="1"/>
              <a:t>của</a:t>
            </a:r>
            <a:r>
              <a:rPr lang="en-US" dirty="0"/>
              <a:t> khám lâm sàng khi tiếp cận một trường hợp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thường</a:t>
            </a:r>
          </a:p>
          <a:p>
            <a:pPr lvl="1"/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tích</a:t>
            </a:r>
            <a:r>
              <a:rPr lang="en-US"/>
              <a:t> </a:t>
            </a:r>
            <a:r>
              <a:rPr lang="en-US" dirty="0" err="1"/>
              <a:t>được</a:t>
            </a:r>
            <a:r>
              <a:rPr lang="en-US" dirty="0"/>
              <a:t> mục tiêu và tính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(accuracy) </a:t>
            </a:r>
            <a:r>
              <a:rPr lang="en-US" dirty="0" err="1"/>
              <a:t>của</a:t>
            </a:r>
            <a:r>
              <a:rPr lang="en-US" dirty="0"/>
              <a:t> test hCG trong tiếp cận sơ cấp một trường hợp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thường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DEC371C-8499-A743-8B9F-5ACC74A17A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hãy</a:t>
            </a:r>
            <a:r>
              <a:rPr lang="en-US"/>
              <a:t>:</a:t>
            </a:r>
          </a:p>
          <a:p>
            <a:pPr lvl="1"/>
            <a:r>
              <a:rPr lang="en-US" b="0"/>
              <a:t>Xác định các dấu hiệu lâm sàng có khả năng định hướng chẩn đoán</a:t>
            </a:r>
          </a:p>
          <a:p>
            <a:pPr lvl="1"/>
            <a:r>
              <a:rPr lang="en-US" b="0" err="1"/>
              <a:t>Diễn giải kết quả của test định tính hCG trong nước tiểu</a:t>
            </a:r>
            <a:endParaRPr lang="en-US" b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9647B88-6EBD-C041-96E0-D161D80AA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6093296"/>
            <a:ext cx="2758024" cy="5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13611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22A292-DC72-8041-92A5-F6EF3663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err="1"/>
              <a:t>Phần</a:t>
            </a:r>
            <a:r>
              <a:rPr lang="en-US" b="0"/>
              <a:t> </a:t>
            </a:r>
            <a:r>
              <a:rPr lang="en-US"/>
              <a:t>I</a:t>
            </a:r>
            <a:r>
              <a:rPr lang="en-US" b="0"/>
              <a:t>, </a:t>
            </a:r>
            <a:r>
              <a:rPr lang="en-US" b="0" err="1"/>
              <a:t>trang</a:t>
            </a:r>
            <a:r>
              <a:rPr lang="en-US" b="0"/>
              <a:t> </a:t>
            </a:r>
            <a:r>
              <a:rPr lang="en-US"/>
              <a:t>3</a:t>
            </a:r>
            <a:r>
              <a:rPr lang="en-US" b="0"/>
              <a:t/>
            </a:r>
            <a:br>
              <a:rPr lang="en-US" b="0"/>
            </a:br>
            <a:r>
              <a:rPr lang="en-US" err="1"/>
              <a:t>Thật và giả lẫn lộn</a:t>
            </a:r>
            <a:r>
              <a:rPr lang="en-US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AB335A-D570-5B43-88CE-23EFF2958D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err="1"/>
              <a:t>Mục</a:t>
            </a:r>
            <a:r>
              <a:rPr lang="en-US"/>
              <a:t> </a:t>
            </a:r>
            <a:r>
              <a:rPr lang="en-US" err="1"/>
              <a:t>tiêu</a:t>
            </a:r>
            <a:r>
              <a:rPr lang="en-US"/>
              <a:t>:</a:t>
            </a:r>
          </a:p>
          <a:p>
            <a:pPr lvl="1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tính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thai</a:t>
            </a:r>
            <a:r>
              <a:rPr lang="en-US" dirty="0"/>
              <a:t> </a:t>
            </a:r>
            <a:r>
              <a:rPr lang="en-US" err="1"/>
              <a:t>kì</a:t>
            </a:r>
          </a:p>
          <a:p>
            <a:pPr lvl="1"/>
            <a:r>
              <a:rPr lang="en-US" err="1"/>
              <a:t>Định hướng được chẩn đoán trong các khả năng có thể xảy ra khi có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thai</a:t>
            </a:r>
            <a:r>
              <a:rPr lang="en-US" dirty="0"/>
              <a:t> </a:t>
            </a:r>
            <a:r>
              <a:rPr lang="en-US" err="1"/>
              <a:t>kì và lưu đồ tiếp cận chẩn đoán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E0B318C-5C26-8D4D-A9B8-1959BFB39A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hãy</a:t>
            </a:r>
            <a:r>
              <a:rPr lang="en-US"/>
              <a:t>:</a:t>
            </a:r>
          </a:p>
          <a:p>
            <a:pPr lvl="1"/>
            <a:r>
              <a:rPr lang="en-US" b="0" err="1"/>
              <a:t>Phân tích các dữ kiện hình ảnh và hCG để đưa ra khả năng chẩn đoán thích hợp</a:t>
            </a:r>
            <a:r>
              <a:rPr lang="en-US" b="0"/>
              <a:t>?</a:t>
            </a:r>
          </a:p>
          <a:p>
            <a:pPr lvl="1"/>
            <a:r>
              <a:rPr lang="en-US" b="0" err="1"/>
              <a:t>Trình</a:t>
            </a:r>
            <a:r>
              <a:rPr lang="en-US" b="0"/>
              <a:t> </a:t>
            </a:r>
            <a:r>
              <a:rPr lang="en-US" b="0" err="1"/>
              <a:t>bày</a:t>
            </a:r>
            <a:r>
              <a:rPr lang="en-US" b="0"/>
              <a:t> </a:t>
            </a:r>
            <a:r>
              <a:rPr lang="en-US" b="0" err="1"/>
              <a:t>kế</a:t>
            </a:r>
            <a:r>
              <a:rPr lang="en-US" b="0"/>
              <a:t> </a:t>
            </a:r>
            <a:r>
              <a:rPr lang="en-US" b="0" err="1"/>
              <a:t>hoạch</a:t>
            </a:r>
            <a:r>
              <a:rPr lang="en-US" b="0"/>
              <a:t> </a:t>
            </a:r>
            <a:r>
              <a:rPr lang="en-US" b="0" err="1"/>
              <a:t>quản</a:t>
            </a:r>
            <a:r>
              <a:rPr lang="en-US" b="0"/>
              <a:t> </a:t>
            </a:r>
            <a:r>
              <a:rPr lang="en-US" b="0" err="1"/>
              <a:t>lý</a:t>
            </a:r>
            <a:r>
              <a:rPr lang="en-US" b="0"/>
              <a:t> </a:t>
            </a:r>
            <a:r>
              <a:rPr lang="en-US" b="0" err="1"/>
              <a:t>mà</a:t>
            </a:r>
            <a:r>
              <a:rPr lang="en-US" b="0"/>
              <a:t> </a:t>
            </a:r>
            <a:r>
              <a:rPr lang="en-US" b="0" err="1"/>
              <a:t>bạn</a:t>
            </a:r>
            <a:r>
              <a:rPr lang="en-US" b="0"/>
              <a:t> </a:t>
            </a:r>
            <a:r>
              <a:rPr lang="en-US" b="0" err="1"/>
              <a:t>cho</a:t>
            </a:r>
            <a:r>
              <a:rPr lang="en-US" b="0"/>
              <a:t> </a:t>
            </a:r>
            <a:r>
              <a:rPr lang="en-US" b="0" err="1"/>
              <a:t>là</a:t>
            </a:r>
            <a:r>
              <a:rPr lang="en-US" b="0"/>
              <a:t> </a:t>
            </a:r>
            <a:r>
              <a:rPr lang="en-US" b="0" err="1"/>
              <a:t>thích</a:t>
            </a:r>
            <a:r>
              <a:rPr lang="en-US" b="0"/>
              <a:t> </a:t>
            </a:r>
            <a:r>
              <a:rPr lang="en-US" b="0" err="1"/>
              <a:t>hợp</a:t>
            </a:r>
            <a:r>
              <a:rPr lang="en-US" b="0"/>
              <a:t> </a:t>
            </a:r>
            <a:r>
              <a:rPr lang="en-US" b="0" err="1"/>
              <a:t>nhất</a:t>
            </a:r>
            <a:r>
              <a:rPr lang="en-US" b="0"/>
              <a:t> </a:t>
            </a:r>
            <a:r>
              <a:rPr lang="en-US" b="0" err="1"/>
              <a:t>tại</a:t>
            </a:r>
            <a:r>
              <a:rPr lang="en-US" b="0"/>
              <a:t> </a:t>
            </a:r>
            <a:r>
              <a:rPr lang="en-US" b="0" err="1"/>
              <a:t>thời</a:t>
            </a:r>
            <a:r>
              <a:rPr lang="en-US" b="0"/>
              <a:t> </a:t>
            </a:r>
            <a:r>
              <a:rPr lang="en-US" b="0" err="1"/>
              <a:t>điểm</a:t>
            </a:r>
            <a:r>
              <a:rPr lang="en-US" b="0"/>
              <a:t> </a:t>
            </a:r>
            <a:r>
              <a:rPr lang="en-US" b="0" err="1"/>
              <a:t>này</a:t>
            </a:r>
            <a:r>
              <a:rPr lang="en-US" b="0"/>
              <a:t> 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FC0B5E8-B386-F342-869E-6E1E503CC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6093296"/>
            <a:ext cx="2758024" cy="5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43080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85D4E6-8D52-A145-98B7-884D0BCE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err="1"/>
              <a:t>Phần</a:t>
            </a:r>
            <a:r>
              <a:rPr lang="en-US" b="0"/>
              <a:t> </a:t>
            </a:r>
            <a:r>
              <a:rPr lang="en-US"/>
              <a:t>II</a:t>
            </a:r>
            <a:r>
              <a:rPr lang="en-US" b="0"/>
              <a:t>, </a:t>
            </a:r>
            <a:r>
              <a:rPr lang="en-US" b="0" err="1"/>
              <a:t>trang</a:t>
            </a:r>
            <a:r>
              <a:rPr lang="en-US" b="0"/>
              <a:t> </a:t>
            </a:r>
            <a:r>
              <a:rPr lang="en-US"/>
              <a:t>1</a:t>
            </a:r>
            <a:r>
              <a:rPr lang="en-US" b="0"/>
              <a:t/>
            </a:r>
            <a:br>
              <a:rPr lang="en-US" b="0"/>
            </a:br>
            <a:r>
              <a:rPr lang="en-US" err="1"/>
              <a:t>Ở dưới ngưỡng phân định</a:t>
            </a:r>
            <a:r>
              <a:rPr lang="en-US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2DE2F0-F691-384D-A19F-B734BE6576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err="1"/>
              <a:t>Mục</a:t>
            </a:r>
            <a:r>
              <a:rPr lang="en-US"/>
              <a:t> </a:t>
            </a:r>
            <a:r>
              <a:rPr lang="en-US" err="1"/>
              <a:t>tiêu</a:t>
            </a:r>
            <a:r>
              <a:rPr lang="en-US"/>
              <a:t>:</a:t>
            </a:r>
          </a:p>
          <a:p>
            <a:pPr lvl="1"/>
            <a:r>
              <a:rPr lang="en-US" b="0" err="1">
                <a:solidFill>
                  <a:schemeClr val="tx1"/>
                </a:solidFill>
              </a:rPr>
              <a:t>Phân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tích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được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các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chiến lược tiếp cận bằng ngưỡng phân định hay bằng động học hCG cho một trường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hợp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xuất huyết ba tháng đầu thai kì</a:t>
            </a:r>
          </a:p>
          <a:p>
            <a:pPr lvl="1"/>
            <a:r>
              <a:rPr lang="en-US" b="0">
                <a:solidFill>
                  <a:schemeClr val="tx1"/>
                </a:solidFill>
              </a:rPr>
              <a:t>Phân tích được ý nghĩa và bản chất của thuật ngữ “thai không xác định vị trí”</a:t>
            </a:r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69AE53D-D32B-984B-B3C6-B1D2D17CF0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hãy</a:t>
            </a:r>
            <a:r>
              <a:rPr lang="en-US"/>
              <a:t>:</a:t>
            </a:r>
          </a:p>
          <a:p>
            <a:pPr lvl="1"/>
            <a:r>
              <a:rPr lang="en-US" err="1"/>
              <a:t>Thiết lập chẩn đoán và xây dựng được kế hoạch quản lí thích hợp (với thông tin hiện tại)</a:t>
            </a:r>
            <a:r>
              <a:rPr lang="en-US"/>
              <a:t>?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1C075BF-C9B7-774F-8BDA-EF1D1ACAB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6093296"/>
            <a:ext cx="2758024" cy="5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74141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76643A-2641-FF40-8825-4FBD40FC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err="1"/>
              <a:t>Phần</a:t>
            </a:r>
            <a:r>
              <a:rPr lang="en-US" b="0"/>
              <a:t> </a:t>
            </a:r>
            <a:r>
              <a:rPr lang="en-US"/>
              <a:t>II</a:t>
            </a:r>
            <a:r>
              <a:rPr lang="en-US" b="0"/>
              <a:t>, </a:t>
            </a:r>
            <a:r>
              <a:rPr lang="en-US" b="0" err="1"/>
              <a:t>trang</a:t>
            </a:r>
            <a:r>
              <a:rPr lang="en-US" b="0"/>
              <a:t> </a:t>
            </a:r>
            <a:r>
              <a:rPr lang="en-US"/>
              <a:t>2</a:t>
            </a:r>
            <a:br>
              <a:rPr lang="en-US"/>
            </a:br>
            <a:r>
              <a:rPr lang="en-US"/>
              <a:t>Quả đắng tên </a:t>
            </a:r>
            <a:r>
              <a:rPr lang="en-US" i="1" err="1"/>
              <a:t>Chlamydia trachomatis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F2AD37-EBCD-2E41-A005-20A9D00637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err="1"/>
              <a:t>Mục</a:t>
            </a:r>
            <a:r>
              <a:rPr lang="en-US"/>
              <a:t> </a:t>
            </a:r>
            <a:r>
              <a:rPr lang="en-US" err="1"/>
              <a:t>tiêu</a:t>
            </a:r>
            <a:r>
              <a:rPr lang="en-US"/>
              <a:t>:</a:t>
            </a:r>
          </a:p>
          <a:p>
            <a:pPr lvl="1"/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tích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mục tiêu của 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trị</a:t>
            </a:r>
            <a:r>
              <a:rPr lang="en-US"/>
              <a:t> </a:t>
            </a:r>
            <a:r>
              <a:rPr lang="en-US" err="1"/>
              <a:t>thai</a:t>
            </a:r>
            <a:r>
              <a:rPr lang="en-US"/>
              <a:t> </a:t>
            </a:r>
            <a:r>
              <a:rPr lang="en-US" err="1"/>
              <a:t>ngoài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cung</a:t>
            </a:r>
          </a:p>
          <a:p>
            <a:pPr lvl="1"/>
            <a:r>
              <a:rPr lang="en-US" err="1"/>
              <a:t>So sánh được ưu và nhược điểm hai phương pháp điều trị thai</a:t>
            </a:r>
            <a:r>
              <a:rPr lang="en-US"/>
              <a:t> </a:t>
            </a:r>
            <a:r>
              <a:rPr lang="en-US" err="1"/>
              <a:t>ngoài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cung (nội và ngoại khoa)</a:t>
            </a:r>
            <a:endParaRPr lang="en-US"/>
          </a:p>
          <a:p>
            <a:pPr lvl="1"/>
            <a:r>
              <a:rPr lang="en-US" b="0" err="1">
                <a:solidFill>
                  <a:schemeClr val="tx1"/>
                </a:solidFill>
              </a:rPr>
              <a:t>Phân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tích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được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nguyên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lí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chọn lựa phương pháp điều trị thai ngoài tử cung</a:t>
            </a:r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6B80CEA-6E90-714B-A802-7C60365868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hãy</a:t>
            </a:r>
            <a:r>
              <a:rPr lang="en-US"/>
              <a:t>:</a:t>
            </a:r>
          </a:p>
          <a:p>
            <a:pPr lvl="1"/>
            <a:r>
              <a:rPr lang="en-US" err="1"/>
              <a:t>Cho biết chẩn đoán nào là thích hợp nhất với dữ kiện đã có ở thời điểm hiện tại</a:t>
            </a:r>
            <a:endParaRPr lang="en-US"/>
          </a:p>
          <a:p>
            <a:pPr lvl="1"/>
            <a:r>
              <a:rPr lang="en-US" err="1"/>
              <a:t>Cân nhắc và quyết định phướng thức điều trị giữa điều trị nội khoa, ngoại khoa bảo tồn và ngoại khoa</a:t>
            </a:r>
            <a:r>
              <a:rPr lang="en-US"/>
              <a:t> triệt để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7BE2239-1BEC-3842-A5C1-F7AA44896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6093296"/>
            <a:ext cx="2758024" cy="5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696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6BD21A139EE64EBFACB0BEE4E2FEE7" ma:contentTypeVersion="0" ma:contentTypeDescription="Create a new document." ma:contentTypeScope="" ma:versionID="3065b1e2eaeb9db27fa6960342366db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620779-F538-429B-8D7F-DDBE24A12424}"/>
</file>

<file path=customXml/itemProps2.xml><?xml version="1.0" encoding="utf-8"?>
<ds:datastoreItem xmlns:ds="http://schemas.openxmlformats.org/officeDocument/2006/customXml" ds:itemID="{C03184FD-1088-4FB9-A4E2-792456F7C4F8}"/>
</file>

<file path=customXml/itemProps3.xml><?xml version="1.0" encoding="utf-8"?>
<ds:datastoreItem xmlns:ds="http://schemas.openxmlformats.org/officeDocument/2006/customXml" ds:itemID="{C278CF07-2F30-4F7E-8978-ACA891761512}"/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494</Words>
  <Application>Microsoft Macintosh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Phần I, trang 1 Tôi cảm nhận có gì đó bất thường…</vt:lpstr>
      <vt:lpstr>Phần I, trang 2 Que thử thai nhanh…</vt:lpstr>
      <vt:lpstr>Phần I, trang 3 Thật và giả lẫn lộn…</vt:lpstr>
      <vt:lpstr>Phần II, trang 1 Ở dưới ngưỡng phân định…</vt:lpstr>
      <vt:lpstr>Phần II, trang 2 Quả đắng tên Chlamydia trachomatis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Thật đúng là ma đưa lối, quỷ đưa đường… (Friday, the 13th …)</dc:title>
  <dc:creator>Hong</dc:creator>
  <cp:lastModifiedBy>User</cp:lastModifiedBy>
  <cp:revision>27</cp:revision>
  <dcterms:created xsi:type="dcterms:W3CDTF">2016-11-23T02:32:04Z</dcterms:created>
  <dcterms:modified xsi:type="dcterms:W3CDTF">2020-05-07T08:36:46Z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0x0101003F6BD21A139EE64EBFACB0BEE4E2FEE7</vt:lpwstr>
  </property>
</Properties>
</file>