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328" r:id="rId6"/>
    <p:sldId id="329" r:id="rId7"/>
    <p:sldId id="265" r:id="rId8"/>
    <p:sldId id="266" r:id="rId9"/>
    <p:sldId id="272" r:id="rId10"/>
    <p:sldId id="268" r:id="rId11"/>
    <p:sldId id="269" r:id="rId12"/>
    <p:sldId id="33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3B55E-4F4C-4B98-8A0D-2F4E6A136C88}" v="5" dt="2020-04-15T08:41:24.892"/>
    <p1510:client id="{D3CCCA50-C062-4DC2-BEAB-72E26017D40B}" v="250" dt="2020-05-13T02:48:22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95827"/>
  </p:normalViewPr>
  <p:slideViewPr>
    <p:cSldViewPr showGuides="1">
      <p:cViewPr varScale="1">
        <p:scale>
          <a:sx n="102" d="100"/>
          <a:sy n="102" d="100"/>
        </p:scale>
        <p:origin x="20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Âu Nhựt Luân" userId="S::aunhutluan@ump.edu.vn::3e1afd67-a24c-48e2-9a3f-4d7b425a7751" providerId="AD" clId="Web-{4C03B55E-4F4C-4B98-8A0D-2F4E6A136C88}"/>
    <pc:docChg chg="modSld">
      <pc:chgData name="Âu Nhựt Luân" userId="S::aunhutluan@ump.edu.vn::3e1afd67-a24c-48e2-9a3f-4d7b425a7751" providerId="AD" clId="Web-{4C03B55E-4F4C-4B98-8A0D-2F4E6A136C88}" dt="2020-04-15T08:41:22.079" v="3" actId="20577"/>
      <pc:docMkLst>
        <pc:docMk/>
      </pc:docMkLst>
      <pc:sldChg chg="modSp">
        <pc:chgData name="Âu Nhựt Luân" userId="S::aunhutluan@ump.edu.vn::3e1afd67-a24c-48e2-9a3f-4d7b425a7751" providerId="AD" clId="Web-{4C03B55E-4F4C-4B98-8A0D-2F4E6A136C88}" dt="2020-04-15T08:41:22.079" v="2" actId="20577"/>
        <pc:sldMkLst>
          <pc:docMk/>
          <pc:sldMk cId="2499414191" sldId="329"/>
        </pc:sldMkLst>
        <pc:spChg chg="mod">
          <ac:chgData name="Âu Nhựt Luân" userId="S::aunhutluan@ump.edu.vn::3e1afd67-a24c-48e2-9a3f-4d7b425a7751" providerId="AD" clId="Web-{4C03B55E-4F4C-4B98-8A0D-2F4E6A136C88}" dt="2020-04-15T08:41:22.079" v="2" actId="20577"/>
          <ac:spMkLst>
            <pc:docMk/>
            <pc:sldMk cId="2499414191" sldId="329"/>
            <ac:spMk id="4" creationId="{09E866D7-2769-3E48-8AA5-BFBDCF146AFD}"/>
          </ac:spMkLst>
        </pc:spChg>
      </pc:sldChg>
    </pc:docChg>
  </pc:docChgLst>
  <pc:docChgLst>
    <pc:chgData name="Âu Nhựt Luân" userId="S::aunhutluan@ump.edu.vn::3e1afd67-a24c-48e2-9a3f-4d7b425a7751" providerId="AD" clId="Web-{D3CCCA50-C062-4DC2-BEAB-72E26017D40B}"/>
    <pc:docChg chg="addSld modSld">
      <pc:chgData name="Âu Nhựt Luân" userId="S::aunhutluan@ump.edu.vn::3e1afd67-a24c-48e2-9a3f-4d7b425a7751" providerId="AD" clId="Web-{D3CCCA50-C062-4DC2-BEAB-72E26017D40B}" dt="2020-05-13T02:48:22.169" v="245" actId="20577"/>
      <pc:docMkLst>
        <pc:docMk/>
      </pc:docMkLst>
      <pc:sldChg chg="modSp">
        <pc:chgData name="Âu Nhựt Luân" userId="S::aunhutluan@ump.edu.vn::3e1afd67-a24c-48e2-9a3f-4d7b425a7751" providerId="AD" clId="Web-{D3CCCA50-C062-4DC2-BEAB-72E26017D40B}" dt="2020-05-13T02:46:35.059" v="46" actId="20577"/>
        <pc:sldMkLst>
          <pc:docMk/>
          <pc:sldMk cId="361696272" sldId="269"/>
        </pc:sldMkLst>
        <pc:spChg chg="mod">
          <ac:chgData name="Âu Nhựt Luân" userId="S::aunhutluan@ump.edu.vn::3e1afd67-a24c-48e2-9a3f-4d7b425a7751" providerId="AD" clId="Web-{D3CCCA50-C062-4DC2-BEAB-72E26017D40B}" dt="2020-05-13T02:46:35.059" v="46" actId="20577"/>
          <ac:spMkLst>
            <pc:docMk/>
            <pc:sldMk cId="361696272" sldId="269"/>
            <ac:spMk id="2" creationId="{9D76643A-2641-FF40-8825-4FBD40FCADE5}"/>
          </ac:spMkLst>
        </pc:spChg>
      </pc:sldChg>
      <pc:sldChg chg="modSp new">
        <pc:chgData name="Âu Nhựt Luân" userId="S::aunhutluan@ump.edu.vn::3e1afd67-a24c-48e2-9a3f-4d7b425a7751" providerId="AD" clId="Web-{D3CCCA50-C062-4DC2-BEAB-72E26017D40B}" dt="2020-05-13T02:48:22.169" v="244" actId="20577"/>
        <pc:sldMkLst>
          <pc:docMk/>
          <pc:sldMk cId="842393203" sldId="330"/>
        </pc:sldMkLst>
        <pc:spChg chg="mod">
          <ac:chgData name="Âu Nhựt Luân" userId="S::aunhutluan@ump.edu.vn::3e1afd67-a24c-48e2-9a3f-4d7b425a7751" providerId="AD" clId="Web-{D3CCCA50-C062-4DC2-BEAB-72E26017D40B}" dt="2020-05-13T02:45:42.231" v="27" actId="20577"/>
          <ac:spMkLst>
            <pc:docMk/>
            <pc:sldMk cId="842393203" sldId="330"/>
            <ac:spMk id="2" creationId="{BFA3C3BE-F54D-460E-88CD-066B5C677E3D}"/>
          </ac:spMkLst>
        </pc:spChg>
        <pc:spChg chg="mod">
          <ac:chgData name="Âu Nhựt Luân" userId="S::aunhutluan@ump.edu.vn::3e1afd67-a24c-48e2-9a3f-4d7b425a7751" providerId="AD" clId="Web-{D3CCCA50-C062-4DC2-BEAB-72E26017D40B}" dt="2020-05-13T02:47:29.560" v="144" actId="20577"/>
          <ac:spMkLst>
            <pc:docMk/>
            <pc:sldMk cId="842393203" sldId="330"/>
            <ac:spMk id="3" creationId="{599A4DDC-9021-409A-AC23-AD763E707D1F}"/>
          </ac:spMkLst>
        </pc:spChg>
        <pc:spChg chg="mod">
          <ac:chgData name="Âu Nhựt Luân" userId="S::aunhutluan@ump.edu.vn::3e1afd67-a24c-48e2-9a3f-4d7b425a7751" providerId="AD" clId="Web-{D3CCCA50-C062-4DC2-BEAB-72E26017D40B}" dt="2020-05-13T02:48:22.169" v="244" actId="20577"/>
          <ac:spMkLst>
            <pc:docMk/>
            <pc:sldMk cId="842393203" sldId="330"/>
            <ac:spMk id="4" creationId="{4F1D4597-078F-480C-9D95-FEFBD68C3C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6400800" cy="100811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8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7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5328592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rgbClr val="002060"/>
                </a:solidFill>
              </a:defRPr>
            </a:lvl1pPr>
            <a:lvl2pPr marL="317500" indent="-295275">
              <a:tabLst/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532859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accent6">
                    <a:lumMod val="50000"/>
                  </a:schemeClr>
                </a:solidFill>
              </a:defRPr>
            </a:lvl1pPr>
            <a:lvl2pPr marL="328613" indent="-328613">
              <a:tabLst/>
              <a:defRPr sz="2400"/>
            </a:lvl2pPr>
            <a:lvl3pPr>
              <a:defRPr sz="24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6" name="Picture 5" descr="A picture containing umbrella, ottoman&#10;&#10;Description automatically generated">
            <a:extLst>
              <a:ext uri="{FF2B5EF4-FFF2-40B4-BE49-F238E27FC236}">
                <a16:creationId xmlns:a16="http://schemas.microsoft.com/office/drawing/2014/main" id="{54D66869-655B-464D-9671-7E852B4ED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56" y="116632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87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279-DF81-B24D-A6AC-529AB487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34072"/>
            <a:ext cx="4114800" cy="1143000"/>
          </a:xfrm>
        </p:spPr>
        <p:txBody>
          <a:bodyPr/>
          <a:lstStyle/>
          <a:p>
            <a:pPr marL="0" indent="0" algn="r">
              <a:buNone/>
            </a:pPr>
            <a:r>
              <a:rPr lang="en-US" b="1" dirty="0" err="1"/>
              <a:t>Tan nát</a:t>
            </a:r>
            <a:r>
              <a:rPr lang="en-US" b="1"/>
              <a:t>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2CA603-B099-A742-BB36-3B4C71FD016F}"/>
              </a:ext>
            </a:extLst>
          </p:cNvPr>
          <p:cNvSpPr txBox="1">
            <a:spLocks/>
          </p:cNvSpPr>
          <p:nvPr/>
        </p:nvSpPr>
        <p:spPr>
          <a:xfrm>
            <a:off x="4572000" y="1412776"/>
            <a:ext cx="4114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04658A-52A3-2E43-A408-28B08C357076}"/>
              </a:ext>
            </a:extLst>
          </p:cNvPr>
          <p:cNvSpPr txBox="1">
            <a:spLocks/>
          </p:cNvSpPr>
          <p:nvPr/>
        </p:nvSpPr>
        <p:spPr>
          <a:xfrm>
            <a:off x="457200" y="4014192"/>
            <a:ext cx="4114800" cy="63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/>
              <a:t>(</a:t>
            </a:r>
            <a:r>
              <a:rPr lang="en-US" sz="2400" i="1"/>
              <a:t>Broken heart…)</a:t>
            </a:r>
          </a:p>
        </p:txBody>
      </p:sp>
      <p:pic>
        <p:nvPicPr>
          <p:cNvPr id="5" name="Picture 4" descr="A picture containing umbrella, ottoman&#10;&#10;Description automatically generated">
            <a:extLst>
              <a:ext uri="{FF2B5EF4-FFF2-40B4-BE49-F238E27FC236}">
                <a16:creationId xmlns:a16="http://schemas.microsoft.com/office/drawing/2014/main" id="{08E064BB-03CD-994B-99B9-36B5D3C0D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99196"/>
            <a:ext cx="2697956" cy="26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3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4C87-4F4C-A640-BC84-768FE645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</a:t>
            </a:r>
            <a:br>
              <a:rPr lang="en-US"/>
            </a:br>
            <a:r>
              <a:rPr lang="en-US"/>
              <a:t>Vui hơn với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2D6F-0B09-404A-B181-8A8D55435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/>
              <a:t>Trên internet browser tìm </a:t>
            </a:r>
            <a:r>
              <a:rPr lang="en-US" sz="2400">
                <a:solidFill>
                  <a:srgbClr val="0432FF"/>
                </a:solidFill>
              </a:rPr>
              <a:t>https://kahoot.it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Vào ô </a:t>
            </a:r>
            <a:r>
              <a:rPr lang="en-US" sz="2400">
                <a:solidFill>
                  <a:srgbClr val="0432FF"/>
                </a:solidFill>
              </a:rPr>
              <a:t>Game PIN</a:t>
            </a:r>
            <a:r>
              <a:rPr lang="en-US" sz="2400" b="0">
                <a:solidFill>
                  <a:schemeClr val="tx1"/>
                </a:solidFill>
              </a:rPr>
              <a:t>, nhập </a:t>
            </a:r>
            <a:r>
              <a:rPr lang="en-US" sz="2400">
                <a:solidFill>
                  <a:srgbClr val="0432FF"/>
                </a:solidFill>
              </a:rPr>
              <a:t>PIN</a:t>
            </a:r>
            <a:r>
              <a:rPr lang="en-US" sz="2400" b="0">
                <a:solidFill>
                  <a:schemeClr val="tx1"/>
                </a:solidFill>
              </a:rPr>
              <a:t> mà các bạn thấy hiển thị trên màn hình zoom đang học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Trong Join the Game, nhập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nickname</a:t>
            </a:r>
            <a:r>
              <a:rPr lang="en-US" sz="2400" b="0"/>
              <a:t> bằng </a:t>
            </a:r>
            <a:r>
              <a:rPr lang="en-US" sz="2400">
                <a:solidFill>
                  <a:srgbClr val="0432FF"/>
                </a:solidFill>
              </a:rPr>
              <a:t>tên &amp; tổ (Nguyen to 9)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Chạm vào </a:t>
            </a:r>
            <a:r>
              <a:rPr lang="en-US" sz="2400">
                <a:solidFill>
                  <a:srgbClr val="0432FF"/>
                </a:solidFill>
              </a:rPr>
              <a:t>Ok, go !</a:t>
            </a:r>
            <a:r>
              <a:rPr lang="en-US" sz="2400" b="0">
                <a:solidFill>
                  <a:schemeClr val="tx1"/>
                </a:solidFill>
              </a:rPr>
              <a:t>, bạn sẽ được đưa đến Kahoot game có tên </a:t>
            </a:r>
            <a:r>
              <a:rPr lang="en-US" sz="2400">
                <a:solidFill>
                  <a:srgbClr val="0432FF"/>
                </a:solidFill>
              </a:rPr>
              <a:t>Broken heart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866D7-2769-3E48-8AA5-BFBDCF14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Đọc </a:t>
            </a:r>
            <a:r>
              <a:rPr lang="en-US" sz="2400">
                <a:solidFill>
                  <a:srgbClr val="7030A0"/>
                </a:solidFill>
              </a:rPr>
              <a:t>câu hỏi</a:t>
            </a:r>
            <a:r>
              <a:rPr lang="en-US" sz="2400" b="0">
                <a:solidFill>
                  <a:srgbClr val="7030A0"/>
                </a:solidFill>
              </a:rPr>
              <a:t> </a:t>
            </a: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và </a:t>
            </a:r>
            <a:r>
              <a:rPr lang="en-US" sz="2400">
                <a:solidFill>
                  <a:srgbClr val="7030A0"/>
                </a:solidFill>
              </a:rPr>
              <a:t>các lựa chọn</a:t>
            </a: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 thấy trên màn hình, chú ý </a:t>
            </a:r>
            <a:r>
              <a:rPr lang="en-US" sz="2400">
                <a:solidFill>
                  <a:srgbClr val="7030A0"/>
                </a:solidFill>
              </a:rPr>
              <a:t>màu sắc</a:t>
            </a: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 của chúng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Bạn có </a:t>
            </a:r>
            <a:r>
              <a:rPr lang="en-US" sz="2400">
                <a:solidFill>
                  <a:srgbClr val="7030A0"/>
                </a:solidFill>
              </a:rPr>
              <a:t>60 sec </a:t>
            </a: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để trả lời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Để trả lời, </a:t>
            </a:r>
            <a:r>
              <a:rPr lang="en-US" sz="2400">
                <a:solidFill>
                  <a:srgbClr val="7030A0"/>
                </a:solidFill>
              </a:rPr>
              <a:t>chạm vào ô có màu tương ứng với lựa chọn của bạn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Khi tất cả players đã trả lời xong bạn sẽ biết </a:t>
            </a:r>
            <a:r>
              <a:rPr lang="en-US" sz="2400">
                <a:solidFill>
                  <a:srgbClr val="7030A0"/>
                </a:solidFill>
              </a:rPr>
              <a:t>đáp án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>
                <a:solidFill>
                  <a:srgbClr val="7030A0"/>
                </a:solidFill>
              </a:rPr>
              <a:t>Điểm Kahoot </a:t>
            </a: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sẽ tuỳ vào bạn trả lời </a:t>
            </a:r>
            <a:r>
              <a:rPr lang="en-US" sz="2400">
                <a:solidFill>
                  <a:srgbClr val="7030A0"/>
                </a:solidFill>
              </a:rPr>
              <a:t>đúng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hay sai, và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>
                <a:solidFill>
                  <a:srgbClr val="7030A0"/>
                </a:solidFill>
              </a:rPr>
              <a:t>càng nhanh điểm càng cao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b="0">
                <a:solidFill>
                  <a:schemeClr val="accent4">
                    <a:lumMod val="75000"/>
                  </a:schemeClr>
                </a:solidFill>
              </a:rPr>
              <a:t>Have fun with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739CE0E-BCEA-9849-A158-7ACCB815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0708"/>
            <a:ext cx="2808312" cy="1148052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AC77531-AD88-AC4E-AB89-CD40688A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96" y="6021288"/>
            <a:ext cx="1601452" cy="6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6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4C87-4F4C-A640-BC84-768FE645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Case-Based Learning</a:t>
            </a:r>
            <a:br>
              <a:rPr lang="en-US"/>
            </a:br>
            <a:r>
              <a:rPr lang="en-US"/>
              <a:t>Tích cực hơn với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2D6F-0B09-404A-B181-8A8D55435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/>
              <a:t>Trên internet browser tìm </a:t>
            </a:r>
            <a:r>
              <a:rPr lang="en-US" sz="2400">
                <a:solidFill>
                  <a:srgbClr val="0432FF"/>
                </a:solidFill>
              </a:rPr>
              <a:t>https://www.pollev.com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Click vào </a:t>
            </a:r>
            <a:r>
              <a:rPr lang="en-US" sz="2400">
                <a:solidFill>
                  <a:srgbClr val="0432FF"/>
                </a:solidFill>
              </a:rPr>
              <a:t>Poll everywhere – Audience Participation site</a:t>
            </a:r>
            <a:r>
              <a:rPr lang="en-US" sz="2400" b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Trong </a:t>
            </a:r>
            <a:r>
              <a:rPr lang="en-US" sz="2400">
                <a:solidFill>
                  <a:srgbClr val="0432FF"/>
                </a:solidFill>
              </a:rPr>
              <a:t>join a presentation</a:t>
            </a:r>
            <a:r>
              <a:rPr lang="en-US" sz="2400" b="0">
                <a:solidFill>
                  <a:schemeClr val="tx1"/>
                </a:solidFill>
              </a:rPr>
              <a:t>, sẽ tìm thấy dòng chữ </a:t>
            </a:r>
            <a:r>
              <a:rPr lang="en-US" sz="2400"/>
              <a:t>PollEv.com/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Thay cụm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username</a:t>
            </a:r>
            <a:r>
              <a:rPr lang="en-US" sz="2400" b="0"/>
              <a:t> bằng </a:t>
            </a:r>
            <a:r>
              <a:rPr lang="en-US" sz="2400">
                <a:solidFill>
                  <a:srgbClr val="0432FF"/>
                </a:solidFill>
              </a:rPr>
              <a:t>luanau076</a:t>
            </a:r>
            <a:r>
              <a:rPr lang="en-US" sz="2400" b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Click vào </a:t>
            </a:r>
            <a:r>
              <a:rPr lang="en-US" sz="2400">
                <a:solidFill>
                  <a:srgbClr val="0432FF"/>
                </a:solidFill>
              </a:rPr>
              <a:t>Join</a:t>
            </a:r>
            <a:r>
              <a:rPr lang="en-US" sz="2400" b="0">
                <a:solidFill>
                  <a:schemeClr val="tx1"/>
                </a:solidFill>
              </a:rPr>
              <a:t>, bạn sẽ được đưa đến </a:t>
            </a:r>
            <a:r>
              <a:rPr lang="en-US" sz="2400">
                <a:solidFill>
                  <a:srgbClr val="0432FF"/>
                </a:solidFill>
              </a:rPr>
              <a:t>luanau076’s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866D7-2769-3E48-8AA5-BFBDCF146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Click </a:t>
            </a:r>
            <a:r>
              <a:rPr lang="en-US" sz="2400" b="0" dirty="0" err="1"/>
              <a:t>vào</a:t>
            </a:r>
            <a:r>
              <a:rPr lang="en-US" sz="2400" b="0" dirty="0"/>
              <a:t> </a:t>
            </a:r>
            <a:r>
              <a:rPr lang="en-US" sz="2400" b="0" dirty="0" err="1"/>
              <a:t>dòng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responding</a:t>
            </a:r>
            <a:r>
              <a:rPr lang="en-US" sz="2400" dirty="0">
                <a:solidFill>
                  <a:srgbClr val="FF9300"/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as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cập</a:t>
            </a:r>
            <a:r>
              <a:rPr lang="en-US" sz="2400" b="0" dirty="0"/>
              <a:t> </a:t>
            </a:r>
            <a:r>
              <a:rPr lang="en-US" sz="2400" b="0" dirty="0" err="1"/>
              <a:t>nhật</a:t>
            </a:r>
            <a:r>
              <a:rPr lang="en-US" sz="2400" b="0" dirty="0"/>
              <a:t> </a:t>
            </a:r>
            <a:r>
              <a:rPr lang="en-US" sz="2400" b="0" dirty="0" err="1"/>
              <a:t>tên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bạn</a:t>
            </a:r>
            <a:endParaRPr lang="en-US" sz="2400" b="0" dirty="0" err="1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Trong ô </a:t>
            </a:r>
            <a:r>
              <a:rPr lang="en-US" sz="2400" b="0" dirty="0" err="1"/>
              <a:t>hiển</a:t>
            </a:r>
            <a:r>
              <a:rPr lang="en-US" sz="2400" b="0" dirty="0"/>
              <a:t> </a:t>
            </a:r>
            <a:r>
              <a:rPr lang="en-US" sz="2400" b="0" dirty="0" err="1"/>
              <a:t>thị</a:t>
            </a:r>
            <a:r>
              <a:rPr lang="en-US" sz="2400" b="0" dirty="0"/>
              <a:t> </a:t>
            </a:r>
            <a:r>
              <a:rPr lang="en-US" sz="2400" b="0" dirty="0" err="1"/>
              <a:t>tên</a:t>
            </a:r>
            <a:r>
              <a:rPr lang="en-US" sz="2400" b="0" dirty="0"/>
              <a:t>: </a:t>
            </a:r>
            <a:r>
              <a:rPr lang="en-US" sz="2400" b="0" dirty="0" err="1"/>
              <a:t>đánh</a:t>
            </a:r>
            <a:r>
              <a:rPr lang="en-US" sz="2400" b="0" dirty="0"/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Tên</a:t>
            </a:r>
            <a:r>
              <a:rPr lang="en-US" sz="2400" b="0" dirty="0"/>
              <a:t>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Tổ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bạn</a:t>
            </a:r>
            <a:r>
              <a:rPr lang="en-US" sz="2400" b="0" dirty="0"/>
              <a:t>. </a:t>
            </a:r>
            <a:r>
              <a:rPr lang="en-US" sz="2400" b="0" dirty="0" err="1"/>
              <a:t>Ví</a:t>
            </a:r>
            <a:r>
              <a:rPr lang="en-US" sz="2400" b="0" dirty="0"/>
              <a:t> </a:t>
            </a:r>
            <a:r>
              <a:rPr lang="en-US" sz="2400" b="0" dirty="0" err="1"/>
              <a:t>dụ</a:t>
            </a:r>
            <a:r>
              <a:rPr lang="en-US" sz="2400" b="0" dirty="0"/>
              <a:t>: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“Nguyen to 9”</a:t>
            </a:r>
            <a:endParaRPr lang="en-US" sz="2400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dirty="0" err="1"/>
              <a:t>Trả</a:t>
            </a:r>
            <a:r>
              <a:rPr lang="en-US" sz="2400" b="0" dirty="0"/>
              <a:t> </a:t>
            </a:r>
            <a:r>
              <a:rPr lang="en-US" sz="2400" b="0" dirty="0" err="1"/>
              <a:t>lời</a:t>
            </a:r>
            <a:r>
              <a:rPr lang="en-US" sz="2400" b="0" dirty="0"/>
              <a:t> </a:t>
            </a:r>
            <a:r>
              <a:rPr lang="en-US" sz="2400" b="0" dirty="0" err="1"/>
              <a:t>câu</a:t>
            </a:r>
            <a:r>
              <a:rPr lang="en-US" sz="2400" b="0" dirty="0"/>
              <a:t> </a:t>
            </a:r>
            <a:r>
              <a:rPr lang="en-US" sz="2400" b="0" dirty="0" err="1"/>
              <a:t>hỏi</a:t>
            </a:r>
            <a:r>
              <a:rPr lang="en-US" sz="2400" b="0" dirty="0"/>
              <a:t> </a:t>
            </a:r>
            <a:r>
              <a:rPr lang="en-US" sz="2400" b="0" dirty="0" err="1"/>
              <a:t>bằng</a:t>
            </a:r>
            <a:r>
              <a:rPr lang="en-US" sz="2400" b="0" dirty="0"/>
              <a:t> </a:t>
            </a:r>
            <a:r>
              <a:rPr lang="en-US" sz="2400" b="0" dirty="0" err="1"/>
              <a:t>cách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click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lựa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chọn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thích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hợp</a:t>
            </a:r>
            <a:endParaRPr lang="en-US" sz="2400" dirty="0" err="1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3A627-D676-1049-91D9-F48BC785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599015"/>
            <a:ext cx="3661668" cy="7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1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6716-D722-1C48-BB48-6ABAD35C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I, </a:t>
            </a:r>
            <a:r>
              <a:rPr lang="en-US" dirty="0" err="1"/>
              <a:t>trang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 err="1"/>
              <a:t>Something went wrong</a:t>
            </a:r>
            <a:r>
              <a:rPr lang="en-US" dirty="0"/>
              <a:t>…?”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010-B246-0B40-AF8E-52EA6CB63F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vi-VN" err="1">
                <a:latin typeface="Calibri" panose="020F0502020204030204" pitchFamily="34" charset="0"/>
                <a:cs typeface="Calibri" panose="020F0502020204030204" pitchFamily="34" charset="0"/>
              </a:rPr>
              <a:t>Định được tuổi thai</a:t>
            </a:r>
          </a:p>
          <a:p>
            <a:pPr lvl="1"/>
            <a:r>
              <a:rPr lang="vi-VN" err="1">
                <a:latin typeface="Calibri" panose="020F0502020204030204" pitchFamily="34" charset="0"/>
                <a:cs typeface="Calibri" panose="020F0502020204030204" pitchFamily="34" charset="0"/>
              </a:rPr>
              <a:t>Nhận định được tăng trưởng sinh trắc của phôi là bình thường hay bất thường </a:t>
            </a:r>
          </a:p>
          <a:p>
            <a:pPr lvl="1"/>
            <a:r>
              <a:rPr lang="vi-VN" err="1">
                <a:latin typeface="Calibri" panose="020F0502020204030204" pitchFamily="34" charset="0"/>
                <a:cs typeface="Calibri" panose="020F0502020204030204" pitchFamily="34" charset="0"/>
              </a:rPr>
              <a:t>Nhận diện được các yếu tố liên quan đến tiên lượng của thai kì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5A197-A3E9-A54D-92F5-CAFA153E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err="1"/>
              <a:t>Định tuổi thai</a:t>
            </a:r>
          </a:p>
          <a:p>
            <a:pPr lvl="1"/>
            <a:r>
              <a:rPr lang="en-US" err="1"/>
              <a:t>Đánh giá tăng trưởng sinh trắc thai</a:t>
            </a:r>
          </a:p>
          <a:p>
            <a:pPr lvl="1"/>
            <a:r>
              <a:rPr lang="en-US" err="1"/>
              <a:t>Chỉ ra các yếu tố có thể ảnh hưởng đến tiên lượng của thai kì  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EC665-0F3E-AF41-B27E-E2060679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37FB-493F-0042-803A-BA44A775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2</a:t>
            </a:r>
            <a:br>
              <a:rPr lang="en-US" b="0"/>
            </a:br>
            <a:r>
              <a:rPr lang="en-US"/>
              <a:t>Lành ít, dữ nhiều…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EF47-DD5C-EB49-8D43-12BBB74D9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đựợc</a:t>
            </a:r>
            <a:r>
              <a:rPr lang="en-US"/>
              <a:t> </a:t>
            </a:r>
            <a:r>
              <a:rPr lang="en-US" err="1"/>
              <a:t>ý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của tăng độ dầy khoảng thấu âm sau gáy</a:t>
            </a:r>
          </a:p>
          <a:p>
            <a:pPr lvl="1"/>
            <a:r>
              <a:rPr lang="en-US"/>
              <a:t>Phân tích được ý nghĩa của việc có một thai trong song thai mono-mono bị ngưng phát triển</a:t>
            </a:r>
          </a:p>
          <a:p>
            <a:pPr lvl="1"/>
            <a:r>
              <a:rPr lang="en-US"/>
              <a:t>Phân biệt được các khái niệm nguy cơ nền tang và nguy cơ tính toán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C371C-8499-A743-8B9F-5ACC74A17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err="1"/>
              <a:t>Phân tích ý nghĩa của hiện tượng </a:t>
            </a:r>
            <a:r>
              <a:rPr lang="en-US"/>
              <a:t>có một thai trong song thai mono-mono bị ngưng phát triển</a:t>
            </a:r>
          </a:p>
          <a:p>
            <a:pPr lvl="1"/>
            <a:r>
              <a:rPr lang="en-US" b="0" err="1"/>
              <a:t>Phân tích kết quả khảo sát hình thái học cuối tam cá nguyệt thứ 1</a:t>
            </a:r>
            <a:r>
              <a:rPr lang="en-US" b="0" baseline="30000" err="1"/>
              <a:t>st</a:t>
            </a:r>
            <a:r>
              <a:rPr lang="en-US" b="0" err="1"/>
              <a:t>, đặt trong bối cảnh của thai kì lần này</a:t>
            </a:r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53580-F714-0245-B62D-9A2E51F5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37FB-493F-0042-803A-BA44A775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3</a:t>
            </a:r>
            <a:br>
              <a:rPr lang="en-US" b="0"/>
            </a:br>
            <a:r>
              <a:rPr lang="en-US"/>
              <a:t>Giữa cái tốt và cái thích hợp…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EF47-DD5C-EB49-8D43-12BBB74D9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được nguyên lí lựa chọn phương thức tiếp cận cho một trường hợp nghi ngờ có lệch bội hay có bất thường hình thái học ở cuối tam cá nguyệt 1</a:t>
            </a:r>
            <a:r>
              <a:rPr lang="en-US" baseline="30000" err="1"/>
              <a:t>st</a:t>
            </a:r>
            <a:r>
              <a:rPr lang="en-US" err="1"/>
              <a:t> </a:t>
            </a:r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C371C-8499-A743-8B9F-5ACC74A17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err="1"/>
              <a:t>Đề nghị phương thức tiếp cận thích hợp, đặt trong bối cảnh của thai phụ này</a:t>
            </a:r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5E2EF-DE28-9547-BCB5-A55BDBD3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4E6-8D52-A145-98B7-884D0BC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1</a:t>
            </a:r>
            <a:br>
              <a:rPr lang="en-US" b="0"/>
            </a:br>
            <a:r>
              <a:rPr lang="en-US" err="1"/>
              <a:t>Hoạ vô đơn chí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E2F0-F691-384D-A19F-B734BE657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b="0" err="1">
                <a:solidFill>
                  <a:schemeClr val="tx1"/>
                </a:solidFill>
              </a:rPr>
              <a:t>Phân tích được nguyên lí lựa chọn test khảo sát lệch bội cho một trường hợp tầm soát lệch bội bằng NIPS cho kết quả dương</a:t>
            </a:r>
            <a:endParaRPr lang="en-US" b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E53D-D32B-984B-B3C6-B1D2D17CF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kết quả NIPS</a:t>
            </a:r>
            <a:endParaRPr lang="en-US"/>
          </a:p>
          <a:p>
            <a:pPr lvl="1"/>
            <a:r>
              <a:rPr lang="en-US"/>
              <a:t>Đề xuất khảo sát chẩn đoán có thể là thích hợp, theo nguyên tắc cá thể hoá việc tiếp cận</a:t>
            </a:r>
          </a:p>
          <a:p>
            <a:pPr lvl="1"/>
            <a:r>
              <a:rPr lang="en-US" err="1"/>
              <a:t>Bình luận về giá trị và ý nghĩa của khảo sát xâm lấn ở thai phụ cụ thể này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9B111-22A6-414F-B97E-EBE77872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643A-2641-FF40-8825-4FBD40F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/>
              <a:t>2</a:t>
            </a:r>
            <a:br>
              <a:rPr lang="en-US" dirty="0"/>
            </a:b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AD37-EBCD-2E41-A005-20A9D00637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 tích được nguyên lí lựa chọn test y sinh khảo sát lệch bội cho một trường hợp tầm soát lệch bội bằng NIPS cho kết quả dương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80CEA-6E90-714B-A802-7C60365868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/>
              <a:t>Đề nghị một kĩ thuật khảo sát y sinh mà bạn cho là thích hợp </a:t>
            </a:r>
            <a:r>
              <a:rPr lang="en-US" err="1"/>
              <a:t>ở thai phụ cụ thể này</a:t>
            </a:r>
            <a:r>
              <a:rPr lang="en-US"/>
              <a:t> </a:t>
            </a:r>
          </a:p>
          <a:p>
            <a:pPr lvl="1"/>
            <a:r>
              <a:rPr lang="en-US" err="1"/>
              <a:t>Bình luận về giá trị và ý nghĩa của khảo sát hình ảnh ở thai phụ cụ thể này</a:t>
            </a: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26C3F-E9AA-274F-8C6D-E5C21363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C3BE-F54D-460E-88CD-066B5C67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Phần</a:t>
            </a:r>
            <a:r>
              <a:rPr lang="en-US" dirty="0">
                <a:cs typeface="Calibri"/>
              </a:rPr>
              <a:t> II, </a:t>
            </a:r>
            <a:r>
              <a:rPr lang="en-US" dirty="0" err="1">
                <a:cs typeface="Calibri"/>
              </a:rPr>
              <a:t>trang</a:t>
            </a:r>
            <a:r>
              <a:rPr lang="en-US" dirty="0">
                <a:cs typeface="Calibri"/>
              </a:rPr>
              <a:t> 3</a:t>
            </a:r>
            <a:br>
              <a:rPr lang="en-US" dirty="0"/>
            </a:br>
            <a:r>
              <a:rPr lang="en-US" dirty="0">
                <a:cs typeface="Calibri"/>
              </a:rPr>
              <a:t>Tan </a:t>
            </a:r>
            <a:r>
              <a:rPr lang="en-US" dirty="0" err="1">
                <a:cs typeface="Calibri"/>
              </a:rPr>
              <a:t>nát</a:t>
            </a:r>
            <a:r>
              <a:rPr lang="en-US" dirty="0">
                <a:cs typeface="Calibri"/>
              </a:rPr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DDC-9021-409A-AC23-AD763E707D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Mục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tiêu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b="0" dirty="0">
              <a:ea typeface="+mn-lt"/>
              <a:cs typeface="+mn-lt"/>
            </a:endParaRPr>
          </a:p>
          <a:p>
            <a:pPr marL="603250" lvl="1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tích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yếu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ảnh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hưởng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đến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quyết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định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trường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hợp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lệch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nhiễm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sắc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D4597-078F-480C-9D95-FEFBD68C3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Bạn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hãy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b="0" dirty="0">
              <a:ea typeface="+mn-lt"/>
              <a:cs typeface="+mn-lt"/>
            </a:endParaRPr>
          </a:p>
          <a:p>
            <a:pPr marL="328295" lvl="1" indent="-328295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Chỉ</a:t>
            </a:r>
            <a:r>
              <a:rPr lang="en-US" dirty="0">
                <a:ea typeface="+mn-lt"/>
                <a:cs typeface="+mn-lt"/>
              </a:rPr>
              <a:t> ra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yếu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ảnh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hưởng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đến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quyết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định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lệch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nhận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4239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D21A139EE64EBFACB0BEE4E2FEE7" ma:contentTypeVersion="0" ma:contentTypeDescription="Create a new document." ma:contentTypeScope="" ma:versionID="3065b1e2eaeb9db27fa6960342366d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CE0B7E-5921-47E3-8029-BBE75F07A9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C0242D-7462-44E9-806C-62CD99C96F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1E86AB-D6B0-475B-A7A2-CC5C3008C2ED}"/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674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Warm-up Vui hơn với</vt:lpstr>
      <vt:lpstr>Case-Based Learning Tích cực hơn với</vt:lpstr>
      <vt:lpstr>Phần I, trang 1 “Something went wrong…?”</vt:lpstr>
      <vt:lpstr>Phần I, trang 2 Lành ít, dữ nhiều…</vt:lpstr>
      <vt:lpstr>Phần I, trang 3 Giữa cái tốt và cái thích hợp…</vt:lpstr>
      <vt:lpstr>Phần II, trang 1 Hoạ vô đơn chí…</vt:lpstr>
      <vt:lpstr>Phần II, trang 2 Đi tìm sự thật…</vt:lpstr>
      <vt:lpstr>Phần II, trang 3 Tan nát...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Thật đúng là ma đưa lối, quỷ đưa đường… (Friday, the 13th …)</dc:title>
  <dc:creator>Hong</dc:creator>
  <cp:lastModifiedBy>LUAN AU</cp:lastModifiedBy>
  <cp:revision>66</cp:revision>
  <dcterms:created xsi:type="dcterms:W3CDTF">2016-11-23T02:32:04Z</dcterms:created>
  <dcterms:modified xsi:type="dcterms:W3CDTF">2020-05-13T02:48:25Z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0x0101003F6BD21A139EE64EBFACB0BEE4E2FEE7</vt:lpwstr>
  </property>
</Properties>
</file>