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71" r:id="rId5"/>
    <p:sldId id="328" r:id="rId6"/>
    <p:sldId id="272" r:id="rId7"/>
    <p:sldId id="265" r:id="rId8"/>
    <p:sldId id="301" r:id="rId9"/>
    <p:sldId id="316" r:id="rId10"/>
    <p:sldId id="303" r:id="rId11"/>
    <p:sldId id="317" r:id="rId12"/>
    <p:sldId id="304" r:id="rId13"/>
    <p:sldId id="318" r:id="rId14"/>
    <p:sldId id="305" r:id="rId15"/>
    <p:sldId id="319" r:id="rId16"/>
    <p:sldId id="306" r:id="rId17"/>
    <p:sldId id="307" r:id="rId18"/>
    <p:sldId id="320" r:id="rId19"/>
    <p:sldId id="308" r:id="rId20"/>
    <p:sldId id="321" r:id="rId21"/>
    <p:sldId id="309" r:id="rId22"/>
    <p:sldId id="310" r:id="rId23"/>
    <p:sldId id="322" r:id="rId24"/>
    <p:sldId id="311" r:id="rId25"/>
    <p:sldId id="323" r:id="rId26"/>
    <p:sldId id="314" r:id="rId27"/>
    <p:sldId id="324" r:id="rId28"/>
    <p:sldId id="315" r:id="rId29"/>
    <p:sldId id="325" r:id="rId30"/>
    <p:sldId id="266" r:id="rId31"/>
    <p:sldId id="312" r:id="rId32"/>
    <p:sldId id="326" r:id="rId33"/>
    <p:sldId id="313" r:id="rId34"/>
    <p:sldId id="327" r:id="rId35"/>
    <p:sldId id="329" r:id="rId36"/>
    <p:sldId id="330" r:id="rId37"/>
    <p:sldId id="331" r:id="rId38"/>
    <p:sldId id="332" r:id="rId39"/>
    <p:sldId id="333" r:id="rId40"/>
    <p:sldId id="33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FEB4F3"/>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73A895-FE8E-4E73-85B0-AABD1411AE29}" v="1" dt="2020-04-14T10:52:05.330"/>
    <p1510:client id="{9D8CDAAC-62C4-3840-8B93-5C851676B748}" v="24" dt="2020-04-14T05:58:19.1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1"/>
    <p:restoredTop sz="94745"/>
  </p:normalViewPr>
  <p:slideViewPr>
    <p:cSldViewPr showGuides="1">
      <p:cViewPr>
        <p:scale>
          <a:sx n="100" d="100"/>
          <a:sy n="100" d="100"/>
        </p:scale>
        <p:origin x="2008" y="192"/>
      </p:cViewPr>
      <p:guideLst>
        <p:guide orient="horz" pos="2160"/>
        <p:guide pos="2880"/>
      </p:guideLst>
    </p:cSldViewPr>
  </p:slideViewPr>
  <p:notesTextViewPr>
    <p:cViewPr>
      <p:scale>
        <a:sx n="1" d="1"/>
        <a:sy n="1" d="1"/>
      </p:scale>
      <p:origin x="0" y="0"/>
    </p:cViewPr>
  </p:notesTextViewPr>
  <p:sorterViewPr>
    <p:cViewPr>
      <p:scale>
        <a:sx n="107" d="100"/>
        <a:sy n="107"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Âu Nhựt Luân" userId="S::aunhutluan@ump.edu.vn::3e1afd67-a24c-48e2-9a3f-4d7b425a7751" providerId="AD" clId="Web-{0B73A895-FE8E-4E73-85B0-AABD1411AE29}"/>
    <pc:docChg chg="delSld">
      <pc:chgData name="Âu Nhựt Luân" userId="S::aunhutluan@ump.edu.vn::3e1afd67-a24c-48e2-9a3f-4d7b425a7751" providerId="AD" clId="Web-{0B73A895-FE8E-4E73-85B0-AABD1411AE29}" dt="2020-04-14T10:52:05.330" v="0"/>
      <pc:docMkLst>
        <pc:docMk/>
      </pc:docMkLst>
      <pc:sldChg chg="del">
        <pc:chgData name="Âu Nhựt Luân" userId="S::aunhutluan@ump.edu.vn::3e1afd67-a24c-48e2-9a3f-4d7b425a7751" providerId="AD" clId="Web-{0B73A895-FE8E-4E73-85B0-AABD1411AE29}" dt="2020-04-14T10:52:05.330" v="0"/>
        <pc:sldMkLst>
          <pc:docMk/>
          <pc:sldMk cId="3854260590" sldId="290"/>
        </pc:sldMkLst>
      </pc:sldChg>
    </pc:docChg>
  </pc:docChgLst>
  <pc:docChgLst>
    <pc:chgData name=" " userId="3e1afd67-a24c-48e2-9a3f-4d7b425a7751" providerId="ADAL" clId="{9D8CDAAC-62C4-3840-8B93-5C851676B748}"/>
    <pc:docChg chg="undo custSel addSld modSld">
      <pc:chgData name=" " userId="3e1afd67-a24c-48e2-9a3f-4d7b425a7751" providerId="ADAL" clId="{9D8CDAAC-62C4-3840-8B93-5C851676B748}" dt="2020-04-14T05:59:02.102" v="8385" actId="108"/>
      <pc:docMkLst>
        <pc:docMk/>
      </pc:docMkLst>
      <pc:sldChg chg="modSp">
        <pc:chgData name=" " userId="3e1afd67-a24c-48e2-9a3f-4d7b425a7751" providerId="ADAL" clId="{9D8CDAAC-62C4-3840-8B93-5C851676B748}" dt="2020-04-14T05:59:02.102" v="8385" actId="108"/>
        <pc:sldMkLst>
          <pc:docMk/>
          <pc:sldMk cId="30880926" sldId="272"/>
        </pc:sldMkLst>
        <pc:spChg chg="mod">
          <ac:chgData name=" " userId="3e1afd67-a24c-48e2-9a3f-4d7b425a7751" providerId="ADAL" clId="{9D8CDAAC-62C4-3840-8B93-5C851676B748}" dt="2020-04-14T05:59:02.102" v="8385" actId="108"/>
          <ac:spMkLst>
            <pc:docMk/>
            <pc:sldMk cId="30880926" sldId="272"/>
            <ac:spMk id="4" creationId="{09E866D7-2769-3E48-8AA5-BFBDCF146AFD}"/>
          </ac:spMkLst>
        </pc:spChg>
      </pc:sldChg>
      <pc:sldChg chg="modSp add">
        <pc:chgData name=" " userId="3e1afd67-a24c-48e2-9a3f-4d7b425a7751" providerId="ADAL" clId="{9D8CDAAC-62C4-3840-8B93-5C851676B748}" dt="2020-04-14T04:07:27.891" v="24" actId="207"/>
        <pc:sldMkLst>
          <pc:docMk/>
          <pc:sldMk cId="2271602672" sldId="329"/>
        </pc:sldMkLst>
        <pc:spChg chg="mod">
          <ac:chgData name=" " userId="3e1afd67-a24c-48e2-9a3f-4d7b425a7751" providerId="ADAL" clId="{9D8CDAAC-62C4-3840-8B93-5C851676B748}" dt="2020-04-14T04:07:27.891" v="24" actId="207"/>
          <ac:spMkLst>
            <pc:docMk/>
            <pc:sldMk cId="2271602672" sldId="329"/>
            <ac:spMk id="3" creationId="{B82A2279-DF81-B24D-A6AC-529AB487BB56}"/>
          </ac:spMkLst>
        </pc:spChg>
      </pc:sldChg>
      <pc:sldChg chg="modSp add">
        <pc:chgData name=" " userId="3e1afd67-a24c-48e2-9a3f-4d7b425a7751" providerId="ADAL" clId="{9D8CDAAC-62C4-3840-8B93-5C851676B748}" dt="2020-04-14T05:46:50.577" v="8316" actId="20577"/>
        <pc:sldMkLst>
          <pc:docMk/>
          <pc:sldMk cId="1457800842" sldId="330"/>
        </pc:sldMkLst>
        <pc:spChg chg="mod">
          <ac:chgData name=" " userId="3e1afd67-a24c-48e2-9a3f-4d7b425a7751" providerId="ADAL" clId="{9D8CDAAC-62C4-3840-8B93-5C851676B748}" dt="2020-04-14T04:08:53.450" v="124" actId="20577"/>
          <ac:spMkLst>
            <pc:docMk/>
            <pc:sldMk cId="1457800842" sldId="330"/>
            <ac:spMk id="2" creationId="{95655390-8688-AF4C-8962-41AF69F82596}"/>
          </ac:spMkLst>
        </pc:spChg>
        <pc:spChg chg="mod">
          <ac:chgData name=" " userId="3e1afd67-a24c-48e2-9a3f-4d7b425a7751" providerId="ADAL" clId="{9D8CDAAC-62C4-3840-8B93-5C851676B748}" dt="2020-04-14T05:46:50.577" v="8316" actId="20577"/>
          <ac:spMkLst>
            <pc:docMk/>
            <pc:sldMk cId="1457800842" sldId="330"/>
            <ac:spMk id="3" creationId="{16AB5D75-8271-504D-81DF-E23CB548B14F}"/>
          </ac:spMkLst>
        </pc:spChg>
      </pc:sldChg>
      <pc:sldChg chg="modSp add">
        <pc:chgData name=" " userId="3e1afd67-a24c-48e2-9a3f-4d7b425a7751" providerId="ADAL" clId="{9D8CDAAC-62C4-3840-8B93-5C851676B748}" dt="2020-04-14T04:39:08.061" v="3445" actId="20577"/>
        <pc:sldMkLst>
          <pc:docMk/>
          <pc:sldMk cId="1896824258" sldId="331"/>
        </pc:sldMkLst>
        <pc:spChg chg="mod">
          <ac:chgData name=" " userId="3e1afd67-a24c-48e2-9a3f-4d7b425a7751" providerId="ADAL" clId="{9D8CDAAC-62C4-3840-8B93-5C851676B748}" dt="2020-04-14T04:25:28.983" v="1979" actId="20577"/>
          <ac:spMkLst>
            <pc:docMk/>
            <pc:sldMk cId="1896824258" sldId="331"/>
            <ac:spMk id="2" creationId="{95655390-8688-AF4C-8962-41AF69F82596}"/>
          </ac:spMkLst>
        </pc:spChg>
        <pc:spChg chg="mod">
          <ac:chgData name=" " userId="3e1afd67-a24c-48e2-9a3f-4d7b425a7751" providerId="ADAL" clId="{9D8CDAAC-62C4-3840-8B93-5C851676B748}" dt="2020-04-14T04:39:08.061" v="3445" actId="20577"/>
          <ac:spMkLst>
            <pc:docMk/>
            <pc:sldMk cId="1896824258" sldId="331"/>
            <ac:spMk id="3" creationId="{16AB5D75-8271-504D-81DF-E23CB548B14F}"/>
          </ac:spMkLst>
        </pc:spChg>
      </pc:sldChg>
      <pc:sldChg chg="modSp add">
        <pc:chgData name=" " userId="3e1afd67-a24c-48e2-9a3f-4d7b425a7751" providerId="ADAL" clId="{9D8CDAAC-62C4-3840-8B93-5C851676B748}" dt="2020-04-14T05:02:37.005" v="5855" actId="20577"/>
        <pc:sldMkLst>
          <pc:docMk/>
          <pc:sldMk cId="200526854" sldId="332"/>
        </pc:sldMkLst>
        <pc:spChg chg="mod">
          <ac:chgData name=" " userId="3e1afd67-a24c-48e2-9a3f-4d7b425a7751" providerId="ADAL" clId="{9D8CDAAC-62C4-3840-8B93-5C851676B748}" dt="2020-04-14T04:40:52.813" v="3581" actId="20577"/>
          <ac:spMkLst>
            <pc:docMk/>
            <pc:sldMk cId="200526854" sldId="332"/>
            <ac:spMk id="2" creationId="{95655390-8688-AF4C-8962-41AF69F82596}"/>
          </ac:spMkLst>
        </pc:spChg>
        <pc:spChg chg="mod">
          <ac:chgData name=" " userId="3e1afd67-a24c-48e2-9a3f-4d7b425a7751" providerId="ADAL" clId="{9D8CDAAC-62C4-3840-8B93-5C851676B748}" dt="2020-04-14T05:02:37.005" v="5855" actId="20577"/>
          <ac:spMkLst>
            <pc:docMk/>
            <pc:sldMk cId="200526854" sldId="332"/>
            <ac:spMk id="3" creationId="{16AB5D75-8271-504D-81DF-E23CB548B14F}"/>
          </ac:spMkLst>
        </pc:spChg>
      </pc:sldChg>
      <pc:sldChg chg="modSp add">
        <pc:chgData name=" " userId="3e1afd67-a24c-48e2-9a3f-4d7b425a7751" providerId="ADAL" clId="{9D8CDAAC-62C4-3840-8B93-5C851676B748}" dt="2020-04-14T05:22:27.147" v="7756" actId="20577"/>
        <pc:sldMkLst>
          <pc:docMk/>
          <pc:sldMk cId="2542465589" sldId="333"/>
        </pc:sldMkLst>
        <pc:spChg chg="mod">
          <ac:chgData name=" " userId="3e1afd67-a24c-48e2-9a3f-4d7b425a7751" providerId="ADAL" clId="{9D8CDAAC-62C4-3840-8B93-5C851676B748}" dt="2020-04-14T05:03:17.643" v="5895" actId="20577"/>
          <ac:spMkLst>
            <pc:docMk/>
            <pc:sldMk cId="2542465589" sldId="333"/>
            <ac:spMk id="2" creationId="{95655390-8688-AF4C-8962-41AF69F82596}"/>
          </ac:spMkLst>
        </pc:spChg>
        <pc:spChg chg="mod">
          <ac:chgData name=" " userId="3e1afd67-a24c-48e2-9a3f-4d7b425a7751" providerId="ADAL" clId="{9D8CDAAC-62C4-3840-8B93-5C851676B748}" dt="2020-04-14T05:22:27.147" v="7756" actId="20577"/>
          <ac:spMkLst>
            <pc:docMk/>
            <pc:sldMk cId="2542465589" sldId="333"/>
            <ac:spMk id="3" creationId="{16AB5D75-8271-504D-81DF-E23CB548B14F}"/>
          </ac:spMkLst>
        </pc:spChg>
      </pc:sldChg>
      <pc:sldChg chg="modSp add">
        <pc:chgData name=" " userId="3e1afd67-a24c-48e2-9a3f-4d7b425a7751" providerId="ADAL" clId="{9D8CDAAC-62C4-3840-8B93-5C851676B748}" dt="2020-04-14T05:38:44.807" v="8110" actId="20577"/>
        <pc:sldMkLst>
          <pc:docMk/>
          <pc:sldMk cId="1033959386" sldId="334"/>
        </pc:sldMkLst>
        <pc:spChg chg="mod">
          <ac:chgData name=" " userId="3e1afd67-a24c-48e2-9a3f-4d7b425a7751" providerId="ADAL" clId="{9D8CDAAC-62C4-3840-8B93-5C851676B748}" dt="2020-04-14T05:28:54.344" v="8085" actId="20577"/>
          <ac:spMkLst>
            <pc:docMk/>
            <pc:sldMk cId="1033959386" sldId="334"/>
            <ac:spMk id="2" creationId="{E562297B-FCF6-1143-B239-61008BA65CD5}"/>
          </ac:spMkLst>
        </pc:spChg>
        <pc:spChg chg="mod">
          <ac:chgData name=" " userId="3e1afd67-a24c-48e2-9a3f-4d7b425a7751" providerId="ADAL" clId="{9D8CDAAC-62C4-3840-8B93-5C851676B748}" dt="2020-04-14T05:38:44.807" v="8110" actId="20577"/>
          <ac:spMkLst>
            <pc:docMk/>
            <pc:sldMk cId="1033959386" sldId="334"/>
            <ac:spMk id="3" creationId="{AF527C08-323E-834B-A775-449AABA75C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D78A8-A719-CA4D-8314-463A19CFD18D}" type="datetimeFigureOut">
              <a:t>4/14/2020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8A401-D529-7740-B5E3-33ADE40FF966}" type="slidenum">
              <a:t>‹#›</a:t>
            </a:fld>
            <a:endParaRPr lang="en-US"/>
          </a:p>
        </p:txBody>
      </p:sp>
    </p:spTree>
    <p:extLst>
      <p:ext uri="{BB962C8B-B14F-4D97-AF65-F5344CB8AC3E}">
        <p14:creationId xmlns:p14="http://schemas.microsoft.com/office/powerpoint/2010/main" val="37292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l">
              <a:defRPr/>
            </a:lvl1pPr>
          </a:lstStyle>
          <a:p>
            <a:r>
              <a:rPr lang="en-US"/>
              <a:t>Click to edit Master title style</a:t>
            </a:r>
          </a:p>
        </p:txBody>
      </p:sp>
      <p:sp>
        <p:nvSpPr>
          <p:cNvPr id="3" name="Subtitle 2"/>
          <p:cNvSpPr>
            <a:spLocks noGrp="1"/>
          </p:cNvSpPr>
          <p:nvPr>
            <p:ph type="subTitle" idx="1"/>
          </p:nvPr>
        </p:nvSpPr>
        <p:spPr>
          <a:xfrm>
            <a:off x="685800" y="3861048"/>
            <a:ext cx="6400800" cy="1008112"/>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41182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38705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95687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6121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407048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sz="half" idx="1"/>
          </p:nvPr>
        </p:nvSpPr>
        <p:spPr>
          <a:xfrm>
            <a:off x="457200" y="1412776"/>
            <a:ext cx="4038600" cy="5328592"/>
          </a:xfrm>
          <a:solidFill>
            <a:schemeClr val="accent5">
              <a:lumMod val="20000"/>
              <a:lumOff val="80000"/>
            </a:schemeClr>
          </a:solidFill>
          <a:ln w="19050">
            <a:solidFill>
              <a:srgbClr val="002060"/>
            </a:solidFill>
          </a:ln>
        </p:spPr>
        <p:txBody>
          <a:bodyPr>
            <a:normAutofit/>
          </a:bodyPr>
          <a:lstStyle>
            <a:lvl1pPr marL="0" indent="0">
              <a:buFontTx/>
              <a:buNone/>
              <a:defRPr sz="2800" b="1">
                <a:solidFill>
                  <a:srgbClr val="002060"/>
                </a:solidFill>
              </a:defRPr>
            </a:lvl1pPr>
            <a:lvl2pPr marL="317500" indent="-295275">
              <a:tabLst/>
              <a:defRPr sz="2400"/>
            </a:lvl2pPr>
            <a:lvl3pPr>
              <a:defRPr sz="24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412776"/>
            <a:ext cx="4038600" cy="5328592"/>
          </a:xfrm>
          <a:solidFill>
            <a:schemeClr val="accent6">
              <a:lumMod val="20000"/>
              <a:lumOff val="80000"/>
            </a:schemeClr>
          </a:solidFill>
          <a:ln w="19050">
            <a:solidFill>
              <a:schemeClr val="accent6">
                <a:lumMod val="50000"/>
              </a:schemeClr>
            </a:solidFill>
          </a:ln>
        </p:spPr>
        <p:txBody>
          <a:bodyPr>
            <a:normAutofit/>
          </a:bodyPr>
          <a:lstStyle>
            <a:lvl1pPr marL="0" indent="0">
              <a:buFontTx/>
              <a:buNone/>
              <a:defRPr sz="2800" b="1">
                <a:solidFill>
                  <a:schemeClr val="accent6">
                    <a:lumMod val="50000"/>
                  </a:schemeClr>
                </a:solidFill>
              </a:defRPr>
            </a:lvl1pPr>
            <a:lvl2pPr marL="328613" indent="-328613">
              <a:tabLst/>
              <a:defRPr sz="2400"/>
            </a:lvl2pPr>
            <a:lvl3pPr>
              <a:defRPr sz="2400"/>
            </a:lvl3pPr>
            <a:lvl4pPr>
              <a:defRPr sz="2800"/>
            </a:lvl4pPr>
            <a:lvl5pPr>
              <a:defRPr sz="2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34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2713603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780931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55307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206486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E96266D-6D3D-4F98-9B32-28ADE594BDB8}" type="datetimeFigureOut">
              <a:rPr lang="en-US" smtClean="0"/>
              <a:t>4/14/2020</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A269A1E-697C-4659-9DE4-85D8C9A9E1BB}" type="slidenum">
              <a:rPr lang="en-US" smtClean="0"/>
              <a:t>‹#›</a:t>
            </a:fld>
            <a:endParaRPr lang="en-US"/>
          </a:p>
        </p:txBody>
      </p:sp>
    </p:spTree>
    <p:extLst>
      <p:ext uri="{BB962C8B-B14F-4D97-AF65-F5344CB8AC3E}">
        <p14:creationId xmlns:p14="http://schemas.microsoft.com/office/powerpoint/2010/main" val="344677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16632"/>
            <a:ext cx="8229600" cy="1143000"/>
          </a:xfrm>
          <a:prstGeom prst="rect">
            <a:avLst/>
          </a:prstGeom>
        </p:spPr>
        <p:txBody>
          <a:bodyPr vert="horz" lIns="91440" tIns="45720" rIns="91440" bIns="45720" rtlCol="0" anchor="ctr">
            <a:normAutofit/>
          </a:bodyPr>
          <a:lstStyle/>
          <a:p>
            <a:pPr lvl="0"/>
            <a:r>
              <a:rPr lang="en-US" dirty="0"/>
              <a:t>Click to edit Master title style</a:t>
            </a:r>
          </a:p>
        </p:txBody>
      </p:sp>
      <p:sp>
        <p:nvSpPr>
          <p:cNvPr id="3" name="Text Placeholder 2"/>
          <p:cNvSpPr>
            <a:spLocks noGrp="1"/>
          </p:cNvSpPr>
          <p:nvPr>
            <p:ph type="body" idx="1"/>
          </p:nvPr>
        </p:nvSpPr>
        <p:spPr>
          <a:xfrm>
            <a:off x="457200" y="1412776"/>
            <a:ext cx="8229600" cy="5328592"/>
          </a:xfrm>
          <a:prstGeom prst="rect">
            <a:avLst/>
          </a:prstGeom>
          <a:solidFill>
            <a:schemeClr val="accent5">
              <a:lumMod val="20000"/>
              <a:lumOff val="80000"/>
            </a:schemeClr>
          </a:solidFill>
          <a:ln w="19050">
            <a:solidFill>
              <a:srgbClr val="002060"/>
            </a:solid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5" name="Picture 4" descr="logo-truong-dai-hoc-y-duoc-tp-hcm">
            <a:extLst>
              <a:ext uri="{FF2B5EF4-FFF2-40B4-BE49-F238E27FC236}">
                <a16:creationId xmlns:a16="http://schemas.microsoft.com/office/drawing/2014/main" id="{45165994-9E70-994E-9A3B-F0CB86129840}"/>
              </a:ext>
            </a:extLst>
          </p:cNvPr>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96336" y="132121"/>
            <a:ext cx="1069738" cy="1143000"/>
          </a:xfrm>
          <a:prstGeom prst="rect">
            <a:avLst/>
          </a:prstGeom>
          <a:noFill/>
          <a:ln>
            <a:noFill/>
          </a:ln>
        </p:spPr>
      </p:pic>
    </p:spTree>
    <p:extLst>
      <p:ext uri="{BB962C8B-B14F-4D97-AF65-F5344CB8AC3E}">
        <p14:creationId xmlns:p14="http://schemas.microsoft.com/office/powerpoint/2010/main" val="238878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lang="en-US" sz="3200" b="1" kern="1200" dirty="0">
          <a:solidFill>
            <a:schemeClr val="tx1"/>
          </a:solidFill>
          <a:latin typeface="+mj-lt"/>
          <a:ea typeface="+mj-ea"/>
          <a:cs typeface="+mj-cs"/>
        </a:defRPr>
      </a:lvl1pPr>
    </p:titleStyle>
    <p:bodyStyle>
      <a:lvl1pPr marL="342900" indent="-34290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SzPct val="75000"/>
        <a:buFont typeface="Arial" panose="020B0604020202020204" pitchFamily="34" charset="0"/>
        <a:buChar char="•"/>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ca04a313.ump.edu.vn@apac.teams.m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A2279-DF81-B24D-A6AC-529AB487BB56}"/>
              </a:ext>
            </a:extLst>
          </p:cNvPr>
          <p:cNvSpPr>
            <a:spLocks noGrp="1"/>
          </p:cNvSpPr>
          <p:nvPr>
            <p:ph idx="1"/>
          </p:nvPr>
        </p:nvSpPr>
        <p:spPr>
          <a:xfrm>
            <a:off x="457200" y="2852936"/>
            <a:ext cx="8229600" cy="1143000"/>
          </a:xfrm>
          <a:noFill/>
          <a:ln>
            <a:noFill/>
          </a:ln>
        </p:spPr>
        <p:txBody>
          <a:bodyPr anchor="ctr">
            <a:normAutofit/>
          </a:bodyPr>
          <a:lstStyle/>
          <a:p>
            <a:pPr marL="0" indent="0" algn="ctr">
              <a:buNone/>
            </a:pPr>
            <a:r>
              <a:rPr lang="en-US" sz="2800" b="1"/>
              <a:t>Quản lí các vấn đề thường gặp ở ½ sau thai kì</a:t>
            </a:r>
          </a:p>
        </p:txBody>
      </p:sp>
      <p:sp>
        <p:nvSpPr>
          <p:cNvPr id="4" name="Content Placeholder 2">
            <a:extLst>
              <a:ext uri="{FF2B5EF4-FFF2-40B4-BE49-F238E27FC236}">
                <a16:creationId xmlns:a16="http://schemas.microsoft.com/office/drawing/2014/main" id="{462CA603-B099-A742-BB36-3B4C71FD016F}"/>
              </a:ext>
            </a:extLst>
          </p:cNvPr>
          <p:cNvSpPr txBox="1">
            <a:spLocks/>
          </p:cNvSpPr>
          <p:nvPr/>
        </p:nvSpPr>
        <p:spPr>
          <a:xfrm>
            <a:off x="4572000" y="1412776"/>
            <a:ext cx="41148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3970930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3, phân đoạn 1</a:t>
            </a:r>
            <a:br>
              <a:rPr lang="en-US"/>
            </a:br>
            <a:r>
              <a:rPr lang="en-US" dirty="0" err="1"/>
              <a:t>Buồng trứng đa nang và metformin</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Nhận diện nguy cơ lâm sàng của GDM</a:t>
            </a:r>
          </a:p>
          <a:p>
            <a:pPr lvl="1"/>
            <a:r>
              <a:rPr lang="en-US" err="1"/>
              <a:t>Vai trò của các tests tầm soát/chẩn đoán GDM trong trường hợp đã có rối loạn dung nạp glucose hay DM1/DM2 đã biết </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3658080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3, phân đoạn 2</a:t>
            </a:r>
            <a:br>
              <a:rPr lang="en-US"/>
            </a:br>
            <a:r>
              <a:rPr lang="en-US" dirty="0" err="1"/>
              <a:t>Buồng trứng đa nang và metformin</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Ở ½ sau thai kì, bà S. đã được chẩn đoán là đái tháo đường thai kì</a:t>
            </a:r>
          </a:p>
          <a:p>
            <a:r>
              <a:rPr lang="en-US"/>
              <a:t>Các nỗ lực kiểm soát bằng MNT bị thất bại, dẫn đến việc bà phải tiêm insulin. Sau khi dùng insulin, glycemia đã ổn định</a:t>
            </a:r>
          </a:p>
          <a:p>
            <a:r>
              <a:rPr lang="en-US"/>
              <a:t>Lúc 39 tuần, bà S. đã sanh thường, bé trai, cân nặng 3,500 gr</a:t>
            </a:r>
          </a:p>
          <a:p>
            <a:r>
              <a:rPr lang="en-US"/>
              <a:t>Kể từ sau sanh, người ta “</a:t>
            </a:r>
            <a:r>
              <a:rPr lang="en-US" i="1"/>
              <a:t>quên</a:t>
            </a:r>
            <a:r>
              <a:rPr lang="en-US"/>
              <a:t>” dùng tiếp insulin</a:t>
            </a:r>
          </a:p>
          <a:p>
            <a:r>
              <a:rPr lang="en-US"/>
              <a:t>Hiện tại, hậu sản ổn định</a:t>
            </a:r>
          </a:p>
          <a:p>
            <a:r>
              <a:rPr lang="en-US"/>
              <a:t>Kiểm tra glycemia để xuất viện, ghi nhận các kết quả</a:t>
            </a:r>
          </a:p>
          <a:p>
            <a:pPr lvl="1"/>
            <a:r>
              <a:rPr lang="en-US"/>
              <a:t> Glycemia đói = 96 mg/dL</a:t>
            </a:r>
          </a:p>
          <a:p>
            <a:pPr lvl="1"/>
            <a:r>
              <a:rPr lang="en-US"/>
              <a:t>Glycemia 1 giờ sau ăn = 135 mg/dL</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4131140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3, phân đoạn 2</a:t>
            </a:r>
            <a:br>
              <a:rPr lang="en-US"/>
            </a:br>
            <a:r>
              <a:rPr lang="en-US" dirty="0" err="1"/>
              <a:t>Buồng trứng đa nang và metformin</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Diễn biến của GDM trong thời gian hậu sản</a:t>
            </a:r>
          </a:p>
          <a:p>
            <a:pPr lvl="1"/>
            <a:r>
              <a:rPr lang="en-US" err="1"/>
              <a:t>Mục tiêu quản lí, và nội dung quản lí nào là thích hợp cho một thai phụ mắc GDM đã sanh</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2322424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dirty="0" err="1"/>
              <a:t>Phần II:</a:t>
            </a:r>
            <a:br>
              <a:rPr lang="en-US" dirty="0" err="1"/>
            </a:br>
            <a:r>
              <a:rPr lang="en-US" dirty="0" err="1"/>
              <a:t>Rối loạn tăng huyết áp trong thai kì</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normAutofit/>
          </a:bodyPr>
          <a:lstStyle/>
          <a:p>
            <a:r>
              <a:rPr lang="en-US" err="1"/>
              <a:t>Mục</a:t>
            </a:r>
            <a:r>
              <a:rPr lang="en-US"/>
              <a:t> </a:t>
            </a:r>
            <a:r>
              <a:rPr lang="en-US" err="1"/>
              <a:t>tiêu</a:t>
            </a:r>
            <a:r>
              <a:rPr lang="en-US"/>
              <a:t>:</a:t>
            </a:r>
          </a:p>
          <a:p>
            <a:pPr lvl="1"/>
            <a:r>
              <a:rPr lang="en-US" b="0" err="1"/>
              <a:t>Nhận diện được một thai phụ mắc một trong các dạng thức khác nhau của rối loạn tăng huyết áp trong thai kì</a:t>
            </a:r>
          </a:p>
          <a:p>
            <a:pPr lvl="1"/>
            <a:r>
              <a:rPr lang="en-US" err="1"/>
              <a:t>Ra được quyết định quản lí sơ cấp cho một thai phụ có tiền sản giật</a:t>
            </a:r>
            <a:endParaRPr lang="en-US" b="0"/>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normAutofit/>
          </a:bodyPr>
          <a:lstStyle/>
          <a:p>
            <a:r>
              <a:rPr lang="en-US" err="1"/>
              <a:t>Bạn</a:t>
            </a:r>
            <a:r>
              <a:rPr lang="en-US"/>
              <a:t> </a:t>
            </a:r>
            <a:r>
              <a:rPr lang="en-US" err="1"/>
              <a:t>hãy</a:t>
            </a:r>
            <a:r>
              <a:rPr lang="en-US"/>
              <a:t>:</a:t>
            </a:r>
            <a:endParaRPr lang="en-US" err="1"/>
          </a:p>
          <a:p>
            <a:pPr lvl="1"/>
            <a:r>
              <a:rPr lang="en-US" err="1"/>
              <a:t>Trả lời các câu hỏi được đặt ra trên PollEv.com</a:t>
            </a:r>
          </a:p>
          <a:p>
            <a:pPr lvl="1"/>
            <a:r>
              <a:rPr lang="en-US" err="1"/>
              <a:t>Thảo luận với các bạn học để bảo vệ quan điểm của mình</a:t>
            </a:r>
            <a:endParaRPr lang="en-US"/>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2043381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4</a:t>
            </a:r>
            <a:br>
              <a:rPr lang="en-US"/>
            </a:br>
            <a:r>
              <a:rPr lang="en-US" dirty="0" err="1"/>
              <a:t>Ở trung tâm Y tế huyện</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Bà B., PARA 1001, khám vì nôn và đau mạn sườn phải</a:t>
            </a:r>
          </a:p>
          <a:p>
            <a:r>
              <a:rPr lang="en-US"/>
              <a:t>Tuổi thai # 34 tuần, tính theo siêu âm 3 tháng đầu </a:t>
            </a:r>
          </a:p>
          <a:p>
            <a:r>
              <a:rPr lang="en-US"/>
              <a:t>Bà không đi khám thai</a:t>
            </a:r>
          </a:p>
          <a:p>
            <a:r>
              <a:rPr lang="en-US"/>
              <a:t>Đau hạ sườn phải và nôn từ sáng nay</a:t>
            </a:r>
          </a:p>
          <a:p>
            <a:r>
              <a:rPr lang="en-US"/>
              <a:t>Từ đêm qua đến nay đi tiểu ít, nước tiểu có màu đỏ nâu. </a:t>
            </a:r>
          </a:p>
          <a:p>
            <a:r>
              <a:rPr lang="en-US"/>
              <a:t>M = 92 lần/ph, BP = 140/90 mmHg, phù mặt và chi, T = 37</a:t>
            </a:r>
            <a:r>
              <a:rPr lang="en-US">
                <a:sym typeface="Symbol" pitchFamily="2" charset="2"/>
              </a:rPr>
              <a:t></a:t>
            </a:r>
            <a:r>
              <a:rPr lang="en-US"/>
              <a:t>C, nhịp thở = 16 lần/ph, phản xạ gân xương (++)</a:t>
            </a:r>
          </a:p>
          <a:p>
            <a:r>
              <a:rPr lang="en-US"/>
              <a:t>Bụng mềm, bề cao tử cung 26 cm, không có cơn co tử cung, ngôi đầu cao, tim thai: 140 lần/ph</a:t>
            </a:r>
          </a:p>
          <a:p>
            <a:r>
              <a:rPr lang="en-US"/>
              <a:t>Cổ tử cung đóng, dài, chúc sau. Các màng ối chưa vỡ</a:t>
            </a:r>
          </a:p>
          <a:p>
            <a:r>
              <a:rPr lang="en-US"/>
              <a:t>Dip-stick 3 thông số ghi nhận có protein niệu (+++)</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1113748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4</a:t>
            </a:r>
            <a:br>
              <a:rPr lang="en-US"/>
            </a:br>
            <a:r>
              <a:rPr lang="en-US" dirty="0" err="1"/>
              <a:t>Ở trung tâm Y tế huyện</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Nhận diện các dấu hiệu lâm sàng của tiền sản giật và các dấu hiệu nặng của tiền sản giật</a:t>
            </a:r>
          </a:p>
          <a:p>
            <a:pPr lvl="1"/>
            <a:r>
              <a:rPr lang="en-US" err="1"/>
              <a:t>Quyết định quản lí nào là phù hợp trong điều kiện làm việc ở những settings khác nhau</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908860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5</a:t>
            </a:r>
            <a:br>
              <a:rPr lang="en-US"/>
            </a:br>
            <a:r>
              <a:rPr lang="en-US" dirty="0" err="1"/>
              <a:t>Hôn mê</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Tại khoa Cấp cứu bệnh viện chuyên Sản-Nhi của tỉnh X.</a:t>
            </a:r>
          </a:p>
          <a:p>
            <a:r>
              <a:rPr lang="en-US"/>
              <a:t>Vô danh nữ, tuổi (?), được người đi đường đưa đến trong tình trạng hôn mê</a:t>
            </a:r>
          </a:p>
          <a:p>
            <a:r>
              <a:rPr lang="en-US"/>
              <a:t>Không có bất cứ thông tin gì về bà ta. Chỉ nghe kể rằng bà ta đang đi đường thì ngã xuống, sùi bọt mép và hôn mê</a:t>
            </a:r>
          </a:p>
          <a:p>
            <a:r>
              <a:rPr lang="en-US"/>
              <a:t>Phù chân, tay và mặt</a:t>
            </a:r>
          </a:p>
          <a:p>
            <a:r>
              <a:rPr lang="en-US"/>
              <a:t>M = 100 lần/ph, BP = 150/100 mmHg</a:t>
            </a:r>
          </a:p>
          <a:p>
            <a:r>
              <a:rPr lang="en-US"/>
              <a:t>Thông tiểu ra được 100 mL nước tiểu màu nâu xá xị</a:t>
            </a:r>
          </a:p>
          <a:p>
            <a:r>
              <a:rPr lang="en-US"/>
              <a:t>Khám lâm sàng thấy bà ta đang có thai, bề cao tử cung 26 cm, tim thai nghe bằng Doppler 80-100 lần/phút, tử cung không có cơn co. Cổ tử cung đóng, dầy, chúc sau</a:t>
            </a:r>
          </a:p>
          <a:p>
            <a:endParaRPr lang="en-US"/>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4132875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5</a:t>
            </a:r>
            <a:br>
              <a:rPr lang="en-US"/>
            </a:br>
            <a:r>
              <a:rPr lang="en-US" dirty="0" err="1"/>
              <a:t>Hôn mê</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Nhận diện các dấu hiệu lâm sàng của tiền sản giật và các dấu hiệu nặng của tiền sản giật</a:t>
            </a:r>
          </a:p>
          <a:p>
            <a:pPr lvl="1"/>
            <a:r>
              <a:rPr lang="en-US" err="1"/>
              <a:t>Nhận diện được dạng thức đặc thù của sản giật</a:t>
            </a:r>
            <a:endParaRPr lang="en-US" b="0" err="1"/>
          </a:p>
          <a:p>
            <a:pPr lvl="1"/>
            <a:r>
              <a:rPr lang="en-US" err="1"/>
              <a:t>Quyết định quản lí nào là phù hợp trong điều kiện làm việc ở những settings khác nhau</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53005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dirty="0" err="1"/>
              <a:t>Phần III:</a:t>
            </a:r>
            <a:br>
              <a:rPr lang="en-US" dirty="0" err="1"/>
            </a:br>
            <a:r>
              <a:rPr lang="en-US" dirty="0" err="1"/>
              <a:t>Chuyển dạ sanh non</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normAutofit/>
          </a:bodyPr>
          <a:lstStyle/>
          <a:p>
            <a:r>
              <a:rPr lang="en-US" err="1"/>
              <a:t>Mục</a:t>
            </a:r>
            <a:r>
              <a:rPr lang="en-US"/>
              <a:t> </a:t>
            </a:r>
            <a:r>
              <a:rPr lang="en-US" err="1"/>
              <a:t>tiêu</a:t>
            </a:r>
            <a:r>
              <a:rPr lang="en-US"/>
              <a:t>:</a:t>
            </a:r>
          </a:p>
          <a:p>
            <a:pPr lvl="1"/>
            <a:r>
              <a:rPr lang="en-US" b="0" err="1"/>
              <a:t>Nhận diện một thai phụ có nguy cơ của sanh non</a:t>
            </a:r>
          </a:p>
          <a:p>
            <a:pPr lvl="1"/>
            <a:r>
              <a:rPr lang="en-US" err="1"/>
              <a:t>Đánh giá được nguy cơ xảy ra sanh non bằng các test cơ bản CL, fFN, PAMG-1</a:t>
            </a:r>
            <a:endParaRPr lang="en-US" b="0" err="1"/>
          </a:p>
          <a:p>
            <a:pPr lvl="1"/>
            <a:r>
              <a:rPr lang="en-US" err="1"/>
              <a:t>Ra được quyết định quản lí sơ cấp cho một thai phụ có nguy cơ của chuyển dạ sanh non</a:t>
            </a:r>
            <a:endParaRPr lang="en-US" b="0"/>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normAutofit/>
          </a:bodyPr>
          <a:lstStyle/>
          <a:p>
            <a:r>
              <a:rPr lang="en-US" err="1"/>
              <a:t>Bạn</a:t>
            </a:r>
            <a:r>
              <a:rPr lang="en-US"/>
              <a:t> </a:t>
            </a:r>
            <a:r>
              <a:rPr lang="en-US" err="1"/>
              <a:t>hãy</a:t>
            </a:r>
            <a:r>
              <a:rPr lang="en-US"/>
              <a:t>:</a:t>
            </a:r>
            <a:endParaRPr lang="en-US" err="1"/>
          </a:p>
          <a:p>
            <a:pPr lvl="1"/>
            <a:r>
              <a:rPr lang="en-US" err="1"/>
              <a:t>Trả lời các câu hỏi được đặt ra trên PollEv.com</a:t>
            </a:r>
          </a:p>
          <a:p>
            <a:pPr lvl="1"/>
            <a:r>
              <a:rPr lang="en-US" err="1"/>
              <a:t>Thảo luận với các bạn học để bảo vệ quan điểm của mình</a:t>
            </a:r>
            <a:endParaRPr lang="en-US"/>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75112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6</a:t>
            </a:r>
            <a:br>
              <a:rPr lang="en-US"/>
            </a:br>
            <a:r>
              <a:rPr lang="en-US"/>
              <a:t>Tử cung đôi</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Bà H. 30 tuổi, PARA 0000, đến khám thai định kì. </a:t>
            </a:r>
          </a:p>
          <a:p>
            <a:r>
              <a:rPr lang="en-US"/>
              <a:t>Có thai nhờ IVF. Biết có tử cung đôi (dạng didelphys) từ trước. </a:t>
            </a:r>
          </a:p>
          <a:p>
            <a:r>
              <a:rPr lang="en-US"/>
              <a:t>Hiện tại tuổi thai là 28 tuần, dựa vào ngày IVF chuyển phôi</a:t>
            </a:r>
          </a:p>
          <a:p>
            <a:r>
              <a:rPr lang="en-US"/>
              <a:t>Thai kì hiện tại: thai nằm trong tử cung bên trái, tử cung phải không mang thai</a:t>
            </a:r>
          </a:p>
          <a:p>
            <a:r>
              <a:rPr lang="en-US"/>
              <a:t>Tổng soát, siêu âm hình thái học không phát hiện bất thường</a:t>
            </a:r>
          </a:p>
          <a:p>
            <a:r>
              <a:rPr lang="en-US"/>
              <a:t>Khám hôm nay: bề cao tử cung 26 cm, tử cung lệch hẳn sang trái, không có cơn co, tim thai 152 nhịp/ph, đều, cổ tử cung đóng kín</a:t>
            </a:r>
          </a:p>
          <a:p>
            <a:r>
              <a:rPr lang="en-US"/>
              <a:t>Siêu âm hôm nay: Đơn thai sống trong tử cung, sinh trắc tương ứng với 25</a:t>
            </a:r>
            <a:r>
              <a:rPr lang="en-US" baseline="30000"/>
              <a:t>th</a:t>
            </a:r>
            <a:r>
              <a:rPr lang="en-US"/>
              <a:t> percentile của tuổi thai 28 tuần. Chiều dài kênh cổ tử cung = 35 mm</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1156083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4C87-4F4C-A640-BC84-768FE64519A4}"/>
              </a:ext>
            </a:extLst>
          </p:cNvPr>
          <p:cNvSpPr>
            <a:spLocks noGrp="1"/>
          </p:cNvSpPr>
          <p:nvPr>
            <p:ph type="title"/>
          </p:nvPr>
        </p:nvSpPr>
        <p:spPr/>
        <p:txBody>
          <a:bodyPr/>
          <a:lstStyle/>
          <a:p>
            <a:r>
              <a:rPr lang="en-US"/>
              <a:t>Bài RAT</a:t>
            </a:r>
            <a:br>
              <a:rPr lang="en-US"/>
            </a:br>
            <a:r>
              <a:rPr lang="en-US"/>
              <a:t>Vui hơn với</a:t>
            </a:r>
            <a:endParaRPr lang="en-US">
              <a:solidFill>
                <a:srgbClr val="7030A0"/>
              </a:solidFill>
            </a:endParaRPr>
          </a:p>
        </p:txBody>
      </p:sp>
      <p:sp>
        <p:nvSpPr>
          <p:cNvPr id="3" name="Content Placeholder 2">
            <a:extLst>
              <a:ext uri="{FF2B5EF4-FFF2-40B4-BE49-F238E27FC236}">
                <a16:creationId xmlns:a16="http://schemas.microsoft.com/office/drawing/2014/main" id="{12572D6F-0B09-404A-B181-8A8D55435B48}"/>
              </a:ext>
            </a:extLst>
          </p:cNvPr>
          <p:cNvSpPr>
            <a:spLocks noGrp="1"/>
          </p:cNvSpPr>
          <p:nvPr>
            <p:ph sz="half" idx="1"/>
          </p:nvPr>
        </p:nvSpPr>
        <p:spPr/>
        <p:txBody>
          <a:bodyPr>
            <a:normAutofit/>
          </a:bodyPr>
          <a:lstStyle/>
          <a:p>
            <a:pPr marL="514350" indent="-514350">
              <a:buFont typeface="+mj-lt"/>
              <a:buAutoNum type="arabicPeriod"/>
            </a:pPr>
            <a:r>
              <a:rPr lang="en-US" sz="2400" b="0"/>
              <a:t>Trên internet browser tìm </a:t>
            </a:r>
            <a:r>
              <a:rPr lang="en-US" sz="2400">
                <a:solidFill>
                  <a:srgbClr val="0432FF"/>
                </a:solidFill>
              </a:rPr>
              <a:t>https://kahoot.it</a:t>
            </a:r>
          </a:p>
          <a:p>
            <a:pPr marL="514350" indent="-514350">
              <a:buFont typeface="+mj-lt"/>
              <a:buAutoNum type="arabicPeriod"/>
            </a:pPr>
            <a:r>
              <a:rPr lang="en-US" sz="2400" b="0"/>
              <a:t>Vào ô </a:t>
            </a:r>
            <a:r>
              <a:rPr lang="en-US" sz="2400">
                <a:solidFill>
                  <a:srgbClr val="0432FF"/>
                </a:solidFill>
              </a:rPr>
              <a:t>Game PIN</a:t>
            </a:r>
            <a:r>
              <a:rPr lang="en-US" sz="2400" b="0">
                <a:solidFill>
                  <a:schemeClr val="tx1"/>
                </a:solidFill>
              </a:rPr>
              <a:t>, nhập </a:t>
            </a:r>
            <a:r>
              <a:rPr lang="en-US" sz="2400">
                <a:solidFill>
                  <a:srgbClr val="0432FF"/>
                </a:solidFill>
              </a:rPr>
              <a:t>PIN</a:t>
            </a:r>
            <a:r>
              <a:rPr lang="en-US" sz="2400" b="0">
                <a:solidFill>
                  <a:schemeClr val="tx1"/>
                </a:solidFill>
              </a:rPr>
              <a:t> mà các bạn thấy hiển thị trên màn hình zoom đang học</a:t>
            </a:r>
            <a:endParaRPr lang="en-US" sz="2400">
              <a:solidFill>
                <a:schemeClr val="bg1">
                  <a:lumMod val="50000"/>
                </a:schemeClr>
              </a:solidFill>
            </a:endParaRPr>
          </a:p>
          <a:p>
            <a:pPr marL="514350" indent="-514350">
              <a:buFont typeface="+mj-lt"/>
              <a:buAutoNum type="arabicPeriod"/>
            </a:pPr>
            <a:r>
              <a:rPr lang="en-US" sz="2400" b="0"/>
              <a:t>Trong Join the Game, nhập </a:t>
            </a:r>
            <a:r>
              <a:rPr lang="en-US" sz="2400">
                <a:solidFill>
                  <a:schemeClr val="bg1">
                    <a:lumMod val="65000"/>
                  </a:schemeClr>
                </a:solidFill>
              </a:rPr>
              <a:t>nickname</a:t>
            </a:r>
            <a:r>
              <a:rPr lang="en-US" sz="2400" b="0"/>
              <a:t> bằng </a:t>
            </a:r>
            <a:r>
              <a:rPr lang="en-US" sz="2400">
                <a:solidFill>
                  <a:srgbClr val="0432FF"/>
                </a:solidFill>
              </a:rPr>
              <a:t>tên của tổ </a:t>
            </a:r>
            <a:r>
              <a:rPr lang="en-US" sz="2400">
                <a:solidFill>
                  <a:schemeClr val="bg1">
                    <a:lumMod val="65000"/>
                  </a:schemeClr>
                </a:solidFill>
              </a:rPr>
              <a:t>(To 1, To 2…)</a:t>
            </a:r>
          </a:p>
          <a:p>
            <a:pPr marL="514350" indent="-514350">
              <a:buFont typeface="+mj-lt"/>
              <a:buAutoNum type="arabicPeriod"/>
            </a:pPr>
            <a:r>
              <a:rPr lang="en-US" sz="2400" b="0"/>
              <a:t>Chạm vào </a:t>
            </a:r>
            <a:r>
              <a:rPr lang="en-US" sz="2400">
                <a:solidFill>
                  <a:srgbClr val="0432FF"/>
                </a:solidFill>
              </a:rPr>
              <a:t>Ok, go !</a:t>
            </a:r>
            <a:r>
              <a:rPr lang="en-US" sz="2400" b="0">
                <a:solidFill>
                  <a:schemeClr val="tx1"/>
                </a:solidFill>
              </a:rPr>
              <a:t>, bạn sẽ được đưa đến Kahoot game có tên </a:t>
            </a:r>
            <a:r>
              <a:rPr lang="en-US" sz="2400">
                <a:solidFill>
                  <a:srgbClr val="0432FF"/>
                </a:solidFill>
              </a:rPr>
              <a:t>Cycle 4, Year 4</a:t>
            </a:r>
            <a:r>
              <a:rPr lang="en-US" sz="2400" baseline="30000">
                <a:solidFill>
                  <a:srgbClr val="0432FF"/>
                </a:solidFill>
              </a:rPr>
              <a:t>th</a:t>
            </a:r>
            <a:r>
              <a:rPr lang="en-US" sz="2400">
                <a:solidFill>
                  <a:srgbClr val="0432FF"/>
                </a:solidFill>
              </a:rPr>
              <a:t> , 2020, RAT 44</a:t>
            </a:r>
          </a:p>
        </p:txBody>
      </p:sp>
      <p:sp>
        <p:nvSpPr>
          <p:cNvPr id="4" name="Content Placeholder 3">
            <a:extLst>
              <a:ext uri="{FF2B5EF4-FFF2-40B4-BE49-F238E27FC236}">
                <a16:creationId xmlns:a16="http://schemas.microsoft.com/office/drawing/2014/main" id="{09E866D7-2769-3E48-8AA5-BFBDCF146AFD}"/>
              </a:ext>
            </a:extLst>
          </p:cNvPr>
          <p:cNvSpPr>
            <a:spLocks noGrp="1"/>
          </p:cNvSpPr>
          <p:nvPr>
            <p:ph sz="half" idx="2"/>
          </p:nvPr>
        </p:nvSpPr>
        <p:spPr>
          <a:solidFill>
            <a:schemeClr val="accent4">
              <a:lumMod val="20000"/>
              <a:lumOff val="80000"/>
            </a:schemeClr>
          </a:solidFill>
          <a:ln>
            <a:solidFill>
              <a:schemeClr val="accent4">
                <a:lumMod val="75000"/>
              </a:schemeClr>
            </a:solidFill>
          </a:ln>
        </p:spPr>
        <p:txBody>
          <a:bodyPr>
            <a:normAutofit/>
          </a:bodyPr>
          <a:lstStyle/>
          <a:p>
            <a:pPr marL="514350" indent="-514350">
              <a:buFont typeface="+mj-lt"/>
              <a:buAutoNum type="arabicPeriod" startAt="6"/>
            </a:pPr>
            <a:r>
              <a:rPr lang="en-US" sz="2400" b="0">
                <a:solidFill>
                  <a:schemeClr val="accent4">
                    <a:lumMod val="75000"/>
                  </a:schemeClr>
                </a:solidFill>
              </a:rPr>
              <a:t>Đọc </a:t>
            </a:r>
            <a:r>
              <a:rPr lang="en-US" sz="2400">
                <a:solidFill>
                  <a:srgbClr val="7030A0"/>
                </a:solidFill>
              </a:rPr>
              <a:t>câu hỏi</a:t>
            </a:r>
            <a:r>
              <a:rPr lang="en-US" sz="2400" b="0">
                <a:solidFill>
                  <a:srgbClr val="7030A0"/>
                </a:solidFill>
              </a:rPr>
              <a:t> </a:t>
            </a:r>
            <a:r>
              <a:rPr lang="en-US" sz="2400" b="0">
                <a:solidFill>
                  <a:schemeClr val="accent4">
                    <a:lumMod val="75000"/>
                  </a:schemeClr>
                </a:solidFill>
              </a:rPr>
              <a:t>và </a:t>
            </a:r>
            <a:r>
              <a:rPr lang="en-US" sz="2400">
                <a:solidFill>
                  <a:srgbClr val="7030A0"/>
                </a:solidFill>
              </a:rPr>
              <a:t>các lựa chọn</a:t>
            </a:r>
            <a:r>
              <a:rPr lang="en-US" sz="2400" b="0">
                <a:solidFill>
                  <a:schemeClr val="accent4">
                    <a:lumMod val="75000"/>
                  </a:schemeClr>
                </a:solidFill>
              </a:rPr>
              <a:t> thấy trên màn hình, chú ý </a:t>
            </a:r>
            <a:r>
              <a:rPr lang="en-US" sz="2400">
                <a:solidFill>
                  <a:srgbClr val="7030A0"/>
                </a:solidFill>
              </a:rPr>
              <a:t>màu sắc</a:t>
            </a:r>
            <a:r>
              <a:rPr lang="en-US" sz="2400" b="0">
                <a:solidFill>
                  <a:schemeClr val="accent4">
                    <a:lumMod val="75000"/>
                  </a:schemeClr>
                </a:solidFill>
              </a:rPr>
              <a:t> của chúng</a:t>
            </a:r>
          </a:p>
          <a:p>
            <a:pPr marL="514350" indent="-514350">
              <a:buFont typeface="+mj-lt"/>
              <a:buAutoNum type="arabicPeriod" startAt="6"/>
            </a:pPr>
            <a:r>
              <a:rPr lang="en-US" sz="2400" b="0">
                <a:solidFill>
                  <a:schemeClr val="accent4">
                    <a:lumMod val="75000"/>
                  </a:schemeClr>
                </a:solidFill>
              </a:rPr>
              <a:t>Bạn có </a:t>
            </a:r>
            <a:r>
              <a:rPr lang="en-US" sz="2400">
                <a:solidFill>
                  <a:srgbClr val="7030A0"/>
                </a:solidFill>
              </a:rPr>
              <a:t>60 sec </a:t>
            </a:r>
            <a:r>
              <a:rPr lang="en-US" sz="2400" b="0">
                <a:solidFill>
                  <a:schemeClr val="accent4">
                    <a:lumMod val="75000"/>
                  </a:schemeClr>
                </a:solidFill>
              </a:rPr>
              <a:t>để trả lời</a:t>
            </a:r>
          </a:p>
          <a:p>
            <a:pPr marL="514350" indent="-514350">
              <a:buFont typeface="+mj-lt"/>
              <a:buAutoNum type="arabicPeriod" startAt="6"/>
            </a:pPr>
            <a:r>
              <a:rPr lang="en-US" sz="2400" b="0">
                <a:solidFill>
                  <a:schemeClr val="accent4">
                    <a:lumMod val="75000"/>
                  </a:schemeClr>
                </a:solidFill>
              </a:rPr>
              <a:t>Để trả lời, </a:t>
            </a:r>
            <a:r>
              <a:rPr lang="en-US" sz="2400">
                <a:solidFill>
                  <a:srgbClr val="7030A0"/>
                </a:solidFill>
              </a:rPr>
              <a:t>chạm vào ô có màu tương ứng với lựa chọn của bạn </a:t>
            </a:r>
          </a:p>
          <a:p>
            <a:pPr marL="514350" indent="-514350">
              <a:buFont typeface="+mj-lt"/>
              <a:buAutoNum type="arabicPeriod" startAt="6"/>
            </a:pPr>
            <a:r>
              <a:rPr lang="en-US" sz="2400" b="0">
                <a:solidFill>
                  <a:schemeClr val="accent4">
                    <a:lumMod val="75000"/>
                  </a:schemeClr>
                </a:solidFill>
              </a:rPr>
              <a:t>Khi tất cả các tổ đã trả lời xong bạn sẽ biết </a:t>
            </a:r>
            <a:r>
              <a:rPr lang="en-US" sz="2400">
                <a:solidFill>
                  <a:srgbClr val="7030A0"/>
                </a:solidFill>
              </a:rPr>
              <a:t>đáp án</a:t>
            </a:r>
          </a:p>
          <a:p>
            <a:pPr marL="514350" indent="-514350">
              <a:buFont typeface="+mj-lt"/>
              <a:buAutoNum type="arabicPeriod" startAt="6"/>
            </a:pPr>
            <a:r>
              <a:rPr lang="en-US" sz="2400">
                <a:solidFill>
                  <a:srgbClr val="7030A0"/>
                </a:solidFill>
              </a:rPr>
              <a:t>Điểm Kahoot </a:t>
            </a:r>
            <a:r>
              <a:rPr lang="en-US" sz="2400" b="0">
                <a:solidFill>
                  <a:schemeClr val="accent4">
                    <a:lumMod val="75000"/>
                  </a:schemeClr>
                </a:solidFill>
              </a:rPr>
              <a:t>sẽ tuỳ vào bạn trả lời </a:t>
            </a:r>
            <a:r>
              <a:rPr lang="en-US" sz="2400">
                <a:solidFill>
                  <a:srgbClr val="7030A0"/>
                </a:solidFill>
              </a:rPr>
              <a:t>đúng</a:t>
            </a:r>
            <a:r>
              <a:rPr lang="en-US" sz="2400">
                <a:solidFill>
                  <a:schemeClr val="accent4">
                    <a:lumMod val="75000"/>
                  </a:schemeClr>
                </a:solidFill>
              </a:rPr>
              <a:t> </a:t>
            </a:r>
            <a:r>
              <a:rPr lang="en-US" sz="2400" b="0">
                <a:solidFill>
                  <a:schemeClr val="accent4">
                    <a:lumMod val="75000"/>
                  </a:schemeClr>
                </a:solidFill>
              </a:rPr>
              <a:t>hay sai, và</a:t>
            </a:r>
            <a:r>
              <a:rPr lang="en-US" sz="2400">
                <a:solidFill>
                  <a:schemeClr val="accent4">
                    <a:lumMod val="75000"/>
                  </a:schemeClr>
                </a:solidFill>
              </a:rPr>
              <a:t> </a:t>
            </a:r>
            <a:r>
              <a:rPr lang="en-US" sz="2400">
                <a:solidFill>
                  <a:srgbClr val="7030A0"/>
                </a:solidFill>
              </a:rPr>
              <a:t>càng nhanh điểm càng cao</a:t>
            </a:r>
          </a:p>
          <a:p>
            <a:pPr marL="514350" indent="-514350">
              <a:buFont typeface="+mj-lt"/>
              <a:buAutoNum type="arabicPeriod" startAt="6"/>
            </a:pPr>
            <a:r>
              <a:rPr lang="en-US" sz="2400" b="0">
                <a:solidFill>
                  <a:schemeClr val="accent4">
                    <a:lumMod val="75000"/>
                  </a:schemeClr>
                </a:solidFill>
              </a:rPr>
              <a:t>Have fun with</a:t>
            </a:r>
          </a:p>
        </p:txBody>
      </p:sp>
      <p:pic>
        <p:nvPicPr>
          <p:cNvPr id="7" name="Picture 6" descr="A picture containing object, clock&#10;&#10;Description automatically generated">
            <a:extLst>
              <a:ext uri="{FF2B5EF4-FFF2-40B4-BE49-F238E27FC236}">
                <a16:creationId xmlns:a16="http://schemas.microsoft.com/office/drawing/2014/main" id="{B739CE0E-BCEA-9849-A158-7ACCB815B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120708"/>
            <a:ext cx="2808312" cy="1148052"/>
          </a:xfrm>
          <a:prstGeom prst="rect">
            <a:avLst/>
          </a:prstGeom>
        </p:spPr>
      </p:pic>
      <p:pic>
        <p:nvPicPr>
          <p:cNvPr id="8" name="Picture 7" descr="A picture containing object, clock&#10;&#10;Description automatically generated">
            <a:extLst>
              <a:ext uri="{FF2B5EF4-FFF2-40B4-BE49-F238E27FC236}">
                <a16:creationId xmlns:a16="http://schemas.microsoft.com/office/drawing/2014/main" id="{0AC77531-AD88-AC4E-AB89-CD40688A8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996" y="6021288"/>
            <a:ext cx="1601452" cy="654682"/>
          </a:xfrm>
          <a:prstGeom prst="rect">
            <a:avLst/>
          </a:prstGeom>
        </p:spPr>
      </p:pic>
    </p:spTree>
    <p:extLst>
      <p:ext uri="{BB962C8B-B14F-4D97-AF65-F5344CB8AC3E}">
        <p14:creationId xmlns:p14="http://schemas.microsoft.com/office/powerpoint/2010/main" val="1962901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6</a:t>
            </a:r>
            <a:br>
              <a:rPr lang="en-US"/>
            </a:br>
            <a:r>
              <a:rPr lang="en-US"/>
              <a:t>Tử cung đôi</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Nhận diện nguy cơ lâm sàng của sanh non</a:t>
            </a:r>
          </a:p>
          <a:p>
            <a:pPr lvl="1"/>
            <a:r>
              <a:rPr lang="en-US" err="1"/>
              <a:t>Mục đích và giá trị của những tests dùng trong chẩn đoán và dự báo sanh non </a:t>
            </a:r>
            <a:endParaRPr lang="en-US" b="0" err="1"/>
          </a:p>
          <a:p>
            <a:pPr lvl="1"/>
            <a:r>
              <a:rPr lang="en-US" err="1"/>
              <a:t>Ra quyết định liên quan đến lựa chọn một phương án dự phòng sanh non thích hợp</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186192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7</a:t>
            </a:r>
            <a:br>
              <a:rPr lang="en-US"/>
            </a:br>
            <a:r>
              <a:rPr lang="en-US"/>
              <a:t>Oxytocin Receptor Antagonist</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Bà A., 28 tuổi, thai 33 tuần </a:t>
            </a:r>
            <a:r>
              <a:rPr lang="en-US" baseline="30000"/>
              <a:t>+ 0 d</a:t>
            </a:r>
            <a:r>
              <a:rPr lang="en-US"/>
              <a:t>, nhập viện đêm qua, vì chuyển dạ  sanh non</a:t>
            </a:r>
          </a:p>
          <a:p>
            <a:r>
              <a:rPr lang="en-US"/>
              <a:t>Khám thai đủ. Thai kì tiến triển bình thường</a:t>
            </a:r>
          </a:p>
          <a:p>
            <a:r>
              <a:rPr lang="en-US"/>
              <a:t>Lúc nhập viện: cơn co tử cung đều, cổ tử cung mở 1 cm, xóa 30%, đầu ối đã lập. Không thấy nguyên nhân của sanh non</a:t>
            </a:r>
          </a:p>
          <a:p>
            <a:r>
              <a:rPr lang="en-US"/>
              <a:t>Siêu âm chiều dài kênh tử cung (CL) = 15 mm, dạng “ U ”</a:t>
            </a:r>
          </a:p>
          <a:p>
            <a:r>
              <a:rPr lang="en-US"/>
              <a:t>PAMG-1 (+)</a:t>
            </a:r>
          </a:p>
          <a:p>
            <a:r>
              <a:rPr lang="en-US"/>
              <a:t>Đã tiêm betamethasone từ đêm qua, đồng thời với oxytocin receptor antagonist</a:t>
            </a:r>
          </a:p>
          <a:p>
            <a:r>
              <a:rPr lang="en-US"/>
              <a:t>Sáng nay, M = 90 l/ph, BP = 120/80 mmHg. EFM còn vài cơn co nhẹ. Khám âm đạo: tình trạng cổ tử cung vẫn không đổi</a:t>
            </a:r>
          </a:p>
          <a:p>
            <a:r>
              <a:rPr lang="en-US"/>
              <a:t>Siêu âm CL = 20 mm dạng “ I ”</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1933894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7</a:t>
            </a:r>
            <a:br>
              <a:rPr lang="en-US"/>
            </a:br>
            <a:r>
              <a:rPr lang="en-US"/>
              <a:t>Oxytocin Receptor Antagonist</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Mục tiêu của việc điều trị sanh non</a:t>
            </a:r>
          </a:p>
          <a:p>
            <a:pPr lvl="1"/>
            <a:r>
              <a:rPr lang="en-US" err="1"/>
              <a:t>Theo dõi và đánh giá hiệu quả của một can thiệp điều trị sanh non phải dựa trên những tiêu chí nào?</a:t>
            </a:r>
            <a:endParaRPr lang="en-US" b="0" err="1"/>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296701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8, phân đoạn 1</a:t>
            </a:r>
            <a:br>
              <a:rPr lang="en-US"/>
            </a:br>
            <a:r>
              <a:rPr lang="en-US"/>
              <a:t>Corticosteroid liệu pháp và GDM</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Cô L., 28 tuổi, PARA 0000, thai 30 tuần, tuổi thai chính xác, đến khám vì trằn bụng</a:t>
            </a:r>
          </a:p>
          <a:p>
            <a:r>
              <a:rPr lang="en-US"/>
              <a:t>OGTT-75 [+], vẫn đang thực hiện MNT hiệu quả, glycemia ổn định</a:t>
            </a:r>
          </a:p>
          <a:p>
            <a:r>
              <a:rPr lang="en-US"/>
              <a:t>Cô tăng 0.5 kg so với lần khám cuối cách đây 2 tuần</a:t>
            </a:r>
          </a:p>
          <a:p>
            <a:r>
              <a:rPr lang="en-US"/>
              <a:t>Tử cung có một cơn co trong mỗi 20 phút, tim thai 140 lần/ ph</a:t>
            </a:r>
          </a:p>
          <a:p>
            <a:r>
              <a:rPr lang="en-US"/>
              <a:t>Âm đạo có ít khí hư trắng đục, nitrazine test âm tính</a:t>
            </a:r>
          </a:p>
          <a:p>
            <a:r>
              <a:rPr lang="en-US"/>
              <a:t>Cổ tử cung đóng kín</a:t>
            </a:r>
          </a:p>
          <a:p>
            <a:r>
              <a:rPr lang="en-US"/>
              <a:t>Siêu âm: đơn thai sống, sinh trắc ứng với 40</a:t>
            </a:r>
            <a:r>
              <a:rPr lang="en-US" baseline="30000"/>
              <a:t>th</a:t>
            </a:r>
            <a:r>
              <a:rPr lang="en-US"/>
              <a:t> percentile của thai 30 tuần, SDP = 38 mm, CL = 30 mm</a:t>
            </a:r>
          </a:p>
          <a:p>
            <a:r>
              <a:rPr lang="en-US"/>
              <a:t>Thai phụ được cho nhập viện với chẩn đoán “doạ sinh non”</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1856198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8, phân đoạn 1</a:t>
            </a:r>
            <a:br>
              <a:rPr lang="en-US"/>
            </a:br>
            <a:r>
              <a:rPr lang="en-US"/>
              <a:t>Corticosteroid liệu pháp và GDM</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Mục tiêu của việc điều trị sanh non</a:t>
            </a:r>
          </a:p>
          <a:p>
            <a:pPr lvl="1"/>
            <a:r>
              <a:rPr lang="en-US" err="1"/>
              <a:t>Chỉ định của một can thiệp điều trị sanh non phải dựa trên những tiêu chí nào?</a:t>
            </a:r>
          </a:p>
          <a:p>
            <a:pPr lvl="1"/>
            <a:r>
              <a:rPr lang="en-US" b="0" err="1"/>
              <a:t>Ảnh hưởng của corticosteroid liệu pháp trên một thai phụ mắc GDM</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2028431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8, phân đoạn 2</a:t>
            </a:r>
            <a:br>
              <a:rPr lang="en-US"/>
            </a:br>
            <a:r>
              <a:rPr lang="en-US"/>
              <a:t>Corticosteroid liệu pháp và GDM</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Bất chấp ý kiến của bạn, sau kết quả thử đường huyết bất kỳ = 105 mg/dL, thai phụ được tiêm mũi betamethasone 1</a:t>
            </a:r>
            <a:r>
              <a:rPr lang="en-US" baseline="30000"/>
              <a:t>st</a:t>
            </a:r>
            <a:endParaRPr lang="en-US"/>
          </a:p>
          <a:p>
            <a:r>
              <a:rPr lang="en-US"/>
              <a:t>Cùng ngày đó, glycemia trước ăn dao động trong khoảng 120-150 mg/dL và sau ăn dao động trong khoảng 150-195 mg/dL</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554007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8, phân đoạn 2</a:t>
            </a:r>
            <a:br>
              <a:rPr lang="en-US"/>
            </a:br>
            <a:r>
              <a:rPr lang="en-US"/>
              <a:t>Corticosteroid liệu pháp và GDM</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Ảnh hưởng của corticosteroid liệu pháp trên một thai phụ mắc GDM</a:t>
            </a:r>
          </a:p>
          <a:p>
            <a:pPr lvl="1"/>
            <a:r>
              <a:rPr lang="en-US" err="1"/>
              <a:t>Các giải pháp nào sẽ giúp đạt mục tiêu glycemia khi xảy ra những biến cố lâm sàng nhất định</a:t>
            </a:r>
            <a:endParaRPr lang="en-US" b="0" err="1"/>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35197315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F37FB-493F-0042-803A-BA44A775DDB9}"/>
              </a:ext>
            </a:extLst>
          </p:cNvPr>
          <p:cNvSpPr>
            <a:spLocks noGrp="1"/>
          </p:cNvSpPr>
          <p:nvPr>
            <p:ph type="title"/>
          </p:nvPr>
        </p:nvSpPr>
        <p:spPr/>
        <p:txBody>
          <a:bodyPr/>
          <a:lstStyle/>
          <a:p>
            <a:r>
              <a:rPr lang="en-US" err="1"/>
              <a:t>Phần</a:t>
            </a:r>
            <a:r>
              <a:rPr lang="en-US"/>
              <a:t> IV: </a:t>
            </a:r>
            <a:br>
              <a:rPr lang="en-US" b="0"/>
            </a:br>
            <a:r>
              <a:rPr lang="en-US" err="1"/>
              <a:t>Bất thường tăng trưởng trong tử cung</a:t>
            </a:r>
            <a:endParaRPr lang="en-US"/>
          </a:p>
        </p:txBody>
      </p:sp>
      <p:sp>
        <p:nvSpPr>
          <p:cNvPr id="3" name="Content Placeholder 2">
            <a:extLst>
              <a:ext uri="{FF2B5EF4-FFF2-40B4-BE49-F238E27FC236}">
                <a16:creationId xmlns:a16="http://schemas.microsoft.com/office/drawing/2014/main" id="{4A97EF47-DD5C-EB49-8D43-12BBB74D9E8E}"/>
              </a:ext>
            </a:extLst>
          </p:cNvPr>
          <p:cNvSpPr>
            <a:spLocks noGrp="1"/>
          </p:cNvSpPr>
          <p:nvPr>
            <p:ph sz="half" idx="1"/>
          </p:nvPr>
        </p:nvSpPr>
        <p:spPr/>
        <p:txBody>
          <a:bodyPr/>
          <a:lstStyle/>
          <a:p>
            <a:r>
              <a:rPr lang="en-US" err="1"/>
              <a:t>Mục</a:t>
            </a:r>
            <a:r>
              <a:rPr lang="en-US"/>
              <a:t> </a:t>
            </a:r>
            <a:r>
              <a:rPr lang="en-US" err="1"/>
              <a:t>tiêu</a:t>
            </a:r>
            <a:r>
              <a:rPr lang="en-US"/>
              <a:t>:</a:t>
            </a:r>
          </a:p>
          <a:p>
            <a:pPr lvl="1"/>
            <a:r>
              <a:rPr lang="en-US" err="1"/>
              <a:t>Nhận diện được các đặc trưng hình ảnh học cho phép định hướng chẩn đoán một cấu trúc lành tính ở tử cung</a:t>
            </a:r>
          </a:p>
          <a:p>
            <a:pPr lvl="1"/>
            <a:endParaRPr lang="en-US"/>
          </a:p>
          <a:p>
            <a:endParaRPr lang="en-US"/>
          </a:p>
        </p:txBody>
      </p:sp>
      <p:sp>
        <p:nvSpPr>
          <p:cNvPr id="4" name="Content Placeholder 3">
            <a:extLst>
              <a:ext uri="{FF2B5EF4-FFF2-40B4-BE49-F238E27FC236}">
                <a16:creationId xmlns:a16="http://schemas.microsoft.com/office/drawing/2014/main" id="{0DEC371C-8499-A743-8B9F-5ACC74A17A38}"/>
              </a:ext>
            </a:extLst>
          </p:cNvPr>
          <p:cNvSpPr>
            <a:spLocks noGrp="1"/>
          </p:cNvSpPr>
          <p:nvPr>
            <p:ph sz="half" idx="2"/>
          </p:nvPr>
        </p:nvSpPr>
        <p:spPr/>
        <p:txBody>
          <a:bodyPr/>
          <a:lstStyle/>
          <a:p>
            <a:r>
              <a:rPr lang="en-US" err="1"/>
              <a:t>Bạn</a:t>
            </a:r>
            <a:r>
              <a:rPr lang="en-US"/>
              <a:t> </a:t>
            </a:r>
            <a:r>
              <a:rPr lang="en-US" err="1"/>
              <a:t>hãy</a:t>
            </a:r>
            <a:r>
              <a:rPr lang="en-US"/>
              <a:t>:</a:t>
            </a:r>
          </a:p>
          <a:p>
            <a:pPr lvl="1"/>
            <a:r>
              <a:rPr lang="en-US" b="0" err="1"/>
              <a:t>Xác định </a:t>
            </a:r>
            <a:r>
              <a:rPr lang="en-US"/>
              <a:t>các đặc điểm hình ảnh học trên siêu âm grey-scale cho phép chẩn đoán</a:t>
            </a:r>
            <a:endParaRPr lang="en-US" b="0"/>
          </a:p>
          <a:p>
            <a:pPr lvl="1"/>
            <a:r>
              <a:rPr lang="en-US"/>
              <a:t>Bình luận về kết luận của người thực hiện siêu âm grey-scale</a:t>
            </a:r>
          </a:p>
          <a:p>
            <a:pPr lvl="1"/>
            <a:r>
              <a:rPr lang="en-US"/>
              <a:t>Bình luận về sự cần thiết hay không cần thiết của các phương pháp khảo sát hình ảnh khác</a:t>
            </a:r>
            <a:r>
              <a:rPr lang="en-US" b="0"/>
              <a:t> </a:t>
            </a:r>
          </a:p>
        </p:txBody>
      </p:sp>
      <p:pic>
        <p:nvPicPr>
          <p:cNvPr id="7" name="Picture 6">
            <a:extLst>
              <a:ext uri="{FF2B5EF4-FFF2-40B4-BE49-F238E27FC236}">
                <a16:creationId xmlns:a16="http://schemas.microsoft.com/office/drawing/2014/main" id="{E57F7C6C-2C1E-574F-8731-596FE7B04A5F}"/>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121361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9</a:t>
            </a:r>
            <a:br>
              <a:rPr lang="en-US"/>
            </a:br>
            <a:r>
              <a:rPr lang="en-US"/>
              <a:t>Ở 8</a:t>
            </a:r>
            <a:r>
              <a:rPr lang="en-US" baseline="30000"/>
              <a:t>th</a:t>
            </a:r>
            <a:r>
              <a:rPr lang="en-US"/>
              <a:t> percentile</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Cô N. 25 tuổi, PARA 0000, tuổi thai 29 tuần, chính xác</a:t>
            </a:r>
          </a:p>
          <a:p>
            <a:r>
              <a:rPr lang="en-US"/>
              <a:t>Tiền sử bản thân và gia đình không ghi nhận bất thường</a:t>
            </a:r>
          </a:p>
          <a:p>
            <a:r>
              <a:rPr lang="en-US"/>
              <a:t>Tổng soát thực hiện ở ½ đầu thai kì cùng cho kết quả âm tính</a:t>
            </a:r>
          </a:p>
          <a:p>
            <a:r>
              <a:rPr lang="en-US"/>
              <a:t>Siêu âm soft-markers: đơn thai, sinh trắc ở 8</a:t>
            </a:r>
            <a:r>
              <a:rPr lang="en-US" baseline="30000"/>
              <a:t>th</a:t>
            </a:r>
            <a:r>
              <a:rPr lang="en-US"/>
              <a:t> percentile (Hadlock), với lượng nước ối bình thường theo tuổi thai</a:t>
            </a:r>
          </a:p>
          <a:p>
            <a:r>
              <a:rPr lang="en-US"/>
              <a:t>Tăng trưởng thai được theo dõi qua các siêu âm thực hiện mỗi 3 tuần, kết quả ứng với 8-10</a:t>
            </a:r>
            <a:r>
              <a:rPr lang="en-US" baseline="30000"/>
              <a:t>th</a:t>
            </a:r>
            <a:r>
              <a:rPr lang="en-US"/>
              <a:t> percentile (Hadlock)</a:t>
            </a:r>
          </a:p>
          <a:p>
            <a:r>
              <a:rPr lang="en-US"/>
              <a:t>Hôm nay, cô N. đến khám theo hẹn, được làm velocimetry Doppler: sinh trắc ứng với 8</a:t>
            </a:r>
            <a:r>
              <a:rPr lang="en-US" baseline="30000"/>
              <a:t>th</a:t>
            </a:r>
            <a:r>
              <a:rPr lang="en-US"/>
              <a:t> percentile, SDP = 27 mm, RI động mạch rốn và động mạch não giữa cùng ở 50</a:t>
            </a:r>
            <a:r>
              <a:rPr lang="en-US" baseline="30000"/>
              <a:t>th</a:t>
            </a:r>
            <a:r>
              <a:rPr lang="en-US"/>
              <a:t> percentile</a:t>
            </a:r>
          </a:p>
          <a:p>
            <a:r>
              <a:rPr lang="en-US"/>
              <a:t>Thai phụ được cho nhập viện vì thai giới hạn tăng trưởng trong tử cung và “ối giảm”</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1468948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9</a:t>
            </a:r>
            <a:br>
              <a:rPr lang="en-US"/>
            </a:br>
            <a:r>
              <a:rPr lang="en-US"/>
              <a:t>Ở 8</a:t>
            </a:r>
            <a:r>
              <a:rPr lang="en-US" baseline="30000"/>
              <a:t>th</a:t>
            </a:r>
            <a:r>
              <a:rPr lang="en-US"/>
              <a:t> percentile</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Làm cách nào để nhận diện FGR hay SGA</a:t>
            </a:r>
          </a:p>
          <a:p>
            <a:pPr lvl="1"/>
            <a:r>
              <a:rPr lang="en-US" err="1"/>
              <a:t>Làm cách nào để đánh giá tình trạng thai khi có FGR hay SGA</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302638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4C87-4F4C-A640-BC84-768FE64519A4}"/>
              </a:ext>
            </a:extLst>
          </p:cNvPr>
          <p:cNvSpPr>
            <a:spLocks noGrp="1"/>
          </p:cNvSpPr>
          <p:nvPr>
            <p:ph type="title"/>
          </p:nvPr>
        </p:nvSpPr>
        <p:spPr/>
        <p:txBody>
          <a:bodyPr/>
          <a:lstStyle/>
          <a:p>
            <a:r>
              <a:rPr lang="en-US"/>
              <a:t>Bài ứng dụng</a:t>
            </a:r>
            <a:br>
              <a:rPr lang="en-US"/>
            </a:br>
            <a:r>
              <a:rPr lang="en-US"/>
              <a:t>Tích cực hơn với</a:t>
            </a:r>
            <a:endParaRPr lang="en-US">
              <a:solidFill>
                <a:srgbClr val="7030A0"/>
              </a:solidFill>
            </a:endParaRPr>
          </a:p>
        </p:txBody>
      </p:sp>
      <p:sp>
        <p:nvSpPr>
          <p:cNvPr id="3" name="Content Placeholder 2">
            <a:extLst>
              <a:ext uri="{FF2B5EF4-FFF2-40B4-BE49-F238E27FC236}">
                <a16:creationId xmlns:a16="http://schemas.microsoft.com/office/drawing/2014/main" id="{12572D6F-0B09-404A-B181-8A8D55435B48}"/>
              </a:ext>
            </a:extLst>
          </p:cNvPr>
          <p:cNvSpPr>
            <a:spLocks noGrp="1"/>
          </p:cNvSpPr>
          <p:nvPr>
            <p:ph sz="half" idx="1"/>
          </p:nvPr>
        </p:nvSpPr>
        <p:spPr/>
        <p:txBody>
          <a:bodyPr>
            <a:normAutofit/>
          </a:bodyPr>
          <a:lstStyle/>
          <a:p>
            <a:pPr marL="514350" indent="-514350">
              <a:buFont typeface="+mj-lt"/>
              <a:buAutoNum type="arabicPeriod"/>
            </a:pPr>
            <a:r>
              <a:rPr lang="en-US" sz="2400" b="0"/>
              <a:t>Trên internet browser tìm </a:t>
            </a:r>
            <a:r>
              <a:rPr lang="en-US" sz="2400">
                <a:solidFill>
                  <a:srgbClr val="0432FF"/>
                </a:solidFill>
              </a:rPr>
              <a:t>https://www.pollev.com </a:t>
            </a:r>
          </a:p>
          <a:p>
            <a:pPr marL="514350" indent="-514350">
              <a:buFont typeface="+mj-lt"/>
              <a:buAutoNum type="arabicPeriod"/>
            </a:pPr>
            <a:r>
              <a:rPr lang="en-US" sz="2400" b="0"/>
              <a:t>Click vào </a:t>
            </a:r>
            <a:r>
              <a:rPr lang="en-US" sz="2400">
                <a:solidFill>
                  <a:srgbClr val="0432FF"/>
                </a:solidFill>
              </a:rPr>
              <a:t>Poll everywhere – Audience Participation site</a:t>
            </a:r>
            <a:r>
              <a:rPr lang="en-US" sz="2400" b="0"/>
              <a:t> </a:t>
            </a:r>
          </a:p>
          <a:p>
            <a:pPr marL="514350" indent="-514350">
              <a:buFont typeface="+mj-lt"/>
              <a:buAutoNum type="arabicPeriod"/>
            </a:pPr>
            <a:r>
              <a:rPr lang="en-US" sz="2400" b="0"/>
              <a:t>Trong </a:t>
            </a:r>
            <a:r>
              <a:rPr lang="en-US" sz="2400">
                <a:solidFill>
                  <a:srgbClr val="0432FF"/>
                </a:solidFill>
              </a:rPr>
              <a:t>join a presentation</a:t>
            </a:r>
            <a:r>
              <a:rPr lang="en-US" sz="2400" b="0">
                <a:solidFill>
                  <a:schemeClr val="tx1"/>
                </a:solidFill>
              </a:rPr>
              <a:t>, sẽ tìm thấy dòng chữ </a:t>
            </a:r>
            <a:r>
              <a:rPr lang="en-US" sz="2400"/>
              <a:t>PollEv.com/</a:t>
            </a:r>
            <a:r>
              <a:rPr lang="en-US" sz="2400">
                <a:solidFill>
                  <a:schemeClr val="bg1">
                    <a:lumMod val="50000"/>
                  </a:schemeClr>
                </a:solidFill>
              </a:rPr>
              <a:t>username</a:t>
            </a:r>
          </a:p>
          <a:p>
            <a:pPr marL="514350" indent="-514350">
              <a:buFont typeface="+mj-lt"/>
              <a:buAutoNum type="arabicPeriod"/>
            </a:pPr>
            <a:r>
              <a:rPr lang="en-US" sz="2400" b="0"/>
              <a:t>Thay cụm </a:t>
            </a:r>
            <a:r>
              <a:rPr lang="en-US" sz="2400">
                <a:solidFill>
                  <a:schemeClr val="bg1">
                    <a:lumMod val="65000"/>
                  </a:schemeClr>
                </a:solidFill>
              </a:rPr>
              <a:t>username</a:t>
            </a:r>
            <a:r>
              <a:rPr lang="en-US" sz="2400" b="0"/>
              <a:t> bằng </a:t>
            </a:r>
            <a:r>
              <a:rPr lang="en-US" sz="2400">
                <a:solidFill>
                  <a:srgbClr val="0432FF"/>
                </a:solidFill>
              </a:rPr>
              <a:t>luanau076</a:t>
            </a:r>
            <a:r>
              <a:rPr lang="en-US" sz="2400" b="0"/>
              <a:t> </a:t>
            </a:r>
          </a:p>
          <a:p>
            <a:pPr marL="514350" indent="-514350">
              <a:buFont typeface="+mj-lt"/>
              <a:buAutoNum type="arabicPeriod"/>
            </a:pPr>
            <a:r>
              <a:rPr lang="en-US" sz="2400" b="0"/>
              <a:t>Click vào </a:t>
            </a:r>
            <a:r>
              <a:rPr lang="en-US" sz="2400">
                <a:solidFill>
                  <a:srgbClr val="0432FF"/>
                </a:solidFill>
              </a:rPr>
              <a:t>Join</a:t>
            </a:r>
            <a:r>
              <a:rPr lang="en-US" sz="2400" b="0">
                <a:solidFill>
                  <a:schemeClr val="tx1"/>
                </a:solidFill>
              </a:rPr>
              <a:t>, bạn sẽ được đưa đến </a:t>
            </a:r>
            <a:r>
              <a:rPr lang="en-US" sz="2400">
                <a:solidFill>
                  <a:srgbClr val="0432FF"/>
                </a:solidFill>
              </a:rPr>
              <a:t>luanau076’s presentation</a:t>
            </a:r>
          </a:p>
        </p:txBody>
      </p:sp>
      <p:sp>
        <p:nvSpPr>
          <p:cNvPr id="4" name="Content Placeholder 3">
            <a:extLst>
              <a:ext uri="{FF2B5EF4-FFF2-40B4-BE49-F238E27FC236}">
                <a16:creationId xmlns:a16="http://schemas.microsoft.com/office/drawing/2014/main" id="{09E866D7-2769-3E48-8AA5-BFBDCF146AFD}"/>
              </a:ext>
            </a:extLst>
          </p:cNvPr>
          <p:cNvSpPr>
            <a:spLocks noGrp="1"/>
          </p:cNvSpPr>
          <p:nvPr>
            <p:ph sz="half" idx="2"/>
          </p:nvPr>
        </p:nvSpPr>
        <p:spPr/>
        <p:txBody>
          <a:bodyPr>
            <a:normAutofit/>
          </a:bodyPr>
          <a:lstStyle/>
          <a:p>
            <a:pPr marL="514350" indent="-514350">
              <a:buFont typeface="+mj-lt"/>
              <a:buAutoNum type="arabicPeriod"/>
            </a:pPr>
            <a:r>
              <a:rPr lang="en-US" sz="2400" b="0"/>
              <a:t>Click vào dòng </a:t>
            </a:r>
            <a:r>
              <a:rPr lang="en-US" sz="2400">
                <a:solidFill>
                  <a:schemeClr val="accent2">
                    <a:lumMod val="50000"/>
                  </a:schemeClr>
                </a:solidFill>
              </a:rPr>
              <a:t>responding</a:t>
            </a:r>
            <a:r>
              <a:rPr lang="en-US" sz="2400">
                <a:solidFill>
                  <a:srgbClr val="FF9300"/>
                </a:solidFill>
              </a:rPr>
              <a:t> </a:t>
            </a:r>
            <a:r>
              <a:rPr lang="en-US" sz="2400">
                <a:solidFill>
                  <a:schemeClr val="accent2">
                    <a:lumMod val="50000"/>
                  </a:schemeClr>
                </a:solidFill>
              </a:rPr>
              <a:t>as</a:t>
            </a:r>
            <a:r>
              <a:rPr lang="en-US" sz="2400" b="0"/>
              <a:t> để cập nhật tên của bạn</a:t>
            </a:r>
          </a:p>
          <a:p>
            <a:pPr marL="514350" indent="-514350">
              <a:buFont typeface="+mj-lt"/>
              <a:buAutoNum type="arabicPeriod"/>
            </a:pPr>
            <a:r>
              <a:rPr lang="en-US" sz="2400" b="0"/>
              <a:t>Trong ô hiển thị tên: đánh </a:t>
            </a:r>
            <a:r>
              <a:rPr lang="en-US" sz="2400">
                <a:solidFill>
                  <a:schemeClr val="accent2">
                    <a:lumMod val="50000"/>
                  </a:schemeClr>
                </a:solidFill>
              </a:rPr>
              <a:t>Tên</a:t>
            </a:r>
            <a:r>
              <a:rPr lang="en-US" sz="2400" b="0"/>
              <a:t> và </a:t>
            </a:r>
            <a:r>
              <a:rPr lang="en-US" sz="2400">
                <a:solidFill>
                  <a:schemeClr val="accent2">
                    <a:lumMod val="50000"/>
                  </a:schemeClr>
                </a:solidFill>
              </a:rPr>
              <a:t>Tổ</a:t>
            </a:r>
            <a:r>
              <a:rPr lang="en-US" sz="2400" b="0"/>
              <a:t> của bạn. Ví dụ: </a:t>
            </a:r>
            <a:r>
              <a:rPr lang="en-US" sz="2400">
                <a:solidFill>
                  <a:schemeClr val="accent2">
                    <a:lumMod val="50000"/>
                  </a:schemeClr>
                </a:solidFill>
              </a:rPr>
              <a:t>“nguyen to 9”</a:t>
            </a:r>
          </a:p>
          <a:p>
            <a:pPr marL="514350" indent="-514350">
              <a:buFont typeface="+mj-lt"/>
              <a:buAutoNum type="arabicPeriod"/>
            </a:pPr>
            <a:r>
              <a:rPr lang="en-US" sz="2400" b="0"/>
              <a:t>Trả lời câu hỏi bằng cách </a:t>
            </a:r>
            <a:r>
              <a:rPr lang="en-US" sz="2400">
                <a:solidFill>
                  <a:schemeClr val="accent2">
                    <a:lumMod val="50000"/>
                  </a:schemeClr>
                </a:solidFill>
              </a:rPr>
              <a:t>click vào lựa chọn thích hợp</a:t>
            </a:r>
          </a:p>
        </p:txBody>
      </p:sp>
      <p:pic>
        <p:nvPicPr>
          <p:cNvPr id="6" name="Picture 5">
            <a:extLst>
              <a:ext uri="{FF2B5EF4-FFF2-40B4-BE49-F238E27FC236}">
                <a16:creationId xmlns:a16="http://schemas.microsoft.com/office/drawing/2014/main" id="{5E83A627-D676-1049-91D9-F48BC785087E}"/>
              </a:ext>
            </a:extLst>
          </p:cNvPr>
          <p:cNvPicPr>
            <a:picLocks noChangeAspect="1"/>
          </p:cNvPicPr>
          <p:nvPr/>
        </p:nvPicPr>
        <p:blipFill>
          <a:blip r:embed="rId2"/>
          <a:stretch>
            <a:fillRect/>
          </a:stretch>
        </p:blipFill>
        <p:spPr>
          <a:xfrm>
            <a:off x="3491880" y="548680"/>
            <a:ext cx="3661668" cy="741753"/>
          </a:xfrm>
          <a:prstGeom prst="rect">
            <a:avLst/>
          </a:prstGeom>
        </p:spPr>
      </p:pic>
    </p:spTree>
    <p:extLst>
      <p:ext uri="{BB962C8B-B14F-4D97-AF65-F5344CB8AC3E}">
        <p14:creationId xmlns:p14="http://schemas.microsoft.com/office/powerpoint/2010/main" val="30880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10</a:t>
            </a:r>
            <a:br>
              <a:rPr lang="en-US"/>
            </a:br>
            <a:r>
              <a:rPr lang="en-US"/>
              <a:t>Cắt ngang 10</a:t>
            </a:r>
            <a:r>
              <a:rPr lang="en-US" baseline="30000"/>
              <a:t>th</a:t>
            </a:r>
            <a:r>
              <a:rPr lang="en-US"/>
              <a:t> percentile</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Bà M. 28 tuổi, PARA 0000, thai 29 tuần, khám định kì</a:t>
            </a:r>
          </a:p>
          <a:p>
            <a:r>
              <a:rPr lang="en-US"/>
              <a:t>Không tiền căn bệnh lí. Trước khi có thai: 60 kg, cao 170 cm. </a:t>
            </a:r>
          </a:p>
          <a:p>
            <a:r>
              <a:rPr lang="en-US"/>
              <a:t>Chồng: 80 kg, cao 1.8 m</a:t>
            </a:r>
          </a:p>
          <a:p>
            <a:r>
              <a:rPr lang="en-US"/>
              <a:t>Huyết áp trong thai kì 120/70 mmHg</a:t>
            </a:r>
          </a:p>
          <a:p>
            <a:r>
              <a:rPr lang="en-US"/>
              <a:t>Tăng cân đến thời điểm hiện tại 10 kg</a:t>
            </a:r>
          </a:p>
          <a:p>
            <a:r>
              <a:rPr lang="en-US"/>
              <a:t>Tăng trưởng thai (theo Intergrowth 21st)</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pic>
        <p:nvPicPr>
          <p:cNvPr id="5" name="Picture 4">
            <a:extLst>
              <a:ext uri="{FF2B5EF4-FFF2-40B4-BE49-F238E27FC236}">
                <a16:creationId xmlns:a16="http://schemas.microsoft.com/office/drawing/2014/main" id="{76D35D79-DC5F-444B-B406-9F9886180C82}"/>
              </a:ext>
            </a:extLst>
          </p:cNvPr>
          <p:cNvPicPr>
            <a:picLocks noChangeAspect="1"/>
          </p:cNvPicPr>
          <p:nvPr/>
        </p:nvPicPr>
        <p:blipFill>
          <a:blip r:embed="rId3"/>
          <a:stretch>
            <a:fillRect/>
          </a:stretch>
        </p:blipFill>
        <p:spPr>
          <a:xfrm>
            <a:off x="467544" y="4014676"/>
            <a:ext cx="8199760" cy="2150628"/>
          </a:xfrm>
          <a:prstGeom prst="rect">
            <a:avLst/>
          </a:prstGeom>
        </p:spPr>
      </p:pic>
    </p:spTree>
    <p:extLst>
      <p:ext uri="{BB962C8B-B14F-4D97-AF65-F5344CB8AC3E}">
        <p14:creationId xmlns:p14="http://schemas.microsoft.com/office/powerpoint/2010/main" val="16582752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10</a:t>
            </a:r>
            <a:br>
              <a:rPr lang="en-US"/>
            </a:br>
            <a:r>
              <a:rPr lang="en-US"/>
              <a:t>Cắt ngang 10</a:t>
            </a:r>
            <a:r>
              <a:rPr lang="en-US" baseline="30000"/>
              <a:t>th</a:t>
            </a:r>
            <a:r>
              <a:rPr lang="en-US"/>
              <a:t> percentile</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Làm cách nào để nhận diện FGR hay SGA</a:t>
            </a:r>
          </a:p>
          <a:p>
            <a:pPr lvl="1"/>
            <a:r>
              <a:rPr lang="en-US" err="1"/>
              <a:t>Làm cách nào để đánh giá tình trạng thai khi có FGR hay SGA</a:t>
            </a:r>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2821921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A2279-DF81-B24D-A6AC-529AB487BB56}"/>
              </a:ext>
            </a:extLst>
          </p:cNvPr>
          <p:cNvSpPr>
            <a:spLocks noGrp="1"/>
          </p:cNvSpPr>
          <p:nvPr>
            <p:ph idx="1"/>
          </p:nvPr>
        </p:nvSpPr>
        <p:spPr>
          <a:xfrm>
            <a:off x="457200" y="2852936"/>
            <a:ext cx="8229600" cy="1728192"/>
          </a:xfrm>
          <a:noFill/>
          <a:ln>
            <a:noFill/>
          </a:ln>
        </p:spPr>
        <p:txBody>
          <a:bodyPr anchor="ctr">
            <a:normAutofit/>
          </a:bodyPr>
          <a:lstStyle/>
          <a:p>
            <a:pPr marL="0" indent="0" algn="ctr">
              <a:buNone/>
            </a:pPr>
            <a:r>
              <a:rPr lang="en-US" sz="2800" b="1"/>
              <a:t>Quản lí các vấn đề thường gặp ở ½ sau thai kì</a:t>
            </a:r>
          </a:p>
          <a:p>
            <a:pPr marL="0" indent="0" algn="ctr">
              <a:buNone/>
            </a:pPr>
            <a:r>
              <a:rPr lang="en-US" sz="2800" b="1">
                <a:solidFill>
                  <a:srgbClr val="FF0000"/>
                </a:solidFill>
              </a:rPr>
              <a:t>Take home messages</a:t>
            </a:r>
          </a:p>
        </p:txBody>
      </p:sp>
      <p:sp>
        <p:nvSpPr>
          <p:cNvPr id="4" name="Content Placeholder 2">
            <a:extLst>
              <a:ext uri="{FF2B5EF4-FFF2-40B4-BE49-F238E27FC236}">
                <a16:creationId xmlns:a16="http://schemas.microsoft.com/office/drawing/2014/main" id="{462CA603-B099-A742-BB36-3B4C71FD016F}"/>
              </a:ext>
            </a:extLst>
          </p:cNvPr>
          <p:cNvSpPr txBox="1">
            <a:spLocks/>
          </p:cNvSpPr>
          <p:nvPr/>
        </p:nvSpPr>
        <p:spPr>
          <a:xfrm>
            <a:off x="4572000" y="1412776"/>
            <a:ext cx="4114800" cy="532859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SzPct val="75000"/>
              <a:buFont typeface="Arial" panose="020B0604020202020204" pitchFamily="34" charset="0"/>
              <a:buChar char="•"/>
              <a:defRPr sz="28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2271602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đường huyết thai kì</a:t>
            </a:r>
            <a:br>
              <a:rPr lang="en-US"/>
            </a:br>
            <a:r>
              <a:rPr lang="en-US"/>
              <a:t>GDM và DIP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lstStyle/>
          <a:p>
            <a:pPr marL="363538" indent="-363538">
              <a:buFont typeface="+mj-lt"/>
              <a:buAutoNum type="arabicPeriod"/>
            </a:pPr>
            <a:r>
              <a:rPr lang="en-US" sz="2000"/>
              <a:t>Thai kì được xem như một tác nhân gây đái tháo đường</a:t>
            </a:r>
          </a:p>
          <a:p>
            <a:pPr marL="363538" indent="-363538">
              <a:buFont typeface="+mj-lt"/>
              <a:buAutoNum type="arabicPeriod"/>
            </a:pPr>
            <a:r>
              <a:rPr lang="en-US" sz="2000"/>
              <a:t>Mọi thai phụ đều có thể mắc đái tháo đường thai kì (GDM)</a:t>
            </a:r>
          </a:p>
          <a:p>
            <a:pPr marL="363538" indent="-363538">
              <a:buFont typeface="+mj-lt"/>
              <a:buAutoNum type="arabicPeriod"/>
            </a:pPr>
            <a:r>
              <a:rPr lang="en-US" sz="2000"/>
              <a:t>Tầm soát GDM phải được thực hiện đại trà cho mọi thai phụ (universal), ngoại trừ những thai phụ đã biết và đang điều trị đái tháo đường</a:t>
            </a:r>
          </a:p>
          <a:p>
            <a:pPr marL="363538" indent="-363538">
              <a:buFont typeface="+mj-lt"/>
              <a:buAutoNum type="arabicPeriod"/>
            </a:pPr>
            <a:r>
              <a:rPr lang="en-US" sz="2000"/>
              <a:t>Mục đích của tầm soát là cải thiện kết cục của thai kì ở mẹ và con khi có kết quả tầm soát dương tính</a:t>
            </a:r>
          </a:p>
          <a:p>
            <a:pPr marL="363538" indent="-363538">
              <a:buFont typeface="+mj-lt"/>
              <a:buAutoNum type="arabicPeriod"/>
            </a:pPr>
            <a:r>
              <a:rPr lang="en-US" sz="2000"/>
              <a:t>FIGO khuyến cáo thực hiện chiến lược tầm soát “universal” dựa trên đánh giá nguy cơ qua bệnh sử và OGTT-75 </a:t>
            </a:r>
          </a:p>
          <a:p>
            <a:pPr marL="363538" indent="-363538">
              <a:buFont typeface="+mj-lt"/>
              <a:buAutoNum type="arabicPeriod"/>
            </a:pPr>
            <a:r>
              <a:rPr lang="en-US" sz="2000"/>
              <a:t>Can thiệp bằng tiết chế nội khoa (MNT) là đầu tay khi có OGTT-75 [+]</a:t>
            </a:r>
          </a:p>
          <a:p>
            <a:pPr marL="363538" indent="-363538">
              <a:buFont typeface="+mj-lt"/>
              <a:buAutoNum type="arabicPeriod"/>
            </a:pPr>
            <a:r>
              <a:rPr lang="en-US" sz="2000"/>
              <a:t>Mục tiêu của can thiệp MNT là hạn chế các biến động glycemia</a:t>
            </a:r>
          </a:p>
          <a:p>
            <a:pPr marL="363538" indent="-363538">
              <a:buFont typeface="+mj-lt"/>
              <a:buAutoNum type="arabicPeriod"/>
            </a:pPr>
            <a:r>
              <a:rPr lang="en-US" sz="2000"/>
              <a:t>Nội dung của can thiệp nhằm vào tổng lượng cab, phân bố cab, loại cab </a:t>
            </a:r>
          </a:p>
          <a:p>
            <a:pPr marL="363538" indent="-363538">
              <a:buFont typeface="+mj-lt"/>
              <a:buAutoNum type="arabicPeriod"/>
            </a:pPr>
            <a:r>
              <a:rPr lang="en-US" sz="2000"/>
              <a:t>Hiệu quả của MNT được đánh giá qua việc đạt mục tiêu glycemia, cũng như các thông số lâm sàng, sinh trắc thai</a:t>
            </a:r>
          </a:p>
          <a:p>
            <a:pPr marL="363538" indent="-363538">
              <a:buFont typeface="+mj-lt"/>
              <a:buAutoNum type="arabicPeriod"/>
            </a:pPr>
            <a:r>
              <a:rPr lang="en-US" sz="2000"/>
              <a:t>Insulin hay các tác nhân tăng nhạy insulin được chỉ định khi thất bại MNT</a:t>
            </a:r>
          </a:p>
          <a:p>
            <a:pPr marL="363538" indent="-363538">
              <a:buFont typeface="+mj-lt"/>
              <a:buAutoNum type="arabicPeriod"/>
            </a:pPr>
            <a:r>
              <a:rPr lang="en-US" sz="2000"/>
              <a:t>Khuyến cáo chấm dứt thai kì đúng thời điểm nhằm hạn chế kết cục xấu</a:t>
            </a:r>
          </a:p>
          <a:p>
            <a:endParaRPr lang="en-US"/>
          </a:p>
        </p:txBody>
      </p:sp>
    </p:spTree>
    <p:extLst>
      <p:ext uri="{BB962C8B-B14F-4D97-AF65-F5344CB8AC3E}">
        <p14:creationId xmlns:p14="http://schemas.microsoft.com/office/powerpoint/2010/main" val="1457800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Sanh non và dự phòng sanh non</a:t>
            </a:r>
            <a:br>
              <a:rPr lang="en-US"/>
            </a:br>
            <a:r>
              <a:rPr lang="en-US"/>
              <a:t>Các thuốc giảm co và corticoid liệu pháp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lstStyle/>
          <a:p>
            <a:pPr marL="363538" indent="-363538">
              <a:buFont typeface="+mj-lt"/>
              <a:buAutoNum type="arabicPeriod"/>
            </a:pPr>
            <a:r>
              <a:rPr lang="en-US" sz="2000"/>
              <a:t>Sanh non và hệ quả của non tháng là gánh nặng cho mọi nền y tế</a:t>
            </a:r>
          </a:p>
          <a:p>
            <a:pPr marL="363538" indent="-363538">
              <a:buFont typeface="+mj-lt"/>
              <a:buAutoNum type="arabicPeriod"/>
            </a:pPr>
            <a:r>
              <a:rPr lang="en-US" sz="2000"/>
              <a:t>Cải thiện tỉ lệ sống còn không đồng nghĩa với điều trị thành công</a:t>
            </a:r>
          </a:p>
          <a:p>
            <a:pPr marL="363538" indent="-363538">
              <a:buFont typeface="+mj-lt"/>
              <a:buAutoNum type="arabicPeriod"/>
            </a:pPr>
            <a:r>
              <a:rPr lang="en-US" sz="2000"/>
              <a:t>Bệnh suất và tử suất cao ở sơ sinh non tháng liên quan đến suy hô hấp, bại não và nhiễm trùng</a:t>
            </a:r>
          </a:p>
          <a:p>
            <a:pPr marL="363538" indent="-363538">
              <a:buFont typeface="+mj-lt"/>
              <a:buAutoNum type="arabicPeriod"/>
            </a:pPr>
            <a:r>
              <a:rPr lang="en-US" sz="2000"/>
              <a:t>Corticosteroid liệu pháp cho phép cải thiện tần suất RDS và bệnh lí não</a:t>
            </a:r>
          </a:p>
          <a:p>
            <a:pPr marL="363538" indent="-363538">
              <a:buFont typeface="+mj-lt"/>
              <a:buAutoNum type="arabicPeriod"/>
            </a:pPr>
            <a:r>
              <a:rPr lang="en-US" sz="2000"/>
              <a:t>Corticosteroid là con dao 2 lưỡi, là “1 độc chất sở hữu một vài lợi ích”</a:t>
            </a:r>
          </a:p>
          <a:p>
            <a:pPr marL="363538" indent="-363538">
              <a:buFont typeface="+mj-lt"/>
              <a:buAutoNum type="arabicPeriod"/>
            </a:pPr>
            <a:r>
              <a:rPr lang="en-US" sz="2000"/>
              <a:t>Các can thiệp trong sanh non gồm corticosteroid liệu pháp và giảm co</a:t>
            </a:r>
          </a:p>
          <a:p>
            <a:pPr marL="363538" indent="-363538">
              <a:buFont typeface="+mj-lt"/>
              <a:buAutoNum type="arabicPeriod"/>
            </a:pPr>
            <a:r>
              <a:rPr lang="en-US" sz="2000"/>
              <a:t>Mục tiêu của các can thiệp trong sanh non là trì hoãn cuộc sanh cho đến khi corticosteroid liệu pháp phát huy hiệu quả</a:t>
            </a:r>
          </a:p>
          <a:p>
            <a:pPr marL="363538" indent="-363538">
              <a:buFont typeface="+mj-lt"/>
              <a:buAutoNum type="arabicPeriod"/>
            </a:pPr>
            <a:r>
              <a:rPr lang="en-US" sz="2000"/>
              <a:t>Quyết định can thiệp trên sanh non là bài toán cân nhắc lợi ích-nguy cơ, và tương quan chỉ ủng hộ điều trị trong trường hợp nguy cơ sanh non là cận kề, và xảy ra ở tuổi thai dưới 34 tuần lễ tròn vô kinh</a:t>
            </a:r>
          </a:p>
          <a:p>
            <a:pPr marL="363538" indent="-363538">
              <a:buFont typeface="+mj-lt"/>
              <a:buAutoNum type="arabicPeriod"/>
            </a:pPr>
            <a:r>
              <a:rPr lang="en-US" sz="2000"/>
              <a:t>Chiều dài kênh tử cung, fFN và PAMG-1 quan trọng cho việc ra quyết định</a:t>
            </a:r>
          </a:p>
          <a:p>
            <a:pPr marL="363538" indent="-363538">
              <a:buFont typeface="+mj-lt"/>
              <a:buAutoNum type="arabicPeriod"/>
            </a:pPr>
            <a:r>
              <a:rPr lang="en-US" sz="2000"/>
              <a:t>Dự phòng sanh non là khả thi, bằng cách dùng progesterone, pessary hay cerclage, và phải được cá thể hoá</a:t>
            </a:r>
          </a:p>
          <a:p>
            <a:endParaRPr lang="en-US"/>
          </a:p>
        </p:txBody>
      </p:sp>
    </p:spTree>
    <p:extLst>
      <p:ext uri="{BB962C8B-B14F-4D97-AF65-F5344CB8AC3E}">
        <p14:creationId xmlns:p14="http://schemas.microsoft.com/office/powerpoint/2010/main" val="1896824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huyết áp trong thai kì</a:t>
            </a:r>
            <a:br>
              <a:rPr lang="en-US"/>
            </a:br>
            <a:r>
              <a:rPr lang="en-US"/>
              <a:t>Tiền sản giật, sản giật và hội chứng HELLP</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normAutofit/>
          </a:bodyPr>
          <a:lstStyle/>
          <a:p>
            <a:pPr marL="363538" indent="-363538">
              <a:buFont typeface="+mj-lt"/>
              <a:buAutoNum type="arabicPeriod"/>
            </a:pPr>
            <a:r>
              <a:rPr lang="en-US" sz="2000"/>
              <a:t>Rối loạn tăng huyết áp trong thai kì ảnh hưởng xấu đến kết cục sản khoa</a:t>
            </a:r>
          </a:p>
          <a:p>
            <a:pPr marL="363538" indent="-363538">
              <a:buFont typeface="+mj-lt"/>
              <a:buAutoNum type="arabicPeriod"/>
            </a:pPr>
            <a:r>
              <a:rPr lang="en-US" sz="2000"/>
              <a:t>Có thể xuất hiện ở mọi thai phụ, có hay không có tăng huyết áp trước đó</a:t>
            </a:r>
          </a:p>
          <a:p>
            <a:pPr marL="363538" indent="-363538">
              <a:buFont typeface="+mj-lt"/>
              <a:buAutoNum type="arabicPeriod"/>
            </a:pPr>
            <a:r>
              <a:rPr lang="en-US" sz="2000"/>
              <a:t>Bệnh sinh của tiền sản giật bắt đầu bằng xâm nhập bất toàn của nguyên bào nuôi vào mạch máu, và kết thúc bằng tổn thương tế bào nội mô</a:t>
            </a:r>
          </a:p>
          <a:p>
            <a:pPr marL="363538" indent="-363538">
              <a:buFont typeface="+mj-lt"/>
              <a:buAutoNum type="arabicPeriod"/>
            </a:pPr>
            <a:r>
              <a:rPr lang="en-US" sz="2000"/>
              <a:t>Dấu hiệu nhận diện của tiền sản giật là tăng huyết áp xuất hiện sau tuần lễ thứ 20</a:t>
            </a:r>
            <a:r>
              <a:rPr lang="en-US" sz="2000" baseline="30000"/>
              <a:t>th</a:t>
            </a:r>
            <a:r>
              <a:rPr lang="en-US" sz="2000"/>
              <a:t> của thai kì và có biểu hiện của tổn thương tế bào nội mô, trong đó tổn thương vi cầu thận là dấu hiệu nhận diện phổ biến </a:t>
            </a:r>
          </a:p>
          <a:p>
            <a:pPr marL="363538" indent="-363538">
              <a:buFont typeface="+mj-lt"/>
              <a:buAutoNum type="arabicPeriod"/>
            </a:pPr>
            <a:r>
              <a:rPr lang="en-US" sz="2000"/>
              <a:t>Tiền sản giật có thể diễn tiến nặng, với tổn thương nội mô đa cơ quan</a:t>
            </a:r>
          </a:p>
          <a:p>
            <a:pPr marL="363538" indent="-363538">
              <a:buFont typeface="+mj-lt"/>
              <a:buAutoNum type="arabicPeriod"/>
            </a:pPr>
            <a:r>
              <a:rPr lang="en-US" sz="2000"/>
              <a:t>Hội chứng HELLP là tình trạng rất nặng, với tổn thương đa cơ quan</a:t>
            </a:r>
          </a:p>
          <a:p>
            <a:pPr marL="363538" indent="-363538">
              <a:buFont typeface="+mj-lt"/>
              <a:buAutoNum type="arabicPeriod"/>
            </a:pPr>
            <a:r>
              <a:rPr lang="en-US" sz="2000"/>
              <a:t>Can thiệp duy nhất đánh vào bệnh sinh là chấm dứt thai kì. Bài toán cân nhắc giữa nguy hiểm tiềm ẩn của việc kéo dài thai kì so với  nguy cơ hiển nhiên do non tháng (iatrogenic) luôn là thách thức lớn</a:t>
            </a:r>
          </a:p>
          <a:p>
            <a:pPr marL="363538" indent="-363538">
              <a:buFont typeface="+mj-lt"/>
              <a:buAutoNum type="arabicPeriod"/>
            </a:pPr>
            <a:r>
              <a:rPr lang="en-US" sz="2000"/>
              <a:t>Mọi can thiệp khác đều chỉ để điều trị triệu chứng: thuốc chống THA nhằm hạn chế biến chứng của THA, MgSO</a:t>
            </a:r>
            <a:r>
              <a:rPr lang="en-US" sz="2000" baseline="-25000"/>
              <a:t>4</a:t>
            </a:r>
            <a:r>
              <a:rPr lang="en-US" sz="2000"/>
              <a:t> là để ngăn co giật</a:t>
            </a:r>
          </a:p>
          <a:p>
            <a:pPr marL="363538" indent="-363538">
              <a:buFont typeface="+mj-lt"/>
              <a:buAutoNum type="arabicPeriod"/>
            </a:pPr>
            <a:r>
              <a:rPr lang="en-US" sz="2000"/>
              <a:t>Aspirin cho dân số nguy cơ là biện pháp dự phòng đã được chứng minh </a:t>
            </a:r>
          </a:p>
        </p:txBody>
      </p:sp>
    </p:spTree>
    <p:extLst>
      <p:ext uri="{BB962C8B-B14F-4D97-AF65-F5344CB8AC3E}">
        <p14:creationId xmlns:p14="http://schemas.microsoft.com/office/powerpoint/2010/main" val="2005268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5390-8688-AF4C-8962-41AF69F82596}"/>
              </a:ext>
            </a:extLst>
          </p:cNvPr>
          <p:cNvSpPr>
            <a:spLocks noGrp="1"/>
          </p:cNvSpPr>
          <p:nvPr>
            <p:ph type="title"/>
          </p:nvPr>
        </p:nvSpPr>
        <p:spPr/>
        <p:txBody>
          <a:bodyPr/>
          <a:lstStyle/>
          <a:p>
            <a:r>
              <a:rPr lang="en-US"/>
              <a:t>Các rối loạn tăng trưởng bào thai</a:t>
            </a:r>
            <a:br>
              <a:rPr lang="en-US"/>
            </a:br>
            <a:r>
              <a:rPr lang="en-US"/>
              <a:t>FGR, SGA và LGA</a:t>
            </a:r>
          </a:p>
        </p:txBody>
      </p:sp>
      <p:sp>
        <p:nvSpPr>
          <p:cNvPr id="3" name="Content Placeholder 2">
            <a:extLst>
              <a:ext uri="{FF2B5EF4-FFF2-40B4-BE49-F238E27FC236}">
                <a16:creationId xmlns:a16="http://schemas.microsoft.com/office/drawing/2014/main" id="{16AB5D75-8271-504D-81DF-E23CB548B14F}"/>
              </a:ext>
            </a:extLst>
          </p:cNvPr>
          <p:cNvSpPr>
            <a:spLocks noGrp="1"/>
          </p:cNvSpPr>
          <p:nvPr>
            <p:ph idx="1"/>
          </p:nvPr>
        </p:nvSpPr>
        <p:spPr/>
        <p:txBody>
          <a:bodyPr>
            <a:normAutofit/>
          </a:bodyPr>
          <a:lstStyle/>
          <a:p>
            <a:pPr marL="363538" indent="-363538">
              <a:buFont typeface="+mj-lt"/>
              <a:buAutoNum type="arabicPeriod"/>
            </a:pPr>
            <a:r>
              <a:rPr lang="en-US" sz="2000"/>
              <a:t>Mọi kiểu rối loạn tăng trưởng bào thai cùng được định nghĩa “một cách thống kê”, dùng các percentile, với khiếm khuyết nhất định của kiểu định nghĩa này</a:t>
            </a:r>
          </a:p>
          <a:p>
            <a:pPr marL="363538" indent="-363538">
              <a:buFont typeface="+mj-lt"/>
              <a:buAutoNum type="arabicPeriod"/>
            </a:pPr>
            <a:r>
              <a:rPr lang="en-US" sz="2000"/>
              <a:t>Các phương pháp tiếp cận được đề nghị nhằm vào việc cố gắng để nhận diện các thai nhi cần được quan tâm với những mức độ khác nhau, và áp dùng các chiến lược tiếp cận hợp lí với những quan sát được tìm thấy</a:t>
            </a:r>
          </a:p>
          <a:p>
            <a:pPr marL="363538" indent="-363538">
              <a:buFont typeface="+mj-lt"/>
              <a:buAutoNum type="arabicPeriod"/>
            </a:pPr>
            <a:r>
              <a:rPr lang="en-US" sz="2000"/>
              <a:t>FGR có khởi phát sớm liên quan đến nhiễm trùng bào thai, hay lệch bội, bất thường lá nuôi có kết cục xấu, nhưng không liên quan đến non tháng</a:t>
            </a:r>
          </a:p>
          <a:p>
            <a:pPr marL="363538" indent="-363538">
              <a:buFont typeface="+mj-lt"/>
              <a:buAutoNum type="arabicPeriod"/>
            </a:pPr>
            <a:r>
              <a:rPr lang="en-US" sz="2000"/>
              <a:t>FGR có khởi phát muộn  liên quan đến suy thoái chức năng của lá nhau, diễn biến theo thời gian, dẫn đến bài toán cân nhắc  giữa lợi ích của việc kéo dài đời sống trong tử cung tránh non tháng với nguy cơ của thiếu O</a:t>
            </a:r>
            <a:r>
              <a:rPr lang="en-US" sz="2000" baseline="-25000"/>
              <a:t>2</a:t>
            </a:r>
            <a:r>
              <a:rPr lang="en-US" sz="2000"/>
              <a:t> trường diễn do suy thoái bánh nhau</a:t>
            </a:r>
          </a:p>
          <a:p>
            <a:pPr marL="363538" indent="-363538">
              <a:buFont typeface="+mj-lt"/>
              <a:buAutoNum type="arabicPeriod"/>
            </a:pPr>
            <a:r>
              <a:rPr lang="en-US" sz="2000"/>
              <a:t>SGA là tình trạng sinh lí, nhưng khó để có thể phân định chính xác FGR và SGA. Chức năng lá nuôi được bảo tồn là minh chứng tốt nhất cho SGA</a:t>
            </a:r>
          </a:p>
          <a:p>
            <a:pPr marL="363538" indent="-363538">
              <a:buFont typeface="+mj-lt"/>
              <a:buAutoNum type="arabicPeriod"/>
            </a:pPr>
            <a:r>
              <a:rPr lang="en-US" sz="2000"/>
              <a:t>LGA phần lớn liên quan đến GDM, với kết cục thai sản xấu. Trong trường hợp này, dấu chỉ nhận diện không phải là ở LGA mà là ở GDM</a:t>
            </a:r>
          </a:p>
          <a:p>
            <a:pPr marL="363538" indent="-363538">
              <a:buFont typeface="+mj-lt"/>
              <a:buAutoNum type="arabicPeriod"/>
            </a:pPr>
            <a:endParaRPr lang="en-US" sz="2000"/>
          </a:p>
        </p:txBody>
      </p:sp>
    </p:spTree>
    <p:extLst>
      <p:ext uri="{BB962C8B-B14F-4D97-AF65-F5344CB8AC3E}">
        <p14:creationId xmlns:p14="http://schemas.microsoft.com/office/powerpoint/2010/main" val="2542465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297B-FCF6-1143-B239-61008BA65CD5}"/>
              </a:ext>
            </a:extLst>
          </p:cNvPr>
          <p:cNvSpPr>
            <a:spLocks noGrp="1"/>
          </p:cNvSpPr>
          <p:nvPr>
            <p:ph type="title"/>
          </p:nvPr>
        </p:nvSpPr>
        <p:spPr/>
        <p:txBody>
          <a:bodyPr/>
          <a:lstStyle/>
          <a:p>
            <a:r>
              <a:rPr lang="en-US">
                <a:solidFill>
                  <a:srgbClr val="7030A0"/>
                </a:solidFill>
              </a:rPr>
              <a:t>Good bye and see you again! 😩</a:t>
            </a:r>
          </a:p>
        </p:txBody>
      </p:sp>
      <p:sp>
        <p:nvSpPr>
          <p:cNvPr id="3" name="Content Placeholder 2">
            <a:extLst>
              <a:ext uri="{FF2B5EF4-FFF2-40B4-BE49-F238E27FC236}">
                <a16:creationId xmlns:a16="http://schemas.microsoft.com/office/drawing/2014/main" id="{AF527C08-323E-834B-A775-449AABA75CD5}"/>
              </a:ext>
            </a:extLst>
          </p:cNvPr>
          <p:cNvSpPr>
            <a:spLocks noGrp="1"/>
          </p:cNvSpPr>
          <p:nvPr>
            <p:ph idx="1"/>
          </p:nvPr>
        </p:nvSpPr>
        <p:spPr>
          <a:solidFill>
            <a:schemeClr val="accent4">
              <a:lumMod val="20000"/>
              <a:lumOff val="80000"/>
            </a:schemeClr>
          </a:solidFill>
          <a:ln w="19050">
            <a:solidFill>
              <a:schemeClr val="accent4">
                <a:lumMod val="75000"/>
              </a:schemeClr>
            </a:solidFill>
          </a:ln>
        </p:spPr>
        <p:txBody>
          <a:bodyPr/>
          <a:lstStyle/>
          <a:p>
            <a:r>
              <a:rPr lang="en-US"/>
              <a:t>Phản hồi của Sinh viên là sự sống còn của Bộ môn</a:t>
            </a:r>
          </a:p>
          <a:p>
            <a:r>
              <a:rPr lang="en-US"/>
              <a:t>Bộ môn luôn sẵn sàng để nhận feed-backs từ phía Sinh viên</a:t>
            </a:r>
          </a:p>
          <a:p>
            <a:r>
              <a:rPr lang="en-US"/>
              <a:t>Xin các bạn phản hồi về ngày học hôm nay về địa chỉ </a:t>
            </a:r>
            <a:r>
              <a:rPr lang="en-US" i="1"/>
              <a:t>e-mail</a:t>
            </a:r>
            <a:r>
              <a:rPr lang="en-US"/>
              <a:t> quen thuộc:</a:t>
            </a:r>
          </a:p>
          <a:p>
            <a:pPr marL="0" indent="0" algn="ctr">
              <a:buNone/>
            </a:pPr>
            <a:r>
              <a:rPr lang="en-US">
                <a:hlinkClick r:id="rId2"/>
              </a:rPr>
              <a:t>ca04a313.ump.edu.vn@apac.teams.ms</a:t>
            </a:r>
            <a:r>
              <a:rPr lang="en-US"/>
              <a:t> </a:t>
            </a:r>
          </a:p>
        </p:txBody>
      </p:sp>
    </p:spTree>
    <p:extLst>
      <p:ext uri="{BB962C8B-B14F-4D97-AF65-F5344CB8AC3E}">
        <p14:creationId xmlns:p14="http://schemas.microsoft.com/office/powerpoint/2010/main" val="103395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dirty="0" err="1"/>
              <a:t>Phần I:</a:t>
            </a:r>
            <a:br>
              <a:rPr lang="en-US" dirty="0" err="1"/>
            </a:br>
            <a:r>
              <a:rPr lang="en-US" dirty="0" err="1"/>
              <a:t>Rối loạn dung nạp glucose trong thai kì</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Mục</a:t>
            </a:r>
            <a:r>
              <a:rPr lang="en-US"/>
              <a:t> </a:t>
            </a:r>
            <a:r>
              <a:rPr lang="en-US" err="1"/>
              <a:t>tiêu</a:t>
            </a:r>
            <a:r>
              <a:rPr lang="en-US"/>
              <a:t>:</a:t>
            </a:r>
          </a:p>
          <a:p>
            <a:pPr lvl="1"/>
            <a:r>
              <a:rPr lang="en-US" b="0" err="1"/>
              <a:t>Đánh giá được tình trạng dung nạp glucose của thai phụ qua lâm sàng và tests</a:t>
            </a:r>
          </a:p>
          <a:p>
            <a:pPr lvl="1"/>
            <a:r>
              <a:rPr lang="en-US" err="1"/>
              <a:t>Quản lí được một thai phụ sau khi có kết quả tầm soát đại trà các rối loạn tăng đường huyết trong thai kì</a:t>
            </a:r>
          </a:p>
          <a:p>
            <a:pPr lvl="1"/>
            <a:r>
              <a:rPr lang="en-US" err="1"/>
              <a:t>Đánh giá được việc thực hiện tiết chế nội khoa (MNT) của một thai phụ mắc GDM</a:t>
            </a:r>
            <a:endParaRPr lang="en-US" b="0"/>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Bạn</a:t>
            </a:r>
            <a:r>
              <a:rPr lang="en-US"/>
              <a:t> </a:t>
            </a:r>
            <a:r>
              <a:rPr lang="en-US" err="1"/>
              <a:t>hãy</a:t>
            </a:r>
            <a:r>
              <a:rPr lang="en-US"/>
              <a:t>:</a:t>
            </a:r>
            <a:endParaRPr lang="en-US" err="1"/>
          </a:p>
          <a:p>
            <a:pPr lvl="1"/>
            <a:r>
              <a:rPr lang="en-US" err="1"/>
              <a:t>Trả lời các câu hỏi được đặt ra trên PollEv.com</a:t>
            </a:r>
          </a:p>
          <a:p>
            <a:pPr lvl="1"/>
            <a:r>
              <a:rPr lang="en-US" err="1"/>
              <a:t>Thảo luận với các bạn học để bảo vệ quan điểm của mình</a:t>
            </a:r>
            <a:endParaRPr lang="en-US"/>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335416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1</a:t>
            </a:r>
            <a:br>
              <a:rPr lang="en-US"/>
            </a:br>
            <a:r>
              <a:rPr lang="en-US"/>
              <a:t>Trễ hẹn</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Cô A. 31 tuổi, PARA 0000, thai 30 tuần, tuổi thai chính xác</a:t>
            </a:r>
          </a:p>
          <a:p>
            <a:r>
              <a:rPr lang="en-US"/>
              <a:t>Tiền sử không bệnh lí nội ngoại khoa</a:t>
            </a:r>
          </a:p>
          <a:p>
            <a:r>
              <a:rPr lang="en-US"/>
              <a:t>Mẹ ruột mắc đái tháo đường type 2</a:t>
            </a:r>
          </a:p>
          <a:p>
            <a:r>
              <a:rPr lang="en-US"/>
              <a:t>Tầm soát thiếu máu, nhiễm trùng, STDs, lệch bội cùng âm tính. Đường huyết đói lúc 12 tuần = 98 mg/dL. HbA1C = 5.0%</a:t>
            </a:r>
          </a:p>
          <a:p>
            <a:r>
              <a:rPr lang="en-US"/>
              <a:t>Thai tăng trưởng bình thường cho đến 24 tuần</a:t>
            </a:r>
          </a:p>
          <a:p>
            <a:r>
              <a:rPr lang="en-US"/>
              <a:t>Lúc 26 tuần, cô bị lỡ cuộc hẹn thực hiện OGTT-75. Khi quay lại vào hôm nay, thì thai đã 30 tuần</a:t>
            </a:r>
          </a:p>
          <a:p>
            <a:r>
              <a:rPr lang="en-US"/>
              <a:t>Cô tăng 5 kg so với lần khám 24 tuần, sinh trắc thai ứng với 75</a:t>
            </a:r>
            <a:r>
              <a:rPr lang="en-US" baseline="30000"/>
              <a:t>th</a:t>
            </a:r>
            <a:r>
              <a:rPr lang="en-US"/>
              <a:t> percentile của tuổi thai 30 tuần, AFI = 15 cm. </a:t>
            </a:r>
          </a:p>
          <a:p>
            <a:r>
              <a:rPr lang="en-US"/>
              <a:t>Sáng nay: glycemia đói = 75 mg/dL, sau ăn 2 giờ = 112 mg/dL. Đường niệu [-] ở lúc đói, và [++] sau ăn</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4219361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1</a:t>
            </a:r>
            <a:br>
              <a:rPr lang="en-US"/>
            </a:br>
            <a:r>
              <a:rPr lang="en-US"/>
              <a:t>Trễ hẹn</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Đánh giá nguy cơ lâm sàng mắc GDM của thai phụ</a:t>
            </a:r>
          </a:p>
          <a:p>
            <a:pPr lvl="1"/>
            <a:r>
              <a:rPr lang="en-US" err="1"/>
              <a:t>Vì sao thực hiện OGTT-75 bị giới hạn trong thời gian</a:t>
            </a:r>
          </a:p>
          <a:p>
            <a:pPr lvl="1"/>
            <a:r>
              <a:rPr lang="en-US" err="1"/>
              <a:t>Xác định alternative tests trong trường hợp không thể thực hiện OGTT-75</a:t>
            </a:r>
            <a:endParaRPr lang="en-US" b="0"/>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24237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2</a:t>
            </a:r>
            <a:br>
              <a:rPr lang="en-US"/>
            </a:br>
            <a:r>
              <a:rPr lang="en-US" dirty="0" err="1"/>
              <a:t>Nhật kí</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Bà O. đang mang thai ở tuổi thai 30 tuần vô kinh</a:t>
            </a:r>
          </a:p>
          <a:p>
            <a:r>
              <a:rPr lang="en-US"/>
              <a:t>Bá O. có kết quả OGTT thực hiện lúc 24 tuần dương tính</a:t>
            </a:r>
          </a:p>
          <a:p>
            <a:r>
              <a:rPr lang="en-US"/>
              <a:t>Vì thế, bà đang được cho thực hiện điều trị tiết chế nội khoa</a:t>
            </a:r>
          </a:p>
          <a:p>
            <a:r>
              <a:rPr lang="en-US"/>
              <a:t>Hôm nay, bà O. đến tái khám đánh giá thực hiện MNT</a:t>
            </a:r>
          </a:p>
          <a:p>
            <a:r>
              <a:rPr lang="en-US"/>
              <a:t>Khai thác các bữa ăn của ngày hôm qua bạn biết:</a:t>
            </a:r>
          </a:p>
          <a:p>
            <a:endParaRPr lang="en-US"/>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pic>
        <p:nvPicPr>
          <p:cNvPr id="5" name="Picture 4">
            <a:extLst>
              <a:ext uri="{FF2B5EF4-FFF2-40B4-BE49-F238E27FC236}">
                <a16:creationId xmlns:a16="http://schemas.microsoft.com/office/drawing/2014/main" id="{BFDB5E19-90B1-4E47-97F2-37A5DB609238}"/>
              </a:ext>
            </a:extLst>
          </p:cNvPr>
          <p:cNvPicPr>
            <a:picLocks noChangeAspect="1"/>
          </p:cNvPicPr>
          <p:nvPr/>
        </p:nvPicPr>
        <p:blipFill>
          <a:blip r:embed="rId3"/>
          <a:stretch>
            <a:fillRect/>
          </a:stretch>
        </p:blipFill>
        <p:spPr>
          <a:xfrm>
            <a:off x="467544" y="3717032"/>
            <a:ext cx="8219256" cy="1296144"/>
          </a:xfrm>
          <a:prstGeom prst="rect">
            <a:avLst/>
          </a:prstGeom>
        </p:spPr>
      </p:pic>
    </p:spTree>
    <p:extLst>
      <p:ext uri="{BB962C8B-B14F-4D97-AF65-F5344CB8AC3E}">
        <p14:creationId xmlns:p14="http://schemas.microsoft.com/office/powerpoint/2010/main" val="2042027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6716-D722-1C48-BB48-6ABAD35CA0F9}"/>
              </a:ext>
            </a:extLst>
          </p:cNvPr>
          <p:cNvSpPr>
            <a:spLocks noGrp="1"/>
          </p:cNvSpPr>
          <p:nvPr>
            <p:ph type="title"/>
          </p:nvPr>
        </p:nvSpPr>
        <p:spPr/>
        <p:txBody>
          <a:bodyPr/>
          <a:lstStyle/>
          <a:p>
            <a:r>
              <a:rPr lang="en-US"/>
              <a:t>Tình huống 2</a:t>
            </a:r>
            <a:br>
              <a:rPr lang="en-US"/>
            </a:br>
            <a:r>
              <a:rPr lang="en-US" dirty="0" err="1"/>
              <a:t>Nhật kí</a:t>
            </a:r>
            <a:endParaRPr lang="en-US" dirty="0"/>
          </a:p>
        </p:txBody>
      </p:sp>
      <p:sp>
        <p:nvSpPr>
          <p:cNvPr id="3" name="Content Placeholder 2">
            <a:extLst>
              <a:ext uri="{FF2B5EF4-FFF2-40B4-BE49-F238E27FC236}">
                <a16:creationId xmlns:a16="http://schemas.microsoft.com/office/drawing/2014/main" id="{7C45C010-B246-0B40-AF8E-52EA6CB63F20}"/>
              </a:ext>
            </a:extLst>
          </p:cNvPr>
          <p:cNvSpPr>
            <a:spLocks noGrp="1"/>
          </p:cNvSpPr>
          <p:nvPr>
            <p:ph sz="half" idx="1"/>
          </p:nvPr>
        </p:nvSpPr>
        <p:spPr/>
        <p:txBody>
          <a:bodyPr/>
          <a:lstStyle/>
          <a:p>
            <a:r>
              <a:rPr lang="en-US" err="1"/>
              <a:t>Key issues</a:t>
            </a:r>
            <a:r>
              <a:rPr lang="en-US"/>
              <a:t>:</a:t>
            </a:r>
          </a:p>
          <a:p>
            <a:pPr lvl="1"/>
            <a:r>
              <a:rPr lang="en-US" b="0" err="1"/>
              <a:t>Những cơ sở lâm sàng nào được dùng để đánh giá việc thực hiện MNT</a:t>
            </a:r>
          </a:p>
          <a:p>
            <a:pPr lvl="1"/>
            <a:r>
              <a:rPr lang="en-US" err="1"/>
              <a:t>Hệ quả của việc một thai phụ mắc GDM thực hiện MNT không hiệu quả</a:t>
            </a:r>
          </a:p>
          <a:p>
            <a:pPr lvl="1"/>
            <a:r>
              <a:rPr lang="en-US" err="1"/>
              <a:t>Những nội dung của tư vấn về thực hiện MNT cho một thai phụ mắc GDM</a:t>
            </a:r>
            <a:endParaRPr lang="en-US" b="0"/>
          </a:p>
          <a:p>
            <a:endParaRPr lang="en-US"/>
          </a:p>
        </p:txBody>
      </p:sp>
      <p:sp>
        <p:nvSpPr>
          <p:cNvPr id="4" name="Content Placeholder 3">
            <a:extLst>
              <a:ext uri="{FF2B5EF4-FFF2-40B4-BE49-F238E27FC236}">
                <a16:creationId xmlns:a16="http://schemas.microsoft.com/office/drawing/2014/main" id="{39E5A197-A3E9-A54D-92F5-CAFA153E0F1E}"/>
              </a:ext>
            </a:extLst>
          </p:cNvPr>
          <p:cNvSpPr>
            <a:spLocks noGrp="1"/>
          </p:cNvSpPr>
          <p:nvPr>
            <p:ph sz="half" idx="2"/>
          </p:nvPr>
        </p:nvSpPr>
        <p:spPr/>
        <p:txBody>
          <a:bodyPr/>
          <a:lstStyle/>
          <a:p>
            <a:r>
              <a:rPr lang="en-US" err="1"/>
              <a:t>Giải pháp</a:t>
            </a:r>
            <a:r>
              <a:rPr lang="en-US"/>
              <a:t>:</a:t>
            </a:r>
            <a:endParaRPr lang="en-US" err="1"/>
          </a:p>
          <a:p>
            <a:endParaRPr lang="en-US"/>
          </a:p>
          <a:p>
            <a:endParaRPr lang="en-US"/>
          </a:p>
        </p:txBody>
      </p:sp>
      <p:pic>
        <p:nvPicPr>
          <p:cNvPr id="6" name="Picture 5">
            <a:extLst>
              <a:ext uri="{FF2B5EF4-FFF2-40B4-BE49-F238E27FC236}">
                <a16:creationId xmlns:a16="http://schemas.microsoft.com/office/drawing/2014/main" id="{7BEA5160-D8C6-7E45-B0C5-E80A55715DCB}"/>
              </a:ext>
            </a:extLst>
          </p:cNvPr>
          <p:cNvPicPr>
            <a:picLocks noChangeAspect="1"/>
          </p:cNvPicPr>
          <p:nvPr/>
        </p:nvPicPr>
        <p:blipFill>
          <a:blip r:embed="rId2"/>
          <a:stretch>
            <a:fillRect/>
          </a:stretch>
        </p:blipFill>
        <p:spPr>
          <a:xfrm>
            <a:off x="1115616" y="6093296"/>
            <a:ext cx="2758024" cy="558700"/>
          </a:xfrm>
          <a:prstGeom prst="rect">
            <a:avLst/>
          </a:prstGeom>
        </p:spPr>
      </p:pic>
    </p:spTree>
    <p:extLst>
      <p:ext uri="{BB962C8B-B14F-4D97-AF65-F5344CB8AC3E}">
        <p14:creationId xmlns:p14="http://schemas.microsoft.com/office/powerpoint/2010/main" val="1847468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F84A-3134-BD49-A396-FEA2E5B86653}"/>
              </a:ext>
            </a:extLst>
          </p:cNvPr>
          <p:cNvSpPr>
            <a:spLocks noGrp="1"/>
          </p:cNvSpPr>
          <p:nvPr>
            <p:ph type="title"/>
          </p:nvPr>
        </p:nvSpPr>
        <p:spPr/>
        <p:txBody>
          <a:bodyPr>
            <a:normAutofit/>
          </a:bodyPr>
          <a:lstStyle/>
          <a:p>
            <a:r>
              <a:rPr lang="en-US"/>
              <a:t>Tình huống 3, phân đoạn 1</a:t>
            </a:r>
            <a:br>
              <a:rPr lang="en-US"/>
            </a:br>
            <a:r>
              <a:rPr lang="en-US" dirty="0" err="1"/>
              <a:t>Buồng trứng đa nang và metformin</a:t>
            </a:r>
            <a:endParaRPr lang="en-US" i="1"/>
          </a:p>
        </p:txBody>
      </p:sp>
      <p:sp>
        <p:nvSpPr>
          <p:cNvPr id="3" name="Content Placeholder 2">
            <a:extLst>
              <a:ext uri="{FF2B5EF4-FFF2-40B4-BE49-F238E27FC236}">
                <a16:creationId xmlns:a16="http://schemas.microsoft.com/office/drawing/2014/main" id="{B0BF0ECB-8249-BC41-B8F8-A511E542DC64}"/>
              </a:ext>
            </a:extLst>
          </p:cNvPr>
          <p:cNvSpPr>
            <a:spLocks noGrp="1"/>
          </p:cNvSpPr>
          <p:nvPr>
            <p:ph idx="1"/>
          </p:nvPr>
        </p:nvSpPr>
        <p:spPr/>
        <p:txBody>
          <a:bodyPr>
            <a:normAutofit/>
          </a:bodyPr>
          <a:lstStyle/>
          <a:p>
            <a:r>
              <a:rPr lang="en-US"/>
              <a:t>Bà S. 35 tuổi, PARA 0000</a:t>
            </a:r>
          </a:p>
          <a:p>
            <a:r>
              <a:rPr lang="en-US"/>
              <a:t>Không có tiền sử gia đình đặc biệt</a:t>
            </a:r>
          </a:p>
          <a:p>
            <a:r>
              <a:rPr lang="en-US"/>
              <a:t>Có thai sau khi lập gia đình 2 năm, nhờ điều trị hiếm muộn</a:t>
            </a:r>
          </a:p>
          <a:p>
            <a:r>
              <a:rPr lang="en-US"/>
              <a:t>Từ năm 25 tuổi, chu kì kinh dần có chiều hướng không đều, 30-90 ngày, hành kinh 5-7 ngày, thỉnh thoảng bị kéo dài đến 10 ngày, lượng kinh khi nhiều khi ít</a:t>
            </a:r>
          </a:p>
          <a:p>
            <a:r>
              <a:rPr lang="en-US"/>
              <a:t>Rất dễ tăng cân, cân nặng trước có thai = 74 kg, cao 1.65 m </a:t>
            </a:r>
          </a:p>
          <a:p>
            <a:r>
              <a:rPr lang="en-US"/>
              <a:t>Bà được chẩn đoán là hiếm muộn do hội chứng buồng trứng đa nang, và được điều trị bằng tiết chế, giảm cân, thể dục và dùng metformin. 3 tháng sau đó, bà có thai</a:t>
            </a:r>
          </a:p>
          <a:p>
            <a:r>
              <a:rPr lang="en-US"/>
              <a:t>Ở thời điểm khám, bà đang mang thai 6 tuần, dựa vào ngày phóng noãn</a:t>
            </a:r>
          </a:p>
        </p:txBody>
      </p:sp>
      <p:pic>
        <p:nvPicPr>
          <p:cNvPr id="4" name="Picture 3">
            <a:extLst>
              <a:ext uri="{FF2B5EF4-FFF2-40B4-BE49-F238E27FC236}">
                <a16:creationId xmlns:a16="http://schemas.microsoft.com/office/drawing/2014/main" id="{352B5673-2BFE-854F-9C8E-04283ACB5325}"/>
              </a:ext>
            </a:extLst>
          </p:cNvPr>
          <p:cNvPicPr>
            <a:picLocks noChangeAspect="1"/>
          </p:cNvPicPr>
          <p:nvPr/>
        </p:nvPicPr>
        <p:blipFill>
          <a:blip r:embed="rId2"/>
          <a:stretch>
            <a:fillRect/>
          </a:stretch>
        </p:blipFill>
        <p:spPr>
          <a:xfrm>
            <a:off x="5846424" y="6093296"/>
            <a:ext cx="2758024" cy="558700"/>
          </a:xfrm>
          <a:prstGeom prst="rect">
            <a:avLst/>
          </a:prstGeom>
        </p:spPr>
      </p:pic>
    </p:spTree>
    <p:extLst>
      <p:ext uri="{BB962C8B-B14F-4D97-AF65-F5344CB8AC3E}">
        <p14:creationId xmlns:p14="http://schemas.microsoft.com/office/powerpoint/2010/main" val="3878577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F6BD21A139EE64EBFACB0BEE4E2FEE7" ma:contentTypeVersion="0" ma:contentTypeDescription="Create a new document." ma:contentTypeScope="" ma:versionID="3065b1e2eaeb9db27fa6960342366db2">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661D4A-C72F-4638-8D0E-396936837306}">
  <ds:schemaRefs>
    <ds:schemaRef ds:uri="http://schemas.microsoft.com/sharepoint/v3/contenttype/forms"/>
  </ds:schemaRefs>
</ds:datastoreItem>
</file>

<file path=customXml/itemProps2.xml><?xml version="1.0" encoding="utf-8"?>
<ds:datastoreItem xmlns:ds="http://schemas.openxmlformats.org/officeDocument/2006/customXml" ds:itemID="{2E1703B3-8D04-4518-A2FB-8A29EF7F4074}"/>
</file>

<file path=customXml/itemProps3.xml><?xml version="1.0" encoding="utf-8"?>
<ds:datastoreItem xmlns:ds="http://schemas.openxmlformats.org/officeDocument/2006/customXml" ds:itemID="{4ED17C8E-0AE4-4907-9773-124CA8F4D8E0}">
  <ds:schemaRefs>
    <ds:schemaRef ds:uri="http://purl.org/dc/dcmitype/"/>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3940</TotalTime>
  <Words>3983</Words>
  <Application>Microsoft Office PowerPoint</Application>
  <PresentationFormat>On-screen Show (4:3)</PresentationFormat>
  <Paragraphs>263</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PowerPoint Presentation</vt:lpstr>
      <vt:lpstr>Bài RAT Vui hơn với</vt:lpstr>
      <vt:lpstr>Bài ứng dụng Tích cực hơn với</vt:lpstr>
      <vt:lpstr>Phần I: Rối loạn dung nạp glucose trong thai kì</vt:lpstr>
      <vt:lpstr>Tình huống 1 Trễ hẹn</vt:lpstr>
      <vt:lpstr>Tình huống 1 Trễ hẹn</vt:lpstr>
      <vt:lpstr>Tình huống 2 Nhật kí</vt:lpstr>
      <vt:lpstr>Tình huống 2 Nhật kí</vt:lpstr>
      <vt:lpstr>Tình huống 3, phân đoạn 1 Buồng trứng đa nang và metformin</vt:lpstr>
      <vt:lpstr>Tình huống 3, phân đoạn 1 Buồng trứng đa nang và metformin</vt:lpstr>
      <vt:lpstr>Tình huống 3, phân đoạn 2 Buồng trứng đa nang và metformin</vt:lpstr>
      <vt:lpstr>Tình huống 3, phân đoạn 2 Buồng trứng đa nang và metformin</vt:lpstr>
      <vt:lpstr>Phần II: Rối loạn tăng huyết áp trong thai kì</vt:lpstr>
      <vt:lpstr>Tình huống 4 Ở trung tâm Y tế huyện</vt:lpstr>
      <vt:lpstr>Tình huống 4 Ở trung tâm Y tế huyện</vt:lpstr>
      <vt:lpstr>Tình huống 5 Hôn mê</vt:lpstr>
      <vt:lpstr>Tình huống 5 Hôn mê</vt:lpstr>
      <vt:lpstr>Phần III: Chuyển dạ sanh non</vt:lpstr>
      <vt:lpstr>Tình huống 6 Tử cung đôi</vt:lpstr>
      <vt:lpstr>Tình huống 6 Tử cung đôi</vt:lpstr>
      <vt:lpstr>Tình huống 7 Oxytocin Receptor Antagonist</vt:lpstr>
      <vt:lpstr>Tình huống 7 Oxytocin Receptor Antagonist</vt:lpstr>
      <vt:lpstr>Tình huống 8, phân đoạn 1 Corticosteroid liệu pháp và GDM</vt:lpstr>
      <vt:lpstr>Tình huống 8, phân đoạn 1 Corticosteroid liệu pháp và GDM</vt:lpstr>
      <vt:lpstr>Tình huống 8, phân đoạn 2 Corticosteroid liệu pháp và GDM</vt:lpstr>
      <vt:lpstr>Tình huống 8, phân đoạn 2 Corticosteroid liệu pháp và GDM</vt:lpstr>
      <vt:lpstr>Phần IV:  Bất thường tăng trưởng trong tử cung</vt:lpstr>
      <vt:lpstr>Tình huống 9 Ở 8th percentile</vt:lpstr>
      <vt:lpstr>Tình huống 9 Ở 8th percentile</vt:lpstr>
      <vt:lpstr>Tình huống 10 Cắt ngang 10th percentile</vt:lpstr>
      <vt:lpstr>Tình huống 10 Cắt ngang 10th percentile</vt:lpstr>
      <vt:lpstr>PowerPoint Presentation</vt:lpstr>
      <vt:lpstr>Các rối loạn tăng đường huyết thai kì GDM và DIP</vt:lpstr>
      <vt:lpstr>Sanh non và dự phòng sanh non Các thuốc giảm co và corticoid liệu pháp</vt:lpstr>
      <vt:lpstr>Các rối loạn tăng huyết áp trong thai kì Tiền sản giật, sản giật và hội chứng HELLP</vt:lpstr>
      <vt:lpstr>Các rối loạn tăng trưởng bào thai FGR, SGA và LGA</vt:lpstr>
      <vt:lpstr>Good bye and see you again!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Thật đúng là ma đưa lối, quỷ đưa đường… (Friday, the 13th …)</dc:title>
  <dc:creator>Hong</dc:creator>
  <cp:lastModifiedBy>LUAN AU</cp:lastModifiedBy>
  <cp:revision>121</cp:revision>
  <dcterms:created xsi:type="dcterms:W3CDTF">2016-11-23T02:32:04Z</dcterms:created>
  <dcterms:modified xsi:type="dcterms:W3CDTF">2020-04-14T10:52:05Z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0x0101003F6BD21A139EE64EBFACB0BEE4E2FEE7</vt:lpwstr>
  </property>
</Properties>
</file>