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9" r:id="rId6"/>
    <p:sldId id="270" r:id="rId7"/>
    <p:sldId id="271" r:id="rId8"/>
    <p:sldId id="272" r:id="rId9"/>
    <p:sldId id="257" r:id="rId10"/>
    <p:sldId id="259" r:id="rId11"/>
    <p:sldId id="261" r:id="rId12"/>
    <p:sldId id="260" r:id="rId13"/>
    <p:sldId id="276" r:id="rId14"/>
    <p:sldId id="278" r:id="rId15"/>
    <p:sldId id="279" r:id="rId16"/>
    <p:sldId id="275" r:id="rId17"/>
    <p:sldId id="262" r:id="rId18"/>
    <p:sldId id="263" r:id="rId19"/>
    <p:sldId id="264" r:id="rId20"/>
    <p:sldId id="265" r:id="rId21"/>
    <p:sldId id="266"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100" d="100"/>
          <a:sy n="100" d="100"/>
        </p:scale>
        <p:origin x="-126"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30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24984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96461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208367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5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01DE30-3697-4629-AB00-99D0C00A2843}"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322205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01DE30-3697-4629-AB00-99D0C00A2843}"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03277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01DE30-3697-4629-AB00-99D0C00A2843}"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6976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01DE30-3697-4629-AB00-99D0C00A2843}" type="datetimeFigureOut">
              <a:rPr lang="en-US" smtClean="0"/>
              <a:t>4/26/2020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56843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01DE30-3697-4629-AB00-99D0C00A2843}" type="datetimeFigureOut">
              <a:rPr lang="en-US" smtClean="0"/>
              <a:t>4/26/2020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9ECDC0-2D32-4EB4-B68F-1190223C85D5}" type="slidenum">
              <a:rPr lang="en-US" smtClean="0"/>
              <a:t>‹#›</a:t>
            </a:fld>
            <a:endParaRPr lang="en-US"/>
          </a:p>
        </p:txBody>
      </p:sp>
    </p:spTree>
    <p:extLst>
      <p:ext uri="{BB962C8B-B14F-4D97-AF65-F5344CB8AC3E}">
        <p14:creationId xmlns:p14="http://schemas.microsoft.com/office/powerpoint/2010/main" val="23470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01DE30-3697-4629-AB00-99D0C00A2843}"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66171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01DE30-3697-4629-AB00-99D0C00A2843}" type="datetimeFigureOut">
              <a:rPr lang="en-US" smtClean="0"/>
              <a:t>4/26/2020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9ECDC0-2D32-4EB4-B68F-1190223C85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20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2868D-6BA2-4772-A9BD-8FC74E1536FE}"/>
              </a:ext>
            </a:extLst>
          </p:cNvPr>
          <p:cNvSpPr>
            <a:spLocks noGrp="1"/>
          </p:cNvSpPr>
          <p:nvPr>
            <p:ph type="ctrTitle"/>
          </p:nvPr>
        </p:nvSpPr>
        <p:spPr/>
        <p:txBody>
          <a:bodyPr/>
          <a:lstStyle/>
          <a:p>
            <a:r>
              <a:rPr lang="en-US" dirty="0" err="1"/>
              <a:t>Tình</a:t>
            </a:r>
            <a:r>
              <a:rPr lang="en-US" dirty="0"/>
              <a:t> </a:t>
            </a:r>
            <a:r>
              <a:rPr lang="en-US" dirty="0" err="1"/>
              <a:t>huống</a:t>
            </a:r>
            <a:r>
              <a:rPr lang="en-US" dirty="0"/>
              <a:t> AUB</a:t>
            </a:r>
          </a:p>
        </p:txBody>
      </p:sp>
      <p:sp>
        <p:nvSpPr>
          <p:cNvPr id="3" name="Subtitle 2">
            <a:extLst>
              <a:ext uri="{FF2B5EF4-FFF2-40B4-BE49-F238E27FC236}">
                <a16:creationId xmlns:a16="http://schemas.microsoft.com/office/drawing/2014/main" xmlns="" id="{EAB22317-4492-4260-831E-DA9C07D37F69}"/>
              </a:ext>
            </a:extLst>
          </p:cNvPr>
          <p:cNvSpPr>
            <a:spLocks noGrp="1"/>
          </p:cNvSpPr>
          <p:nvPr>
            <p:ph type="subTitle" idx="1"/>
          </p:nvPr>
        </p:nvSpPr>
        <p:spPr/>
        <p:txBody>
          <a:bodyPr/>
          <a:lstStyle/>
          <a:p>
            <a:r>
              <a:rPr lang="en-US" dirty="0"/>
              <a:t>24/4/2020</a:t>
            </a:r>
          </a:p>
        </p:txBody>
      </p:sp>
    </p:spTree>
    <p:extLst>
      <p:ext uri="{BB962C8B-B14F-4D97-AF65-F5344CB8AC3E}">
        <p14:creationId xmlns:p14="http://schemas.microsoft.com/office/powerpoint/2010/main" val="346536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330" y="647700"/>
            <a:ext cx="10058400" cy="1165860"/>
          </a:xfrm>
        </p:spPr>
        <p:txBody>
          <a:bodyPr>
            <a:normAutofit/>
          </a:bodyPr>
          <a:lstStyle/>
          <a:p>
            <a:r>
              <a:rPr lang="vi-VN" sz="4000" smtClean="0"/>
              <a:t>1. </a:t>
            </a:r>
            <a:r>
              <a:rPr lang="en-US" sz="4000" smtClean="0"/>
              <a:t>Bạn </a:t>
            </a:r>
            <a:r>
              <a:rPr lang="en-US" sz="4000"/>
              <a:t>nghĩ có cần tìm hiểu thêm về tiền căn hay bệnh sử của BN này không</a:t>
            </a:r>
            <a:r>
              <a:rPr lang="en-US" sz="4000"/>
              <a:t>? </a:t>
            </a:r>
            <a:endParaRPr lang="en-US" sz="4000"/>
          </a:p>
        </p:txBody>
      </p:sp>
      <p:sp>
        <p:nvSpPr>
          <p:cNvPr id="3" name="Content Placeholder 2"/>
          <p:cNvSpPr>
            <a:spLocks noGrp="1"/>
          </p:cNvSpPr>
          <p:nvPr>
            <p:ph idx="1"/>
          </p:nvPr>
        </p:nvSpPr>
        <p:spPr>
          <a:xfrm>
            <a:off x="1097280" y="1845734"/>
            <a:ext cx="10058400" cy="4307416"/>
          </a:xfrm>
        </p:spPr>
        <p:txBody>
          <a:bodyPr>
            <a:normAutofit fontScale="70000" lnSpcReduction="20000"/>
          </a:bodyPr>
          <a:lstStyle/>
          <a:p>
            <a:pPr>
              <a:lnSpc>
                <a:spcPct val="120000"/>
              </a:lnSpc>
              <a:spcBef>
                <a:spcPts val="600"/>
              </a:spcBef>
              <a:spcAft>
                <a:spcPts val="0"/>
              </a:spcAft>
            </a:pPr>
            <a:r>
              <a:rPr lang="vi-VN">
                <a:solidFill>
                  <a:srgbClr val="FF0000"/>
                </a:solidFill>
              </a:rPr>
              <a:t>Khai thác đầy đủ về tiền sử kinh nguyệt và tính chất xuất huyết lần này về thời gian, tần suất, lượng máu kinh, độ dài chu kỳ và có chảy máu giữa kì kinh hay không.</a:t>
            </a:r>
          </a:p>
          <a:p>
            <a:pPr>
              <a:lnSpc>
                <a:spcPct val="120000"/>
              </a:lnSpc>
              <a:spcBef>
                <a:spcPts val="600"/>
              </a:spcBef>
              <a:spcAft>
                <a:spcPts val="0"/>
              </a:spcAft>
            </a:pPr>
            <a:r>
              <a:rPr lang="vi-VN">
                <a:solidFill>
                  <a:srgbClr val="FF0000"/>
                </a:solidFill>
              </a:rPr>
              <a:t>Các triệu chứng khác như đau vùng chậu, đau bụng, đau khi quan hệ tình dục, triệu chứng tiêu hóa và tiết niệu, sốt, sợ nóng, sợ lạnh, </a:t>
            </a:r>
          </a:p>
          <a:p>
            <a:pPr>
              <a:lnSpc>
                <a:spcPct val="120000"/>
              </a:lnSpc>
              <a:spcBef>
                <a:spcPts val="600"/>
              </a:spcBef>
              <a:spcAft>
                <a:spcPts val="0"/>
              </a:spcAft>
            </a:pPr>
            <a:r>
              <a:rPr lang="vi-VN">
                <a:solidFill>
                  <a:srgbClr val="FF0000"/>
                </a:solidFill>
              </a:rPr>
              <a:t>Tiền sử tình dục giúp xác định nguy cơ có thai và các STIs.</a:t>
            </a:r>
          </a:p>
          <a:p>
            <a:pPr>
              <a:lnSpc>
                <a:spcPct val="120000"/>
              </a:lnSpc>
              <a:spcBef>
                <a:spcPts val="600"/>
              </a:spcBef>
              <a:spcAft>
                <a:spcPts val="0"/>
              </a:spcAft>
            </a:pPr>
            <a:r>
              <a:rPr lang="vi-VN">
                <a:solidFill>
                  <a:srgbClr val="FF0000"/>
                </a:solidFill>
              </a:rPr>
              <a:t>Tiền căn sản phụ khoa, sinh con ngả âm đạo hay C-section (C-section nhiều lần có thể gây cesarean scar defect), phẫu thuật hay thủ thật phụ khoa.</a:t>
            </a:r>
          </a:p>
          <a:p>
            <a:pPr>
              <a:lnSpc>
                <a:spcPct val="120000"/>
              </a:lnSpc>
              <a:spcBef>
                <a:spcPts val="600"/>
              </a:spcBef>
              <a:spcAft>
                <a:spcPts val="0"/>
              </a:spcAft>
            </a:pPr>
            <a:r>
              <a:rPr lang="vi-VN">
                <a:solidFill>
                  <a:srgbClr val="FF0000"/>
                </a:solidFill>
              </a:rPr>
              <a:t>Tiền căn tránh thai, nếu có, dùng phương pháp nào, từ bao lâu?</a:t>
            </a:r>
          </a:p>
          <a:p>
            <a:pPr>
              <a:lnSpc>
                <a:spcPct val="120000"/>
              </a:lnSpc>
              <a:spcBef>
                <a:spcPts val="600"/>
              </a:spcBef>
              <a:spcAft>
                <a:spcPts val="0"/>
              </a:spcAft>
            </a:pPr>
            <a:r>
              <a:rPr lang="vi-VN">
                <a:solidFill>
                  <a:srgbClr val="FF0000"/>
                </a:solidFill>
              </a:rPr>
              <a:t>Các yếu tố nguy cơ của ung thư nội mạc tử cung.</a:t>
            </a:r>
          </a:p>
          <a:p>
            <a:pPr>
              <a:lnSpc>
                <a:spcPct val="120000"/>
              </a:lnSpc>
              <a:spcBef>
                <a:spcPts val="600"/>
              </a:spcBef>
              <a:spcAft>
                <a:spcPts val="0"/>
              </a:spcAft>
            </a:pPr>
            <a:r>
              <a:rPr lang="vi-VN">
                <a:solidFill>
                  <a:srgbClr val="FF0000"/>
                </a:solidFill>
              </a:rPr>
              <a:t>Hỏi về các rối loạn đông máu: triệu chứng (ảnh hưởng đến chất lượng sống như thế nào) và các yếu tố nguy cơ (sử dụng kháng đông, giảm tiểu cầu, bệnh lý gan thận, tiền căn gia đình). Các triệu chứng gợi ý bệnh ác tính huyết học: mệt mỏi, khó thở, bầm tím, sốt.</a:t>
            </a:r>
          </a:p>
          <a:p>
            <a:pPr>
              <a:lnSpc>
                <a:spcPct val="120000"/>
              </a:lnSpc>
              <a:spcBef>
                <a:spcPts val="600"/>
              </a:spcBef>
              <a:spcAft>
                <a:spcPts val="0"/>
              </a:spcAft>
            </a:pPr>
            <a:r>
              <a:rPr lang="vi-VN">
                <a:solidFill>
                  <a:srgbClr val="FF0000"/>
                </a:solidFill>
              </a:rPr>
              <a:t>Các bệnh lý nội tiết: các triệu chứng và tiền căn gia đình bệnh tuyến giáp, bệnh tăng prolactin máu, bệnh thận mạn cũng ảnh hưởng đến hoạt động nội tiết.</a:t>
            </a:r>
          </a:p>
          <a:p>
            <a:pPr>
              <a:lnSpc>
                <a:spcPct val="120000"/>
              </a:lnSpc>
              <a:spcBef>
                <a:spcPts val="600"/>
              </a:spcBef>
              <a:spcAft>
                <a:spcPts val="0"/>
              </a:spcAft>
            </a:pPr>
            <a:r>
              <a:rPr lang="vi-VN">
                <a:solidFill>
                  <a:srgbClr val="FF0000"/>
                </a:solidFill>
              </a:rPr>
              <a:t>Tiền căn dùng thuốc khác.</a:t>
            </a:r>
            <a:endParaRPr lang="en-US">
              <a:solidFill>
                <a:srgbClr val="FF0000"/>
              </a:solidFill>
            </a:endParaRPr>
          </a:p>
        </p:txBody>
      </p:sp>
    </p:spTree>
    <p:extLst>
      <p:ext uri="{BB962C8B-B14F-4D97-AF65-F5344CB8AC3E}">
        <p14:creationId xmlns:p14="http://schemas.microsoft.com/office/powerpoint/2010/main" val="181682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t/>
            </a:r>
            <a:br>
              <a:rPr lang="vi-VN" smtClean="0"/>
            </a:br>
            <a:r>
              <a:rPr lang="vi-VN" smtClean="0"/>
              <a:t>2</a:t>
            </a:r>
            <a:r>
              <a:rPr lang="vi-VN"/>
              <a:t>. </a:t>
            </a:r>
            <a:r>
              <a:rPr lang="en-US"/>
              <a:t>Bạn nghĩ nên  tìm kiếm thêm dấu hiệu gì trong lúc thăm khám</a:t>
            </a:r>
            <a:r>
              <a:rPr lang="en-US"/>
              <a:t>? </a:t>
            </a:r>
            <a:endParaRPr lang="en-US"/>
          </a:p>
        </p:txBody>
      </p:sp>
      <p:sp>
        <p:nvSpPr>
          <p:cNvPr id="3" name="Content Placeholder 2"/>
          <p:cNvSpPr>
            <a:spLocks noGrp="1"/>
          </p:cNvSpPr>
          <p:nvPr>
            <p:ph idx="1"/>
          </p:nvPr>
        </p:nvSpPr>
        <p:spPr/>
        <p:txBody>
          <a:bodyPr/>
          <a:lstStyle/>
          <a:p>
            <a:r>
              <a:rPr lang="vi-VN">
                <a:solidFill>
                  <a:srgbClr val="FF0000"/>
                </a:solidFill>
              </a:rPr>
              <a:t>Dấu hiệu thiếu máu: da, lông, tóc, móng, sinh hiệu.</a:t>
            </a:r>
          </a:p>
          <a:p>
            <a:r>
              <a:rPr lang="vi-VN">
                <a:solidFill>
                  <a:srgbClr val="FF0000"/>
                </a:solidFill>
              </a:rPr>
              <a:t>Dấu hiệu của các bệnh lý rối loạn đông máu: ban xuất huyết, chảy máu chân răng.</a:t>
            </a:r>
          </a:p>
          <a:p>
            <a:r>
              <a:rPr lang="vi-VN">
                <a:solidFill>
                  <a:srgbClr val="FF0000"/>
                </a:solidFill>
              </a:rPr>
              <a:t>Dấu hiệu của các bệnh lý nội tiết: tuyến giáp to, cường androgen, hyperprolactinemia</a:t>
            </a:r>
          </a:p>
          <a:p>
            <a:r>
              <a:rPr lang="vi-VN">
                <a:solidFill>
                  <a:srgbClr val="FF0000"/>
                </a:solidFill>
              </a:rPr>
              <a:t>Hạch ngoại </a:t>
            </a:r>
            <a:r>
              <a:rPr lang="vi-VN">
                <a:solidFill>
                  <a:srgbClr val="FF0000"/>
                </a:solidFill>
              </a:rPr>
              <a:t>biên</a:t>
            </a:r>
            <a:r>
              <a:rPr lang="vi-VN" smtClean="0">
                <a:solidFill>
                  <a:srgbClr val="FF0000"/>
                </a:solidFill>
              </a:rPr>
              <a:t>.</a:t>
            </a:r>
            <a:endParaRPr lang="vi-VN">
              <a:solidFill>
                <a:srgbClr val="FF0000"/>
              </a:solidFill>
            </a:endParaRPr>
          </a:p>
        </p:txBody>
      </p:sp>
    </p:spTree>
    <p:extLst>
      <p:ext uri="{BB962C8B-B14F-4D97-AF65-F5344CB8AC3E}">
        <p14:creationId xmlns:p14="http://schemas.microsoft.com/office/powerpoint/2010/main" val="382682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solidFill>
                  <a:schemeClr val="tx1"/>
                </a:solidFill>
              </a:rPr>
              <a:t>3. </a:t>
            </a:r>
            <a:r>
              <a:rPr lang="en-US">
                <a:solidFill>
                  <a:schemeClr val="tx1"/>
                </a:solidFill>
              </a:rPr>
              <a:t>Bạn hãy cho chẩn đoán AUB theo FIGO?</a:t>
            </a:r>
          </a:p>
        </p:txBody>
      </p:sp>
      <p:sp>
        <p:nvSpPr>
          <p:cNvPr id="3" name="Content Placeholder 2"/>
          <p:cNvSpPr>
            <a:spLocks noGrp="1"/>
          </p:cNvSpPr>
          <p:nvPr>
            <p:ph idx="1"/>
          </p:nvPr>
        </p:nvSpPr>
        <p:spPr/>
        <p:txBody>
          <a:bodyPr/>
          <a:lstStyle/>
          <a:p>
            <a:r>
              <a:rPr lang="vi-VN">
                <a:solidFill>
                  <a:srgbClr val="FF0000"/>
                </a:solidFill>
              </a:rPr>
              <a:t>AUB-M?-A?-L?-O?-I?</a:t>
            </a:r>
            <a:endParaRPr lang="en-US">
              <a:solidFill>
                <a:srgbClr val="FF0000"/>
              </a:solidFill>
            </a:endParaRPr>
          </a:p>
          <a:p>
            <a:endParaRPr lang="en-US"/>
          </a:p>
        </p:txBody>
      </p:sp>
    </p:spTree>
    <p:extLst>
      <p:ext uri="{BB962C8B-B14F-4D97-AF65-F5344CB8AC3E}">
        <p14:creationId xmlns:p14="http://schemas.microsoft.com/office/powerpoint/2010/main" val="339527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mtClean="0"/>
              <a:t>4. </a:t>
            </a:r>
            <a:r>
              <a:rPr lang="en-US" smtClean="0"/>
              <a:t>Bạn </a:t>
            </a:r>
            <a:r>
              <a:rPr lang="en-US"/>
              <a:t>dự  kiến các b</a:t>
            </a:r>
            <a:r>
              <a:rPr lang="vi-VN"/>
              <a:t>ư</a:t>
            </a:r>
            <a:r>
              <a:rPr lang="en-US"/>
              <a:t>ớc xử trí tiếp </a:t>
            </a:r>
            <a:r>
              <a:rPr lang="en-US"/>
              <a:t>theo </a:t>
            </a:r>
            <a:endParaRPr lang="en-US"/>
          </a:p>
        </p:txBody>
      </p:sp>
      <p:sp>
        <p:nvSpPr>
          <p:cNvPr id="3" name="Content Placeholder 2"/>
          <p:cNvSpPr>
            <a:spLocks noGrp="1"/>
          </p:cNvSpPr>
          <p:nvPr>
            <p:ph idx="1"/>
          </p:nvPr>
        </p:nvSpPr>
        <p:spPr/>
        <p:txBody>
          <a:bodyPr/>
          <a:lstStyle/>
          <a:p>
            <a:r>
              <a:rPr lang="vi-VN">
                <a:solidFill>
                  <a:srgbClr val="FF0000"/>
                </a:solidFill>
              </a:rPr>
              <a:t>- </a:t>
            </a:r>
            <a:r>
              <a:rPr lang="vi-VN" smtClean="0">
                <a:solidFill>
                  <a:srgbClr val="FF0000"/>
                </a:solidFill>
              </a:rPr>
              <a:t>SIS: Đánh giá khối u + quan sát nội mạc tử cung.</a:t>
            </a:r>
            <a:endParaRPr lang="vi-VN">
              <a:solidFill>
                <a:srgbClr val="FF0000"/>
              </a:solidFill>
            </a:endParaRPr>
          </a:p>
          <a:p>
            <a:r>
              <a:rPr lang="vi-VN" smtClean="0">
                <a:solidFill>
                  <a:srgbClr val="FF0000"/>
                </a:solidFill>
              </a:rPr>
              <a:t>- Siêu âm doppler </a:t>
            </a:r>
          </a:p>
          <a:p>
            <a:r>
              <a:rPr lang="vi-VN" smtClean="0">
                <a:solidFill>
                  <a:srgbClr val="FF0000"/>
                </a:solidFill>
              </a:rPr>
              <a:t>- Sinh thiết nội mạc tử cung </a:t>
            </a:r>
          </a:p>
          <a:p>
            <a:pPr marL="0" indent="0">
              <a:buNone/>
            </a:pPr>
            <a:endParaRPr lang="en-US"/>
          </a:p>
        </p:txBody>
      </p:sp>
    </p:spTree>
    <p:extLst>
      <p:ext uri="{BB962C8B-B14F-4D97-AF65-F5344CB8AC3E}">
        <p14:creationId xmlns:p14="http://schemas.microsoft.com/office/powerpoint/2010/main" val="71748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DE917-CB2F-4509-B301-B49E7A8A1C0C}"/>
              </a:ext>
            </a:extLst>
          </p:cNvPr>
          <p:cNvSpPr>
            <a:spLocks noGrp="1"/>
          </p:cNvSpPr>
          <p:nvPr>
            <p:ph type="title"/>
          </p:nvPr>
        </p:nvSpPr>
        <p:spPr>
          <a:xfrm>
            <a:off x="6500813" y="5633086"/>
            <a:ext cx="5051106" cy="584832"/>
          </a:xfrm>
        </p:spPr>
        <p:txBody>
          <a:bodyPr vert="horz" lIns="91440" tIns="45720" rIns="91440" bIns="45720" rtlCol="0" anchor="b">
            <a:normAutofit/>
          </a:bodyPr>
          <a:lstStyle/>
          <a:p>
            <a:r>
              <a:rPr lang="en-US" sz="2400" dirty="0" err="1">
                <a:solidFill>
                  <a:schemeClr val="bg1"/>
                </a:solidFill>
              </a:rPr>
              <a:t>Bạn</a:t>
            </a:r>
            <a:r>
              <a:rPr lang="en-US" sz="2400" dirty="0">
                <a:solidFill>
                  <a:schemeClr val="bg1"/>
                </a:solidFill>
              </a:rPr>
              <a:t> </a:t>
            </a:r>
            <a:r>
              <a:rPr lang="en-US" sz="2400" dirty="0" err="1">
                <a:solidFill>
                  <a:schemeClr val="bg1"/>
                </a:solidFill>
              </a:rPr>
              <a:t>nghĩ</a:t>
            </a:r>
            <a:r>
              <a:rPr lang="en-US" sz="2400" dirty="0">
                <a:solidFill>
                  <a:schemeClr val="bg1"/>
                </a:solidFill>
              </a:rPr>
              <a:t> </a:t>
            </a:r>
            <a:r>
              <a:rPr lang="en-US" sz="2400" dirty="0" err="1">
                <a:solidFill>
                  <a:schemeClr val="bg1"/>
                </a:solidFill>
              </a:rPr>
              <a:t>gì</a:t>
            </a:r>
            <a:r>
              <a:rPr lang="en-US" sz="2400" dirty="0">
                <a:solidFill>
                  <a:schemeClr val="bg1"/>
                </a:solidFill>
              </a:rPr>
              <a:t> </a:t>
            </a:r>
            <a:r>
              <a:rPr lang="en-US" sz="2400" dirty="0" err="1">
                <a:solidFill>
                  <a:schemeClr val="bg1"/>
                </a:solidFill>
              </a:rPr>
              <a:t>kết</a:t>
            </a:r>
            <a:r>
              <a:rPr lang="en-US" sz="2400" dirty="0">
                <a:solidFill>
                  <a:schemeClr val="bg1"/>
                </a:solidFill>
              </a:rPr>
              <a:t> </a:t>
            </a:r>
            <a:r>
              <a:rPr lang="en-US" sz="2400" dirty="0" err="1">
                <a:solidFill>
                  <a:schemeClr val="bg1"/>
                </a:solidFill>
              </a:rPr>
              <a:t>quả</a:t>
            </a:r>
            <a:r>
              <a:rPr lang="en-US" sz="2400" dirty="0">
                <a:solidFill>
                  <a:schemeClr val="bg1"/>
                </a:solidFill>
              </a:rPr>
              <a:t> </a:t>
            </a:r>
            <a:r>
              <a:rPr lang="en-US" sz="2400" dirty="0" err="1">
                <a:solidFill>
                  <a:schemeClr val="bg1"/>
                </a:solidFill>
              </a:rPr>
              <a:t>này</a:t>
            </a:r>
            <a:r>
              <a:rPr lang="en-US" sz="2400" dirty="0">
                <a:solidFill>
                  <a:schemeClr val="bg1"/>
                </a:solidFill>
              </a:rPr>
              <a:t> ?</a:t>
            </a:r>
          </a:p>
        </p:txBody>
      </p:sp>
      <p:pic>
        <p:nvPicPr>
          <p:cNvPr id="5" name="Content Placeholder 4" descr="A screenshot of a cell phone&#10;&#10;Description automatically generated">
            <a:extLst>
              <a:ext uri="{FF2B5EF4-FFF2-40B4-BE49-F238E27FC236}">
                <a16:creationId xmlns:a16="http://schemas.microsoft.com/office/drawing/2014/main" xmlns="" id="{7A89CBF9-718A-4E4D-82F6-4954AD6D8A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4" t="9908" b="48368"/>
          <a:stretch/>
        </p:blipFill>
        <p:spPr>
          <a:xfrm>
            <a:off x="365308" y="2014582"/>
            <a:ext cx="5450276" cy="4103013"/>
          </a:xfrm>
          <a:prstGeom prst="rect">
            <a:avLst/>
          </a:prstGeom>
        </p:spPr>
      </p:pic>
      <p:pic>
        <p:nvPicPr>
          <p:cNvPr id="6" name="Picture 5">
            <a:extLst>
              <a:ext uri="{FF2B5EF4-FFF2-40B4-BE49-F238E27FC236}">
                <a16:creationId xmlns:a16="http://schemas.microsoft.com/office/drawing/2014/main" xmlns="" id="{2DB1CAE0-F1CF-493A-A210-681329F1394F}"/>
              </a:ext>
            </a:extLst>
          </p:cNvPr>
          <p:cNvPicPr>
            <a:picLocks noChangeAspect="1"/>
          </p:cNvPicPr>
          <p:nvPr/>
        </p:nvPicPr>
        <p:blipFill rotWithShape="1">
          <a:blip r:embed="rId3"/>
          <a:srcRect l="210" t="16665" r="5439"/>
          <a:stretch/>
        </p:blipFill>
        <p:spPr>
          <a:xfrm>
            <a:off x="6288357" y="2032938"/>
            <a:ext cx="5476017" cy="3627499"/>
          </a:xfrm>
          <a:prstGeom prst="rect">
            <a:avLst/>
          </a:prstGeom>
        </p:spPr>
      </p:pic>
    </p:spTree>
    <p:extLst>
      <p:ext uri="{BB962C8B-B14F-4D97-AF65-F5344CB8AC3E}">
        <p14:creationId xmlns:p14="http://schemas.microsoft.com/office/powerpoint/2010/main" val="249623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6AFC7-CA7F-4516-B71B-1B7161AE0D43}"/>
              </a:ext>
            </a:extLst>
          </p:cNvPr>
          <p:cNvSpPr>
            <a:spLocks noGrp="1"/>
          </p:cNvSpPr>
          <p:nvPr>
            <p:ph type="title"/>
          </p:nvPr>
        </p:nvSpPr>
        <p:spPr/>
        <p:txBody>
          <a:bodyPr/>
          <a:lstStyle/>
          <a:p>
            <a:r>
              <a:rPr lang="en-US" dirty="0" err="1"/>
              <a:t>Tình</a:t>
            </a:r>
            <a:r>
              <a:rPr lang="en-US" dirty="0"/>
              <a:t> </a:t>
            </a:r>
            <a:r>
              <a:rPr lang="en-US" dirty="0" err="1"/>
              <a:t>huống</a:t>
            </a:r>
            <a:r>
              <a:rPr lang="en-US" dirty="0"/>
              <a:t> 3:</a:t>
            </a:r>
          </a:p>
        </p:txBody>
      </p:sp>
      <p:sp>
        <p:nvSpPr>
          <p:cNvPr id="3" name="Content Placeholder 2">
            <a:extLst>
              <a:ext uri="{FF2B5EF4-FFF2-40B4-BE49-F238E27FC236}">
                <a16:creationId xmlns:a16="http://schemas.microsoft.com/office/drawing/2014/main" xmlns="" id="{0F7FE0D2-DA3B-4B6A-AD9C-25290DFFEC13}"/>
              </a:ext>
            </a:extLst>
          </p:cNvPr>
          <p:cNvSpPr>
            <a:spLocks noGrp="1"/>
          </p:cNvSpPr>
          <p:nvPr>
            <p:ph idx="1"/>
          </p:nvPr>
        </p:nvSpPr>
        <p:spPr/>
        <p:txBody>
          <a:bodyPr>
            <a:normAutofit/>
          </a:bodyPr>
          <a:lstStyle/>
          <a:p>
            <a:r>
              <a:rPr lang="en-US" dirty="0" err="1"/>
              <a:t>Một</a:t>
            </a:r>
            <a:r>
              <a:rPr lang="en-US" dirty="0"/>
              <a:t> </a:t>
            </a:r>
            <a:r>
              <a:rPr lang="en-US" dirty="0" err="1"/>
              <a:t>bệnh</a:t>
            </a:r>
            <a:r>
              <a:rPr lang="en-US" dirty="0"/>
              <a:t> </a:t>
            </a:r>
            <a:r>
              <a:rPr lang="en-US" dirty="0" err="1"/>
              <a:t>nhân</a:t>
            </a:r>
            <a:r>
              <a:rPr lang="en-US" dirty="0"/>
              <a:t> 44 </a:t>
            </a:r>
            <a:r>
              <a:rPr lang="en-US" dirty="0" err="1"/>
              <a:t>tuổi</a:t>
            </a:r>
            <a:r>
              <a:rPr lang="en-US" dirty="0"/>
              <a:t>, para 2002. </a:t>
            </a:r>
            <a:r>
              <a:rPr lang="en-US" b="1" dirty="0" err="1"/>
              <a:t>Bệnh</a:t>
            </a:r>
            <a:r>
              <a:rPr lang="en-US" b="1" dirty="0"/>
              <a:t> </a:t>
            </a:r>
            <a:r>
              <a:rPr lang="en-US" b="1" dirty="0" err="1"/>
              <a:t>nhân</a:t>
            </a:r>
            <a:r>
              <a:rPr lang="en-US" b="1" dirty="0"/>
              <a:t> </a:t>
            </a:r>
            <a:r>
              <a:rPr lang="en-US" b="1" dirty="0" err="1"/>
              <a:t>có</a:t>
            </a:r>
            <a:r>
              <a:rPr lang="en-US" b="1" dirty="0"/>
              <a:t> </a:t>
            </a:r>
            <a:r>
              <a:rPr lang="en-US" b="1" dirty="0" err="1"/>
              <a:t>biểu</a:t>
            </a:r>
            <a:r>
              <a:rPr lang="en-US" b="1" dirty="0"/>
              <a:t> </a:t>
            </a:r>
            <a:r>
              <a:rPr lang="en-US" b="1" dirty="0" err="1"/>
              <a:t>hiển</a:t>
            </a:r>
            <a:r>
              <a:rPr lang="en-US" b="1" dirty="0"/>
              <a:t> ra </a:t>
            </a:r>
            <a:r>
              <a:rPr lang="en-US" b="1" dirty="0" err="1"/>
              <a:t>huyết</a:t>
            </a:r>
            <a:r>
              <a:rPr lang="en-US" b="1" dirty="0"/>
              <a:t> </a:t>
            </a:r>
            <a:r>
              <a:rPr lang="en-US" b="1" dirty="0" err="1"/>
              <a:t>âm</a:t>
            </a:r>
            <a:r>
              <a:rPr lang="en-US" b="1" dirty="0"/>
              <a:t> </a:t>
            </a:r>
            <a:r>
              <a:rPr lang="en-US" b="1" dirty="0" err="1"/>
              <a:t>đạo</a:t>
            </a:r>
            <a:r>
              <a:rPr lang="en-US" b="1" dirty="0"/>
              <a:t> 2 </a:t>
            </a:r>
            <a:r>
              <a:rPr lang="en-US" b="1" dirty="0" err="1"/>
              <a:t>lần</a:t>
            </a:r>
            <a:r>
              <a:rPr lang="en-US" b="1" dirty="0"/>
              <a:t> </a:t>
            </a:r>
            <a:r>
              <a:rPr lang="en-US" b="1" dirty="0" err="1"/>
              <a:t>trong</a:t>
            </a:r>
            <a:r>
              <a:rPr lang="en-US" b="1" dirty="0"/>
              <a:t> 1 </a:t>
            </a:r>
            <a:r>
              <a:rPr lang="en-US" b="1" dirty="0" err="1"/>
              <a:t>tháng</a:t>
            </a:r>
            <a:r>
              <a:rPr lang="en-US" b="1" dirty="0"/>
              <a:t> </a:t>
            </a:r>
            <a:r>
              <a:rPr lang="en-US" b="1" dirty="0" err="1"/>
              <a:t>sau</a:t>
            </a:r>
            <a:r>
              <a:rPr lang="en-US" b="1" dirty="0"/>
              <a:t> </a:t>
            </a:r>
            <a:r>
              <a:rPr lang="en-US" b="1" dirty="0" err="1"/>
              <a:t>đặt</a:t>
            </a:r>
            <a:r>
              <a:rPr lang="en-US" b="1" dirty="0"/>
              <a:t> que </a:t>
            </a:r>
            <a:r>
              <a:rPr lang="en-US" b="1" dirty="0" err="1"/>
              <a:t>cấy</a:t>
            </a:r>
            <a:r>
              <a:rPr lang="en-US" b="1" dirty="0"/>
              <a:t> </a:t>
            </a:r>
            <a:r>
              <a:rPr lang="en-US" b="1" dirty="0" err="1"/>
              <a:t>Implanon</a:t>
            </a:r>
            <a:r>
              <a:rPr lang="en-US" b="1" dirty="0"/>
              <a:t> 2 </a:t>
            </a:r>
            <a:r>
              <a:rPr lang="en-US" b="1" dirty="0" err="1"/>
              <a:t>năm</a:t>
            </a:r>
            <a:r>
              <a:rPr lang="en-US" b="1" dirty="0"/>
              <a:t>.</a:t>
            </a:r>
          </a:p>
          <a:p>
            <a:r>
              <a:rPr lang="en-US" dirty="0" err="1"/>
              <a:t>Tiền</a:t>
            </a:r>
            <a:r>
              <a:rPr lang="en-US" dirty="0"/>
              <a:t> </a:t>
            </a:r>
            <a:r>
              <a:rPr lang="en-US" dirty="0" err="1"/>
              <a:t>căn</a:t>
            </a:r>
            <a:r>
              <a:rPr lang="en-US" dirty="0"/>
              <a:t>:</a:t>
            </a:r>
            <a:br>
              <a:rPr lang="en-US" dirty="0"/>
            </a:br>
            <a:r>
              <a:rPr lang="en-US" dirty="0"/>
              <a:t>- Bn </a:t>
            </a:r>
            <a:r>
              <a:rPr lang="en-US" dirty="0" err="1"/>
              <a:t>có</a:t>
            </a:r>
            <a:r>
              <a:rPr lang="en-US" dirty="0"/>
              <a:t> </a:t>
            </a:r>
            <a:r>
              <a:rPr lang="en-US" dirty="0" err="1"/>
              <a:t>tình</a:t>
            </a:r>
            <a:r>
              <a:rPr lang="en-US" dirty="0"/>
              <a:t> </a:t>
            </a:r>
            <a:r>
              <a:rPr lang="en-US" dirty="0" err="1"/>
              <a:t>trạng</a:t>
            </a:r>
            <a:r>
              <a:rPr lang="en-US" dirty="0"/>
              <a:t> </a:t>
            </a:r>
            <a:r>
              <a:rPr lang="en-US" dirty="0" err="1"/>
              <a:t>rối</a:t>
            </a:r>
            <a:r>
              <a:rPr lang="en-US" dirty="0"/>
              <a:t> </a:t>
            </a:r>
            <a:r>
              <a:rPr lang="en-US" dirty="0" err="1"/>
              <a:t>loạn</a:t>
            </a:r>
            <a:r>
              <a:rPr lang="en-US" dirty="0"/>
              <a:t> </a:t>
            </a:r>
            <a:r>
              <a:rPr lang="en-US" dirty="0" err="1"/>
              <a:t>tiền</a:t>
            </a:r>
            <a:r>
              <a:rPr lang="en-US" dirty="0"/>
              <a:t> </a:t>
            </a:r>
            <a:r>
              <a:rPr lang="en-US" dirty="0" err="1"/>
              <a:t>đình</a:t>
            </a:r>
            <a:r>
              <a:rPr lang="en-US" dirty="0"/>
              <a:t>, </a:t>
            </a:r>
            <a:r>
              <a:rPr lang="en-US" dirty="0" err="1"/>
              <a:t>phải</a:t>
            </a:r>
            <a:r>
              <a:rPr lang="en-US" dirty="0"/>
              <a:t> </a:t>
            </a:r>
            <a:r>
              <a:rPr lang="en-US" dirty="0" err="1"/>
              <a:t>dùng</a:t>
            </a:r>
            <a:r>
              <a:rPr lang="en-US" dirty="0"/>
              <a:t> </a:t>
            </a:r>
            <a:r>
              <a:rPr lang="en-US" dirty="0" err="1"/>
              <a:t>thuốc</a:t>
            </a:r>
            <a:r>
              <a:rPr lang="en-US" dirty="0"/>
              <a:t> </a:t>
            </a:r>
            <a:r>
              <a:rPr lang="en-US" dirty="0" err="1"/>
              <a:t>điều</a:t>
            </a:r>
            <a:r>
              <a:rPr lang="en-US" dirty="0"/>
              <a:t> </a:t>
            </a:r>
            <a:r>
              <a:rPr lang="en-US" dirty="0" err="1"/>
              <a:t>trị</a:t>
            </a:r>
            <a:endParaRPr lang="en-US" dirty="0"/>
          </a:p>
          <a:p>
            <a:pPr lvl="0"/>
            <a:r>
              <a:rPr lang="en-US" dirty="0" err="1"/>
              <a:t>Vào</a:t>
            </a:r>
            <a:r>
              <a:rPr lang="en-US" dirty="0"/>
              <a:t> </a:t>
            </a:r>
            <a:r>
              <a:rPr lang="en-US" dirty="0" err="1"/>
              <a:t>đầu</a:t>
            </a:r>
            <a:r>
              <a:rPr lang="en-US" dirty="0"/>
              <a:t> </a:t>
            </a:r>
            <a:r>
              <a:rPr lang="en-US" dirty="0" err="1"/>
              <a:t>những</a:t>
            </a:r>
            <a:r>
              <a:rPr lang="en-US" dirty="0"/>
              <a:t> </a:t>
            </a:r>
            <a:r>
              <a:rPr lang="en-US" dirty="0" err="1"/>
              <a:t>năm</a:t>
            </a:r>
            <a:r>
              <a:rPr lang="en-US" dirty="0"/>
              <a:t> 42 </a:t>
            </a:r>
            <a:r>
              <a:rPr lang="en-US" dirty="0" err="1"/>
              <a:t>tuổi</a:t>
            </a:r>
            <a:r>
              <a:rPr lang="en-US" dirty="0"/>
              <a:t>, Bn </a:t>
            </a:r>
            <a:r>
              <a:rPr lang="en-US" dirty="0" err="1"/>
              <a:t>có</a:t>
            </a:r>
            <a:r>
              <a:rPr lang="en-US" dirty="0"/>
              <a:t> </a:t>
            </a:r>
            <a:r>
              <a:rPr lang="en-US" dirty="0" err="1"/>
              <a:t>tình</a:t>
            </a:r>
            <a:r>
              <a:rPr lang="en-US" dirty="0"/>
              <a:t> </a:t>
            </a:r>
            <a:r>
              <a:rPr lang="en-US" dirty="0" err="1"/>
              <a:t>trạng</a:t>
            </a:r>
            <a:r>
              <a:rPr lang="en-US" dirty="0"/>
              <a:t> </a:t>
            </a:r>
            <a:r>
              <a:rPr lang="en-US" dirty="0" err="1"/>
              <a:t>xuất</a:t>
            </a:r>
            <a:r>
              <a:rPr lang="en-US" dirty="0"/>
              <a:t> </a:t>
            </a:r>
            <a:r>
              <a:rPr lang="en-US" dirty="0" err="1"/>
              <a:t>huyết</a:t>
            </a:r>
            <a:r>
              <a:rPr lang="en-US" dirty="0"/>
              <a:t> </a:t>
            </a:r>
            <a:r>
              <a:rPr lang="en-US" dirty="0" err="1"/>
              <a:t>tử</a:t>
            </a:r>
            <a:r>
              <a:rPr lang="en-US" dirty="0"/>
              <a:t> </a:t>
            </a:r>
            <a:r>
              <a:rPr lang="en-US" dirty="0" err="1"/>
              <a:t>cung</a:t>
            </a:r>
            <a:r>
              <a:rPr lang="en-US" dirty="0"/>
              <a:t> </a:t>
            </a:r>
            <a:r>
              <a:rPr lang="en-US" dirty="0" err="1"/>
              <a:t>bất</a:t>
            </a:r>
            <a:r>
              <a:rPr lang="en-US" dirty="0"/>
              <a:t> </a:t>
            </a:r>
            <a:r>
              <a:rPr lang="en-US" dirty="0" err="1"/>
              <a:t>thường</a:t>
            </a:r>
            <a:r>
              <a:rPr lang="en-US" dirty="0"/>
              <a:t> </a:t>
            </a:r>
            <a:r>
              <a:rPr lang="en-US" dirty="0" err="1"/>
              <a:t>và</a:t>
            </a:r>
            <a:r>
              <a:rPr lang="en-US" dirty="0"/>
              <a:t> </a:t>
            </a:r>
            <a:r>
              <a:rPr lang="en-US" dirty="0" err="1"/>
              <a:t>đã</a:t>
            </a:r>
            <a:r>
              <a:rPr lang="en-US" dirty="0"/>
              <a:t> </a:t>
            </a:r>
            <a:r>
              <a:rPr lang="en-US" dirty="0" err="1"/>
              <a:t>được</a:t>
            </a:r>
            <a:r>
              <a:rPr lang="en-US" dirty="0"/>
              <a:t> </a:t>
            </a:r>
            <a:r>
              <a:rPr lang="en-US" dirty="0" err="1"/>
              <a:t>nạo</a:t>
            </a:r>
            <a:r>
              <a:rPr lang="en-US" dirty="0"/>
              <a:t> </a:t>
            </a:r>
            <a:r>
              <a:rPr lang="en-US" dirty="0" err="1"/>
              <a:t>sinh</a:t>
            </a:r>
            <a:r>
              <a:rPr lang="en-US" dirty="0"/>
              <a:t> </a:t>
            </a:r>
            <a:r>
              <a:rPr lang="en-US" dirty="0" err="1"/>
              <a:t>thiết</a:t>
            </a:r>
            <a:r>
              <a:rPr lang="en-US" dirty="0"/>
              <a:t> </a:t>
            </a:r>
            <a:r>
              <a:rPr lang="en-US" dirty="0" err="1"/>
              <a:t>buồng</a:t>
            </a:r>
            <a:r>
              <a:rPr lang="en-US" dirty="0"/>
              <a:t> </a:t>
            </a:r>
            <a:r>
              <a:rPr lang="en-US" dirty="0" err="1"/>
              <a:t>tử</a:t>
            </a:r>
            <a:r>
              <a:rPr lang="en-US" dirty="0"/>
              <a:t> </a:t>
            </a:r>
            <a:r>
              <a:rPr lang="en-US" dirty="0" err="1"/>
              <a:t>cung</a:t>
            </a:r>
            <a:r>
              <a:rPr lang="en-US" dirty="0"/>
              <a:t> </a:t>
            </a:r>
            <a:r>
              <a:rPr lang="en-US" dirty="0" err="1"/>
              <a:t>với</a:t>
            </a:r>
            <a:r>
              <a:rPr lang="en-US" dirty="0"/>
              <a:t> </a:t>
            </a:r>
            <a:r>
              <a:rPr lang="en-US" dirty="0" err="1"/>
              <a:t>kết</a:t>
            </a:r>
            <a:r>
              <a:rPr lang="en-US" dirty="0"/>
              <a:t> </a:t>
            </a:r>
            <a:r>
              <a:rPr lang="en-US" dirty="0" err="1"/>
              <a:t>quả</a:t>
            </a:r>
            <a:r>
              <a:rPr lang="en-US" dirty="0"/>
              <a:t> </a:t>
            </a:r>
            <a:r>
              <a:rPr lang="en-US" dirty="0" err="1"/>
              <a:t>tăng</a:t>
            </a:r>
            <a:r>
              <a:rPr lang="en-US" dirty="0"/>
              <a:t> </a:t>
            </a:r>
            <a:r>
              <a:rPr lang="en-US" dirty="0" err="1"/>
              <a:t>sinh</a:t>
            </a:r>
            <a:r>
              <a:rPr lang="en-US" dirty="0"/>
              <a:t> </a:t>
            </a:r>
            <a:r>
              <a:rPr lang="en-US" dirty="0" err="1"/>
              <a:t>nội</a:t>
            </a:r>
            <a:r>
              <a:rPr lang="en-US" dirty="0"/>
              <a:t> </a:t>
            </a:r>
            <a:r>
              <a:rPr lang="en-US" dirty="0" err="1"/>
              <a:t>mạc</a:t>
            </a:r>
            <a:r>
              <a:rPr lang="en-US" dirty="0"/>
              <a:t> </a:t>
            </a:r>
            <a:r>
              <a:rPr lang="en-US" dirty="0" err="1"/>
              <a:t>tử</a:t>
            </a:r>
            <a:r>
              <a:rPr lang="en-US" dirty="0"/>
              <a:t> </a:t>
            </a:r>
            <a:r>
              <a:rPr lang="en-US" dirty="0" err="1"/>
              <a:t>cung</a:t>
            </a:r>
            <a:r>
              <a:rPr lang="en-US" dirty="0"/>
              <a:t> </a:t>
            </a:r>
            <a:r>
              <a:rPr lang="en-US" dirty="0" err="1"/>
              <a:t>không</a:t>
            </a:r>
            <a:r>
              <a:rPr lang="en-US" dirty="0"/>
              <a:t> </a:t>
            </a:r>
            <a:r>
              <a:rPr lang="en-US" dirty="0" err="1"/>
              <a:t>có</a:t>
            </a:r>
            <a:r>
              <a:rPr lang="en-US" dirty="0"/>
              <a:t> </a:t>
            </a:r>
            <a:r>
              <a:rPr lang="en-US" dirty="0" err="1"/>
              <a:t>tế</a:t>
            </a:r>
            <a:r>
              <a:rPr lang="en-US" dirty="0"/>
              <a:t> </a:t>
            </a:r>
            <a:r>
              <a:rPr lang="en-US" dirty="0" err="1"/>
              <a:t>bào</a:t>
            </a:r>
            <a:r>
              <a:rPr lang="en-US" dirty="0"/>
              <a:t> </a:t>
            </a:r>
            <a:r>
              <a:rPr lang="en-US" dirty="0" err="1"/>
              <a:t>không</a:t>
            </a:r>
            <a:r>
              <a:rPr lang="en-US" dirty="0"/>
              <a:t> </a:t>
            </a:r>
            <a:r>
              <a:rPr lang="en-US" dirty="0" err="1"/>
              <a:t>điển</a:t>
            </a:r>
            <a:r>
              <a:rPr lang="en-US" dirty="0"/>
              <a:t> </a:t>
            </a:r>
            <a:r>
              <a:rPr lang="en-US" dirty="0" err="1"/>
              <a:t>hình</a:t>
            </a:r>
            <a:r>
              <a:rPr lang="en-US" dirty="0"/>
              <a:t>.</a:t>
            </a:r>
          </a:p>
          <a:p>
            <a:pPr lvl="0"/>
            <a:r>
              <a:rPr lang="en-US" dirty="0"/>
              <a:t>Sau </a:t>
            </a:r>
            <a:r>
              <a:rPr lang="en-US" dirty="0" err="1"/>
              <a:t>khi</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nạo</a:t>
            </a:r>
            <a:r>
              <a:rPr lang="en-US" dirty="0"/>
              <a:t> </a:t>
            </a:r>
            <a:r>
              <a:rPr lang="en-US" dirty="0" err="1"/>
              <a:t>sinh</a:t>
            </a:r>
            <a:r>
              <a:rPr lang="en-US" dirty="0"/>
              <a:t> </a:t>
            </a:r>
            <a:r>
              <a:rPr lang="en-US" dirty="0" err="1"/>
              <a:t>thiết</a:t>
            </a:r>
            <a:r>
              <a:rPr lang="en-US" dirty="0"/>
              <a:t>, Bn </a:t>
            </a:r>
            <a:r>
              <a:rPr lang="en-US" dirty="0" err="1"/>
              <a:t>được</a:t>
            </a:r>
            <a:r>
              <a:rPr lang="en-US" dirty="0"/>
              <a:t> </a:t>
            </a:r>
            <a:r>
              <a:rPr lang="en-US" dirty="0" err="1"/>
              <a:t>khuyến</a:t>
            </a:r>
            <a:r>
              <a:rPr lang="en-US" dirty="0"/>
              <a:t> </a:t>
            </a:r>
            <a:r>
              <a:rPr lang="en-US" dirty="0" err="1"/>
              <a:t>khích</a:t>
            </a:r>
            <a:r>
              <a:rPr lang="en-US" dirty="0"/>
              <a:t> </a:t>
            </a:r>
            <a:r>
              <a:rPr lang="en-US" dirty="0" err="1"/>
              <a:t>đặt</a:t>
            </a:r>
            <a:r>
              <a:rPr lang="en-US" dirty="0"/>
              <a:t> que </a:t>
            </a:r>
            <a:r>
              <a:rPr lang="en-US" dirty="0" err="1"/>
              <a:t>cấy</a:t>
            </a:r>
            <a:r>
              <a:rPr lang="en-US" dirty="0"/>
              <a:t> </a:t>
            </a:r>
            <a:r>
              <a:rPr lang="en-US" dirty="0" err="1"/>
              <a:t>Implanon</a:t>
            </a:r>
            <a:r>
              <a:rPr lang="en-US" dirty="0"/>
              <a:t> </a:t>
            </a:r>
          </a:p>
          <a:p>
            <a:pPr lvl="0"/>
            <a:r>
              <a:rPr lang="en-US" dirty="0" err="1"/>
              <a:t>Đặt</a:t>
            </a:r>
            <a:r>
              <a:rPr lang="en-US" dirty="0"/>
              <a:t> que </a:t>
            </a:r>
            <a:r>
              <a:rPr lang="en-US" dirty="0" err="1"/>
              <a:t>cấy</a:t>
            </a:r>
            <a:r>
              <a:rPr lang="en-US" dirty="0"/>
              <a:t> </a:t>
            </a:r>
            <a:r>
              <a:rPr lang="en-US" dirty="0" err="1"/>
              <a:t>sau</a:t>
            </a:r>
            <a:r>
              <a:rPr lang="en-US" dirty="0"/>
              <a:t> 3 </a:t>
            </a:r>
            <a:r>
              <a:rPr lang="en-US" dirty="0" err="1"/>
              <a:t>tháng</a:t>
            </a:r>
            <a:r>
              <a:rPr lang="en-US" dirty="0"/>
              <a:t>, Bn </a:t>
            </a:r>
            <a:r>
              <a:rPr lang="en-US" dirty="0" err="1"/>
              <a:t>hoàn</a:t>
            </a:r>
            <a:r>
              <a:rPr lang="en-US" dirty="0"/>
              <a:t> </a:t>
            </a:r>
            <a:r>
              <a:rPr lang="en-US" dirty="0" err="1"/>
              <a:t>tòan</a:t>
            </a:r>
            <a:r>
              <a:rPr lang="en-US" dirty="0"/>
              <a:t> </a:t>
            </a:r>
            <a:r>
              <a:rPr lang="en-US" dirty="0" err="1"/>
              <a:t>không</a:t>
            </a:r>
            <a:r>
              <a:rPr lang="en-US" dirty="0"/>
              <a:t> </a:t>
            </a:r>
            <a:r>
              <a:rPr lang="en-US" dirty="0" err="1"/>
              <a:t>có</a:t>
            </a:r>
            <a:r>
              <a:rPr lang="en-US" dirty="0"/>
              <a:t> </a:t>
            </a:r>
            <a:r>
              <a:rPr lang="en-US" dirty="0" err="1"/>
              <a:t>kinh</a:t>
            </a:r>
            <a:r>
              <a:rPr lang="en-US" dirty="0"/>
              <a:t> </a:t>
            </a:r>
            <a:r>
              <a:rPr lang="en-US" dirty="0" err="1"/>
              <a:t>và</a:t>
            </a:r>
            <a:r>
              <a:rPr lang="en-US" dirty="0"/>
              <a:t> </a:t>
            </a:r>
            <a:r>
              <a:rPr lang="en-US" dirty="0" err="1"/>
              <a:t>chỉ</a:t>
            </a:r>
            <a:r>
              <a:rPr lang="en-US" dirty="0"/>
              <a:t> </a:t>
            </a:r>
            <a:r>
              <a:rPr lang="en-US" dirty="0" err="1"/>
              <a:t>đi</a:t>
            </a:r>
            <a:r>
              <a:rPr lang="en-US" dirty="0"/>
              <a:t> </a:t>
            </a:r>
            <a:r>
              <a:rPr lang="en-US" dirty="0" err="1"/>
              <a:t>khám</a:t>
            </a:r>
            <a:r>
              <a:rPr lang="en-US" dirty="0"/>
              <a:t> </a:t>
            </a:r>
            <a:r>
              <a:rPr lang="en-US" dirty="0" err="1"/>
              <a:t>sức</a:t>
            </a:r>
            <a:r>
              <a:rPr lang="en-US" dirty="0"/>
              <a:t> </a:t>
            </a:r>
            <a:r>
              <a:rPr lang="en-US" dirty="0" err="1"/>
              <a:t>khỏe</a:t>
            </a:r>
            <a:r>
              <a:rPr lang="en-US" dirty="0"/>
              <a:t> </a:t>
            </a:r>
            <a:r>
              <a:rPr lang="en-US" dirty="0" err="1"/>
              <a:t>định</a:t>
            </a:r>
            <a:r>
              <a:rPr lang="en-US" dirty="0"/>
              <a:t> </a:t>
            </a:r>
            <a:r>
              <a:rPr lang="en-US" dirty="0" err="1"/>
              <a:t>kỳ</a:t>
            </a:r>
            <a:r>
              <a:rPr lang="en-US" dirty="0"/>
              <a:t> </a:t>
            </a:r>
            <a:r>
              <a:rPr lang="en-US" dirty="0" err="1"/>
              <a:t>theo</a:t>
            </a:r>
            <a:r>
              <a:rPr lang="en-US" dirty="0"/>
              <a:t> </a:t>
            </a:r>
            <a:r>
              <a:rPr lang="en-US" dirty="0" err="1"/>
              <a:t>gói</a:t>
            </a:r>
            <a:r>
              <a:rPr lang="en-US" dirty="0"/>
              <a:t> </a:t>
            </a:r>
            <a:r>
              <a:rPr lang="en-US" dirty="0" err="1"/>
              <a:t>khám</a:t>
            </a:r>
            <a:r>
              <a:rPr lang="en-US" dirty="0"/>
              <a:t> </a:t>
            </a:r>
            <a:r>
              <a:rPr lang="en-US" dirty="0" err="1"/>
              <a:t>sức</a:t>
            </a:r>
            <a:r>
              <a:rPr lang="en-US" dirty="0"/>
              <a:t> </a:t>
            </a:r>
            <a:r>
              <a:rPr lang="en-US" dirty="0" err="1"/>
              <a:t>khỏe</a:t>
            </a:r>
            <a:r>
              <a:rPr lang="en-US" dirty="0"/>
              <a:t> </a:t>
            </a:r>
            <a:r>
              <a:rPr lang="en-US" dirty="0" err="1"/>
              <a:t>tại</a:t>
            </a:r>
            <a:r>
              <a:rPr lang="en-US" dirty="0"/>
              <a:t> </a:t>
            </a:r>
            <a:r>
              <a:rPr lang="en-US" dirty="0" err="1"/>
              <a:t>cơ</a:t>
            </a:r>
            <a:r>
              <a:rPr lang="en-US" dirty="0"/>
              <a:t> </a:t>
            </a:r>
            <a:r>
              <a:rPr lang="en-US" dirty="0" err="1"/>
              <a:t>quan</a:t>
            </a:r>
            <a:r>
              <a:rPr lang="en-US" dirty="0"/>
              <a:t> ( </a:t>
            </a:r>
            <a:r>
              <a:rPr lang="en-US" dirty="0" err="1"/>
              <a:t>khám</a:t>
            </a:r>
            <a:r>
              <a:rPr lang="en-US" dirty="0"/>
              <a:t> </a:t>
            </a:r>
            <a:r>
              <a:rPr lang="en-US" dirty="0" err="1"/>
              <a:t>tổng</a:t>
            </a:r>
            <a:r>
              <a:rPr lang="en-US" dirty="0"/>
              <a:t> </a:t>
            </a:r>
            <a:r>
              <a:rPr lang="en-US" dirty="0" err="1"/>
              <a:t>quát</a:t>
            </a:r>
            <a:r>
              <a:rPr lang="en-US" dirty="0"/>
              <a:t>, </a:t>
            </a:r>
            <a:r>
              <a:rPr lang="en-US" dirty="0" err="1"/>
              <a:t>siêu</a:t>
            </a:r>
            <a:r>
              <a:rPr lang="en-US" dirty="0"/>
              <a:t> </a:t>
            </a:r>
            <a:r>
              <a:rPr lang="en-US" dirty="0" err="1"/>
              <a:t>âm</a:t>
            </a:r>
            <a:r>
              <a:rPr lang="en-US" dirty="0"/>
              <a:t> </a:t>
            </a:r>
            <a:r>
              <a:rPr lang="en-US" dirty="0" err="1"/>
              <a:t>bụng</a:t>
            </a:r>
            <a:r>
              <a:rPr lang="en-US" dirty="0"/>
              <a:t> </a:t>
            </a:r>
            <a:r>
              <a:rPr lang="en-US" dirty="0" err="1"/>
              <a:t>và</a:t>
            </a:r>
            <a:r>
              <a:rPr lang="en-US" dirty="0"/>
              <a:t> </a:t>
            </a:r>
            <a:r>
              <a:rPr lang="en-US" dirty="0" err="1"/>
              <a:t>phết</a:t>
            </a:r>
            <a:r>
              <a:rPr lang="en-US" dirty="0"/>
              <a:t> </a:t>
            </a:r>
            <a:r>
              <a:rPr lang="en-US" dirty="0" err="1"/>
              <a:t>mỏng</a:t>
            </a:r>
            <a:r>
              <a:rPr lang="en-US" dirty="0"/>
              <a:t> CTC).</a:t>
            </a:r>
          </a:p>
          <a:p>
            <a:endParaRPr lang="en-US" dirty="0"/>
          </a:p>
        </p:txBody>
      </p:sp>
    </p:spTree>
    <p:extLst>
      <p:ext uri="{BB962C8B-B14F-4D97-AF65-F5344CB8AC3E}">
        <p14:creationId xmlns:p14="http://schemas.microsoft.com/office/powerpoint/2010/main" val="145913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3E7B5-7BB6-4DC2-94E1-3B8491234C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4C4A27D-3397-49E1-BA0F-4F68E32FC776}"/>
              </a:ext>
            </a:extLst>
          </p:cNvPr>
          <p:cNvSpPr>
            <a:spLocks noGrp="1"/>
          </p:cNvSpPr>
          <p:nvPr>
            <p:ph idx="1"/>
          </p:nvPr>
        </p:nvSpPr>
        <p:spPr/>
        <p:txBody>
          <a:bodyPr/>
          <a:lstStyle/>
          <a:p>
            <a:pPr marL="0" marR="0">
              <a:lnSpc>
                <a:spcPct val="115000"/>
              </a:lnSpc>
              <a:spcBef>
                <a:spcPts val="0"/>
              </a:spcBef>
              <a:spcAft>
                <a:spcPts val="1000"/>
              </a:spcAft>
            </a:pPr>
            <a:r>
              <a:rPr lang="en-US" dirty="0" err="1">
                <a:latin typeface="Calibri" panose="020F0502020204030204" pitchFamily="34" charset="0"/>
                <a:ea typeface="Calibri" panose="020F0502020204030204" pitchFamily="34" charset="0"/>
                <a:cs typeface="Calibri" panose="020F0502020204030204" pitchFamily="34" charset="0"/>
              </a:rPr>
              <a:t>Tình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trạng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hiện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tại</a:t>
            </a:r>
            <a:r>
              <a:rPr lang="en-US" dirty="0">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Bệnh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nhân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khỏe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thỉnh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thỏang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chóng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mặt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Có</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kinh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đầu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tháng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kéo</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dài</a:t>
            </a:r>
            <a:r>
              <a:rPr lang="en-US" dirty="0">
                <a:latin typeface="Calibri" panose="020F0502020204030204" pitchFamily="34" charset="0"/>
                <a:ea typeface="Calibri" panose="020F0502020204030204" pitchFamily="34" charset="0"/>
                <a:cs typeface="Calibri" panose="020F0502020204030204" pitchFamily="34" charset="0"/>
              </a:rPr>
              <a:t> 3 </a:t>
            </a:r>
            <a:r>
              <a:rPr lang="en-US" dirty="0" err="1">
                <a:latin typeface="Calibri" panose="020F0502020204030204" pitchFamily="34" charset="0"/>
                <a:ea typeface="Calibri" panose="020F0502020204030204" pitchFamily="34" charset="0"/>
                <a:cs typeface="Calibri" panose="020F0502020204030204" pitchFamily="34" charset="0"/>
              </a:rPr>
              <a:t>ngày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rồi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hết</a:t>
            </a:r>
            <a:r>
              <a:rPr lang="en-US" dirty="0">
                <a:latin typeface="Calibri" panose="020F0502020204030204" pitchFamily="34" charset="0"/>
                <a:ea typeface="Calibri" panose="020F0502020204030204" pitchFamily="34" charset="0"/>
                <a:cs typeface="Calibri" panose="020F0502020204030204" pitchFamily="34" charset="0"/>
              </a:rPr>
              <a:t>. 21 </a:t>
            </a:r>
            <a:r>
              <a:rPr lang="en-US" dirty="0" err="1">
                <a:latin typeface="Calibri" panose="020F0502020204030204" pitchFamily="34" charset="0"/>
                <a:ea typeface="Calibri" panose="020F0502020204030204" pitchFamily="34" charset="0"/>
                <a:cs typeface="Calibri" panose="020F0502020204030204" pitchFamily="34" charset="0"/>
              </a:rPr>
              <a:t>ngày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có</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biểu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hiện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giống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kinh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với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lượng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máu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ít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hơn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Calibri" panose="020F050202020403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xét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nghiệm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khác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trong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giới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hạn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bình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thường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3425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E6E47-5DAD-4C82-8908-2A88EE5A323B}"/>
              </a:ext>
            </a:extLst>
          </p:cNvPr>
          <p:cNvSpPr>
            <a:spLocks noGrp="1"/>
          </p:cNvSpPr>
          <p:nvPr>
            <p:ph type="title"/>
          </p:nvPr>
        </p:nvSpPr>
        <p:spPr/>
        <p:txBody>
          <a:bodyPr>
            <a:normAutofit/>
          </a:bodyPr>
          <a:lstStyle/>
          <a:p>
            <a:r>
              <a:rPr lang="en-US" dirty="0" err="1"/>
              <a:t>Siêu</a:t>
            </a:r>
            <a:r>
              <a:rPr lang="en-US" dirty="0"/>
              <a:t> </a:t>
            </a:r>
            <a:r>
              <a:rPr lang="en-US" dirty="0" err="1"/>
              <a:t>âm</a:t>
            </a:r>
            <a:r>
              <a:rPr lang="en-US" dirty="0"/>
              <a:t> </a:t>
            </a:r>
            <a:r>
              <a:rPr lang="en-US" dirty="0" err="1"/>
              <a:t>phụ</a:t>
            </a:r>
            <a:r>
              <a:rPr lang="en-US" dirty="0"/>
              <a:t> </a:t>
            </a:r>
            <a:r>
              <a:rPr lang="en-US" dirty="0" err="1"/>
              <a:t>khoa</a:t>
            </a:r>
            <a:r>
              <a:rPr lang="en-US" dirty="0"/>
              <a:t> </a:t>
            </a:r>
            <a:br>
              <a:rPr lang="en-US" dirty="0"/>
            </a:br>
            <a:r>
              <a:rPr lang="en-US" dirty="0"/>
              <a:t>(</a:t>
            </a:r>
            <a:r>
              <a:rPr lang="en-US" dirty="0" err="1"/>
              <a:t>tại</a:t>
            </a:r>
            <a:r>
              <a:rPr lang="en-US" dirty="0"/>
              <a:t> </a:t>
            </a:r>
            <a:r>
              <a:rPr lang="en-US" dirty="0" err="1"/>
              <a:t>thời</a:t>
            </a:r>
            <a:r>
              <a:rPr lang="en-US" dirty="0"/>
              <a:t> </a:t>
            </a:r>
            <a:r>
              <a:rPr lang="en-US" dirty="0" err="1"/>
              <a:t>điểm</a:t>
            </a:r>
            <a:r>
              <a:rPr lang="en-US" dirty="0"/>
              <a:t> </a:t>
            </a:r>
            <a:r>
              <a:rPr lang="en-US" dirty="0" err="1"/>
              <a:t>ra</a:t>
            </a:r>
            <a:r>
              <a:rPr lang="en-US" dirty="0"/>
              <a:t> </a:t>
            </a:r>
            <a:r>
              <a:rPr lang="en-US" dirty="0" err="1"/>
              <a:t>huyết</a:t>
            </a:r>
            <a:r>
              <a:rPr lang="en-US" dirty="0"/>
              <a:t> </a:t>
            </a:r>
            <a:r>
              <a:rPr lang="en-US" dirty="0" err="1"/>
              <a:t>đợt</a:t>
            </a:r>
            <a:r>
              <a:rPr lang="en-US" dirty="0"/>
              <a:t> 2)</a:t>
            </a:r>
          </a:p>
        </p:txBody>
      </p:sp>
      <p:pic>
        <p:nvPicPr>
          <p:cNvPr id="5" name="Content Placeholder 4" descr="A picture containing photo, computer, sitting, monitor&#10;&#10;Description automatically generated">
            <a:extLst>
              <a:ext uri="{FF2B5EF4-FFF2-40B4-BE49-F238E27FC236}">
                <a16:creationId xmlns:a16="http://schemas.microsoft.com/office/drawing/2014/main" xmlns="" id="{344EFC42-C018-41B4-947F-575A0B97364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537" r="1124" b="28908"/>
          <a:stretch/>
        </p:blipFill>
        <p:spPr>
          <a:xfrm>
            <a:off x="1097280" y="1938527"/>
            <a:ext cx="3376965" cy="3930568"/>
          </a:xfrm>
        </p:spPr>
      </p:pic>
      <p:sp>
        <p:nvSpPr>
          <p:cNvPr id="4" name="Content Placeholder 3"/>
          <p:cNvSpPr>
            <a:spLocks noGrp="1"/>
          </p:cNvSpPr>
          <p:nvPr>
            <p:ph sz="half" idx="2"/>
          </p:nvPr>
        </p:nvSpPr>
        <p:spPr/>
        <p:txBody>
          <a:bodyPr/>
          <a:lstStyle/>
          <a:p>
            <a:r>
              <a:rPr lang="en-US" dirty="0"/>
              <a:t>- </a:t>
            </a:r>
            <a:r>
              <a:rPr lang="en-US" dirty="0" err="1"/>
              <a:t>dAP</a:t>
            </a:r>
            <a:r>
              <a:rPr lang="en-US" dirty="0"/>
              <a:t> = 45mm</a:t>
            </a:r>
          </a:p>
          <a:p>
            <a:r>
              <a:rPr lang="en-US" dirty="0"/>
              <a:t>- </a:t>
            </a:r>
            <a:r>
              <a:rPr lang="en-US" dirty="0" err="1"/>
              <a:t>Tử</a:t>
            </a:r>
            <a:r>
              <a:rPr lang="en-US" dirty="0"/>
              <a:t> </a:t>
            </a:r>
            <a:r>
              <a:rPr lang="en-US" dirty="0" err="1"/>
              <a:t>cung</a:t>
            </a:r>
            <a:r>
              <a:rPr lang="en-US" dirty="0"/>
              <a:t> </a:t>
            </a:r>
            <a:r>
              <a:rPr lang="en-US" dirty="0" err="1"/>
              <a:t>ngã</a:t>
            </a:r>
            <a:r>
              <a:rPr lang="en-US" dirty="0"/>
              <a:t> </a:t>
            </a:r>
            <a:r>
              <a:rPr lang="en-US" dirty="0" err="1"/>
              <a:t>trước</a:t>
            </a:r>
            <a:r>
              <a:rPr lang="en-US" dirty="0"/>
              <a:t>, </a:t>
            </a:r>
            <a:r>
              <a:rPr lang="en-US" dirty="0" err="1"/>
              <a:t>mật</a:t>
            </a:r>
            <a:r>
              <a:rPr lang="en-US" dirty="0"/>
              <a:t> </a:t>
            </a:r>
            <a:r>
              <a:rPr lang="en-US" dirty="0" err="1"/>
              <a:t>độ</a:t>
            </a:r>
            <a:r>
              <a:rPr lang="en-US" dirty="0"/>
              <a:t> </a:t>
            </a:r>
            <a:r>
              <a:rPr lang="en-US" dirty="0" err="1"/>
              <a:t>đều</a:t>
            </a:r>
            <a:endParaRPr lang="en-US" dirty="0"/>
          </a:p>
          <a:p>
            <a:r>
              <a:rPr lang="en-US" dirty="0"/>
              <a:t>- </a:t>
            </a:r>
            <a:r>
              <a:rPr lang="en-US" dirty="0" err="1"/>
              <a:t>Nội</a:t>
            </a:r>
            <a:r>
              <a:rPr lang="en-US" dirty="0"/>
              <a:t> </a:t>
            </a:r>
            <a:r>
              <a:rPr lang="en-US" dirty="0" err="1"/>
              <a:t>mạc</a:t>
            </a:r>
            <a:r>
              <a:rPr lang="en-US" dirty="0"/>
              <a:t> </a:t>
            </a:r>
            <a:r>
              <a:rPr lang="en-US" dirty="0" err="1"/>
              <a:t>tử</a:t>
            </a:r>
            <a:r>
              <a:rPr lang="en-US" dirty="0"/>
              <a:t> </a:t>
            </a:r>
            <a:r>
              <a:rPr lang="en-US" dirty="0" err="1"/>
              <a:t>cung</a:t>
            </a:r>
            <a:r>
              <a:rPr lang="en-US" dirty="0"/>
              <a:t> 8mm</a:t>
            </a:r>
          </a:p>
          <a:p>
            <a:r>
              <a:rPr lang="en-US" dirty="0"/>
              <a:t>- 2 </a:t>
            </a:r>
            <a:r>
              <a:rPr lang="en-US" dirty="0" err="1"/>
              <a:t>buồng</a:t>
            </a:r>
            <a:r>
              <a:rPr lang="en-US" dirty="0"/>
              <a:t> </a:t>
            </a:r>
            <a:r>
              <a:rPr lang="en-US" dirty="0" err="1"/>
              <a:t>trứng</a:t>
            </a:r>
            <a:r>
              <a:rPr lang="en-US" dirty="0"/>
              <a:t> </a:t>
            </a:r>
            <a:r>
              <a:rPr lang="en-US" dirty="0" err="1"/>
              <a:t>kích</a:t>
            </a:r>
            <a:r>
              <a:rPr lang="en-US" dirty="0"/>
              <a:t> </a:t>
            </a:r>
            <a:r>
              <a:rPr lang="en-US" dirty="0" err="1"/>
              <a:t>thước</a:t>
            </a:r>
            <a:r>
              <a:rPr lang="en-US" dirty="0"/>
              <a:t> </a:t>
            </a:r>
            <a:r>
              <a:rPr lang="en-US" dirty="0" err="1"/>
              <a:t>bình</a:t>
            </a:r>
            <a:r>
              <a:rPr lang="en-US" dirty="0"/>
              <a:t> </a:t>
            </a:r>
            <a:r>
              <a:rPr lang="en-US" dirty="0" err="1"/>
              <a:t>thường</a:t>
            </a:r>
            <a:endParaRPr lang="en-US" dirty="0"/>
          </a:p>
        </p:txBody>
      </p:sp>
    </p:spTree>
    <p:extLst>
      <p:ext uri="{BB962C8B-B14F-4D97-AF65-F5344CB8AC3E}">
        <p14:creationId xmlns:p14="http://schemas.microsoft.com/office/powerpoint/2010/main" val="352108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91BA8-341F-4591-9AD4-F5206E201043}"/>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thảo</a:t>
            </a:r>
            <a:r>
              <a:rPr lang="en-US" dirty="0"/>
              <a:t> </a:t>
            </a:r>
            <a:r>
              <a:rPr lang="en-US" dirty="0" err="1"/>
              <a:t>luận</a:t>
            </a:r>
            <a:r>
              <a:rPr lang="en-US" dirty="0"/>
              <a:t> TH3 :</a:t>
            </a:r>
          </a:p>
        </p:txBody>
      </p:sp>
      <p:sp>
        <p:nvSpPr>
          <p:cNvPr id="5" name="Content Placeholder 4"/>
          <p:cNvSpPr>
            <a:spLocks noGrp="1"/>
          </p:cNvSpPr>
          <p:nvPr>
            <p:ph idx="1"/>
          </p:nvPr>
        </p:nvSpPr>
        <p:spPr/>
        <p:txBody>
          <a:bodyPr/>
          <a:lstStyle/>
          <a:p>
            <a:pPr marL="514350" indent="-514350">
              <a:buAutoNum type="arabicPeriod"/>
            </a:pPr>
            <a:r>
              <a:rPr lang="en-US"/>
              <a:t>Bạn hãy cho chẩn đoán AUB theo FIGO</a:t>
            </a:r>
            <a:r>
              <a:rPr lang="en-US"/>
              <a:t>?</a:t>
            </a:r>
            <a:r>
              <a:rPr lang="vi-VN"/>
              <a:t> </a:t>
            </a:r>
            <a:r>
              <a:rPr lang="vi-VN" smtClean="0">
                <a:solidFill>
                  <a:srgbClr val="FF0000"/>
                </a:solidFill>
              </a:rPr>
              <a:t>AUB-M?-I?-O?</a:t>
            </a:r>
            <a:endParaRPr lang="en-US">
              <a:solidFill>
                <a:srgbClr val="FF0000"/>
              </a:solidFill>
            </a:endParaRPr>
          </a:p>
          <a:p>
            <a:pPr marL="514350" indent="-514350">
              <a:buAutoNum type="arabicPeriod"/>
            </a:pPr>
            <a:r>
              <a:rPr lang="en-US"/>
              <a:t>Bạn dự kiến các b</a:t>
            </a:r>
            <a:r>
              <a:rPr lang="vi-VN"/>
              <a:t>ư</a:t>
            </a:r>
            <a:r>
              <a:rPr lang="en-US"/>
              <a:t>ớc xử trí tiếp theo</a:t>
            </a:r>
            <a:r>
              <a:rPr lang="en-US"/>
              <a:t>?</a:t>
            </a:r>
            <a:r>
              <a:rPr lang="vi-VN"/>
              <a:t> </a:t>
            </a:r>
            <a:r>
              <a:rPr lang="vi-VN" smtClean="0">
                <a:solidFill>
                  <a:srgbClr val="FF0000"/>
                </a:solidFill>
              </a:rPr>
              <a:t>Sinh thiết nội mạc tử cung.</a:t>
            </a:r>
          </a:p>
          <a:p>
            <a:pPr marL="514350" indent="-514350">
              <a:buAutoNum type="arabicPeriod"/>
            </a:pPr>
            <a:endParaRPr lang="en-US"/>
          </a:p>
          <a:p>
            <a:endParaRPr lang="en-US"/>
          </a:p>
        </p:txBody>
      </p:sp>
    </p:spTree>
    <p:extLst>
      <p:ext uri="{BB962C8B-B14F-4D97-AF65-F5344CB8AC3E}">
        <p14:creationId xmlns:p14="http://schemas.microsoft.com/office/powerpoint/2010/main" val="2844377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971C2-8115-4825-A82B-2ACDA53C01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D9C1DBC-D05A-48D9-AA58-86E59A78A574}"/>
              </a:ext>
            </a:extLst>
          </p:cNvPr>
          <p:cNvSpPr>
            <a:spLocks noGrp="1"/>
          </p:cNvSpPr>
          <p:nvPr>
            <p:ph idx="1"/>
          </p:nvPr>
        </p:nvSpPr>
        <p:spPr/>
        <p:txBody>
          <a:bodyPr/>
          <a:lstStyle/>
          <a:p>
            <a:r>
              <a:rPr lang="en-US" dirty="0" err="1"/>
              <a:t>Xử</a:t>
            </a:r>
            <a:r>
              <a:rPr lang="en-US" dirty="0"/>
              <a:t> </a:t>
            </a:r>
            <a:r>
              <a:rPr lang="en-US" dirty="0" err="1"/>
              <a:t>trí</a:t>
            </a:r>
            <a:r>
              <a:rPr lang="en-US" dirty="0"/>
              <a:t> : </a:t>
            </a:r>
            <a:r>
              <a:rPr lang="en-US" dirty="0" err="1"/>
              <a:t>tình</a:t>
            </a:r>
            <a:r>
              <a:rPr lang="en-US" dirty="0"/>
              <a:t> </a:t>
            </a:r>
            <a:r>
              <a:rPr lang="en-US" dirty="0" err="1"/>
              <a:t>trạng</a:t>
            </a:r>
            <a:r>
              <a:rPr lang="en-US" dirty="0"/>
              <a:t> </a:t>
            </a:r>
            <a:r>
              <a:rPr lang="en-US" dirty="0" err="1"/>
              <a:t>xuất</a:t>
            </a:r>
            <a:r>
              <a:rPr lang="en-US" dirty="0"/>
              <a:t> </a:t>
            </a:r>
            <a:r>
              <a:rPr lang="en-US" dirty="0" err="1"/>
              <a:t>huyết</a:t>
            </a:r>
            <a:r>
              <a:rPr lang="en-US" dirty="0"/>
              <a:t> </a:t>
            </a:r>
            <a:r>
              <a:rPr lang="en-US" dirty="0" err="1"/>
              <a:t>tử</a:t>
            </a:r>
            <a:r>
              <a:rPr lang="en-US" dirty="0"/>
              <a:t> </a:t>
            </a:r>
            <a:r>
              <a:rPr lang="en-US" dirty="0" err="1"/>
              <a:t>cung</a:t>
            </a:r>
            <a:r>
              <a:rPr lang="en-US" dirty="0"/>
              <a:t> </a:t>
            </a:r>
            <a:r>
              <a:rPr lang="en-US" dirty="0" err="1"/>
              <a:t>bất</a:t>
            </a:r>
            <a:r>
              <a:rPr lang="en-US" dirty="0"/>
              <a:t> </a:t>
            </a:r>
            <a:r>
              <a:rPr lang="en-US" dirty="0" err="1"/>
              <a:t>thường</a:t>
            </a:r>
            <a:r>
              <a:rPr lang="en-US" dirty="0"/>
              <a:t> </a:t>
            </a:r>
            <a:r>
              <a:rPr lang="en-US" dirty="0" err="1"/>
              <a:t>được</a:t>
            </a:r>
            <a:r>
              <a:rPr lang="en-US" dirty="0"/>
              <a:t> </a:t>
            </a:r>
            <a:r>
              <a:rPr lang="en-US" dirty="0" err="1"/>
              <a:t>nghĩ</a:t>
            </a:r>
            <a:r>
              <a:rPr lang="en-US" dirty="0"/>
              <a:t> do </a:t>
            </a:r>
            <a:r>
              <a:rPr lang="en-US" dirty="0" err="1"/>
              <a:t>sụt</a:t>
            </a:r>
            <a:r>
              <a:rPr lang="en-US" dirty="0"/>
              <a:t> </a:t>
            </a:r>
            <a:r>
              <a:rPr lang="en-US" dirty="0" err="1"/>
              <a:t>giảm</a:t>
            </a:r>
            <a:r>
              <a:rPr lang="en-US" dirty="0"/>
              <a:t> </a:t>
            </a:r>
            <a:r>
              <a:rPr lang="en-US" dirty="0" err="1"/>
              <a:t>nội</a:t>
            </a:r>
            <a:r>
              <a:rPr lang="en-US" dirty="0"/>
              <a:t> </a:t>
            </a:r>
            <a:r>
              <a:rPr lang="en-US" dirty="0" err="1"/>
              <a:t>tiết</a:t>
            </a:r>
            <a:r>
              <a:rPr lang="en-US" dirty="0"/>
              <a:t> </a:t>
            </a:r>
            <a:r>
              <a:rPr lang="en-US" dirty="0" err="1"/>
              <a:t>trong</a:t>
            </a:r>
            <a:r>
              <a:rPr lang="en-US" dirty="0"/>
              <a:t> que </a:t>
            </a:r>
            <a:r>
              <a:rPr lang="en-US" dirty="0" err="1"/>
              <a:t>cấy</a:t>
            </a:r>
            <a:r>
              <a:rPr lang="en-US" dirty="0"/>
              <a:t> </a:t>
            </a:r>
            <a:r>
              <a:rPr lang="en-US" dirty="0" err="1"/>
              <a:t>nên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Orgametril</a:t>
            </a:r>
            <a:r>
              <a:rPr lang="en-US" dirty="0"/>
              <a:t> 2 </a:t>
            </a:r>
            <a:r>
              <a:rPr lang="en-US" dirty="0" err="1"/>
              <a:t>viên</a:t>
            </a:r>
            <a:r>
              <a:rPr lang="en-US" dirty="0"/>
              <a:t> </a:t>
            </a:r>
            <a:r>
              <a:rPr lang="en-US" dirty="0" err="1"/>
              <a:t>từng</a:t>
            </a:r>
            <a:r>
              <a:rPr lang="en-US" dirty="0"/>
              <a:t> </a:t>
            </a:r>
            <a:r>
              <a:rPr lang="en-US" dirty="0" err="1"/>
              <a:t>đợt</a:t>
            </a:r>
            <a:r>
              <a:rPr lang="en-US" dirty="0"/>
              <a:t> N5-N25 </a:t>
            </a:r>
            <a:r>
              <a:rPr lang="en-US" dirty="0" err="1"/>
              <a:t>của</a:t>
            </a:r>
            <a:r>
              <a:rPr lang="en-US" dirty="0"/>
              <a:t> chu </a:t>
            </a:r>
            <a:r>
              <a:rPr lang="en-US" dirty="0" err="1"/>
              <a:t>kỳ</a:t>
            </a:r>
            <a:r>
              <a:rPr lang="en-US" dirty="0"/>
              <a:t>. Sau 3 chu </a:t>
            </a:r>
            <a:r>
              <a:rPr lang="en-US" dirty="0" err="1"/>
              <a:t>kỳ</a:t>
            </a:r>
            <a:r>
              <a:rPr lang="en-US" dirty="0"/>
              <a:t>, Bn </a:t>
            </a:r>
            <a:r>
              <a:rPr lang="en-US" dirty="0" err="1"/>
              <a:t>được</a:t>
            </a:r>
            <a:r>
              <a:rPr lang="en-US" dirty="0"/>
              <a:t> </a:t>
            </a:r>
            <a:r>
              <a:rPr lang="en-US" dirty="0" err="1"/>
              <a:t>tái</a:t>
            </a:r>
            <a:r>
              <a:rPr lang="en-US" dirty="0"/>
              <a:t> </a:t>
            </a:r>
            <a:r>
              <a:rPr lang="en-US" dirty="0" err="1"/>
              <a:t>khám</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siêu</a:t>
            </a:r>
            <a:r>
              <a:rPr lang="en-US" dirty="0"/>
              <a:t> </a:t>
            </a:r>
            <a:r>
              <a:rPr lang="en-US" dirty="0" err="1"/>
              <a:t>âm</a:t>
            </a:r>
            <a:r>
              <a:rPr lang="en-US" dirty="0"/>
              <a:t> </a:t>
            </a:r>
            <a:r>
              <a:rPr lang="en-US" dirty="0" err="1"/>
              <a:t>kiểm</a:t>
            </a:r>
            <a:r>
              <a:rPr lang="en-US" dirty="0"/>
              <a:t> </a:t>
            </a:r>
            <a:r>
              <a:rPr lang="en-US" dirty="0" err="1"/>
              <a:t>tra</a:t>
            </a:r>
            <a:r>
              <a:rPr lang="en-US" dirty="0"/>
              <a:t> </a:t>
            </a:r>
            <a:r>
              <a:rPr lang="en-US" dirty="0" err="1"/>
              <a:t>tương</a:t>
            </a:r>
            <a:r>
              <a:rPr lang="en-US" dirty="0"/>
              <a:t> </a:t>
            </a:r>
            <a:r>
              <a:rPr lang="en-US" dirty="0" err="1"/>
              <a:t>tự</a:t>
            </a:r>
            <a:r>
              <a:rPr lang="en-US" dirty="0"/>
              <a:t> </a:t>
            </a:r>
            <a:r>
              <a:rPr lang="en-US" dirty="0" err="1"/>
              <a:t>với</a:t>
            </a:r>
            <a:r>
              <a:rPr lang="en-US" dirty="0"/>
              <a:t> NMTC 8-10 mm, BN </a:t>
            </a:r>
            <a:r>
              <a:rPr lang="en-US" dirty="0" err="1"/>
              <a:t>xin</a:t>
            </a:r>
            <a:r>
              <a:rPr lang="en-US" dirty="0"/>
              <a:t> </a:t>
            </a:r>
            <a:r>
              <a:rPr lang="en-US" dirty="0" err="1"/>
              <a:t>được</a:t>
            </a:r>
            <a:r>
              <a:rPr lang="en-US" dirty="0"/>
              <a:t> </a:t>
            </a:r>
            <a:r>
              <a:rPr lang="en-US" dirty="0" err="1"/>
              <a:t>nạo</a:t>
            </a:r>
            <a:r>
              <a:rPr lang="en-US" dirty="0"/>
              <a:t> </a:t>
            </a:r>
            <a:r>
              <a:rPr lang="en-US" dirty="0" err="1"/>
              <a:t>sinh</a:t>
            </a:r>
            <a:r>
              <a:rPr lang="en-US" dirty="0"/>
              <a:t> </a:t>
            </a:r>
            <a:r>
              <a:rPr lang="en-US" dirty="0" err="1"/>
              <a:t>thiết</a:t>
            </a:r>
            <a:r>
              <a:rPr lang="en-US" dirty="0"/>
              <a:t> BTC </a:t>
            </a:r>
            <a:r>
              <a:rPr lang="en-US" dirty="0" err="1"/>
              <a:t>và</a:t>
            </a:r>
            <a:r>
              <a:rPr lang="en-US" dirty="0"/>
              <a:t> </a:t>
            </a:r>
            <a:r>
              <a:rPr lang="en-US" dirty="0" err="1"/>
              <a:t>kết</a:t>
            </a:r>
            <a:r>
              <a:rPr lang="en-US" dirty="0"/>
              <a:t> </a:t>
            </a:r>
            <a:r>
              <a:rPr lang="en-US" dirty="0" err="1"/>
              <a:t>quả</a:t>
            </a:r>
            <a:r>
              <a:rPr lang="en-US" dirty="0"/>
              <a:t> : </a:t>
            </a:r>
            <a:r>
              <a:rPr lang="en-US" dirty="0" err="1"/>
              <a:t>tăng</a:t>
            </a:r>
            <a:r>
              <a:rPr lang="en-US" dirty="0"/>
              <a:t> </a:t>
            </a:r>
            <a:r>
              <a:rPr lang="en-US" dirty="0" err="1"/>
              <a:t>sinh</a:t>
            </a:r>
            <a:r>
              <a:rPr lang="en-US" dirty="0"/>
              <a:t> </a:t>
            </a:r>
            <a:r>
              <a:rPr lang="en-US" dirty="0" err="1"/>
              <a:t>nội</a:t>
            </a:r>
            <a:r>
              <a:rPr lang="en-US" dirty="0"/>
              <a:t> </a:t>
            </a:r>
            <a:r>
              <a:rPr lang="en-US" dirty="0" err="1"/>
              <a:t>mạc</a:t>
            </a:r>
            <a:r>
              <a:rPr lang="en-US" dirty="0"/>
              <a:t> </a:t>
            </a:r>
            <a:r>
              <a:rPr lang="en-US" dirty="0" err="1"/>
              <a:t>tử</a:t>
            </a:r>
            <a:r>
              <a:rPr lang="en-US" dirty="0"/>
              <a:t> </a:t>
            </a:r>
            <a:r>
              <a:rPr lang="en-US" dirty="0" err="1"/>
              <a:t>cung</a:t>
            </a:r>
            <a:r>
              <a:rPr lang="en-US" dirty="0"/>
              <a:t> </a:t>
            </a:r>
            <a:r>
              <a:rPr lang="en-US" dirty="0" err="1"/>
              <a:t>có</a:t>
            </a:r>
            <a:r>
              <a:rPr lang="en-US" dirty="0"/>
              <a:t> </a:t>
            </a:r>
            <a:r>
              <a:rPr lang="en-US" dirty="0" err="1"/>
              <a:t>tế</a:t>
            </a:r>
            <a:r>
              <a:rPr lang="en-US" dirty="0"/>
              <a:t> </a:t>
            </a:r>
            <a:r>
              <a:rPr lang="en-US" dirty="0" err="1"/>
              <a:t>bào</a:t>
            </a:r>
            <a:r>
              <a:rPr lang="en-US" dirty="0"/>
              <a:t> </a:t>
            </a:r>
            <a:r>
              <a:rPr lang="en-US" dirty="0" err="1"/>
              <a:t>không</a:t>
            </a:r>
            <a:r>
              <a:rPr lang="en-US" dirty="0"/>
              <a:t> </a:t>
            </a:r>
            <a:r>
              <a:rPr lang="en-US" dirty="0" err="1"/>
              <a:t>điển</a:t>
            </a:r>
            <a:r>
              <a:rPr lang="en-US" dirty="0"/>
              <a:t> </a:t>
            </a:r>
            <a:r>
              <a:rPr lang="en-US" dirty="0" err="1"/>
              <a:t>hình</a:t>
            </a:r>
            <a:endParaRPr lang="en-US" dirty="0"/>
          </a:p>
          <a:p>
            <a:r>
              <a:rPr lang="en-US" dirty="0"/>
              <a:t>BN </a:t>
            </a:r>
            <a:r>
              <a:rPr lang="en-US" dirty="0" err="1"/>
              <a:t>được</a:t>
            </a:r>
            <a:r>
              <a:rPr lang="en-US" dirty="0"/>
              <a:t> </a:t>
            </a:r>
            <a:r>
              <a:rPr lang="en-US" dirty="0" err="1"/>
              <a:t>tư</a:t>
            </a:r>
            <a:r>
              <a:rPr lang="en-US" dirty="0"/>
              <a:t> </a:t>
            </a:r>
            <a:r>
              <a:rPr lang="en-US" dirty="0" err="1"/>
              <a:t>vấn</a:t>
            </a:r>
            <a:r>
              <a:rPr lang="en-US" dirty="0"/>
              <a:t> </a:t>
            </a:r>
            <a:r>
              <a:rPr lang="en-US" dirty="0" err="1"/>
              <a:t>chọn</a:t>
            </a:r>
            <a:r>
              <a:rPr lang="en-US" dirty="0"/>
              <a:t> </a:t>
            </a:r>
            <a:r>
              <a:rPr lang="en-US" dirty="0" err="1"/>
              <a:t>lựa</a:t>
            </a:r>
            <a:r>
              <a:rPr lang="en-US" dirty="0"/>
              <a:t> </a:t>
            </a:r>
            <a:r>
              <a:rPr lang="en-US" dirty="0" err="1"/>
              <a:t>điều</a:t>
            </a:r>
            <a:r>
              <a:rPr lang="en-US" dirty="0"/>
              <a:t> </a:t>
            </a:r>
            <a:r>
              <a:rPr lang="en-US" dirty="0" err="1"/>
              <a:t>trị</a:t>
            </a:r>
            <a:r>
              <a:rPr lang="en-US" dirty="0"/>
              <a:t> </a:t>
            </a:r>
            <a:r>
              <a:rPr lang="en-US" dirty="0" err="1"/>
              <a:t>nội</a:t>
            </a:r>
            <a:r>
              <a:rPr lang="en-US" dirty="0"/>
              <a:t> khoa </a:t>
            </a:r>
            <a:r>
              <a:rPr lang="en-US" dirty="0" err="1"/>
              <a:t>hoặc</a:t>
            </a:r>
            <a:r>
              <a:rPr lang="en-US" dirty="0"/>
              <a:t> </a:t>
            </a:r>
            <a:r>
              <a:rPr lang="en-US" dirty="0" err="1"/>
              <a:t>mổ</a:t>
            </a:r>
            <a:r>
              <a:rPr lang="en-US" dirty="0"/>
              <a:t> </a:t>
            </a:r>
            <a:r>
              <a:rPr lang="en-US" dirty="0" err="1"/>
              <a:t>cắt</a:t>
            </a:r>
            <a:r>
              <a:rPr lang="en-US" dirty="0"/>
              <a:t> </a:t>
            </a:r>
            <a:r>
              <a:rPr lang="en-US" dirty="0" err="1"/>
              <a:t>tử</a:t>
            </a:r>
            <a:r>
              <a:rPr lang="en-US" dirty="0"/>
              <a:t> </a:t>
            </a:r>
            <a:r>
              <a:rPr lang="en-US" dirty="0" err="1"/>
              <a:t>cung</a:t>
            </a:r>
            <a:endParaRPr lang="en-US" dirty="0"/>
          </a:p>
          <a:p>
            <a:r>
              <a:rPr lang="en-US" dirty="0">
                <a:sym typeface="Wingdings" panose="05000000000000000000" pitchFamily="2" charset="2"/>
              </a:rPr>
              <a:t> </a:t>
            </a:r>
            <a:r>
              <a:rPr lang="en-US" dirty="0" err="1">
                <a:sym typeface="Wingdings" panose="05000000000000000000" pitchFamily="2" charset="2"/>
              </a:rPr>
              <a:t>Bn</a:t>
            </a:r>
            <a:r>
              <a:rPr lang="en-US" dirty="0">
                <a:sym typeface="Wingdings" panose="05000000000000000000" pitchFamily="2" charset="2"/>
              </a:rPr>
              <a:t> </a:t>
            </a:r>
            <a:r>
              <a:rPr lang="en-US" dirty="0" err="1">
                <a:sym typeface="Wingdings" panose="05000000000000000000" pitchFamily="2" charset="2"/>
              </a:rPr>
              <a:t>lựa</a:t>
            </a:r>
            <a:r>
              <a:rPr lang="en-US" dirty="0">
                <a:sym typeface="Wingdings" panose="05000000000000000000" pitchFamily="2" charset="2"/>
              </a:rPr>
              <a:t> </a:t>
            </a:r>
            <a:r>
              <a:rPr lang="en-US" dirty="0" err="1">
                <a:sym typeface="Wingdings" panose="05000000000000000000" pitchFamily="2" charset="2"/>
              </a:rPr>
              <a:t>chọn</a:t>
            </a:r>
            <a:r>
              <a:rPr lang="en-US" dirty="0">
                <a:sym typeface="Wingdings" panose="05000000000000000000" pitchFamily="2" charset="2"/>
              </a:rPr>
              <a:t> </a:t>
            </a:r>
            <a:r>
              <a:rPr lang="en-US" dirty="0" err="1">
                <a:sym typeface="Wingdings" panose="05000000000000000000" pitchFamily="2" charset="2"/>
              </a:rPr>
              <a:t>cắt</a:t>
            </a:r>
            <a:r>
              <a:rPr lang="en-US" dirty="0">
                <a:sym typeface="Wingdings" panose="05000000000000000000" pitchFamily="2" charset="2"/>
              </a:rPr>
              <a:t> </a:t>
            </a:r>
            <a:r>
              <a:rPr lang="en-US" dirty="0" err="1">
                <a:sym typeface="Wingdings" panose="05000000000000000000" pitchFamily="2" charset="2"/>
              </a:rPr>
              <a:t>tử</a:t>
            </a:r>
            <a:r>
              <a:rPr lang="en-US" dirty="0">
                <a:sym typeface="Wingdings" panose="05000000000000000000" pitchFamily="2" charset="2"/>
              </a:rPr>
              <a:t> </a:t>
            </a:r>
            <a:r>
              <a:rPr lang="en-US" dirty="0" err="1">
                <a:sym typeface="Wingdings" panose="05000000000000000000" pitchFamily="2" charset="2"/>
              </a:rPr>
              <a:t>cung</a:t>
            </a:r>
            <a:endParaRPr lang="en-US" dirty="0"/>
          </a:p>
          <a:p>
            <a:r>
              <a:rPr lang="en-US" dirty="0" err="1"/>
              <a:t>Kết</a:t>
            </a:r>
            <a:r>
              <a:rPr lang="en-US" dirty="0"/>
              <a:t> </a:t>
            </a:r>
            <a:r>
              <a:rPr lang="en-US" dirty="0" err="1"/>
              <a:t>quả</a:t>
            </a:r>
            <a:r>
              <a:rPr lang="en-US" dirty="0"/>
              <a:t> GBPL </a:t>
            </a:r>
            <a:r>
              <a:rPr lang="en-US" dirty="0" err="1"/>
              <a:t>cắt</a:t>
            </a:r>
            <a:r>
              <a:rPr lang="en-US" dirty="0"/>
              <a:t> </a:t>
            </a:r>
            <a:r>
              <a:rPr lang="en-US" dirty="0" err="1"/>
              <a:t>tử</a:t>
            </a:r>
            <a:r>
              <a:rPr lang="en-US" dirty="0"/>
              <a:t> </a:t>
            </a:r>
            <a:r>
              <a:rPr lang="en-US" dirty="0" err="1"/>
              <a:t>cung</a:t>
            </a:r>
            <a:r>
              <a:rPr lang="en-US" dirty="0"/>
              <a:t> </a:t>
            </a:r>
            <a:r>
              <a:rPr lang="en-US" dirty="0" err="1"/>
              <a:t>nội</a:t>
            </a:r>
            <a:r>
              <a:rPr lang="en-US" dirty="0"/>
              <a:t> </a:t>
            </a:r>
            <a:r>
              <a:rPr lang="en-US" dirty="0" err="1"/>
              <a:t>soi</a:t>
            </a:r>
            <a:r>
              <a:rPr lang="en-US" dirty="0"/>
              <a:t>: </a:t>
            </a:r>
            <a:r>
              <a:rPr lang="en-US" dirty="0" err="1"/>
              <a:t>ung</a:t>
            </a:r>
            <a:r>
              <a:rPr lang="en-US" dirty="0"/>
              <a:t> </a:t>
            </a:r>
            <a:r>
              <a:rPr lang="en-US" dirty="0" err="1"/>
              <a:t>thư</a:t>
            </a:r>
            <a:r>
              <a:rPr lang="en-US" dirty="0"/>
              <a:t> </a:t>
            </a:r>
            <a:r>
              <a:rPr lang="en-US" dirty="0" err="1"/>
              <a:t>tế</a:t>
            </a:r>
            <a:r>
              <a:rPr lang="en-US" dirty="0"/>
              <a:t> </a:t>
            </a:r>
            <a:r>
              <a:rPr lang="en-US" dirty="0" err="1"/>
              <a:t>bào</a:t>
            </a:r>
            <a:r>
              <a:rPr lang="en-US" dirty="0"/>
              <a:t> </a:t>
            </a:r>
            <a:r>
              <a:rPr lang="en-US" dirty="0" err="1"/>
              <a:t>tuyến</a:t>
            </a:r>
            <a:r>
              <a:rPr lang="en-US" dirty="0"/>
              <a:t> Grade 1, </a:t>
            </a:r>
            <a:r>
              <a:rPr lang="en-US" dirty="0" err="1"/>
              <a:t>mức</a:t>
            </a:r>
            <a:r>
              <a:rPr lang="en-US" dirty="0"/>
              <a:t> </a:t>
            </a:r>
            <a:r>
              <a:rPr lang="en-US" dirty="0" err="1"/>
              <a:t>xâm</a:t>
            </a:r>
            <a:r>
              <a:rPr lang="en-US" dirty="0"/>
              <a:t> </a:t>
            </a:r>
            <a:r>
              <a:rPr lang="en-US" dirty="0" err="1"/>
              <a:t>lấn</a:t>
            </a:r>
            <a:r>
              <a:rPr lang="en-US" dirty="0"/>
              <a:t> </a:t>
            </a:r>
            <a:r>
              <a:rPr lang="en-US" dirty="0" err="1"/>
              <a:t>cơ</a:t>
            </a:r>
            <a:r>
              <a:rPr lang="en-US" dirty="0"/>
              <a:t> </a:t>
            </a:r>
            <a:r>
              <a:rPr lang="en-US" dirty="0" err="1"/>
              <a:t>tử</a:t>
            </a:r>
            <a:r>
              <a:rPr lang="en-US" dirty="0"/>
              <a:t> </a:t>
            </a:r>
            <a:r>
              <a:rPr lang="en-US" dirty="0" err="1"/>
              <a:t>cung</a:t>
            </a:r>
            <a:r>
              <a:rPr lang="en-US" dirty="0"/>
              <a:t> &lt; ½ </a:t>
            </a:r>
            <a:r>
              <a:rPr lang="en-US" dirty="0" err="1"/>
              <a:t>bề</a:t>
            </a:r>
            <a:r>
              <a:rPr lang="en-US" dirty="0"/>
              <a:t> </a:t>
            </a:r>
            <a:r>
              <a:rPr lang="en-US" dirty="0" err="1"/>
              <a:t>dày</a:t>
            </a:r>
            <a:r>
              <a:rPr lang="en-US" dirty="0"/>
              <a:t> </a:t>
            </a:r>
            <a:r>
              <a:rPr lang="en-US" dirty="0" err="1"/>
              <a:t>cơ</a:t>
            </a:r>
            <a:r>
              <a:rPr lang="en-US" dirty="0"/>
              <a:t> </a:t>
            </a:r>
            <a:r>
              <a:rPr lang="en-US" dirty="0" err="1"/>
              <a:t>tử</a:t>
            </a:r>
            <a:r>
              <a:rPr lang="en-US" dirty="0"/>
              <a:t> </a:t>
            </a:r>
            <a:r>
              <a:rPr lang="en-US" dirty="0" err="1"/>
              <a:t>cung</a:t>
            </a:r>
            <a:r>
              <a:rPr lang="en-US" dirty="0"/>
              <a:t>.  </a:t>
            </a:r>
          </a:p>
          <a:p>
            <a:pPr marL="0" indent="0">
              <a:buNone/>
            </a:pPr>
            <a:endParaRPr lang="en-US" dirty="0"/>
          </a:p>
        </p:txBody>
      </p:sp>
    </p:spTree>
    <p:extLst>
      <p:ext uri="{BB962C8B-B14F-4D97-AF65-F5344CB8AC3E}">
        <p14:creationId xmlns:p14="http://schemas.microsoft.com/office/powerpoint/2010/main" val="131552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7893"/>
            <a:ext cx="10515600" cy="1325563"/>
          </a:xfrm>
        </p:spPr>
        <p:txBody>
          <a:bodyPr/>
          <a:lstStyle/>
          <a:p>
            <a:r>
              <a:rPr lang="en-US" dirty="0" err="1"/>
              <a:t>Tình</a:t>
            </a:r>
            <a:r>
              <a:rPr lang="en-US" dirty="0"/>
              <a:t> </a:t>
            </a:r>
            <a:r>
              <a:rPr lang="en-US" dirty="0" err="1"/>
              <a:t>huống</a:t>
            </a:r>
            <a:r>
              <a:rPr lang="en-US" dirty="0"/>
              <a:t> 1</a:t>
            </a:r>
          </a:p>
        </p:txBody>
      </p:sp>
      <p:sp>
        <p:nvSpPr>
          <p:cNvPr id="3" name="Content Placeholder 2"/>
          <p:cNvSpPr>
            <a:spLocks noGrp="1"/>
          </p:cNvSpPr>
          <p:nvPr>
            <p:ph idx="1"/>
          </p:nvPr>
        </p:nvSpPr>
        <p:spPr>
          <a:xfrm>
            <a:off x="838200" y="1743456"/>
            <a:ext cx="10515600" cy="5419344"/>
          </a:xfrm>
        </p:spPr>
        <p:txBody>
          <a:bodyPr>
            <a:normAutofit/>
          </a:bodyPr>
          <a:lstStyle/>
          <a:p>
            <a:pPr algn="just"/>
            <a:r>
              <a:rPr lang="en-US" dirty="0" err="1"/>
              <a:t>Bé</a:t>
            </a:r>
            <a:r>
              <a:rPr lang="en-US" dirty="0"/>
              <a:t> 15 </a:t>
            </a:r>
            <a:r>
              <a:rPr lang="en-US" dirty="0" err="1"/>
              <a:t>tuổi</a:t>
            </a:r>
            <a:r>
              <a:rPr lang="en-US" dirty="0"/>
              <a:t>, </a:t>
            </a:r>
            <a:r>
              <a:rPr lang="en-US" dirty="0" err="1"/>
              <a:t>khám</a:t>
            </a:r>
            <a:r>
              <a:rPr lang="en-US" dirty="0"/>
              <a:t> </a:t>
            </a:r>
            <a:r>
              <a:rPr lang="en-US" dirty="0" err="1"/>
              <a:t>vì</a:t>
            </a:r>
            <a:r>
              <a:rPr lang="en-US" dirty="0"/>
              <a:t> </a:t>
            </a:r>
            <a:r>
              <a:rPr lang="en-US" dirty="0" err="1"/>
              <a:t>xuất</a:t>
            </a:r>
            <a:r>
              <a:rPr lang="en-US" dirty="0"/>
              <a:t> </a:t>
            </a:r>
            <a:r>
              <a:rPr lang="en-US" dirty="0" err="1"/>
              <a:t>huyết</a:t>
            </a:r>
            <a:r>
              <a:rPr lang="en-US" dirty="0"/>
              <a:t> </a:t>
            </a:r>
            <a:r>
              <a:rPr lang="en-US" dirty="0" err="1"/>
              <a:t>tử</a:t>
            </a:r>
            <a:r>
              <a:rPr lang="en-US" dirty="0"/>
              <a:t> </a:t>
            </a:r>
            <a:r>
              <a:rPr lang="en-US" dirty="0" err="1"/>
              <a:t>cung</a:t>
            </a:r>
            <a:r>
              <a:rPr lang="en-US" dirty="0"/>
              <a:t> </a:t>
            </a:r>
            <a:r>
              <a:rPr lang="en-US" dirty="0" err="1"/>
              <a:t>bất</a:t>
            </a:r>
            <a:r>
              <a:rPr lang="en-US" dirty="0"/>
              <a:t> </a:t>
            </a:r>
            <a:r>
              <a:rPr lang="en-US" dirty="0" err="1"/>
              <a:t>thường</a:t>
            </a:r>
            <a:endParaRPr lang="en-US" dirty="0"/>
          </a:p>
          <a:p>
            <a:pPr algn="just"/>
            <a:r>
              <a:rPr lang="en-US" dirty="0" err="1"/>
              <a:t>Bắt</a:t>
            </a:r>
            <a:r>
              <a:rPr lang="en-US" dirty="0"/>
              <a:t> </a:t>
            </a:r>
            <a:r>
              <a:rPr lang="en-US" dirty="0" err="1"/>
              <a:t>đầu</a:t>
            </a:r>
            <a:r>
              <a:rPr lang="en-US" dirty="0"/>
              <a:t> </a:t>
            </a:r>
            <a:r>
              <a:rPr lang="en-US" dirty="0" err="1"/>
              <a:t>thấy</a:t>
            </a:r>
            <a:r>
              <a:rPr lang="en-US" dirty="0"/>
              <a:t> </a:t>
            </a:r>
            <a:r>
              <a:rPr lang="en-US" dirty="0" err="1"/>
              <a:t>phát</a:t>
            </a:r>
            <a:r>
              <a:rPr lang="en-US" dirty="0"/>
              <a:t> </a:t>
            </a:r>
            <a:r>
              <a:rPr lang="en-US" dirty="0" err="1"/>
              <a:t>triển</a:t>
            </a:r>
            <a:r>
              <a:rPr lang="en-US" dirty="0"/>
              <a:t> </a:t>
            </a:r>
            <a:r>
              <a:rPr lang="en-US" dirty="0" err="1"/>
              <a:t>vú</a:t>
            </a:r>
            <a:r>
              <a:rPr lang="en-US" dirty="0"/>
              <a:t> </a:t>
            </a:r>
            <a:r>
              <a:rPr lang="en-US" dirty="0" err="1"/>
              <a:t>từ</a:t>
            </a:r>
            <a:r>
              <a:rPr lang="en-US" dirty="0"/>
              <a:t> </a:t>
            </a:r>
            <a:r>
              <a:rPr lang="en-US" dirty="0" err="1"/>
              <a:t>năm</a:t>
            </a:r>
            <a:r>
              <a:rPr lang="en-US" dirty="0"/>
              <a:t> 11 </a:t>
            </a:r>
            <a:r>
              <a:rPr lang="en-US" dirty="0" err="1"/>
              <a:t>tuổi</a:t>
            </a:r>
            <a:endParaRPr lang="en-US" dirty="0"/>
          </a:p>
          <a:p>
            <a:pPr algn="just"/>
            <a:r>
              <a:rPr lang="en-US" dirty="0" err="1"/>
              <a:t>Hành</a:t>
            </a:r>
            <a:r>
              <a:rPr lang="en-US" dirty="0"/>
              <a:t> </a:t>
            </a:r>
            <a:r>
              <a:rPr lang="en-US" dirty="0" err="1"/>
              <a:t>kinh</a:t>
            </a:r>
            <a:r>
              <a:rPr lang="en-US" dirty="0"/>
              <a:t> </a:t>
            </a:r>
            <a:r>
              <a:rPr lang="en-US" dirty="0" err="1"/>
              <a:t>lần</a:t>
            </a:r>
            <a:r>
              <a:rPr lang="en-US" dirty="0"/>
              <a:t> </a:t>
            </a:r>
            <a:r>
              <a:rPr lang="en-US" dirty="0" err="1"/>
              <a:t>đầu</a:t>
            </a:r>
            <a:r>
              <a:rPr lang="en-US" dirty="0"/>
              <a:t> </a:t>
            </a:r>
            <a:r>
              <a:rPr lang="en-US" dirty="0" err="1"/>
              <a:t>năm</a:t>
            </a:r>
            <a:r>
              <a:rPr lang="en-US" dirty="0"/>
              <a:t> 12 </a:t>
            </a:r>
            <a:r>
              <a:rPr lang="en-US" dirty="0" err="1"/>
              <a:t>tuổi</a:t>
            </a:r>
            <a:r>
              <a:rPr lang="en-US" dirty="0"/>
              <a:t> </a:t>
            </a:r>
          </a:p>
          <a:p>
            <a:pPr algn="just"/>
            <a:r>
              <a:rPr lang="en-US" dirty="0" err="1"/>
              <a:t>Trong</a:t>
            </a:r>
            <a:r>
              <a:rPr lang="en-US" dirty="0"/>
              <a:t> 6 </a:t>
            </a:r>
            <a:r>
              <a:rPr lang="en-US" dirty="0" err="1"/>
              <a:t>tháng</a:t>
            </a:r>
            <a:r>
              <a:rPr lang="en-US" dirty="0"/>
              <a:t> </a:t>
            </a:r>
            <a:r>
              <a:rPr lang="en-US" dirty="0" err="1"/>
              <a:t>đầu</a:t>
            </a:r>
            <a:r>
              <a:rPr lang="en-US" dirty="0"/>
              <a:t>, </a:t>
            </a:r>
            <a:r>
              <a:rPr lang="en-US" dirty="0" err="1"/>
              <a:t>chu</a:t>
            </a:r>
            <a:r>
              <a:rPr lang="en-US" dirty="0"/>
              <a:t> </a:t>
            </a:r>
            <a:r>
              <a:rPr lang="en-US" dirty="0" err="1"/>
              <a:t>kì</a:t>
            </a:r>
            <a:r>
              <a:rPr lang="en-US" dirty="0"/>
              <a:t> </a:t>
            </a:r>
            <a:r>
              <a:rPr lang="en-US" dirty="0" err="1"/>
              <a:t>không</a:t>
            </a:r>
            <a:r>
              <a:rPr lang="en-US" dirty="0"/>
              <a:t> </a:t>
            </a:r>
            <a:r>
              <a:rPr lang="en-US" dirty="0" err="1"/>
              <a:t>đều</a:t>
            </a:r>
            <a:r>
              <a:rPr lang="en-US" dirty="0"/>
              <a:t>, </a:t>
            </a:r>
            <a:r>
              <a:rPr lang="en-US" dirty="0" err="1"/>
              <a:t>hành</a:t>
            </a:r>
            <a:r>
              <a:rPr lang="en-US" dirty="0"/>
              <a:t> </a:t>
            </a:r>
            <a:r>
              <a:rPr lang="en-US" dirty="0" err="1"/>
              <a:t>kinh</a:t>
            </a:r>
            <a:r>
              <a:rPr lang="en-US" dirty="0"/>
              <a:t> ≤ 5 </a:t>
            </a:r>
            <a:r>
              <a:rPr lang="en-US" dirty="0" err="1"/>
              <a:t>ngày</a:t>
            </a:r>
            <a:endParaRPr lang="en-US" dirty="0"/>
          </a:p>
          <a:p>
            <a:pPr algn="just"/>
            <a:r>
              <a:rPr lang="en-US" dirty="0" err="1"/>
              <a:t>Sau</a:t>
            </a:r>
            <a:r>
              <a:rPr lang="en-US" dirty="0"/>
              <a:t> </a:t>
            </a:r>
            <a:r>
              <a:rPr lang="en-US" dirty="0" err="1"/>
              <a:t>đó</a:t>
            </a:r>
            <a:r>
              <a:rPr lang="en-US" dirty="0"/>
              <a:t>, </a:t>
            </a:r>
            <a:r>
              <a:rPr lang="en-US" dirty="0" err="1"/>
              <a:t>chu</a:t>
            </a:r>
            <a:r>
              <a:rPr lang="en-US" dirty="0"/>
              <a:t> </a:t>
            </a:r>
            <a:r>
              <a:rPr lang="en-US" dirty="0" err="1"/>
              <a:t>kì</a:t>
            </a:r>
            <a:r>
              <a:rPr lang="en-US" dirty="0"/>
              <a:t> </a:t>
            </a:r>
            <a:r>
              <a:rPr lang="en-US" dirty="0" err="1"/>
              <a:t>đều</a:t>
            </a:r>
            <a:r>
              <a:rPr lang="en-US" dirty="0"/>
              <a:t>, 28 </a:t>
            </a:r>
            <a:r>
              <a:rPr lang="en-US" dirty="0" err="1"/>
              <a:t>ngày</a:t>
            </a:r>
            <a:r>
              <a:rPr lang="en-US" dirty="0"/>
              <a:t>, </a:t>
            </a:r>
            <a:r>
              <a:rPr lang="en-US" dirty="0" err="1"/>
              <a:t>dài</a:t>
            </a:r>
            <a:r>
              <a:rPr lang="en-US" dirty="0"/>
              <a:t> 3 </a:t>
            </a:r>
            <a:r>
              <a:rPr lang="en-US" dirty="0" err="1"/>
              <a:t>ngày</a:t>
            </a:r>
            <a:r>
              <a:rPr lang="en-US" dirty="0"/>
              <a:t>, </a:t>
            </a:r>
            <a:r>
              <a:rPr lang="en-US" dirty="0" err="1"/>
              <a:t>lượng</a:t>
            </a:r>
            <a:r>
              <a:rPr lang="en-US" dirty="0"/>
              <a:t> </a:t>
            </a:r>
            <a:r>
              <a:rPr lang="en-US" dirty="0" err="1"/>
              <a:t>bình</a:t>
            </a:r>
            <a:r>
              <a:rPr lang="en-US" dirty="0"/>
              <a:t> </a:t>
            </a:r>
            <a:r>
              <a:rPr lang="en-US" dirty="0" err="1"/>
              <a:t>thường</a:t>
            </a:r>
            <a:endParaRPr lang="en-US" dirty="0"/>
          </a:p>
          <a:p>
            <a:pPr algn="just"/>
            <a:r>
              <a:rPr lang="en-US" dirty="0"/>
              <a:t>3 </a:t>
            </a:r>
            <a:r>
              <a:rPr lang="en-US" dirty="0" err="1"/>
              <a:t>lần</a:t>
            </a:r>
            <a:r>
              <a:rPr lang="en-US" dirty="0"/>
              <a:t> </a:t>
            </a:r>
            <a:r>
              <a:rPr lang="en-US" dirty="0" err="1"/>
              <a:t>hành</a:t>
            </a:r>
            <a:r>
              <a:rPr lang="en-US" dirty="0"/>
              <a:t> </a:t>
            </a:r>
            <a:r>
              <a:rPr lang="en-US" dirty="0" err="1"/>
              <a:t>kinh</a:t>
            </a:r>
            <a:r>
              <a:rPr lang="en-US" dirty="0"/>
              <a:t> </a:t>
            </a:r>
            <a:r>
              <a:rPr lang="en-US" dirty="0" err="1"/>
              <a:t>gần</a:t>
            </a:r>
            <a:r>
              <a:rPr lang="en-US" dirty="0"/>
              <a:t> </a:t>
            </a:r>
            <a:r>
              <a:rPr lang="en-US" dirty="0" err="1"/>
              <a:t>đây</a:t>
            </a:r>
            <a:r>
              <a:rPr lang="en-US" dirty="0"/>
              <a:t> </a:t>
            </a:r>
            <a:r>
              <a:rPr lang="en-US" dirty="0" err="1"/>
              <a:t>bé</a:t>
            </a:r>
            <a:r>
              <a:rPr lang="en-US" dirty="0"/>
              <a:t> </a:t>
            </a:r>
            <a:r>
              <a:rPr lang="en-US" dirty="0" err="1"/>
              <a:t>thấy</a:t>
            </a:r>
            <a:r>
              <a:rPr lang="en-US" dirty="0"/>
              <a:t> </a:t>
            </a:r>
            <a:r>
              <a:rPr lang="en-US" dirty="0" err="1"/>
              <a:t>ra</a:t>
            </a:r>
            <a:r>
              <a:rPr lang="en-US" dirty="0"/>
              <a:t> </a:t>
            </a:r>
            <a:r>
              <a:rPr lang="en-US" dirty="0" err="1"/>
              <a:t>kinh</a:t>
            </a:r>
            <a:r>
              <a:rPr lang="en-US" dirty="0"/>
              <a:t> </a:t>
            </a:r>
            <a:r>
              <a:rPr lang="en-US" dirty="0" err="1"/>
              <a:t>vẫn</a:t>
            </a:r>
            <a:r>
              <a:rPr lang="en-US" dirty="0"/>
              <a:t> </a:t>
            </a:r>
            <a:r>
              <a:rPr lang="en-US" dirty="0" err="1"/>
              <a:t>đúng</a:t>
            </a:r>
            <a:r>
              <a:rPr lang="en-US" dirty="0"/>
              <a:t> </a:t>
            </a:r>
            <a:r>
              <a:rPr lang="en-US" dirty="0" err="1"/>
              <a:t>ngày</a:t>
            </a:r>
            <a:r>
              <a:rPr lang="en-US" dirty="0"/>
              <a:t>, </a:t>
            </a:r>
            <a:r>
              <a:rPr lang="en-US" dirty="0" err="1"/>
              <a:t>nhưng</a:t>
            </a:r>
            <a:r>
              <a:rPr lang="en-US" dirty="0"/>
              <a:t> </a:t>
            </a:r>
            <a:r>
              <a:rPr lang="en-US" dirty="0" err="1"/>
              <a:t>lượng</a:t>
            </a:r>
            <a:r>
              <a:rPr lang="en-US" dirty="0"/>
              <a:t> </a:t>
            </a:r>
            <a:r>
              <a:rPr lang="en-US" dirty="0" err="1"/>
              <a:t>nhiều</a:t>
            </a:r>
            <a:r>
              <a:rPr lang="en-US" dirty="0"/>
              <a:t>, </a:t>
            </a:r>
            <a:r>
              <a:rPr lang="en-US" dirty="0" err="1"/>
              <a:t>lúc</a:t>
            </a:r>
            <a:r>
              <a:rPr lang="en-US" dirty="0"/>
              <a:t> </a:t>
            </a:r>
            <a:r>
              <a:rPr lang="en-US" dirty="0" err="1"/>
              <a:t>có</a:t>
            </a:r>
            <a:r>
              <a:rPr lang="en-US" dirty="0"/>
              <a:t> </a:t>
            </a:r>
            <a:r>
              <a:rPr lang="en-US" dirty="0" err="1"/>
              <a:t>cục</a:t>
            </a:r>
            <a:r>
              <a:rPr lang="en-US" dirty="0"/>
              <a:t> </a:t>
            </a:r>
            <a:r>
              <a:rPr lang="en-US" dirty="0" err="1"/>
              <a:t>máu</a:t>
            </a:r>
            <a:r>
              <a:rPr lang="en-US" dirty="0"/>
              <a:t> </a:t>
            </a:r>
            <a:r>
              <a:rPr lang="en-US" dirty="0" err="1"/>
              <a:t>đông</a:t>
            </a:r>
            <a:r>
              <a:rPr lang="en-US" dirty="0"/>
              <a:t>, </a:t>
            </a:r>
            <a:r>
              <a:rPr lang="en-US" dirty="0" err="1"/>
              <a:t>lúc</a:t>
            </a:r>
            <a:r>
              <a:rPr lang="en-US" dirty="0"/>
              <a:t> </a:t>
            </a:r>
            <a:r>
              <a:rPr lang="en-US" dirty="0" err="1"/>
              <a:t>không</a:t>
            </a:r>
            <a:r>
              <a:rPr lang="en-US" dirty="0"/>
              <a:t>, </a:t>
            </a:r>
            <a:r>
              <a:rPr lang="en-US" dirty="0" err="1"/>
              <a:t>kéo</a:t>
            </a:r>
            <a:r>
              <a:rPr lang="en-US" dirty="0"/>
              <a:t> </a:t>
            </a:r>
            <a:r>
              <a:rPr lang="en-US" dirty="0" err="1"/>
              <a:t>dài</a:t>
            </a:r>
            <a:r>
              <a:rPr lang="en-US" dirty="0"/>
              <a:t>. </a:t>
            </a:r>
            <a:r>
              <a:rPr lang="en-US" dirty="0" err="1"/>
              <a:t>Riêng</a:t>
            </a:r>
            <a:r>
              <a:rPr lang="en-US" dirty="0"/>
              <a:t> </a:t>
            </a:r>
            <a:r>
              <a:rPr lang="en-US" dirty="0" err="1"/>
              <a:t>lần</a:t>
            </a:r>
            <a:r>
              <a:rPr lang="en-US" dirty="0"/>
              <a:t> </a:t>
            </a:r>
            <a:r>
              <a:rPr lang="en-US" dirty="0" err="1"/>
              <a:t>này</a:t>
            </a:r>
            <a:r>
              <a:rPr lang="en-US" dirty="0"/>
              <a:t>, </a:t>
            </a:r>
            <a:r>
              <a:rPr lang="en-US" dirty="0" err="1"/>
              <a:t>kinh</a:t>
            </a:r>
            <a:r>
              <a:rPr lang="en-US" dirty="0"/>
              <a:t> </a:t>
            </a:r>
            <a:r>
              <a:rPr lang="en-US" dirty="0" err="1"/>
              <a:t>đã</a:t>
            </a:r>
            <a:r>
              <a:rPr lang="en-US" dirty="0"/>
              <a:t> </a:t>
            </a:r>
            <a:r>
              <a:rPr lang="en-US" dirty="0" err="1"/>
              <a:t>có</a:t>
            </a:r>
            <a:r>
              <a:rPr lang="en-US" dirty="0"/>
              <a:t> </a:t>
            </a:r>
            <a:r>
              <a:rPr lang="en-US" dirty="0" err="1"/>
              <a:t>đến</a:t>
            </a:r>
            <a:r>
              <a:rPr lang="en-US" dirty="0"/>
              <a:t> N</a:t>
            </a:r>
            <a:r>
              <a:rPr lang="en-US" baseline="-25000" dirty="0"/>
              <a:t>15</a:t>
            </a:r>
            <a:r>
              <a:rPr lang="en-US" dirty="0"/>
              <a:t>, </a:t>
            </a:r>
            <a:r>
              <a:rPr lang="en-US" dirty="0" err="1"/>
              <a:t>không</a:t>
            </a:r>
            <a:r>
              <a:rPr lang="en-US" dirty="0"/>
              <a:t> </a:t>
            </a:r>
            <a:r>
              <a:rPr lang="en-US" dirty="0" err="1"/>
              <a:t>có</a:t>
            </a:r>
            <a:r>
              <a:rPr lang="en-US" dirty="0"/>
              <a:t> </a:t>
            </a:r>
            <a:r>
              <a:rPr lang="en-US" dirty="0" err="1"/>
              <a:t>chiều</a:t>
            </a:r>
            <a:r>
              <a:rPr lang="en-US" dirty="0"/>
              <a:t> </a:t>
            </a:r>
            <a:r>
              <a:rPr lang="en-US" dirty="0" err="1"/>
              <a:t>hướng</a:t>
            </a:r>
            <a:r>
              <a:rPr lang="en-US" dirty="0"/>
              <a:t> </a:t>
            </a:r>
            <a:r>
              <a:rPr lang="en-US" dirty="0" err="1"/>
              <a:t>giảm</a:t>
            </a:r>
            <a:endParaRPr lang="en-US" dirty="0"/>
          </a:p>
          <a:p>
            <a:pPr algn="just"/>
            <a:r>
              <a:rPr lang="en-US" dirty="0"/>
              <a:t>Da </a:t>
            </a:r>
            <a:r>
              <a:rPr lang="en-US" dirty="0" err="1"/>
              <a:t>xanh</a:t>
            </a:r>
            <a:r>
              <a:rPr lang="en-US" dirty="0"/>
              <a:t>, </a:t>
            </a:r>
            <a:r>
              <a:rPr lang="en-US" dirty="0" err="1"/>
              <a:t>niêm</a:t>
            </a:r>
            <a:r>
              <a:rPr lang="en-US" dirty="0"/>
              <a:t> </a:t>
            </a:r>
            <a:r>
              <a:rPr lang="en-US" dirty="0" err="1"/>
              <a:t>nhạt</a:t>
            </a:r>
            <a:endParaRPr lang="en-US" dirty="0"/>
          </a:p>
          <a:p>
            <a:pPr algn="just"/>
            <a:r>
              <a:rPr lang="en-US" dirty="0" err="1"/>
              <a:t>Khám</a:t>
            </a:r>
            <a:r>
              <a:rPr lang="en-US" dirty="0"/>
              <a:t> </a:t>
            </a:r>
            <a:r>
              <a:rPr lang="en-US" dirty="0" err="1"/>
              <a:t>trực</a:t>
            </a:r>
            <a:r>
              <a:rPr lang="en-US" dirty="0"/>
              <a:t> </a:t>
            </a:r>
            <a:r>
              <a:rPr lang="en-US" dirty="0" err="1"/>
              <a:t>tràng</a:t>
            </a:r>
            <a:r>
              <a:rPr lang="en-US" dirty="0"/>
              <a:t>: </a:t>
            </a:r>
            <a:r>
              <a:rPr lang="en-US" dirty="0" err="1"/>
              <a:t>màng</a:t>
            </a:r>
            <a:r>
              <a:rPr lang="en-US" dirty="0"/>
              <a:t> </a:t>
            </a:r>
            <a:r>
              <a:rPr lang="en-US" dirty="0" err="1"/>
              <a:t>trinh</a:t>
            </a:r>
            <a:r>
              <a:rPr lang="en-US" dirty="0"/>
              <a:t> </a:t>
            </a:r>
            <a:r>
              <a:rPr lang="en-US" dirty="0" err="1"/>
              <a:t>nguyên</a:t>
            </a:r>
            <a:r>
              <a:rPr lang="en-US" dirty="0"/>
              <a:t>, </a:t>
            </a:r>
            <a:r>
              <a:rPr lang="en-US" dirty="0" err="1"/>
              <a:t>tử</a:t>
            </a:r>
            <a:r>
              <a:rPr lang="en-US" dirty="0"/>
              <a:t> </a:t>
            </a:r>
            <a:r>
              <a:rPr lang="en-US" dirty="0" err="1"/>
              <a:t>cung</a:t>
            </a:r>
            <a:r>
              <a:rPr lang="en-US" dirty="0"/>
              <a:t> </a:t>
            </a:r>
            <a:r>
              <a:rPr lang="en-US" dirty="0" err="1"/>
              <a:t>kích</a:t>
            </a:r>
            <a:r>
              <a:rPr lang="en-US" dirty="0"/>
              <a:t> </a:t>
            </a:r>
            <a:r>
              <a:rPr lang="en-US" dirty="0" err="1"/>
              <a:t>thước</a:t>
            </a:r>
            <a:r>
              <a:rPr lang="en-US" dirty="0"/>
              <a:t>, </a:t>
            </a:r>
            <a:r>
              <a:rPr lang="en-US" dirty="0" err="1"/>
              <a:t>mật</a:t>
            </a:r>
            <a:r>
              <a:rPr lang="en-US" dirty="0"/>
              <a:t> </a:t>
            </a:r>
            <a:r>
              <a:rPr lang="en-US" dirty="0" err="1"/>
              <a:t>độ</a:t>
            </a:r>
            <a:r>
              <a:rPr lang="en-US" dirty="0"/>
              <a:t> </a:t>
            </a:r>
            <a:r>
              <a:rPr lang="en-US" dirty="0" err="1"/>
              <a:t>bình</a:t>
            </a:r>
            <a:r>
              <a:rPr lang="en-US" dirty="0"/>
              <a:t> </a:t>
            </a:r>
            <a:r>
              <a:rPr lang="en-US" dirty="0" err="1"/>
              <a:t>thường</a:t>
            </a:r>
            <a:r>
              <a:rPr lang="en-US" dirty="0"/>
              <a:t>, </a:t>
            </a:r>
            <a:r>
              <a:rPr lang="en-US" dirty="0" err="1"/>
              <a:t>hai</a:t>
            </a:r>
            <a:r>
              <a:rPr lang="en-US" dirty="0"/>
              <a:t> </a:t>
            </a:r>
            <a:r>
              <a:rPr lang="en-US" dirty="0" err="1"/>
              <a:t>phần</a:t>
            </a:r>
            <a:r>
              <a:rPr lang="en-US" dirty="0"/>
              <a:t> </a:t>
            </a:r>
            <a:r>
              <a:rPr lang="en-US" dirty="0" err="1"/>
              <a:t>phụ</a:t>
            </a:r>
            <a:r>
              <a:rPr lang="en-US" dirty="0"/>
              <a:t> </a:t>
            </a:r>
            <a:r>
              <a:rPr lang="en-US" dirty="0" err="1"/>
              <a:t>không</a:t>
            </a:r>
            <a:r>
              <a:rPr lang="en-US" dirty="0"/>
              <a:t> </a:t>
            </a:r>
            <a:r>
              <a:rPr lang="en-US" dirty="0" err="1"/>
              <a:t>sờ</a:t>
            </a:r>
            <a:r>
              <a:rPr lang="en-US" dirty="0"/>
              <a:t> </a:t>
            </a:r>
            <a:r>
              <a:rPr lang="en-US" dirty="0" err="1"/>
              <a:t>thấy</a:t>
            </a:r>
            <a:r>
              <a:rPr lang="en-US" dirty="0"/>
              <a:t> </a:t>
            </a:r>
          </a:p>
          <a:p>
            <a:pPr algn="just"/>
            <a:r>
              <a:rPr lang="en-US" dirty="0" err="1"/>
              <a:t>Có</a:t>
            </a:r>
            <a:r>
              <a:rPr lang="en-US" dirty="0"/>
              <a:t> </a:t>
            </a:r>
            <a:r>
              <a:rPr lang="en-US" err="1"/>
              <a:t>uống</a:t>
            </a:r>
            <a:r>
              <a:rPr lang="en-US"/>
              <a:t> </a:t>
            </a:r>
            <a:r>
              <a:rPr lang="en-US" smtClean="0">
                <a:solidFill>
                  <a:srgbClr val="FF0000"/>
                </a:solidFill>
              </a:rPr>
              <a:t>acid tranexamic </a:t>
            </a:r>
            <a:r>
              <a:rPr lang="en-US" dirty="0"/>
              <a:t>ở </a:t>
            </a:r>
            <a:r>
              <a:rPr lang="en-US" dirty="0" err="1"/>
              <a:t>chu</a:t>
            </a:r>
            <a:r>
              <a:rPr lang="en-US" dirty="0"/>
              <a:t> </a:t>
            </a:r>
            <a:r>
              <a:rPr lang="en-US" dirty="0" err="1"/>
              <a:t>kì</a:t>
            </a:r>
            <a:r>
              <a:rPr lang="en-US" dirty="0"/>
              <a:t> </a:t>
            </a:r>
            <a:r>
              <a:rPr lang="en-US" dirty="0" err="1"/>
              <a:t>trước</a:t>
            </a:r>
            <a:endParaRPr lang="en-US" dirty="0"/>
          </a:p>
        </p:txBody>
      </p:sp>
    </p:spTree>
    <p:extLst>
      <p:ext uri="{BB962C8B-B14F-4D97-AF65-F5344CB8AC3E}">
        <p14:creationId xmlns:p14="http://schemas.microsoft.com/office/powerpoint/2010/main" val="2308481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62DD1-B688-4FA9-8202-55AD8540A24A}"/>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thảo</a:t>
            </a:r>
            <a:r>
              <a:rPr lang="en-US" dirty="0"/>
              <a:t> </a:t>
            </a:r>
            <a:r>
              <a:rPr lang="en-US" dirty="0" err="1"/>
              <a:t>luận</a:t>
            </a:r>
            <a:r>
              <a:rPr lang="en-US" dirty="0"/>
              <a:t>:</a:t>
            </a:r>
          </a:p>
        </p:txBody>
      </p:sp>
      <p:sp>
        <p:nvSpPr>
          <p:cNvPr id="3" name="Content Placeholder 2">
            <a:extLst>
              <a:ext uri="{FF2B5EF4-FFF2-40B4-BE49-F238E27FC236}">
                <a16:creationId xmlns:a16="http://schemas.microsoft.com/office/drawing/2014/main" xmlns="" id="{8A1F21FB-9B9F-427F-9C19-54680CD2E41B}"/>
              </a:ext>
            </a:extLst>
          </p:cNvPr>
          <p:cNvSpPr>
            <a:spLocks noGrp="1"/>
          </p:cNvSpPr>
          <p:nvPr>
            <p:ph idx="1"/>
          </p:nvPr>
        </p:nvSpPr>
        <p:spPr/>
        <p:txBody>
          <a:bodyPr>
            <a:normAutofit fontScale="92500" lnSpcReduction="20000"/>
          </a:bodyPr>
          <a:lstStyle/>
          <a:p>
            <a:pPr marL="514350" indent="-514350">
              <a:buAutoNum type="arabicPeriod"/>
            </a:pPr>
            <a:r>
              <a:rPr lang="en-US" dirty="0" err="1"/>
              <a:t>Xử</a:t>
            </a:r>
            <a:r>
              <a:rPr lang="en-US" dirty="0"/>
              <a:t> </a:t>
            </a:r>
            <a:r>
              <a:rPr lang="en-US" dirty="0" err="1"/>
              <a:t>trí</a:t>
            </a:r>
            <a:r>
              <a:rPr lang="en-US" dirty="0"/>
              <a:t> </a:t>
            </a:r>
            <a:r>
              <a:rPr lang="en-US" dirty="0" err="1"/>
              <a:t>trong</a:t>
            </a:r>
            <a:r>
              <a:rPr lang="en-US" dirty="0"/>
              <a:t> tr</a:t>
            </a:r>
            <a:r>
              <a:rPr lang="vi-VN" dirty="0"/>
              <a:t>ư</a:t>
            </a:r>
            <a:r>
              <a:rPr lang="en-US" dirty="0" err="1"/>
              <a:t>ờng</a:t>
            </a:r>
            <a:r>
              <a:rPr lang="en-US" dirty="0"/>
              <a:t> </a:t>
            </a:r>
            <a:r>
              <a:rPr lang="en-US" dirty="0" err="1"/>
              <a:t>hợp</a:t>
            </a:r>
            <a:r>
              <a:rPr lang="en-US" dirty="0"/>
              <a:t> 3 </a:t>
            </a:r>
            <a:r>
              <a:rPr lang="en-US" dirty="0" err="1"/>
              <a:t>đã</a:t>
            </a:r>
            <a:r>
              <a:rPr lang="en-US" dirty="0"/>
              <a:t> </a:t>
            </a:r>
            <a:r>
              <a:rPr lang="en-US" dirty="0" err="1"/>
              <a:t>có</a:t>
            </a:r>
            <a:r>
              <a:rPr lang="en-US" dirty="0"/>
              <a:t> </a:t>
            </a:r>
            <a:r>
              <a:rPr lang="en-US" dirty="0" err="1"/>
              <a:t>sai</a:t>
            </a:r>
            <a:r>
              <a:rPr lang="en-US" dirty="0"/>
              <a:t> </a:t>
            </a:r>
            <a:r>
              <a:rPr lang="en-US" dirty="0" err="1"/>
              <a:t>lầm</a:t>
            </a:r>
            <a:r>
              <a:rPr lang="en-US" dirty="0"/>
              <a:t> hay </a:t>
            </a:r>
            <a:r>
              <a:rPr lang="en-US" dirty="0" err="1"/>
              <a:t>không</a:t>
            </a:r>
            <a:r>
              <a:rPr lang="en-US" dirty="0"/>
              <a:t>? </a:t>
            </a:r>
            <a:r>
              <a:rPr lang="en-US" dirty="0" err="1"/>
              <a:t>Nếu</a:t>
            </a:r>
            <a:r>
              <a:rPr lang="en-US" dirty="0"/>
              <a:t> </a:t>
            </a:r>
            <a:r>
              <a:rPr lang="en-US" dirty="0" err="1"/>
              <a:t>có</a:t>
            </a:r>
            <a:r>
              <a:rPr lang="en-US" dirty="0"/>
              <a:t> </a:t>
            </a:r>
            <a:r>
              <a:rPr lang="en-US" dirty="0" err="1"/>
              <a:t>thì</a:t>
            </a:r>
            <a:r>
              <a:rPr lang="en-US" dirty="0"/>
              <a:t> </a:t>
            </a:r>
            <a:r>
              <a:rPr lang="en-US" dirty="0" err="1"/>
              <a:t>tại</a:t>
            </a:r>
            <a:r>
              <a:rPr lang="en-US" dirty="0"/>
              <a:t> </a:t>
            </a:r>
            <a:r>
              <a:rPr lang="en-US" dirty="0" err="1"/>
              <a:t>sao</a:t>
            </a:r>
            <a:r>
              <a:rPr lang="en-US" dirty="0"/>
              <a:t>? </a:t>
            </a:r>
            <a:r>
              <a:rPr lang="en-US" dirty="0" err="1"/>
              <a:t>Và</a:t>
            </a:r>
            <a:r>
              <a:rPr lang="en-US" dirty="0"/>
              <a:t> </a:t>
            </a:r>
            <a:r>
              <a:rPr lang="en-US" dirty="0" err="1"/>
              <a:t>nếu</a:t>
            </a:r>
            <a:r>
              <a:rPr lang="en-US" dirty="0"/>
              <a:t> </a:t>
            </a:r>
            <a:r>
              <a:rPr lang="en-US" dirty="0" err="1"/>
              <a:t>không</a:t>
            </a:r>
            <a:r>
              <a:rPr lang="en-US" dirty="0"/>
              <a:t> </a:t>
            </a:r>
            <a:r>
              <a:rPr lang="en-US" dirty="0" err="1"/>
              <a:t>thì</a:t>
            </a:r>
            <a:r>
              <a:rPr lang="en-US" dirty="0"/>
              <a:t> </a:t>
            </a:r>
            <a:r>
              <a:rPr lang="en-US" dirty="0" err="1"/>
              <a:t>tại</a:t>
            </a:r>
            <a:r>
              <a:rPr lang="en-US" dirty="0"/>
              <a:t> </a:t>
            </a:r>
            <a:r>
              <a:rPr lang="en-US" err="1"/>
              <a:t>sao</a:t>
            </a:r>
            <a:r>
              <a:rPr lang="en-US" smtClean="0"/>
              <a:t>?</a:t>
            </a:r>
            <a:r>
              <a:rPr lang="vi-VN" smtClean="0"/>
              <a:t> </a:t>
            </a:r>
            <a:r>
              <a:rPr lang="vi-VN" smtClean="0">
                <a:solidFill>
                  <a:srgbClr val="FF0000"/>
                </a:solidFill>
              </a:rPr>
              <a:t>Xử trí chưa hợp lý, trước một BN nhập viện vì xuất huyết tử cung bất thường với tiền căn đã từng xuất huyết trước đây, được sinh thiết có tăng sinh nội mạc tử cung thì phải nghĩ đến nguyên nhân lần xuất huyết này của BN có liên quan với tăng sinh nội mạc tử cung trước khi nghĩ đến nguyên nhân do Implanon</a:t>
            </a:r>
            <a:r>
              <a:rPr lang="vi-VN" smtClean="0"/>
              <a:t>.</a:t>
            </a:r>
            <a:endParaRPr lang="en-US" dirty="0"/>
          </a:p>
          <a:p>
            <a:pPr marL="514350" indent="-514350">
              <a:buAutoNum type="arabicPeriod"/>
            </a:pPr>
            <a:r>
              <a:rPr lang="en-US" dirty="0" err="1"/>
              <a:t>Bạn</a:t>
            </a:r>
            <a:r>
              <a:rPr lang="en-US" dirty="0"/>
              <a:t> </a:t>
            </a:r>
            <a:r>
              <a:rPr lang="en-US" dirty="0" err="1"/>
              <a:t>hãy</a:t>
            </a:r>
            <a:r>
              <a:rPr lang="en-US" dirty="0"/>
              <a:t> </a:t>
            </a:r>
            <a:r>
              <a:rPr lang="en-US" dirty="0" err="1"/>
              <a:t>dự</a:t>
            </a:r>
            <a:r>
              <a:rPr lang="en-US" dirty="0"/>
              <a:t> </a:t>
            </a:r>
            <a:r>
              <a:rPr lang="en-US" dirty="0" err="1"/>
              <a:t>kiến</a:t>
            </a:r>
            <a:r>
              <a:rPr lang="en-US" dirty="0"/>
              <a:t> </a:t>
            </a:r>
            <a:r>
              <a:rPr lang="en-US" dirty="0" err="1"/>
              <a:t>kế</a:t>
            </a:r>
            <a:r>
              <a:rPr lang="en-US" dirty="0"/>
              <a:t> </a:t>
            </a:r>
            <a:r>
              <a:rPr lang="en-US" dirty="0" err="1"/>
              <a:t>hoạch</a:t>
            </a:r>
            <a:r>
              <a:rPr lang="en-US" dirty="0"/>
              <a:t> </a:t>
            </a:r>
            <a:r>
              <a:rPr lang="en-US" dirty="0" err="1"/>
              <a:t>điều</a:t>
            </a:r>
            <a:r>
              <a:rPr lang="en-US" dirty="0"/>
              <a:t> </a:t>
            </a:r>
            <a:r>
              <a:rPr lang="en-US" dirty="0" err="1"/>
              <a:t>trị</a:t>
            </a:r>
            <a:r>
              <a:rPr lang="en-US" dirty="0"/>
              <a:t> </a:t>
            </a:r>
            <a:r>
              <a:rPr lang="en-US" dirty="0" err="1"/>
              <a:t>tiếp</a:t>
            </a:r>
            <a:r>
              <a:rPr lang="en-US" dirty="0"/>
              <a:t> </a:t>
            </a:r>
            <a:r>
              <a:rPr lang="en-US" err="1"/>
              <a:t>theo</a:t>
            </a:r>
            <a:r>
              <a:rPr lang="en-US" smtClean="0"/>
              <a:t>?</a:t>
            </a:r>
            <a:endParaRPr lang="vi-VN" smtClean="0"/>
          </a:p>
          <a:p>
            <a:pPr marL="0" indent="0">
              <a:buNone/>
            </a:pPr>
            <a:r>
              <a:rPr lang="vi-VN" smtClean="0"/>
              <a:t>	</a:t>
            </a:r>
            <a:r>
              <a:rPr lang="vi-VN" smtClean="0">
                <a:solidFill>
                  <a:srgbClr val="C00000"/>
                </a:solidFill>
              </a:rPr>
              <a:t>Nhóm có 2 luồng ý kiến:</a:t>
            </a:r>
          </a:p>
          <a:p>
            <a:pPr marL="0" indent="0">
              <a:buNone/>
            </a:pPr>
            <a:r>
              <a:rPr lang="vi-VN">
                <a:solidFill>
                  <a:srgbClr val="C00000"/>
                </a:solidFill>
              </a:rPr>
              <a:t>	</a:t>
            </a:r>
            <a:r>
              <a:rPr lang="vi-VN" smtClean="0">
                <a:solidFill>
                  <a:srgbClr val="C00000"/>
                </a:solidFill>
              </a:rPr>
              <a:t>- Tiến hành một cuộc mổ thứ hai để cắt 2 phần phụ + nạo hạch đánh giá giai đoạn cho BN để có hướng xử trí sau phẫu thuật.</a:t>
            </a:r>
          </a:p>
          <a:p>
            <a:pPr marL="0" indent="0">
              <a:buNone/>
            </a:pPr>
            <a:r>
              <a:rPr lang="vi-VN">
                <a:solidFill>
                  <a:srgbClr val="C00000"/>
                </a:solidFill>
              </a:rPr>
              <a:t>	</a:t>
            </a:r>
            <a:r>
              <a:rPr lang="vi-VN" smtClean="0">
                <a:solidFill>
                  <a:srgbClr val="C00000"/>
                </a:solidFill>
              </a:rPr>
              <a:t>- Luồng ý kiến thứ 2: </a:t>
            </a:r>
            <a:r>
              <a:rPr lang="vi-VN">
                <a:solidFill>
                  <a:srgbClr val="C00000"/>
                </a:solidFill>
              </a:rPr>
              <a:t>Bệnh nhân cần được tư vấn lựa chọn phẫu thuật dựa trên khả năng ác tính của khối u (dựa trên độ mô học và xâm lấn sau khi đã đánh giá qua bệnh phẩm cắt tử cung là tiên lượng tốt, khả năng xâm lấn phần phụ thấp), việc cắt 2 buồng trứng ko đem lại lợi ích hơn BSO về mặt sống còn, chưa xác định được mong muốn có con của bệnh nhân, và cắt buồng trứng khiến bệnh nhân đi vào mãn kinh sớm. Nên cần tư vấn cả 2 lựa chọn cho bệnh nhân.</a:t>
            </a:r>
            <a:endParaRPr lang="en-US" dirty="0">
              <a:solidFill>
                <a:srgbClr val="C00000"/>
              </a:solidFill>
            </a:endParaRP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91835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Siêu</a:t>
            </a:r>
            <a:r>
              <a:rPr lang="en-US" dirty="0"/>
              <a:t> </a:t>
            </a:r>
            <a:r>
              <a:rPr lang="en-US" dirty="0" err="1"/>
              <a:t>âm</a:t>
            </a:r>
            <a:r>
              <a:rPr lang="en-US" dirty="0"/>
              <a:t> </a:t>
            </a:r>
            <a:r>
              <a:rPr lang="en-US" dirty="0" err="1"/>
              <a:t>phụ</a:t>
            </a:r>
            <a:r>
              <a:rPr lang="en-US" dirty="0"/>
              <a:t> </a:t>
            </a:r>
            <a:r>
              <a:rPr lang="en-US" dirty="0" err="1"/>
              <a:t>khoa</a:t>
            </a:r>
            <a:r>
              <a:rPr lang="en-US" dirty="0"/>
              <a:t> </a:t>
            </a:r>
            <a:r>
              <a:rPr lang="en-US" dirty="0" err="1"/>
              <a:t>ngả</a:t>
            </a:r>
            <a:r>
              <a:rPr lang="en-US" dirty="0"/>
              <a:t> </a:t>
            </a:r>
            <a:r>
              <a:rPr lang="en-US" dirty="0" err="1"/>
              <a:t>bụng</a:t>
            </a:r>
            <a:endParaRPr lang="en-US" dirty="0"/>
          </a:p>
        </p:txBody>
      </p:sp>
      <p:sp>
        <p:nvSpPr>
          <p:cNvPr id="3" name="Content Placeholder 2"/>
          <p:cNvSpPr>
            <a:spLocks noGrp="1"/>
          </p:cNvSpPr>
          <p:nvPr>
            <p:ph idx="1"/>
          </p:nvPr>
        </p:nvSpPr>
        <p:spPr/>
        <p:txBody>
          <a:bodyPr/>
          <a:lstStyle/>
          <a:p>
            <a:pPr algn="just"/>
            <a:r>
              <a:rPr lang="en-US" dirty="0" err="1"/>
              <a:t>Tử</a:t>
            </a:r>
            <a:r>
              <a:rPr lang="en-US" dirty="0"/>
              <a:t> </a:t>
            </a:r>
            <a:r>
              <a:rPr lang="en-US" dirty="0" err="1"/>
              <a:t>cung</a:t>
            </a:r>
            <a:r>
              <a:rPr lang="en-US" dirty="0"/>
              <a:t>: </a:t>
            </a:r>
          </a:p>
          <a:p>
            <a:pPr lvl="1" algn="just"/>
            <a:r>
              <a:rPr lang="en-US" dirty="0" err="1"/>
              <a:t>Ngã</a:t>
            </a:r>
            <a:r>
              <a:rPr lang="en-US" dirty="0"/>
              <a:t> </a:t>
            </a:r>
            <a:r>
              <a:rPr lang="en-US" dirty="0" err="1"/>
              <a:t>sau</a:t>
            </a:r>
            <a:r>
              <a:rPr lang="en-US" dirty="0"/>
              <a:t>, </a:t>
            </a:r>
            <a:r>
              <a:rPr lang="en-US" dirty="0" err="1"/>
              <a:t>dAP</a:t>
            </a:r>
            <a:r>
              <a:rPr lang="en-US" dirty="0"/>
              <a:t> = 35 mm, </a:t>
            </a:r>
            <a:r>
              <a:rPr lang="en-US" dirty="0" err="1"/>
              <a:t>cấu</a:t>
            </a:r>
            <a:r>
              <a:rPr lang="en-US" dirty="0"/>
              <a:t> </a:t>
            </a:r>
            <a:r>
              <a:rPr lang="en-US" dirty="0" err="1"/>
              <a:t>trúc</a:t>
            </a:r>
            <a:r>
              <a:rPr lang="en-US" dirty="0"/>
              <a:t> </a:t>
            </a:r>
            <a:r>
              <a:rPr lang="en-US" dirty="0" err="1"/>
              <a:t>cơ</a:t>
            </a:r>
            <a:r>
              <a:rPr lang="en-US" dirty="0"/>
              <a:t> </a:t>
            </a:r>
            <a:r>
              <a:rPr lang="en-US" dirty="0" err="1"/>
              <a:t>tử</a:t>
            </a:r>
            <a:r>
              <a:rPr lang="en-US" dirty="0"/>
              <a:t> </a:t>
            </a:r>
            <a:r>
              <a:rPr lang="en-US" dirty="0" err="1"/>
              <a:t>cung</a:t>
            </a:r>
            <a:r>
              <a:rPr lang="en-US" dirty="0"/>
              <a:t> </a:t>
            </a:r>
            <a:r>
              <a:rPr lang="en-US" dirty="0" err="1"/>
              <a:t>đồng</a:t>
            </a:r>
            <a:r>
              <a:rPr lang="en-US" dirty="0"/>
              <a:t> </a:t>
            </a:r>
            <a:r>
              <a:rPr lang="en-US" dirty="0" err="1"/>
              <a:t>nhất</a:t>
            </a:r>
            <a:endParaRPr lang="en-US" dirty="0"/>
          </a:p>
          <a:p>
            <a:pPr lvl="1" algn="just"/>
            <a:r>
              <a:rPr lang="en-US" dirty="0" err="1"/>
              <a:t>Bề</a:t>
            </a:r>
            <a:r>
              <a:rPr lang="en-US" dirty="0"/>
              <a:t> </a:t>
            </a:r>
            <a:r>
              <a:rPr lang="en-US" dirty="0" err="1"/>
              <a:t>dầy</a:t>
            </a:r>
            <a:r>
              <a:rPr lang="en-US" dirty="0"/>
              <a:t> </a:t>
            </a:r>
            <a:r>
              <a:rPr lang="en-US" dirty="0" err="1"/>
              <a:t>nội</a:t>
            </a:r>
            <a:r>
              <a:rPr lang="en-US" dirty="0"/>
              <a:t> </a:t>
            </a:r>
            <a:r>
              <a:rPr lang="en-US" dirty="0" err="1"/>
              <a:t>mạc</a:t>
            </a:r>
            <a:r>
              <a:rPr lang="en-US" dirty="0"/>
              <a:t> </a:t>
            </a:r>
            <a:r>
              <a:rPr lang="en-US" dirty="0" err="1"/>
              <a:t>tử</a:t>
            </a:r>
            <a:r>
              <a:rPr lang="en-US" dirty="0"/>
              <a:t> </a:t>
            </a:r>
            <a:r>
              <a:rPr lang="en-US" dirty="0" err="1"/>
              <a:t>cung</a:t>
            </a:r>
            <a:r>
              <a:rPr lang="en-US" dirty="0"/>
              <a:t> 5 mm, </a:t>
            </a:r>
            <a:r>
              <a:rPr lang="en-US" dirty="0" err="1"/>
              <a:t>lòng</a:t>
            </a:r>
            <a:r>
              <a:rPr lang="en-US" dirty="0"/>
              <a:t> </a:t>
            </a:r>
            <a:r>
              <a:rPr lang="en-US" dirty="0" err="1"/>
              <a:t>tử</a:t>
            </a:r>
            <a:r>
              <a:rPr lang="en-US" dirty="0"/>
              <a:t> </a:t>
            </a:r>
            <a:r>
              <a:rPr lang="en-US" dirty="0" err="1"/>
              <a:t>cung</a:t>
            </a:r>
            <a:r>
              <a:rPr lang="en-US" dirty="0"/>
              <a:t> </a:t>
            </a:r>
            <a:r>
              <a:rPr lang="en-US" dirty="0" err="1"/>
              <a:t>có</a:t>
            </a:r>
            <a:r>
              <a:rPr lang="en-US" dirty="0"/>
              <a:t> </a:t>
            </a:r>
            <a:r>
              <a:rPr lang="en-US" dirty="0" err="1"/>
              <a:t>dịch</a:t>
            </a:r>
            <a:r>
              <a:rPr lang="en-US" dirty="0"/>
              <a:t>, </a:t>
            </a:r>
            <a:r>
              <a:rPr lang="en-US" dirty="0" err="1"/>
              <a:t>phản</a:t>
            </a:r>
            <a:r>
              <a:rPr lang="en-US" dirty="0"/>
              <a:t> </a:t>
            </a:r>
            <a:r>
              <a:rPr lang="en-US" dirty="0" err="1"/>
              <a:t>âm</a:t>
            </a:r>
            <a:r>
              <a:rPr lang="en-US" dirty="0"/>
              <a:t> </a:t>
            </a:r>
            <a:r>
              <a:rPr lang="en-US" dirty="0" err="1"/>
              <a:t>tương</a:t>
            </a:r>
            <a:r>
              <a:rPr lang="en-US" dirty="0"/>
              <a:t> </a:t>
            </a:r>
            <a:r>
              <a:rPr lang="en-US" dirty="0" err="1"/>
              <a:t>tự</a:t>
            </a:r>
            <a:r>
              <a:rPr lang="en-US" dirty="0"/>
              <a:t> </a:t>
            </a:r>
            <a:r>
              <a:rPr lang="en-US" dirty="0" err="1"/>
              <a:t>máu</a:t>
            </a:r>
            <a:endParaRPr lang="en-US" dirty="0"/>
          </a:p>
          <a:p>
            <a:pPr algn="just"/>
            <a:r>
              <a:rPr lang="en-US" dirty="0"/>
              <a:t>Hai </a:t>
            </a:r>
            <a:r>
              <a:rPr lang="en-US" dirty="0" err="1"/>
              <a:t>buồng</a:t>
            </a:r>
            <a:r>
              <a:rPr lang="en-US" dirty="0"/>
              <a:t> </a:t>
            </a:r>
            <a:r>
              <a:rPr lang="en-US" dirty="0" err="1"/>
              <a:t>trứng</a:t>
            </a:r>
            <a:r>
              <a:rPr lang="en-US" dirty="0"/>
              <a:t>: </a:t>
            </a:r>
          </a:p>
          <a:p>
            <a:pPr lvl="1" algn="just"/>
            <a:r>
              <a:rPr lang="en-US" dirty="0" err="1"/>
              <a:t>Kích</a:t>
            </a:r>
            <a:r>
              <a:rPr lang="en-US" dirty="0"/>
              <a:t> </a:t>
            </a:r>
            <a:r>
              <a:rPr lang="en-US" dirty="0" err="1"/>
              <a:t>thước</a:t>
            </a:r>
            <a:r>
              <a:rPr lang="en-US" dirty="0"/>
              <a:t> = 30 mm * 20 mm * 20 mm, </a:t>
            </a:r>
            <a:r>
              <a:rPr lang="en-US" dirty="0" err="1"/>
              <a:t>trên</a:t>
            </a:r>
            <a:r>
              <a:rPr lang="en-US" dirty="0"/>
              <a:t> </a:t>
            </a:r>
            <a:r>
              <a:rPr lang="en-US" dirty="0" err="1"/>
              <a:t>mỗi</a:t>
            </a:r>
            <a:r>
              <a:rPr lang="en-US" dirty="0"/>
              <a:t> </a:t>
            </a:r>
            <a:r>
              <a:rPr lang="en-US" dirty="0" err="1"/>
              <a:t>buồng</a:t>
            </a:r>
            <a:r>
              <a:rPr lang="en-US" dirty="0"/>
              <a:t> </a:t>
            </a:r>
            <a:r>
              <a:rPr lang="en-US" dirty="0" err="1"/>
              <a:t>trứng</a:t>
            </a:r>
            <a:r>
              <a:rPr lang="en-US" dirty="0"/>
              <a:t> </a:t>
            </a:r>
            <a:r>
              <a:rPr lang="en-US" dirty="0" err="1"/>
              <a:t>thấy</a:t>
            </a:r>
            <a:r>
              <a:rPr lang="en-US" dirty="0"/>
              <a:t> </a:t>
            </a:r>
            <a:r>
              <a:rPr lang="en-US" dirty="0" err="1"/>
              <a:t>có</a:t>
            </a:r>
            <a:r>
              <a:rPr lang="en-US" dirty="0"/>
              <a:t> </a:t>
            </a:r>
            <a:r>
              <a:rPr lang="en-US" dirty="0" err="1"/>
              <a:t>các</a:t>
            </a:r>
            <a:r>
              <a:rPr lang="en-US" dirty="0"/>
              <a:t> </a:t>
            </a:r>
            <a:r>
              <a:rPr lang="en-US" dirty="0" err="1"/>
              <a:t>nang</a:t>
            </a:r>
            <a:r>
              <a:rPr lang="en-US" dirty="0"/>
              <a:t> </a:t>
            </a:r>
            <a:r>
              <a:rPr lang="en-US" dirty="0" err="1"/>
              <a:t>có</a:t>
            </a:r>
            <a:r>
              <a:rPr lang="en-US" dirty="0"/>
              <a:t> </a:t>
            </a:r>
            <a:r>
              <a:rPr lang="en-US" dirty="0" err="1"/>
              <a:t>hốc</a:t>
            </a:r>
            <a:r>
              <a:rPr lang="en-US" dirty="0"/>
              <a:t> </a:t>
            </a:r>
            <a:r>
              <a:rPr lang="en-US" dirty="0" err="1"/>
              <a:t>nhỏ</a:t>
            </a:r>
            <a:r>
              <a:rPr lang="en-US" dirty="0"/>
              <a:t> </a:t>
            </a:r>
          </a:p>
          <a:p>
            <a:pPr lvl="1" algn="just"/>
            <a:r>
              <a:rPr lang="en-US" dirty="0" err="1"/>
              <a:t>Buồng</a:t>
            </a:r>
            <a:r>
              <a:rPr lang="en-US" dirty="0"/>
              <a:t> </a:t>
            </a:r>
            <a:r>
              <a:rPr lang="en-US" dirty="0" err="1"/>
              <a:t>trứng</a:t>
            </a:r>
            <a:r>
              <a:rPr lang="en-US" dirty="0"/>
              <a:t> </a:t>
            </a:r>
            <a:r>
              <a:rPr lang="en-US" dirty="0" err="1"/>
              <a:t>phải</a:t>
            </a:r>
            <a:r>
              <a:rPr lang="en-US" dirty="0"/>
              <a:t> </a:t>
            </a:r>
            <a:r>
              <a:rPr lang="en-US" dirty="0" err="1"/>
              <a:t>có</a:t>
            </a:r>
            <a:r>
              <a:rPr lang="en-US" dirty="0"/>
              <a:t> </a:t>
            </a:r>
            <a:r>
              <a:rPr lang="en-US" dirty="0" err="1"/>
              <a:t>một</a:t>
            </a:r>
            <a:r>
              <a:rPr lang="en-US" dirty="0"/>
              <a:t> </a:t>
            </a:r>
            <a:r>
              <a:rPr lang="en-US" dirty="0" err="1"/>
              <a:t>nang</a:t>
            </a:r>
            <a:r>
              <a:rPr lang="en-US" dirty="0"/>
              <a:t> d = 18 mm * 20 mm, </a:t>
            </a:r>
            <a:r>
              <a:rPr lang="en-US" dirty="0" err="1"/>
              <a:t>bên</a:t>
            </a:r>
            <a:r>
              <a:rPr lang="en-US" dirty="0"/>
              <a:t> </a:t>
            </a:r>
            <a:r>
              <a:rPr lang="en-US" dirty="0" err="1"/>
              <a:t>trong</a:t>
            </a:r>
            <a:r>
              <a:rPr lang="en-US" dirty="0"/>
              <a:t> </a:t>
            </a:r>
            <a:r>
              <a:rPr lang="en-US" dirty="0" err="1"/>
              <a:t>có</a:t>
            </a:r>
            <a:r>
              <a:rPr lang="en-US" dirty="0"/>
              <a:t> </a:t>
            </a:r>
            <a:r>
              <a:rPr lang="en-US" dirty="0" err="1"/>
              <a:t>phản</a:t>
            </a:r>
            <a:r>
              <a:rPr lang="en-US" dirty="0"/>
              <a:t> </a:t>
            </a:r>
            <a:r>
              <a:rPr lang="en-US" dirty="0" err="1"/>
              <a:t>âm</a:t>
            </a:r>
            <a:r>
              <a:rPr lang="en-US" dirty="0"/>
              <a:t> </a:t>
            </a:r>
            <a:r>
              <a:rPr lang="en-US" dirty="0" err="1"/>
              <a:t>dạng</a:t>
            </a:r>
            <a:r>
              <a:rPr lang="en-US" dirty="0"/>
              <a:t> </a:t>
            </a:r>
            <a:r>
              <a:rPr lang="en-US" dirty="0" err="1"/>
              <a:t>lưới</a:t>
            </a:r>
            <a:endParaRPr lang="en-US" dirty="0"/>
          </a:p>
          <a:p>
            <a:pPr lvl="1" algn="just"/>
            <a:r>
              <a:rPr lang="en-US" dirty="0" err="1"/>
              <a:t>Không</a:t>
            </a:r>
            <a:r>
              <a:rPr lang="en-US" dirty="0"/>
              <a:t> </a:t>
            </a:r>
            <a:r>
              <a:rPr lang="en-US" dirty="0" err="1"/>
              <a:t>dịch</a:t>
            </a:r>
            <a:r>
              <a:rPr lang="en-US" dirty="0"/>
              <a:t> </a:t>
            </a:r>
            <a:r>
              <a:rPr lang="en-US" dirty="0" err="1"/>
              <a:t>cùng</a:t>
            </a:r>
            <a:r>
              <a:rPr lang="en-US" dirty="0"/>
              <a:t> </a:t>
            </a:r>
            <a:r>
              <a:rPr lang="en-US" dirty="0" err="1"/>
              <a:t>đồ</a:t>
            </a:r>
            <a:endParaRPr lang="en-US" dirty="0"/>
          </a:p>
          <a:p>
            <a:pPr marL="0" indent="0">
              <a:buNone/>
            </a:pPr>
            <a:endParaRPr lang="en-US" dirty="0"/>
          </a:p>
        </p:txBody>
      </p:sp>
      <p:pic>
        <p:nvPicPr>
          <p:cNvPr id="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l="9311" t="18965" r="5517"/>
          <a:stretch/>
        </p:blipFill>
        <p:spPr bwMode="auto">
          <a:xfrm>
            <a:off x="3645408" y="4034316"/>
            <a:ext cx="3121151" cy="222713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7354742" y="4023626"/>
            <a:ext cx="3032842" cy="2237826"/>
          </a:xfrm>
          <a:prstGeom prst="rect">
            <a:avLst/>
          </a:prstGeom>
        </p:spPr>
      </p:pic>
    </p:spTree>
    <p:extLst>
      <p:ext uri="{BB962C8B-B14F-4D97-AF65-F5344CB8AC3E}">
        <p14:creationId xmlns:p14="http://schemas.microsoft.com/office/powerpoint/2010/main" val="148743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6224F84A-3134-BD49-A396-FEA2E5B86653}"/>
              </a:ext>
            </a:extLst>
          </p:cNvPr>
          <p:cNvSpPr txBox="1">
            <a:spLocks/>
          </p:cNvSpPr>
          <p:nvPr/>
        </p:nvSpPr>
        <p:spPr>
          <a:xfrm>
            <a:off x="986165" y="269776"/>
            <a:ext cx="82296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22" name="Content Placeholder 2">
            <a:extLst>
              <a:ext uri="{FF2B5EF4-FFF2-40B4-BE49-F238E27FC236}">
                <a16:creationId xmlns:a16="http://schemas.microsoft.com/office/drawing/2014/main" xmlns="" id="{B0BF0ECB-8249-BC41-B8F8-A511E542DC64}"/>
              </a:ext>
            </a:extLst>
          </p:cNvPr>
          <p:cNvSpPr txBox="1">
            <a:spLocks/>
          </p:cNvSpPr>
          <p:nvPr/>
        </p:nvSpPr>
        <p:spPr>
          <a:xfrm>
            <a:off x="1103376" y="1185392"/>
            <a:ext cx="9540240" cy="53285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26" name="Title 25"/>
          <p:cNvSpPr>
            <a:spLocks noGrp="1"/>
          </p:cNvSpPr>
          <p:nvPr>
            <p:ph type="title"/>
          </p:nvPr>
        </p:nvSpPr>
        <p:spPr/>
        <p:txBody>
          <a:bodyPr/>
          <a:lstStyle/>
          <a:p>
            <a:endParaRPr lang="en-US" dirty="0"/>
          </a:p>
        </p:txBody>
      </p:sp>
      <p:sp>
        <p:nvSpPr>
          <p:cNvPr id="27" name="Content Placeholder 26"/>
          <p:cNvSpPr>
            <a:spLocks noGrp="1"/>
          </p:cNvSpPr>
          <p:nvPr>
            <p:ph idx="1"/>
          </p:nvPr>
        </p:nvSpPr>
        <p:spPr/>
        <p:txBody>
          <a:bodyPr/>
          <a:lstStyle/>
          <a:p>
            <a:r>
              <a:rPr lang="en-US" dirty="0" err="1"/>
              <a:t>hCG</a:t>
            </a:r>
            <a:r>
              <a:rPr lang="en-US" dirty="0"/>
              <a:t> quick test: </a:t>
            </a:r>
            <a:r>
              <a:rPr lang="en-US" dirty="0" err="1"/>
              <a:t>âm</a:t>
            </a:r>
            <a:r>
              <a:rPr lang="en-US" dirty="0"/>
              <a:t> </a:t>
            </a:r>
            <a:r>
              <a:rPr lang="en-US" dirty="0" err="1"/>
              <a:t>tính</a:t>
            </a:r>
            <a:endParaRPr lang="en-US" dirty="0"/>
          </a:p>
          <a:p>
            <a:r>
              <a:rPr lang="en-US" dirty="0" err="1"/>
              <a:t>Huyết</a:t>
            </a:r>
            <a:r>
              <a:rPr lang="en-US" dirty="0"/>
              <a:t> </a:t>
            </a:r>
            <a:r>
              <a:rPr lang="en-US" dirty="0" err="1"/>
              <a:t>đồ</a:t>
            </a:r>
            <a:r>
              <a:rPr lang="en-US" dirty="0"/>
              <a:t>: </a:t>
            </a:r>
            <a:r>
              <a:rPr lang="en-US" dirty="0" err="1"/>
              <a:t>Thiếu</a:t>
            </a:r>
            <a:r>
              <a:rPr lang="en-US" dirty="0"/>
              <a:t> </a:t>
            </a:r>
            <a:r>
              <a:rPr lang="en-US" dirty="0" err="1"/>
              <a:t>máu</a:t>
            </a:r>
            <a:r>
              <a:rPr lang="en-US" dirty="0"/>
              <a:t> </a:t>
            </a:r>
            <a:r>
              <a:rPr lang="en-US" dirty="0" err="1"/>
              <a:t>nặng</a:t>
            </a:r>
            <a:r>
              <a:rPr lang="en-US" dirty="0"/>
              <a:t>, </a:t>
            </a:r>
            <a:r>
              <a:rPr lang="en-US" dirty="0" err="1"/>
              <a:t>giảm</a:t>
            </a:r>
            <a:r>
              <a:rPr lang="en-US" dirty="0"/>
              <a:t> </a:t>
            </a:r>
            <a:r>
              <a:rPr lang="en-US" dirty="0" err="1"/>
              <a:t>tiểu</a:t>
            </a:r>
            <a:r>
              <a:rPr lang="en-US" dirty="0"/>
              <a:t> </a:t>
            </a:r>
            <a:r>
              <a:rPr lang="en-US" dirty="0" err="1"/>
              <a:t>cầu</a:t>
            </a:r>
            <a:r>
              <a:rPr lang="en-US" dirty="0"/>
              <a:t> </a:t>
            </a:r>
            <a:r>
              <a:rPr lang="en-US" dirty="0" err="1"/>
              <a:t>nặng</a:t>
            </a:r>
            <a:r>
              <a:rPr lang="en-US" dirty="0"/>
              <a:t>, </a:t>
            </a:r>
            <a:r>
              <a:rPr lang="en-US" dirty="0" err="1"/>
              <a:t>bạch</a:t>
            </a:r>
            <a:r>
              <a:rPr lang="en-US" dirty="0"/>
              <a:t> </a:t>
            </a:r>
            <a:r>
              <a:rPr lang="en-US" dirty="0" err="1"/>
              <a:t>cầu</a:t>
            </a:r>
            <a:r>
              <a:rPr lang="en-US" dirty="0"/>
              <a:t> </a:t>
            </a:r>
            <a:r>
              <a:rPr lang="en-US" dirty="0" err="1"/>
              <a:t>trên</a:t>
            </a:r>
            <a:r>
              <a:rPr lang="en-US" dirty="0"/>
              <a:t> 20.000, </a:t>
            </a:r>
            <a:r>
              <a:rPr lang="en-US" dirty="0" err="1"/>
              <a:t>có</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a:t>
            </a:r>
            <a:r>
              <a:rPr lang="en-US" dirty="0" err="1"/>
              <a:t>bạch</a:t>
            </a:r>
            <a:r>
              <a:rPr lang="en-US" dirty="0"/>
              <a:t> </a:t>
            </a:r>
            <a:r>
              <a:rPr lang="en-US" dirty="0" err="1"/>
              <a:t>cầu</a:t>
            </a:r>
            <a:r>
              <a:rPr lang="en-US" dirty="0"/>
              <a:t> non</a:t>
            </a:r>
          </a:p>
          <a:p>
            <a:r>
              <a:rPr lang="en-US" dirty="0" err="1"/>
              <a:t>Các</a:t>
            </a:r>
            <a:r>
              <a:rPr lang="en-US" dirty="0"/>
              <a:t> </a:t>
            </a:r>
            <a:r>
              <a:rPr lang="en-US" dirty="0" err="1"/>
              <a:t>khảo</a:t>
            </a:r>
            <a:r>
              <a:rPr lang="en-US" dirty="0"/>
              <a:t> </a:t>
            </a:r>
            <a:r>
              <a:rPr lang="en-US" dirty="0" err="1"/>
              <a:t>sát</a:t>
            </a:r>
            <a:r>
              <a:rPr lang="en-US" dirty="0"/>
              <a:t> </a:t>
            </a:r>
            <a:r>
              <a:rPr lang="en-US" dirty="0" err="1"/>
              <a:t>khác</a:t>
            </a:r>
            <a:r>
              <a:rPr lang="en-US" dirty="0"/>
              <a:t>: </a:t>
            </a:r>
            <a:r>
              <a:rPr lang="en-US" dirty="0" err="1"/>
              <a:t>chưa</a:t>
            </a:r>
            <a:r>
              <a:rPr lang="en-US" dirty="0"/>
              <a:t> </a:t>
            </a:r>
            <a:r>
              <a:rPr lang="en-US" dirty="0" err="1"/>
              <a:t>được</a:t>
            </a:r>
            <a:r>
              <a:rPr lang="en-US" dirty="0"/>
              <a:t> </a:t>
            </a:r>
            <a:r>
              <a:rPr lang="en-US" dirty="0" err="1"/>
              <a:t>thực</a:t>
            </a:r>
            <a:r>
              <a:rPr lang="en-US" dirty="0"/>
              <a:t> </a:t>
            </a:r>
            <a:r>
              <a:rPr lang="en-US" dirty="0" err="1"/>
              <a:t>hiện</a:t>
            </a:r>
            <a:endParaRPr lang="en-US" dirty="0"/>
          </a:p>
          <a:p>
            <a:endParaRPr lang="en-US" dirty="0"/>
          </a:p>
        </p:txBody>
      </p:sp>
    </p:spTree>
    <p:extLst>
      <p:ext uri="{BB962C8B-B14F-4D97-AF65-F5344CB8AC3E}">
        <p14:creationId xmlns:p14="http://schemas.microsoft.com/office/powerpoint/2010/main" val="190660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544" y="654627"/>
            <a:ext cx="10058400" cy="5218730"/>
          </a:xfrm>
        </p:spPr>
        <p:txBody>
          <a:bodyPr>
            <a:normAutofit fontScale="90000"/>
          </a:bodyPr>
          <a:lstStyle/>
          <a:p>
            <a:r>
              <a:rPr lang="en-US" sz="4400" dirty="0">
                <a:sym typeface="Wingdings" panose="05000000000000000000" pitchFamily="2" charset="2"/>
              </a:rPr>
              <a:t> </a:t>
            </a:r>
            <a:r>
              <a:rPr lang="en-US" sz="4400" dirty="0" err="1">
                <a:sym typeface="Wingdings" panose="05000000000000000000" pitchFamily="2" charset="2"/>
              </a:rPr>
              <a:t>Với</a:t>
            </a:r>
            <a:r>
              <a:rPr lang="en-US" sz="4400" dirty="0">
                <a:sym typeface="Wingdings" panose="05000000000000000000" pitchFamily="2" charset="2"/>
              </a:rPr>
              <a:t> </a:t>
            </a:r>
            <a:r>
              <a:rPr lang="en-US" sz="4400" dirty="0" err="1">
                <a:sym typeface="Wingdings" panose="05000000000000000000" pitchFamily="2" charset="2"/>
              </a:rPr>
              <a:t>những</a:t>
            </a:r>
            <a:r>
              <a:rPr lang="en-US" sz="4400" dirty="0">
                <a:sym typeface="Wingdings" panose="05000000000000000000" pitchFamily="2" charset="2"/>
              </a:rPr>
              <a:t> </a:t>
            </a:r>
            <a:r>
              <a:rPr lang="en-US" sz="4400" dirty="0" err="1">
                <a:sym typeface="Wingdings" panose="05000000000000000000" pitchFamily="2" charset="2"/>
              </a:rPr>
              <a:t>thông</a:t>
            </a:r>
            <a:r>
              <a:rPr lang="en-US" sz="4400" dirty="0">
                <a:sym typeface="Wingdings" panose="05000000000000000000" pitchFamily="2" charset="2"/>
              </a:rPr>
              <a:t> tin </a:t>
            </a:r>
            <a:r>
              <a:rPr lang="en-US" sz="4400" dirty="0" err="1">
                <a:sym typeface="Wingdings" panose="05000000000000000000" pitchFamily="2" charset="2"/>
              </a:rPr>
              <a:t>đã</a:t>
            </a:r>
            <a:r>
              <a:rPr lang="en-US" sz="4400" dirty="0">
                <a:sym typeface="Wingdings" panose="05000000000000000000" pitchFamily="2" charset="2"/>
              </a:rPr>
              <a:t> </a:t>
            </a:r>
            <a:r>
              <a:rPr lang="en-US" sz="4400" dirty="0" err="1">
                <a:sym typeface="Wingdings" panose="05000000000000000000" pitchFamily="2" charset="2"/>
              </a:rPr>
              <a:t>có</a:t>
            </a:r>
            <a:r>
              <a:rPr lang="en-US" sz="4400" dirty="0">
                <a:sym typeface="Wingdings" panose="05000000000000000000" pitchFamily="2" charset="2"/>
              </a:rPr>
              <a:t>, </a:t>
            </a:r>
            <a:r>
              <a:rPr lang="en-US" sz="4400" dirty="0" err="1">
                <a:sym typeface="Wingdings" panose="05000000000000000000" pitchFamily="2" charset="2"/>
              </a:rPr>
              <a:t>hãy</a:t>
            </a:r>
            <a:r>
              <a:rPr lang="en-US" sz="4400" dirty="0">
                <a:sym typeface="Wingdings" panose="05000000000000000000" pitchFamily="2" charset="2"/>
              </a:rPr>
              <a:t> </a:t>
            </a:r>
            <a:r>
              <a:rPr lang="en-US" sz="4400" dirty="0" err="1">
                <a:sym typeface="Wingdings" panose="05000000000000000000" pitchFamily="2" charset="2"/>
              </a:rPr>
              <a:t>cho</a:t>
            </a:r>
            <a:r>
              <a:rPr lang="en-US" sz="4400" dirty="0">
                <a:sym typeface="Wingdings" panose="05000000000000000000" pitchFamily="2" charset="2"/>
              </a:rPr>
              <a:t> </a:t>
            </a:r>
            <a:r>
              <a:rPr lang="en-US" sz="4400" dirty="0" err="1">
                <a:sym typeface="Wingdings" panose="05000000000000000000" pitchFamily="2" charset="2"/>
              </a:rPr>
              <a:t>biết</a:t>
            </a:r>
            <a:r>
              <a:rPr lang="en-US" sz="4400" dirty="0">
                <a:sym typeface="Wingdings" panose="05000000000000000000" pitchFamily="2" charset="2"/>
              </a:rPr>
              <a:t> </a:t>
            </a:r>
            <a:r>
              <a:rPr lang="en-US" sz="4400" dirty="0" err="1">
                <a:sym typeface="Wingdings" panose="05000000000000000000" pitchFamily="2" charset="2"/>
              </a:rPr>
              <a:t>chẩn</a:t>
            </a:r>
            <a:r>
              <a:rPr lang="en-US" sz="4400" dirty="0">
                <a:sym typeface="Wingdings" panose="05000000000000000000" pitchFamily="2" charset="2"/>
              </a:rPr>
              <a:t> </a:t>
            </a:r>
            <a:r>
              <a:rPr lang="en-US" sz="4400" dirty="0" err="1">
                <a:sym typeface="Wingdings" panose="05000000000000000000" pitchFamily="2" charset="2"/>
              </a:rPr>
              <a:t>đoán</a:t>
            </a:r>
            <a:r>
              <a:rPr lang="en-US" sz="4400" dirty="0">
                <a:sym typeface="Wingdings" panose="05000000000000000000" pitchFamily="2" charset="2"/>
              </a:rPr>
              <a:t> </a:t>
            </a:r>
            <a:r>
              <a:rPr lang="en-US" sz="4400" dirty="0" err="1">
                <a:sym typeface="Wingdings" panose="05000000000000000000" pitchFamily="2" charset="2"/>
              </a:rPr>
              <a:t>của</a:t>
            </a:r>
            <a:r>
              <a:rPr lang="en-US" sz="4400" dirty="0">
                <a:sym typeface="Wingdings" panose="05000000000000000000" pitchFamily="2" charset="2"/>
              </a:rPr>
              <a:t> </a:t>
            </a:r>
            <a:r>
              <a:rPr lang="en-US" sz="4400" dirty="0" err="1">
                <a:sym typeface="Wingdings" panose="05000000000000000000" pitchFamily="2" charset="2"/>
              </a:rPr>
              <a:t>bạn</a:t>
            </a:r>
            <a:r>
              <a:rPr lang="en-US" sz="4400" dirty="0">
                <a:sym typeface="Wingdings" panose="05000000000000000000" pitchFamily="2" charset="2"/>
              </a:rPr>
              <a:t> </a:t>
            </a:r>
            <a:r>
              <a:rPr lang="en-US" sz="4400" dirty="0" err="1">
                <a:sym typeface="Wingdings" panose="05000000000000000000" pitchFamily="2" charset="2"/>
              </a:rPr>
              <a:t>là</a:t>
            </a:r>
            <a:r>
              <a:rPr lang="en-US" sz="4400" dirty="0">
                <a:sym typeface="Wingdings" panose="05000000000000000000" pitchFamily="2" charset="2"/>
              </a:rPr>
              <a:t> </a:t>
            </a:r>
            <a:r>
              <a:rPr lang="en-US" sz="4400" err="1">
                <a:sym typeface="Wingdings" panose="05000000000000000000" pitchFamily="2" charset="2"/>
              </a:rPr>
              <a:t>gì</a:t>
            </a:r>
            <a:r>
              <a:rPr lang="en-US" sz="4400" smtClean="0">
                <a:sym typeface="Wingdings" panose="05000000000000000000" pitchFamily="2" charset="2"/>
              </a:rPr>
              <a:t>?</a:t>
            </a:r>
            <a:r>
              <a:rPr lang="vi-VN" sz="4400" smtClean="0">
                <a:sym typeface="Wingdings" panose="05000000000000000000" pitchFamily="2" charset="2"/>
              </a:rPr>
              <a:t> </a:t>
            </a:r>
            <a:r>
              <a:rPr lang="vi-VN" sz="4400"/>
              <a:t>AUB - C, xuất huyết tử cung do rối loạn đông cầm máu (nghĩ nhiều xuất huyết giảm tiểu cầu - phân biệt  bạch cầu cấp)/ Nang xuất huyết buồng trứng (P)</a:t>
            </a:r>
            <a:r>
              <a:rPr lang="vi-VN" sz="4400"/>
              <a:t/>
            </a:r>
            <a:br>
              <a:rPr lang="vi-VN" sz="4400"/>
            </a:br>
            <a:r>
              <a:rPr lang="vi-VN" sz="4400" smtClean="0"/>
              <a:t>Xử trí: 	Cầm </a:t>
            </a:r>
            <a:r>
              <a:rPr lang="vi-VN" sz="4400"/>
              <a:t>máu bằng acid tranexamic.</a:t>
            </a:r>
            <a:r>
              <a:rPr lang="vi-VN" sz="4400" smtClean="0"/>
              <a:t/>
            </a:r>
            <a:br>
              <a:rPr lang="vi-VN" sz="4400" smtClean="0"/>
            </a:br>
            <a:r>
              <a:rPr lang="vi-VN" sz="4400" smtClean="0"/>
              <a:t>		Xem xét chỉ định truyền máu, truyền tiểu cầu.</a:t>
            </a:r>
            <a:br>
              <a:rPr lang="vi-VN" sz="4400" smtClean="0"/>
            </a:br>
            <a:r>
              <a:rPr lang="vi-VN" sz="4400"/>
              <a:t>	</a:t>
            </a:r>
            <a:r>
              <a:rPr lang="vi-VN" sz="4400" smtClean="0"/>
              <a:t>	Estrogen đường uống</a:t>
            </a:r>
            <a:br>
              <a:rPr lang="vi-VN" sz="4400" smtClean="0"/>
            </a:br>
            <a:r>
              <a:rPr lang="vi-VN" sz="4400"/>
              <a:t>		</a:t>
            </a:r>
            <a:r>
              <a:rPr lang="vi-VN" sz="4400" smtClean="0"/>
              <a:t>Hội chẩn huyết học.</a:t>
            </a:r>
            <a:br>
              <a:rPr lang="vi-VN" sz="4400" smtClean="0"/>
            </a:br>
            <a:endParaRPr lang="en-US" sz="4400" dirty="0"/>
          </a:p>
        </p:txBody>
      </p:sp>
      <p:sp>
        <p:nvSpPr>
          <p:cNvPr id="6" name="Text Placeholder 5"/>
          <p:cNvSpPr>
            <a:spLocks noGrp="1"/>
          </p:cNvSpPr>
          <p:nvPr>
            <p:ph type="body" idx="1"/>
          </p:nvPr>
        </p:nvSpPr>
        <p:spPr/>
        <p:txBody>
          <a:bodyPr/>
          <a:lstStyle/>
          <a:p>
            <a:r>
              <a:rPr lang="vi-VN" smtClean="0"/>
              <a:t> </a:t>
            </a:r>
            <a:endParaRPr lang="en-US" dirty="0"/>
          </a:p>
        </p:txBody>
      </p:sp>
    </p:spTree>
    <p:extLst>
      <p:ext uri="{BB962C8B-B14F-4D97-AF65-F5344CB8AC3E}">
        <p14:creationId xmlns:p14="http://schemas.microsoft.com/office/powerpoint/2010/main" val="163236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710B4-5C3C-4BF4-8582-DD8EC7020962}"/>
              </a:ext>
            </a:extLst>
          </p:cNvPr>
          <p:cNvSpPr>
            <a:spLocks noGrp="1"/>
          </p:cNvSpPr>
          <p:nvPr>
            <p:ph type="title"/>
          </p:nvPr>
        </p:nvSpPr>
        <p:spPr>
          <a:xfrm>
            <a:off x="838200" y="389509"/>
            <a:ext cx="10515600" cy="1325563"/>
          </a:xfrm>
        </p:spPr>
        <p:txBody>
          <a:bodyPr/>
          <a:lstStyle/>
          <a:p>
            <a:r>
              <a:rPr lang="en-US" dirty="0" err="1"/>
              <a:t>Tình</a:t>
            </a:r>
            <a:r>
              <a:rPr lang="en-US" dirty="0"/>
              <a:t> </a:t>
            </a:r>
            <a:r>
              <a:rPr lang="en-US" dirty="0" err="1"/>
              <a:t>huống</a:t>
            </a:r>
            <a:r>
              <a:rPr lang="en-US" dirty="0"/>
              <a:t> 2:</a:t>
            </a:r>
          </a:p>
        </p:txBody>
      </p:sp>
      <p:sp>
        <p:nvSpPr>
          <p:cNvPr id="3" name="Content Placeholder 2">
            <a:extLst>
              <a:ext uri="{FF2B5EF4-FFF2-40B4-BE49-F238E27FC236}">
                <a16:creationId xmlns:a16="http://schemas.microsoft.com/office/drawing/2014/main" xmlns="" id="{6C37D00D-24BE-48C3-821E-0A46590DB64C}"/>
              </a:ext>
            </a:extLst>
          </p:cNvPr>
          <p:cNvSpPr>
            <a:spLocks noGrp="1"/>
          </p:cNvSpPr>
          <p:nvPr>
            <p:ph idx="1"/>
          </p:nvPr>
        </p:nvSpPr>
        <p:spPr>
          <a:xfrm>
            <a:off x="838200" y="1983296"/>
            <a:ext cx="10515600" cy="4351338"/>
          </a:xfrm>
        </p:spPr>
        <p:txBody>
          <a:bodyPr>
            <a:noAutofit/>
          </a:bodyPr>
          <a:lstStyle/>
          <a:p>
            <a:pPr marL="0" indent="0">
              <a:buNone/>
            </a:pPr>
            <a:r>
              <a:rPr lang="en-US" dirty="0" err="1">
                <a:latin typeface="Calibri" panose="020F0502020204030204" pitchFamily="34" charset="0"/>
                <a:cs typeface="Calibri" panose="020F0502020204030204" pitchFamily="34" charset="0"/>
              </a:rPr>
              <a:t>Cô</a:t>
            </a:r>
            <a:r>
              <a:rPr lang="en-US" dirty="0">
                <a:latin typeface="Calibri" panose="020F0502020204030204" pitchFamily="34" charset="0"/>
                <a:cs typeface="Calibri" panose="020F0502020204030204" pitchFamily="34" charset="0"/>
              </a:rPr>
              <a:t> Nguyễn Thị Lan, </a:t>
            </a:r>
            <a:r>
              <a:rPr lang="en-US" dirty="0" err="1">
                <a:latin typeface="Calibri" panose="020F0502020204030204" pitchFamily="34" charset="0"/>
                <a:cs typeface="Calibri" panose="020F0502020204030204" pitchFamily="34" charset="0"/>
              </a:rPr>
              <a:t>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những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ngày</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giãn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hội</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dịch</a:t>
            </a:r>
            <a:r>
              <a:rPr lang="en-US" dirty="0">
                <a:latin typeface="Calibri" panose="020F0502020204030204" pitchFamily="34" charset="0"/>
                <a:cs typeface="Calibri" panose="020F0502020204030204" pitchFamily="34" charset="0"/>
              </a:rPr>
              <a:t> Covid-19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ra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p>
          <a:p>
            <a:pPr marL="0" indent="0">
              <a:buNone/>
            </a:pPr>
            <a:r>
              <a:rPr lang="en-US" dirty="0" err="1">
                <a:latin typeface="Calibri" panose="020F0502020204030204" pitchFamily="34" charset="0"/>
                <a:cs typeface="Calibri" panose="020F0502020204030204" pitchFamily="34" charset="0"/>
              </a:rPr>
              <a:t>Cô</a:t>
            </a:r>
            <a:r>
              <a:rPr lang="en-US" dirty="0">
                <a:latin typeface="Calibri" panose="020F0502020204030204" pitchFamily="34" charset="0"/>
                <a:cs typeface="Calibri" panose="020F0502020204030204" pitchFamily="34" charset="0"/>
              </a:rPr>
              <a:t> 44 </a:t>
            </a:r>
            <a:r>
              <a:rPr lang="en-US" dirty="0" err="1">
                <a:latin typeface="Calibri" panose="020F0502020204030204" pitchFamily="34" charset="0"/>
                <a:cs typeface="Calibri" panose="020F0502020204030204" pitchFamily="34" charset="0"/>
              </a:rPr>
              <a:t>tuổi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2 con, con </a:t>
            </a:r>
            <a:r>
              <a:rPr lang="en-US" dirty="0" err="1">
                <a:latin typeface="Calibri" panose="020F0502020204030204" pitchFamily="34" charset="0"/>
                <a:cs typeface="Calibri" panose="020F0502020204030204" pitchFamily="34" charset="0"/>
              </a:rPr>
              <a:t>nhỏ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nhất</a:t>
            </a:r>
            <a:r>
              <a:rPr lang="en-US" dirty="0">
                <a:latin typeface="Calibri" panose="020F0502020204030204" pitchFamily="34" charset="0"/>
                <a:cs typeface="Calibri" panose="020F0502020204030204" pitchFamily="34" charset="0"/>
              </a:rPr>
              <a:t> 10 </a:t>
            </a:r>
            <a:r>
              <a:rPr lang="en-US" dirty="0" err="1">
                <a:latin typeface="Calibri" panose="020F0502020204030204" pitchFamily="34" charset="0"/>
                <a:cs typeface="Calibri" panose="020F0502020204030204" pitchFamily="34" charset="0"/>
              </a:rPr>
              <a:t>tuổi</a:t>
            </a:r>
            <a:r>
              <a:rPr lang="en-US" dirty="0">
                <a:latin typeface="Calibri" panose="020F0502020204030204" pitchFamily="34" charset="0"/>
                <a:cs typeface="Calibri" panose="020F0502020204030204" pitchFamily="34" charset="0"/>
              </a:rPr>
              <a:t>, PARA: 2002</a:t>
            </a:r>
          </a:p>
          <a:p>
            <a:pPr marL="0" indent="0">
              <a:buNone/>
            </a:pPr>
            <a:r>
              <a:rPr lang="en-US" dirty="0" err="1">
                <a:latin typeface="Calibri" panose="020F0502020204030204" pitchFamily="34" charset="0"/>
                <a:cs typeface="Calibri" panose="020F0502020204030204" pitchFamily="34" charset="0"/>
              </a:rPr>
              <a:t>Cô</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năm</a:t>
            </a:r>
            <a:r>
              <a:rPr lang="en-US" dirty="0">
                <a:latin typeface="Calibri" panose="020F0502020204030204" pitchFamily="34" charset="0"/>
                <a:cs typeface="Calibri" panose="020F0502020204030204" pitchFamily="34" charset="0"/>
              </a:rPr>
              <a:t> 16 </a:t>
            </a:r>
            <a:r>
              <a:rPr lang="en-US" dirty="0" err="1">
                <a:latin typeface="Calibri" panose="020F0502020204030204" pitchFamily="34" charset="0"/>
                <a:cs typeface="Calibri" panose="020F0502020204030204" pitchFamily="34" charset="0"/>
              </a:rPr>
              <a:t>tuổi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ngừa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bao </a:t>
            </a:r>
            <a:r>
              <a:rPr lang="en-US" dirty="0" err="1">
                <a:latin typeface="Calibri" panose="020F0502020204030204" pitchFamily="34" charset="0"/>
                <a:cs typeface="Calibri" panose="020F0502020204030204" pitchFamily="34" charset="0"/>
              </a:rPr>
              <a:t>cao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Thường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xuyên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Tháng</a:t>
            </a:r>
            <a:r>
              <a:rPr lang="en-US" dirty="0">
                <a:latin typeface="Calibri" panose="020F0502020204030204" pitchFamily="34" charset="0"/>
                <a:cs typeface="Calibri" panose="020F0502020204030204" pitchFamily="34" charset="0"/>
              </a:rPr>
              <a:t> 11/2019 </a:t>
            </a:r>
            <a:r>
              <a:rPr lang="en-US" dirty="0" err="1">
                <a:latin typeface="Calibri" panose="020F0502020204030204" pitchFamily="34" charset="0"/>
                <a:cs typeface="Calibri" panose="020F0502020204030204" pitchFamily="34" charset="0"/>
              </a:rPr>
              <a:t>tới</a:t>
            </a:r>
            <a:r>
              <a:rPr lang="en-US" dirty="0">
                <a:latin typeface="Calibri" panose="020F0502020204030204" pitchFamily="34" charset="0"/>
                <a:cs typeface="Calibri" panose="020F0502020204030204" pitchFamily="34" charset="0"/>
              </a:rPr>
              <a:t> nay, BN </a:t>
            </a:r>
            <a:r>
              <a:rPr lang="en-US" dirty="0" err="1">
                <a:latin typeface="Calibri" panose="020F0502020204030204" pitchFamily="34" charset="0"/>
                <a:cs typeface="Calibri" panose="020F0502020204030204" pitchFamily="34" charset="0"/>
              </a:rPr>
              <a:t>đang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theo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dõi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vấn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đề</a:t>
            </a:r>
            <a:r>
              <a:rPr lang="en-US" dirty="0">
                <a:latin typeface="Calibri" panose="020F0502020204030204" pitchFamily="34" charset="0"/>
                <a:cs typeface="Calibri" panose="020F0502020204030204" pitchFamily="34" charset="0"/>
              </a:rPr>
              <a:t> ASCUS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cổ</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cung</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bấm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thiết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thường</a:t>
            </a:r>
            <a:r>
              <a:rPr lang="en-US" dirty="0">
                <a:latin typeface="Calibri" panose="020F0502020204030204" pitchFamily="34" charset="0"/>
                <a:cs typeface="Calibri" panose="020F0502020204030204" pitchFamily="34" charset="0"/>
              </a:rPr>
              <a:t> HPV(+). </a:t>
            </a:r>
          </a:p>
          <a:p>
            <a:pPr marL="0" indent="0">
              <a:buNone/>
            </a:pPr>
            <a:r>
              <a:rPr lang="en-US" dirty="0">
                <a:latin typeface="Calibri" panose="020F0502020204030204" pitchFamily="34" charset="0"/>
                <a:cs typeface="Calibri" panose="020F0502020204030204" pitchFamily="34" charset="0"/>
              </a:rPr>
              <a:t>3 </a:t>
            </a:r>
            <a:r>
              <a:rPr lang="en-US" dirty="0" err="1">
                <a:latin typeface="Calibri" panose="020F0502020204030204" pitchFamily="34" charset="0"/>
                <a:cs typeface="Calibri" panose="020F0502020204030204" pitchFamily="34" charset="0"/>
              </a:rPr>
              <a:t>tháng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nhận</a:t>
            </a:r>
            <a:r>
              <a:rPr lang="en-US" dirty="0">
                <a:latin typeface="Calibri" panose="020F0502020204030204" pitchFamily="34" charset="0"/>
                <a:cs typeface="Calibri" panose="020F0502020204030204" pitchFamily="34" charset="0"/>
              </a:rPr>
              <a:t> ra </a:t>
            </a:r>
            <a:r>
              <a:rPr lang="en-US" dirty="0" err="1">
                <a:latin typeface="Calibri" panose="020F0502020204030204" pitchFamily="34" charset="0"/>
                <a:cs typeface="Calibri" panose="020F0502020204030204" pitchFamily="34" charset="0"/>
              </a:rPr>
              <a:t>huyết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ngày</a:t>
            </a:r>
            <a:r>
              <a:rPr lang="en-US" dirty="0">
                <a:latin typeface="Calibri" panose="020F0502020204030204" pitchFamily="34" charset="0"/>
                <a:cs typeface="Calibri" panose="020F0502020204030204" pitchFamily="34" charset="0"/>
              </a:rPr>
              <a:t> 2-ngày 3 ( # 6-8 BVS </a:t>
            </a:r>
            <a:r>
              <a:rPr lang="en-US" dirty="0" err="1">
                <a:latin typeface="Calibri" panose="020F0502020204030204" pitchFamily="34" charset="0"/>
                <a:cs typeface="Calibri" panose="020F0502020204030204" pitchFamily="34" charset="0"/>
              </a:rPr>
              <a:t>dày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ngày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thứ</a:t>
            </a:r>
            <a:r>
              <a:rPr lang="en-US" dirty="0">
                <a:latin typeface="Calibri" panose="020F0502020204030204" pitchFamily="34" charset="0"/>
                <a:cs typeface="Calibri" panose="020F0502020204030204" pitchFamily="34" charset="0"/>
              </a:rPr>
              <a:t> 5. </a:t>
            </a:r>
          </a:p>
          <a:p>
            <a:pPr marL="0" indent="0">
              <a:buNone/>
            </a:pPr>
            <a:r>
              <a:rPr lang="en-US" dirty="0">
                <a:latin typeface="Calibri" panose="020F0502020204030204" pitchFamily="34" charset="0"/>
                <a:cs typeface="Calibri" panose="020F0502020204030204" pitchFamily="34" charset="0"/>
              </a:rPr>
              <a:t>BN </a:t>
            </a:r>
            <a:r>
              <a:rPr lang="en-US" dirty="0" err="1">
                <a:latin typeface="Calibri" panose="020F0502020204030204" pitchFamily="34" charset="0"/>
                <a:cs typeface="Calibri" panose="020F0502020204030204" pitchFamily="34" charset="0"/>
              </a:rPr>
              <a:t>tự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thuốc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tiết</a:t>
            </a:r>
            <a:r>
              <a:rPr lang="en-US" dirty="0">
                <a:latin typeface="Calibri" panose="020F0502020204030204" pitchFamily="34" charset="0"/>
                <a:cs typeface="Calibri" panose="020F0502020204030204" pitchFamily="34" charset="0"/>
              </a:rPr>
              <a:t> E- P (Cyclo-Provera)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nghĩ</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đoạn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tiền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khoảng</a:t>
            </a:r>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tháng</a:t>
            </a:r>
            <a:r>
              <a:rPr lang="en-US" dirty="0">
                <a:latin typeface="Calibri" panose="020F0502020204030204" pitchFamily="34" charset="0"/>
                <a:cs typeface="Calibri" panose="020F0502020204030204" pitchFamily="34" charset="0"/>
              </a:rPr>
              <a:t>. </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623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20EC3-3E4B-46A9-829A-C752B05428B2}"/>
              </a:ext>
            </a:extLst>
          </p:cNvPr>
          <p:cNvSpPr>
            <a:spLocks noGrp="1"/>
          </p:cNvSpPr>
          <p:nvPr>
            <p:ph type="title"/>
          </p:nvPr>
        </p:nvSpPr>
        <p:spPr/>
        <p:txBody>
          <a:bodyPr>
            <a:normAutofit/>
          </a:bodyPr>
          <a:lstStyle/>
          <a:p>
            <a:r>
              <a:rPr lang="en-US" dirty="0" err="1"/>
              <a:t>Siêu</a:t>
            </a:r>
            <a:r>
              <a:rPr lang="en-US" dirty="0"/>
              <a:t> </a:t>
            </a:r>
            <a:r>
              <a:rPr lang="en-US" dirty="0" err="1"/>
              <a:t>âm</a:t>
            </a:r>
            <a:r>
              <a:rPr lang="en-US" dirty="0"/>
              <a:t> </a:t>
            </a:r>
            <a:r>
              <a:rPr lang="en-US" dirty="0" err="1"/>
              <a:t>bụng</a:t>
            </a:r>
            <a:r>
              <a:rPr lang="en-US" dirty="0"/>
              <a:t> </a:t>
            </a:r>
            <a:r>
              <a:rPr lang="en-US" dirty="0" err="1"/>
              <a:t>tổng</a:t>
            </a:r>
            <a:r>
              <a:rPr lang="en-US" dirty="0"/>
              <a:t> </a:t>
            </a:r>
            <a:r>
              <a:rPr lang="en-US" dirty="0" err="1"/>
              <a:t>quát</a:t>
            </a:r>
            <a:r>
              <a:rPr lang="en-US" dirty="0"/>
              <a:t> T2/2020</a:t>
            </a:r>
          </a:p>
        </p:txBody>
      </p:sp>
      <p:pic>
        <p:nvPicPr>
          <p:cNvPr id="5" name="Content Placeholder 4" descr="A picture containing photo, sitting, black, monitor&#10;&#10;Description automatically generated">
            <a:extLst>
              <a:ext uri="{FF2B5EF4-FFF2-40B4-BE49-F238E27FC236}">
                <a16:creationId xmlns:a16="http://schemas.microsoft.com/office/drawing/2014/main" xmlns="" id="{3856CC0F-A3A2-4CB9-9708-D9FF41711A2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 t="9264" r="-1052" b="20118"/>
          <a:stretch/>
        </p:blipFill>
        <p:spPr>
          <a:xfrm>
            <a:off x="1328598" y="1845735"/>
            <a:ext cx="3145866" cy="3919148"/>
          </a:xfrm>
        </p:spPr>
      </p:pic>
      <p:sp>
        <p:nvSpPr>
          <p:cNvPr id="3" name="Content Placeholder 2"/>
          <p:cNvSpPr>
            <a:spLocks noGrp="1"/>
          </p:cNvSpPr>
          <p:nvPr>
            <p:ph sz="half" idx="2"/>
          </p:nvPr>
        </p:nvSpPr>
        <p:spPr>
          <a:xfrm>
            <a:off x="5474208" y="1967655"/>
            <a:ext cx="4937760" cy="4023360"/>
          </a:xfrm>
        </p:spPr>
        <p:txBody>
          <a:bodyPr/>
          <a:lstStyle/>
          <a:p>
            <a:r>
              <a:rPr lang="en-US" dirty="0"/>
              <a:t>- Dap: 58 mm</a:t>
            </a:r>
            <a:br>
              <a:rPr lang="en-US" dirty="0"/>
            </a:br>
            <a:r>
              <a:rPr lang="en-US" dirty="0"/>
              <a:t>- </a:t>
            </a:r>
            <a:r>
              <a:rPr lang="en-US" dirty="0" err="1"/>
              <a:t>Đoạn</a:t>
            </a:r>
            <a:r>
              <a:rPr lang="en-US" dirty="0"/>
              <a:t> </a:t>
            </a:r>
            <a:r>
              <a:rPr lang="en-US" dirty="0" err="1"/>
              <a:t>eo</a:t>
            </a:r>
            <a:r>
              <a:rPr lang="en-US" dirty="0"/>
              <a:t> </a:t>
            </a:r>
            <a:r>
              <a:rPr lang="en-US" dirty="0" err="1"/>
              <a:t>tử</a:t>
            </a:r>
            <a:r>
              <a:rPr lang="en-US" dirty="0"/>
              <a:t> </a:t>
            </a:r>
            <a:r>
              <a:rPr lang="en-US" dirty="0" err="1"/>
              <a:t>cung</a:t>
            </a:r>
            <a:r>
              <a:rPr lang="en-US" dirty="0"/>
              <a:t> </a:t>
            </a:r>
            <a:r>
              <a:rPr lang="en-US" dirty="0" err="1"/>
              <a:t>có</a:t>
            </a:r>
            <a:r>
              <a:rPr lang="en-US" dirty="0"/>
              <a:t> </a:t>
            </a:r>
            <a:r>
              <a:rPr lang="en-US" dirty="0" err="1"/>
              <a:t>hình</a:t>
            </a:r>
            <a:r>
              <a:rPr lang="en-US" dirty="0"/>
              <a:t> </a:t>
            </a:r>
            <a:r>
              <a:rPr lang="en-US" dirty="0" err="1"/>
              <a:t>ảnh</a:t>
            </a:r>
            <a:r>
              <a:rPr lang="en-US" dirty="0"/>
              <a:t> echo </a:t>
            </a:r>
            <a:r>
              <a:rPr lang="en-US" dirty="0" err="1"/>
              <a:t>kém</a:t>
            </a:r>
            <a:r>
              <a:rPr lang="en-US" dirty="0"/>
              <a:t> : 20x25 mm </a:t>
            </a:r>
            <a:r>
              <a:rPr lang="en-US" dirty="0" err="1"/>
              <a:t>trong</a:t>
            </a:r>
            <a:r>
              <a:rPr lang="en-US" dirty="0"/>
              <a:t> c</a:t>
            </a:r>
            <a:r>
              <a:rPr lang="vi-VN" dirty="0"/>
              <a:t>ơ</a:t>
            </a:r>
            <a:r>
              <a:rPr lang="en-US" dirty="0"/>
              <a:t> </a:t>
            </a:r>
            <a:r>
              <a:rPr lang="en-US" dirty="0" err="1"/>
              <a:t>và</a:t>
            </a:r>
            <a:r>
              <a:rPr lang="en-US" dirty="0"/>
              <a:t> </a:t>
            </a:r>
            <a:r>
              <a:rPr lang="en-US" dirty="0" err="1"/>
              <a:t>gần</a:t>
            </a:r>
            <a:r>
              <a:rPr lang="en-US" dirty="0"/>
              <a:t> </a:t>
            </a:r>
            <a:r>
              <a:rPr lang="en-US" dirty="0" err="1"/>
              <a:t>với</a:t>
            </a:r>
            <a:r>
              <a:rPr lang="en-US" dirty="0"/>
              <a:t> </a:t>
            </a:r>
            <a:r>
              <a:rPr lang="en-US" dirty="0" err="1"/>
              <a:t>niêm</a:t>
            </a:r>
            <a:r>
              <a:rPr lang="en-US" dirty="0"/>
              <a:t> </a:t>
            </a:r>
            <a:r>
              <a:rPr lang="en-US" dirty="0" err="1"/>
              <a:t>mạc</a:t>
            </a:r>
            <a:r>
              <a:rPr lang="en-US" dirty="0"/>
              <a:t> </a:t>
            </a:r>
            <a:r>
              <a:rPr lang="en-US" dirty="0" err="1"/>
              <a:t>tử</a:t>
            </a:r>
            <a:r>
              <a:rPr lang="en-US" dirty="0"/>
              <a:t> </a:t>
            </a:r>
            <a:r>
              <a:rPr lang="en-US" dirty="0" err="1"/>
              <a:t>cung</a:t>
            </a:r>
            <a:r>
              <a:rPr lang="en-US" dirty="0"/>
              <a:t>. </a:t>
            </a:r>
            <a:br>
              <a:rPr lang="en-US" dirty="0"/>
            </a:br>
            <a:r>
              <a:rPr lang="en-US" dirty="0"/>
              <a:t>-</a:t>
            </a:r>
            <a:r>
              <a:rPr lang="en-US" dirty="0" err="1"/>
              <a:t>nội</a:t>
            </a:r>
            <a:r>
              <a:rPr lang="en-US" dirty="0"/>
              <a:t> </a:t>
            </a:r>
            <a:r>
              <a:rPr lang="en-US" dirty="0" err="1"/>
              <a:t>mạc</a:t>
            </a:r>
            <a:r>
              <a:rPr lang="en-US" dirty="0"/>
              <a:t> </a:t>
            </a:r>
            <a:r>
              <a:rPr lang="en-US" dirty="0" err="1"/>
              <a:t>tử</a:t>
            </a:r>
            <a:r>
              <a:rPr lang="en-US" dirty="0"/>
              <a:t> </a:t>
            </a:r>
            <a:r>
              <a:rPr lang="en-US" dirty="0" err="1"/>
              <a:t>cung</a:t>
            </a:r>
            <a:r>
              <a:rPr lang="en-US" dirty="0"/>
              <a:t>: 6 mm</a:t>
            </a:r>
            <a:br>
              <a:rPr lang="en-US" dirty="0"/>
            </a:br>
            <a:r>
              <a:rPr lang="en-US" dirty="0"/>
              <a:t>- 2 </a:t>
            </a:r>
            <a:r>
              <a:rPr lang="en-US" dirty="0" err="1"/>
              <a:t>buồng</a:t>
            </a:r>
            <a:r>
              <a:rPr lang="en-US" dirty="0"/>
              <a:t> </a:t>
            </a:r>
            <a:r>
              <a:rPr lang="en-US" dirty="0" err="1"/>
              <a:t>trứng</a:t>
            </a:r>
            <a:r>
              <a:rPr lang="en-US" dirty="0"/>
              <a:t>: </a:t>
            </a:r>
            <a:r>
              <a:rPr lang="en-US" dirty="0" err="1"/>
              <a:t>không</a:t>
            </a:r>
            <a:r>
              <a:rPr lang="en-US" dirty="0"/>
              <a:t> u</a:t>
            </a:r>
          </a:p>
        </p:txBody>
      </p:sp>
    </p:spTree>
    <p:extLst>
      <p:ext uri="{BB962C8B-B14F-4D97-AF65-F5344CB8AC3E}">
        <p14:creationId xmlns:p14="http://schemas.microsoft.com/office/powerpoint/2010/main" val="280367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53D60-43E8-450F-A707-69CA4390F3FA}"/>
              </a:ext>
            </a:extLst>
          </p:cNvPr>
          <p:cNvSpPr>
            <a:spLocks noGrp="1"/>
          </p:cNvSpPr>
          <p:nvPr>
            <p:ph type="title"/>
          </p:nvPr>
        </p:nvSpPr>
        <p:spPr/>
        <p:txBody>
          <a:bodyPr/>
          <a:lstStyle/>
          <a:p>
            <a:r>
              <a:rPr lang="en-US" dirty="0" err="1"/>
              <a:t>Khám</a:t>
            </a:r>
            <a:r>
              <a:rPr lang="en-US" dirty="0"/>
              <a:t> </a:t>
            </a:r>
            <a:r>
              <a:rPr lang="en-US" dirty="0" err="1"/>
              <a:t>lâm</a:t>
            </a:r>
            <a:r>
              <a:rPr lang="en-US" dirty="0"/>
              <a:t> </a:t>
            </a:r>
            <a:r>
              <a:rPr lang="en-US" dirty="0" err="1"/>
              <a:t>sàng</a:t>
            </a:r>
            <a:endParaRPr lang="en-US" dirty="0"/>
          </a:p>
        </p:txBody>
      </p:sp>
      <p:sp>
        <p:nvSpPr>
          <p:cNvPr id="3" name="Content Placeholder 2">
            <a:extLst>
              <a:ext uri="{FF2B5EF4-FFF2-40B4-BE49-F238E27FC236}">
                <a16:creationId xmlns:a16="http://schemas.microsoft.com/office/drawing/2014/main" xmlns="" id="{4B48A601-2F17-4156-AE0E-A431E7DD8280}"/>
              </a:ext>
            </a:extLst>
          </p:cNvPr>
          <p:cNvSpPr>
            <a:spLocks noGrp="1"/>
          </p:cNvSpPr>
          <p:nvPr>
            <p:ph idx="1"/>
          </p:nvPr>
        </p:nvSpPr>
        <p:spPr/>
        <p:txBody>
          <a:bodyPr/>
          <a:lstStyle/>
          <a:p>
            <a:pPr>
              <a:buFontTx/>
              <a:buChar char="-"/>
            </a:pPr>
            <a:endParaRPr lang="en-US" dirty="0"/>
          </a:p>
          <a:p>
            <a:pPr>
              <a:buFontTx/>
              <a:buChar char="-"/>
            </a:pPr>
            <a:r>
              <a:rPr lang="en-US" dirty="0" err="1"/>
              <a:t>Bn</a:t>
            </a:r>
            <a:r>
              <a:rPr lang="en-US" dirty="0"/>
              <a:t> da </a:t>
            </a:r>
            <a:r>
              <a:rPr lang="en-US" dirty="0" err="1"/>
              <a:t>niêm</a:t>
            </a:r>
            <a:r>
              <a:rPr lang="en-US" dirty="0"/>
              <a:t> </a:t>
            </a:r>
            <a:r>
              <a:rPr lang="en-US" dirty="0" err="1"/>
              <a:t>hồng</a:t>
            </a:r>
            <a:r>
              <a:rPr lang="en-US" dirty="0"/>
              <a:t>, M: 86 </a:t>
            </a:r>
            <a:r>
              <a:rPr lang="en-US" dirty="0" err="1"/>
              <a:t>lần</a:t>
            </a:r>
            <a:r>
              <a:rPr lang="en-US" dirty="0"/>
              <a:t>/</a:t>
            </a:r>
            <a:r>
              <a:rPr lang="en-US" dirty="0" err="1"/>
              <a:t>phút</a:t>
            </a:r>
            <a:r>
              <a:rPr lang="en-US" dirty="0"/>
              <a:t>, </a:t>
            </a:r>
            <a:r>
              <a:rPr lang="en-US" dirty="0" err="1"/>
              <a:t>huyết</a:t>
            </a:r>
            <a:r>
              <a:rPr lang="en-US" dirty="0"/>
              <a:t> </a:t>
            </a:r>
            <a:r>
              <a:rPr lang="en-US" dirty="0" err="1"/>
              <a:t>áp</a:t>
            </a:r>
            <a:r>
              <a:rPr lang="en-US" dirty="0"/>
              <a:t>: 90/60 mm Hg</a:t>
            </a:r>
          </a:p>
          <a:p>
            <a:pPr>
              <a:buFontTx/>
              <a:buChar char="-"/>
            </a:pPr>
            <a:r>
              <a:rPr lang="en-US" dirty="0" err="1"/>
              <a:t>Chiều</a:t>
            </a:r>
            <a:r>
              <a:rPr lang="en-US" dirty="0"/>
              <a:t> </a:t>
            </a:r>
            <a:r>
              <a:rPr lang="en-US" dirty="0" err="1"/>
              <a:t>cao</a:t>
            </a:r>
            <a:r>
              <a:rPr lang="en-US" dirty="0"/>
              <a:t>: 1m60, </a:t>
            </a:r>
            <a:r>
              <a:rPr lang="en-US" dirty="0" err="1"/>
              <a:t>cân</a:t>
            </a:r>
            <a:r>
              <a:rPr lang="en-US" dirty="0"/>
              <a:t> </a:t>
            </a:r>
            <a:r>
              <a:rPr lang="en-US" dirty="0" err="1"/>
              <a:t>nặng</a:t>
            </a:r>
            <a:r>
              <a:rPr lang="en-US" dirty="0"/>
              <a:t>: 58 kg</a:t>
            </a:r>
          </a:p>
          <a:p>
            <a:pPr>
              <a:buFontTx/>
              <a:buChar char="-"/>
            </a:pPr>
            <a:r>
              <a:rPr lang="en-US" dirty="0" err="1"/>
              <a:t>Bụng</a:t>
            </a:r>
            <a:r>
              <a:rPr lang="en-US" dirty="0"/>
              <a:t> </a:t>
            </a:r>
            <a:r>
              <a:rPr lang="en-US" dirty="0" err="1"/>
              <a:t>mềm</a:t>
            </a:r>
            <a:endParaRPr lang="en-US" dirty="0"/>
          </a:p>
          <a:p>
            <a:pPr>
              <a:buFontTx/>
              <a:buChar char="-"/>
            </a:pPr>
            <a:r>
              <a:rPr lang="en-US" dirty="0" err="1"/>
              <a:t>Khám</a:t>
            </a:r>
            <a:r>
              <a:rPr lang="en-US" dirty="0"/>
              <a:t> </a:t>
            </a:r>
            <a:r>
              <a:rPr lang="en-US" dirty="0" err="1"/>
              <a:t>âm</a:t>
            </a:r>
            <a:r>
              <a:rPr lang="en-US" dirty="0"/>
              <a:t> </a:t>
            </a:r>
            <a:r>
              <a:rPr lang="en-US" dirty="0" err="1"/>
              <a:t>hộ</a:t>
            </a:r>
            <a:r>
              <a:rPr lang="en-US" dirty="0"/>
              <a:t> </a:t>
            </a:r>
            <a:r>
              <a:rPr lang="en-US" dirty="0" err="1"/>
              <a:t>bình</a:t>
            </a:r>
            <a:r>
              <a:rPr lang="en-US" dirty="0"/>
              <a:t> </a:t>
            </a:r>
            <a:r>
              <a:rPr lang="en-US" dirty="0" err="1"/>
              <a:t>th</a:t>
            </a:r>
            <a:r>
              <a:rPr lang="vi-VN" dirty="0"/>
              <a:t>ư</a:t>
            </a:r>
            <a:r>
              <a:rPr lang="en-US" dirty="0" err="1"/>
              <a:t>ờng</a:t>
            </a:r>
            <a:r>
              <a:rPr lang="en-US" dirty="0"/>
              <a:t>, </a:t>
            </a:r>
            <a:r>
              <a:rPr lang="en-US" dirty="0" err="1"/>
              <a:t>âm</a:t>
            </a:r>
            <a:r>
              <a:rPr lang="en-US" dirty="0"/>
              <a:t> </a:t>
            </a:r>
            <a:r>
              <a:rPr lang="en-US" dirty="0" err="1"/>
              <a:t>đạo</a:t>
            </a:r>
            <a:r>
              <a:rPr lang="en-US" dirty="0"/>
              <a:t> </a:t>
            </a:r>
            <a:r>
              <a:rPr lang="en-US" dirty="0" err="1"/>
              <a:t>có</a:t>
            </a:r>
            <a:r>
              <a:rPr lang="en-US" dirty="0"/>
              <a:t> </a:t>
            </a:r>
            <a:r>
              <a:rPr lang="en-US" dirty="0" err="1"/>
              <a:t>máu</a:t>
            </a:r>
            <a:r>
              <a:rPr lang="en-US" dirty="0"/>
              <a:t> </a:t>
            </a:r>
            <a:r>
              <a:rPr lang="en-US" dirty="0" err="1"/>
              <a:t>sậm</a:t>
            </a:r>
            <a:r>
              <a:rPr lang="en-US" dirty="0"/>
              <a:t> </a:t>
            </a:r>
            <a:r>
              <a:rPr lang="en-US" dirty="0" err="1"/>
              <a:t>lẫn</a:t>
            </a:r>
            <a:r>
              <a:rPr lang="en-US" dirty="0"/>
              <a:t> </a:t>
            </a:r>
            <a:r>
              <a:rPr lang="en-US" dirty="0" err="1"/>
              <a:t>huyết</a:t>
            </a:r>
            <a:r>
              <a:rPr lang="en-US" dirty="0"/>
              <a:t> </a:t>
            </a:r>
            <a:r>
              <a:rPr lang="en-US" dirty="0" err="1"/>
              <a:t>cục</a:t>
            </a:r>
            <a:r>
              <a:rPr lang="en-US" dirty="0"/>
              <a:t>, </a:t>
            </a:r>
            <a:r>
              <a:rPr lang="en-US" dirty="0" err="1"/>
              <a:t>cổ</a:t>
            </a:r>
            <a:r>
              <a:rPr lang="en-US" dirty="0"/>
              <a:t> </a:t>
            </a:r>
            <a:r>
              <a:rPr lang="en-US" dirty="0" err="1"/>
              <a:t>tử</a:t>
            </a:r>
            <a:r>
              <a:rPr lang="en-US" dirty="0"/>
              <a:t> </a:t>
            </a:r>
            <a:r>
              <a:rPr lang="en-US" dirty="0" err="1"/>
              <a:t>cung</a:t>
            </a:r>
            <a:r>
              <a:rPr lang="en-US" dirty="0"/>
              <a:t> </a:t>
            </a:r>
            <a:r>
              <a:rPr lang="en-US" dirty="0" err="1"/>
              <a:t>không</a:t>
            </a:r>
            <a:r>
              <a:rPr lang="en-US" dirty="0"/>
              <a:t> sang </a:t>
            </a:r>
            <a:r>
              <a:rPr lang="en-US" dirty="0" err="1"/>
              <a:t>th</a:t>
            </a:r>
            <a:r>
              <a:rPr lang="vi-VN" dirty="0"/>
              <a:t>ư</a:t>
            </a:r>
            <a:r>
              <a:rPr lang="en-US" dirty="0" err="1"/>
              <a:t>ơng</a:t>
            </a:r>
            <a:r>
              <a:rPr lang="en-US" dirty="0"/>
              <a:t>, </a:t>
            </a:r>
            <a:r>
              <a:rPr lang="en-US" dirty="0" err="1"/>
              <a:t>máu</a:t>
            </a:r>
            <a:r>
              <a:rPr lang="en-US" dirty="0"/>
              <a:t> </a:t>
            </a:r>
            <a:r>
              <a:rPr lang="en-US" dirty="0" err="1"/>
              <a:t>đang</a:t>
            </a:r>
            <a:r>
              <a:rPr lang="en-US" dirty="0"/>
              <a:t> </a:t>
            </a:r>
            <a:r>
              <a:rPr lang="en-US" dirty="0" err="1"/>
              <a:t>chảy</a:t>
            </a:r>
            <a:r>
              <a:rPr lang="en-US" dirty="0"/>
              <a:t> ra </a:t>
            </a:r>
            <a:r>
              <a:rPr lang="en-US" dirty="0" err="1"/>
              <a:t>từ</a:t>
            </a:r>
            <a:r>
              <a:rPr lang="en-US" dirty="0"/>
              <a:t> </a:t>
            </a:r>
            <a:r>
              <a:rPr lang="en-US" dirty="0" err="1"/>
              <a:t>lòng</a:t>
            </a:r>
            <a:r>
              <a:rPr lang="en-US" dirty="0"/>
              <a:t> </a:t>
            </a:r>
            <a:r>
              <a:rPr lang="en-US" dirty="0" err="1"/>
              <a:t>tử</a:t>
            </a:r>
            <a:r>
              <a:rPr lang="en-US" dirty="0"/>
              <a:t> </a:t>
            </a:r>
            <a:r>
              <a:rPr lang="en-US" dirty="0" err="1"/>
              <a:t>cung</a:t>
            </a:r>
            <a:r>
              <a:rPr lang="en-US" dirty="0"/>
              <a:t>, </a:t>
            </a:r>
            <a:r>
              <a:rPr lang="en-US" dirty="0" err="1"/>
              <a:t>tử</a:t>
            </a:r>
            <a:r>
              <a:rPr lang="en-US" dirty="0"/>
              <a:t> </a:t>
            </a:r>
            <a:r>
              <a:rPr lang="en-US" dirty="0" err="1"/>
              <a:t>cung</a:t>
            </a:r>
            <a:r>
              <a:rPr lang="en-US" dirty="0"/>
              <a:t> to t</a:t>
            </a:r>
            <a:r>
              <a:rPr lang="vi-VN" dirty="0"/>
              <a:t>ư</a:t>
            </a:r>
            <a:r>
              <a:rPr lang="en-US" dirty="0" err="1"/>
              <a:t>ơng</a:t>
            </a:r>
            <a:r>
              <a:rPr lang="en-US" dirty="0"/>
              <a:t> đ</a:t>
            </a:r>
            <a:r>
              <a:rPr lang="vi-VN" dirty="0"/>
              <a:t>ư</a:t>
            </a:r>
            <a:r>
              <a:rPr lang="en-US" dirty="0" err="1"/>
              <a:t>ơng</a:t>
            </a:r>
            <a:r>
              <a:rPr lang="en-US" dirty="0"/>
              <a:t> </a:t>
            </a:r>
            <a:r>
              <a:rPr lang="en-US" dirty="0" err="1"/>
              <a:t>thai</a:t>
            </a:r>
            <a:r>
              <a:rPr lang="en-US" dirty="0"/>
              <a:t> 7 </a:t>
            </a:r>
            <a:r>
              <a:rPr lang="en-US" dirty="0" err="1"/>
              <a:t>tuần</a:t>
            </a:r>
            <a:r>
              <a:rPr lang="en-US" dirty="0"/>
              <a:t>, </a:t>
            </a:r>
            <a:r>
              <a:rPr lang="en-US" dirty="0" err="1"/>
              <a:t>mật</a:t>
            </a:r>
            <a:r>
              <a:rPr lang="en-US" dirty="0"/>
              <a:t> </a:t>
            </a:r>
            <a:r>
              <a:rPr lang="en-US" dirty="0" err="1"/>
              <a:t>độ</a:t>
            </a:r>
            <a:r>
              <a:rPr lang="en-US" dirty="0"/>
              <a:t> </a:t>
            </a:r>
            <a:r>
              <a:rPr lang="en-US" dirty="0" err="1"/>
              <a:t>chắc</a:t>
            </a:r>
            <a:r>
              <a:rPr lang="en-US" dirty="0"/>
              <a:t>, di </a:t>
            </a:r>
            <a:r>
              <a:rPr lang="en-US" dirty="0" err="1"/>
              <a:t>động</a:t>
            </a:r>
            <a:r>
              <a:rPr lang="en-US" dirty="0"/>
              <a:t> </a:t>
            </a:r>
            <a:r>
              <a:rPr lang="en-US" dirty="0" err="1"/>
              <a:t>không</a:t>
            </a:r>
            <a:r>
              <a:rPr lang="en-US" dirty="0"/>
              <a:t> </a:t>
            </a:r>
            <a:r>
              <a:rPr lang="en-US" dirty="0" err="1"/>
              <a:t>đau</a:t>
            </a:r>
            <a:r>
              <a:rPr lang="en-US" dirty="0"/>
              <a:t>, </a:t>
            </a:r>
            <a:r>
              <a:rPr lang="en-US" dirty="0" err="1"/>
              <a:t>túi</a:t>
            </a:r>
            <a:r>
              <a:rPr lang="en-US" dirty="0"/>
              <a:t> </a:t>
            </a:r>
            <a:r>
              <a:rPr lang="en-US" dirty="0" err="1"/>
              <a:t>cùng</a:t>
            </a:r>
            <a:r>
              <a:rPr lang="en-US" dirty="0"/>
              <a:t> </a:t>
            </a:r>
            <a:r>
              <a:rPr lang="en-US" dirty="0" err="1"/>
              <a:t>mềm</a:t>
            </a:r>
            <a:r>
              <a:rPr lang="en-US" dirty="0"/>
              <a:t> </a:t>
            </a:r>
          </a:p>
        </p:txBody>
      </p:sp>
    </p:spTree>
    <p:extLst>
      <p:ext uri="{BB962C8B-B14F-4D97-AF65-F5344CB8AC3E}">
        <p14:creationId xmlns:p14="http://schemas.microsoft.com/office/powerpoint/2010/main" val="99935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91BA8-341F-4591-9AD4-F5206E201043}"/>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thảo</a:t>
            </a:r>
            <a:r>
              <a:rPr lang="en-US" dirty="0"/>
              <a:t> </a:t>
            </a:r>
            <a:r>
              <a:rPr lang="en-US" dirty="0" err="1"/>
              <a:t>luận</a:t>
            </a:r>
            <a:r>
              <a:rPr lang="en-US" dirty="0"/>
              <a:t> TH 2:</a:t>
            </a:r>
          </a:p>
        </p:txBody>
      </p:sp>
      <p:sp>
        <p:nvSpPr>
          <p:cNvPr id="3" name="Content Placeholder 2">
            <a:extLst>
              <a:ext uri="{FF2B5EF4-FFF2-40B4-BE49-F238E27FC236}">
                <a16:creationId xmlns:a16="http://schemas.microsoft.com/office/drawing/2014/main" xmlns="" id="{B4A69E4A-C896-49BC-B361-A498CF177145}"/>
              </a:ext>
            </a:extLst>
          </p:cNvPr>
          <p:cNvSpPr>
            <a:spLocks noGrp="1"/>
          </p:cNvSpPr>
          <p:nvPr>
            <p:ph idx="1"/>
          </p:nvPr>
        </p:nvSpPr>
        <p:spPr/>
        <p:txBody>
          <a:bodyPr>
            <a:normAutofit/>
          </a:bodyPr>
          <a:lstStyle/>
          <a:p>
            <a:pPr marL="514350" indent="-514350">
              <a:buFont typeface="Calibri" panose="020F0502020204030204" pitchFamily="34" charset="0"/>
              <a:buAutoNum type="arabicPeriod"/>
            </a:pPr>
            <a:r>
              <a:rPr lang="en-US" dirty="0" err="1"/>
              <a:t>Bạn</a:t>
            </a:r>
            <a:r>
              <a:rPr lang="en-US" dirty="0"/>
              <a:t> </a:t>
            </a:r>
            <a:r>
              <a:rPr lang="en-US" dirty="0" err="1"/>
              <a:t>nghĩ</a:t>
            </a:r>
            <a:r>
              <a:rPr lang="en-US" dirty="0"/>
              <a:t> </a:t>
            </a:r>
            <a:r>
              <a:rPr lang="en-US" dirty="0" err="1"/>
              <a:t>có</a:t>
            </a:r>
            <a:r>
              <a:rPr lang="en-US" dirty="0"/>
              <a:t> </a:t>
            </a:r>
            <a:r>
              <a:rPr lang="en-US" dirty="0" err="1"/>
              <a:t>cần</a:t>
            </a:r>
            <a:r>
              <a:rPr lang="en-US" dirty="0"/>
              <a:t> </a:t>
            </a:r>
            <a:r>
              <a:rPr lang="en-US" dirty="0" err="1"/>
              <a:t>tìm</a:t>
            </a:r>
            <a:r>
              <a:rPr lang="en-US" dirty="0"/>
              <a:t> </a:t>
            </a:r>
            <a:r>
              <a:rPr lang="en-US" dirty="0" err="1"/>
              <a:t>hiểu</a:t>
            </a:r>
            <a:r>
              <a:rPr lang="en-US" dirty="0"/>
              <a:t> </a:t>
            </a:r>
            <a:r>
              <a:rPr lang="en-US" dirty="0" err="1"/>
              <a:t>thêm</a:t>
            </a:r>
            <a:r>
              <a:rPr lang="en-US" dirty="0"/>
              <a:t> </a:t>
            </a:r>
            <a:r>
              <a:rPr lang="en-US" dirty="0" err="1"/>
              <a:t>về</a:t>
            </a:r>
            <a:r>
              <a:rPr lang="en-US" dirty="0"/>
              <a:t> </a:t>
            </a:r>
            <a:r>
              <a:rPr lang="en-US" dirty="0" err="1"/>
              <a:t>tiền</a:t>
            </a:r>
            <a:r>
              <a:rPr lang="en-US" dirty="0"/>
              <a:t> </a:t>
            </a:r>
            <a:r>
              <a:rPr lang="en-US" dirty="0" err="1"/>
              <a:t>căn</a:t>
            </a:r>
            <a:r>
              <a:rPr lang="en-US" dirty="0"/>
              <a:t> hay </a:t>
            </a:r>
            <a:r>
              <a:rPr lang="en-US" dirty="0" err="1"/>
              <a:t>bệnh</a:t>
            </a:r>
            <a:r>
              <a:rPr lang="en-US" dirty="0"/>
              <a:t> </a:t>
            </a:r>
            <a:r>
              <a:rPr lang="en-US" dirty="0" err="1"/>
              <a:t>sử</a:t>
            </a:r>
            <a:r>
              <a:rPr lang="en-US" dirty="0"/>
              <a:t> </a:t>
            </a:r>
            <a:r>
              <a:rPr lang="en-US" dirty="0" err="1"/>
              <a:t>của</a:t>
            </a:r>
            <a:r>
              <a:rPr lang="en-US" dirty="0"/>
              <a:t> BN </a:t>
            </a:r>
            <a:r>
              <a:rPr lang="en-US" dirty="0" err="1"/>
              <a:t>này</a:t>
            </a:r>
            <a:r>
              <a:rPr lang="en-US" dirty="0"/>
              <a:t> </a:t>
            </a:r>
            <a:r>
              <a:rPr lang="en-US" dirty="0" err="1"/>
              <a:t>không</a:t>
            </a:r>
            <a:r>
              <a:rPr lang="en-US"/>
              <a:t>? </a:t>
            </a:r>
            <a:endParaRPr lang="vi-VN" smtClean="0"/>
          </a:p>
          <a:p>
            <a:pPr marL="514350" indent="-514350">
              <a:buFont typeface="Calibri" panose="020F0502020204030204" pitchFamily="34" charset="0"/>
              <a:buAutoNum type="arabicPeriod"/>
            </a:pPr>
            <a:r>
              <a:rPr lang="en-US" smtClean="0"/>
              <a:t>Bạn </a:t>
            </a:r>
            <a:r>
              <a:rPr lang="en-US" dirty="0" err="1"/>
              <a:t>nghĩ</a:t>
            </a:r>
            <a:r>
              <a:rPr lang="en-US" dirty="0"/>
              <a:t> </a:t>
            </a:r>
            <a:r>
              <a:rPr lang="en-US" dirty="0" err="1"/>
              <a:t>nên</a:t>
            </a:r>
            <a:r>
              <a:rPr lang="en-US" dirty="0"/>
              <a:t>  </a:t>
            </a:r>
            <a:r>
              <a:rPr lang="en-US" dirty="0" err="1"/>
              <a:t>tìm</a:t>
            </a:r>
            <a:r>
              <a:rPr lang="en-US" dirty="0"/>
              <a:t> </a:t>
            </a:r>
            <a:r>
              <a:rPr lang="en-US" dirty="0" err="1"/>
              <a:t>kiếm</a:t>
            </a:r>
            <a:r>
              <a:rPr lang="en-US" dirty="0"/>
              <a:t> </a:t>
            </a:r>
            <a:r>
              <a:rPr lang="en-US" dirty="0" err="1"/>
              <a:t>thêm</a:t>
            </a:r>
            <a:r>
              <a:rPr lang="en-US" dirty="0"/>
              <a:t> </a:t>
            </a:r>
            <a:r>
              <a:rPr lang="en-US" dirty="0" err="1"/>
              <a:t>dấu</a:t>
            </a:r>
            <a:r>
              <a:rPr lang="en-US" dirty="0"/>
              <a:t> </a:t>
            </a:r>
            <a:r>
              <a:rPr lang="en-US" dirty="0" err="1"/>
              <a:t>hiệu</a:t>
            </a:r>
            <a:r>
              <a:rPr lang="en-US" dirty="0"/>
              <a:t> </a:t>
            </a:r>
            <a:r>
              <a:rPr lang="en-US" dirty="0" err="1"/>
              <a:t>gì</a:t>
            </a:r>
            <a:r>
              <a:rPr lang="en-US" dirty="0"/>
              <a:t> </a:t>
            </a:r>
            <a:r>
              <a:rPr lang="en-US" dirty="0" err="1"/>
              <a:t>trong</a:t>
            </a:r>
            <a:r>
              <a:rPr lang="en-US" dirty="0"/>
              <a:t> </a:t>
            </a:r>
            <a:r>
              <a:rPr lang="en-US" dirty="0" err="1"/>
              <a:t>lúc</a:t>
            </a:r>
            <a:r>
              <a:rPr lang="en-US" dirty="0"/>
              <a:t> </a:t>
            </a:r>
            <a:r>
              <a:rPr lang="en-US" dirty="0" err="1"/>
              <a:t>thăm</a:t>
            </a:r>
            <a:r>
              <a:rPr lang="en-US" dirty="0"/>
              <a:t> </a:t>
            </a:r>
            <a:r>
              <a:rPr lang="en-US" dirty="0" err="1"/>
              <a:t>khám</a:t>
            </a:r>
            <a:r>
              <a:rPr lang="en-US" dirty="0"/>
              <a:t>? </a:t>
            </a:r>
          </a:p>
          <a:p>
            <a:pPr marL="514350" indent="-514350">
              <a:buAutoNum type="arabicPeriod"/>
            </a:pPr>
            <a:r>
              <a:rPr lang="en-US" dirty="0" err="1"/>
              <a:t>Bạn</a:t>
            </a:r>
            <a:r>
              <a:rPr lang="en-US" dirty="0"/>
              <a:t> </a:t>
            </a:r>
            <a:r>
              <a:rPr lang="en-US" dirty="0" err="1"/>
              <a:t>hãy</a:t>
            </a:r>
            <a:r>
              <a:rPr lang="en-US" dirty="0"/>
              <a:t> </a:t>
            </a:r>
            <a:r>
              <a:rPr lang="en-US" dirty="0" err="1"/>
              <a:t>cho</a:t>
            </a:r>
            <a:r>
              <a:rPr lang="en-US" dirty="0"/>
              <a:t> </a:t>
            </a:r>
            <a:r>
              <a:rPr lang="en-US" dirty="0" err="1"/>
              <a:t>chẩn</a:t>
            </a:r>
            <a:r>
              <a:rPr lang="en-US" dirty="0"/>
              <a:t> </a:t>
            </a:r>
            <a:r>
              <a:rPr lang="en-US" dirty="0" err="1"/>
              <a:t>đoán</a:t>
            </a:r>
            <a:r>
              <a:rPr lang="en-US" dirty="0"/>
              <a:t> AUB </a:t>
            </a:r>
            <a:r>
              <a:rPr lang="en-US" dirty="0" err="1"/>
              <a:t>theo</a:t>
            </a:r>
            <a:r>
              <a:rPr lang="en-US" dirty="0"/>
              <a:t> </a:t>
            </a:r>
            <a:r>
              <a:rPr lang="en-US"/>
              <a:t>FIGO</a:t>
            </a:r>
            <a:r>
              <a:rPr lang="en-US" smtClean="0"/>
              <a:t>?</a:t>
            </a:r>
            <a:r>
              <a:rPr lang="vi-VN" smtClean="0"/>
              <a:t> AUB-M?-A?-L?-O?-I?</a:t>
            </a:r>
            <a:endParaRPr lang="en-US" dirty="0"/>
          </a:p>
          <a:p>
            <a:pPr marL="514350" indent="-514350">
              <a:buAutoNum type="arabicPeriod"/>
            </a:pPr>
            <a:r>
              <a:rPr lang="en-US" dirty="0" err="1"/>
              <a:t>Bạn</a:t>
            </a:r>
            <a:r>
              <a:rPr lang="en-US" dirty="0"/>
              <a:t> </a:t>
            </a:r>
            <a:r>
              <a:rPr lang="en-US" dirty="0" err="1"/>
              <a:t>dự</a:t>
            </a:r>
            <a:r>
              <a:rPr lang="en-US" dirty="0"/>
              <a:t>  </a:t>
            </a:r>
            <a:r>
              <a:rPr lang="en-US" dirty="0" err="1"/>
              <a:t>kiến</a:t>
            </a:r>
            <a:r>
              <a:rPr lang="en-US" dirty="0"/>
              <a:t> </a:t>
            </a:r>
            <a:r>
              <a:rPr lang="en-US" dirty="0" err="1"/>
              <a:t>các</a:t>
            </a:r>
            <a:r>
              <a:rPr lang="en-US" dirty="0"/>
              <a:t> b</a:t>
            </a:r>
            <a:r>
              <a:rPr lang="vi-VN" dirty="0"/>
              <a:t>ư</a:t>
            </a:r>
            <a:r>
              <a:rPr lang="en-US" dirty="0" err="1"/>
              <a:t>ớc</a:t>
            </a:r>
            <a:r>
              <a:rPr lang="en-US" dirty="0"/>
              <a:t> </a:t>
            </a:r>
            <a:r>
              <a:rPr lang="en-US" dirty="0" err="1"/>
              <a:t>xử</a:t>
            </a:r>
            <a:r>
              <a:rPr lang="en-US" dirty="0"/>
              <a:t> </a:t>
            </a:r>
            <a:r>
              <a:rPr lang="en-US" dirty="0" err="1"/>
              <a:t>trí</a:t>
            </a:r>
            <a:r>
              <a:rPr lang="en-US" dirty="0"/>
              <a:t> </a:t>
            </a:r>
            <a:r>
              <a:rPr lang="en-US" dirty="0" err="1"/>
              <a:t>tiếp</a:t>
            </a:r>
            <a:r>
              <a:rPr lang="en-US" dirty="0"/>
              <a:t> </a:t>
            </a:r>
            <a:r>
              <a:rPr lang="en-US" dirty="0" err="1"/>
              <a:t>theo</a:t>
            </a:r>
            <a:r>
              <a:rPr lang="en-US" dirty="0"/>
              <a:t> ?</a:t>
            </a:r>
          </a:p>
        </p:txBody>
      </p:sp>
    </p:spTree>
    <p:extLst>
      <p:ext uri="{BB962C8B-B14F-4D97-AF65-F5344CB8AC3E}">
        <p14:creationId xmlns:p14="http://schemas.microsoft.com/office/powerpoint/2010/main" val="6797160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BFE57CB1B11440BCD12107BCD10307" ma:contentTypeVersion="9" ma:contentTypeDescription="Create a new document." ma:contentTypeScope="" ma:versionID="dafdcc822782ef86f206c42b0c0563f9">
  <xsd:schema xmlns:xsd="http://www.w3.org/2001/XMLSchema" xmlns:xs="http://www.w3.org/2001/XMLSchema" xmlns:p="http://schemas.microsoft.com/office/2006/metadata/properties" xmlns:ns2="d62cfb88-c9f5-440a-a294-7d451f7acc2d" xmlns:ns3="6974661b-99c1-42b6-9a95-0adf6dbf3e8c" targetNamespace="http://schemas.microsoft.com/office/2006/metadata/properties" ma:root="true" ma:fieldsID="1d500e77ecf6c1035c02d942f2fbc05f" ns2:_="" ns3:_="">
    <xsd:import namespace="d62cfb88-c9f5-440a-a294-7d451f7acc2d"/>
    <xsd:import namespace="6974661b-99c1-42b6-9a95-0adf6dbf3e8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2cfb88-c9f5-440a-a294-7d451f7acc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74661b-99c1-42b6-9a95-0adf6dbf3e8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DCCE7E-9A92-42C1-B233-C88ECA7B4C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94F020-DFAD-43C9-910E-F22C7270D537}">
  <ds:schemaRefs>
    <ds:schemaRef ds:uri="http://schemas.microsoft.com/sharepoint/v3/contenttype/forms"/>
  </ds:schemaRefs>
</ds:datastoreItem>
</file>

<file path=customXml/itemProps3.xml><?xml version="1.0" encoding="utf-8"?>
<ds:datastoreItem xmlns:ds="http://schemas.openxmlformats.org/officeDocument/2006/customXml" ds:itemID="{898B5348-60D4-4230-8D06-C39E4EF2A3D6}"/>
</file>

<file path=docProps/app.xml><?xml version="1.0" encoding="utf-8"?>
<Properties xmlns="http://schemas.openxmlformats.org/officeDocument/2006/extended-properties" xmlns:vt="http://schemas.openxmlformats.org/officeDocument/2006/docPropsVTypes">
  <Template>Retrospect</Template>
  <TotalTime>313</TotalTime>
  <Words>1283</Words>
  <Application>Microsoft Office PowerPoint</Application>
  <PresentationFormat>Custom</PresentationFormat>
  <Paragraphs>100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Tình huống AUB</vt:lpstr>
      <vt:lpstr>Tình huống 1</vt:lpstr>
      <vt:lpstr>Siêu âm phụ khoa ngả bụng</vt:lpstr>
      <vt:lpstr>PowerPoint Presentation</vt:lpstr>
      <vt:lpstr> Với những thông tin đã có, hãy cho biết chẩn đoán của bạn là gì? AUB - C, xuất huyết tử cung do rối loạn đông cầm máu (nghĩ nhiều xuất huyết giảm tiểu cầu - phân biệt  bạch cầu cấp)/ Nang xuất huyết buồng trứng (P) Xử trí:  Cầm máu bằng acid tranexamic.   Xem xét chỉ định truyền máu, truyền tiểu cầu.   Estrogen đường uống   Hội chẩn huyết học. </vt:lpstr>
      <vt:lpstr>Tình huống 2:</vt:lpstr>
      <vt:lpstr>Siêu âm bụng tổng quát T2/2020</vt:lpstr>
      <vt:lpstr>Khám lâm sàng</vt:lpstr>
      <vt:lpstr>Câu hỏi thảo luận TH 2:</vt:lpstr>
      <vt:lpstr>1. Bạn nghĩ có cần tìm hiểu thêm về tiền căn hay bệnh sử của BN này không? </vt:lpstr>
      <vt:lpstr> 2. Bạn nghĩ nên  tìm kiếm thêm dấu hiệu gì trong lúc thăm khám? </vt:lpstr>
      <vt:lpstr>3. Bạn hãy cho chẩn đoán AUB theo FIGO?</vt:lpstr>
      <vt:lpstr>4. Bạn dự  kiến các bước xử trí tiếp theo </vt:lpstr>
      <vt:lpstr>Bạn nghĩ gì kết quả này ?</vt:lpstr>
      <vt:lpstr>Tình huống 3:</vt:lpstr>
      <vt:lpstr>PowerPoint Presentation</vt:lpstr>
      <vt:lpstr>Siêu âm phụ khoa  (tại thời điểm ra huyết đợt 2)</vt:lpstr>
      <vt:lpstr>Câu hỏi thảo luận TH3 :</vt:lpstr>
      <vt:lpstr>PowerPoint Presentation</vt:lpstr>
      <vt:lpstr>Câu hỏi 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Tình huống AUB</dc:title>
  <dc:creator>cutun</dc:creator>
  <cp:lastModifiedBy>thanhtung</cp:lastModifiedBy>
  <cp:revision>30</cp:revision>
  <dcterms:created xsi:type="dcterms:W3CDTF">2020-04-22T13:42:10Z</dcterms:created>
  <dcterms:modified xsi:type="dcterms:W3CDTF">2020-04-26T04:48:33Z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0x0101009CBFE57CB1B11440BCD12107BCD10307</vt:lpwstr>
  </property>
</Properties>
</file>