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57" r:id="rId13"/>
    <p:sldId id="259" r:id="rId14"/>
    <p:sldId id="261" r:id="rId15"/>
    <p:sldId id="277" r:id="rId16"/>
    <p:sldId id="278" r:id="rId17"/>
    <p:sldId id="281" r:id="rId18"/>
    <p:sldId id="282" r:id="rId19"/>
    <p:sldId id="280" r:id="rId20"/>
    <p:sldId id="262" r:id="rId21"/>
    <p:sldId id="263" r:id="rId22"/>
    <p:sldId id="264" r:id="rId23"/>
    <p:sldId id="265" r:id="rId24"/>
    <p:sldId id="283" r:id="rId25"/>
    <p:sldId id="284" r:id="rId26"/>
    <p:sldId id="267" r:id="rId27"/>
    <p:sldId id="285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8C23C-9708-4560-A490-85F36A1596FB}" v="148" dt="2020-04-24T14:06:4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inh Thang" userId="S::ndthang.y14@ump.edu.vn::baef8025-d517-4771-8b4b-5c505c67a07e" providerId="AD" clId="Web-{B998C23C-9708-4560-A490-85F36A1596FB}"/>
    <pc:docChg chg="modSld">
      <pc:chgData name="Nguyen Dinh Thang" userId="S::ndthang.y14@ump.edu.vn::baef8025-d517-4771-8b4b-5c505c67a07e" providerId="AD" clId="Web-{B998C23C-9708-4560-A490-85F36A1596FB}" dt="2020-04-24T14:06:41.535" v="145" actId="20577"/>
      <pc:docMkLst>
        <pc:docMk/>
      </pc:docMkLst>
      <pc:sldChg chg="modSp">
        <pc:chgData name="Nguyen Dinh Thang" userId="S::ndthang.y14@ump.edu.vn::baef8025-d517-4771-8b4b-5c505c67a07e" providerId="AD" clId="Web-{B998C23C-9708-4560-A490-85F36A1596FB}" dt="2020-04-24T14:06:41.535" v="144" actId="20577"/>
        <pc:sldMkLst>
          <pc:docMk/>
          <pc:sldMk cId="2844377567" sldId="266"/>
        </pc:sldMkLst>
        <pc:spChg chg="mod">
          <ac:chgData name="Nguyen Dinh Thang" userId="S::ndthang.y14@ump.edu.vn::baef8025-d517-4771-8b4b-5c505c67a07e" providerId="AD" clId="Web-{B998C23C-9708-4560-A490-85F36A1596FB}" dt="2020-04-24T14:06:41.535" v="144" actId="20577"/>
          <ac:spMkLst>
            <pc:docMk/>
            <pc:sldMk cId="2844377567" sldId="266"/>
            <ac:spMk id="3" creationId="{B4A69E4A-C896-49BC-B361-A498CF1771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04/26/2020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D01DE30-3697-4629-AB00-99D0C00A2843}" type="datetimeFigureOut">
              <a:rPr lang="en-US" smtClean="0"/>
              <a:pPr/>
              <a:t>04/26/2020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9ECDC0-2D32-4EB4-B68F-1190223C85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68D-6BA2-4772-A9BD-8FC74E153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/>
              <a:t>Tình</a:t>
            </a:r>
            <a:r>
              <a:rPr lang="en-US" b="1"/>
              <a:t> </a:t>
            </a:r>
            <a:r>
              <a:rPr lang="en-US" b="1" err="1"/>
              <a:t>huống</a:t>
            </a:r>
            <a:r>
              <a:rPr lang="en-US" b="1"/>
              <a:t> AUB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22317-4492-4260-831E-DA9C07D3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27/4/2020</a:t>
            </a:r>
          </a:p>
          <a:p>
            <a:r>
              <a:rPr lang="en-US"/>
              <a:t>Tổ 6</a:t>
            </a:r>
          </a:p>
        </p:txBody>
      </p:sp>
    </p:spTree>
    <p:extLst>
      <p:ext uri="{BB962C8B-B14F-4D97-AF65-F5344CB8AC3E}">
        <p14:creationId xmlns:p14="http://schemas.microsoft.com/office/powerpoint/2010/main" val="34653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0EC3-3E4B-46A9-829A-C752B054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/>
              <a:t>Siêu âm bụng tổng quát T2/2020</a:t>
            </a:r>
          </a:p>
        </p:txBody>
      </p:sp>
      <p:pic>
        <p:nvPicPr>
          <p:cNvPr id="5" name="Content Placeholder 4" descr="A picture containing photo, sitting, black, monitor&#10;&#10;Description automatically generated">
            <a:extLst>
              <a:ext uri="{FF2B5EF4-FFF2-40B4-BE49-F238E27FC236}">
                <a16:creationId xmlns:a16="http://schemas.microsoft.com/office/drawing/2014/main" id="{3856CC0F-A3A2-4CB9-9708-D9FF41711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264" r="-1052" b="20118"/>
          <a:stretch/>
        </p:blipFill>
        <p:spPr>
          <a:xfrm>
            <a:off x="1328598" y="1845735"/>
            <a:ext cx="3145866" cy="39191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01309" y="1967655"/>
            <a:ext cx="7167417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- Dap: 58 mm</a:t>
            </a:r>
            <a:br>
              <a:rPr lang="en-US" sz="2400"/>
            </a:br>
            <a:r>
              <a:rPr lang="en-US" sz="2400"/>
              <a:t>- </a:t>
            </a:r>
            <a:r>
              <a:rPr lang="en-US" sz="2400" err="1"/>
              <a:t>Đoạn</a:t>
            </a:r>
            <a:r>
              <a:rPr lang="en-US" sz="2400"/>
              <a:t> </a:t>
            </a:r>
            <a:r>
              <a:rPr lang="en-US" sz="2400" err="1"/>
              <a:t>eo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hình</a:t>
            </a:r>
            <a:r>
              <a:rPr lang="en-US" sz="2400"/>
              <a:t> </a:t>
            </a:r>
            <a:r>
              <a:rPr lang="en-US" sz="2400" err="1"/>
              <a:t>ảnh</a:t>
            </a:r>
            <a:r>
              <a:rPr lang="en-US" sz="2400"/>
              <a:t> echo </a:t>
            </a:r>
            <a:r>
              <a:rPr lang="en-US" sz="2400" err="1"/>
              <a:t>kém</a:t>
            </a:r>
            <a:r>
              <a:rPr lang="en-US" sz="2400"/>
              <a:t> : 20x25 mm </a:t>
            </a:r>
            <a:r>
              <a:rPr lang="en-US" sz="2400" err="1"/>
              <a:t>trong</a:t>
            </a:r>
            <a:r>
              <a:rPr lang="en-US" sz="2400"/>
              <a:t> c</a:t>
            </a:r>
            <a:r>
              <a:rPr lang="vi-VN" sz="2400"/>
              <a:t>ơ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gần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niêm</a:t>
            </a:r>
            <a:r>
              <a:rPr lang="en-US" sz="2400"/>
              <a:t> </a:t>
            </a:r>
            <a:r>
              <a:rPr lang="en-US" sz="2400" err="1"/>
              <a:t>mạc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. </a:t>
            </a:r>
            <a:br>
              <a:rPr lang="en-US" sz="2400"/>
            </a:br>
            <a:r>
              <a:rPr lang="en-US" sz="2400"/>
              <a:t>-Nội </a:t>
            </a:r>
            <a:r>
              <a:rPr lang="en-US" sz="2400" err="1"/>
              <a:t>mạc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: 6 mm</a:t>
            </a:r>
            <a:br>
              <a:rPr lang="en-US" sz="2400"/>
            </a:br>
            <a:r>
              <a:rPr lang="en-US" sz="2400"/>
              <a:t>- 2 </a:t>
            </a:r>
            <a:r>
              <a:rPr lang="en-US" sz="2400" err="1"/>
              <a:t>buồng</a:t>
            </a:r>
            <a:r>
              <a:rPr lang="en-US" sz="2400"/>
              <a:t> </a:t>
            </a:r>
            <a:r>
              <a:rPr lang="en-US" sz="2400" err="1"/>
              <a:t>trứng</a:t>
            </a:r>
            <a:r>
              <a:rPr lang="en-US" sz="2400"/>
              <a:t>: </a:t>
            </a:r>
            <a:r>
              <a:rPr lang="en-US" sz="2400" err="1"/>
              <a:t>không</a:t>
            </a:r>
            <a:r>
              <a:rPr lang="en-US" sz="2400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80367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3D60-43E8-450F-A707-69CA439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Khám lâm sàng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601-2F17-4156-AE0E-A431E7DD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400"/>
              <a:t>Bệnh nhân da </a:t>
            </a:r>
            <a:r>
              <a:rPr lang="en-US" sz="2400" err="1"/>
              <a:t>niêm</a:t>
            </a:r>
            <a:r>
              <a:rPr lang="en-US" sz="2400"/>
              <a:t> </a:t>
            </a:r>
            <a:r>
              <a:rPr lang="en-US" sz="2400" err="1"/>
              <a:t>hồng</a:t>
            </a:r>
            <a:r>
              <a:rPr lang="en-US" sz="2400"/>
              <a:t>, M: 86 </a:t>
            </a:r>
            <a:r>
              <a:rPr lang="en-US" sz="2400" err="1"/>
              <a:t>lần</a:t>
            </a:r>
            <a:r>
              <a:rPr lang="en-US" sz="2400"/>
              <a:t>/</a:t>
            </a:r>
            <a:r>
              <a:rPr lang="en-US" sz="2400" err="1"/>
              <a:t>phút</a:t>
            </a:r>
            <a:r>
              <a:rPr lang="en-US" sz="2400"/>
              <a:t>, </a:t>
            </a:r>
            <a:r>
              <a:rPr lang="en-US" sz="2400" err="1"/>
              <a:t>huyết</a:t>
            </a:r>
            <a:r>
              <a:rPr lang="en-US" sz="2400"/>
              <a:t> </a:t>
            </a:r>
            <a:r>
              <a:rPr lang="en-US" sz="2400" err="1"/>
              <a:t>áp</a:t>
            </a:r>
            <a:r>
              <a:rPr lang="en-US" sz="2400"/>
              <a:t>: 90/60 mm Hg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err="1"/>
              <a:t>Chiều</a:t>
            </a:r>
            <a:r>
              <a:rPr lang="en-US" sz="2400"/>
              <a:t> </a:t>
            </a:r>
            <a:r>
              <a:rPr lang="en-US" sz="2400" err="1"/>
              <a:t>cao</a:t>
            </a:r>
            <a:r>
              <a:rPr lang="en-US" sz="2400"/>
              <a:t>: 1m60, </a:t>
            </a:r>
            <a:r>
              <a:rPr lang="en-US" sz="2400" err="1"/>
              <a:t>cân</a:t>
            </a:r>
            <a:r>
              <a:rPr lang="en-US" sz="2400"/>
              <a:t> nặng: 58 kg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mềm</a:t>
            </a:r>
            <a:endParaRPr lang="en-US" sz="240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err="1"/>
              <a:t>Khám</a:t>
            </a:r>
            <a:r>
              <a:rPr lang="en-US" sz="2400"/>
              <a:t> </a:t>
            </a:r>
            <a:r>
              <a:rPr lang="en-US" sz="2400" err="1"/>
              <a:t>âm</a:t>
            </a:r>
            <a:r>
              <a:rPr lang="en-US" sz="2400"/>
              <a:t> </a:t>
            </a:r>
            <a:r>
              <a:rPr lang="en-US" sz="2400" err="1"/>
              <a:t>hộ</a:t>
            </a:r>
            <a:r>
              <a:rPr lang="en-US" sz="2400"/>
              <a:t> </a:t>
            </a:r>
            <a:r>
              <a:rPr lang="en-US" sz="2400" err="1"/>
              <a:t>bình</a:t>
            </a:r>
            <a:r>
              <a:rPr lang="en-US" sz="2400"/>
              <a:t> </a:t>
            </a:r>
            <a:r>
              <a:rPr lang="en-US" sz="2400" err="1"/>
              <a:t>th</a:t>
            </a:r>
            <a:r>
              <a:rPr lang="vi-VN" sz="2400"/>
              <a:t>ư</a:t>
            </a:r>
            <a:r>
              <a:rPr lang="en-US" sz="2400" err="1"/>
              <a:t>ờng</a:t>
            </a:r>
            <a:r>
              <a:rPr lang="en-US" sz="2400"/>
              <a:t>, </a:t>
            </a:r>
            <a:r>
              <a:rPr lang="en-US" sz="2400" err="1"/>
              <a:t>âm</a:t>
            </a:r>
            <a:r>
              <a:rPr lang="en-US" sz="2400"/>
              <a:t> </a:t>
            </a:r>
            <a:r>
              <a:rPr lang="en-US" sz="2400" err="1"/>
              <a:t>đạo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máu</a:t>
            </a:r>
            <a:r>
              <a:rPr lang="en-US" sz="2400"/>
              <a:t> </a:t>
            </a:r>
            <a:r>
              <a:rPr lang="en-US" sz="2400" err="1"/>
              <a:t>sậm</a:t>
            </a:r>
            <a:r>
              <a:rPr lang="en-US" sz="2400"/>
              <a:t> </a:t>
            </a:r>
            <a:r>
              <a:rPr lang="en-US" sz="2400" err="1"/>
              <a:t>lẫn</a:t>
            </a:r>
            <a:r>
              <a:rPr lang="en-US" sz="2400"/>
              <a:t> </a:t>
            </a:r>
            <a:r>
              <a:rPr lang="en-US" sz="2400" err="1"/>
              <a:t>huyết</a:t>
            </a:r>
            <a:r>
              <a:rPr lang="en-US" sz="2400"/>
              <a:t> </a:t>
            </a:r>
            <a:r>
              <a:rPr lang="en-US" sz="2400" err="1"/>
              <a:t>cục</a:t>
            </a:r>
            <a:r>
              <a:rPr lang="en-US" sz="2400"/>
              <a:t>, </a:t>
            </a:r>
            <a:r>
              <a:rPr lang="en-US" sz="2400" err="1"/>
              <a:t>cổ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sang </a:t>
            </a:r>
            <a:r>
              <a:rPr lang="en-US" sz="2400" err="1"/>
              <a:t>th</a:t>
            </a:r>
            <a:r>
              <a:rPr lang="vi-VN" sz="2400"/>
              <a:t>ư</a:t>
            </a:r>
            <a:r>
              <a:rPr lang="en-US" sz="2400" err="1"/>
              <a:t>ơng</a:t>
            </a:r>
            <a:r>
              <a:rPr lang="en-US" sz="2400"/>
              <a:t>, </a:t>
            </a:r>
            <a:r>
              <a:rPr lang="en-US" sz="2400" err="1"/>
              <a:t>máu</a:t>
            </a:r>
            <a:r>
              <a:rPr lang="en-US" sz="2400"/>
              <a:t> </a:t>
            </a:r>
            <a:r>
              <a:rPr lang="en-US" sz="2400" err="1"/>
              <a:t>đang</a:t>
            </a:r>
            <a:r>
              <a:rPr lang="en-US" sz="2400"/>
              <a:t> </a:t>
            </a:r>
            <a:r>
              <a:rPr lang="en-US" sz="2400" err="1"/>
              <a:t>chảy</a:t>
            </a:r>
            <a:r>
              <a:rPr lang="en-US" sz="2400"/>
              <a:t> ra </a:t>
            </a:r>
            <a:r>
              <a:rPr lang="en-US" sz="2400" err="1"/>
              <a:t>từ</a:t>
            </a:r>
            <a:r>
              <a:rPr lang="en-US" sz="2400"/>
              <a:t> </a:t>
            </a:r>
            <a:r>
              <a:rPr lang="en-US" sz="2400" err="1"/>
              <a:t>lòng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,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 to t</a:t>
            </a:r>
            <a:r>
              <a:rPr lang="vi-VN" sz="2400"/>
              <a:t>ư</a:t>
            </a:r>
            <a:r>
              <a:rPr lang="en-US" sz="2400" err="1"/>
              <a:t>ơng</a:t>
            </a:r>
            <a:r>
              <a:rPr lang="en-US" sz="2400"/>
              <a:t> đ</a:t>
            </a:r>
            <a:r>
              <a:rPr lang="vi-VN" sz="2400"/>
              <a:t>ư</a:t>
            </a:r>
            <a:r>
              <a:rPr lang="en-US" sz="2400" err="1"/>
              <a:t>ơng</a:t>
            </a:r>
            <a:r>
              <a:rPr lang="en-US" sz="2400"/>
              <a:t> </a:t>
            </a:r>
            <a:r>
              <a:rPr lang="en-US" sz="2400" err="1"/>
              <a:t>thai</a:t>
            </a:r>
            <a:r>
              <a:rPr lang="en-US" sz="2400"/>
              <a:t> 7 </a:t>
            </a:r>
            <a:r>
              <a:rPr lang="en-US" sz="2400" err="1"/>
              <a:t>tuần</a:t>
            </a:r>
            <a:r>
              <a:rPr lang="en-US" sz="2400"/>
              <a:t>, </a:t>
            </a:r>
            <a:r>
              <a:rPr lang="en-US" sz="2400" err="1"/>
              <a:t>mật</a:t>
            </a:r>
            <a:r>
              <a:rPr lang="en-US" sz="2400"/>
              <a:t> </a:t>
            </a:r>
            <a:r>
              <a:rPr lang="en-US" sz="2400" err="1"/>
              <a:t>độ</a:t>
            </a:r>
            <a:r>
              <a:rPr lang="en-US" sz="2400"/>
              <a:t> </a:t>
            </a:r>
            <a:r>
              <a:rPr lang="en-US" sz="2400" err="1"/>
              <a:t>chắc</a:t>
            </a:r>
            <a:r>
              <a:rPr lang="en-US" sz="2400"/>
              <a:t>, di </a:t>
            </a:r>
            <a:r>
              <a:rPr lang="en-US" sz="2400" err="1"/>
              <a:t>động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đau</a:t>
            </a:r>
            <a:r>
              <a:rPr lang="en-US" sz="2400"/>
              <a:t>, </a:t>
            </a:r>
            <a:r>
              <a:rPr lang="en-US" sz="2400" err="1"/>
              <a:t>túi</a:t>
            </a:r>
            <a:r>
              <a:rPr lang="en-US" sz="2400"/>
              <a:t> </a:t>
            </a:r>
            <a:r>
              <a:rPr lang="en-US" sz="2400" err="1"/>
              <a:t>cùng</a:t>
            </a:r>
            <a:r>
              <a:rPr lang="en-US" sz="2400"/>
              <a:t> </a:t>
            </a:r>
            <a:r>
              <a:rPr lang="en-US" sz="2400" err="1"/>
              <a:t>mềm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35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B36-B03D-4B15-B8D8-495104CA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72308" cy="1499616"/>
          </a:xfrm>
        </p:spPr>
        <p:txBody>
          <a:bodyPr>
            <a:noAutofit/>
          </a:bodyPr>
          <a:lstStyle/>
          <a:p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Bạn nghĩ có cần tìm hiểu thêm về tiền căn hay bệnh sử của bệnh này không? Nếu có, nên hỏi điều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77EA-722A-495A-8E7C-B83AD5586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/>
              <a:t>- Có đau bụng không, nếu có tính chất đau bụng liên quan chu kì kinh?</a:t>
            </a:r>
          </a:p>
          <a:p>
            <a:r>
              <a:rPr lang="en-US" sz="2400"/>
              <a:t>- Triệu chứng đ</a:t>
            </a:r>
            <a:r>
              <a:rPr lang="vi-VN" sz="2400"/>
              <a:t>ư</a:t>
            </a:r>
            <a:r>
              <a:rPr lang="en-US" sz="2400"/>
              <a:t>ờng tiểu, táo bón</a:t>
            </a:r>
          </a:p>
          <a:p>
            <a:r>
              <a:rPr lang="en-US" sz="2400"/>
              <a:t>- Có đang sử dụng thuốc: kháng đông, kháng tiểu cầu</a:t>
            </a:r>
          </a:p>
          <a:p>
            <a:r>
              <a:rPr lang="en-US" sz="2400"/>
              <a:t>- Triệu chứng thiếu máu: hoa mắt, chóng mặt, đau đầu…</a:t>
            </a:r>
          </a:p>
          <a:p>
            <a:r>
              <a:rPr lang="en-US" sz="2400"/>
              <a:t>- Tiền căn huyết áp đo đ</a:t>
            </a:r>
            <a:r>
              <a:rPr lang="vi-VN" sz="2400"/>
              <a:t>ư</a:t>
            </a:r>
            <a:r>
              <a:rPr lang="en-US" sz="2400"/>
              <a:t>ợc tr</a:t>
            </a:r>
            <a:r>
              <a:rPr lang="vi-VN" sz="2400"/>
              <a:t>ư</a:t>
            </a:r>
            <a:r>
              <a:rPr lang="en-US" sz="2400"/>
              <a:t>ớc đây</a:t>
            </a:r>
          </a:p>
          <a:p>
            <a:r>
              <a:rPr lang="en-US" sz="2400"/>
              <a:t>- Triệu chứng chán ăn, sụt cân, tiền căn gia đình ung th</a:t>
            </a:r>
            <a:r>
              <a:rPr lang="vi-VN" sz="2400"/>
              <a:t>ư</a:t>
            </a:r>
            <a:endParaRPr lang="en-US" sz="2400"/>
          </a:p>
          <a:p>
            <a:r>
              <a:rPr lang="en-US" sz="2400"/>
              <a:t>- Tiền căn quan hệ tình dục, cách uống thuốc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nội tiết E- P (Cyclo-Provera) </a:t>
            </a:r>
          </a:p>
          <a:p>
            <a:r>
              <a:rPr lang="en-US" sz="2400"/>
              <a:t>- Tiền căn xuất huyết : AUB tr</a:t>
            </a:r>
            <a:r>
              <a:rPr lang="vi-VN" sz="2400"/>
              <a:t>ư</a:t>
            </a:r>
            <a:r>
              <a:rPr lang="en-US" sz="2400"/>
              <a:t>ớc đợt bệnh này, các c</a:t>
            </a:r>
            <a:r>
              <a:rPr lang="vi-VN" sz="2400"/>
              <a:t>ơ</a:t>
            </a:r>
            <a:r>
              <a:rPr lang="en-US" sz="2400"/>
              <a:t> quan khác</a:t>
            </a:r>
          </a:p>
        </p:txBody>
      </p:sp>
    </p:spTree>
    <p:extLst>
      <p:ext uri="{BB962C8B-B14F-4D97-AF65-F5344CB8AC3E}">
        <p14:creationId xmlns:p14="http://schemas.microsoft.com/office/powerpoint/2010/main" val="331120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0930-C8B5-4BF0-A376-02B4AA0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Dấu hiệu cần khám thêm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D345-C84E-49F5-94CF-2CE0EBEA6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- Dấu hiệu thiếu máu mạn: da-lông-tóc-móng</a:t>
            </a:r>
          </a:p>
          <a:p>
            <a:r>
              <a:rPr lang="en-US" sz="2400"/>
              <a:t>- Khám dấu xuất huyết:  mũi, miệng, da…</a:t>
            </a:r>
          </a:p>
          <a:p>
            <a:r>
              <a:rPr lang="en-US" sz="2400"/>
              <a:t>- Khám phần phụ</a:t>
            </a:r>
          </a:p>
          <a:p>
            <a:r>
              <a:rPr lang="en-US" sz="2400"/>
              <a:t>- Tìm khối u vùng bụng chậu</a:t>
            </a:r>
          </a:p>
          <a:p>
            <a:r>
              <a:rPr lang="en-US" sz="2400"/>
              <a:t>- Dấu phúc mạc</a:t>
            </a:r>
          </a:p>
          <a:p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5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555A-1EEF-43CD-BEB1-E367CE27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Biện luận chẩn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A00A-C3FC-48F4-B7BF-BC8A3000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- Đặc điểm xuất huyết theo hệ thống 1 FIGO: tần suất bình th</a:t>
            </a:r>
            <a:r>
              <a:rPr lang="vi-VN" sz="2400"/>
              <a:t>ư</a:t>
            </a:r>
            <a:r>
              <a:rPr lang="en-US" sz="2400"/>
              <a:t>ờng, chu kì đều, l</a:t>
            </a:r>
            <a:r>
              <a:rPr lang="vi-VN" sz="2400"/>
              <a:t>ư</a:t>
            </a:r>
            <a:r>
              <a:rPr lang="en-US" sz="2400"/>
              <a:t>ợng nhiều, không kéo dài, không xuất huyết giữa hai chu kì kinh =&gt; đặc điểm của AUB-C, AUB-L, AUB-A, AUB-M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- hCG quick test </a:t>
            </a:r>
            <a:r>
              <a:rPr lang="en-US" sz="2400" b="1"/>
              <a:t>ch</a:t>
            </a:r>
            <a:r>
              <a:rPr lang="vi-VN" sz="2400" b="1"/>
              <a:t>ư</a:t>
            </a:r>
            <a:r>
              <a:rPr lang="en-US" sz="2400" b="1"/>
              <a:t>a làm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513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68E6-6F4A-4B72-87E6-689A1B24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Biện luận chẩn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BF4A-94C5-41FF-B527-285D31B5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Bệnh nhân 44 tuổi, không có yếu tố nguy c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 K nội mạc, không có thống kinh, khám tử cung 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, mật độ chắc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Hình ảnh siêu âm: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- Đoạn eo tử cung có hình ảnh echo kém : 20x25 mm trong c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 và gần với niêm mạc tử cung, có bóng l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ng (trên hình) 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=&gt; gợi ý AUB-L nh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ng không loại trừ AUB-A =&gt; đề nghị siêu âm Doppler hỗ trợ.</a:t>
            </a:r>
          </a:p>
          <a:p>
            <a:pPr>
              <a:lnSpc>
                <a:spcPct val="100000"/>
              </a:lnSpc>
            </a:pP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- Nội mạc tử cung: 6 mm + không yếu tố nguy c</a:t>
            </a:r>
            <a:r>
              <a:rPr lang="vi-VN" sz="240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 K nội mạc =&gt; không nghĩ AUB-M</a:t>
            </a:r>
          </a:p>
          <a:p>
            <a:pPr>
              <a:lnSpc>
                <a:spcPct val="100000"/>
              </a:lnSpc>
            </a:pPr>
            <a:endParaRPr 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>
                <a:latin typeface="Segoe UI" panose="020B0502040204020203" pitchFamily="34" charset="0"/>
                <a:cs typeface="Segoe UI" panose="020B0502040204020203" pitchFamily="34" charset="0"/>
              </a:rPr>
              <a:t>Kết luận: </a:t>
            </a:r>
            <a:r>
              <a:rPr lang="en-US" sz="3000" b="1">
                <a:latin typeface="Segoe UI" panose="020B0502040204020203" pitchFamily="34" charset="0"/>
                <a:cs typeface="Segoe UI" panose="020B0502040204020203" pitchFamily="34" charset="0"/>
              </a:rPr>
              <a:t>AUB-L?;-A?</a:t>
            </a:r>
          </a:p>
          <a:p>
            <a:pPr>
              <a:lnSpc>
                <a:spcPct val="100000"/>
              </a:lnSpc>
            </a:pP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0000"/>
              </a:lnSpc>
            </a:pP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2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2E88-6099-4ACC-A22A-F076988C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Dự kiến các b</a:t>
            </a:r>
            <a:r>
              <a:rPr lang="vi-VN" b="1" cap="none"/>
              <a:t>ư</a:t>
            </a:r>
            <a:r>
              <a:rPr lang="en-US" b="1" cap="none"/>
              <a:t>ớc xử trí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E326-8873-4663-95D4-D4905317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9564"/>
            <a:ext cx="10724527" cy="44897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>
                <a:cs typeface="Segoe UI" panose="020B0502040204020203" pitchFamily="34" charset="0"/>
              </a:rPr>
              <a:t>- Điều trị cầm máu: 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Segoe UI" panose="020B0502040204020203" pitchFamily="34" charset="0"/>
              </a:rPr>
              <a:t>+ Bệnh nhân có mạch, huyết áp bình th</a:t>
            </a:r>
            <a:r>
              <a:rPr lang="vi-VN" sz="2000">
                <a:cs typeface="Segoe UI" panose="020B0502040204020203" pitchFamily="34" charset="0"/>
              </a:rPr>
              <a:t>ư</a:t>
            </a:r>
            <a:r>
              <a:rPr lang="en-US" sz="2000">
                <a:cs typeface="Segoe UI" panose="020B0502040204020203" pitchFamily="34" charset="0"/>
              </a:rPr>
              <a:t>ờng, niêm nhạt =&gt; huyết động ổn định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Segoe UI" panose="020B0502040204020203" pitchFamily="34" charset="0"/>
              </a:rPr>
              <a:t>+ Đang sử dụng thuốc nội tiết E- P (Cyclo-Provera) : Estrogen 5mg; Progestin: 25mg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Segoe UI" panose="020B0502040204020203" pitchFamily="34" charset="0"/>
              </a:rPr>
              <a:t>=&gt; Ph</a:t>
            </a:r>
            <a:r>
              <a:rPr lang="vi-VN" sz="2000">
                <a:cs typeface="Segoe UI" panose="020B0502040204020203" pitchFamily="34" charset="0"/>
              </a:rPr>
              <a:t>ư</a:t>
            </a:r>
            <a:r>
              <a:rPr lang="en-US" sz="2000">
                <a:cs typeface="Segoe UI" panose="020B0502040204020203" pitchFamily="34" charset="0"/>
              </a:rPr>
              <a:t>ơng pháp cầm máu ban đầu: Estrogen 25mg IV mỗi 4-6h/24h</a:t>
            </a:r>
          </a:p>
          <a:p>
            <a:pPr>
              <a:lnSpc>
                <a:spcPct val="100000"/>
              </a:lnSpc>
            </a:pPr>
            <a:r>
              <a:rPr lang="en-US" sz="2000" b="1">
                <a:cs typeface="Segoe UI" panose="020B0502040204020203" pitchFamily="34" charset="0"/>
              </a:rPr>
              <a:t>- Làm thêm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Segoe UI" panose="020B0502040204020203" pitchFamily="34" charset="0"/>
                <a:sym typeface="Symbol" panose="05050102010706020507" pitchFamily="18" charset="2"/>
              </a:rPr>
              <a:t>+ -hCG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Segoe UI" panose="020B0502040204020203" pitchFamily="34" charset="0"/>
                <a:sym typeface="Symbol" panose="05050102010706020507" pitchFamily="18" charset="2"/>
              </a:rPr>
              <a:t>+ Công thức máu</a:t>
            </a:r>
          </a:p>
          <a:p>
            <a:pPr>
              <a:lnSpc>
                <a:spcPct val="100000"/>
              </a:lnSpc>
            </a:pPr>
            <a:r>
              <a:rPr lang="en-US" sz="2000">
                <a:cs typeface="Segoe UI" panose="020B0502040204020203" pitchFamily="34" charset="0"/>
              </a:rPr>
              <a:t>+ Siêu âm Doppler, siêu âm b</a:t>
            </a:r>
            <a:r>
              <a:rPr lang="vi-VN" sz="2000">
                <a:cs typeface="Segoe UI" panose="020B0502040204020203" pitchFamily="34" charset="0"/>
              </a:rPr>
              <a:t>ơ</a:t>
            </a:r>
            <a:r>
              <a:rPr lang="en-US" sz="2000">
                <a:cs typeface="Segoe UI" panose="020B0502040204020203" pitchFamily="34" charset="0"/>
              </a:rPr>
              <a:t>m n</a:t>
            </a:r>
            <a:r>
              <a:rPr lang="vi-VN" sz="2000">
                <a:cs typeface="Segoe UI" panose="020B0502040204020203" pitchFamily="34" charset="0"/>
              </a:rPr>
              <a:t>ư</a:t>
            </a:r>
            <a:r>
              <a:rPr lang="en-US" sz="2000">
                <a:cs typeface="Segoe UI" panose="020B0502040204020203" pitchFamily="34" charset="0"/>
              </a:rPr>
              <a:t>ớc</a:t>
            </a:r>
          </a:p>
          <a:p>
            <a:pPr>
              <a:lnSpc>
                <a:spcPct val="100000"/>
              </a:lnSpc>
            </a:pPr>
            <a:r>
              <a:rPr lang="en-US" sz="2000" b="1">
                <a:cs typeface="Segoe UI" panose="020B0502040204020203" pitchFamily="34" charset="0"/>
              </a:rPr>
              <a:t>- Điều trị </a:t>
            </a:r>
            <a:r>
              <a:rPr lang="en-US" sz="2000">
                <a:cs typeface="Segoe UI" panose="020B0502040204020203" pitchFamily="34" charset="0"/>
              </a:rPr>
              <a:t>nguyên nhân sau khi có kết quả siêu âm</a:t>
            </a:r>
          </a:p>
          <a:p>
            <a:pPr>
              <a:lnSpc>
                <a:spcPct val="100000"/>
              </a:lnSpc>
            </a:pPr>
            <a:endParaRPr lang="en-US" sz="200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917-CB2F-4509-B301-B49E7A8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3" y="5633086"/>
            <a:ext cx="5051106" cy="584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Bạn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nghĩ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gì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kết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quả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này</a:t>
            </a:r>
            <a:r>
              <a:rPr lang="en-US" sz="240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9CBF9-718A-4E4D-82F6-4954AD6D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9908" b="48368"/>
          <a:stretch/>
        </p:blipFill>
        <p:spPr>
          <a:xfrm>
            <a:off x="365308" y="2014582"/>
            <a:ext cx="5450276" cy="410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1CAE0-F1CF-493A-A210-681329F1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6665" r="5439"/>
          <a:stretch/>
        </p:blipFill>
        <p:spPr>
          <a:xfrm>
            <a:off x="6288357" y="2032938"/>
            <a:ext cx="5476017" cy="36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FC7-CA7F-4516-B71B-1B7161A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Tình</a:t>
            </a:r>
            <a:r>
              <a:rPr lang="en-US" b="1"/>
              <a:t> </a:t>
            </a:r>
            <a:r>
              <a:rPr lang="en-US" b="1" err="1"/>
              <a:t>huống</a:t>
            </a:r>
            <a:r>
              <a:rPr lang="en-US" b="1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D2-DA3B-4B6A-AD9C-25290DFFE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58109"/>
            <a:ext cx="10872308" cy="472901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bệnh</a:t>
            </a:r>
            <a:r>
              <a:rPr lang="en-US" sz="2400"/>
              <a:t> </a:t>
            </a:r>
            <a:r>
              <a:rPr lang="en-US" sz="2400" err="1"/>
              <a:t>nhân</a:t>
            </a:r>
            <a:r>
              <a:rPr lang="en-US" sz="2400"/>
              <a:t> 44 </a:t>
            </a:r>
            <a:r>
              <a:rPr lang="en-US" sz="2400" err="1"/>
              <a:t>tuổi</a:t>
            </a:r>
            <a:r>
              <a:rPr lang="en-US" sz="2400"/>
              <a:t>, PARA 2002. </a:t>
            </a:r>
            <a:r>
              <a:rPr lang="en-US" sz="2400" b="1" err="1"/>
              <a:t>Bệnh</a:t>
            </a:r>
            <a:r>
              <a:rPr lang="en-US" sz="2400" b="1"/>
              <a:t> </a:t>
            </a:r>
            <a:r>
              <a:rPr lang="en-US" sz="2400" b="1" err="1"/>
              <a:t>nhân</a:t>
            </a:r>
            <a:r>
              <a:rPr lang="en-US" sz="2400" b="1"/>
              <a:t> </a:t>
            </a:r>
            <a:r>
              <a:rPr lang="en-US" sz="2400" b="1" err="1"/>
              <a:t>có</a:t>
            </a:r>
            <a:r>
              <a:rPr lang="en-US" sz="2400" b="1"/>
              <a:t> </a:t>
            </a:r>
            <a:r>
              <a:rPr lang="en-US" sz="2400" b="1" err="1"/>
              <a:t>biểu</a:t>
            </a:r>
            <a:r>
              <a:rPr lang="en-US" sz="2400" b="1"/>
              <a:t> </a:t>
            </a:r>
            <a:r>
              <a:rPr lang="en-US" sz="2400" b="1" err="1"/>
              <a:t>hiển</a:t>
            </a:r>
            <a:r>
              <a:rPr lang="en-US" sz="2400" b="1"/>
              <a:t> ra </a:t>
            </a:r>
            <a:r>
              <a:rPr lang="en-US" sz="2400" b="1" err="1"/>
              <a:t>huyết</a:t>
            </a:r>
            <a:r>
              <a:rPr lang="en-US" sz="2400" b="1"/>
              <a:t> </a:t>
            </a:r>
            <a:r>
              <a:rPr lang="en-US" sz="2400" b="1" err="1"/>
              <a:t>âm</a:t>
            </a:r>
            <a:r>
              <a:rPr lang="en-US" sz="2400" b="1"/>
              <a:t> </a:t>
            </a:r>
            <a:r>
              <a:rPr lang="en-US" sz="2400" b="1" err="1"/>
              <a:t>đạo</a:t>
            </a:r>
            <a:r>
              <a:rPr lang="en-US" sz="2400" b="1"/>
              <a:t> 2 </a:t>
            </a:r>
            <a:r>
              <a:rPr lang="en-US" sz="2400" b="1" err="1"/>
              <a:t>lần</a:t>
            </a:r>
            <a:r>
              <a:rPr lang="en-US" sz="2400" b="1"/>
              <a:t> </a:t>
            </a:r>
            <a:r>
              <a:rPr lang="en-US" sz="2400" b="1" err="1"/>
              <a:t>trong</a:t>
            </a:r>
            <a:r>
              <a:rPr lang="en-US" sz="2400" b="1"/>
              <a:t> 1 </a:t>
            </a:r>
            <a:r>
              <a:rPr lang="en-US" sz="2400" b="1" err="1"/>
              <a:t>tháng</a:t>
            </a:r>
            <a:r>
              <a:rPr lang="en-US" sz="2400" b="1"/>
              <a:t> </a:t>
            </a:r>
            <a:r>
              <a:rPr lang="en-US" sz="2400" b="1" err="1"/>
              <a:t>sau</a:t>
            </a:r>
            <a:r>
              <a:rPr lang="en-US" sz="2400" b="1"/>
              <a:t> </a:t>
            </a:r>
            <a:r>
              <a:rPr lang="en-US" sz="2400" b="1" err="1"/>
              <a:t>đặt</a:t>
            </a:r>
            <a:r>
              <a:rPr lang="en-US" sz="2400" b="1"/>
              <a:t> que </a:t>
            </a:r>
            <a:r>
              <a:rPr lang="en-US" sz="2400" b="1" err="1"/>
              <a:t>cấy</a:t>
            </a:r>
            <a:r>
              <a:rPr lang="en-US" sz="2400" b="1"/>
              <a:t> </a:t>
            </a:r>
            <a:r>
              <a:rPr lang="en-US" sz="2400" b="1" err="1"/>
              <a:t>Implanon</a:t>
            </a:r>
            <a:r>
              <a:rPr lang="en-US" sz="2400" b="1"/>
              <a:t> 2 </a:t>
            </a:r>
            <a:r>
              <a:rPr lang="en-US" sz="2400" b="1" err="1"/>
              <a:t>năm</a:t>
            </a:r>
            <a:r>
              <a:rPr lang="en-US" sz="2400" b="1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400" err="1"/>
              <a:t>Tiền</a:t>
            </a:r>
            <a:r>
              <a:rPr lang="en-US" sz="2400"/>
              <a:t> </a:t>
            </a:r>
            <a:r>
              <a:rPr lang="en-US" sz="2400" err="1"/>
              <a:t>căn</a:t>
            </a:r>
            <a:r>
              <a:rPr lang="en-US" sz="2400"/>
              <a:t>:</a:t>
            </a:r>
          </a:p>
          <a:p>
            <a:pPr algn="just">
              <a:lnSpc>
                <a:spcPct val="120000"/>
              </a:lnSpc>
            </a:pPr>
            <a:r>
              <a:rPr lang="en-US" sz="2400"/>
              <a:t>- Bệnh nhân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tình</a:t>
            </a:r>
            <a:r>
              <a:rPr lang="en-US" sz="2400"/>
              <a:t> </a:t>
            </a:r>
            <a:r>
              <a:rPr lang="en-US" sz="2400" err="1"/>
              <a:t>trạng</a:t>
            </a:r>
            <a:r>
              <a:rPr lang="en-US" sz="2400"/>
              <a:t> </a:t>
            </a:r>
            <a:r>
              <a:rPr lang="en-US" sz="2400" err="1"/>
              <a:t>rối</a:t>
            </a:r>
            <a:r>
              <a:rPr lang="en-US" sz="2400"/>
              <a:t> </a:t>
            </a:r>
            <a:r>
              <a:rPr lang="en-US" sz="2400" err="1"/>
              <a:t>loạn</a:t>
            </a:r>
            <a:r>
              <a:rPr lang="en-US" sz="2400"/>
              <a:t> </a:t>
            </a:r>
            <a:r>
              <a:rPr lang="en-US" sz="2400" err="1"/>
              <a:t>tiền</a:t>
            </a:r>
            <a:r>
              <a:rPr lang="en-US" sz="2400"/>
              <a:t> </a:t>
            </a:r>
            <a:r>
              <a:rPr lang="en-US" sz="2400" err="1"/>
              <a:t>đình</a:t>
            </a:r>
            <a:r>
              <a:rPr lang="en-US" sz="2400"/>
              <a:t>, </a:t>
            </a:r>
            <a:r>
              <a:rPr lang="en-US" sz="2400" err="1"/>
              <a:t>phải</a:t>
            </a:r>
            <a:r>
              <a:rPr lang="en-US" sz="2400"/>
              <a:t> </a:t>
            </a:r>
            <a:r>
              <a:rPr lang="en-US" sz="2400" err="1"/>
              <a:t>dùng</a:t>
            </a:r>
            <a:r>
              <a:rPr lang="en-US" sz="2400"/>
              <a:t> </a:t>
            </a:r>
            <a:r>
              <a:rPr lang="en-US" sz="2400" err="1"/>
              <a:t>thuốc</a:t>
            </a:r>
            <a:r>
              <a:rPr lang="en-US" sz="2400"/>
              <a:t> </a:t>
            </a:r>
            <a:r>
              <a:rPr lang="en-US" sz="2400" err="1"/>
              <a:t>điều</a:t>
            </a:r>
            <a:r>
              <a:rPr lang="en-US" sz="2400"/>
              <a:t> </a:t>
            </a:r>
            <a:r>
              <a:rPr lang="en-US" sz="2400" err="1"/>
              <a:t>trị</a:t>
            </a:r>
            <a:endParaRPr lang="en-US" sz="2400"/>
          </a:p>
          <a:p>
            <a:pPr lvl="0" algn="just">
              <a:lnSpc>
                <a:spcPct val="120000"/>
              </a:lnSpc>
            </a:pPr>
            <a:r>
              <a:rPr lang="en-US" sz="2400"/>
              <a:t>- Vào </a:t>
            </a:r>
            <a:r>
              <a:rPr lang="en-US" sz="2400" err="1"/>
              <a:t>đầu</a:t>
            </a:r>
            <a:r>
              <a:rPr lang="en-US" sz="2400"/>
              <a:t> </a:t>
            </a:r>
            <a:r>
              <a:rPr lang="en-US" sz="2400" err="1"/>
              <a:t>những</a:t>
            </a:r>
            <a:r>
              <a:rPr lang="en-US" sz="2400"/>
              <a:t> </a:t>
            </a:r>
            <a:r>
              <a:rPr lang="en-US" sz="2400" err="1"/>
              <a:t>năm</a:t>
            </a:r>
            <a:r>
              <a:rPr lang="en-US" sz="2400"/>
              <a:t> 42 </a:t>
            </a:r>
            <a:r>
              <a:rPr lang="en-US" sz="2400" err="1"/>
              <a:t>tuổi</a:t>
            </a:r>
            <a:r>
              <a:rPr lang="en-US" sz="2400"/>
              <a:t>, bệnh nhân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tình</a:t>
            </a:r>
            <a:r>
              <a:rPr lang="en-US" sz="2400"/>
              <a:t> </a:t>
            </a:r>
            <a:r>
              <a:rPr lang="en-US" sz="2400" err="1"/>
              <a:t>trạng</a:t>
            </a:r>
            <a:r>
              <a:rPr lang="en-US" sz="2400"/>
              <a:t> </a:t>
            </a:r>
            <a:r>
              <a:rPr lang="en-US" sz="2400" err="1"/>
              <a:t>xuất</a:t>
            </a:r>
            <a:r>
              <a:rPr lang="en-US" sz="2400"/>
              <a:t> </a:t>
            </a:r>
            <a:r>
              <a:rPr lang="en-US" sz="2400" err="1"/>
              <a:t>huyết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 </a:t>
            </a:r>
            <a:r>
              <a:rPr lang="en-US" sz="2400" err="1"/>
              <a:t>bất</a:t>
            </a:r>
            <a:r>
              <a:rPr lang="en-US" sz="2400"/>
              <a:t> </a:t>
            </a:r>
            <a:r>
              <a:rPr lang="en-US" sz="2400" err="1"/>
              <a:t>thường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đã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nạo</a:t>
            </a:r>
            <a:r>
              <a:rPr lang="en-US" sz="2400"/>
              <a:t> </a:t>
            </a:r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thiết</a:t>
            </a:r>
            <a:r>
              <a:rPr lang="en-US" sz="2400"/>
              <a:t> </a:t>
            </a:r>
            <a:r>
              <a:rPr lang="en-US" sz="2400" err="1"/>
              <a:t>buồng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 </a:t>
            </a: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quả</a:t>
            </a:r>
            <a:r>
              <a:rPr lang="en-US" sz="2400"/>
              <a:t> </a:t>
            </a:r>
            <a:r>
              <a:rPr lang="en-US" sz="2400" err="1"/>
              <a:t>tăng</a:t>
            </a:r>
            <a:r>
              <a:rPr lang="en-US" sz="2400"/>
              <a:t> </a:t>
            </a:r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nội</a:t>
            </a:r>
            <a:r>
              <a:rPr lang="en-US" sz="2400"/>
              <a:t> </a:t>
            </a:r>
            <a:r>
              <a:rPr lang="en-US" sz="2400" err="1"/>
              <a:t>mạc</a:t>
            </a:r>
            <a:r>
              <a:rPr lang="en-US" sz="2400"/>
              <a:t> </a:t>
            </a:r>
            <a:r>
              <a:rPr lang="en-US" sz="2400" err="1"/>
              <a:t>tử</a:t>
            </a:r>
            <a:r>
              <a:rPr lang="en-US" sz="2400"/>
              <a:t> </a:t>
            </a:r>
            <a:r>
              <a:rPr lang="en-US" sz="2400" err="1"/>
              <a:t>cung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tế</a:t>
            </a:r>
            <a:r>
              <a:rPr lang="en-US" sz="2400"/>
              <a:t> </a:t>
            </a:r>
            <a:r>
              <a:rPr lang="en-US" sz="2400" err="1"/>
              <a:t>bào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điển</a:t>
            </a:r>
            <a:r>
              <a:rPr lang="en-US" sz="2400"/>
              <a:t> </a:t>
            </a:r>
            <a:r>
              <a:rPr lang="en-US" sz="2400" err="1"/>
              <a:t>hình</a:t>
            </a:r>
            <a:r>
              <a:rPr lang="en-US" sz="2400"/>
              <a:t>.</a:t>
            </a:r>
          </a:p>
          <a:p>
            <a:pPr lvl="0" algn="just">
              <a:lnSpc>
                <a:spcPct val="120000"/>
              </a:lnSpc>
            </a:pPr>
            <a:r>
              <a:rPr lang="en-US" sz="2400"/>
              <a:t>- Sau </a:t>
            </a: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quả</a:t>
            </a:r>
            <a:r>
              <a:rPr lang="en-US" sz="2400"/>
              <a:t> </a:t>
            </a:r>
            <a:r>
              <a:rPr lang="en-US" sz="2400" err="1"/>
              <a:t>nạo</a:t>
            </a:r>
            <a:r>
              <a:rPr lang="en-US" sz="2400"/>
              <a:t> </a:t>
            </a:r>
            <a:r>
              <a:rPr lang="en-US" sz="2400" err="1"/>
              <a:t>sinh</a:t>
            </a:r>
            <a:r>
              <a:rPr lang="en-US" sz="2400"/>
              <a:t> </a:t>
            </a:r>
            <a:r>
              <a:rPr lang="en-US" sz="2400" err="1"/>
              <a:t>thiết</a:t>
            </a:r>
            <a:r>
              <a:rPr lang="en-US" sz="2400"/>
              <a:t>, bệnh nhân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khuyến</a:t>
            </a:r>
            <a:r>
              <a:rPr lang="en-US" sz="2400"/>
              <a:t> </a:t>
            </a:r>
            <a:r>
              <a:rPr lang="en-US" sz="2400" err="1"/>
              <a:t>khích</a:t>
            </a:r>
            <a:r>
              <a:rPr lang="en-US" sz="2400"/>
              <a:t> </a:t>
            </a:r>
            <a:r>
              <a:rPr lang="en-US" sz="2400" err="1"/>
              <a:t>đặt</a:t>
            </a:r>
            <a:r>
              <a:rPr lang="en-US" sz="2400"/>
              <a:t> que </a:t>
            </a:r>
            <a:r>
              <a:rPr lang="en-US" sz="2400" err="1"/>
              <a:t>cấy</a:t>
            </a:r>
            <a:r>
              <a:rPr lang="en-US" sz="2400"/>
              <a:t> </a:t>
            </a:r>
            <a:r>
              <a:rPr lang="en-US" sz="2400" err="1"/>
              <a:t>Implanon</a:t>
            </a:r>
            <a:r>
              <a:rPr lang="en-US" sz="2400"/>
              <a:t> </a:t>
            </a:r>
          </a:p>
          <a:p>
            <a:pPr lvl="0" algn="just">
              <a:lnSpc>
                <a:spcPct val="120000"/>
              </a:lnSpc>
            </a:pPr>
            <a:r>
              <a:rPr lang="en-US" sz="2400"/>
              <a:t>- Đặt que </a:t>
            </a:r>
            <a:r>
              <a:rPr lang="en-US" sz="2400" err="1"/>
              <a:t>cấy</a:t>
            </a:r>
            <a:r>
              <a:rPr lang="en-US" sz="2400"/>
              <a:t> </a:t>
            </a:r>
            <a:r>
              <a:rPr lang="en-US" sz="2400" err="1"/>
              <a:t>sau</a:t>
            </a:r>
            <a:r>
              <a:rPr lang="en-US" sz="2400"/>
              <a:t> 3 </a:t>
            </a:r>
            <a:r>
              <a:rPr lang="en-US" sz="2400" err="1"/>
              <a:t>tháng</a:t>
            </a:r>
            <a:r>
              <a:rPr lang="en-US" sz="2400"/>
              <a:t>, bệnh nhân </a:t>
            </a:r>
            <a:r>
              <a:rPr lang="en-US" sz="2400" err="1"/>
              <a:t>hoàn</a:t>
            </a:r>
            <a:r>
              <a:rPr lang="en-US" sz="2400"/>
              <a:t> </a:t>
            </a:r>
            <a:r>
              <a:rPr lang="en-US" sz="2400" err="1"/>
              <a:t>tòan</a:t>
            </a:r>
            <a:r>
              <a:rPr lang="en-US" sz="2400"/>
              <a:t> </a:t>
            </a:r>
            <a:r>
              <a:rPr lang="en-US" sz="2400" err="1"/>
              <a:t>không</a:t>
            </a:r>
            <a:r>
              <a:rPr lang="en-US" sz="2400"/>
              <a:t>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kinh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chỉ</a:t>
            </a:r>
            <a:r>
              <a:rPr lang="en-US" sz="2400"/>
              <a:t> </a:t>
            </a:r>
            <a:r>
              <a:rPr lang="en-US" sz="2400" err="1"/>
              <a:t>đi</a:t>
            </a:r>
            <a:r>
              <a:rPr lang="en-US" sz="2400"/>
              <a:t> </a:t>
            </a:r>
            <a:r>
              <a:rPr lang="en-US" sz="2400" err="1"/>
              <a:t>khám</a:t>
            </a:r>
            <a:r>
              <a:rPr lang="en-US" sz="2400"/>
              <a:t> </a:t>
            </a:r>
            <a:r>
              <a:rPr lang="en-US" sz="2400" err="1"/>
              <a:t>sức</a:t>
            </a:r>
            <a:r>
              <a:rPr lang="en-US" sz="2400"/>
              <a:t> </a:t>
            </a:r>
            <a:r>
              <a:rPr lang="en-US" sz="2400" err="1"/>
              <a:t>khỏe</a:t>
            </a:r>
            <a:r>
              <a:rPr lang="en-US" sz="2400"/>
              <a:t> </a:t>
            </a:r>
            <a:r>
              <a:rPr lang="en-US" sz="2400" err="1"/>
              <a:t>định</a:t>
            </a:r>
            <a:r>
              <a:rPr lang="en-US" sz="2400"/>
              <a:t> </a:t>
            </a:r>
            <a:r>
              <a:rPr lang="en-US" sz="2400" err="1"/>
              <a:t>kỳ</a:t>
            </a:r>
            <a:r>
              <a:rPr lang="en-US" sz="2400"/>
              <a:t> </a:t>
            </a:r>
            <a:r>
              <a:rPr lang="en-US" sz="2400" err="1"/>
              <a:t>theo</a:t>
            </a:r>
            <a:r>
              <a:rPr lang="en-US" sz="2400"/>
              <a:t> </a:t>
            </a:r>
            <a:r>
              <a:rPr lang="en-US" sz="2400" err="1"/>
              <a:t>gói</a:t>
            </a:r>
            <a:r>
              <a:rPr lang="en-US" sz="2400"/>
              <a:t> </a:t>
            </a:r>
            <a:r>
              <a:rPr lang="en-US" sz="2400" err="1"/>
              <a:t>khám</a:t>
            </a:r>
            <a:r>
              <a:rPr lang="en-US" sz="2400"/>
              <a:t> </a:t>
            </a:r>
            <a:r>
              <a:rPr lang="en-US" sz="2400" err="1"/>
              <a:t>sức</a:t>
            </a:r>
            <a:r>
              <a:rPr lang="en-US" sz="2400"/>
              <a:t> </a:t>
            </a:r>
            <a:r>
              <a:rPr lang="en-US" sz="2400" err="1"/>
              <a:t>khỏe</a:t>
            </a:r>
            <a:r>
              <a:rPr lang="en-US" sz="2400"/>
              <a:t> </a:t>
            </a:r>
            <a:r>
              <a:rPr lang="en-US" sz="2400" err="1"/>
              <a:t>tại</a:t>
            </a:r>
            <a:r>
              <a:rPr lang="en-US" sz="2400"/>
              <a:t> </a:t>
            </a:r>
            <a:r>
              <a:rPr lang="en-US" sz="2400" err="1"/>
              <a:t>cơ</a:t>
            </a:r>
            <a:r>
              <a:rPr lang="en-US" sz="2400"/>
              <a:t> </a:t>
            </a:r>
            <a:r>
              <a:rPr lang="en-US" sz="2400" err="1"/>
              <a:t>quan</a:t>
            </a:r>
            <a:r>
              <a:rPr lang="en-US" sz="2400"/>
              <a:t> (khám </a:t>
            </a:r>
            <a:r>
              <a:rPr lang="en-US" sz="2400" err="1"/>
              <a:t>tổng</a:t>
            </a:r>
            <a:r>
              <a:rPr lang="en-US" sz="2400"/>
              <a:t> </a:t>
            </a:r>
            <a:r>
              <a:rPr lang="en-US" sz="2400" err="1"/>
              <a:t>quát</a:t>
            </a:r>
            <a:r>
              <a:rPr lang="en-US" sz="2400"/>
              <a:t>, </a:t>
            </a:r>
            <a:r>
              <a:rPr lang="en-US" sz="2400" err="1"/>
              <a:t>siêu</a:t>
            </a:r>
            <a:r>
              <a:rPr lang="en-US" sz="2400"/>
              <a:t> </a:t>
            </a:r>
            <a:r>
              <a:rPr lang="en-US" sz="2400" err="1"/>
              <a:t>âm</a:t>
            </a:r>
            <a:r>
              <a:rPr lang="en-US" sz="2400"/>
              <a:t> </a:t>
            </a:r>
            <a:r>
              <a:rPr lang="en-US" sz="2400" err="1"/>
              <a:t>bụng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phết</a:t>
            </a:r>
            <a:r>
              <a:rPr lang="en-US" sz="2400"/>
              <a:t> </a:t>
            </a:r>
            <a:r>
              <a:rPr lang="en-US" sz="2400" err="1"/>
              <a:t>mỏng</a:t>
            </a:r>
            <a:r>
              <a:rPr lang="en-US" sz="2400"/>
              <a:t> CTC).</a:t>
            </a:r>
          </a:p>
          <a:p>
            <a:pPr algn="just">
              <a:lnSpc>
                <a:spcPct val="12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5913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7B5-7BB6-4DC2-94E1-3B84912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Tình huống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A27D-3397-49E1-BA0F-4F68E32F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Tình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trạng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hiện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tại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Bệnh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nhân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khỏe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thỉnh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thỏang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chóng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mặt</a:t>
            </a:r>
            <a:endParaRPr lang="en-US" sz="240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kinh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đầu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tháng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kéo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dài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3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ngày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rồi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hết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. 21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ngày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sau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có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biểu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hiện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giống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kinh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với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lượng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máu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ít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hơn</a:t>
            </a:r>
            <a:endParaRPr lang="en-US" sz="240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Các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xét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nghiệm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khác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trong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giới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hạn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400" err="1">
                <a:ea typeface="Calibri" panose="020F0502020204030204" pitchFamily="34" charset="0"/>
                <a:cs typeface="Segoe UI" panose="020B0502040204020203" pitchFamily="34" charset="0"/>
              </a:rPr>
              <a:t>bình</a:t>
            </a:r>
            <a:r>
              <a:rPr lang="en-US" sz="2400">
                <a:ea typeface="Calibri" panose="020F0502020204030204" pitchFamily="34" charset="0"/>
                <a:cs typeface="Segoe UI" panose="020B0502040204020203" pitchFamily="34" charset="0"/>
              </a:rPr>
              <a:t> thường</a:t>
            </a:r>
          </a:p>
        </p:txBody>
      </p:sp>
    </p:spTree>
    <p:extLst>
      <p:ext uri="{BB962C8B-B14F-4D97-AF65-F5344CB8AC3E}">
        <p14:creationId xmlns:p14="http://schemas.microsoft.com/office/powerpoint/2010/main" val="113425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893"/>
            <a:ext cx="10515600" cy="1325563"/>
          </a:xfrm>
        </p:spPr>
        <p:txBody>
          <a:bodyPr/>
          <a:lstStyle/>
          <a:p>
            <a:r>
              <a:rPr lang="en-US" b="1" err="1"/>
              <a:t>Tình</a:t>
            </a:r>
            <a:r>
              <a:rPr lang="en-US" b="1"/>
              <a:t> </a:t>
            </a:r>
            <a:r>
              <a:rPr lang="en-US" b="1" err="1"/>
              <a:t>huống</a:t>
            </a:r>
            <a:r>
              <a:rPr lang="en-US" b="1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993582" cy="5694218"/>
          </a:xfrm>
        </p:spPr>
        <p:txBody>
          <a:bodyPr>
            <a:normAutofit/>
          </a:bodyPr>
          <a:lstStyle/>
          <a:p>
            <a:pPr algn="just"/>
            <a:r>
              <a:rPr lang="en-US" err="1"/>
              <a:t>Bé</a:t>
            </a:r>
            <a:r>
              <a:rPr lang="en-US"/>
              <a:t> 15 </a:t>
            </a:r>
            <a:r>
              <a:rPr lang="en-US" err="1"/>
              <a:t>tuổi</a:t>
            </a:r>
            <a:r>
              <a:rPr lang="en-US"/>
              <a:t>,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  <a:p>
            <a:pPr algn="just"/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vú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11 </a:t>
            </a:r>
            <a:r>
              <a:rPr lang="en-US" err="1"/>
              <a:t>tuổi</a:t>
            </a:r>
            <a:endParaRPr lang="en-US"/>
          </a:p>
          <a:p>
            <a:pPr algn="just"/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12 </a:t>
            </a:r>
            <a:r>
              <a:rPr lang="en-US" err="1"/>
              <a:t>tuổi</a:t>
            </a:r>
            <a:r>
              <a:rPr lang="en-US"/>
              <a:t> </a:t>
            </a:r>
          </a:p>
          <a:p>
            <a:pPr algn="just"/>
            <a:r>
              <a:rPr lang="en-US" err="1"/>
              <a:t>Trong</a:t>
            </a:r>
            <a:r>
              <a:rPr lang="en-US"/>
              <a:t> 6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, </a:t>
            </a:r>
            <a:r>
              <a:rPr lang="en-US" err="1"/>
              <a:t>chu</a:t>
            </a:r>
            <a:r>
              <a:rPr lang="en-US"/>
              <a:t> </a:t>
            </a:r>
            <a:r>
              <a:rPr lang="en-US" err="1"/>
              <a:t>kì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,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≤ 5 </a:t>
            </a:r>
            <a:r>
              <a:rPr lang="en-US" err="1"/>
              <a:t>ngày</a:t>
            </a:r>
            <a:endParaRPr lang="en-US"/>
          </a:p>
          <a:p>
            <a:pPr algn="just"/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chu</a:t>
            </a:r>
            <a:r>
              <a:rPr lang="en-US"/>
              <a:t> </a:t>
            </a:r>
            <a:r>
              <a:rPr lang="en-US" err="1"/>
              <a:t>kì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, 28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dài</a:t>
            </a:r>
            <a:r>
              <a:rPr lang="en-US"/>
              <a:t> 3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  <a:p>
            <a:pPr algn="just"/>
            <a:r>
              <a:rPr lang="en-US"/>
              <a:t>3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bé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vẫn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,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cục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đông</a:t>
            </a:r>
            <a:r>
              <a:rPr lang="en-US"/>
              <a:t>,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,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. </a:t>
            </a:r>
            <a:r>
              <a:rPr lang="en-US" err="1"/>
              <a:t>Riêng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,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N</a:t>
            </a:r>
            <a:r>
              <a:rPr lang="en-US" baseline="-25000"/>
              <a:t>15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giảm</a:t>
            </a:r>
            <a:endParaRPr lang="en-US"/>
          </a:p>
          <a:p>
            <a:pPr algn="just"/>
            <a:r>
              <a:rPr lang="en-US"/>
              <a:t>Da </a:t>
            </a:r>
            <a:r>
              <a:rPr lang="en-US" err="1"/>
              <a:t>xanh</a:t>
            </a:r>
            <a:r>
              <a:rPr lang="en-US"/>
              <a:t>,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nhạt</a:t>
            </a:r>
            <a:endParaRPr lang="en-US"/>
          </a:p>
          <a:p>
            <a:pPr algn="just"/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: </a:t>
            </a:r>
            <a:r>
              <a:rPr lang="en-US" err="1"/>
              <a:t>màng</a:t>
            </a:r>
            <a:r>
              <a:rPr lang="en-US"/>
              <a:t> </a:t>
            </a:r>
            <a:r>
              <a:rPr lang="en-US" err="1"/>
              <a:t>trinh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,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,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,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</a:p>
          <a:p>
            <a:pPr algn="just"/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acid </a:t>
            </a:r>
            <a:r>
              <a:rPr lang="en-US" err="1"/>
              <a:t>tranexamic</a:t>
            </a:r>
            <a:r>
              <a:rPr lang="en-US"/>
              <a:t> ở </a:t>
            </a:r>
            <a:r>
              <a:rPr lang="en-US" err="1"/>
              <a:t>chu</a:t>
            </a:r>
            <a:r>
              <a:rPr lang="en-US"/>
              <a:t> </a:t>
            </a:r>
            <a:r>
              <a:rPr lang="en-US" err="1"/>
              <a:t>kì</a:t>
            </a:r>
            <a:r>
              <a:rPr lang="en-US"/>
              <a:t> </a:t>
            </a:r>
            <a:r>
              <a:rPr lang="en-US" err="1"/>
              <a:t>trước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E47-5DAD-4C82-8908-2A88EE5A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70592" cy="1499616"/>
          </a:xfrm>
        </p:spPr>
        <p:txBody>
          <a:bodyPr>
            <a:normAutofit/>
          </a:bodyPr>
          <a:lstStyle/>
          <a:p>
            <a:r>
              <a:rPr lang="en-US" sz="3600" b="1" cap="none"/>
              <a:t>Siêu âm phụ khoa (tại thời điểm ra huyết đợt 2)</a:t>
            </a:r>
          </a:p>
        </p:txBody>
      </p:sp>
      <p:pic>
        <p:nvPicPr>
          <p:cNvPr id="5" name="Content Placeholder 4" descr="A picture containing photo, computer, sitting, monitor&#10;&#10;Description automatically generated">
            <a:extLst>
              <a:ext uri="{FF2B5EF4-FFF2-40B4-BE49-F238E27FC236}">
                <a16:creationId xmlns:a16="http://schemas.microsoft.com/office/drawing/2014/main" id="{344EFC42-C018-41B4-947F-575A0B973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 r="1124" b="28908"/>
          <a:stretch/>
        </p:blipFill>
        <p:spPr>
          <a:xfrm>
            <a:off x="1097280" y="1938527"/>
            <a:ext cx="3376965" cy="39305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2286000"/>
            <a:ext cx="5969000" cy="4023360"/>
          </a:xfrm>
        </p:spPr>
        <p:txBody>
          <a:bodyPr/>
          <a:lstStyle/>
          <a:p>
            <a:r>
              <a:rPr lang="en-US"/>
              <a:t>- </a:t>
            </a:r>
            <a:r>
              <a:rPr lang="en-US" err="1"/>
              <a:t>dAP</a:t>
            </a:r>
            <a:r>
              <a:rPr lang="en-US"/>
              <a:t> = 45mm</a:t>
            </a:r>
          </a:p>
          <a:p>
            <a:r>
              <a:rPr lang="en-US"/>
              <a:t>-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ngã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,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đều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8mm</a:t>
            </a:r>
          </a:p>
          <a:p>
            <a:r>
              <a:rPr lang="en-US"/>
              <a:t>- 2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CF8-B06D-415C-8169-52CD19A0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/>
              <a:t>Chẩn đoán </a:t>
            </a:r>
            <a:r>
              <a:rPr lang="en-US" sz="4800" b="1"/>
              <a:t>AUB-FIGO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D56B-3906-4AF9-8CBF-6E319485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- Đặc điểm xuất huyết theo hệ thống 1 FIGO: xuất huyết không có tính chu kì, l</a:t>
            </a:r>
            <a:r>
              <a:rPr lang="vi-VN"/>
              <a:t>ư</a:t>
            </a:r>
            <a:r>
              <a:rPr lang="en-US"/>
              <a:t>ợng bình th</a:t>
            </a:r>
            <a:r>
              <a:rPr lang="vi-VN"/>
              <a:t>ư</a:t>
            </a:r>
            <a:r>
              <a:rPr lang="en-US"/>
              <a:t>ờng, không kéo dài/bệnh nhân vô kinh gần 2 năm =&gt; đặc điểm của AUB-M, AUB-I, AUB-O</a:t>
            </a:r>
          </a:p>
          <a:p>
            <a:pPr>
              <a:lnSpc>
                <a:spcPct val="100000"/>
              </a:lnSpc>
            </a:pPr>
            <a:r>
              <a:rPr lang="en-US"/>
              <a:t>- Tiền căn:  </a:t>
            </a:r>
          </a:p>
          <a:p>
            <a:pPr>
              <a:lnSpc>
                <a:spcPct val="100000"/>
              </a:lnSpc>
            </a:pPr>
            <a:r>
              <a:rPr lang="en-US"/>
              <a:t>+ Tăng sản nội mạc tử cung: cách đây 2 năm; hiện tại siêu âm nội mạc dày =&gt; nghĩ AUB-M</a:t>
            </a:r>
          </a:p>
          <a:p>
            <a:pPr>
              <a:lnSpc>
                <a:spcPct val="100000"/>
              </a:lnSpc>
            </a:pPr>
            <a:r>
              <a:rPr lang="en-US"/>
              <a:t>+ Đặt implanon đ</a:t>
            </a:r>
            <a:r>
              <a:rPr lang="vi-VN"/>
              <a:t>ư</a:t>
            </a:r>
            <a:r>
              <a:rPr lang="en-US"/>
              <a:t>ợc 2 năm, thời hạn sử dụng 3 năm =&gt; không loại trừ AUB-I </a:t>
            </a:r>
          </a:p>
          <a:p>
            <a:pPr>
              <a:lnSpc>
                <a:spcPct val="100000"/>
              </a:lnSpc>
            </a:pPr>
            <a:r>
              <a:rPr lang="en-US"/>
              <a:t>+ AUB-O: tuổi 44 =&gt; không loại trừ</a:t>
            </a:r>
          </a:p>
          <a:p>
            <a:pPr>
              <a:lnSpc>
                <a:spcPct val="100000"/>
              </a:lnSpc>
            </a:pPr>
            <a:r>
              <a:rPr lang="en-US" b="1"/>
              <a:t>-Kết luận: AUB-M?;-I?;-O?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BCF8-B06D-415C-8169-52CD19A0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Dự kiến xử trí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D56B-3906-4AF9-8CBF-6E319485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- </a:t>
            </a:r>
            <a:r>
              <a:rPr lang="en-US">
                <a:sym typeface="Symbol" panose="05050102010706020507" pitchFamily="18" charset="2"/>
              </a:rPr>
              <a:t>-hCG quick test</a:t>
            </a:r>
          </a:p>
          <a:p>
            <a:pPr>
              <a:lnSpc>
                <a:spcPct val="100000"/>
              </a:lnSpc>
            </a:pPr>
            <a:r>
              <a:rPr lang="en-US">
                <a:sym typeface="Symbol" panose="05050102010706020507" pitchFamily="18" charset="2"/>
              </a:rPr>
              <a:t>- Công thức máu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- Sinh thiết lấy mẫu nội mạc tử cung: ph</a:t>
            </a:r>
            <a:r>
              <a:rPr lang="vi-VN"/>
              <a:t>ư</a:t>
            </a:r>
            <a:r>
              <a:rPr lang="en-US"/>
              <a:t>ơng pháp Pipelle</a:t>
            </a:r>
          </a:p>
          <a:p>
            <a:pPr>
              <a:lnSpc>
                <a:spcPct val="100000"/>
              </a:lnSpc>
            </a:pPr>
            <a:r>
              <a:rPr lang="en-US"/>
              <a:t>- Điều trị theo kết quả sinh thiết</a:t>
            </a:r>
          </a:p>
        </p:txBody>
      </p:sp>
    </p:spTree>
    <p:extLst>
      <p:ext uri="{BB962C8B-B14F-4D97-AF65-F5344CB8AC3E}">
        <p14:creationId xmlns:p14="http://schemas.microsoft.com/office/powerpoint/2010/main" val="14359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1C2-8115-4825-A82B-2ACDA53C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Thực tế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1DBC-D05A-48D9-AA58-86E59A78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: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 do </a:t>
            </a:r>
            <a:r>
              <a:rPr lang="en-US" err="1"/>
              <a:t>sụt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que </a:t>
            </a:r>
            <a:r>
              <a:rPr lang="en-US" err="1"/>
              <a:t>cấy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Orgametril</a:t>
            </a:r>
            <a:r>
              <a:rPr lang="en-US"/>
              <a:t> 2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N5-N25 </a:t>
            </a:r>
            <a:r>
              <a:rPr lang="en-US" err="1"/>
              <a:t>của</a:t>
            </a:r>
            <a:r>
              <a:rPr lang="en-US"/>
              <a:t> chu </a:t>
            </a:r>
            <a:r>
              <a:rPr lang="en-US" err="1"/>
              <a:t>kỳ</a:t>
            </a:r>
            <a:r>
              <a:rPr lang="en-US"/>
              <a:t>. Sau 3 chu </a:t>
            </a:r>
            <a:r>
              <a:rPr lang="en-US" err="1"/>
              <a:t>kỳ</a:t>
            </a:r>
            <a:r>
              <a:rPr lang="en-US"/>
              <a:t>, bệnh nhân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tái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NMTC 8-10 mm, bệnh nhân </a:t>
            </a:r>
            <a:r>
              <a:rPr lang="en-US" err="1"/>
              <a:t>xin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nạo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BTC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: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 </a:t>
            </a:r>
            <a:r>
              <a:rPr lang="en-US" err="1"/>
              <a:t>bào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điển</a:t>
            </a:r>
            <a:r>
              <a:rPr lang="en-US"/>
              <a:t> </a:t>
            </a:r>
            <a:r>
              <a:rPr lang="en-US" err="1"/>
              <a:t>hình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Bệnh nhân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khoa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cắt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bệnh nhân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lựa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chọn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cắt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tử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cung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GBPL </a:t>
            </a:r>
            <a:r>
              <a:rPr lang="en-US" err="1"/>
              <a:t>cắt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soi</a:t>
            </a:r>
            <a:r>
              <a:rPr lang="en-US"/>
              <a:t>: </a:t>
            </a:r>
            <a:r>
              <a:rPr lang="en-US" err="1"/>
              <a:t>ung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 </a:t>
            </a:r>
            <a:r>
              <a:rPr lang="en-US" err="1"/>
              <a:t>bào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Grade 1,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xâm</a:t>
            </a:r>
            <a:r>
              <a:rPr lang="en-US"/>
              <a:t> </a:t>
            </a:r>
            <a:r>
              <a:rPr lang="en-US" err="1"/>
              <a:t>lấn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&lt; ½ </a:t>
            </a:r>
            <a:r>
              <a:rPr lang="en-US" err="1"/>
              <a:t>bề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.  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30F-59BE-4F60-AA84-606DEA4E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Autofit/>
          </a:bodyPr>
          <a:lstStyle/>
          <a:p>
            <a:pPr algn="just"/>
            <a:r>
              <a:rPr lang="en-US" sz="3600" b="1" cap="none"/>
              <a:t>Xử trí trong tr</a:t>
            </a:r>
            <a:r>
              <a:rPr lang="vi-VN" sz="3600" b="1" cap="none"/>
              <a:t>ư</a:t>
            </a:r>
            <a:r>
              <a:rPr lang="en-US" sz="3600" b="1" cap="none"/>
              <a:t>ờng hợp 3 đã có sai lầm hay không? Nếu có thì tại sao? Và nếu không thì tại sao?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268-5409-44D6-866C-487CBEE8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Xử trí lần đầu: </a:t>
            </a:r>
            <a:r>
              <a:rPr lang="en-US" sz="2400"/>
              <a:t>Có sai lầm,</a:t>
            </a:r>
            <a:r>
              <a:rPr lang="en-US" sz="2400" b="1"/>
              <a:t> </a:t>
            </a:r>
            <a:r>
              <a:rPr lang="en-US" sz="2400"/>
              <a:t>ch</a:t>
            </a:r>
            <a:r>
              <a:rPr lang="vi-VN" sz="2400"/>
              <a:t>ư</a:t>
            </a:r>
            <a:r>
              <a:rPr lang="en-US" sz="2400"/>
              <a:t>a loại trừ AUB-M mà chẩn đoán nguyên nhân do AUB-I </a:t>
            </a:r>
          </a:p>
          <a:p>
            <a:r>
              <a:rPr lang="en-US" sz="2400" b="1"/>
              <a:t>Xử trí lần tái khám: </a:t>
            </a:r>
            <a:r>
              <a:rPr lang="en-US" sz="2400"/>
              <a:t>t</a:t>
            </a:r>
            <a:r>
              <a:rPr lang="vi-VN" sz="2400"/>
              <a:t>ư</a:t>
            </a:r>
            <a:r>
              <a:rPr lang="en-US" sz="2400"/>
              <a:t> vấn đúng</a:t>
            </a:r>
          </a:p>
        </p:txBody>
      </p:sp>
    </p:spTree>
    <p:extLst>
      <p:ext uri="{BB962C8B-B14F-4D97-AF65-F5344CB8AC3E}">
        <p14:creationId xmlns:p14="http://schemas.microsoft.com/office/powerpoint/2010/main" val="120596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0CD3-3838-4274-8C5E-0C6B6F4B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/>
              <a:t>Bạn hãy dự kiến kế hoạch điều trị tiếp theo?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AD8D-C3C8-4DED-9E37-ACBE2D7C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Kết quả GBPL cắt tử cung nội soi: ung thư tế bào tuyến Grade 1, mức xâm lấn cơ tử cung &lt; ½ bề dày cơ tử cung =&gt; T1</a:t>
            </a:r>
          </a:p>
          <a:p>
            <a:r>
              <a:rPr lang="en-US"/>
              <a:t>=&gt; Cần đánh giá N, M </a:t>
            </a:r>
          </a:p>
          <a:p>
            <a:r>
              <a:rPr lang="en-US"/>
              <a:t>=&gt; Đề nghị: cận lâm sàng: MRI bụng chậu; X quang ngực</a:t>
            </a:r>
          </a:p>
          <a:p>
            <a:r>
              <a:rPr lang="en-US"/>
              <a:t>Tư vấn PT thì 2: cắt toàn bộ phần phụ, nạo hạch chậu, động mạch chủ chọn lọc =&gt; phân giai đoạn N</a:t>
            </a:r>
          </a:p>
          <a:p>
            <a:r>
              <a:rPr lang="en-US"/>
              <a:t>Liệu pháp hỗ trợ sau mổ: hóa xạ trị, hormone theo giai đoạn </a:t>
            </a:r>
          </a:p>
          <a:p>
            <a:r>
              <a:rPr lang="en-US"/>
              <a:t>Theo dõi bệnh nhân sau xuất viện</a:t>
            </a:r>
          </a:p>
        </p:txBody>
      </p:sp>
    </p:spTree>
    <p:extLst>
      <p:ext uri="{BB962C8B-B14F-4D97-AF65-F5344CB8AC3E}">
        <p14:creationId xmlns:p14="http://schemas.microsoft.com/office/powerpoint/2010/main" val="298766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C537-B499-4FA7-B221-006EAB5C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CẢM </a:t>
            </a:r>
            <a:r>
              <a:rPr lang="vi-VN"/>
              <a:t>Ơ</a:t>
            </a:r>
            <a:r>
              <a:rPr lang="en-US"/>
              <a:t>N THẦY CÔ VÀ CÁC BẠN ĐÃ CHÚ Ý LẮNG NGHE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C5D1A-41C6-458B-85DA-8B748275E5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591A-D47F-4D5C-86DD-CDB0BA79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Siêu âm phụ khoa ngả bụng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2691"/>
            <a:ext cx="10742999" cy="4721993"/>
          </a:xfrm>
        </p:spPr>
        <p:txBody>
          <a:bodyPr>
            <a:normAutofit/>
          </a:bodyPr>
          <a:lstStyle/>
          <a:p>
            <a:pPr algn="just"/>
            <a:r>
              <a:rPr lang="en-US" sz="2400" b="1" err="1"/>
              <a:t>Tử</a:t>
            </a:r>
            <a:r>
              <a:rPr lang="en-US" sz="2400" b="1"/>
              <a:t> </a:t>
            </a:r>
            <a:r>
              <a:rPr lang="en-US" sz="2400" b="1" err="1"/>
              <a:t>cung</a:t>
            </a:r>
            <a:r>
              <a:rPr lang="en-US" sz="2400" b="1"/>
              <a:t>: </a:t>
            </a:r>
          </a:p>
          <a:p>
            <a:pPr lvl="1" algn="just"/>
            <a:r>
              <a:rPr lang="en-US" sz="2000" err="1"/>
              <a:t>Ngã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, </a:t>
            </a:r>
            <a:r>
              <a:rPr lang="en-US" sz="2000" err="1"/>
              <a:t>dAP</a:t>
            </a:r>
            <a:r>
              <a:rPr lang="en-US" sz="2000"/>
              <a:t> = 35 mm, </a:t>
            </a:r>
            <a:r>
              <a:rPr lang="en-US" sz="2000" err="1"/>
              <a:t>cấu</a:t>
            </a:r>
            <a:r>
              <a:rPr lang="en-US" sz="2000"/>
              <a:t> </a:t>
            </a:r>
            <a:r>
              <a:rPr lang="en-US" sz="2000" err="1"/>
              <a:t>trúc</a:t>
            </a:r>
            <a:r>
              <a:rPr lang="en-US" sz="2000"/>
              <a:t> </a:t>
            </a:r>
            <a:r>
              <a:rPr lang="en-US" sz="2000" err="1"/>
              <a:t>cơ</a:t>
            </a:r>
            <a:r>
              <a:rPr lang="en-US" sz="2000"/>
              <a:t> </a:t>
            </a:r>
            <a:r>
              <a:rPr lang="en-US" sz="2000" err="1"/>
              <a:t>tử</a:t>
            </a:r>
            <a:r>
              <a:rPr lang="en-US" sz="2000"/>
              <a:t> </a:t>
            </a:r>
            <a:r>
              <a:rPr lang="en-US" sz="2000" err="1"/>
              <a:t>cung</a:t>
            </a:r>
            <a:r>
              <a:rPr lang="en-US" sz="2000"/>
              <a:t> </a:t>
            </a:r>
            <a:r>
              <a:rPr lang="en-US" sz="2000" err="1"/>
              <a:t>đồng</a:t>
            </a:r>
            <a:r>
              <a:rPr lang="en-US" sz="2000"/>
              <a:t> </a:t>
            </a:r>
            <a:r>
              <a:rPr lang="en-US" sz="2000" err="1"/>
              <a:t>nhất</a:t>
            </a:r>
            <a:endParaRPr lang="en-US" sz="2000"/>
          </a:p>
          <a:p>
            <a:pPr lvl="1" algn="just"/>
            <a:r>
              <a:rPr lang="en-US" sz="2000" err="1"/>
              <a:t>Bề</a:t>
            </a:r>
            <a:r>
              <a:rPr lang="en-US" sz="2000"/>
              <a:t> </a:t>
            </a:r>
            <a:r>
              <a:rPr lang="en-US" sz="2000" err="1"/>
              <a:t>dầy</a:t>
            </a:r>
            <a:r>
              <a:rPr lang="en-US" sz="2000"/>
              <a:t> </a:t>
            </a:r>
            <a:r>
              <a:rPr lang="en-US" sz="2000" err="1"/>
              <a:t>nội</a:t>
            </a:r>
            <a:r>
              <a:rPr lang="en-US" sz="2000"/>
              <a:t> </a:t>
            </a:r>
            <a:r>
              <a:rPr lang="en-US" sz="2000" err="1"/>
              <a:t>mạc</a:t>
            </a:r>
            <a:r>
              <a:rPr lang="en-US" sz="2000"/>
              <a:t> </a:t>
            </a:r>
            <a:r>
              <a:rPr lang="en-US" sz="2000" err="1"/>
              <a:t>tử</a:t>
            </a:r>
            <a:r>
              <a:rPr lang="en-US" sz="2000"/>
              <a:t> </a:t>
            </a:r>
            <a:r>
              <a:rPr lang="en-US" sz="2000" err="1"/>
              <a:t>cung</a:t>
            </a:r>
            <a:r>
              <a:rPr lang="en-US" sz="2000"/>
              <a:t> 5 mm, </a:t>
            </a:r>
            <a:r>
              <a:rPr lang="en-US" sz="2000" err="1"/>
              <a:t>lòng</a:t>
            </a:r>
            <a:r>
              <a:rPr lang="en-US" sz="2000"/>
              <a:t> </a:t>
            </a:r>
            <a:r>
              <a:rPr lang="en-US" sz="2000" err="1"/>
              <a:t>tử</a:t>
            </a:r>
            <a:r>
              <a:rPr lang="en-US" sz="2000"/>
              <a:t> </a:t>
            </a:r>
            <a:r>
              <a:rPr lang="en-US" sz="2000" err="1"/>
              <a:t>cung</a:t>
            </a:r>
            <a:r>
              <a:rPr lang="en-US" sz="2000"/>
              <a:t> </a:t>
            </a:r>
            <a:r>
              <a:rPr lang="en-US" sz="2000" err="1"/>
              <a:t>có</a:t>
            </a:r>
            <a:r>
              <a:rPr lang="en-US" sz="2000"/>
              <a:t> </a:t>
            </a:r>
            <a:r>
              <a:rPr lang="en-US" sz="2000" err="1"/>
              <a:t>dịch</a:t>
            </a:r>
            <a:r>
              <a:rPr lang="en-US" sz="2000"/>
              <a:t>, </a:t>
            </a:r>
            <a:r>
              <a:rPr lang="en-US" sz="2000" err="1"/>
              <a:t>phản</a:t>
            </a:r>
            <a:r>
              <a:rPr lang="en-US" sz="2000"/>
              <a:t> </a:t>
            </a:r>
            <a:r>
              <a:rPr lang="en-US" sz="2000" err="1"/>
              <a:t>âm</a:t>
            </a:r>
            <a:r>
              <a:rPr lang="en-US" sz="2000"/>
              <a:t> </a:t>
            </a:r>
            <a:r>
              <a:rPr lang="en-US" sz="2000" err="1"/>
              <a:t>tương</a:t>
            </a:r>
            <a:r>
              <a:rPr lang="en-US" sz="2000"/>
              <a:t> </a:t>
            </a:r>
            <a:r>
              <a:rPr lang="en-US" sz="2000" err="1"/>
              <a:t>tự</a:t>
            </a:r>
            <a:r>
              <a:rPr lang="en-US" sz="2000"/>
              <a:t> </a:t>
            </a:r>
            <a:r>
              <a:rPr lang="en-US" sz="2000" err="1"/>
              <a:t>máu</a:t>
            </a:r>
            <a:endParaRPr lang="en-US" sz="2000"/>
          </a:p>
          <a:p>
            <a:pPr algn="just"/>
            <a:r>
              <a:rPr lang="en-US" sz="2400" b="1"/>
              <a:t>Hai </a:t>
            </a:r>
            <a:r>
              <a:rPr lang="en-US" sz="2400" b="1" err="1"/>
              <a:t>buồng</a:t>
            </a:r>
            <a:r>
              <a:rPr lang="en-US" sz="2400" b="1"/>
              <a:t> </a:t>
            </a:r>
            <a:r>
              <a:rPr lang="en-US" sz="2400" b="1" err="1"/>
              <a:t>trứng</a:t>
            </a:r>
            <a:r>
              <a:rPr lang="en-US" sz="2400" b="1"/>
              <a:t>: </a:t>
            </a:r>
          </a:p>
          <a:p>
            <a:pPr lvl="1" algn="just"/>
            <a:r>
              <a:rPr lang="en-US" sz="2000" err="1"/>
              <a:t>Kích</a:t>
            </a:r>
            <a:r>
              <a:rPr lang="en-US" sz="2000"/>
              <a:t> </a:t>
            </a:r>
            <a:r>
              <a:rPr lang="en-US" sz="2000" err="1"/>
              <a:t>thước</a:t>
            </a:r>
            <a:r>
              <a:rPr lang="en-US" sz="2000"/>
              <a:t> = 30 mm * 20 mm * 20 mm, </a:t>
            </a:r>
            <a:r>
              <a:rPr lang="en-US" sz="2000" err="1"/>
              <a:t>trên</a:t>
            </a:r>
            <a:r>
              <a:rPr lang="en-US" sz="2000"/>
              <a:t> </a:t>
            </a:r>
            <a:r>
              <a:rPr lang="en-US" sz="2000" err="1"/>
              <a:t>mỗi</a:t>
            </a:r>
            <a:r>
              <a:rPr lang="en-US" sz="2000"/>
              <a:t> </a:t>
            </a:r>
            <a:r>
              <a:rPr lang="en-US" sz="2000" err="1"/>
              <a:t>buồng</a:t>
            </a:r>
            <a:r>
              <a:rPr lang="en-US" sz="2000"/>
              <a:t> </a:t>
            </a:r>
            <a:r>
              <a:rPr lang="en-US" sz="2000" err="1"/>
              <a:t>trứng</a:t>
            </a:r>
            <a:r>
              <a:rPr lang="en-US" sz="2000"/>
              <a:t> </a:t>
            </a:r>
            <a:r>
              <a:rPr lang="en-US" sz="2000" err="1"/>
              <a:t>thấy</a:t>
            </a:r>
            <a:r>
              <a:rPr lang="en-US" sz="2000"/>
              <a:t> </a:t>
            </a:r>
            <a:r>
              <a:rPr lang="en-US" sz="2000" err="1"/>
              <a:t>có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nang</a:t>
            </a:r>
            <a:r>
              <a:rPr lang="en-US" sz="2000"/>
              <a:t> </a:t>
            </a:r>
            <a:r>
              <a:rPr lang="en-US" sz="2000" err="1"/>
              <a:t>có</a:t>
            </a:r>
            <a:r>
              <a:rPr lang="en-US" sz="2000"/>
              <a:t> </a:t>
            </a:r>
            <a:r>
              <a:rPr lang="en-US" sz="2000" err="1"/>
              <a:t>hốc</a:t>
            </a:r>
            <a:r>
              <a:rPr lang="en-US" sz="2000"/>
              <a:t> </a:t>
            </a:r>
            <a:r>
              <a:rPr lang="en-US" sz="2000" err="1"/>
              <a:t>nhỏ</a:t>
            </a:r>
            <a:r>
              <a:rPr lang="en-US" sz="2000"/>
              <a:t> </a:t>
            </a:r>
          </a:p>
          <a:p>
            <a:pPr lvl="1" algn="just"/>
            <a:r>
              <a:rPr lang="en-US" sz="2000" err="1"/>
              <a:t>Buồng</a:t>
            </a:r>
            <a:r>
              <a:rPr lang="en-US" sz="2000"/>
              <a:t> </a:t>
            </a:r>
            <a:r>
              <a:rPr lang="en-US" sz="2000" err="1"/>
              <a:t>trứng</a:t>
            </a:r>
            <a:r>
              <a:rPr lang="en-US" sz="2000"/>
              <a:t> </a:t>
            </a:r>
            <a:r>
              <a:rPr lang="en-US" sz="2000" err="1"/>
              <a:t>phải</a:t>
            </a:r>
            <a:r>
              <a:rPr lang="en-US" sz="2000"/>
              <a:t> </a:t>
            </a:r>
            <a:r>
              <a:rPr lang="en-US" sz="2000" err="1"/>
              <a:t>có</a:t>
            </a:r>
            <a:r>
              <a:rPr lang="en-US" sz="2000"/>
              <a:t> </a:t>
            </a:r>
            <a:r>
              <a:rPr lang="en-US" sz="2000" err="1"/>
              <a:t>một</a:t>
            </a:r>
            <a:r>
              <a:rPr lang="en-US" sz="2000"/>
              <a:t> </a:t>
            </a:r>
            <a:r>
              <a:rPr lang="en-US" sz="2000" err="1"/>
              <a:t>nang</a:t>
            </a:r>
            <a:r>
              <a:rPr lang="en-US" sz="2000"/>
              <a:t> d = 18 mm * 20 mm, </a:t>
            </a:r>
            <a:r>
              <a:rPr lang="en-US" sz="2000" err="1"/>
              <a:t>bên</a:t>
            </a:r>
            <a:r>
              <a:rPr lang="en-US" sz="2000"/>
              <a:t> </a:t>
            </a:r>
            <a:r>
              <a:rPr lang="en-US" sz="2000" err="1"/>
              <a:t>trong</a:t>
            </a:r>
            <a:r>
              <a:rPr lang="en-US" sz="2000"/>
              <a:t> </a:t>
            </a:r>
            <a:r>
              <a:rPr lang="en-US" sz="2000" err="1"/>
              <a:t>có</a:t>
            </a:r>
            <a:r>
              <a:rPr lang="en-US" sz="2000"/>
              <a:t> </a:t>
            </a:r>
            <a:r>
              <a:rPr lang="en-US" sz="2000" err="1"/>
              <a:t>phản</a:t>
            </a:r>
            <a:r>
              <a:rPr lang="en-US" sz="2000"/>
              <a:t> </a:t>
            </a:r>
            <a:r>
              <a:rPr lang="en-US" sz="2000" err="1"/>
              <a:t>âm</a:t>
            </a:r>
            <a:r>
              <a:rPr lang="en-US" sz="2000"/>
              <a:t> </a:t>
            </a:r>
            <a:r>
              <a:rPr lang="en-US" sz="2000" err="1"/>
              <a:t>dạng</a:t>
            </a:r>
            <a:r>
              <a:rPr lang="en-US" sz="2000"/>
              <a:t> </a:t>
            </a:r>
            <a:r>
              <a:rPr lang="en-US" sz="2000" err="1"/>
              <a:t>lưới</a:t>
            </a:r>
            <a:endParaRPr lang="en-US" sz="2000"/>
          </a:p>
          <a:p>
            <a:pPr lvl="1" algn="just"/>
            <a:r>
              <a:rPr lang="en-US" sz="2000" err="1"/>
              <a:t>Không</a:t>
            </a:r>
            <a:r>
              <a:rPr lang="en-US" sz="2000"/>
              <a:t> </a:t>
            </a:r>
            <a:r>
              <a:rPr lang="en-US" sz="2000" err="1"/>
              <a:t>dịch</a:t>
            </a:r>
            <a:r>
              <a:rPr lang="en-US" sz="2000"/>
              <a:t> </a:t>
            </a:r>
            <a:r>
              <a:rPr lang="en-US" sz="2000" err="1"/>
              <a:t>cùng</a:t>
            </a:r>
            <a:r>
              <a:rPr lang="en-US" sz="2000"/>
              <a:t> </a:t>
            </a:r>
            <a:r>
              <a:rPr lang="en-US" sz="2000" err="1"/>
              <a:t>đồ</a:t>
            </a:r>
            <a:endParaRPr lang="en-US" sz="20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8965" r="5517"/>
          <a:stretch/>
        </p:blipFill>
        <p:spPr bwMode="auto">
          <a:xfrm>
            <a:off x="4451569" y="4632178"/>
            <a:ext cx="2792338" cy="19925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087" y="4598249"/>
            <a:ext cx="2792338" cy="20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224F84A-3134-BD49-A396-FEA2E5B86653}"/>
              </a:ext>
            </a:extLst>
          </p:cNvPr>
          <p:cNvSpPr txBox="1">
            <a:spLocks/>
          </p:cNvSpPr>
          <p:nvPr/>
        </p:nvSpPr>
        <p:spPr>
          <a:xfrm>
            <a:off x="986165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BF0ECB-8249-BC41-B8F8-A511E542DC64}"/>
              </a:ext>
            </a:extLst>
          </p:cNvPr>
          <p:cNvSpPr txBox="1">
            <a:spLocks/>
          </p:cNvSpPr>
          <p:nvPr/>
        </p:nvSpPr>
        <p:spPr>
          <a:xfrm>
            <a:off x="1103376" y="1185392"/>
            <a:ext cx="954024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Các cận lâm sàng khác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hCG</a:t>
            </a:r>
            <a:r>
              <a:rPr lang="en-US"/>
              <a:t> quick test: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  <a:p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: </a:t>
            </a:r>
            <a:r>
              <a:rPr lang="en-US" err="1"/>
              <a:t>Thiếu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nặng</a:t>
            </a:r>
            <a:r>
              <a:rPr lang="en-US"/>
              <a:t>,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nặng</a:t>
            </a:r>
            <a:r>
              <a:rPr lang="en-US"/>
              <a:t>, </a:t>
            </a:r>
            <a:r>
              <a:rPr lang="en-US" err="1"/>
              <a:t>bạch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20.000,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bạch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non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sát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: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555A-1EEF-43CD-BEB1-E367CE27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Chẩn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A00A-C3FC-48F4-B7BF-BC8A3000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8438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/>
              <a:t>AUB-C</a:t>
            </a:r>
          </a:p>
          <a:p>
            <a:pPr>
              <a:lnSpc>
                <a:spcPct val="100000"/>
              </a:lnSpc>
            </a:pPr>
            <a:r>
              <a:rPr lang="en-US" sz="2400"/>
              <a:t>Giải thích: </a:t>
            </a:r>
          </a:p>
          <a:p>
            <a:pPr>
              <a:lnSpc>
                <a:spcPct val="100000"/>
              </a:lnSpc>
            </a:pPr>
            <a:r>
              <a:rPr lang="en-US" sz="2400"/>
              <a:t>- Đặc điểm xuất huyết theo hệ thống 1 FIGO: tần suất bình th</a:t>
            </a:r>
            <a:r>
              <a:rPr lang="vi-VN" sz="2400"/>
              <a:t>ư</a:t>
            </a:r>
            <a:r>
              <a:rPr lang="en-US" sz="2400"/>
              <a:t>ờng, chu kì đều, l</a:t>
            </a:r>
            <a:r>
              <a:rPr lang="vi-VN" sz="2400"/>
              <a:t>ư</a:t>
            </a:r>
            <a:r>
              <a:rPr lang="en-US" sz="2400"/>
              <a:t>ợng nhiều, kéo dài, không xuất huyết giữa hai chu kì kinh =&gt; đặc điểm của AUB-C, AUB-L, AUB-A, AUB-M</a:t>
            </a:r>
          </a:p>
          <a:p>
            <a:pPr>
              <a:lnSpc>
                <a:spcPct val="100000"/>
              </a:lnSpc>
            </a:pPr>
            <a:r>
              <a:rPr lang="en-US" sz="2400"/>
              <a:t>- Bệnh nhân hành kinh đã 4 năm =&gt; không nghĩ AUB-O</a:t>
            </a:r>
          </a:p>
          <a:p>
            <a:pPr>
              <a:lnSpc>
                <a:spcPct val="100000"/>
              </a:lnSpc>
            </a:pPr>
            <a:r>
              <a:rPr lang="en-US" sz="2400"/>
              <a:t>- hCG quick test âm tính =&gt; loại trừ có thai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4397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68E6-6F4A-4B72-87E6-689A1B24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Biện luận chẩn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BF4A-94C5-41FF-B527-285D31B5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Bệnh nhân 15 tuổi, không có yếu tố nguy c</a:t>
            </a:r>
            <a:r>
              <a:rPr lang="vi-VN"/>
              <a:t>ơ</a:t>
            </a:r>
            <a:r>
              <a:rPr lang="en-US"/>
              <a:t> K nội mạc, không có thống kinh, khám tử cung bình th</a:t>
            </a:r>
            <a:r>
              <a:rPr lang="vi-VN"/>
              <a:t>ư</a:t>
            </a:r>
            <a:r>
              <a:rPr lang="en-US"/>
              <a:t>ờng (1) </a:t>
            </a:r>
          </a:p>
          <a:p>
            <a:pPr>
              <a:lnSpc>
                <a:spcPct val="110000"/>
              </a:lnSpc>
            </a:pPr>
            <a:r>
              <a:rPr lang="en-US"/>
              <a:t>Hình ảnh siêu âm:</a:t>
            </a:r>
          </a:p>
          <a:p>
            <a:pPr>
              <a:lnSpc>
                <a:spcPct val="110000"/>
              </a:lnSpc>
            </a:pPr>
            <a:r>
              <a:rPr lang="en-US"/>
              <a:t>+ Nội mạc tử cung không dày kết hợp (1) =&gt; không nghĩ AUB-M</a:t>
            </a:r>
          </a:p>
          <a:p>
            <a:pPr>
              <a:lnSpc>
                <a:spcPct val="110000"/>
              </a:lnSpc>
            </a:pPr>
            <a:r>
              <a:rPr lang="en-US"/>
              <a:t>+ Không ghi nhận hình ảnh của u x</a:t>
            </a:r>
            <a:r>
              <a:rPr lang="vi-VN"/>
              <a:t>ơ</a:t>
            </a:r>
            <a:r>
              <a:rPr lang="en-US"/>
              <a:t>-cơ tử cung, u tuyến c</a:t>
            </a:r>
            <a:r>
              <a:rPr lang="vi-VN"/>
              <a:t>ơ</a:t>
            </a:r>
            <a:r>
              <a:rPr lang="en-US"/>
              <a:t>-tử cung =&gt; không nghĩ AUB-A, AUB-L</a:t>
            </a:r>
          </a:p>
          <a:p>
            <a:pPr>
              <a:lnSpc>
                <a:spcPct val="110000"/>
              </a:lnSpc>
            </a:pPr>
            <a:r>
              <a:rPr lang="en-US"/>
              <a:t>+ Buồng trứng (P): Nang d = 18 mm * 20 mm, bên trong có phản âm dạng lưới =&gt; nghĩ nang xuất huyết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5497-2EEA-4912-A9AA-87BC9C8B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Biện luận chẩn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0B76-BE77-440E-90D1-5D8CEA00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7345"/>
            <a:ext cx="9720073" cy="434201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/>
              <a:t>Cộng thức máu: </a:t>
            </a:r>
          </a:p>
          <a:p>
            <a:pPr>
              <a:lnSpc>
                <a:spcPct val="110000"/>
              </a:lnSpc>
            </a:pPr>
            <a:r>
              <a:rPr lang="en-US" sz="2400"/>
              <a:t>- Thiếu máu nặng =&gt; do nguyên nhân xuất huyết hoặc xuất huyết/bệnh huyết học</a:t>
            </a:r>
          </a:p>
          <a:p>
            <a:pPr>
              <a:lnSpc>
                <a:spcPct val="110000"/>
              </a:lnSpc>
            </a:pPr>
            <a:r>
              <a:rPr lang="en-US" sz="2400"/>
              <a:t>- Giảm tiểu cầu nặng =&gt; </a:t>
            </a:r>
            <a:r>
              <a:rPr lang="en-US" sz="2400" b="1"/>
              <a:t>nguyên nhân gây xuất huyết</a:t>
            </a:r>
          </a:p>
          <a:p>
            <a:pPr>
              <a:lnSpc>
                <a:spcPct val="110000"/>
              </a:lnSpc>
            </a:pPr>
            <a:r>
              <a:rPr lang="en-US" sz="2400"/>
              <a:t>- Bạch cầu trên 20.000, có sự hiện diện của bạch cầu non =&gt; có bệnh lí huyết học</a:t>
            </a:r>
          </a:p>
          <a:p>
            <a:pPr>
              <a:lnSpc>
                <a:spcPct val="110000"/>
              </a:lnSpc>
            </a:pPr>
            <a:r>
              <a:rPr lang="en-US" sz="2400"/>
              <a:t>=&gt; Bệnh cảnh: </a:t>
            </a:r>
          </a:p>
          <a:p>
            <a:pPr>
              <a:lnSpc>
                <a:spcPct val="110000"/>
              </a:lnSpc>
            </a:pPr>
            <a:r>
              <a:rPr lang="en-US" sz="2400"/>
              <a:t>Bệnh nhân có thiếu máu nặng, đang xuất huyết nghĩ do giảm tiểu cầu/bệnh huyết học =&gt; </a:t>
            </a:r>
            <a:r>
              <a:rPr lang="en-US" sz="2400" b="1"/>
              <a:t>AUB-C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40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831C-EC2D-42B0-9D3F-F86B870B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/>
              <a:t>Làm sao để cầm máu?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DF64-F9B3-4D2D-A847-2B3D5631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- Truyền tiểu cầu </a:t>
            </a:r>
          </a:p>
          <a:p>
            <a:r>
              <a:rPr lang="en-US" sz="2400"/>
              <a:t>- Estrogen 25mg IV mỗi 4-6h/24h</a:t>
            </a:r>
          </a:p>
          <a:p>
            <a:r>
              <a:rPr lang="en-US" sz="2400"/>
              <a:t>- Hội chẩn bác sĩ huyết học</a:t>
            </a:r>
          </a:p>
          <a:p>
            <a:r>
              <a:rPr lang="en-US" sz="2400"/>
              <a:t>- Đăng kí hồng máu lắng </a:t>
            </a:r>
          </a:p>
        </p:txBody>
      </p:sp>
    </p:spTree>
    <p:extLst>
      <p:ext uri="{BB962C8B-B14F-4D97-AF65-F5344CB8AC3E}">
        <p14:creationId xmlns:p14="http://schemas.microsoft.com/office/powerpoint/2010/main" val="177395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0B4-5C3C-4BF4-8582-DD8EC70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1325563"/>
          </a:xfrm>
        </p:spPr>
        <p:txBody>
          <a:bodyPr/>
          <a:lstStyle/>
          <a:p>
            <a:r>
              <a:rPr lang="en-US" b="1" err="1"/>
              <a:t>Tình</a:t>
            </a:r>
            <a:r>
              <a:rPr lang="en-US" b="1"/>
              <a:t> </a:t>
            </a:r>
            <a:r>
              <a:rPr lang="en-US" b="1" err="1"/>
              <a:t>huống</a:t>
            </a:r>
            <a:r>
              <a:rPr lang="en-US" b="1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00D-24BE-48C3-821E-0A46590D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072"/>
            <a:ext cx="11159836" cy="53692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err="1">
                <a:cs typeface="Segoe UI" panose="020B0502040204020203" pitchFamily="34" charset="0"/>
              </a:rPr>
              <a:t>Cô</a:t>
            </a:r>
            <a:r>
              <a:rPr lang="en-US" sz="2400">
                <a:cs typeface="Segoe UI" panose="020B0502040204020203" pitchFamily="34" charset="0"/>
              </a:rPr>
              <a:t> Nguyễn Thị Lan, </a:t>
            </a:r>
            <a:r>
              <a:rPr lang="en-US" sz="2400" err="1">
                <a:cs typeface="Segoe UI" panose="020B0502040204020203" pitchFamily="34" charset="0"/>
              </a:rPr>
              <a:t>đi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khám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trong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những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ngày</a:t>
            </a:r>
            <a:r>
              <a:rPr lang="en-US" sz="2400">
                <a:cs typeface="Segoe UI" panose="020B0502040204020203" pitchFamily="34" charset="0"/>
              </a:rPr>
              <a:t> “ </a:t>
            </a:r>
            <a:r>
              <a:rPr lang="en-US" sz="2400" err="1">
                <a:cs typeface="Segoe UI" panose="020B0502040204020203" pitchFamily="34" charset="0"/>
              </a:rPr>
              <a:t>giãn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cách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xã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hội</a:t>
            </a:r>
            <a:r>
              <a:rPr lang="en-US" sz="2400">
                <a:cs typeface="Segoe UI" panose="020B0502040204020203" pitchFamily="34" charset="0"/>
              </a:rPr>
              <a:t> “ </a:t>
            </a:r>
            <a:r>
              <a:rPr lang="en-US" sz="2400" err="1">
                <a:cs typeface="Segoe UI" panose="020B0502040204020203" pitchFamily="34" charset="0"/>
              </a:rPr>
              <a:t>vì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dịch</a:t>
            </a:r>
            <a:r>
              <a:rPr lang="en-US" sz="2400">
                <a:cs typeface="Segoe UI" panose="020B0502040204020203" pitchFamily="34" charset="0"/>
              </a:rPr>
              <a:t> Covid-19 </a:t>
            </a:r>
            <a:r>
              <a:rPr lang="en-US" sz="2400" err="1">
                <a:cs typeface="Segoe UI" panose="020B0502040204020203" pitchFamily="34" charset="0"/>
              </a:rPr>
              <a:t>vì</a:t>
            </a:r>
            <a:r>
              <a:rPr lang="en-US" sz="2400">
                <a:cs typeface="Segoe UI" panose="020B0502040204020203" pitchFamily="34" charset="0"/>
              </a:rPr>
              <a:t> ra </a:t>
            </a:r>
            <a:r>
              <a:rPr lang="en-US" sz="2400" err="1">
                <a:cs typeface="Segoe UI" panose="020B0502040204020203" pitchFamily="34" charset="0"/>
              </a:rPr>
              <a:t>kinh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rất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nhiều</a:t>
            </a:r>
            <a:r>
              <a:rPr lang="en-US" sz="2400"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err="1">
                <a:cs typeface="Segoe UI" panose="020B0502040204020203" pitchFamily="34" charset="0"/>
              </a:rPr>
              <a:t>Cô</a:t>
            </a:r>
            <a:r>
              <a:rPr lang="en-US" sz="2400">
                <a:cs typeface="Segoe UI" panose="020B0502040204020203" pitchFamily="34" charset="0"/>
              </a:rPr>
              <a:t> 44 </a:t>
            </a:r>
            <a:r>
              <a:rPr lang="en-US" sz="2400" err="1">
                <a:cs typeface="Segoe UI" panose="020B0502040204020203" pitchFamily="34" charset="0"/>
              </a:rPr>
              <a:t>tuổi</a:t>
            </a:r>
            <a:r>
              <a:rPr lang="en-US" sz="2400">
                <a:cs typeface="Segoe UI" panose="020B0502040204020203" pitchFamily="34" charset="0"/>
              </a:rPr>
              <a:t>, </a:t>
            </a:r>
            <a:r>
              <a:rPr lang="en-US" sz="2400" err="1">
                <a:cs typeface="Segoe UI" panose="020B0502040204020203" pitchFamily="34" charset="0"/>
              </a:rPr>
              <a:t>đã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có</a:t>
            </a:r>
            <a:r>
              <a:rPr lang="en-US" sz="2400">
                <a:cs typeface="Segoe UI" panose="020B0502040204020203" pitchFamily="34" charset="0"/>
              </a:rPr>
              <a:t> 2 con, con </a:t>
            </a:r>
            <a:r>
              <a:rPr lang="en-US" sz="2400" err="1">
                <a:cs typeface="Segoe UI" panose="020B0502040204020203" pitchFamily="34" charset="0"/>
              </a:rPr>
              <a:t>nhỏ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nhất</a:t>
            </a:r>
            <a:r>
              <a:rPr lang="en-US" sz="2400">
                <a:cs typeface="Segoe UI" panose="020B0502040204020203" pitchFamily="34" charset="0"/>
              </a:rPr>
              <a:t> 10 </a:t>
            </a:r>
            <a:r>
              <a:rPr lang="en-US" sz="2400" err="1">
                <a:cs typeface="Segoe UI" panose="020B0502040204020203" pitchFamily="34" charset="0"/>
              </a:rPr>
              <a:t>tuổi</a:t>
            </a:r>
            <a:r>
              <a:rPr lang="en-US" sz="2400">
                <a:cs typeface="Segoe UI" panose="020B0502040204020203" pitchFamily="34" charset="0"/>
              </a:rPr>
              <a:t>, PARA: 2002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err="1">
                <a:cs typeface="Segoe UI" panose="020B0502040204020203" pitchFamily="34" charset="0"/>
              </a:rPr>
              <a:t>Cô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có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kinh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năm</a:t>
            </a:r>
            <a:r>
              <a:rPr lang="en-US" sz="2400">
                <a:cs typeface="Segoe UI" panose="020B0502040204020203" pitchFamily="34" charset="0"/>
              </a:rPr>
              <a:t> 16 </a:t>
            </a:r>
            <a:r>
              <a:rPr lang="en-US" sz="2400" err="1">
                <a:cs typeface="Segoe UI" panose="020B0502040204020203" pitchFamily="34" charset="0"/>
              </a:rPr>
              <a:t>tuổi</a:t>
            </a:r>
            <a:r>
              <a:rPr lang="en-US" sz="2400">
                <a:cs typeface="Segoe UI" panose="020B0502040204020203" pitchFamily="34" charset="0"/>
              </a:rPr>
              <a:t>, </a:t>
            </a:r>
            <a:r>
              <a:rPr lang="en-US" sz="2400" err="1">
                <a:cs typeface="Segoe UI" panose="020B0502040204020203" pitchFamily="34" charset="0"/>
              </a:rPr>
              <a:t>kinh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đều</a:t>
            </a:r>
            <a:r>
              <a:rPr lang="en-US" sz="2400">
                <a:cs typeface="Segoe UI" panose="020B0502040204020203" pitchFamily="34" charset="0"/>
              </a:rPr>
              <a:t>, </a:t>
            </a:r>
            <a:r>
              <a:rPr lang="en-US" sz="2400" err="1">
                <a:cs typeface="Segoe UI" panose="020B0502040204020203" pitchFamily="34" charset="0"/>
              </a:rPr>
              <a:t>ngừa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thai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bằng</a:t>
            </a:r>
            <a:r>
              <a:rPr lang="en-US" sz="2400">
                <a:cs typeface="Segoe UI" panose="020B0502040204020203" pitchFamily="34" charset="0"/>
              </a:rPr>
              <a:t> bao </a:t>
            </a:r>
            <a:r>
              <a:rPr lang="en-US" sz="2400" err="1">
                <a:cs typeface="Segoe UI" panose="020B0502040204020203" pitchFamily="34" charset="0"/>
              </a:rPr>
              <a:t>cao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su</a:t>
            </a:r>
            <a:endParaRPr lang="en-US" sz="2400"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err="1">
                <a:cs typeface="Segoe UI" panose="020B0502040204020203" pitchFamily="34" charset="0"/>
              </a:rPr>
              <a:t>Thường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xuyên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khám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định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kỳ</a:t>
            </a:r>
            <a:r>
              <a:rPr lang="en-US" sz="2400">
                <a:cs typeface="Segoe UI" panose="020B0502040204020203" pitchFamily="34" charset="0"/>
              </a:rPr>
              <a:t>. </a:t>
            </a:r>
            <a:r>
              <a:rPr lang="en-US" sz="2400" err="1">
                <a:cs typeface="Segoe UI" panose="020B0502040204020203" pitchFamily="34" charset="0"/>
              </a:rPr>
              <a:t>Tháng</a:t>
            </a:r>
            <a:r>
              <a:rPr lang="en-US" sz="2400">
                <a:cs typeface="Segoe UI" panose="020B0502040204020203" pitchFamily="34" charset="0"/>
              </a:rPr>
              <a:t> 11/2019 </a:t>
            </a:r>
            <a:r>
              <a:rPr lang="en-US" sz="2400" err="1">
                <a:cs typeface="Segoe UI" panose="020B0502040204020203" pitchFamily="34" charset="0"/>
              </a:rPr>
              <a:t>tới</a:t>
            </a:r>
            <a:r>
              <a:rPr lang="en-US" sz="2400">
                <a:cs typeface="Segoe UI" panose="020B0502040204020203" pitchFamily="34" charset="0"/>
              </a:rPr>
              <a:t> nay, BN </a:t>
            </a:r>
            <a:r>
              <a:rPr lang="en-US" sz="2400" err="1">
                <a:cs typeface="Segoe UI" panose="020B0502040204020203" pitchFamily="34" charset="0"/>
              </a:rPr>
              <a:t>đang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được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theo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dõi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vấn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đề</a:t>
            </a:r>
            <a:r>
              <a:rPr lang="en-US" sz="2400">
                <a:cs typeface="Segoe UI" panose="020B0502040204020203" pitchFamily="34" charset="0"/>
              </a:rPr>
              <a:t> ASCUS </a:t>
            </a:r>
            <a:r>
              <a:rPr lang="en-US" sz="2400" err="1">
                <a:cs typeface="Segoe UI" panose="020B0502040204020203" pitchFamily="34" charset="0"/>
              </a:rPr>
              <a:t>và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đã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được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soi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cổ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tử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cung</a:t>
            </a:r>
            <a:r>
              <a:rPr lang="en-US" sz="2400">
                <a:cs typeface="Segoe UI" panose="020B0502040204020203" pitchFamily="34" charset="0"/>
              </a:rPr>
              <a:t> -  </a:t>
            </a:r>
            <a:r>
              <a:rPr lang="en-US" sz="2400" err="1">
                <a:cs typeface="Segoe UI" panose="020B0502040204020203" pitchFamily="34" charset="0"/>
              </a:rPr>
              <a:t>bấm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sinh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thiết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với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kết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quả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không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bất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thường</a:t>
            </a:r>
            <a:r>
              <a:rPr lang="en-US" sz="2400">
                <a:cs typeface="Segoe UI" panose="020B0502040204020203" pitchFamily="34" charset="0"/>
              </a:rPr>
              <a:t> HPV(+).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cs typeface="Segoe UI" panose="020B0502040204020203" pitchFamily="34" charset="0"/>
              </a:rPr>
              <a:t>3 </a:t>
            </a:r>
            <a:r>
              <a:rPr lang="en-US" sz="2400" err="1">
                <a:cs typeface="Segoe UI" panose="020B0502040204020203" pitchFamily="34" charset="0"/>
              </a:rPr>
              <a:t>tháng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gần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đây</a:t>
            </a:r>
            <a:r>
              <a:rPr lang="en-US" sz="2400">
                <a:cs typeface="Segoe UI" panose="020B0502040204020203" pitchFamily="34" charset="0"/>
              </a:rPr>
              <a:t>, </a:t>
            </a:r>
            <a:r>
              <a:rPr lang="en-US" sz="2400" err="1">
                <a:cs typeface="Segoe UI" panose="020B0502040204020203" pitchFamily="34" charset="0"/>
              </a:rPr>
              <a:t>cô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có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ghi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nhận</a:t>
            </a:r>
            <a:r>
              <a:rPr lang="en-US" sz="2400">
                <a:cs typeface="Segoe UI" panose="020B0502040204020203" pitchFamily="34" charset="0"/>
              </a:rPr>
              <a:t> ra </a:t>
            </a:r>
            <a:r>
              <a:rPr lang="en-US" sz="2400" err="1">
                <a:cs typeface="Segoe UI" panose="020B0502040204020203" pitchFamily="34" charset="0"/>
              </a:rPr>
              <a:t>huyết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rất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nhiều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vào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ngày</a:t>
            </a:r>
            <a:r>
              <a:rPr lang="en-US" sz="2400">
                <a:cs typeface="Segoe UI" panose="020B0502040204020203" pitchFamily="34" charset="0"/>
              </a:rPr>
              <a:t> 2-ngày 3 ( # 6-8 BVS </a:t>
            </a:r>
            <a:r>
              <a:rPr lang="en-US" sz="2400" err="1">
                <a:cs typeface="Segoe UI" panose="020B0502040204020203" pitchFamily="34" charset="0"/>
              </a:rPr>
              <a:t>dày</a:t>
            </a:r>
            <a:r>
              <a:rPr lang="en-US" sz="2400">
                <a:cs typeface="Segoe UI" panose="020B0502040204020203" pitchFamily="34" charset="0"/>
              </a:rPr>
              <a:t>) </a:t>
            </a:r>
            <a:r>
              <a:rPr lang="en-US" sz="2400" err="1">
                <a:cs typeface="Segoe UI" panose="020B0502040204020203" pitchFamily="34" charset="0"/>
              </a:rPr>
              <a:t>và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hết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sạch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vào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ngày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thứ</a:t>
            </a:r>
            <a:r>
              <a:rPr lang="en-US" sz="2400">
                <a:cs typeface="Segoe UI" panose="020B0502040204020203" pitchFamily="34" charset="0"/>
              </a:rPr>
              <a:t> 5.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cs typeface="Segoe UI" panose="020B0502040204020203" pitchFamily="34" charset="0"/>
              </a:rPr>
              <a:t>Bệnh nhân tự </a:t>
            </a:r>
            <a:r>
              <a:rPr lang="en-US" sz="2400" err="1">
                <a:cs typeface="Segoe UI" panose="020B0502040204020203" pitchFamily="34" charset="0"/>
              </a:rPr>
              <a:t>sử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dụng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thuốc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nội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tiết</a:t>
            </a:r>
            <a:r>
              <a:rPr lang="en-US" sz="2400">
                <a:cs typeface="Segoe UI" panose="020B0502040204020203" pitchFamily="34" charset="0"/>
              </a:rPr>
              <a:t> E- P (Cyclo-Provera) </a:t>
            </a:r>
            <a:r>
              <a:rPr lang="en-US" sz="2400" err="1">
                <a:cs typeface="Segoe UI" panose="020B0502040204020203" pitchFamily="34" charset="0"/>
              </a:rPr>
              <a:t>vì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nghĩ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đang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trong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giai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đoạn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tiền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mãn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kinh</a:t>
            </a:r>
            <a:r>
              <a:rPr lang="en-US" sz="2400">
                <a:cs typeface="Segoe UI" panose="020B0502040204020203" pitchFamily="34" charset="0"/>
              </a:rPr>
              <a:t> </a:t>
            </a:r>
            <a:r>
              <a:rPr lang="en-US" sz="2400" err="1">
                <a:cs typeface="Segoe UI" panose="020B0502040204020203" pitchFamily="34" charset="0"/>
              </a:rPr>
              <a:t>khoảng</a:t>
            </a:r>
            <a:r>
              <a:rPr lang="en-US" sz="2400">
                <a:cs typeface="Segoe UI" panose="020B0502040204020203" pitchFamily="34" charset="0"/>
              </a:rPr>
              <a:t> 2 </a:t>
            </a:r>
            <a:r>
              <a:rPr lang="en-US" sz="2400" err="1">
                <a:cs typeface="Segoe UI" panose="020B0502040204020203" pitchFamily="34" charset="0"/>
              </a:rPr>
              <a:t>tháng</a:t>
            </a:r>
            <a:r>
              <a:rPr lang="en-US" sz="2400"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23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4F020-DFAD-43C9-910E-F22C7270D5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DCCE7E-9A92-42C1-B233-C88ECA7B4C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A58A3B-625B-4D01-8D8A-61D8F98D9815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</TotalTime>
  <Words>2119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UI</vt:lpstr>
      <vt:lpstr>Tw Cen MT</vt:lpstr>
      <vt:lpstr>Wingdings 3</vt:lpstr>
      <vt:lpstr>Integral</vt:lpstr>
      <vt:lpstr>Tình huống AUB</vt:lpstr>
      <vt:lpstr>Tình huống 1</vt:lpstr>
      <vt:lpstr>Siêu âm phụ khoa ngả bụng</vt:lpstr>
      <vt:lpstr>Các cận lâm sàng khác</vt:lpstr>
      <vt:lpstr>Chẩn đoán</vt:lpstr>
      <vt:lpstr>Biện luận chẩn đoán</vt:lpstr>
      <vt:lpstr>Biện luận chẩn đoán</vt:lpstr>
      <vt:lpstr>Làm sao để cầm máu?</vt:lpstr>
      <vt:lpstr>Tình huống 2:</vt:lpstr>
      <vt:lpstr>Siêu âm bụng tổng quát T2/2020</vt:lpstr>
      <vt:lpstr>Khám lâm sàng</vt:lpstr>
      <vt:lpstr>Bạn nghĩ có cần tìm hiểu thêm về tiền căn hay bệnh sử của bệnh này không? Nếu có, nên hỏi điều gì?</vt:lpstr>
      <vt:lpstr>Dấu hiệu cần khám thêm</vt:lpstr>
      <vt:lpstr>Biện luận chẩn đoán</vt:lpstr>
      <vt:lpstr>Biện luận chẩn đoán</vt:lpstr>
      <vt:lpstr>Dự kiến các bước xử trí tiếp theo</vt:lpstr>
      <vt:lpstr>Bạn nghĩ gì kết quả này ?</vt:lpstr>
      <vt:lpstr>Tình huống 3:</vt:lpstr>
      <vt:lpstr>Tình huống 3:</vt:lpstr>
      <vt:lpstr>Siêu âm phụ khoa (tại thời điểm ra huyết đợt 2)</vt:lpstr>
      <vt:lpstr>Chẩn đoán AUB-FIGO</vt:lpstr>
      <vt:lpstr>Dự kiến xử trí tiếp theo</vt:lpstr>
      <vt:lpstr>Thực tế</vt:lpstr>
      <vt:lpstr>Xử trí trong trường hợp 3 đã có sai lầm hay không? Nếu có thì tại sao? Và nếu không thì tại sao?</vt:lpstr>
      <vt:lpstr>Bạn hãy dự kiến kế hoạch điều trị tiếp theo?</vt:lpstr>
      <vt:lpstr>CẢM ƠN THẦY CÔ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huống AUB</dc:title>
  <dc:creator>cutun</dc:creator>
  <cp:lastModifiedBy>nguyen bang</cp:lastModifiedBy>
  <cp:revision>50</cp:revision>
  <dcterms:created xsi:type="dcterms:W3CDTF">2020-04-22T13:42:10Z</dcterms:created>
  <dcterms:modified xsi:type="dcterms:W3CDTF">2020-04-26T07:39:25Z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