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7" r:id="rId9"/>
    <p:sldId id="259" r:id="rId10"/>
    <p:sldId id="261" r:id="rId11"/>
    <p:sldId id="260" r:id="rId12"/>
    <p:sldId id="275" r:id="rId13"/>
    <p:sldId id="276" r:id="rId14"/>
    <p:sldId id="277" r:id="rId15"/>
    <p:sldId id="278" r:id="rId16"/>
    <p:sldId id="262" r:id="rId17"/>
    <p:sldId id="263" r:id="rId18"/>
    <p:sldId id="264" r:id="rId19"/>
    <p:sldId id="265" r:id="rId20"/>
    <p:sldId id="266" r:id="rId21"/>
    <p:sldId id="279" r:id="rId22"/>
    <p:sldId id="280" r:id="rId23"/>
    <p:sldId id="267" r:id="rId24"/>
    <p:sldId id="26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8929" autoAdjust="0"/>
  </p:normalViewPr>
  <p:slideViewPr>
    <p:cSldViewPr snapToGrid="0">
      <p:cViewPr varScale="1">
        <p:scale>
          <a:sx n="45" d="100"/>
          <a:sy n="45" d="100"/>
        </p:scale>
        <p:origin x="60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B730-BB62-42EC-9AEC-28FB6137D85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C4CE-2E4F-4DA1-8970-C9CA1BE8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29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6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78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6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7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4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62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3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7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1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33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1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3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7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2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08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63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C4CE-2E4F-4DA1-8970-C9CA1BE8EB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3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4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2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9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3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4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868D-6BA2-4772-A9BD-8FC74E153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AUB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22317-4492-4260-831E-DA9C07D37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Tổ 2 – Y14A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6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3D60-43E8-450F-A707-69CA4390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A601-2F17-4156-AE0E-A431E7DD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Bn</a:t>
            </a:r>
            <a:r>
              <a:rPr lang="en-US" dirty="0"/>
              <a:t> da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, M: 86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: 90/60 mm Hg</a:t>
            </a:r>
          </a:p>
          <a:p>
            <a:pPr>
              <a:buFontTx/>
              <a:buChar char="-"/>
            </a:pP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 1m60,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: 58 kg</a:t>
            </a:r>
          </a:p>
          <a:p>
            <a:pPr>
              <a:buFontTx/>
              <a:buChar char="-"/>
            </a:pP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sậm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,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sang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,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,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to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thai</a:t>
            </a:r>
            <a:r>
              <a:rPr lang="en-US" dirty="0"/>
              <a:t> 7 </a:t>
            </a:r>
            <a:r>
              <a:rPr lang="en-US" dirty="0" err="1"/>
              <a:t>tuần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,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93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BA8-341F-4591-9AD4-F5206E20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TH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9E4A-C896-49BC-B361-A498CF17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hay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? </a:t>
            </a:r>
          </a:p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AUB </a:t>
            </a:r>
            <a:r>
              <a:rPr lang="en-US" dirty="0" err="1"/>
              <a:t>theo</a:t>
            </a:r>
            <a:r>
              <a:rPr lang="en-US" dirty="0"/>
              <a:t> FIGO?</a:t>
            </a:r>
          </a:p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67971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389"/>
            <a:ext cx="10515600" cy="5661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smtClean="0"/>
              <a:t>Hỏi tiền căn – bệnh sử: </a:t>
            </a:r>
          </a:p>
          <a:p>
            <a:pPr marL="0" indent="0">
              <a:buNone/>
            </a:pPr>
            <a:r>
              <a:rPr lang="en-US" sz="2400"/>
              <a:t>-</a:t>
            </a:r>
            <a:r>
              <a:rPr lang="en-US" sz="2400" smtClean="0"/>
              <a:t>biện pháp tránh thai khác bcs, sanh thường hay mổ, hậu phẫu bao nhiêu ngày, có xuất huyết sau sinh</a:t>
            </a:r>
          </a:p>
          <a:p>
            <a:pPr marL="0" indent="0">
              <a:buNone/>
            </a:pPr>
            <a:r>
              <a:rPr lang="en-US" sz="2400" smtClean="0"/>
              <a:t>-tác dụng phụ cường estrogen: buồn nôn, nôn, đau căng vú, nhức đầu</a:t>
            </a:r>
          </a:p>
          <a:p>
            <a:pPr marL="0" indent="0">
              <a:buNone/>
            </a:pPr>
            <a:r>
              <a:rPr lang="en-US" sz="2400" smtClean="0"/>
              <a:t>-</a:t>
            </a:r>
            <a:r>
              <a:rPr lang="en-US" sz="2400" baseline="0" smtClean="0"/>
              <a:t>có phát hiện u xơ gì ko, diễn tiến u xơ to nhỏ theo thời gian thế nào, có gây than phiền gì? </a:t>
            </a:r>
          </a:p>
          <a:p>
            <a:pPr marL="0" indent="0">
              <a:buNone/>
            </a:pPr>
            <a:r>
              <a:rPr lang="en-US" sz="2400" smtClean="0"/>
              <a:t>-hôm nay là ngày kinh thứ mấy</a:t>
            </a:r>
            <a:r>
              <a:rPr lang="en-US" sz="2400" baseline="0" smtClean="0"/>
              <a:t>, hành kinh bao ngày, chu kỳ</a:t>
            </a:r>
            <a:r>
              <a:rPr lang="en-US" sz="2400" smtClean="0"/>
              <a:t> có ngắn lại,</a:t>
            </a:r>
            <a:r>
              <a:rPr lang="en-US" sz="2400" baseline="0" smtClean="0"/>
              <a:t> lượng</a:t>
            </a:r>
          </a:p>
          <a:p>
            <a:pPr marL="0" indent="0">
              <a:buNone/>
            </a:pPr>
            <a:r>
              <a:rPr lang="en-US" sz="2400" smtClean="0"/>
              <a:t>-tần suất quan hệ gần đây thế nào, có chảy máu sau quan hệ</a:t>
            </a:r>
          </a:p>
          <a:p>
            <a:pPr marL="0" indent="0">
              <a:buNone/>
            </a:pPr>
            <a:r>
              <a:rPr lang="en-US" sz="2400" smtClean="0"/>
              <a:t>-Gia đình: có ung thư phụ khoa không?</a:t>
            </a:r>
          </a:p>
        </p:txBody>
      </p:sp>
    </p:spTree>
    <p:extLst>
      <p:ext uri="{BB962C8B-B14F-4D97-AF65-F5344CB8AC3E}">
        <p14:creationId xmlns:p14="http://schemas.microsoft.com/office/powerpoint/2010/main" val="379744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Khám thêm</a:t>
            </a:r>
          </a:p>
          <a:p>
            <a:pPr>
              <a:buFontTx/>
              <a:buChar char="-"/>
            </a:pPr>
            <a:r>
              <a:rPr lang="en-US" sz="2400" smtClean="0"/>
              <a:t>Dấu hiệu thiếu máu:</a:t>
            </a:r>
          </a:p>
          <a:p>
            <a:pPr marL="0" indent="0">
              <a:buNone/>
            </a:pPr>
            <a:r>
              <a:rPr lang="en-US" sz="2400" smtClean="0"/>
              <a:t>+ nước tiểu, CRT</a:t>
            </a:r>
          </a:p>
          <a:p>
            <a:pPr marL="0" indent="0">
              <a:buNone/>
            </a:pPr>
            <a:r>
              <a:rPr lang="en-US" sz="2400" smtClean="0"/>
              <a:t>+ dấu mất nước: môi khô, lưỡi khô</a:t>
            </a:r>
          </a:p>
          <a:p>
            <a:pPr>
              <a:buFontTx/>
              <a:buChar char="-"/>
            </a:pPr>
            <a:r>
              <a:rPr lang="en-US" sz="2400" smtClean="0"/>
              <a:t>Khám chấn thương</a:t>
            </a:r>
          </a:p>
          <a:p>
            <a:pPr marL="0" indent="0">
              <a:buNone/>
            </a:pPr>
            <a:r>
              <a:rPr lang="en-US" sz="2400" smtClean="0"/>
              <a:t>+ vùng niệu</a:t>
            </a:r>
          </a:p>
          <a:p>
            <a:pPr>
              <a:buFontTx/>
              <a:buChar char="-"/>
            </a:pPr>
            <a:r>
              <a:rPr lang="en-US" sz="2400" smtClean="0"/>
              <a:t>Khám tổng quát:</a:t>
            </a:r>
          </a:p>
          <a:p>
            <a:pPr marL="0" indent="0">
              <a:buNone/>
            </a:pPr>
            <a:r>
              <a:rPr lang="en-US" sz="2400" smtClean="0"/>
              <a:t>+ nhiệt độ</a:t>
            </a:r>
          </a:p>
          <a:p>
            <a:pPr marL="0" indent="0">
              <a:buNone/>
            </a:pPr>
            <a:r>
              <a:rPr lang="en-US" sz="2400" smtClean="0"/>
              <a:t>+ gan, lách, hạch bẹn</a:t>
            </a:r>
          </a:p>
          <a:p>
            <a:pPr marL="0" indent="0">
              <a:buNone/>
            </a:pPr>
            <a:r>
              <a:rPr lang="en-US" sz="2400" smtClean="0"/>
              <a:t>+ khối u vùng bụng</a:t>
            </a:r>
          </a:p>
          <a:p>
            <a:pPr marL="0" indent="0">
              <a:buNone/>
            </a:pPr>
            <a:r>
              <a:rPr lang="en-US" sz="2400" smtClean="0"/>
              <a:t>+ khám vú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930700"/>
          </a:xfrm>
        </p:spPr>
        <p:txBody>
          <a:bodyPr>
            <a:normAutofit/>
          </a:bodyPr>
          <a:lstStyle/>
          <a:p>
            <a:r>
              <a:rPr lang="en-US" smtClean="0"/>
              <a:t>Trả lời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8516" y="1884217"/>
            <a:ext cx="103050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Hệ thống 1: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Độ dài chu kỳ: 28 ngày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Sự đều đặn: đều +/-2 ngày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Độ dài kinh: 5 ngày hoặc hơn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Lượng: nhiều (HMB)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Chảy máu giữa kì kinh: không</a:t>
            </a:r>
          </a:p>
          <a:p>
            <a:r>
              <a:rPr lang="en-US" sz="2400" smtClean="0"/>
              <a:t>Hệ thống 2:</a:t>
            </a:r>
          </a:p>
          <a:p>
            <a:r>
              <a:rPr lang="en-US" sz="2400" smtClean="0"/>
              <a:t>AUB – L, I , O?, A?</a:t>
            </a:r>
          </a:p>
          <a:p>
            <a:endParaRPr lang="en-US" smtClean="0"/>
          </a:p>
          <a:p>
            <a:pPr marL="285750" indent="-285750">
              <a:buFontTx/>
              <a:buChar char="-"/>
            </a:pP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2756"/>
              </p:ext>
            </p:extLst>
          </p:nvPr>
        </p:nvGraphicFramePr>
        <p:xfrm>
          <a:off x="5475895" y="1765061"/>
          <a:ext cx="628742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857">
                  <a:extLst>
                    <a:ext uri="{9D8B030D-6E8A-4147-A177-3AD203B41FA5}">
                      <a16:colId xmlns:a16="http://schemas.microsoft.com/office/drawing/2014/main" val="3689209611"/>
                    </a:ext>
                  </a:extLst>
                </a:gridCol>
                <a:gridCol w="1571857">
                  <a:extLst>
                    <a:ext uri="{9D8B030D-6E8A-4147-A177-3AD203B41FA5}">
                      <a16:colId xmlns:a16="http://schemas.microsoft.com/office/drawing/2014/main" val="4292300935"/>
                    </a:ext>
                  </a:extLst>
                </a:gridCol>
                <a:gridCol w="1571857">
                  <a:extLst>
                    <a:ext uri="{9D8B030D-6E8A-4147-A177-3AD203B41FA5}">
                      <a16:colId xmlns:a16="http://schemas.microsoft.com/office/drawing/2014/main" val="2872125995"/>
                    </a:ext>
                  </a:extLst>
                </a:gridCol>
                <a:gridCol w="1571857">
                  <a:extLst>
                    <a:ext uri="{9D8B030D-6E8A-4147-A177-3AD203B41FA5}">
                      <a16:colId xmlns:a16="http://schemas.microsoft.com/office/drawing/2014/main" val="1521397112"/>
                    </a:ext>
                  </a:extLst>
                </a:gridCol>
              </a:tblGrid>
              <a:tr h="3255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?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74995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79820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3207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4340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3064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72365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73425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51860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845795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6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0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4029" y="748145"/>
            <a:ext cx="99918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Xử trí tiếp theo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Cầm máu bằng: acid tranexamic, estrogen liều cao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Truyền dịch, nếu Hb&lt;7g/dL thì truyền HCL</a:t>
            </a:r>
          </a:p>
          <a:p>
            <a:r>
              <a:rPr lang="en-US" sz="2400" smtClean="0"/>
              <a:t>-    beta-HCG, công thức máu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Sinh hiệu ổn: siêu âm Doppler để phân biệt AUB-A và L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 Điều trị nguyên nhân theo kết quả siêu âm</a:t>
            </a:r>
          </a:p>
          <a:p>
            <a:pPr marL="342900" indent="-342900">
              <a:buFontTx/>
              <a:buChar char="-"/>
            </a:pPr>
            <a:endParaRPr lang="en-US" sz="2400" smtClean="0"/>
          </a:p>
          <a:p>
            <a:pPr marL="342900" indent="-342900">
              <a:buFontTx/>
              <a:buChar char="-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6863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E917-CB2F-4509-B301-B49E7A8A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813" y="5633086"/>
            <a:ext cx="5051106" cy="5848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Bạn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nghĩ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này</a:t>
            </a:r>
            <a:r>
              <a:rPr lang="en-US" sz="2400" dirty="0">
                <a:solidFill>
                  <a:schemeClr val="bg1"/>
                </a:solidFill>
              </a:rPr>
              <a:t> 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89CBF9-718A-4E4D-82F6-4954AD6D8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9908" b="48368"/>
          <a:stretch/>
        </p:blipFill>
        <p:spPr>
          <a:xfrm>
            <a:off x="365308" y="2014582"/>
            <a:ext cx="5450276" cy="4103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1CAE0-F1CF-493A-A210-681329F13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" t="16665" r="5439"/>
          <a:stretch/>
        </p:blipFill>
        <p:spPr>
          <a:xfrm>
            <a:off x="6288357" y="2032938"/>
            <a:ext cx="5476017" cy="36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3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AFC7-CA7F-4516-B71B-1B7161AE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E0D2-DA3B-4B6A-AD9C-25290DFF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44 </a:t>
            </a:r>
            <a:r>
              <a:rPr lang="en-US" dirty="0" err="1"/>
              <a:t>tuổi</a:t>
            </a:r>
            <a:r>
              <a:rPr lang="en-US" dirty="0"/>
              <a:t>, para 2002. </a:t>
            </a:r>
            <a:r>
              <a:rPr lang="en-US" b="1" dirty="0" err="1"/>
              <a:t>Bệnh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hiển</a:t>
            </a:r>
            <a:r>
              <a:rPr lang="en-US" b="1" dirty="0"/>
              <a:t> ra </a:t>
            </a:r>
            <a:r>
              <a:rPr lang="en-US" b="1" dirty="0" err="1"/>
              <a:t>huyết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b="1" dirty="0"/>
              <a:t> </a:t>
            </a:r>
            <a:r>
              <a:rPr lang="en-US" b="1" dirty="0" err="1"/>
              <a:t>đạo</a:t>
            </a:r>
            <a:r>
              <a:rPr lang="en-US" b="1" dirty="0"/>
              <a:t> 2 </a:t>
            </a:r>
            <a:r>
              <a:rPr lang="en-US" b="1" dirty="0" err="1"/>
              <a:t>lần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1 </a:t>
            </a:r>
            <a:r>
              <a:rPr lang="en-US" b="1" dirty="0" err="1"/>
              <a:t>tháng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que </a:t>
            </a:r>
            <a:r>
              <a:rPr lang="en-US" b="1" dirty="0" err="1"/>
              <a:t>cấy</a:t>
            </a:r>
            <a:r>
              <a:rPr lang="en-US" b="1" dirty="0"/>
              <a:t> </a:t>
            </a:r>
            <a:r>
              <a:rPr lang="en-US" b="1" dirty="0" err="1"/>
              <a:t>Implanon</a:t>
            </a:r>
            <a:r>
              <a:rPr lang="en-US" b="1" dirty="0"/>
              <a:t> 2 </a:t>
            </a:r>
            <a:r>
              <a:rPr lang="en-US" b="1" dirty="0" err="1"/>
              <a:t>năm</a:t>
            </a:r>
            <a:r>
              <a:rPr lang="en-US" b="1" dirty="0"/>
              <a:t>.</a:t>
            </a:r>
          </a:p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Bn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0"/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42 </a:t>
            </a:r>
            <a:r>
              <a:rPr lang="en-US" dirty="0" err="1"/>
              <a:t>tuổi</a:t>
            </a:r>
            <a:r>
              <a:rPr lang="en-US" dirty="0"/>
              <a:t>, Bn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, Bn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que </a:t>
            </a:r>
            <a:r>
              <a:rPr lang="en-US" dirty="0" err="1"/>
              <a:t>cấy</a:t>
            </a:r>
            <a:r>
              <a:rPr lang="en-US" dirty="0"/>
              <a:t> </a:t>
            </a:r>
            <a:r>
              <a:rPr lang="en-US" dirty="0" err="1"/>
              <a:t>Implanon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Đặt</a:t>
            </a:r>
            <a:r>
              <a:rPr lang="en-US" dirty="0"/>
              <a:t> que </a:t>
            </a:r>
            <a:r>
              <a:rPr lang="en-US" dirty="0" err="1"/>
              <a:t>cấy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3 </a:t>
            </a:r>
            <a:r>
              <a:rPr lang="en-US" dirty="0" err="1"/>
              <a:t>tháng</a:t>
            </a:r>
            <a:r>
              <a:rPr lang="en-US" dirty="0"/>
              <a:t>, Bn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tòan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phết</a:t>
            </a:r>
            <a:r>
              <a:rPr lang="en-US" dirty="0"/>
              <a:t> </a:t>
            </a:r>
            <a:r>
              <a:rPr lang="en-US" dirty="0" err="1"/>
              <a:t>mỏng</a:t>
            </a:r>
            <a:r>
              <a:rPr lang="en-US" dirty="0"/>
              <a:t> CTC).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3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E7B5-7BB6-4DC2-94E1-3B849123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A27D-3397-49E1-BA0F-4F68E32F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khỏe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thỉnh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thỏang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chóng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mặt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kéo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rồi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21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5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6E47-5DAD-4C82-8908-2A88EE5A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2)</a:t>
            </a:r>
          </a:p>
        </p:txBody>
      </p:sp>
      <p:pic>
        <p:nvPicPr>
          <p:cNvPr id="5" name="Content Placeholder 4" descr="A picture containing photo, computer, sitting, monitor&#10;&#10;Description automatically generated">
            <a:extLst>
              <a:ext uri="{FF2B5EF4-FFF2-40B4-BE49-F238E27FC236}">
                <a16:creationId xmlns:a16="http://schemas.microsoft.com/office/drawing/2014/main" id="{344EFC42-C018-41B4-947F-575A0B9736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7" r="1124" b="28908"/>
          <a:stretch/>
        </p:blipFill>
        <p:spPr>
          <a:xfrm>
            <a:off x="1097280" y="1938527"/>
            <a:ext cx="3376965" cy="393056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dAP</a:t>
            </a:r>
            <a:r>
              <a:rPr lang="en-US" dirty="0"/>
              <a:t> = 45mm</a:t>
            </a:r>
          </a:p>
          <a:p>
            <a:r>
              <a:rPr lang="en-US" dirty="0"/>
              <a:t>-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ngã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đều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8mm</a:t>
            </a:r>
          </a:p>
          <a:p>
            <a:r>
              <a:rPr lang="en-US" dirty="0"/>
              <a:t>- 2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8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7893"/>
            <a:ext cx="10515600" cy="1325563"/>
          </a:xfrm>
        </p:spPr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456"/>
            <a:ext cx="10515600" cy="54193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Bé</a:t>
            </a:r>
            <a:r>
              <a:rPr lang="en-US" dirty="0"/>
              <a:t> 15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algn="just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vú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11 </a:t>
            </a:r>
            <a:r>
              <a:rPr lang="en-US" dirty="0" err="1"/>
              <a:t>tuổi</a:t>
            </a:r>
            <a:endParaRPr lang="en-US" dirty="0"/>
          </a:p>
          <a:p>
            <a:pPr algn="just"/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12 </a:t>
            </a:r>
            <a:r>
              <a:rPr lang="en-US" dirty="0" err="1"/>
              <a:t>tuổi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Trong</a:t>
            </a:r>
            <a:r>
              <a:rPr lang="en-US" dirty="0"/>
              <a:t> 6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,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≤ 5 </a:t>
            </a:r>
            <a:r>
              <a:rPr lang="en-US" dirty="0" err="1"/>
              <a:t>ngày</a:t>
            </a:r>
            <a:endParaRPr lang="en-US" dirty="0"/>
          </a:p>
          <a:p>
            <a:pPr algn="just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, 28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dài</a:t>
            </a:r>
            <a:r>
              <a:rPr lang="en-US" dirty="0"/>
              <a:t> 3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algn="just"/>
            <a:r>
              <a:rPr lang="en-US" dirty="0"/>
              <a:t>3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</a:t>
            </a:r>
            <a:r>
              <a:rPr lang="en-US" baseline="-25000" dirty="0"/>
              <a:t>15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  <a:p>
            <a:pPr algn="just"/>
            <a:r>
              <a:rPr lang="en-US" dirty="0"/>
              <a:t>Da </a:t>
            </a:r>
            <a:r>
              <a:rPr lang="en-US" dirty="0" err="1"/>
              <a:t>xanh</a:t>
            </a:r>
            <a:r>
              <a:rPr lang="en-US" dirty="0"/>
              <a:t>,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nhạt</a:t>
            </a:r>
            <a:endParaRPr lang="en-US" dirty="0"/>
          </a:p>
          <a:p>
            <a:pPr algn="just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: </a:t>
            </a:r>
            <a:r>
              <a:rPr lang="en-US" dirty="0" err="1"/>
              <a:t>màng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acid </a:t>
            </a:r>
            <a:r>
              <a:rPr lang="en-US" dirty="0" err="1"/>
              <a:t>tranexamic</a:t>
            </a:r>
            <a:r>
              <a:rPr lang="en-US" dirty="0"/>
              <a:t> ở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BA8-341F-4591-9AD4-F5206E20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TH3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9E4A-C896-49BC-B361-A498CF17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AUB </a:t>
            </a:r>
            <a:r>
              <a:rPr lang="en-US" dirty="0" err="1"/>
              <a:t>theo</a:t>
            </a:r>
            <a:r>
              <a:rPr lang="en-US" dirty="0"/>
              <a:t> FIGO?</a:t>
            </a:r>
          </a:p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4377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930700"/>
          </a:xfrm>
        </p:spPr>
        <p:txBody>
          <a:bodyPr>
            <a:normAutofit/>
          </a:bodyPr>
          <a:lstStyle/>
          <a:p>
            <a:r>
              <a:rPr lang="en-US" smtClean="0"/>
              <a:t>Trả lời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8516" y="1884217"/>
            <a:ext cx="103050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Hệ thống 1: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Độ dài chu kỳ: vô kinh hoặc 24 ngày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Sự đều đặn: chưa rõ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Độ dài kinh: 3 ngày hoặc hơn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Lượng: ít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Chảy máu giữa kì kinh: không rõ</a:t>
            </a:r>
          </a:p>
          <a:p>
            <a:r>
              <a:rPr lang="en-US" sz="2400" smtClean="0"/>
              <a:t>Hệ thống 2:</a:t>
            </a:r>
          </a:p>
          <a:p>
            <a:r>
              <a:rPr lang="en-US" sz="2400" smtClean="0"/>
              <a:t>AUB - M? O? I? N(hết thuốc)?</a:t>
            </a:r>
            <a:endParaRPr lang="en-US" smtClean="0"/>
          </a:p>
          <a:p>
            <a:pPr marL="285750" indent="-285750">
              <a:buFontTx/>
              <a:buChar char="-"/>
            </a:pP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0999"/>
              </p:ext>
            </p:extLst>
          </p:nvPr>
        </p:nvGraphicFramePr>
        <p:xfrm>
          <a:off x="5475895" y="1765061"/>
          <a:ext cx="628742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857">
                  <a:extLst>
                    <a:ext uri="{9D8B030D-6E8A-4147-A177-3AD203B41FA5}">
                      <a16:colId xmlns:a16="http://schemas.microsoft.com/office/drawing/2014/main" val="3689209611"/>
                    </a:ext>
                  </a:extLst>
                </a:gridCol>
                <a:gridCol w="1571857">
                  <a:extLst>
                    <a:ext uri="{9D8B030D-6E8A-4147-A177-3AD203B41FA5}">
                      <a16:colId xmlns:a16="http://schemas.microsoft.com/office/drawing/2014/main" val="4292300935"/>
                    </a:ext>
                  </a:extLst>
                </a:gridCol>
                <a:gridCol w="1571857">
                  <a:extLst>
                    <a:ext uri="{9D8B030D-6E8A-4147-A177-3AD203B41FA5}">
                      <a16:colId xmlns:a16="http://schemas.microsoft.com/office/drawing/2014/main" val="2872125995"/>
                    </a:ext>
                  </a:extLst>
                </a:gridCol>
                <a:gridCol w="1571857">
                  <a:extLst>
                    <a:ext uri="{9D8B030D-6E8A-4147-A177-3AD203B41FA5}">
                      <a16:colId xmlns:a16="http://schemas.microsoft.com/office/drawing/2014/main" val="1521397112"/>
                    </a:ext>
                  </a:extLst>
                </a:gridCol>
              </a:tblGrid>
              <a:tr h="3255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?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74995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79820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3207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4340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3064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72365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73425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51860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845795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mtClean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6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26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693175"/>
            <a:ext cx="10515600" cy="5396476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Xử trí tiếp theo:</a:t>
            </a:r>
          </a:p>
          <a:p>
            <a:pPr marL="342900" indent="-342900">
              <a:buFontTx/>
              <a:buChar char="-"/>
            </a:pPr>
            <a:r>
              <a:rPr lang="en-US" smtClean="0">
                <a:solidFill>
                  <a:schemeClr val="tx1"/>
                </a:solidFill>
              </a:rPr>
              <a:t>đo nồng độ hormone prolactin, beta-HCG</a:t>
            </a:r>
          </a:p>
          <a:p>
            <a:pPr marL="342900" indent="-342900">
              <a:buFontTx/>
              <a:buChar char="-"/>
            </a:pPr>
            <a:r>
              <a:rPr lang="en-US" smtClean="0">
                <a:solidFill>
                  <a:schemeClr val="tx1"/>
                </a:solidFill>
              </a:rPr>
              <a:t>sinh thiết nội mạc tử cung bằng Pipelle</a:t>
            </a:r>
          </a:p>
          <a:p>
            <a:endParaRPr lang="en-US" b="1" smtClean="0">
              <a:solidFill>
                <a:schemeClr val="tx1"/>
              </a:solidFill>
            </a:endParaRP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17674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71C2-8115-4825-A82B-2ACDA53C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1DBC-D05A-48D9-AA58-86E59A78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: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do </a:t>
            </a:r>
            <a:r>
              <a:rPr lang="en-US" dirty="0" err="1"/>
              <a:t>sụt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que </a:t>
            </a:r>
            <a:r>
              <a:rPr lang="en-US" dirty="0" err="1"/>
              <a:t>cấy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Orgametril</a:t>
            </a:r>
            <a:r>
              <a:rPr lang="en-US" dirty="0"/>
              <a:t> 2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N5-N25 </a:t>
            </a:r>
            <a:r>
              <a:rPr lang="en-US" dirty="0" err="1"/>
              <a:t>của</a:t>
            </a:r>
            <a:r>
              <a:rPr lang="en-US" dirty="0"/>
              <a:t> chu </a:t>
            </a:r>
            <a:r>
              <a:rPr lang="en-US" dirty="0" err="1"/>
              <a:t>kỳ</a:t>
            </a:r>
            <a:r>
              <a:rPr lang="en-US" dirty="0"/>
              <a:t>. Sau 3 chu </a:t>
            </a:r>
            <a:r>
              <a:rPr lang="en-US" dirty="0" err="1"/>
              <a:t>kỳ</a:t>
            </a:r>
            <a:r>
              <a:rPr lang="en-US" dirty="0"/>
              <a:t>, Bn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NMTC 8-10 mm, BN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BTC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: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/>
              <a:t>BN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khoa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lựa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cắt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cung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GBPL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: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Grade 1,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&lt; ½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2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2DD1-B688-4FA9-8202-55AD8540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21FB-9B9F-427F-9C19-54680CD2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3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?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/>
              <a:t>?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58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en-US" b="1" smtClean="0"/>
              <a:t>Sai lầm:</a:t>
            </a:r>
          </a:p>
          <a:p>
            <a:pPr>
              <a:buFontTx/>
              <a:buChar char="-"/>
            </a:pPr>
            <a:r>
              <a:rPr lang="en-US" smtClean="0"/>
              <a:t>Chưa loại trừ ác tính mà đã chẩn đoán do Implanon</a:t>
            </a:r>
          </a:p>
          <a:p>
            <a:pPr>
              <a:buFontTx/>
              <a:buChar char="-"/>
            </a:pPr>
            <a:r>
              <a:rPr lang="en-US" smtClean="0"/>
              <a:t>Có tiền căn tăng sinh nội mạc tử cung điển hình thì phải bắt buộc sinh thiết lại để loại trừ AUB-M</a:t>
            </a:r>
          </a:p>
          <a:p>
            <a:r>
              <a:rPr lang="en-US" b="1" smtClean="0"/>
              <a:t>Xử trí tiếp theo:</a:t>
            </a:r>
          </a:p>
          <a:p>
            <a:pPr>
              <a:buFontTx/>
              <a:buChar char="-"/>
            </a:pPr>
            <a:r>
              <a:rPr lang="en-US" smtClean="0"/>
              <a:t>Tái khám mỗi 3 tháng trong 2 năm đầu</a:t>
            </a:r>
          </a:p>
          <a:p>
            <a:pPr>
              <a:buFontTx/>
              <a:buChar char="-"/>
            </a:pPr>
            <a:r>
              <a:rPr lang="en-US" smtClean="0"/>
              <a:t>Định lượng CA125, siêu âm mỗi lần tái khám</a:t>
            </a:r>
          </a:p>
          <a:p>
            <a:pPr>
              <a:buFontTx/>
              <a:buChar char="-"/>
            </a:pPr>
            <a:r>
              <a:rPr lang="en-US" smtClean="0"/>
              <a:t>Tư vấn bệnh nhân cắt phần phụ nếu không đồng ý thì cân nhắc xạ trị hoặc hóa trị</a:t>
            </a:r>
          </a:p>
          <a:p>
            <a:pPr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0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ngả</a:t>
            </a:r>
            <a:r>
              <a:rPr lang="en-US" dirty="0"/>
              <a:t> </a:t>
            </a:r>
            <a:r>
              <a:rPr lang="en-US" dirty="0" err="1"/>
              <a:t>bụng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: </a:t>
            </a:r>
          </a:p>
          <a:p>
            <a:pPr lvl="1" algn="just"/>
            <a:r>
              <a:rPr lang="en-US" dirty="0" err="1"/>
              <a:t>Ngã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dAP</a:t>
            </a:r>
            <a:r>
              <a:rPr lang="en-US" dirty="0"/>
              <a:t> = 35 mm,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 algn="just"/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dầy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5 mm,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máu</a:t>
            </a:r>
            <a:endParaRPr lang="en-US" dirty="0"/>
          </a:p>
          <a:p>
            <a:pPr algn="just"/>
            <a:r>
              <a:rPr lang="en-US" dirty="0"/>
              <a:t>Hai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: </a:t>
            </a:r>
          </a:p>
          <a:p>
            <a:pPr lvl="1" algn="just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= 30 mm * 20 mm * 20 mm,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hốc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d = 18 mm * 20 mm,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endParaRPr lang="en-US" dirty="0"/>
          </a:p>
          <a:p>
            <a:pPr lvl="1" algn="just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11" t="18965" r="5517"/>
          <a:stretch/>
        </p:blipFill>
        <p:spPr bwMode="auto">
          <a:xfrm>
            <a:off x="3645408" y="4034316"/>
            <a:ext cx="3121151" cy="22271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742" y="4023626"/>
            <a:ext cx="3032842" cy="22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3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6224F84A-3134-BD49-A396-FEA2E5B86653}"/>
              </a:ext>
            </a:extLst>
          </p:cNvPr>
          <p:cNvSpPr txBox="1">
            <a:spLocks/>
          </p:cNvSpPr>
          <p:nvPr/>
        </p:nvSpPr>
        <p:spPr>
          <a:xfrm>
            <a:off x="986165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BF0ECB-8249-BC41-B8F8-A511E542DC64}"/>
              </a:ext>
            </a:extLst>
          </p:cNvPr>
          <p:cNvSpPr txBox="1">
            <a:spLocks/>
          </p:cNvSpPr>
          <p:nvPr/>
        </p:nvSpPr>
        <p:spPr>
          <a:xfrm>
            <a:off x="1103376" y="1185392"/>
            <a:ext cx="9540240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hCG</a:t>
            </a:r>
            <a:r>
              <a:rPr lang="en-US" dirty="0"/>
              <a:t> quick test: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: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,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20.000,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non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0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ym typeface="Wingdings" panose="05000000000000000000" pitchFamily="2" charset="2"/>
              </a:rPr>
              <a:t> </a:t>
            </a:r>
            <a:r>
              <a:rPr lang="en-US" sz="4400" dirty="0" err="1">
                <a:sym typeface="Wingdings" panose="05000000000000000000" pitchFamily="2" charset="2"/>
              </a:rPr>
              <a:t>Với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những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thông</a:t>
            </a:r>
            <a:r>
              <a:rPr lang="en-US" sz="4400" dirty="0">
                <a:sym typeface="Wingdings" panose="05000000000000000000" pitchFamily="2" charset="2"/>
              </a:rPr>
              <a:t> tin </a:t>
            </a:r>
            <a:r>
              <a:rPr lang="en-US" sz="4400" dirty="0" err="1">
                <a:sym typeface="Wingdings" panose="05000000000000000000" pitchFamily="2" charset="2"/>
              </a:rPr>
              <a:t>đã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có</a:t>
            </a:r>
            <a:r>
              <a:rPr lang="en-US" sz="4400" dirty="0">
                <a:sym typeface="Wingdings" panose="05000000000000000000" pitchFamily="2" charset="2"/>
              </a:rPr>
              <a:t>, </a:t>
            </a:r>
            <a:r>
              <a:rPr lang="en-US" sz="4400" dirty="0" err="1">
                <a:sym typeface="Wingdings" panose="05000000000000000000" pitchFamily="2" charset="2"/>
              </a:rPr>
              <a:t>hãy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cho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biết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chẩn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đoán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của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bạn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là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gì</a:t>
            </a:r>
            <a:r>
              <a:rPr lang="en-US" sz="4400" dirty="0">
                <a:sym typeface="Wingdings" panose="05000000000000000000" pitchFamily="2" charset="2"/>
              </a:rPr>
              <a:t>?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6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930700"/>
          </a:xfrm>
        </p:spPr>
        <p:txBody>
          <a:bodyPr>
            <a:normAutofit/>
          </a:bodyPr>
          <a:lstStyle/>
          <a:p>
            <a:r>
              <a:rPr lang="en-US" smtClean="0"/>
              <a:t>Trả lời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7280" y="1898072"/>
            <a:ext cx="10305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Hệ thống 1: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Độ dài chu kỳ: 28 ngày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Sự đều đặn: đều +/-2 ngày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Độ dài kinh: 15 ngày hoặc hơn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Lượng: nhiều (HMB)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Chảy máu giữa kì kinh: không</a:t>
            </a:r>
          </a:p>
          <a:p>
            <a:r>
              <a:rPr lang="en-US" smtClean="0"/>
              <a:t>Hệ thống 2:</a:t>
            </a:r>
          </a:p>
          <a:p>
            <a:r>
              <a:rPr lang="en-US" smtClean="0"/>
              <a:t>AUB – C nghĩ do Bạch cầu cấp</a:t>
            </a:r>
          </a:p>
          <a:p>
            <a:endParaRPr lang="en-US" smtClean="0"/>
          </a:p>
          <a:p>
            <a:pPr marL="285750" indent="-285750">
              <a:buFontTx/>
              <a:buChar char="-"/>
            </a:pP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18885"/>
              </p:ext>
            </p:extLst>
          </p:nvPr>
        </p:nvGraphicFramePr>
        <p:xfrm>
          <a:off x="4359564" y="1898072"/>
          <a:ext cx="74029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736">
                  <a:extLst>
                    <a:ext uri="{9D8B030D-6E8A-4147-A177-3AD203B41FA5}">
                      <a16:colId xmlns:a16="http://schemas.microsoft.com/office/drawing/2014/main" val="3689209611"/>
                    </a:ext>
                  </a:extLst>
                </a:gridCol>
                <a:gridCol w="1850736">
                  <a:extLst>
                    <a:ext uri="{9D8B030D-6E8A-4147-A177-3AD203B41FA5}">
                      <a16:colId xmlns:a16="http://schemas.microsoft.com/office/drawing/2014/main" val="4292300935"/>
                    </a:ext>
                  </a:extLst>
                </a:gridCol>
                <a:gridCol w="1850736">
                  <a:extLst>
                    <a:ext uri="{9D8B030D-6E8A-4147-A177-3AD203B41FA5}">
                      <a16:colId xmlns:a16="http://schemas.microsoft.com/office/drawing/2014/main" val="2872125995"/>
                    </a:ext>
                  </a:extLst>
                </a:gridCol>
                <a:gridCol w="1850736">
                  <a:extLst>
                    <a:ext uri="{9D8B030D-6E8A-4147-A177-3AD203B41FA5}">
                      <a16:colId xmlns:a16="http://schemas.microsoft.com/office/drawing/2014/main" val="1521397112"/>
                    </a:ext>
                  </a:extLst>
                </a:gridCol>
              </a:tblGrid>
              <a:tr h="3577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?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74995"/>
                  </a:ext>
                </a:extLst>
              </a:tr>
              <a:tr h="357790">
                <a:tc>
                  <a:txBody>
                    <a:bodyPr/>
                    <a:lstStyle/>
                    <a:p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79820"/>
                  </a:ext>
                </a:extLst>
              </a:tr>
              <a:tr h="35779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3207"/>
                  </a:ext>
                </a:extLst>
              </a:tr>
              <a:tr h="357790">
                <a:tc>
                  <a:txBody>
                    <a:bodyPr/>
                    <a:lstStyle/>
                    <a:p>
                      <a:r>
                        <a:rPr lang="en-US" smtClean="0"/>
                        <a:t>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4340"/>
                  </a:ext>
                </a:extLst>
              </a:tr>
              <a:tr h="357790"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3064"/>
                  </a:ext>
                </a:extLst>
              </a:tr>
              <a:tr h="357790"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72365"/>
                  </a:ext>
                </a:extLst>
              </a:tr>
              <a:tr h="357790">
                <a:tc>
                  <a:txBody>
                    <a:bodyPr/>
                    <a:lstStyle/>
                    <a:p>
                      <a:r>
                        <a:rPr lang="en-US" smtClean="0"/>
                        <a:t>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73425"/>
                  </a:ext>
                </a:extLst>
              </a:tr>
              <a:tr h="357790"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51860"/>
                  </a:ext>
                </a:extLst>
              </a:tr>
              <a:tr h="357790">
                <a:tc>
                  <a:txBody>
                    <a:bodyPr/>
                    <a:lstStyle/>
                    <a:p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845795"/>
                  </a:ext>
                </a:extLst>
              </a:tr>
              <a:tr h="357790">
                <a:tc>
                  <a:txBody>
                    <a:bodyPr/>
                    <a:lstStyle/>
                    <a:p>
                      <a:r>
                        <a:rPr lang="en-US" smtClean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669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BB36A92-CC21-6946-976D-9DFED61A5276}"/>
              </a:ext>
            </a:extLst>
          </p:cNvPr>
          <p:cNvSpPr txBox="1"/>
          <p:nvPr/>
        </p:nvSpPr>
        <p:spPr>
          <a:xfrm>
            <a:off x="8522147" y="3114207"/>
            <a:ext cx="3240361" cy="1477328"/>
          </a:xfrm>
          <a:prstGeom prst="leftArrowCallout">
            <a:avLst>
              <a:gd name="adj1" fmla="val 37817"/>
              <a:gd name="adj2" fmla="val 33519"/>
              <a:gd name="adj3" fmla="val 49695"/>
              <a:gd name="adj4" fmla="val 6497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Huyết đồ:</a:t>
            </a:r>
          </a:p>
          <a:p>
            <a:r>
              <a:rPr lang="en-US"/>
              <a:t>Thiếu máu nặng</a:t>
            </a:r>
          </a:p>
          <a:p>
            <a:r>
              <a:rPr lang="en-US"/>
              <a:t>Giảm tiểu cầu nặng</a:t>
            </a:r>
          </a:p>
          <a:p>
            <a:r>
              <a:rPr lang="en-US"/>
              <a:t>WBC trên 20.000</a:t>
            </a:r>
          </a:p>
          <a:p>
            <a:r>
              <a:rPr lang="en-US"/>
              <a:t>Bạch cầu non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832764"/>
            <a:ext cx="1034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Chẩn đoán: Thiếu máu cấp mức độ nặng, giảm tiểu cầu nặng / AUB – C đang diễn tiến nghĩ do bạch cầu cấp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114" y="759334"/>
            <a:ext cx="10515600" cy="4976447"/>
          </a:xfrm>
        </p:spPr>
        <p:txBody>
          <a:bodyPr>
            <a:noAutofit/>
          </a:bodyPr>
          <a:lstStyle/>
          <a:p>
            <a:r>
              <a:rPr lang="en-US" sz="3600" b="1" smtClean="0">
                <a:solidFill>
                  <a:schemeClr val="tx1"/>
                </a:solidFill>
              </a:rPr>
              <a:t>Xử trí cầm máu</a:t>
            </a:r>
          </a:p>
          <a:p>
            <a:pPr marL="342900" indent="-342900">
              <a:buFontTx/>
              <a:buChar char="-"/>
            </a:pPr>
            <a:r>
              <a:rPr lang="en-US" smtClean="0">
                <a:solidFill>
                  <a:schemeClr val="tx1"/>
                </a:solidFill>
              </a:rPr>
              <a:t>cầm máu bằng acid tranexamic 10mg/kg IV 3 lần/ngày trong 5 ngày</a:t>
            </a:r>
          </a:p>
          <a:p>
            <a:pPr marL="342900" indent="-342900">
              <a:buFontTx/>
              <a:buChar char="-"/>
            </a:pPr>
            <a:r>
              <a:rPr lang="en-US" smtClean="0">
                <a:solidFill>
                  <a:schemeClr val="tx1"/>
                </a:solidFill>
              </a:rPr>
              <a:t>Khôi phục nội mạc tử cung bằng estrogen liều cao 25mg IV mỗi 4-6 giờ</a:t>
            </a:r>
          </a:p>
          <a:p>
            <a:pPr marL="342900" indent="-342900">
              <a:buFontTx/>
              <a:buChar char="-"/>
            </a:pPr>
            <a:r>
              <a:rPr lang="en-US" smtClean="0">
                <a:solidFill>
                  <a:schemeClr val="tx1"/>
                </a:solidFill>
              </a:rPr>
              <a:t>Về sau: duy trì nội mạc bằng COCs cho đến khi nội mạc ổn định</a:t>
            </a:r>
          </a:p>
          <a:p>
            <a:pPr marL="342900" indent="-342900">
              <a:buFontTx/>
              <a:buChar char="-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mtClean="0">
                <a:solidFill>
                  <a:schemeClr val="tx1"/>
                </a:solidFill>
              </a:rPr>
              <a:t>nếu máu vẫn còn chảy nặng thì dùng yếu tố VII hoạt hóa, von Willerbrand-  Truyền tiểu cầu đậm đặc để nâng tiểu cầu &gt;20x10^9/L </a:t>
            </a:r>
          </a:p>
          <a:p>
            <a:pPr marL="342900" indent="-342900">
              <a:buFontTx/>
              <a:buChar char="-"/>
            </a:pPr>
            <a:endParaRPr lang="en-US" smtClean="0">
              <a:solidFill>
                <a:schemeClr val="tx1"/>
              </a:solidFill>
            </a:endParaRPr>
          </a:p>
          <a:p>
            <a:endParaRPr 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2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10B4-5C3C-4BF4-8582-DD8EC702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9"/>
            <a:ext cx="10515600" cy="1325563"/>
          </a:xfrm>
        </p:spPr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D00D-24BE-48C3-821E-0A46590D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281"/>
            <a:ext cx="10515600" cy="5215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Nguyễn Thị Lan,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Covid-19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44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con, con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PARA: 2002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ngừa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xuyên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11/2019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nay, BN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ASCUS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cổ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bấm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HPV(+).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đây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2-ngày 3 ( # 6-8 BVS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5.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thuốc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E- P (Cyclo-Provera)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nghĩ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0EC3-3E4B-46A9-829A-C752B054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T2/2020</a:t>
            </a:r>
          </a:p>
        </p:txBody>
      </p:sp>
      <p:pic>
        <p:nvPicPr>
          <p:cNvPr id="5" name="Content Placeholder 4" descr="A picture containing photo, sitting, black, monitor&#10;&#10;Description automatically generated">
            <a:extLst>
              <a:ext uri="{FF2B5EF4-FFF2-40B4-BE49-F238E27FC236}">
                <a16:creationId xmlns:a16="http://schemas.microsoft.com/office/drawing/2014/main" id="{3856CC0F-A3A2-4CB9-9708-D9FF41711A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264" r="-1052" b="20118"/>
          <a:stretch/>
        </p:blipFill>
        <p:spPr>
          <a:xfrm>
            <a:off x="1328598" y="1845735"/>
            <a:ext cx="3145866" cy="391914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74208" y="1967655"/>
            <a:ext cx="4937760" cy="4023360"/>
          </a:xfrm>
        </p:spPr>
        <p:txBody>
          <a:bodyPr/>
          <a:lstStyle/>
          <a:p>
            <a:r>
              <a:rPr lang="en-US" dirty="0"/>
              <a:t>- Dap: 58 mm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eo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echo </a:t>
            </a:r>
            <a:r>
              <a:rPr lang="en-US" dirty="0" err="1"/>
              <a:t>kém</a:t>
            </a:r>
            <a:r>
              <a:rPr lang="en-US" dirty="0"/>
              <a:t> : 20x25 mm </a:t>
            </a:r>
            <a:r>
              <a:rPr lang="en-US" dirty="0" err="1"/>
              <a:t>trong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: 6 mm</a:t>
            </a:r>
            <a:br>
              <a:rPr lang="en-US" dirty="0"/>
            </a:br>
            <a:r>
              <a:rPr lang="en-US" dirty="0"/>
              <a:t>- 2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u</a:t>
            </a:r>
          </a:p>
        </p:txBody>
      </p:sp>
    </p:spTree>
    <p:extLst>
      <p:ext uri="{BB962C8B-B14F-4D97-AF65-F5344CB8AC3E}">
        <p14:creationId xmlns:p14="http://schemas.microsoft.com/office/powerpoint/2010/main" val="28036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FE57CB1B11440BCD12107BCD10307" ma:contentTypeVersion="9" ma:contentTypeDescription="Create a new document." ma:contentTypeScope="" ma:versionID="dafdcc822782ef86f206c42b0c0563f9">
  <xsd:schema xmlns:xsd="http://www.w3.org/2001/XMLSchema" xmlns:xs="http://www.w3.org/2001/XMLSchema" xmlns:p="http://schemas.microsoft.com/office/2006/metadata/properties" xmlns:ns2="d62cfb88-c9f5-440a-a294-7d451f7acc2d" xmlns:ns3="6974661b-99c1-42b6-9a95-0adf6dbf3e8c" targetNamespace="http://schemas.microsoft.com/office/2006/metadata/properties" ma:root="true" ma:fieldsID="1d500e77ecf6c1035c02d942f2fbc05f" ns2:_="" ns3:_="">
    <xsd:import namespace="d62cfb88-c9f5-440a-a294-7d451f7acc2d"/>
    <xsd:import namespace="6974661b-99c1-42b6-9a95-0adf6dbf3e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74661b-99c1-42b6-9a95-0adf6dbf3e8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5426E8-1BC1-4476-B702-EAAC4416AD8E}"/>
</file>

<file path=customXml/itemProps2.xml><?xml version="1.0" encoding="utf-8"?>
<ds:datastoreItem xmlns:ds="http://schemas.openxmlformats.org/officeDocument/2006/customXml" ds:itemID="{628A1481-BA20-4707-B77A-AB25F2F20D33}"/>
</file>

<file path=customXml/itemProps3.xml><?xml version="1.0" encoding="utf-8"?>
<ds:datastoreItem xmlns:ds="http://schemas.openxmlformats.org/officeDocument/2006/customXml" ds:itemID="{722B8C25-B44A-447A-AE94-B68762FA23D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1653</Words>
  <Application>Microsoft Office PowerPoint</Application>
  <PresentationFormat>Widescreen</PresentationFormat>
  <Paragraphs>232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Tình huống AUB</vt:lpstr>
      <vt:lpstr>Tình huống 1</vt:lpstr>
      <vt:lpstr>Siêu âm phụ khoa ngả bụng</vt:lpstr>
      <vt:lpstr>PowerPoint Presentation</vt:lpstr>
      <vt:lpstr> Với những thông tin đã có, hãy cho biết chẩn đoán của bạn là gì?</vt:lpstr>
      <vt:lpstr>Trả lời</vt:lpstr>
      <vt:lpstr>PowerPoint Presentation</vt:lpstr>
      <vt:lpstr>Tình huống 2:</vt:lpstr>
      <vt:lpstr>Siêu âm bụng tổng quát T2/2020</vt:lpstr>
      <vt:lpstr>Khám lâm sàng</vt:lpstr>
      <vt:lpstr>Câu hỏi thảo luận TH 2:</vt:lpstr>
      <vt:lpstr>PowerPoint Presentation</vt:lpstr>
      <vt:lpstr>PowerPoint Presentation</vt:lpstr>
      <vt:lpstr>Trả lời</vt:lpstr>
      <vt:lpstr>PowerPoint Presentation</vt:lpstr>
      <vt:lpstr>Bạn nghĩ gì kết quả này ?</vt:lpstr>
      <vt:lpstr>Tình huống 3:</vt:lpstr>
      <vt:lpstr>PowerPoint Presentation</vt:lpstr>
      <vt:lpstr>Siêu âm phụ khoa  (tại thời điểm ra huyết đợt 2)</vt:lpstr>
      <vt:lpstr>Câu hỏi thảo luận TH3 :</vt:lpstr>
      <vt:lpstr>Trả lời</vt:lpstr>
      <vt:lpstr>PowerPoint Presentation</vt:lpstr>
      <vt:lpstr>PowerPoint Presentation</vt:lpstr>
      <vt:lpstr>Câu hỏi thảo luận: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Tình huống AUB</dc:title>
  <dc:creator>cutun</dc:creator>
  <cp:lastModifiedBy>MINH</cp:lastModifiedBy>
  <cp:revision>66</cp:revision>
  <dcterms:created xsi:type="dcterms:W3CDTF">2020-04-22T13:42:10Z</dcterms:created>
  <dcterms:modified xsi:type="dcterms:W3CDTF">2020-04-26T04:29:46Z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