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256" r:id="rId2"/>
    <p:sldId id="257" r:id="rId3"/>
    <p:sldId id="313" r:id="rId4"/>
    <p:sldId id="314" r:id="rId5"/>
    <p:sldId id="258" r:id="rId6"/>
    <p:sldId id="259" r:id="rId7"/>
    <p:sldId id="260" r:id="rId8"/>
    <p:sldId id="261" r:id="rId9"/>
    <p:sldId id="263"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315" r:id="rId42"/>
    <p:sldId id="316" r:id="rId43"/>
    <p:sldId id="294" r:id="rId44"/>
    <p:sldId id="295" r:id="rId45"/>
    <p:sldId id="296" r:id="rId46"/>
    <p:sldId id="297" r:id="rId47"/>
    <p:sldId id="298" r:id="rId48"/>
    <p:sldId id="299" r:id="rId49"/>
    <p:sldId id="300" r:id="rId50"/>
    <p:sldId id="301" r:id="rId51"/>
    <p:sldId id="302" r:id="rId52"/>
    <p:sldId id="303" r:id="rId53"/>
    <p:sldId id="304" r:id="rId54"/>
    <p:sldId id="307" r:id="rId55"/>
    <p:sldId id="305" r:id="rId56"/>
    <p:sldId id="306" r:id="rId57"/>
    <p:sldId id="308" r:id="rId58"/>
    <p:sldId id="309" r:id="rId59"/>
    <p:sldId id="31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26" autoAdjust="0"/>
    <p:restoredTop sz="94660"/>
  </p:normalViewPr>
  <p:slideViewPr>
    <p:cSldViewPr>
      <p:cViewPr>
        <p:scale>
          <a:sx n="76" d="100"/>
          <a:sy n="76" d="100"/>
        </p:scale>
        <p:origin x="-87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7A662F-1AF8-49BA-8AB6-37782EA7E25B}" type="datetimeFigureOut">
              <a:rPr lang="en-US" smtClean="0"/>
              <a:t>10/14/2018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CED46-0C2C-476D-A890-CE983AC11AFF}" type="slidenum">
              <a:rPr lang="en-US" smtClean="0"/>
              <a:t>‹#›</a:t>
            </a:fld>
            <a:endParaRPr lang="en-US"/>
          </a:p>
        </p:txBody>
      </p:sp>
    </p:spTree>
    <p:extLst>
      <p:ext uri="{BB962C8B-B14F-4D97-AF65-F5344CB8AC3E}">
        <p14:creationId xmlns:p14="http://schemas.microsoft.com/office/powerpoint/2010/main" val="147419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DCED46-0C2C-476D-A890-CE983AC11AFF}" type="slidenum">
              <a:rPr lang="en-US" smtClean="0"/>
              <a:t>3</a:t>
            </a:fld>
            <a:endParaRPr lang="en-US"/>
          </a:p>
        </p:txBody>
      </p:sp>
    </p:spTree>
    <p:extLst>
      <p:ext uri="{BB962C8B-B14F-4D97-AF65-F5344CB8AC3E}">
        <p14:creationId xmlns:p14="http://schemas.microsoft.com/office/powerpoint/2010/main" val="28040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DCED46-0C2C-476D-A890-CE983AC11AFF}" type="slidenum">
              <a:rPr lang="en-US" smtClean="0"/>
              <a:t>6</a:t>
            </a:fld>
            <a:endParaRPr lang="en-US"/>
          </a:p>
        </p:txBody>
      </p:sp>
    </p:spTree>
    <p:extLst>
      <p:ext uri="{BB962C8B-B14F-4D97-AF65-F5344CB8AC3E}">
        <p14:creationId xmlns:p14="http://schemas.microsoft.com/office/powerpoint/2010/main" val="2661287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Calibri" pitchFamily="34" charset="0"/>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latin typeface="Calibri" pitchFamily="34" charset="0"/>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latin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smtClean="0"/>
              <a:t>Click to edit Master subtitle style</a:t>
            </a:r>
            <a:endParaRPr kumimoji="0" lang="en-US" dirty="0"/>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latin typeface="Calibri" pitchFamily="34" charset="0"/>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latin typeface="Calibri" pitchFamily="34" charset="0"/>
              </a:defRPr>
            </a:lvl1pPr>
            <a:extLst/>
          </a:lstStyle>
          <a:p>
            <a:fld id="{22212590-9F1F-46E7-A020-589B2D43DFE3}" type="datetimeFigureOut">
              <a:rPr lang="en-US" smtClean="0"/>
              <a:pPr/>
              <a:t>10/14/2018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latin typeface="Calibri" pitchFamily="34" charset="0"/>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latin typeface="Calibri" pitchFamily="34" charset="0"/>
              </a:defRPr>
            </a:lvl1pPr>
            <a:extLst/>
          </a:lstStyle>
          <a:p>
            <a:fld id="{805B0529-704F-4EF9-A9FA-91DE8F7F5BB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1481329"/>
            <a:ext cx="8229600" cy="4386071"/>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6" name="Slide Number Placeholder 5"/>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lvl1pPr>
              <a:defRPr>
                <a:latin typeface="Calibri" pitchFamily="34" charset="0"/>
              </a:defRPr>
            </a:lvl1pPr>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274641"/>
            <a:ext cx="6324600" cy="5592760"/>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6" name="Slide Number Placeholder 5"/>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6" name="Slide Number Placeholder 5"/>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
        <p:nvSpPr>
          <p:cNvPr id="7" name="Title 6"/>
          <p:cNvSpPr>
            <a:spLocks noGrp="1"/>
          </p:cNvSpPr>
          <p:nvPr>
            <p:ph type="title"/>
          </p:nvPr>
        </p:nvSpPr>
        <p:spPr/>
        <p:txBody>
          <a:bodyPr rtlCol="0"/>
          <a:lstStyle>
            <a:lvl1pPr>
              <a:defRPr>
                <a:latin typeface="Calibri" pitchFamily="34" charset="0"/>
              </a:defRPr>
            </a:lvl1pPr>
            <a:extLst/>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latin typeface="Calibri" pitchFamily="34" charset="0"/>
              </a:defRPr>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latin typeface="Calibri"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6" name="Slide Number Placeholder 5"/>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latin typeface="Calibri" pitchFamily="34" charset="0"/>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latin typeface="Calibri"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481328"/>
            <a:ext cx="4038600" cy="4525963"/>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6" name="Footer Placeholder 5"/>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7" name="Slide Number Placeholder 6"/>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
        <p:nvSpPr>
          <p:cNvPr id="8" name="Title 7"/>
          <p:cNvSpPr>
            <a:spLocks noGrp="1"/>
          </p:cNvSpPr>
          <p:nvPr>
            <p:ph type="title"/>
          </p:nvPr>
        </p:nvSpPr>
        <p:spPr/>
        <p:txBody>
          <a:bodyPr rtlCol="0"/>
          <a:lstStyle>
            <a:lvl1pPr>
              <a:defRPr>
                <a:latin typeface="Calibri" pitchFamily="34" charset="0"/>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atin typeface="Calibri" pitchFamily="34" charset="0"/>
              </a:defRPr>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latin typeface="Calibri" pitchFamily="34" charset="0"/>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latin typeface="Calibri" pitchFamily="34" charset="0"/>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8" name="Footer Placeholder 7"/>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9" name="Slide Number Placeholder 8"/>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4" name="Footer Placeholder 3"/>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5" name="Slide Number Placeholder 4"/>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
        <p:nvSpPr>
          <p:cNvPr id="6" name="Title 5"/>
          <p:cNvSpPr>
            <a:spLocks noGrp="1"/>
          </p:cNvSpPr>
          <p:nvPr>
            <p:ph type="title"/>
          </p:nvPr>
        </p:nvSpPr>
        <p:spPr/>
        <p:txBody>
          <a:bodyPr rtlCol="0"/>
          <a:lstStyle>
            <a:lvl1pPr>
              <a:defRPr>
                <a:latin typeface="Calibri" pitchFamily="34" charset="0"/>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3" name="Footer Placeholder 2"/>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4" name="Slide Number Placeholder 3"/>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latin typeface="Calibri" pitchFamily="34" charset="0"/>
              </a:defRPr>
            </a:lvl1pPr>
            <a:extLst/>
          </a:lstStyle>
          <a:p>
            <a:r>
              <a:rPr kumimoji="0" lang="en-US" dirty="0" smtClean="0"/>
              <a:t>Click to edit Master title style</a:t>
            </a:r>
            <a:endParaRPr kumimoji="0" lang="en-US" dirty="0"/>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atin typeface="Calibri" pitchFamily="34" charset="0"/>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a:xfrm>
            <a:off x="6727032" y="6407944"/>
            <a:ext cx="1920240" cy="365760"/>
          </a:xfrm>
        </p:spPr>
        <p:txBody>
          <a:bodyPr/>
          <a:lstStyle>
            <a:lvl1pPr>
              <a:defRPr>
                <a:latin typeface="Calibri" pitchFamily="34" charset="0"/>
              </a:defRPr>
            </a:lvl1pPr>
            <a:extLst/>
          </a:lstStyle>
          <a:p>
            <a:fld id="{22212590-9F1F-46E7-A020-589B2D43DFE3}" type="datetimeFigureOut">
              <a:rPr lang="en-US" smtClean="0"/>
              <a:pPr/>
              <a:t>10/14/2018</a:t>
            </a:fld>
            <a:endParaRPr lang="en-US" dirty="0"/>
          </a:p>
        </p:txBody>
      </p:sp>
      <p:sp>
        <p:nvSpPr>
          <p:cNvPr id="6" name="Footer Placeholder 5"/>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7" name="Slide Number Placeholder 6"/>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atin typeface="Calibri" pitchFamily="34" charset="0"/>
              </a:defRPr>
            </a:lvl1pPr>
            <a:lvl2pPr>
              <a:defRPr sz="1200"/>
            </a:lvl2pPr>
            <a:lvl3pPr>
              <a:defRPr sz="1000"/>
            </a:lvl3pPr>
            <a:lvl4pPr>
              <a:defRPr sz="900"/>
            </a:lvl4pPr>
            <a:lvl5pPr>
              <a:defRPr sz="900"/>
            </a:lvl5pPr>
            <a:extLst/>
          </a:lstStyle>
          <a:p>
            <a:pPr lvl="0" eaLnBrk="1" latinLnBrk="0" hangingPunct="1"/>
            <a:r>
              <a:rPr kumimoji="0" lang="en-US" dirty="0"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atin typeface="Calibri" pitchFamily="34" charset="0"/>
              </a:defRPr>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latin typeface="Calibri" pitchFamily="34" charset="0"/>
              </a:defRPr>
            </a:lvl1pPr>
            <a:extLst/>
          </a:lstStyle>
          <a:p>
            <a:fld id="{22212590-9F1F-46E7-A020-589B2D43DFE3}" type="datetimeFigureOut">
              <a:rPr lang="en-US" smtClean="0"/>
              <a:pPr/>
              <a:t>10/14/2018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latin typeface="Calibri" pitchFamily="34" charset="0"/>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latin typeface="Calibri" pitchFamily="34" charset="0"/>
              </a:defRPr>
            </a:lvl1pPr>
            <a:extLst/>
          </a:lstStyle>
          <a:p>
            <a:fld id="{805B0529-704F-4EF9-A9FA-91DE8F7F5BB7}"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latin typeface="Calibri" pitchFamily="34" charset="0"/>
              </a:defRPr>
            </a:lvl1pPr>
            <a:extLst/>
          </a:lstStyle>
          <a:p>
            <a:r>
              <a:rPr kumimoji="0" lang="en-US" dirty="0" smtClean="0"/>
              <a:t>Click to edit Master title style</a:t>
            </a:r>
            <a:endParaRPr kumimoji="0" lang="en-US" dirty="0"/>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latin typeface="Calibri" pitchFamily="34" charset="0"/>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latin typeface="Calibri" pitchFamily="34" charset="0"/>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latin typeface="Calibri"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latin typeface="Calibri"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latin typeface="Calibri" pitchFamily="34" charset="0"/>
              </a:defRPr>
            </a:lvl1pPr>
            <a:extLst/>
          </a:lstStyle>
          <a:p>
            <a:fld id="{22212590-9F1F-46E7-A020-589B2D43DFE3}" type="datetimeFigureOut">
              <a:rPr lang="en-US" smtClean="0"/>
              <a:pPr/>
              <a:t>10/14/2018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latin typeface="Calibri" pitchFamily="34" charset="0"/>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latin typeface="Calibri" pitchFamily="34" charset="0"/>
              </a:defRPr>
            </a:lvl1pPr>
            <a:extLst/>
          </a:lstStyle>
          <a:p>
            <a:fld id="{805B0529-704F-4EF9-A9FA-91DE8F7F5B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Calibri"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Calibri" pitchFamily="34" charset="0"/>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Calibri" pitchFamily="34" charset="0"/>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Calibri" pitchFamily="34" charset="0"/>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Calibri" pitchFamily="34" charset="0"/>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Calibri"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467600" cy="212365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6600" b="1" cap="none" spc="0" dirty="0" smtClean="0">
                <a:ln/>
                <a:solidFill>
                  <a:srgbClr val="FF0000"/>
                </a:solidFill>
                <a:effectLst>
                  <a:outerShdw blurRad="38100" dist="38100" dir="2700000" algn="tl">
                    <a:srgbClr val="000000">
                      <a:alpha val="43137"/>
                    </a:srgbClr>
                  </a:outerShdw>
                </a:effectLst>
                <a:latin typeface="Calibri" pitchFamily="34" charset="0"/>
                <a:cs typeface="Calibri" pitchFamily="34" charset="0"/>
              </a:rPr>
              <a:t>LƯỢNG GIÁ</a:t>
            </a:r>
          </a:p>
          <a:p>
            <a:pPr algn="ctr"/>
            <a:r>
              <a:rPr lang="en-US" sz="6600" b="1" cap="none" spc="0" dirty="0" smtClean="0">
                <a:ln/>
                <a:solidFill>
                  <a:srgbClr val="FF0000"/>
                </a:solidFill>
                <a:effectLst>
                  <a:outerShdw blurRad="38100" dist="38100" dir="2700000" algn="tl">
                    <a:srgbClr val="000000">
                      <a:alpha val="43137"/>
                    </a:srgbClr>
                  </a:outerShdw>
                </a:effectLst>
                <a:latin typeface="Calibri" pitchFamily="34" charset="0"/>
                <a:cs typeface="Calibri" pitchFamily="34" charset="0"/>
              </a:rPr>
              <a:t>SỨC </a:t>
            </a:r>
            <a:r>
              <a:rPr lang="en-US" sz="6600" b="1" cap="none" spc="0" dirty="0">
                <a:ln/>
                <a:solidFill>
                  <a:srgbClr val="FF0000"/>
                </a:solidFill>
                <a:effectLst>
                  <a:outerShdw blurRad="38100" dist="38100" dir="2700000" algn="tl">
                    <a:srgbClr val="000000">
                      <a:alpha val="43137"/>
                    </a:srgbClr>
                  </a:outerShdw>
                </a:effectLst>
                <a:latin typeface="Calibri" pitchFamily="34" charset="0"/>
                <a:cs typeface="Calibri" pitchFamily="34" charset="0"/>
              </a:rPr>
              <a:t>KHỎE THAI</a:t>
            </a:r>
          </a:p>
        </p:txBody>
      </p:sp>
      <p:sp>
        <p:nvSpPr>
          <p:cNvPr id="6" name="Content Placeholder 2"/>
          <p:cNvSpPr txBox="1">
            <a:spLocks/>
          </p:cNvSpPr>
          <p:nvPr/>
        </p:nvSpPr>
        <p:spPr>
          <a:xfrm>
            <a:off x="1143000" y="3581400"/>
            <a:ext cx="7619081" cy="1362592"/>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Calibri" pitchFamily="34" charset="0"/>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Calibri" pitchFamily="34" charset="0"/>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Calibri" pitchFamily="34" charset="0"/>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Calibri" pitchFamily="34" charset="0"/>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Calibri" pitchFamily="34" charset="0"/>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7,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30</a:t>
            </a:r>
          </a:p>
          <a:p>
            <a:r>
              <a:rPr lang="en-US" dirty="0" err="1" smtClean="0">
                <a:latin typeface="Arial" panose="020B0604020202020204" pitchFamily="34" charset="0"/>
                <a:cs typeface="Arial" panose="020B0604020202020204" pitchFamily="34" charset="0"/>
              </a:rPr>
              <a:t>Giảng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 BS. </a:t>
            </a:r>
            <a:r>
              <a:rPr lang="en-US" dirty="0" err="1" smtClean="0">
                <a:latin typeface="Arial" panose="020B0604020202020204" pitchFamily="34" charset="0"/>
                <a:cs typeface="Arial" panose="020B0604020202020204" pitchFamily="34" charset="0"/>
              </a:rPr>
              <a:t>Trần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Lâm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Khoa</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a:xfrm>
            <a:off x="685799" y="3611606"/>
            <a:ext cx="8076282" cy="1569993"/>
          </a:xfrm>
        </p:spPr>
        <p:txBody>
          <a:bodyPr>
            <a:normAutofit fontScale="92500" lnSpcReduction="20000"/>
          </a:bodyPr>
          <a:lstStyle/>
          <a:p>
            <a:endParaRPr lang="en-US" dirty="0" smtClean="0"/>
          </a:p>
          <a:p>
            <a:endParaRPr lang="en-US" dirty="0"/>
          </a:p>
          <a:p>
            <a:endParaRPr lang="en-US" dirty="0" smtClean="0"/>
          </a:p>
          <a:p>
            <a:r>
              <a:rPr lang="en-US" b="1" dirty="0" err="1" smtClean="0">
                <a:solidFill>
                  <a:srgbClr val="00B050"/>
                </a:solidFill>
              </a:rPr>
              <a:t>Chữ</a:t>
            </a:r>
            <a:r>
              <a:rPr lang="en-US" b="1" dirty="0" smtClean="0">
                <a:solidFill>
                  <a:srgbClr val="00B050"/>
                </a:solidFill>
              </a:rPr>
              <a:t> </a:t>
            </a:r>
            <a:r>
              <a:rPr lang="en-US" b="1" dirty="0" err="1" smtClean="0">
                <a:solidFill>
                  <a:srgbClr val="00B050"/>
                </a:solidFill>
              </a:rPr>
              <a:t>xanh</a:t>
            </a:r>
            <a:r>
              <a:rPr lang="en-US" b="1" dirty="0" smtClean="0">
                <a:solidFill>
                  <a:srgbClr val="00B050"/>
                </a:solidFill>
              </a:rPr>
              <a:t> </a:t>
            </a:r>
            <a:r>
              <a:rPr lang="en-US" b="1" dirty="0" err="1" smtClean="0">
                <a:solidFill>
                  <a:srgbClr val="00B050"/>
                </a:solidFill>
              </a:rPr>
              <a:t>lá</a:t>
            </a:r>
            <a:r>
              <a:rPr lang="en-US" b="1" dirty="0" smtClean="0">
                <a:solidFill>
                  <a:srgbClr val="00B050"/>
                </a:solidFill>
              </a:rPr>
              <a:t> </a:t>
            </a:r>
            <a:r>
              <a:rPr lang="en-US" b="1" dirty="0" err="1" smtClean="0">
                <a:solidFill>
                  <a:srgbClr val="00B050"/>
                </a:solidFill>
              </a:rPr>
              <a:t>là</a:t>
            </a:r>
            <a:r>
              <a:rPr lang="en-US" b="1" dirty="0" smtClean="0">
                <a:solidFill>
                  <a:srgbClr val="00B050"/>
                </a:solidFill>
              </a:rPr>
              <a:t> </a:t>
            </a:r>
            <a:r>
              <a:rPr lang="en-US" b="1" dirty="0" err="1" smtClean="0">
                <a:solidFill>
                  <a:srgbClr val="00B050"/>
                </a:solidFill>
              </a:rPr>
              <a:t>phần</a:t>
            </a:r>
            <a:r>
              <a:rPr lang="en-US" b="1" dirty="0" smtClean="0">
                <a:solidFill>
                  <a:srgbClr val="00B050"/>
                </a:solidFill>
              </a:rPr>
              <a:t> </a:t>
            </a:r>
            <a:r>
              <a:rPr lang="en-US" b="1" dirty="0" err="1" smtClean="0">
                <a:solidFill>
                  <a:srgbClr val="00B050"/>
                </a:solidFill>
              </a:rPr>
              <a:t>sửa</a:t>
            </a:r>
            <a:endParaRPr lang="en-US" b="1" dirty="0">
              <a:solidFill>
                <a:srgbClr val="00B050"/>
              </a:solidFill>
            </a:endParaRPr>
          </a:p>
        </p:txBody>
      </p:sp>
    </p:spTree>
    <p:extLst>
      <p:ext uri="{BB962C8B-B14F-4D97-AF65-F5344CB8AC3E}">
        <p14:creationId xmlns:p14="http://schemas.microsoft.com/office/powerpoint/2010/main" val="2061406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marR="0" lvl="0" indent="-342900">
              <a:lnSpc>
                <a:spcPct val="115000"/>
              </a:lnSpc>
              <a:spcBef>
                <a:spcPts val="0"/>
              </a:spcBef>
              <a:spcAft>
                <a:spcPts val="1000"/>
              </a:spcAft>
              <a:buFont typeface="Times New Roman"/>
              <a:buChar char="-"/>
            </a:pPr>
            <a:r>
              <a:rPr lang="vi-VN" dirty="0" smtClean="0">
                <a:ea typeface="Calibri"/>
                <a:cs typeface="Calibri" pitchFamily="34" charset="0"/>
              </a:rPr>
              <a:t>Cử </a:t>
            </a:r>
            <a:r>
              <a:rPr lang="vi-VN" dirty="0">
                <a:ea typeface="Calibri"/>
                <a:cs typeface="Calibri" pitchFamily="34" charset="0"/>
              </a:rPr>
              <a:t>động thai gia </a:t>
            </a:r>
            <a:r>
              <a:rPr lang="vi-VN" i="1" dirty="0">
                <a:ea typeface="Calibri"/>
                <a:cs typeface="Calibri" pitchFamily="34" charset="0"/>
              </a:rPr>
              <a:t>tăng đột ngột</a:t>
            </a:r>
            <a:r>
              <a:rPr lang="vi-VN" dirty="0">
                <a:ea typeface="Calibri"/>
                <a:cs typeface="Calibri" pitchFamily="34" charset="0"/>
              </a:rPr>
              <a:t> như giẫy giụa là biến chứng của dây rốn bị chèn ép, thắt nút hay nhau bong non..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Cử động thai </a:t>
            </a:r>
            <a:r>
              <a:rPr lang="vi-VN" i="1" dirty="0">
                <a:ea typeface="Calibri"/>
                <a:cs typeface="Calibri" pitchFamily="34" charset="0"/>
              </a:rPr>
              <a:t>giảm nhẹ, yếu dần</a:t>
            </a:r>
            <a:r>
              <a:rPr lang="vi-VN" dirty="0">
                <a:ea typeface="Calibri"/>
                <a:cs typeface="Calibri" pitchFamily="34" charset="0"/>
              </a:rPr>
              <a:t>: biểu hiện tình trạng rối loạn chức năng nhau, thiếu oxy, giảm dinh dưỡng. Thai phụ cảm giác cử động thai giảm dần và mất, có thể tim thai vẫn còn.</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normAutofit/>
          </a:bodyPr>
          <a:lstStyle/>
          <a:p>
            <a:r>
              <a:rPr lang="en-US" sz="3700" dirty="0">
                <a:solidFill>
                  <a:schemeClr val="accent2"/>
                </a:solidFill>
                <a:effectLst/>
                <a:ea typeface="Calibri"/>
              </a:rPr>
              <a:t>I.1 </a:t>
            </a:r>
            <a:r>
              <a:rPr lang="en-US" sz="3700" dirty="0" err="1">
                <a:solidFill>
                  <a:schemeClr val="accent2"/>
                </a:solidFill>
                <a:effectLst/>
                <a:ea typeface="Calibri"/>
              </a:rPr>
              <a:t>Đ</a:t>
            </a:r>
            <a:r>
              <a:rPr lang="en-US" sz="3700" dirty="0" err="1" smtClean="0">
                <a:solidFill>
                  <a:schemeClr val="accent2"/>
                </a:solidFill>
                <a:effectLst/>
                <a:ea typeface="Calibri"/>
              </a:rPr>
              <a:t>ếm</a:t>
            </a:r>
            <a:r>
              <a:rPr lang="en-US" sz="3700" dirty="0" smtClean="0">
                <a:solidFill>
                  <a:schemeClr val="accent2"/>
                </a:solidFill>
                <a:effectLst/>
                <a:ea typeface="Calibri"/>
              </a:rPr>
              <a:t> </a:t>
            </a:r>
            <a:r>
              <a:rPr lang="en-US" sz="3700" dirty="0" err="1">
                <a:solidFill>
                  <a:schemeClr val="accent2"/>
                </a:solidFill>
                <a:effectLst/>
                <a:ea typeface="Calibri"/>
              </a:rPr>
              <a:t>cử</a:t>
            </a:r>
            <a:r>
              <a:rPr lang="en-US" sz="3700" dirty="0">
                <a:solidFill>
                  <a:schemeClr val="accent2"/>
                </a:solidFill>
                <a:effectLst/>
                <a:ea typeface="Calibri"/>
              </a:rPr>
              <a:t> </a:t>
            </a:r>
            <a:r>
              <a:rPr lang="en-US" sz="3700" dirty="0" err="1">
                <a:solidFill>
                  <a:schemeClr val="accent2"/>
                </a:solidFill>
                <a:effectLst/>
                <a:ea typeface="Calibri"/>
              </a:rPr>
              <a:t>động</a:t>
            </a:r>
            <a:r>
              <a:rPr lang="en-US" sz="3700" dirty="0">
                <a:solidFill>
                  <a:schemeClr val="accent2"/>
                </a:solidFill>
                <a:effectLst/>
                <a:ea typeface="Calibri"/>
              </a:rPr>
              <a:t> </a:t>
            </a:r>
            <a:r>
              <a:rPr lang="en-US" sz="3700" dirty="0" err="1">
                <a:solidFill>
                  <a:schemeClr val="accent2"/>
                </a:solidFill>
                <a:effectLst/>
                <a:ea typeface="Calibri"/>
              </a:rPr>
              <a:t>thai</a:t>
            </a:r>
            <a:r>
              <a:rPr lang="en-US" sz="3700" dirty="0">
                <a:solidFill>
                  <a:schemeClr val="accent2"/>
                </a:solidFill>
                <a:effectLst/>
                <a:ea typeface="Calibri"/>
              </a:rPr>
              <a:t> </a:t>
            </a:r>
            <a:endParaRPr lang="en-US" sz="3700" dirty="0">
              <a:solidFill>
                <a:schemeClr val="accent2"/>
              </a:solidFill>
            </a:endParaRPr>
          </a:p>
        </p:txBody>
      </p:sp>
    </p:spTree>
    <p:extLst>
      <p:ext uri="{BB962C8B-B14F-4D97-AF65-F5344CB8AC3E}">
        <p14:creationId xmlns:p14="http://schemas.microsoft.com/office/powerpoint/2010/main" val="4174233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Calibri"/>
                <a:cs typeface="Calibri" pitchFamily="34" charset="0"/>
              </a:rPr>
              <a:t>NST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thử</a:t>
            </a:r>
            <a:r>
              <a:rPr lang="en-US" dirty="0">
                <a:ea typeface="Calibri"/>
                <a:cs typeface="Calibri" pitchFamily="34" charset="0"/>
              </a:rPr>
              <a:t> </a:t>
            </a:r>
            <a:r>
              <a:rPr lang="en-US" dirty="0" err="1">
                <a:ea typeface="Calibri"/>
                <a:cs typeface="Calibri" pitchFamily="34" charset="0"/>
              </a:rPr>
              <a:t>nghiệm</a:t>
            </a:r>
            <a:r>
              <a:rPr lang="en-US" dirty="0">
                <a:ea typeface="Calibri"/>
                <a:cs typeface="Calibri" pitchFamily="34" charset="0"/>
              </a:rPr>
              <a:t> </a:t>
            </a:r>
            <a:r>
              <a:rPr lang="en-US" dirty="0" err="1">
                <a:ea typeface="Calibri"/>
                <a:cs typeface="Calibri" pitchFamily="34" charset="0"/>
              </a:rPr>
              <a:t>dựa</a:t>
            </a:r>
            <a:r>
              <a:rPr lang="en-US" dirty="0">
                <a:ea typeface="Calibri"/>
                <a:cs typeface="Calibri" pitchFamily="34" charset="0"/>
              </a:rPr>
              <a:t> </a:t>
            </a:r>
            <a:r>
              <a:rPr lang="en-US" dirty="0" err="1">
                <a:ea typeface="Calibri"/>
                <a:cs typeface="Calibri" pitchFamily="34" charset="0"/>
              </a:rPr>
              <a:t>trên</a:t>
            </a:r>
            <a:r>
              <a:rPr lang="en-US" dirty="0">
                <a:ea typeface="Calibri"/>
                <a:cs typeface="Calibri" pitchFamily="34" charset="0"/>
              </a:rPr>
              <a:t> </a:t>
            </a:r>
            <a:r>
              <a:rPr lang="en-US" dirty="0" err="1">
                <a:ea typeface="Calibri"/>
                <a:cs typeface="Calibri" pitchFamily="34" charset="0"/>
              </a:rPr>
              <a:t>giả</a:t>
            </a:r>
            <a:r>
              <a:rPr lang="en-US" dirty="0">
                <a:ea typeface="Calibri"/>
                <a:cs typeface="Calibri" pitchFamily="34" charset="0"/>
              </a:rPr>
              <a:t> </a:t>
            </a:r>
            <a:r>
              <a:rPr lang="en-US" dirty="0" err="1">
                <a:ea typeface="Calibri"/>
                <a:cs typeface="Calibri" pitchFamily="34" charset="0"/>
              </a:rPr>
              <a:t>thuyết</a:t>
            </a:r>
            <a:r>
              <a:rPr lang="en-US" dirty="0">
                <a:ea typeface="Calibri"/>
                <a:cs typeface="Calibri" pitchFamily="34" charset="0"/>
              </a:rPr>
              <a:t> </a:t>
            </a:r>
            <a:r>
              <a:rPr lang="en-US" dirty="0" err="1">
                <a:ea typeface="Calibri"/>
                <a:cs typeface="Calibri" pitchFamily="34" charset="0"/>
              </a:rPr>
              <a:t>rằng</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nhiễm</a:t>
            </a:r>
            <a:r>
              <a:rPr lang="en-US" dirty="0">
                <a:ea typeface="Calibri"/>
                <a:cs typeface="Calibri" pitchFamily="34" charset="0"/>
              </a:rPr>
              <a:t> </a:t>
            </a:r>
            <a:r>
              <a:rPr lang="en-US" dirty="0" err="1">
                <a:ea typeface="Calibri"/>
                <a:cs typeface="Calibri" pitchFamily="34" charset="0"/>
              </a:rPr>
              <a:t>toan</a:t>
            </a:r>
            <a:r>
              <a:rPr lang="en-US" dirty="0">
                <a:ea typeface="Calibri"/>
                <a:cs typeface="Calibri" pitchFamily="34" charset="0"/>
              </a:rPr>
              <a:t> do </a:t>
            </a:r>
            <a:r>
              <a:rPr lang="en-US" dirty="0" err="1">
                <a:ea typeface="Calibri"/>
                <a:cs typeface="Calibri" pitchFamily="34" charset="0"/>
              </a:rPr>
              <a:t>thiếu</a:t>
            </a:r>
            <a:r>
              <a:rPr lang="en-US" dirty="0">
                <a:ea typeface="Calibri"/>
                <a:cs typeface="Calibri" pitchFamily="34" charset="0"/>
              </a:rPr>
              <a:t> oxy </a:t>
            </a:r>
            <a:r>
              <a:rPr lang="en-US" dirty="0" err="1">
                <a:ea typeface="Calibri"/>
                <a:cs typeface="Calibri" pitchFamily="34" charset="0"/>
              </a:rPr>
              <a:t>mô</a:t>
            </a:r>
            <a:r>
              <a:rPr lang="en-US" dirty="0">
                <a:ea typeface="Calibri"/>
                <a:cs typeface="Calibri" pitchFamily="34" charset="0"/>
              </a:rPr>
              <a:t> hay </a:t>
            </a:r>
            <a:r>
              <a:rPr lang="en-US" dirty="0" err="1">
                <a:ea typeface="Calibri"/>
                <a:cs typeface="Calibri" pitchFamily="34" charset="0"/>
              </a:rPr>
              <a:t>bị</a:t>
            </a:r>
            <a:r>
              <a:rPr lang="en-US" dirty="0">
                <a:ea typeface="Calibri"/>
                <a:cs typeface="Calibri" pitchFamily="34" charset="0"/>
              </a:rPr>
              <a:t> </a:t>
            </a:r>
            <a:r>
              <a:rPr lang="en-US" dirty="0" err="1">
                <a:ea typeface="Calibri"/>
                <a:cs typeface="Calibri" pitchFamily="34" charset="0"/>
              </a:rPr>
              <a:t>ức</a:t>
            </a:r>
            <a:r>
              <a:rPr lang="en-US" dirty="0">
                <a:ea typeface="Calibri"/>
                <a:cs typeface="Calibri" pitchFamily="34" charset="0"/>
              </a:rPr>
              <a:t> </a:t>
            </a:r>
            <a:r>
              <a:rPr lang="en-US" dirty="0" err="1">
                <a:ea typeface="Calibri"/>
                <a:cs typeface="Calibri" pitchFamily="34" charset="0"/>
              </a:rPr>
              <a:t>chế</a:t>
            </a:r>
            <a:r>
              <a:rPr lang="en-US" dirty="0">
                <a:ea typeface="Calibri"/>
                <a:cs typeface="Calibri" pitchFamily="34" charset="0"/>
              </a:rPr>
              <a:t> </a:t>
            </a:r>
            <a:r>
              <a:rPr lang="en-US" dirty="0" err="1">
                <a:ea typeface="Calibri"/>
                <a:cs typeface="Calibri" pitchFamily="34" charset="0"/>
              </a:rPr>
              <a:t>thần</a:t>
            </a:r>
            <a:r>
              <a:rPr lang="en-US" dirty="0">
                <a:ea typeface="Calibri"/>
                <a:cs typeface="Calibri" pitchFamily="34" charset="0"/>
              </a:rPr>
              <a:t> </a:t>
            </a:r>
            <a:r>
              <a:rPr lang="en-US" dirty="0" err="1">
                <a:ea typeface="Calibri"/>
                <a:cs typeface="Calibri" pitchFamily="34" charset="0"/>
              </a:rPr>
              <a:t>kinh</a:t>
            </a:r>
            <a:r>
              <a:rPr lang="en-US" dirty="0">
                <a:ea typeface="Calibri"/>
                <a:cs typeface="Calibri" pitchFamily="34" charset="0"/>
              </a:rPr>
              <a:t> </a:t>
            </a:r>
            <a:r>
              <a:rPr lang="en-US" dirty="0" err="1">
                <a:ea typeface="Calibri"/>
                <a:cs typeface="Calibri" pitchFamily="34" charset="0"/>
              </a:rPr>
              <a:t>sẽ</a:t>
            </a:r>
            <a:r>
              <a:rPr lang="en-US" dirty="0">
                <a:ea typeface="Calibri"/>
                <a:cs typeface="Calibri" pitchFamily="34" charset="0"/>
              </a:rPr>
              <a:t> </a:t>
            </a:r>
            <a:r>
              <a:rPr lang="en-US" dirty="0" err="1">
                <a:ea typeface="Calibri"/>
                <a:cs typeface="Calibri" pitchFamily="34" charset="0"/>
              </a:rPr>
              <a:t>nhất</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cử</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thai.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32047" y="31335"/>
            <a:ext cx="8229600" cy="1143000"/>
          </a:xfrm>
        </p:spPr>
        <p:txBody>
          <a:bodyPr>
            <a:normAutofit/>
          </a:bodyPr>
          <a:lstStyle/>
          <a:p>
            <a:r>
              <a:rPr lang="en-US" sz="3700" dirty="0">
                <a:solidFill>
                  <a:schemeClr val="accent2"/>
                </a:solidFill>
                <a:effectLst/>
                <a:ea typeface="Calibri"/>
              </a:rPr>
              <a:t>I.2 Non Stress Test (NST) </a:t>
            </a:r>
            <a:endParaRPr lang="en-US" sz="3700" dirty="0">
              <a:solidFill>
                <a:schemeClr val="accent2"/>
              </a:solidFill>
            </a:endParaRPr>
          </a:p>
        </p:txBody>
      </p:sp>
    </p:spTree>
    <p:extLst>
      <p:ext uri="{BB962C8B-B14F-4D97-AF65-F5344CB8AC3E}">
        <p14:creationId xmlns:p14="http://schemas.microsoft.com/office/powerpoint/2010/main" val="2397752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err="1">
                <a:ea typeface="Calibri"/>
                <a:cs typeface="Calibri" pitchFamily="34" charset="0"/>
              </a:rPr>
              <a:t>Cơ</a:t>
            </a:r>
            <a:r>
              <a:rPr lang="en-US" dirty="0">
                <a:ea typeface="Calibri"/>
                <a:cs typeface="Calibri" pitchFamily="34" charset="0"/>
              </a:rPr>
              <a:t> </a:t>
            </a:r>
            <a:r>
              <a:rPr lang="en-US" dirty="0" err="1">
                <a:ea typeface="Calibri"/>
                <a:cs typeface="Calibri" pitchFamily="34" charset="0"/>
              </a:rPr>
              <a:t>sở</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nhi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chu</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thức</a:t>
            </a:r>
            <a:r>
              <a:rPr lang="en-US" dirty="0">
                <a:ea typeface="Calibri"/>
                <a:cs typeface="Calibri" pitchFamily="34" charset="0"/>
              </a:rPr>
              <a:t> </a:t>
            </a:r>
            <a:r>
              <a:rPr lang="en-US" dirty="0" err="1" smtClean="0">
                <a:ea typeface="Calibri"/>
                <a:cs typeface="Calibri" pitchFamily="34" charset="0"/>
              </a:rPr>
              <a:t>ngủ</a:t>
            </a:r>
            <a:r>
              <a:rPr lang="en-US" dirty="0" smtClean="0">
                <a:ea typeface="Calibri"/>
                <a:cs typeface="Calibri" pitchFamily="34" charset="0"/>
              </a:rPr>
              <a:t>: </a:t>
            </a:r>
            <a:r>
              <a:rPr lang="en-US" dirty="0">
                <a:ea typeface="Calibri"/>
                <a:cs typeface="Calibri" pitchFamily="34" charset="0"/>
              </a:rPr>
              <a:t>70-90p</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ngủ</a:t>
            </a:r>
            <a:r>
              <a:rPr lang="en-US" dirty="0">
                <a:ea typeface="Calibri"/>
                <a:cs typeface="Calibri" pitchFamily="34" charset="0"/>
              </a:rPr>
              <a:t>-&gt; </a:t>
            </a:r>
            <a:r>
              <a:rPr lang="en-US" dirty="0" err="1">
                <a:ea typeface="Calibri"/>
                <a:cs typeface="Calibri" pitchFamily="34" charset="0"/>
              </a:rPr>
              <a:t>cử</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mất</a:t>
            </a:r>
            <a:r>
              <a:rPr lang="en-US" dirty="0">
                <a:ea typeface="Calibri"/>
                <a:cs typeface="Calibri" pitchFamily="34" charset="0"/>
              </a:rPr>
              <a:t> </a:t>
            </a:r>
            <a:r>
              <a:rPr lang="en-US" dirty="0" err="1">
                <a:ea typeface="Calibri"/>
                <a:cs typeface="Calibri" pitchFamily="34" charset="0"/>
              </a:rPr>
              <a:t>nhanh</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thức</a:t>
            </a:r>
            <a:r>
              <a:rPr lang="en-US" dirty="0">
                <a:ea typeface="Calibri"/>
                <a:cs typeface="Calibri" pitchFamily="34" charset="0"/>
              </a:rPr>
              <a:t>-&gt; CĐT, </a:t>
            </a:r>
            <a:r>
              <a:rPr lang="en-US" dirty="0" err="1">
                <a:ea typeface="Calibri"/>
                <a:cs typeface="Calibri" pitchFamily="34" charset="0"/>
              </a:rPr>
              <a:t>cử</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thở</a:t>
            </a:r>
            <a:r>
              <a:rPr lang="en-US" dirty="0">
                <a:ea typeface="Calibri"/>
                <a:cs typeface="Calibri" pitchFamily="34" charset="0"/>
              </a:rPr>
              <a:t> </a:t>
            </a:r>
            <a:r>
              <a:rPr lang="en-US" dirty="0" err="1">
                <a:ea typeface="Calibri"/>
                <a:cs typeface="Calibri" pitchFamily="34" charset="0"/>
              </a:rPr>
              <a:t>xảy</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CĐT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đi</a:t>
            </a:r>
            <a:r>
              <a:rPr lang="en-US" dirty="0">
                <a:ea typeface="Calibri"/>
                <a:cs typeface="Calibri" pitchFamily="34" charset="0"/>
              </a:rPr>
              <a:t> </a:t>
            </a:r>
            <a:r>
              <a:rPr lang="en-US" dirty="0" err="1">
                <a:ea typeface="Calibri"/>
                <a:cs typeface="Calibri" pitchFamily="34" charset="0"/>
              </a:rPr>
              <a:t>kèm</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gia</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17804"/>
            <a:ext cx="8229600" cy="1143000"/>
          </a:xfrm>
        </p:spPr>
        <p:txBody>
          <a:bodyPr/>
          <a:lstStyle/>
          <a:p>
            <a:r>
              <a:rPr lang="en-US" dirty="0">
                <a:solidFill>
                  <a:schemeClr val="accent2"/>
                </a:solidFill>
                <a:effectLst/>
                <a:ea typeface="Calibri"/>
              </a:rPr>
              <a:t>I.2 </a:t>
            </a:r>
            <a:r>
              <a:rPr lang="en-US" dirty="0" smtClean="0">
                <a:solidFill>
                  <a:schemeClr val="accent2"/>
                </a:solidFill>
                <a:effectLst/>
                <a:ea typeface="Calibri"/>
              </a:rPr>
              <a:t>NST </a:t>
            </a:r>
            <a:endParaRPr lang="en-US" dirty="0">
              <a:solidFill>
                <a:schemeClr val="accent2"/>
              </a:solidFill>
            </a:endParaRPr>
          </a:p>
        </p:txBody>
      </p:sp>
    </p:spTree>
    <p:extLst>
      <p:ext uri="{BB962C8B-B14F-4D97-AF65-F5344CB8AC3E}">
        <p14:creationId xmlns:p14="http://schemas.microsoft.com/office/powerpoint/2010/main" val="1257112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marR="0">
              <a:lnSpc>
                <a:spcPct val="115000"/>
              </a:lnSpc>
              <a:spcBef>
                <a:spcPts val="0"/>
              </a:spcBef>
              <a:spcAft>
                <a:spcPts val="1000"/>
              </a:spcAft>
            </a:pP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nào</a:t>
            </a:r>
            <a:r>
              <a:rPr lang="en-US" dirty="0">
                <a:ea typeface="Calibri"/>
                <a:cs typeface="Calibri" pitchFamily="34" charset="0"/>
              </a:rPr>
              <a:t> </a:t>
            </a:r>
            <a:r>
              <a:rPr lang="en-US" dirty="0" err="1">
                <a:ea typeface="Calibri"/>
                <a:cs typeface="Calibri" pitchFamily="34" charset="0"/>
              </a:rPr>
              <a:t>làm</a:t>
            </a:r>
            <a:r>
              <a:rPr lang="en-US" dirty="0">
                <a:ea typeface="Calibri"/>
                <a:cs typeface="Calibri" pitchFamily="34" charset="0"/>
              </a:rPr>
              <a:t> NST?</a:t>
            </a:r>
          </a:p>
          <a:p>
            <a:pPr marL="0" marR="0" indent="0">
              <a:lnSpc>
                <a:spcPct val="115000"/>
              </a:lnSpc>
              <a:spcBef>
                <a:spcPts val="0"/>
              </a:spcBef>
              <a:spcAft>
                <a:spcPts val="1000"/>
              </a:spcAft>
              <a:buNone/>
            </a:pPr>
            <a:r>
              <a:rPr lang="en-US" dirty="0" smtClean="0">
                <a:ea typeface="Calibri"/>
                <a:cs typeface="Calibri" pitchFamily="34" charset="0"/>
              </a:rPr>
              <a:t>- </a:t>
            </a:r>
            <a:r>
              <a:rPr lang="en-US" dirty="0" err="1" smtClean="0">
                <a:ea typeface="Calibri"/>
                <a:cs typeface="Calibri" pitchFamily="34" charset="0"/>
              </a:rPr>
              <a:t>Hiện</a:t>
            </a:r>
            <a:r>
              <a:rPr lang="en-US" dirty="0" smtClean="0">
                <a:ea typeface="Calibri"/>
                <a:cs typeface="Calibri" pitchFamily="34" charset="0"/>
              </a:rPr>
              <a:t> </a:t>
            </a:r>
            <a:r>
              <a:rPr lang="en-US" dirty="0" err="1">
                <a:ea typeface="Calibri"/>
                <a:cs typeface="Calibri" pitchFamily="34" charset="0"/>
              </a:rPr>
              <a:t>chưa</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khuyến</a:t>
            </a:r>
            <a:r>
              <a:rPr lang="en-US" dirty="0">
                <a:ea typeface="Calibri"/>
                <a:cs typeface="Calibri" pitchFamily="34" charset="0"/>
              </a:rPr>
              <a:t> </a:t>
            </a:r>
            <a:r>
              <a:rPr lang="en-US" dirty="0" err="1">
                <a:ea typeface="Calibri"/>
                <a:cs typeface="Calibri" pitchFamily="34" charset="0"/>
              </a:rPr>
              <a:t>cáo</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NST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quy</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mọi</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r>
              <a:rPr lang="en-US" dirty="0">
                <a:ea typeface="Calibri"/>
                <a:cs typeface="Calibri" pitchFamily="34" charset="0"/>
              </a:rPr>
              <a:t> </a:t>
            </a:r>
          </a:p>
          <a:p>
            <a:pPr marL="0" marR="0">
              <a:lnSpc>
                <a:spcPct val="115000"/>
              </a:lnSpc>
              <a:spcBef>
                <a:spcPts val="0"/>
              </a:spcBef>
              <a:spcAft>
                <a:spcPts val="1000"/>
              </a:spcAft>
            </a:pPr>
            <a:r>
              <a:rPr lang="en-US" dirty="0" err="1">
                <a:ea typeface="Calibri"/>
                <a:cs typeface="Calibri" pitchFamily="34" charset="0"/>
              </a:rPr>
              <a:t>Điều</a:t>
            </a:r>
            <a:r>
              <a:rPr lang="en-US" dirty="0">
                <a:ea typeface="Calibri"/>
                <a:cs typeface="Calibri" pitchFamily="34" charset="0"/>
              </a:rPr>
              <a:t> </a:t>
            </a:r>
            <a:r>
              <a:rPr lang="en-US" dirty="0" err="1">
                <a:ea typeface="Calibri"/>
                <a:cs typeface="Calibri" pitchFamily="34" charset="0"/>
              </a:rPr>
              <a:t>kiện</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phụ</a:t>
            </a:r>
            <a:r>
              <a:rPr lang="en-US" dirty="0">
                <a:ea typeface="Calibri"/>
                <a:cs typeface="Calibri" pitchFamily="34" charset="0"/>
              </a:rPr>
              <a:t> </a:t>
            </a:r>
            <a:r>
              <a:rPr lang="en-US" dirty="0" err="1">
                <a:ea typeface="Calibri"/>
                <a:cs typeface="Calibri" pitchFamily="34" charset="0"/>
              </a:rPr>
              <a:t>ngoài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TC)</a:t>
            </a:r>
          </a:p>
          <a:p>
            <a:pPr marL="0" marR="0">
              <a:lnSpc>
                <a:spcPct val="115000"/>
              </a:lnSpc>
              <a:spcBef>
                <a:spcPts val="0"/>
              </a:spcBef>
              <a:spcAft>
                <a:spcPts val="1000"/>
              </a:spcAft>
            </a:pPr>
            <a:r>
              <a:rPr lang="en-US" dirty="0">
                <a:ea typeface="Calibri"/>
                <a:cs typeface="Calibri" pitchFamily="34" charset="0"/>
              </a:rPr>
              <a:t>NST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SK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ở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phụ</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smtClean="0">
                <a:ea typeface="Calibri"/>
                <a:cs typeface="Calibri" pitchFamily="34" charset="0"/>
              </a:rPr>
              <a:t>YTNC </a:t>
            </a:r>
            <a:r>
              <a:rPr lang="en-US" dirty="0" err="1">
                <a:ea typeface="Calibri"/>
                <a:cs typeface="Calibri" pitchFamily="34" charset="0"/>
              </a:rPr>
              <a:t>ảnh</a:t>
            </a:r>
            <a:r>
              <a:rPr lang="en-US" dirty="0">
                <a:ea typeface="Calibri"/>
                <a:cs typeface="Calibri" pitchFamily="34" charset="0"/>
              </a:rPr>
              <a:t> </a:t>
            </a:r>
            <a:r>
              <a:rPr lang="en-US" dirty="0" err="1">
                <a:ea typeface="Calibri"/>
                <a:cs typeface="Calibri" pitchFamily="34" charset="0"/>
              </a:rPr>
              <a:t>hưởng</a:t>
            </a:r>
            <a:r>
              <a:rPr lang="en-US" dirty="0">
                <a:ea typeface="Calibri"/>
                <a:cs typeface="Calibri" pitchFamily="34" charset="0"/>
              </a:rPr>
              <a:t> </a:t>
            </a:r>
            <a:r>
              <a:rPr lang="en-US" dirty="0" err="1">
                <a:ea typeface="Calibri"/>
                <a:cs typeface="Calibri" pitchFamily="34" charset="0"/>
              </a:rPr>
              <a:t>xấu</a:t>
            </a:r>
            <a:r>
              <a:rPr lang="en-US" dirty="0">
                <a:ea typeface="Calibri"/>
                <a:cs typeface="Calibri" pitchFamily="34" charset="0"/>
              </a:rPr>
              <a:t>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cục</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r>
              <a:rPr lang="en-US" dirty="0">
                <a:ea typeface="Calibri"/>
                <a:cs typeface="Calibri" pitchFamily="34" charset="0"/>
              </a:rPr>
              <a:t>: </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ĐTĐ</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IUGR…</a:t>
            </a:r>
          </a:p>
          <a:p>
            <a:endParaRPr lang="en-US" dirty="0"/>
          </a:p>
        </p:txBody>
      </p:sp>
      <p:sp>
        <p:nvSpPr>
          <p:cNvPr id="3" name="Title 2"/>
          <p:cNvSpPr>
            <a:spLocks noGrp="1"/>
          </p:cNvSpPr>
          <p:nvPr>
            <p:ph type="title"/>
          </p:nvPr>
        </p:nvSpPr>
        <p:spPr>
          <a:xfrm>
            <a:off x="0" y="0"/>
            <a:ext cx="8229600" cy="1143000"/>
          </a:xfrm>
        </p:spPr>
        <p:txBody>
          <a:bodyPr/>
          <a:lstStyle/>
          <a:p>
            <a:r>
              <a:rPr lang="en-US" dirty="0">
                <a:solidFill>
                  <a:schemeClr val="accent2"/>
                </a:solidFill>
                <a:effectLst/>
                <a:ea typeface="Calibri"/>
              </a:rPr>
              <a:t>I.2 </a:t>
            </a:r>
            <a:r>
              <a:rPr lang="en-US" dirty="0" smtClean="0">
                <a:solidFill>
                  <a:schemeClr val="accent2"/>
                </a:solidFill>
                <a:effectLst/>
                <a:ea typeface="Calibri"/>
              </a:rPr>
              <a:t>NST </a:t>
            </a:r>
            <a:endParaRPr lang="en-US" dirty="0">
              <a:solidFill>
                <a:schemeClr val="accent2"/>
              </a:solidFill>
            </a:endParaRPr>
          </a:p>
        </p:txBody>
      </p:sp>
    </p:spTree>
    <p:extLst>
      <p:ext uri="{BB962C8B-B14F-4D97-AF65-F5344CB8AC3E}">
        <p14:creationId xmlns:p14="http://schemas.microsoft.com/office/powerpoint/2010/main" val="2525843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Theo SOGC,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quả</a:t>
            </a:r>
            <a:r>
              <a:rPr lang="en-US" dirty="0">
                <a:ea typeface="Calibri"/>
                <a:cs typeface="Calibri" pitchFamily="34" charset="0"/>
              </a:rPr>
              <a:t> NST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chia </a:t>
            </a:r>
            <a:r>
              <a:rPr lang="en-US" dirty="0" err="1">
                <a:ea typeface="Calibri"/>
                <a:cs typeface="Calibri" pitchFamily="34" charset="0"/>
              </a:rPr>
              <a:t>ra</a:t>
            </a:r>
            <a:r>
              <a:rPr lang="en-US" dirty="0">
                <a:ea typeface="Calibri"/>
                <a:cs typeface="Calibri" pitchFamily="34" charset="0"/>
              </a:rPr>
              <a:t>:</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NST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NST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điển</a:t>
            </a:r>
            <a:r>
              <a:rPr lang="en-US" dirty="0">
                <a:ea typeface="Calibri"/>
                <a:cs typeface="Calibri" pitchFamily="34" charset="0"/>
              </a:rPr>
              <a:t> </a:t>
            </a:r>
            <a:r>
              <a:rPr lang="en-US" dirty="0" err="1">
                <a:ea typeface="Calibri"/>
                <a:cs typeface="Calibri" pitchFamily="34" charset="0"/>
              </a:rPr>
              <a:t>hình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NST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14243"/>
            <a:ext cx="8229600" cy="1143000"/>
          </a:xfrm>
        </p:spPr>
        <p:txBody>
          <a:bodyPr/>
          <a:lstStyle/>
          <a:p>
            <a:r>
              <a:rPr lang="en-US" dirty="0">
                <a:solidFill>
                  <a:schemeClr val="accent2"/>
                </a:solidFill>
                <a:effectLst/>
                <a:ea typeface="Calibri"/>
              </a:rPr>
              <a:t>I.2 NST </a:t>
            </a:r>
            <a:endParaRPr lang="en-US" dirty="0">
              <a:solidFill>
                <a:schemeClr val="accent2"/>
              </a:solidFill>
            </a:endParaRPr>
          </a:p>
        </p:txBody>
      </p:sp>
    </p:spTree>
    <p:extLst>
      <p:ext uri="{BB962C8B-B14F-4D97-AF65-F5344CB8AC3E}">
        <p14:creationId xmlns:p14="http://schemas.microsoft.com/office/powerpoint/2010/main" val="4044572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dirty="0">
                <a:ea typeface="Calibri"/>
                <a:cs typeface="Calibri" pitchFamily="34" charset="0"/>
              </a:rPr>
              <a:t>NST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Có</a:t>
            </a:r>
            <a:r>
              <a:rPr lang="en-US" dirty="0">
                <a:ea typeface="Calibri"/>
                <a:cs typeface="Calibri" pitchFamily="34" charset="0"/>
              </a:rPr>
              <a:t> baseline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(110-160l/p)</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(6-25 l/p)</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&lt;30s</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a:t>
            </a:r>
          </a:p>
          <a:p>
            <a:pPr marL="457200" marR="0">
              <a:lnSpc>
                <a:spcPct val="115000"/>
              </a:lnSpc>
              <a:spcBef>
                <a:spcPts val="0"/>
              </a:spcBef>
              <a:spcAft>
                <a:spcPts val="1000"/>
              </a:spcAft>
            </a:pPr>
            <a:r>
              <a:rPr lang="en-US" dirty="0">
                <a:ea typeface="Calibri"/>
                <a:cs typeface="Calibri" pitchFamily="34" charset="0"/>
              </a:rPr>
              <a:t>+ &lt;32w: &gt;= 2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&gt;= 15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dài</a:t>
            </a:r>
            <a:r>
              <a:rPr lang="en-US" dirty="0">
                <a:ea typeface="Calibri"/>
                <a:cs typeface="Calibri" pitchFamily="34" charset="0"/>
              </a:rPr>
              <a:t> &gt;= 15s </a:t>
            </a:r>
            <a:r>
              <a:rPr lang="en-US" dirty="0" err="1">
                <a:ea typeface="Calibri"/>
                <a:cs typeface="Calibri" pitchFamily="34" charset="0"/>
              </a:rPr>
              <a:t>trong</a:t>
            </a:r>
            <a:r>
              <a:rPr lang="en-US" dirty="0">
                <a:ea typeface="Calibri"/>
                <a:cs typeface="Calibri" pitchFamily="34" charset="0"/>
              </a:rPr>
              <a:t> 40p</a:t>
            </a:r>
          </a:p>
          <a:p>
            <a:pPr marL="45720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đủ</a:t>
            </a:r>
            <a:r>
              <a:rPr lang="en-US" dirty="0">
                <a:ea typeface="Calibri"/>
                <a:cs typeface="Calibri" pitchFamily="34" charset="0"/>
              </a:rPr>
              <a:t> </a:t>
            </a:r>
            <a:r>
              <a:rPr lang="en-US" dirty="0" err="1">
                <a:ea typeface="Calibri"/>
                <a:cs typeface="Calibri" pitchFamily="34" charset="0"/>
              </a:rPr>
              <a:t>tháng</a:t>
            </a:r>
            <a:r>
              <a:rPr lang="en-US" dirty="0">
                <a:ea typeface="Calibri"/>
                <a:cs typeface="Calibri" pitchFamily="34" charset="0"/>
              </a:rPr>
              <a:t>: &gt;=2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&gt;=10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dài</a:t>
            </a:r>
            <a:r>
              <a:rPr lang="en-US" dirty="0">
                <a:ea typeface="Calibri"/>
                <a:cs typeface="Calibri" pitchFamily="34" charset="0"/>
              </a:rPr>
              <a:t>&gt;= 10s </a:t>
            </a:r>
            <a:r>
              <a:rPr lang="en-US" dirty="0" err="1">
                <a:ea typeface="Calibri"/>
                <a:cs typeface="Calibri" pitchFamily="34" charset="0"/>
              </a:rPr>
              <a:t>trong</a:t>
            </a:r>
            <a:r>
              <a:rPr lang="en-US" dirty="0">
                <a:ea typeface="Calibri"/>
                <a:cs typeface="Calibri" pitchFamily="34" charset="0"/>
              </a:rPr>
              <a:t> 40p</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Hành</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dựa</a:t>
            </a:r>
            <a:r>
              <a:rPr lang="en-US" dirty="0">
                <a:ea typeface="Calibri"/>
                <a:cs typeface="Calibri" pitchFamily="34" charset="0"/>
              </a:rPr>
              <a:t> </a:t>
            </a:r>
            <a:r>
              <a:rPr lang="en-US" dirty="0" err="1">
                <a:ea typeface="Calibri"/>
                <a:cs typeface="Calibri" pitchFamily="34" charset="0"/>
              </a:rPr>
              <a:t>vào</a:t>
            </a:r>
            <a:r>
              <a:rPr lang="en-US" dirty="0">
                <a:ea typeface="Calibri"/>
                <a:cs typeface="Calibri" pitchFamily="34" charset="0"/>
              </a:rPr>
              <a:t> </a:t>
            </a:r>
            <a:r>
              <a:rPr lang="en-US" dirty="0" err="1">
                <a:ea typeface="Calibri"/>
                <a:cs typeface="Calibri" pitchFamily="34" charset="0"/>
              </a:rPr>
              <a:t>bối</a:t>
            </a:r>
            <a:r>
              <a:rPr lang="en-US" dirty="0">
                <a:ea typeface="Calibri"/>
                <a:cs typeface="Calibri" pitchFamily="34" charset="0"/>
              </a:rPr>
              <a:t> </a:t>
            </a:r>
            <a:r>
              <a:rPr lang="en-US" dirty="0" err="1">
                <a:ea typeface="Calibri"/>
                <a:cs typeface="Calibri" pitchFamily="34" charset="0"/>
              </a:rPr>
              <a:t>cảnh</a:t>
            </a:r>
            <a:r>
              <a:rPr lang="en-US" dirty="0">
                <a:ea typeface="Calibri"/>
                <a:cs typeface="Calibri" pitchFamily="34" charset="0"/>
              </a:rPr>
              <a:t> LS</a:t>
            </a:r>
          </a:p>
          <a:p>
            <a:endParaRPr lang="en-US" dirty="0"/>
          </a:p>
        </p:txBody>
      </p:sp>
      <p:sp>
        <p:nvSpPr>
          <p:cNvPr id="3" name="Title 2"/>
          <p:cNvSpPr>
            <a:spLocks noGrp="1"/>
          </p:cNvSpPr>
          <p:nvPr>
            <p:ph type="title"/>
          </p:nvPr>
        </p:nvSpPr>
        <p:spPr>
          <a:xfrm>
            <a:off x="0" y="152400"/>
            <a:ext cx="8229600" cy="1143000"/>
          </a:xfrm>
        </p:spPr>
        <p:txBody>
          <a:bodyPr>
            <a:normAutofit fontScale="90000"/>
          </a:bodyPr>
          <a:lstStyle/>
          <a:p>
            <a:r>
              <a:rPr lang="en-US" dirty="0">
                <a:solidFill>
                  <a:schemeClr val="accent2"/>
                </a:solidFill>
                <a:effectLst/>
                <a:ea typeface="Calibri"/>
                <a:cs typeface="Calibri" pitchFamily="34" charset="0"/>
              </a:rPr>
              <a:t>I.2 NST </a:t>
            </a:r>
            <a:r>
              <a:rPr lang="en-US" dirty="0" smtClean="0">
                <a:solidFill>
                  <a:schemeClr val="accent2"/>
                </a:solidFill>
                <a:effectLst/>
                <a:ea typeface="Calibri"/>
                <a:cs typeface="Calibri" pitchFamily="34" charset="0"/>
              </a:rPr>
              <a: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21129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effectLst/>
                <a:ea typeface="Calibri"/>
                <a:cs typeface="Calibri" pitchFamily="34" charset="0"/>
              </a:rPr>
              <a:t>NST </a:t>
            </a:r>
            <a:r>
              <a:rPr lang="en-US" dirty="0" err="1">
                <a:effectLst/>
                <a:ea typeface="Calibri"/>
                <a:cs typeface="Calibri" pitchFamily="34" charset="0"/>
              </a:rPr>
              <a:t>bình</a:t>
            </a:r>
            <a:r>
              <a:rPr lang="en-US" dirty="0">
                <a:effectLst/>
                <a:ea typeface="Calibri"/>
                <a:cs typeface="Calibri" pitchFamily="34" charset="0"/>
              </a:rPr>
              <a:t> </a:t>
            </a:r>
            <a:r>
              <a:rPr lang="en-US" dirty="0" err="1">
                <a:effectLst/>
                <a:ea typeface="Calibri"/>
                <a:cs typeface="Calibri" pitchFamily="34" charset="0"/>
              </a:rPr>
              <a:t>thường</a:t>
            </a:r>
            <a:r>
              <a:rPr lang="en-US" dirty="0">
                <a:effectLst/>
                <a:ea typeface="Calibri"/>
                <a:cs typeface="Calibri" pitchFamily="34" charset="0"/>
              </a:rPr>
              <a:t/>
            </a:r>
            <a:br>
              <a:rPr lang="en-US" dirty="0">
                <a:effectLst/>
                <a:ea typeface="Calibri"/>
                <a:cs typeface="Calibri" pitchFamily="34" charset="0"/>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3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394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marR="0">
              <a:lnSpc>
                <a:spcPct val="115000"/>
              </a:lnSpc>
              <a:spcBef>
                <a:spcPts val="0"/>
              </a:spcBef>
              <a:spcAft>
                <a:spcPts val="1000"/>
              </a:spcAft>
            </a:pPr>
            <a:r>
              <a:rPr lang="en-US" dirty="0">
                <a:ea typeface="Calibri"/>
                <a:cs typeface="Calibri" pitchFamily="34" charset="0"/>
              </a:rPr>
              <a:t>NST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Baseline &lt;100 l/p </a:t>
            </a:r>
            <a:r>
              <a:rPr lang="en-US" dirty="0" err="1">
                <a:ea typeface="Calibri"/>
                <a:cs typeface="Calibri" pitchFamily="34" charset="0"/>
              </a:rPr>
              <a:t>hoặc</a:t>
            </a:r>
            <a:r>
              <a:rPr lang="en-US" dirty="0">
                <a:ea typeface="Calibri"/>
                <a:cs typeface="Calibri" pitchFamily="34" charset="0"/>
              </a:rPr>
              <a:t> &gt;160 l/p, </a:t>
            </a:r>
            <a:r>
              <a:rPr lang="en-US" dirty="0" err="1">
                <a:ea typeface="Calibri"/>
                <a:cs typeface="Calibri" pitchFamily="34" charset="0"/>
              </a:rPr>
              <a:t>dài</a:t>
            </a:r>
            <a:r>
              <a:rPr lang="en-US" dirty="0">
                <a:ea typeface="Calibri"/>
                <a:cs typeface="Calibri" pitchFamily="34" charset="0"/>
              </a:rPr>
              <a:t> &gt;30p</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&lt;=5, </a:t>
            </a:r>
            <a:r>
              <a:rPr lang="en-US" dirty="0" err="1">
                <a:ea typeface="Calibri"/>
                <a:cs typeface="Calibri" pitchFamily="34" charset="0"/>
              </a:rPr>
              <a:t>dài</a:t>
            </a:r>
            <a:r>
              <a:rPr lang="en-US" dirty="0">
                <a:ea typeface="Calibri"/>
                <a:cs typeface="Calibri" pitchFamily="34" charset="0"/>
              </a:rPr>
              <a:t> &gt; 80p </a:t>
            </a:r>
            <a:r>
              <a:rPr lang="en-US" b="1" dirty="0" err="1">
                <a:ea typeface="Calibri"/>
                <a:cs typeface="Calibri" pitchFamily="34" charset="0"/>
              </a:rPr>
              <a:t>hoặc</a:t>
            </a:r>
            <a:r>
              <a:rPr lang="en-US" dirty="0">
                <a:ea typeface="Calibri"/>
                <a:cs typeface="Calibri" pitchFamily="34" charset="0"/>
              </a:rPr>
              <a:t> &gt;=25, </a:t>
            </a:r>
            <a:r>
              <a:rPr lang="en-US" dirty="0" err="1">
                <a:ea typeface="Calibri"/>
                <a:cs typeface="Calibri" pitchFamily="34" charset="0"/>
              </a:rPr>
              <a:t>dài</a:t>
            </a:r>
            <a:r>
              <a:rPr lang="en-US" dirty="0">
                <a:ea typeface="Calibri"/>
                <a:cs typeface="Calibri" pitchFamily="34" charset="0"/>
              </a:rPr>
              <a:t> &gt;10p </a:t>
            </a:r>
            <a:r>
              <a:rPr lang="en-US" b="1"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hình</a:t>
            </a:r>
            <a:r>
              <a:rPr lang="en-US" dirty="0">
                <a:ea typeface="Calibri"/>
                <a:cs typeface="Calibri" pitchFamily="34" charset="0"/>
              </a:rPr>
              <a:t> sin</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&gt; 60s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&lt;2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80p</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Hành</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khẩn</a:t>
            </a:r>
            <a:r>
              <a:rPr lang="en-US" dirty="0">
                <a:ea typeface="Calibri"/>
                <a:cs typeface="Calibri" pitchFamily="34" charset="0"/>
              </a:rPr>
              <a:t> </a:t>
            </a:r>
            <a:r>
              <a:rPr lang="en-US" dirty="0" err="1">
                <a:ea typeface="Calibri"/>
                <a:cs typeface="Calibri" pitchFamily="34" charset="0"/>
              </a:rPr>
              <a:t>cấp</a:t>
            </a:r>
            <a:r>
              <a:rPr lang="en-US" dirty="0">
                <a:ea typeface="Calibri"/>
                <a:cs typeface="Calibri" pitchFamily="34" charset="0"/>
              </a:rPr>
              <a:t>-&gt; </a:t>
            </a:r>
            <a:r>
              <a:rPr lang="en-US" dirty="0" err="1">
                <a:ea typeface="Calibri"/>
                <a:cs typeface="Calibri" pitchFamily="34" charset="0"/>
              </a:rPr>
              <a:t>siêu</a:t>
            </a:r>
            <a:r>
              <a:rPr lang="en-US" dirty="0">
                <a:ea typeface="Calibri"/>
                <a:cs typeface="Calibri" pitchFamily="34" charset="0"/>
              </a:rPr>
              <a:t> </a:t>
            </a:r>
            <a:r>
              <a:rPr lang="en-US" dirty="0" err="1">
                <a:ea typeface="Calibri"/>
                <a:cs typeface="Calibri" pitchFamily="34" charset="0"/>
              </a:rPr>
              <a:t>âm</a:t>
            </a:r>
            <a:r>
              <a:rPr lang="en-US" dirty="0">
                <a:ea typeface="Calibri"/>
                <a:cs typeface="Calibri" pitchFamily="34" charset="0"/>
              </a:rPr>
              <a:t> hay BBP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cần</a:t>
            </a:r>
            <a:r>
              <a:rPr lang="en-US" dirty="0">
                <a:ea typeface="Calibri"/>
                <a:cs typeface="Calibri" pitchFamily="34" charset="0"/>
              </a:rPr>
              <a:t> </a:t>
            </a:r>
            <a:r>
              <a:rPr lang="en-US" dirty="0" err="1">
                <a:ea typeface="Calibri"/>
                <a:cs typeface="Calibri" pitchFamily="34" charset="0"/>
              </a:rPr>
              <a:t>thiết</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cần</a:t>
            </a:r>
            <a:r>
              <a:rPr lang="en-US" dirty="0">
                <a:ea typeface="Calibri"/>
                <a:cs typeface="Calibri" pitchFamily="34" charset="0"/>
              </a:rPr>
              <a:t> </a:t>
            </a:r>
            <a:r>
              <a:rPr lang="en-US" dirty="0" err="1">
                <a:ea typeface="Calibri"/>
                <a:cs typeface="Calibri" pitchFamily="34" charset="0"/>
              </a:rPr>
              <a:t>lấy</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ra.</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lstStyle/>
          <a:p>
            <a:r>
              <a:rPr lang="en-US" dirty="0">
                <a:solidFill>
                  <a:schemeClr val="accent2"/>
                </a:solidFill>
                <a:effectLst/>
                <a:ea typeface="Calibri"/>
              </a:rPr>
              <a:t>I.2 NST </a:t>
            </a:r>
            <a:endParaRPr lang="en-US" dirty="0">
              <a:solidFill>
                <a:schemeClr val="accent2"/>
              </a:solidFill>
            </a:endParaRPr>
          </a:p>
        </p:txBody>
      </p:sp>
    </p:spTree>
    <p:extLst>
      <p:ext uri="{BB962C8B-B14F-4D97-AF65-F5344CB8AC3E}">
        <p14:creationId xmlns:p14="http://schemas.microsoft.com/office/powerpoint/2010/main" val="4188721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effectLst/>
                <a:ea typeface="Calibri"/>
              </a:rPr>
              <a:t>NST </a:t>
            </a:r>
            <a:r>
              <a:rPr lang="en-US" dirty="0" err="1">
                <a:effectLst/>
                <a:ea typeface="Calibri"/>
              </a:rPr>
              <a:t>bất</a:t>
            </a:r>
            <a:r>
              <a:rPr lang="en-US" dirty="0">
                <a:effectLst/>
                <a:ea typeface="Calibri"/>
              </a:rPr>
              <a:t> </a:t>
            </a:r>
            <a:r>
              <a:rPr lang="en-US" dirty="0" err="1">
                <a:effectLst/>
                <a:ea typeface="Calibri"/>
              </a:rPr>
              <a:t>thường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9192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852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NST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điển</a:t>
            </a:r>
            <a:r>
              <a:rPr lang="en-US" dirty="0">
                <a:ea typeface="Calibri"/>
                <a:cs typeface="Calibri" pitchFamily="34" charset="0"/>
              </a:rPr>
              <a:t> </a:t>
            </a:r>
            <a:r>
              <a:rPr lang="en-US" dirty="0" err="1">
                <a:ea typeface="Calibri"/>
                <a:cs typeface="Calibri" pitchFamily="34" charset="0"/>
              </a:rPr>
              <a:t>hình</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Baseline: 100-110 </a:t>
            </a:r>
            <a:r>
              <a:rPr lang="en-US" dirty="0" err="1">
                <a:ea typeface="Calibri"/>
                <a:cs typeface="Calibri" pitchFamily="34" charset="0"/>
              </a:rPr>
              <a:t>hoặc</a:t>
            </a:r>
            <a:r>
              <a:rPr lang="en-US" dirty="0">
                <a:ea typeface="Calibri"/>
                <a:cs typeface="Calibri" pitchFamily="34" charset="0"/>
              </a:rPr>
              <a:t> &gt;160, </a:t>
            </a:r>
            <a:r>
              <a:rPr lang="en-US" dirty="0" err="1">
                <a:ea typeface="Calibri"/>
                <a:cs typeface="Calibri" pitchFamily="34" charset="0"/>
              </a:rPr>
              <a:t>dài</a:t>
            </a:r>
            <a:r>
              <a:rPr lang="en-US" dirty="0">
                <a:ea typeface="Calibri"/>
                <a:cs typeface="Calibri" pitchFamily="34" charset="0"/>
              </a:rPr>
              <a:t> &lt;30p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baseline</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DĐNT: &lt;=5, </a:t>
            </a:r>
            <a:r>
              <a:rPr lang="en-US" dirty="0" err="1">
                <a:ea typeface="Calibri"/>
                <a:cs typeface="Calibri" pitchFamily="34" charset="0"/>
              </a:rPr>
              <a:t>dài</a:t>
            </a:r>
            <a:r>
              <a:rPr lang="en-US" dirty="0">
                <a:ea typeface="Calibri"/>
                <a:cs typeface="Calibri" pitchFamily="34" charset="0"/>
              </a:rPr>
              <a:t> 40-80p</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30-60s</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&lt;=2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40-80p</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tiếp</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hành</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cần</a:t>
            </a:r>
            <a:r>
              <a:rPr lang="en-US" dirty="0">
                <a:ea typeface="Calibri"/>
                <a:cs typeface="Calibri" pitchFamily="34" charset="0"/>
              </a:rPr>
              <a:t> </a:t>
            </a:r>
            <a:r>
              <a:rPr lang="en-US" dirty="0" err="1">
                <a:ea typeface="Calibri"/>
                <a:cs typeface="Calibri" pitchFamily="34" charset="0"/>
              </a:rPr>
              <a:t>thiết</a:t>
            </a:r>
            <a:r>
              <a:rPr lang="en-US" dirty="0">
                <a:ea typeface="Calibri"/>
                <a:cs typeface="Calibri" pitchFamily="34" charset="0"/>
              </a:rPr>
              <a:t>.</a:t>
            </a:r>
          </a:p>
          <a:p>
            <a:endParaRPr lang="en-US" dirty="0"/>
          </a:p>
        </p:txBody>
      </p:sp>
      <p:sp>
        <p:nvSpPr>
          <p:cNvPr id="3" name="Title 2"/>
          <p:cNvSpPr>
            <a:spLocks noGrp="1"/>
          </p:cNvSpPr>
          <p:nvPr>
            <p:ph type="title"/>
          </p:nvPr>
        </p:nvSpPr>
        <p:spPr>
          <a:xfrm>
            <a:off x="0" y="22789"/>
            <a:ext cx="8229600" cy="1143000"/>
          </a:xfrm>
        </p:spPr>
        <p:txBody>
          <a:bodyPr/>
          <a:lstStyle/>
          <a:p>
            <a:r>
              <a:rPr lang="en-US" dirty="0">
                <a:solidFill>
                  <a:schemeClr val="accent2"/>
                </a:solidFill>
                <a:effectLst/>
                <a:ea typeface="Calibri"/>
              </a:rPr>
              <a:t>I.2 NST </a:t>
            </a:r>
            <a:endParaRPr lang="en-US" dirty="0">
              <a:solidFill>
                <a:schemeClr val="accent2"/>
              </a:solidFill>
            </a:endParaRPr>
          </a:p>
        </p:txBody>
      </p:sp>
    </p:spTree>
    <p:extLst>
      <p:ext uri="{BB962C8B-B14F-4D97-AF65-F5344CB8AC3E}">
        <p14:creationId xmlns:p14="http://schemas.microsoft.com/office/powerpoint/2010/main" val="2406004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vi-VN" dirty="0">
                <a:cs typeface="Calibri" pitchFamily="34" charset="0"/>
              </a:rPr>
              <a:t>Biết đánh giá sức khỏe của thai nhi trong thai kì</a:t>
            </a:r>
            <a:endParaRPr lang="en-US" dirty="0">
              <a:cs typeface="Calibri" pitchFamily="34" charset="0"/>
            </a:endParaRPr>
          </a:p>
          <a:p>
            <a:pPr lvl="0"/>
            <a:r>
              <a:rPr lang="vi-VN" dirty="0">
                <a:cs typeface="Calibri" pitchFamily="34" charset="0"/>
              </a:rPr>
              <a:t>Biết đánh giá sức khỏe thai nhi trong chuyển dạ</a:t>
            </a:r>
            <a:endParaRPr lang="en-US" dirty="0">
              <a:cs typeface="Calibri" pitchFamily="34" charset="0"/>
            </a:endParaRPr>
          </a:p>
        </p:txBody>
      </p:sp>
      <p:sp>
        <p:nvSpPr>
          <p:cNvPr id="2" name="Title 1"/>
          <p:cNvSpPr>
            <a:spLocks noGrp="1"/>
          </p:cNvSpPr>
          <p:nvPr>
            <p:ph type="title"/>
          </p:nvPr>
        </p:nvSpPr>
        <p:spPr>
          <a:xfrm>
            <a:off x="381000" y="228600"/>
            <a:ext cx="8229600" cy="1143000"/>
          </a:xfrm>
        </p:spPr>
        <p:txBody>
          <a:bodyPr>
            <a:normAutofit fontScale="90000"/>
          </a:bodyPr>
          <a:lstStyle/>
          <a:p>
            <a:pPr algn="ctr"/>
            <a:r>
              <a:rPr lang="en-US" sz="5300" dirty="0" err="1" smtClean="0">
                <a:solidFill>
                  <a:srgbClr val="FF0000"/>
                </a:solidFill>
                <a:effectLst/>
                <a:cs typeface="Calibri" pitchFamily="34" charset="0"/>
              </a:rPr>
              <a:t>Mục</a:t>
            </a:r>
            <a:r>
              <a:rPr lang="en-US" sz="5300" dirty="0" smtClean="0">
                <a:solidFill>
                  <a:srgbClr val="FF0000"/>
                </a:solidFill>
                <a:effectLst/>
                <a:cs typeface="Calibri" pitchFamily="34" charset="0"/>
              </a:rPr>
              <a:t> </a:t>
            </a:r>
            <a:r>
              <a:rPr lang="en-US" sz="5300" dirty="0" err="1" smtClean="0">
                <a:solidFill>
                  <a:srgbClr val="FF0000"/>
                </a:solidFill>
                <a:effectLst/>
                <a:cs typeface="Calibri" pitchFamily="34" charset="0"/>
              </a:rPr>
              <a:t>tiêu</a:t>
            </a:r>
            <a:r>
              <a:rPr lang="en-US" dirty="0">
                <a:effectLst/>
              </a:rPr>
              <a:t/>
            </a:r>
            <a:br>
              <a:rPr lang="en-US" dirty="0">
                <a:effectLst/>
              </a:rPr>
            </a:br>
            <a:endParaRPr lang="en-US" dirty="0"/>
          </a:p>
        </p:txBody>
      </p:sp>
    </p:spTree>
    <p:extLst>
      <p:ext uri="{BB962C8B-B14F-4D97-AF65-F5344CB8AC3E}">
        <p14:creationId xmlns:p14="http://schemas.microsoft.com/office/powerpoint/2010/main" val="3891910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tiên</a:t>
            </a:r>
            <a:r>
              <a:rPr lang="en-US" dirty="0">
                <a:ea typeface="Calibri"/>
                <a:cs typeface="Calibri" pitchFamily="34" charset="0"/>
              </a:rPr>
              <a:t> </a:t>
            </a:r>
            <a:r>
              <a:rPr lang="en-US" dirty="0" err="1">
                <a:ea typeface="Calibri"/>
                <a:cs typeface="Calibri" pitchFamily="34" charset="0"/>
              </a:rPr>
              <a:t>đoán</a:t>
            </a:r>
            <a:r>
              <a:rPr lang="en-US" dirty="0">
                <a:ea typeface="Calibri"/>
                <a:cs typeface="Calibri" pitchFamily="34" charset="0"/>
              </a:rPr>
              <a:t> </a:t>
            </a:r>
            <a:r>
              <a:rPr lang="en-US" dirty="0" err="1">
                <a:ea typeface="Calibri"/>
                <a:cs typeface="Calibri" pitchFamily="34" charset="0"/>
              </a:rPr>
              <a:t>âm</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NST </a:t>
            </a:r>
            <a:r>
              <a:rPr lang="en-US" dirty="0" err="1">
                <a:ea typeface="Calibri"/>
                <a:cs typeface="Calibri" pitchFamily="34" charset="0"/>
              </a:rPr>
              <a:t>trong</a:t>
            </a:r>
            <a:r>
              <a:rPr lang="en-US" dirty="0">
                <a:ea typeface="Calibri"/>
                <a:cs typeface="Calibri" pitchFamily="34" charset="0"/>
              </a:rPr>
              <a:t> 1 </a:t>
            </a:r>
            <a:r>
              <a:rPr lang="en-US" dirty="0" err="1">
                <a:ea typeface="Calibri"/>
                <a:cs typeface="Calibri" pitchFamily="34" charset="0"/>
              </a:rPr>
              <a:t>tuần</a:t>
            </a:r>
            <a:r>
              <a:rPr lang="en-US" dirty="0">
                <a:ea typeface="Calibri"/>
                <a:cs typeface="Calibri" pitchFamily="34" charset="0"/>
              </a:rPr>
              <a:t> </a:t>
            </a:r>
            <a:r>
              <a:rPr lang="en-US" dirty="0" err="1">
                <a:ea typeface="Calibri"/>
                <a:cs typeface="Calibri" pitchFamily="34" charset="0"/>
              </a:rPr>
              <a:t>lên</a:t>
            </a:r>
            <a:r>
              <a:rPr lang="en-US" dirty="0">
                <a:ea typeface="Calibri"/>
                <a:cs typeface="Calibri" pitchFamily="34" charset="0"/>
              </a:rPr>
              <a:t> </a:t>
            </a:r>
            <a:r>
              <a:rPr lang="en-US" dirty="0" err="1">
                <a:ea typeface="Calibri"/>
                <a:cs typeface="Calibri" pitchFamily="34" charset="0"/>
              </a:rPr>
              <a:t>đến</a:t>
            </a:r>
            <a:r>
              <a:rPr lang="en-US" dirty="0">
                <a:ea typeface="Calibri"/>
                <a:cs typeface="Calibri" pitchFamily="34" charset="0"/>
              </a:rPr>
              <a:t> 99%-&gt; NST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đảm</a:t>
            </a:r>
            <a:r>
              <a:rPr lang="en-US" dirty="0">
                <a:ea typeface="Calibri"/>
                <a:cs typeface="Calibri" pitchFamily="34" charset="0"/>
              </a:rPr>
              <a:t> </a:t>
            </a:r>
            <a:r>
              <a:rPr lang="en-US" dirty="0" err="1">
                <a:ea typeface="Calibri"/>
                <a:cs typeface="Calibri" pitchFamily="34" charset="0"/>
              </a:rPr>
              <a:t>bảo</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nhi</a:t>
            </a:r>
            <a:r>
              <a:rPr lang="en-US" dirty="0">
                <a:ea typeface="Calibri"/>
                <a:cs typeface="Calibri" pitchFamily="34" charset="0"/>
              </a:rPr>
              <a:t> </a:t>
            </a:r>
            <a:r>
              <a:rPr lang="en-US" dirty="0" err="1">
                <a:ea typeface="Calibri"/>
                <a:cs typeface="Calibri" pitchFamily="34" charset="0"/>
              </a:rPr>
              <a:t>khỏe</a:t>
            </a:r>
            <a:r>
              <a:rPr lang="en-US" dirty="0">
                <a:ea typeface="Calibri"/>
                <a:cs typeface="Calibri" pitchFamily="34" charset="0"/>
              </a:rPr>
              <a:t> </a:t>
            </a:r>
            <a:r>
              <a:rPr lang="en-US" dirty="0" err="1">
                <a:ea typeface="Calibri"/>
                <a:cs typeface="Calibri" pitchFamily="34" charset="0"/>
              </a:rPr>
              <a:t>mạnh</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cần</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thêm</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test </a:t>
            </a:r>
            <a:r>
              <a:rPr lang="en-US" dirty="0" err="1">
                <a:ea typeface="Calibri"/>
                <a:cs typeface="Calibri" pitchFamily="34" charset="0"/>
              </a:rPr>
              <a:t>khác</a:t>
            </a:r>
            <a:r>
              <a:rPr lang="en-US" dirty="0">
                <a:ea typeface="Calibri"/>
                <a:cs typeface="Calibri" pitchFamily="34" charset="0"/>
              </a:rPr>
              <a:t>. </a:t>
            </a:r>
          </a:p>
          <a:p>
            <a:pPr marL="0" marR="0">
              <a:lnSpc>
                <a:spcPct val="115000"/>
              </a:lnSpc>
              <a:spcBef>
                <a:spcPts val="0"/>
              </a:spcBef>
              <a:spcAft>
                <a:spcPts val="1000"/>
              </a:spcAft>
            </a:pPr>
            <a:r>
              <a:rPr lang="en-US" dirty="0" err="1">
                <a:ea typeface="Calibri"/>
                <a:cs typeface="Calibri" pitchFamily="34" charset="0"/>
              </a:rPr>
              <a:t>Khoảng</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test:</a:t>
            </a: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7 ngày: Thai bình thường</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2 lần mỗi tuần: Thai quá ngày, đa thai, GDM, THA thai kỳ</a:t>
            </a:r>
            <a:r>
              <a:rPr lang="en-US" dirty="0">
                <a:ea typeface="Calibri"/>
                <a:cs typeface="Calibri" pitchFamily="34" charset="0"/>
              </a:rPr>
              <a:t>, IUGR (</a:t>
            </a:r>
            <a:r>
              <a:rPr lang="en-US" dirty="0" err="1">
                <a:ea typeface="Calibri"/>
                <a:cs typeface="Calibri" pitchFamily="34" charset="0"/>
              </a:rPr>
              <a:t>xuất</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Mỗi</a:t>
            </a:r>
            <a:r>
              <a:rPr lang="en-US" dirty="0">
                <a:ea typeface="Calibri"/>
                <a:cs typeface="Calibri" pitchFamily="34" charset="0"/>
              </a:rPr>
              <a:t> </a:t>
            </a:r>
            <a:r>
              <a:rPr lang="en-US" dirty="0" err="1">
                <a:ea typeface="Calibri"/>
                <a:cs typeface="Calibri" pitchFamily="34" charset="0"/>
              </a:rPr>
              <a:t>ngày</a:t>
            </a:r>
            <a:r>
              <a:rPr lang="en-US" dirty="0">
                <a:ea typeface="Calibri"/>
                <a:cs typeface="Calibri" pitchFamily="34" charset="0"/>
              </a:rPr>
              <a:t>: </a:t>
            </a:r>
            <a:r>
              <a:rPr lang="en-US" dirty="0" err="1">
                <a:ea typeface="Calibri"/>
                <a:cs typeface="Calibri" pitchFamily="34" charset="0"/>
              </a:rPr>
              <a:t>Tiền</a:t>
            </a:r>
            <a:r>
              <a:rPr lang="en-US" dirty="0">
                <a:ea typeface="Calibri"/>
                <a:cs typeface="Calibri" pitchFamily="34" charset="0"/>
              </a:rPr>
              <a:t>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giật</a:t>
            </a:r>
            <a:r>
              <a:rPr lang="en-US" dirty="0">
                <a:ea typeface="Calibri"/>
                <a:cs typeface="Calibri" pitchFamily="34" charset="0"/>
              </a:rPr>
              <a:t> </a:t>
            </a:r>
            <a:r>
              <a:rPr lang="en-US" dirty="0" err="1">
                <a:ea typeface="Calibri"/>
                <a:cs typeface="Calibri" pitchFamily="34" charset="0"/>
              </a:rPr>
              <a:t>nặng</a:t>
            </a:r>
            <a:endParaRPr lang="en-US" dirty="0">
              <a:ea typeface="Calibri"/>
              <a:cs typeface="Calibri" pitchFamily="34" charset="0"/>
            </a:endParaRPr>
          </a:p>
          <a:p>
            <a:endParaRPr lang="en-US" dirty="0"/>
          </a:p>
        </p:txBody>
      </p:sp>
      <p:sp>
        <p:nvSpPr>
          <p:cNvPr id="3" name="Title 2"/>
          <p:cNvSpPr>
            <a:spLocks noGrp="1"/>
          </p:cNvSpPr>
          <p:nvPr>
            <p:ph type="title"/>
          </p:nvPr>
        </p:nvSpPr>
        <p:spPr>
          <a:xfrm>
            <a:off x="4273" y="0"/>
            <a:ext cx="8229600" cy="1143000"/>
          </a:xfrm>
        </p:spPr>
        <p:txBody>
          <a:bodyPr/>
          <a:lstStyle/>
          <a:p>
            <a:r>
              <a:rPr lang="en-US" dirty="0">
                <a:solidFill>
                  <a:schemeClr val="accent2"/>
                </a:solidFill>
                <a:effectLst/>
                <a:ea typeface="Calibri"/>
              </a:rPr>
              <a:t>I.2 NST </a:t>
            </a:r>
            <a:endParaRPr lang="en-US" dirty="0">
              <a:solidFill>
                <a:schemeClr val="accent2"/>
              </a:solidFill>
            </a:endParaRPr>
          </a:p>
        </p:txBody>
      </p:sp>
    </p:spTree>
    <p:extLst>
      <p:ext uri="{BB962C8B-B14F-4D97-AF65-F5344CB8AC3E}">
        <p14:creationId xmlns:p14="http://schemas.microsoft.com/office/powerpoint/2010/main" val="2152739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marR="0">
              <a:lnSpc>
                <a:spcPct val="115000"/>
              </a:lnSpc>
              <a:spcBef>
                <a:spcPts val="0"/>
              </a:spcBef>
              <a:spcAft>
                <a:spcPts val="1000"/>
              </a:spcAft>
            </a:pPr>
            <a:r>
              <a:rPr lang="en-US" dirty="0" err="1">
                <a:ea typeface="Calibri"/>
                <a:cs typeface="Calibri" pitchFamily="34" charset="0"/>
              </a:rPr>
              <a:t>Cơ</a:t>
            </a:r>
            <a:r>
              <a:rPr lang="en-US" dirty="0">
                <a:ea typeface="Calibri"/>
                <a:cs typeface="Calibri" pitchFamily="34" charset="0"/>
              </a:rPr>
              <a:t> </a:t>
            </a:r>
            <a:r>
              <a:rPr lang="en-US" dirty="0" err="1">
                <a:ea typeface="Calibri"/>
                <a:cs typeface="Calibri" pitchFamily="34" charset="0"/>
              </a:rPr>
              <a:t>sở</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a:t>
            </a:r>
          </a:p>
          <a:p>
            <a:pPr marL="0" marR="0">
              <a:lnSpc>
                <a:spcPct val="115000"/>
              </a:lnSpc>
              <a:spcBef>
                <a:spcPts val="0"/>
              </a:spcBef>
              <a:spcAft>
                <a:spcPts val="1000"/>
              </a:spcAft>
            </a:pP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TC </a:t>
            </a:r>
            <a:r>
              <a:rPr lang="en-US" dirty="0" err="1">
                <a:ea typeface="Calibri"/>
                <a:cs typeface="Calibri" pitchFamily="34" charset="0"/>
              </a:rPr>
              <a:t>chèn</a:t>
            </a:r>
            <a:r>
              <a:rPr lang="en-US" dirty="0">
                <a:ea typeface="Calibri"/>
                <a:cs typeface="Calibri" pitchFamily="34" charset="0"/>
              </a:rPr>
              <a:t> </a:t>
            </a:r>
            <a:r>
              <a:rPr lang="en-US" dirty="0" err="1">
                <a:ea typeface="Calibri"/>
                <a:cs typeface="Calibri" pitchFamily="34" charset="0"/>
              </a:rPr>
              <a:t>ép</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ĐM </a:t>
            </a:r>
            <a:r>
              <a:rPr lang="en-US" dirty="0" err="1">
                <a:ea typeface="Calibri"/>
                <a:cs typeface="Calibri" pitchFamily="34" charset="0"/>
              </a:rPr>
              <a:t>xoắn</a:t>
            </a:r>
            <a:r>
              <a:rPr lang="en-US" dirty="0">
                <a:ea typeface="Calibri"/>
                <a:cs typeface="Calibri" pitchFamily="34" charset="0"/>
              </a:rPr>
              <a:t>-&gt;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lưu</a:t>
            </a:r>
            <a:r>
              <a:rPr lang="en-US" dirty="0">
                <a:ea typeface="Calibri"/>
                <a:cs typeface="Calibri" pitchFamily="34" charset="0"/>
              </a:rPr>
              <a:t> </a:t>
            </a:r>
            <a:r>
              <a:rPr lang="en-US" dirty="0" err="1">
                <a:ea typeface="Calibri"/>
                <a:cs typeface="Calibri" pitchFamily="34" charset="0"/>
              </a:rPr>
              <a:t>lượng</a:t>
            </a:r>
            <a:r>
              <a:rPr lang="en-US" dirty="0">
                <a:ea typeface="Calibri"/>
                <a:cs typeface="Calibri" pitchFamily="34" charset="0"/>
              </a:rPr>
              <a:t> </a:t>
            </a:r>
            <a:r>
              <a:rPr lang="en-US" dirty="0" err="1">
                <a:ea typeface="Calibri"/>
                <a:cs typeface="Calibri" pitchFamily="34" charset="0"/>
              </a:rPr>
              <a:t>máu</a:t>
            </a:r>
            <a:r>
              <a:rPr lang="en-US" dirty="0">
                <a:ea typeface="Calibri"/>
                <a:cs typeface="Calibri" pitchFamily="34" charset="0"/>
              </a:rPr>
              <a:t> </a:t>
            </a:r>
            <a:r>
              <a:rPr lang="en-US" dirty="0" err="1">
                <a:ea typeface="Calibri"/>
                <a:cs typeface="Calibri" pitchFamily="34" charset="0"/>
              </a:rPr>
              <a:t>đến</a:t>
            </a:r>
            <a:r>
              <a:rPr lang="en-US" dirty="0">
                <a:ea typeface="Calibri"/>
                <a:cs typeface="Calibri" pitchFamily="34" charset="0"/>
              </a:rPr>
              <a:t> </a:t>
            </a:r>
            <a:r>
              <a:rPr lang="en-US" dirty="0" err="1">
                <a:ea typeface="Calibri"/>
                <a:cs typeface="Calibri" pitchFamily="34" charset="0"/>
              </a:rPr>
              <a:t>nhau</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-&gt; </a:t>
            </a:r>
            <a:r>
              <a:rPr lang="en-US" dirty="0" err="1">
                <a:ea typeface="Calibri"/>
                <a:cs typeface="Calibri" pitchFamily="34" charset="0"/>
              </a:rPr>
              <a:t>giảm</a:t>
            </a:r>
            <a:r>
              <a:rPr lang="en-US" dirty="0">
                <a:ea typeface="Calibri"/>
                <a:cs typeface="Calibri" pitchFamily="34" charset="0"/>
              </a:rPr>
              <a:t> oxy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chất</a:t>
            </a:r>
            <a:r>
              <a:rPr lang="en-US" dirty="0">
                <a:ea typeface="Calibri"/>
                <a:cs typeface="Calibri" pitchFamily="34" charset="0"/>
              </a:rPr>
              <a:t> </a:t>
            </a:r>
            <a:r>
              <a:rPr lang="en-US" dirty="0" err="1">
                <a:ea typeface="Calibri"/>
                <a:cs typeface="Calibri" pitchFamily="34" charset="0"/>
              </a:rPr>
              <a:t>dinh</a:t>
            </a:r>
            <a:r>
              <a:rPr lang="en-US" dirty="0">
                <a:ea typeface="Calibri"/>
                <a:cs typeface="Calibri" pitchFamily="34" charset="0"/>
              </a:rPr>
              <a:t> </a:t>
            </a:r>
            <a:r>
              <a:rPr lang="en-US" dirty="0" err="1">
                <a:ea typeface="Calibri"/>
                <a:cs typeface="Calibri" pitchFamily="34" charset="0"/>
              </a:rPr>
              <a:t>dưỡng</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thai.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dự</a:t>
            </a:r>
            <a:r>
              <a:rPr lang="en-US" dirty="0">
                <a:ea typeface="Calibri"/>
                <a:cs typeface="Calibri" pitchFamily="34" charset="0"/>
              </a:rPr>
              <a:t> </a:t>
            </a:r>
            <a:r>
              <a:rPr lang="en-US" dirty="0" err="1">
                <a:ea typeface="Calibri"/>
                <a:cs typeface="Calibri" pitchFamily="34" charset="0"/>
              </a:rPr>
              <a:t>trữ</a:t>
            </a:r>
            <a:r>
              <a:rPr lang="en-US" dirty="0">
                <a:ea typeface="Calibri"/>
                <a:cs typeface="Calibri" pitchFamily="34" charset="0"/>
              </a:rPr>
              <a:t> </a:t>
            </a:r>
            <a:r>
              <a:rPr lang="en-US" dirty="0" err="1">
                <a:ea typeface="Calibri"/>
                <a:cs typeface="Calibri" pitchFamily="34" charset="0"/>
              </a:rPr>
              <a:t>đầy</a:t>
            </a:r>
            <a:r>
              <a:rPr lang="en-US" dirty="0">
                <a:ea typeface="Calibri"/>
                <a:cs typeface="Calibri" pitchFamily="34" charset="0"/>
              </a:rPr>
              <a:t> </a:t>
            </a:r>
            <a:r>
              <a:rPr lang="en-US" dirty="0" err="1">
                <a:ea typeface="Calibri"/>
                <a:cs typeface="Calibri" pitchFamily="34" charset="0"/>
              </a:rPr>
              <a:t>đủ</a:t>
            </a:r>
            <a:r>
              <a:rPr lang="en-US" dirty="0">
                <a:ea typeface="Calibri"/>
                <a:cs typeface="Calibri" pitchFamily="34" charset="0"/>
              </a:rPr>
              <a:t>-&gt; dung </a:t>
            </a:r>
            <a:r>
              <a:rPr lang="en-US" dirty="0" err="1">
                <a:ea typeface="Calibri"/>
                <a:cs typeface="Calibri" pitchFamily="34" charset="0"/>
              </a:rPr>
              <a:t>nạp</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thay</a:t>
            </a:r>
            <a:r>
              <a:rPr lang="en-US" dirty="0">
                <a:ea typeface="Calibri"/>
                <a:cs typeface="Calibri" pitchFamily="34" charset="0"/>
              </a:rPr>
              <a:t> </a:t>
            </a:r>
            <a:r>
              <a:rPr lang="en-US" dirty="0" err="1">
                <a:ea typeface="Calibri"/>
                <a:cs typeface="Calibri" pitchFamily="34" charset="0"/>
              </a:rPr>
              <a:t>đổi</a:t>
            </a:r>
            <a:r>
              <a:rPr lang="en-US" dirty="0">
                <a:ea typeface="Calibri"/>
                <a:cs typeface="Calibri" pitchFamily="34" charset="0"/>
              </a:rPr>
              <a:t> </a:t>
            </a:r>
            <a:r>
              <a:rPr lang="en-US" dirty="0" err="1">
                <a:ea typeface="Calibri"/>
                <a:cs typeface="Calibri" pitchFamily="34" charset="0"/>
              </a:rPr>
              <a:t>tạm</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-&gt;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thay</a:t>
            </a:r>
            <a:r>
              <a:rPr lang="en-US" dirty="0">
                <a:ea typeface="Calibri"/>
                <a:cs typeface="Calibri" pitchFamily="34" charset="0"/>
              </a:rPr>
              <a:t> </a:t>
            </a:r>
            <a:r>
              <a:rPr lang="en-US" dirty="0" err="1">
                <a:ea typeface="Calibri"/>
                <a:cs typeface="Calibri" pitchFamily="34" charset="0"/>
              </a:rPr>
              <a:t>đổi</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thay</a:t>
            </a:r>
            <a:r>
              <a:rPr lang="en-US" dirty="0">
                <a:ea typeface="Calibri"/>
                <a:cs typeface="Calibri" pitchFamily="34" charset="0"/>
              </a:rPr>
              <a:t> </a:t>
            </a:r>
            <a:r>
              <a:rPr lang="en-US" dirty="0" err="1">
                <a:ea typeface="Calibri"/>
                <a:cs typeface="Calibri" pitchFamily="34" charset="0"/>
              </a:rPr>
              <a:t>đổi</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hại</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Dự</a:t>
            </a:r>
            <a:r>
              <a:rPr lang="en-US" dirty="0">
                <a:ea typeface="Calibri"/>
                <a:cs typeface="Calibri" pitchFamily="34" charset="0"/>
              </a:rPr>
              <a:t> </a:t>
            </a:r>
            <a:r>
              <a:rPr lang="en-US" dirty="0" err="1">
                <a:ea typeface="Calibri"/>
                <a:cs typeface="Calibri" pitchFamily="34" charset="0"/>
              </a:rPr>
              <a:t>trữ</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-&gt;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a:t>
            </a:r>
            <a:r>
              <a:rPr lang="en-US" dirty="0" err="1">
                <a:ea typeface="Calibri"/>
                <a:cs typeface="Calibri" pitchFamily="34" charset="0"/>
              </a:rPr>
              <a:t>sẽ</a:t>
            </a:r>
            <a:r>
              <a:rPr lang="en-US" dirty="0">
                <a:ea typeface="Calibri"/>
                <a:cs typeface="Calibri" pitchFamily="34" charset="0"/>
              </a:rPr>
              <a:t> </a:t>
            </a:r>
            <a:r>
              <a:rPr lang="en-US" dirty="0" err="1">
                <a:ea typeface="Calibri"/>
                <a:cs typeface="Calibri" pitchFamily="34" charset="0"/>
              </a:rPr>
              <a:t>gây</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r>
              <a:rPr lang="en-US" dirty="0" err="1">
                <a:ea typeface="Calibri"/>
                <a:cs typeface="Calibri" pitchFamily="34" charset="0"/>
              </a:rPr>
              <a:t>nói</a:t>
            </a:r>
            <a:r>
              <a:rPr lang="en-US" dirty="0">
                <a:ea typeface="Calibri"/>
                <a:cs typeface="Calibri" pitchFamily="34" charset="0"/>
              </a:rPr>
              <a:t> </a:t>
            </a:r>
            <a:r>
              <a:rPr lang="en-US" dirty="0" err="1">
                <a:ea typeface="Calibri"/>
                <a:cs typeface="Calibri" pitchFamily="34" charset="0"/>
              </a:rPr>
              <a:t>lên</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tổn</a:t>
            </a:r>
            <a:r>
              <a:rPr lang="en-US" dirty="0">
                <a:ea typeface="Calibri"/>
                <a:cs typeface="Calibri" pitchFamily="34" charset="0"/>
              </a:rPr>
              <a:t> </a:t>
            </a:r>
            <a:r>
              <a:rPr lang="en-US" dirty="0" err="1">
                <a:ea typeface="Calibri"/>
                <a:cs typeface="Calibri" pitchFamily="34" charset="0"/>
              </a:rPr>
              <a:t>thương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cứ</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nào</a:t>
            </a:r>
            <a:r>
              <a:rPr lang="en-US" dirty="0">
                <a:ea typeface="Calibri"/>
                <a:cs typeface="Calibri" pitchFamily="34" charset="0"/>
              </a:rPr>
              <a:t> </a:t>
            </a:r>
            <a:r>
              <a:rPr lang="en-US" dirty="0" err="1">
                <a:ea typeface="Calibri"/>
                <a:cs typeface="Calibri" pitchFamily="34" charset="0"/>
              </a:rPr>
              <a:t>lưu</a:t>
            </a:r>
            <a:r>
              <a:rPr lang="en-US" dirty="0">
                <a:ea typeface="Calibri"/>
                <a:cs typeface="Calibri" pitchFamily="34" charset="0"/>
              </a:rPr>
              <a:t> </a:t>
            </a:r>
            <a:r>
              <a:rPr lang="en-US" dirty="0" err="1">
                <a:ea typeface="Calibri"/>
                <a:cs typeface="Calibri" pitchFamily="34" charset="0"/>
              </a:rPr>
              <a:t>lượng</a:t>
            </a:r>
            <a:r>
              <a:rPr lang="en-US" dirty="0">
                <a:ea typeface="Calibri"/>
                <a:cs typeface="Calibri" pitchFamily="34" charset="0"/>
              </a:rPr>
              <a:t> </a:t>
            </a:r>
            <a:r>
              <a:rPr lang="en-US" dirty="0" err="1">
                <a:ea typeface="Calibri"/>
                <a:cs typeface="Calibri" pitchFamily="34" charset="0"/>
              </a:rPr>
              <a:t>máu</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nhau</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hay </a:t>
            </a:r>
            <a:r>
              <a:rPr lang="en-US" dirty="0" err="1">
                <a:ea typeface="Calibri"/>
                <a:cs typeface="Calibri" pitchFamily="34" charset="0"/>
              </a:rPr>
              <a:t>cung</a:t>
            </a:r>
            <a:r>
              <a:rPr lang="en-US" dirty="0">
                <a:ea typeface="Calibri"/>
                <a:cs typeface="Calibri" pitchFamily="34" charset="0"/>
              </a:rPr>
              <a:t> </a:t>
            </a:r>
            <a:r>
              <a:rPr lang="en-US" dirty="0" err="1">
                <a:ea typeface="Calibri"/>
                <a:cs typeface="Calibri" pitchFamily="34" charset="0"/>
              </a:rPr>
              <a:t>cấp</a:t>
            </a:r>
            <a:r>
              <a:rPr lang="en-US" dirty="0">
                <a:ea typeface="Calibri"/>
                <a:cs typeface="Calibri" pitchFamily="34" charset="0"/>
              </a:rPr>
              <a:t> oxy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bị</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a:t>
            </a:r>
          </a:p>
          <a:p>
            <a:endParaRPr lang="en-US" dirty="0"/>
          </a:p>
        </p:txBody>
      </p:sp>
      <p:sp>
        <p:nvSpPr>
          <p:cNvPr id="3" name="Title 2"/>
          <p:cNvSpPr>
            <a:spLocks noGrp="1"/>
          </p:cNvSpPr>
          <p:nvPr>
            <p:ph type="title"/>
          </p:nvPr>
        </p:nvSpPr>
        <p:spPr>
          <a:xfrm>
            <a:off x="0" y="152400"/>
            <a:ext cx="8229600" cy="1143000"/>
          </a:xfrm>
        </p:spPr>
        <p:txBody>
          <a:bodyPr>
            <a:normAutofit fontScale="90000"/>
          </a:bodyPr>
          <a:lstStyle/>
          <a:p>
            <a:r>
              <a:rPr lang="en-US" dirty="0">
                <a:solidFill>
                  <a:schemeClr val="accent2"/>
                </a:solidFill>
                <a:effectLst/>
                <a:ea typeface="Calibri"/>
                <a:cs typeface="Calibri" pitchFamily="34" charset="0"/>
              </a:rPr>
              <a:t>I.3 Contraction stress test (CST)</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2484486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CST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dựa</a:t>
            </a:r>
            <a:r>
              <a:rPr lang="en-US" dirty="0">
                <a:ea typeface="Calibri"/>
                <a:cs typeface="Calibri" pitchFamily="34" charset="0"/>
              </a:rPr>
              <a:t> </a:t>
            </a:r>
            <a:r>
              <a:rPr lang="en-US" dirty="0" err="1">
                <a:ea typeface="Calibri"/>
                <a:cs typeface="Calibri" pitchFamily="34" charset="0"/>
              </a:rPr>
              <a:t>trên</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đáp</a:t>
            </a:r>
            <a:r>
              <a:rPr lang="en-US" dirty="0">
                <a:ea typeface="Calibri"/>
                <a:cs typeface="Calibri" pitchFamily="34" charset="0"/>
              </a:rPr>
              <a:t> </a:t>
            </a:r>
            <a:r>
              <a:rPr lang="en-US" dirty="0" err="1">
                <a:ea typeface="Calibri"/>
                <a:cs typeface="Calibri" pitchFamily="34" charset="0"/>
              </a:rPr>
              <a:t>ứng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TC-&gt; </a:t>
            </a:r>
            <a:r>
              <a:rPr lang="en-US" dirty="0" err="1">
                <a:ea typeface="Calibri"/>
                <a:cs typeface="Calibri" pitchFamily="34" charset="0"/>
              </a:rPr>
              <a:t>lượng</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khả</a:t>
            </a:r>
            <a:r>
              <a:rPr lang="en-US" dirty="0">
                <a:ea typeface="Calibri"/>
                <a:cs typeface="Calibri" pitchFamily="34" charset="0"/>
              </a:rPr>
              <a:t> </a:t>
            </a:r>
            <a:r>
              <a:rPr lang="en-US" dirty="0" err="1">
                <a:ea typeface="Calibri"/>
                <a:cs typeface="Calibri" pitchFamily="34" charset="0"/>
              </a:rPr>
              <a:t>năng</a:t>
            </a:r>
            <a:r>
              <a:rPr lang="en-US" dirty="0">
                <a:ea typeface="Calibri"/>
                <a:cs typeface="Calibri" pitchFamily="34" charset="0"/>
              </a:rPr>
              <a:t> </a:t>
            </a:r>
            <a:r>
              <a:rPr lang="en-US" dirty="0" err="1">
                <a:ea typeface="Calibri"/>
                <a:cs typeface="Calibri" pitchFamily="34" charset="0"/>
              </a:rPr>
              <a:t>chịu</a:t>
            </a:r>
            <a:r>
              <a:rPr lang="en-US" dirty="0">
                <a:ea typeface="Calibri"/>
                <a:cs typeface="Calibri" pitchFamily="34" charset="0"/>
              </a:rPr>
              <a:t> </a:t>
            </a:r>
            <a:r>
              <a:rPr lang="en-US" dirty="0" err="1">
                <a:ea typeface="Calibri"/>
                <a:cs typeface="Calibri" pitchFamily="34" charset="0"/>
              </a:rPr>
              <a:t>đựng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vào</a:t>
            </a:r>
            <a:r>
              <a:rPr lang="en-US" dirty="0">
                <a:ea typeface="Calibri"/>
                <a:cs typeface="Calibri" pitchFamily="34" charset="0"/>
              </a:rPr>
              <a:t> </a:t>
            </a:r>
            <a:r>
              <a:rPr lang="en-US" dirty="0" err="1">
                <a:ea typeface="Calibri"/>
                <a:cs typeface="Calibri" pitchFamily="34" charset="0"/>
              </a:rPr>
              <a:t>chuyển</a:t>
            </a:r>
            <a:r>
              <a:rPr lang="en-US" dirty="0">
                <a:ea typeface="Calibri"/>
                <a:cs typeface="Calibri" pitchFamily="34" charset="0"/>
              </a:rPr>
              <a:t> </a:t>
            </a:r>
            <a:r>
              <a:rPr lang="en-US" dirty="0" err="1">
                <a:ea typeface="Calibri"/>
                <a:cs typeface="Calibri" pitchFamily="34" charset="0"/>
              </a:rPr>
              <a:t>dạ</a:t>
            </a:r>
            <a:r>
              <a:rPr lang="en-US" dirty="0">
                <a:ea typeface="Calibri"/>
                <a:cs typeface="Calibri" pitchFamily="34" charset="0"/>
              </a:rPr>
              <a:t>-&gt;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CST </a:t>
            </a:r>
            <a:r>
              <a:rPr lang="en-US" dirty="0" err="1">
                <a:ea typeface="Calibri"/>
                <a:cs typeface="Calibri" pitchFamily="34" charset="0"/>
              </a:rPr>
              <a:t>quyết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a:t>
            </a:r>
            <a:r>
              <a:rPr lang="en-US" dirty="0" err="1">
                <a:ea typeface="Calibri"/>
                <a:cs typeface="Calibri" pitchFamily="34" charset="0"/>
              </a:rPr>
              <a:t>phương</a:t>
            </a:r>
            <a:r>
              <a:rPr lang="en-US" dirty="0">
                <a:ea typeface="Calibri"/>
                <a:cs typeface="Calibri" pitchFamily="34" charset="0"/>
              </a:rPr>
              <a:t> </a:t>
            </a:r>
            <a:r>
              <a:rPr lang="en-US" dirty="0" err="1">
                <a:ea typeface="Calibri"/>
                <a:cs typeface="Calibri" pitchFamily="34" charset="0"/>
              </a:rPr>
              <a:t>thức</a:t>
            </a:r>
            <a:r>
              <a:rPr lang="en-US" dirty="0">
                <a:ea typeface="Calibri"/>
                <a:cs typeface="Calibri" pitchFamily="34" charset="0"/>
              </a:rPr>
              <a:t> </a:t>
            </a:r>
            <a:r>
              <a:rPr lang="en-US" dirty="0" err="1">
                <a:ea typeface="Calibri"/>
                <a:cs typeface="Calibri" pitchFamily="34" charset="0"/>
              </a:rPr>
              <a:t>sanh</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r>
              <a:rPr lang="en-US" dirty="0">
                <a:ea typeface="Calibri"/>
                <a:cs typeface="Calibri" pitchFamily="34" charset="0"/>
              </a:rPr>
              <a:t> (</a:t>
            </a:r>
            <a:r>
              <a:rPr lang="en-US" dirty="0" err="1">
                <a:ea typeface="Calibri"/>
                <a:cs typeface="Calibri" pitchFamily="34" charset="0"/>
              </a:rPr>
              <a:t>ngả</a:t>
            </a:r>
            <a:r>
              <a:rPr lang="en-US" dirty="0">
                <a:ea typeface="Calibri"/>
                <a:cs typeface="Calibri" pitchFamily="34" charset="0"/>
              </a:rPr>
              <a:t> AĐ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mổ</a:t>
            </a:r>
            <a:r>
              <a:rPr lang="en-US" dirty="0">
                <a:ea typeface="Calibri"/>
                <a:cs typeface="Calibri" pitchFamily="34" charset="0"/>
              </a:rPr>
              <a:t>)</a:t>
            </a:r>
          </a:p>
          <a:p>
            <a:pPr marL="0" marR="0">
              <a:lnSpc>
                <a:spcPct val="115000"/>
              </a:lnSpc>
              <a:spcBef>
                <a:spcPts val="0"/>
              </a:spcBef>
              <a:spcAft>
                <a:spcPts val="1000"/>
              </a:spcAft>
            </a:pPr>
            <a:r>
              <a:rPr lang="en-US" dirty="0">
                <a:ea typeface="Calibri"/>
                <a:cs typeface="Calibri" pitchFamily="34" charset="0"/>
              </a:rPr>
              <a:t>=&gt; </a:t>
            </a:r>
            <a:r>
              <a:rPr lang="en-US" dirty="0" err="1">
                <a:ea typeface="Calibri"/>
                <a:cs typeface="Calibri" pitchFamily="34" charset="0"/>
              </a:rPr>
              <a:t>Điều</a:t>
            </a:r>
            <a:r>
              <a:rPr lang="en-US" dirty="0">
                <a:ea typeface="Calibri"/>
                <a:cs typeface="Calibri" pitchFamily="34" charset="0"/>
              </a:rPr>
              <a:t> </a:t>
            </a:r>
            <a:r>
              <a:rPr lang="en-US" dirty="0" err="1">
                <a:ea typeface="Calibri"/>
                <a:cs typeface="Calibri" pitchFamily="34" charset="0"/>
              </a:rPr>
              <a:t>kiện</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test</a:t>
            </a:r>
          </a:p>
          <a:p>
            <a:pPr marL="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a:t>
            </a:r>
            <a:r>
              <a:rPr lang="en-US" dirty="0" err="1">
                <a:ea typeface="Calibri"/>
                <a:cs typeface="Calibri" pitchFamily="34" charset="0"/>
              </a:rPr>
              <a:t>chấm</a:t>
            </a:r>
            <a:r>
              <a:rPr lang="en-US" dirty="0">
                <a:ea typeface="Calibri"/>
                <a:cs typeface="Calibri" pitchFamily="34" charset="0"/>
              </a:rPr>
              <a:t> </a:t>
            </a:r>
            <a:r>
              <a:rPr lang="en-US" dirty="0" err="1">
                <a:ea typeface="Calibri"/>
                <a:cs typeface="Calibri" pitchFamily="34" charset="0"/>
              </a:rPr>
              <a:t>dứt</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CCĐ </a:t>
            </a:r>
            <a:r>
              <a:rPr lang="en-US" dirty="0" err="1">
                <a:ea typeface="Calibri"/>
                <a:cs typeface="Calibri" pitchFamily="34" charset="0"/>
              </a:rPr>
              <a:t>dùng</a:t>
            </a:r>
            <a:r>
              <a:rPr lang="en-US" dirty="0">
                <a:ea typeface="Calibri"/>
                <a:cs typeface="Calibri" pitchFamily="34" charset="0"/>
              </a:rPr>
              <a:t> </a:t>
            </a:r>
            <a:r>
              <a:rPr lang="en-US" dirty="0" err="1">
                <a:ea typeface="Calibri"/>
                <a:cs typeface="Calibri" pitchFamily="34" charset="0"/>
              </a:rPr>
              <a:t>Oxytoxin</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2819" y="0"/>
            <a:ext cx="8229600" cy="1143000"/>
          </a:xfrm>
        </p:spPr>
        <p:txBody>
          <a:bodyPr/>
          <a:lstStyle/>
          <a:p>
            <a:r>
              <a:rPr lang="en-US" dirty="0">
                <a:solidFill>
                  <a:schemeClr val="accent2"/>
                </a:solidFill>
                <a:effectLst/>
                <a:ea typeface="Calibri"/>
              </a:rPr>
              <a:t>I.3 CST </a:t>
            </a:r>
            <a:endParaRPr lang="en-US" dirty="0">
              <a:solidFill>
                <a:schemeClr val="accent2"/>
              </a:solidFill>
            </a:endParaRPr>
          </a:p>
        </p:txBody>
      </p:sp>
    </p:spTree>
    <p:extLst>
      <p:ext uri="{BB962C8B-B14F-4D97-AF65-F5344CB8AC3E}">
        <p14:creationId xmlns:p14="http://schemas.microsoft.com/office/powerpoint/2010/main" val="517927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marR="0">
              <a:lnSpc>
                <a:spcPct val="115000"/>
              </a:lnSpc>
              <a:spcBef>
                <a:spcPts val="0"/>
              </a:spcBef>
              <a:spcAft>
                <a:spcPts val="1000"/>
              </a:spcAft>
            </a:pPr>
            <a:r>
              <a:rPr lang="en-US" b="1" dirty="0" err="1">
                <a:ea typeface="Calibri"/>
                <a:cs typeface="Calibri" pitchFamily="34" charset="0"/>
              </a:rPr>
              <a:t>Cách</a:t>
            </a:r>
            <a:r>
              <a:rPr lang="en-US" b="1" dirty="0">
                <a:ea typeface="Calibri"/>
                <a:cs typeface="Calibri" pitchFamily="34" charset="0"/>
              </a:rPr>
              <a:t> </a:t>
            </a:r>
            <a:r>
              <a:rPr lang="en-US" b="1" dirty="0" err="1">
                <a:ea typeface="Calibri"/>
                <a:cs typeface="Calibri" pitchFamily="34" charset="0"/>
              </a:rPr>
              <a:t>thực</a:t>
            </a:r>
            <a:r>
              <a:rPr lang="en-US" b="1" dirty="0">
                <a:ea typeface="Calibri"/>
                <a:cs typeface="Calibri" pitchFamily="34" charset="0"/>
              </a:rPr>
              <a:t> </a:t>
            </a:r>
            <a:r>
              <a:rPr lang="en-US" b="1" dirty="0" err="1">
                <a:ea typeface="Calibri"/>
                <a:cs typeface="Calibri" pitchFamily="34" charset="0"/>
              </a:rPr>
              <a:t>hiện</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Thai </a:t>
            </a:r>
            <a:r>
              <a:rPr lang="en-US" dirty="0" err="1">
                <a:ea typeface="Calibri"/>
                <a:cs typeface="Calibri" pitchFamily="34" charset="0"/>
              </a:rPr>
              <a:t>phụ</a:t>
            </a:r>
            <a:r>
              <a:rPr lang="en-US" dirty="0">
                <a:ea typeface="Calibri"/>
                <a:cs typeface="Calibri" pitchFamily="34" charset="0"/>
              </a:rPr>
              <a:t> </a:t>
            </a:r>
            <a:r>
              <a:rPr lang="en-US" dirty="0" err="1">
                <a:ea typeface="Calibri"/>
                <a:cs typeface="Calibri" pitchFamily="34" charset="0"/>
              </a:rPr>
              <a:t>nằm</a:t>
            </a:r>
            <a:r>
              <a:rPr lang="en-US" dirty="0">
                <a:ea typeface="Calibri"/>
                <a:cs typeface="Calibri" pitchFamily="34" charset="0"/>
              </a:rPr>
              <a:t> </a:t>
            </a:r>
            <a:r>
              <a:rPr lang="en-US" dirty="0" err="1">
                <a:ea typeface="Calibri"/>
                <a:cs typeface="Calibri" pitchFamily="34" charset="0"/>
              </a:rPr>
              <a:t>nghiêng</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bên</a:t>
            </a:r>
            <a:r>
              <a:rPr lang="en-US" dirty="0">
                <a:ea typeface="Calibri"/>
                <a:cs typeface="Calibri" pitchFamily="34" charset="0"/>
              </a:rPr>
              <a:t> </a:t>
            </a:r>
            <a:r>
              <a:rPr lang="en-US" dirty="0" err="1">
                <a:ea typeface="Calibri"/>
                <a:cs typeface="Calibri" pitchFamily="34" charset="0"/>
              </a:rPr>
              <a:t>tránh</a:t>
            </a:r>
            <a:r>
              <a:rPr lang="en-US" dirty="0">
                <a:ea typeface="Calibri"/>
                <a:cs typeface="Calibri" pitchFamily="34" charset="0"/>
              </a:rPr>
              <a:t> </a:t>
            </a:r>
            <a:r>
              <a:rPr lang="en-US" dirty="0" err="1">
                <a:ea typeface="Calibri"/>
                <a:cs typeface="Calibri" pitchFamily="34" charset="0"/>
              </a:rPr>
              <a:t>tụt</a:t>
            </a:r>
            <a:r>
              <a:rPr lang="en-US" dirty="0">
                <a:ea typeface="Calibri"/>
                <a:cs typeface="Calibri" pitchFamily="34" charset="0"/>
              </a:rPr>
              <a:t> </a:t>
            </a:r>
            <a:r>
              <a:rPr lang="en-US" dirty="0" err="1">
                <a:ea typeface="Calibri"/>
                <a:cs typeface="Calibri" pitchFamily="34" charset="0"/>
              </a:rPr>
              <a:t>huyết</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do </a:t>
            </a:r>
            <a:r>
              <a:rPr lang="en-US" dirty="0" err="1">
                <a:ea typeface="Calibri"/>
                <a:cs typeface="Calibri" pitchFamily="34" charset="0"/>
              </a:rPr>
              <a:t>nằm</a:t>
            </a:r>
            <a:r>
              <a:rPr lang="en-US" dirty="0">
                <a:ea typeface="Calibri"/>
                <a:cs typeface="Calibri" pitchFamily="34" charset="0"/>
              </a:rPr>
              <a:t> </a:t>
            </a:r>
            <a:r>
              <a:rPr lang="en-US" dirty="0" err="1">
                <a:ea typeface="Calibri"/>
                <a:cs typeface="Calibri" pitchFamily="34" charset="0"/>
              </a:rPr>
              <a:t>ngữa</a:t>
            </a:r>
            <a:r>
              <a:rPr lang="en-US" dirty="0">
                <a:ea typeface="Calibri"/>
                <a:cs typeface="Calibri" pitchFamily="34" charset="0"/>
              </a:rPr>
              <a:t>. </a:t>
            </a:r>
          </a:p>
          <a:p>
            <a:pPr marL="0" marR="0">
              <a:lnSpc>
                <a:spcPct val="115000"/>
              </a:lnSpc>
              <a:spcBef>
                <a:spcPts val="0"/>
              </a:spcBef>
              <a:spcAft>
                <a:spcPts val="1000"/>
              </a:spcAft>
            </a:pPr>
            <a:r>
              <a:rPr lang="vi-VN" dirty="0">
                <a:ea typeface="Calibri"/>
                <a:cs typeface="Calibri" pitchFamily="34" charset="0"/>
              </a:rPr>
              <a:t>+ Truyền tĩnh mạch Oxytoxin, hoặc kích thích tiết Oxytocin nội sinh để tạo cơn gò. </a:t>
            </a:r>
            <a:endParaRPr lang="en-US" dirty="0">
              <a:ea typeface="Calibri"/>
              <a:cs typeface="Calibri" pitchFamily="34" charset="0"/>
            </a:endParaRPr>
          </a:p>
          <a:p>
            <a:pPr marL="0" marR="0">
              <a:lnSpc>
                <a:spcPct val="115000"/>
              </a:lnSpc>
              <a:spcBef>
                <a:spcPts val="0"/>
              </a:spcBef>
              <a:spcAft>
                <a:spcPts val="1000"/>
              </a:spcAft>
            </a:pPr>
            <a:r>
              <a:rPr lang="vi-VN" b="1" dirty="0">
                <a:ea typeface="Calibri"/>
                <a:cs typeface="Calibri" pitchFamily="34" charset="0"/>
              </a:rPr>
              <a:t>Tiêu chuẩn đọc kết quả: </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 3 cơn co trong 10 phút, độ dài mỗi cơn là 1p </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r>
              <a:rPr lang="en-US" dirty="0" err="1">
                <a:ea typeface="Calibri"/>
                <a:cs typeface="Calibri" pitchFamily="34" charset="0"/>
              </a:rPr>
              <a:t>dõi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thể</a:t>
            </a:r>
            <a:r>
              <a:rPr lang="en-US" dirty="0">
                <a:ea typeface="Calibri"/>
                <a:cs typeface="Calibri" pitchFamily="34" charset="0"/>
              </a:rPr>
              <a:t> 90 </a:t>
            </a:r>
            <a:r>
              <a:rPr lang="en-US" dirty="0" err="1">
                <a:ea typeface="Calibri"/>
                <a:cs typeface="Calibri" pitchFamily="34" charset="0"/>
              </a:rPr>
              <a:t>phút</a:t>
            </a:r>
            <a:r>
              <a:rPr lang="en-US" dirty="0">
                <a:ea typeface="Calibri"/>
                <a:cs typeface="Calibri" pitchFamily="34" charset="0"/>
              </a:rPr>
              <a:t>. </a:t>
            </a: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en-US" dirty="0">
                <a:solidFill>
                  <a:schemeClr val="accent2"/>
                </a:solidFill>
                <a:effectLst/>
                <a:ea typeface="Calibri"/>
                <a:cs typeface="Calibri" pitchFamily="34" charset="0"/>
              </a:rPr>
              <a:t>I.3 CST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13967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quả</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RAY</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CST </a:t>
            </a:r>
            <a:r>
              <a:rPr lang="en-US" dirty="0" err="1">
                <a:ea typeface="Calibri"/>
                <a:cs typeface="Calibri" pitchFamily="34" charset="0"/>
              </a:rPr>
              <a:t>âm</a:t>
            </a:r>
            <a:r>
              <a:rPr lang="en-US" dirty="0">
                <a:ea typeface="Calibri"/>
                <a:cs typeface="Calibri" pitchFamily="34" charset="0"/>
              </a:rPr>
              <a:t> </a:t>
            </a:r>
            <a:r>
              <a:rPr lang="en-US" dirty="0" err="1">
                <a:ea typeface="Calibri"/>
                <a:cs typeface="Calibri" pitchFamily="34" charset="0"/>
              </a:rPr>
              <a:t>tính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CST </a:t>
            </a:r>
            <a:r>
              <a:rPr lang="en-US" dirty="0" err="1">
                <a:ea typeface="Calibri"/>
                <a:cs typeface="Calibri" pitchFamily="34" charset="0"/>
              </a:rPr>
              <a:t>dương</a:t>
            </a:r>
            <a:r>
              <a:rPr lang="en-US" dirty="0">
                <a:ea typeface="Calibri"/>
                <a:cs typeface="Calibri" pitchFamily="34" charset="0"/>
              </a:rPr>
              <a:t> </a:t>
            </a:r>
            <a:r>
              <a:rPr lang="en-US" dirty="0" err="1">
                <a:ea typeface="Calibri"/>
                <a:cs typeface="Calibri" pitchFamily="34" charset="0"/>
              </a:rPr>
              <a:t>tính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CST </a:t>
            </a:r>
            <a:r>
              <a:rPr lang="en-US" dirty="0" err="1">
                <a:ea typeface="Calibri"/>
                <a:cs typeface="Calibri" pitchFamily="34" charset="0"/>
              </a:rPr>
              <a:t>nghi</a:t>
            </a:r>
            <a:r>
              <a:rPr lang="en-US" dirty="0">
                <a:ea typeface="Calibri"/>
                <a:cs typeface="Calibri" pitchFamily="34" charset="0"/>
              </a:rPr>
              <a:t> </a:t>
            </a:r>
            <a:r>
              <a:rPr lang="en-US" dirty="0" err="1">
                <a:ea typeface="Calibri"/>
                <a:cs typeface="Calibri" pitchFamily="34" charset="0"/>
              </a:rPr>
              <a:t>ngờ</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CST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đạt</a:t>
            </a:r>
            <a:r>
              <a:rPr lang="en-US" dirty="0">
                <a:ea typeface="Calibri"/>
                <a:cs typeface="Calibri" pitchFamily="34" charset="0"/>
              </a:rPr>
              <a:t>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 </a:t>
            </a: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endParaRPr lang="en-US" dirty="0">
              <a:ea typeface="Calibri"/>
              <a:cs typeface="Calibri" pitchFamily="34" charset="0"/>
            </a:endParaRPr>
          </a:p>
          <a:p>
            <a:pPr marL="0" marR="0">
              <a:lnSpc>
                <a:spcPct val="115000"/>
              </a:lnSpc>
              <a:spcBef>
                <a:spcPts val="0"/>
              </a:spcBef>
              <a:spcAft>
                <a:spcPts val="1000"/>
              </a:spcAft>
            </a:pPr>
            <a:r>
              <a:rPr lang="en-US" dirty="0" err="1">
                <a:ea typeface="Calibri"/>
                <a:cs typeface="Calibri" pitchFamily="34" charset="0"/>
              </a:rPr>
              <a:t>Dựa</a:t>
            </a:r>
            <a:r>
              <a:rPr lang="en-US" dirty="0">
                <a:ea typeface="Calibri"/>
                <a:cs typeface="Calibri" pitchFamily="34" charset="0"/>
              </a:rPr>
              <a:t> </a:t>
            </a:r>
            <a:r>
              <a:rPr lang="en-US" dirty="0" err="1">
                <a:ea typeface="Calibri"/>
                <a:cs typeface="Calibri" pitchFamily="34" charset="0"/>
              </a:rPr>
              <a:t>vào</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diện</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lstStyle/>
          <a:p>
            <a:r>
              <a:rPr lang="en-US" dirty="0">
                <a:solidFill>
                  <a:schemeClr val="accent2"/>
                </a:solidFill>
                <a:effectLst/>
                <a:ea typeface="Calibri"/>
              </a:rPr>
              <a:t>I.3 CST </a:t>
            </a:r>
            <a:endParaRPr lang="en-US" dirty="0">
              <a:solidFill>
                <a:schemeClr val="accent2"/>
              </a:solidFill>
            </a:endParaRPr>
          </a:p>
        </p:txBody>
      </p:sp>
    </p:spTree>
    <p:extLst>
      <p:ext uri="{BB962C8B-B14F-4D97-AF65-F5344CB8AC3E}">
        <p14:creationId xmlns:p14="http://schemas.microsoft.com/office/powerpoint/2010/main" val="1307769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CST </a:t>
            </a:r>
            <a:r>
              <a:rPr lang="en-US" dirty="0" err="1">
                <a:ea typeface="Calibri"/>
                <a:cs typeface="Calibri" pitchFamily="34" charset="0"/>
              </a:rPr>
              <a:t>âm</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thỏa</a:t>
            </a:r>
            <a:r>
              <a:rPr lang="en-US" dirty="0">
                <a:ea typeface="Calibri"/>
                <a:cs typeface="Calibri" pitchFamily="34" charset="0"/>
              </a:rPr>
              <a:t> </a:t>
            </a:r>
            <a:r>
              <a:rPr lang="en-US" dirty="0" err="1">
                <a:ea typeface="Calibri"/>
                <a:cs typeface="Calibri" pitchFamily="34" charset="0"/>
              </a:rPr>
              <a:t>cả</a:t>
            </a:r>
            <a:r>
              <a:rPr lang="en-US" dirty="0">
                <a:ea typeface="Calibri"/>
                <a:cs typeface="Calibri" pitchFamily="34" charset="0"/>
              </a:rPr>
              <a:t> 3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 </a:t>
            </a:r>
            <a:r>
              <a:rPr lang="en-US" dirty="0" err="1">
                <a:ea typeface="Calibri"/>
                <a:cs typeface="Calibri" pitchFamily="34" charset="0"/>
              </a:rPr>
              <a:t>sau</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baseline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 DĐNT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a:t>
            </a:r>
          </a:p>
          <a:p>
            <a:endParaRPr lang="en-US" dirty="0"/>
          </a:p>
        </p:txBody>
      </p:sp>
      <p:sp>
        <p:nvSpPr>
          <p:cNvPr id="3" name="Title 2"/>
          <p:cNvSpPr>
            <a:spLocks noGrp="1"/>
          </p:cNvSpPr>
          <p:nvPr>
            <p:ph type="title"/>
          </p:nvPr>
        </p:nvSpPr>
        <p:spPr>
          <a:xfrm>
            <a:off x="0" y="22789"/>
            <a:ext cx="8229600" cy="1143000"/>
          </a:xfrm>
        </p:spPr>
        <p:txBody>
          <a:bodyPr>
            <a:normAutofit fontScale="90000"/>
          </a:bodyPr>
          <a:lstStyle/>
          <a:p>
            <a:r>
              <a:rPr lang="en-US" dirty="0">
                <a:solidFill>
                  <a:schemeClr val="accent2"/>
                </a:solidFill>
                <a:effectLst/>
                <a:ea typeface="Calibri"/>
                <a:cs typeface="Calibri" pitchFamily="34" charset="0"/>
              </a:rPr>
              <a:t>I.3 CST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014826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Calibri"/>
                <a:cs typeface="Calibri" pitchFamily="34" charset="0"/>
              </a:rPr>
              <a:t>CST </a:t>
            </a:r>
            <a:r>
              <a:rPr lang="en-US" dirty="0" err="1">
                <a:ea typeface="Calibri"/>
                <a:cs typeface="Calibri" pitchFamily="34" charset="0"/>
              </a:rPr>
              <a:t>dương</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xuất</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hơn</a:t>
            </a:r>
            <a:r>
              <a:rPr lang="en-US" dirty="0">
                <a:ea typeface="Calibri"/>
                <a:cs typeface="Calibri" pitchFamily="34" charset="0"/>
              </a:rPr>
              <a:t> 50%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TC</a:t>
            </a:r>
          </a:p>
          <a:p>
            <a:endParaRPr lang="en-US" dirty="0"/>
          </a:p>
        </p:txBody>
      </p:sp>
      <p:sp>
        <p:nvSpPr>
          <p:cNvPr id="3" name="Title 2"/>
          <p:cNvSpPr>
            <a:spLocks noGrp="1"/>
          </p:cNvSpPr>
          <p:nvPr>
            <p:ph type="title"/>
          </p:nvPr>
        </p:nvSpPr>
        <p:spPr>
          <a:xfrm>
            <a:off x="-27774" y="0"/>
            <a:ext cx="8229600" cy="1143000"/>
          </a:xfrm>
        </p:spPr>
        <p:txBody>
          <a:bodyPr/>
          <a:lstStyle/>
          <a:p>
            <a:r>
              <a:rPr lang="en-US" dirty="0">
                <a:solidFill>
                  <a:schemeClr val="accent2"/>
                </a:solidFill>
                <a:effectLst/>
                <a:ea typeface="Calibri"/>
              </a:rPr>
              <a:t>I.3 CST </a:t>
            </a:r>
            <a:endParaRPr lang="en-US" dirty="0">
              <a:solidFill>
                <a:schemeClr val="accent2"/>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777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343400"/>
            <a:ext cx="78486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475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CST </a:t>
            </a:r>
            <a:r>
              <a:rPr lang="en-US" dirty="0" err="1">
                <a:ea typeface="Calibri"/>
                <a:cs typeface="Calibri" pitchFamily="34" charset="0"/>
              </a:rPr>
              <a:t>nghi</a:t>
            </a:r>
            <a:r>
              <a:rPr lang="en-US" dirty="0">
                <a:ea typeface="Calibri"/>
                <a:cs typeface="Calibri" pitchFamily="34" charset="0"/>
              </a:rPr>
              <a:t> </a:t>
            </a:r>
            <a:r>
              <a:rPr lang="en-US" dirty="0" err="1">
                <a:ea typeface="Calibri"/>
                <a:cs typeface="Calibri" pitchFamily="34" charset="0"/>
              </a:rPr>
              <a:t>ngờ</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xuất</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thấy</a:t>
            </a:r>
            <a:r>
              <a:rPr lang="en-US" dirty="0">
                <a:ea typeface="Calibri"/>
                <a:cs typeface="Calibri" pitchFamily="34" charset="0"/>
              </a:rPr>
              <a:t> </a:t>
            </a:r>
            <a:r>
              <a:rPr lang="en-US" dirty="0" err="1">
                <a:ea typeface="Calibri"/>
                <a:cs typeface="Calibri" pitchFamily="34" charset="0"/>
              </a:rPr>
              <a:t>nhất</a:t>
            </a:r>
            <a:r>
              <a:rPr lang="en-US" dirty="0">
                <a:ea typeface="Calibri"/>
                <a:cs typeface="Calibri" pitchFamily="34" charset="0"/>
              </a:rPr>
              <a:t>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CST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đạt</a:t>
            </a:r>
            <a:r>
              <a:rPr lang="en-US" dirty="0">
                <a:ea typeface="Calibri"/>
                <a:cs typeface="Calibri" pitchFamily="34" charset="0"/>
              </a:rPr>
              <a:t>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TC </a:t>
            </a:r>
            <a:r>
              <a:rPr lang="en-US" dirty="0" err="1">
                <a:ea typeface="Calibri"/>
                <a:cs typeface="Calibri" pitchFamily="34" charset="0"/>
              </a:rPr>
              <a:t>nhân</a:t>
            </a:r>
            <a:r>
              <a:rPr lang="en-US" dirty="0">
                <a:ea typeface="Calibri"/>
                <a:cs typeface="Calibri" pitchFamily="34" charset="0"/>
              </a:rPr>
              <a:t> </a:t>
            </a:r>
            <a:r>
              <a:rPr lang="en-US" dirty="0" err="1">
                <a:ea typeface="Calibri"/>
                <a:cs typeface="Calibri" pitchFamily="34" charset="0"/>
              </a:rPr>
              <a:t>tạo</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đạt</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tần</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10p </a:t>
            </a:r>
            <a:r>
              <a:rPr lang="en-US" dirty="0" err="1">
                <a:ea typeface="Calibri"/>
                <a:cs typeface="Calibri" pitchFamily="34" charset="0"/>
              </a:rPr>
              <a:t>cũng</a:t>
            </a:r>
            <a:r>
              <a:rPr lang="en-US" dirty="0">
                <a:ea typeface="Calibri"/>
                <a:cs typeface="Calibri" pitchFamily="34" charset="0"/>
              </a:rPr>
              <a:t> </a:t>
            </a:r>
            <a:r>
              <a:rPr lang="en-US" dirty="0" err="1">
                <a:ea typeface="Calibri"/>
                <a:cs typeface="Calibri" pitchFamily="34" charset="0"/>
              </a:rPr>
              <a:t>như</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mỗi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a:t>
            </a:r>
          </a:p>
          <a:p>
            <a:endParaRPr lang="en-US" dirty="0"/>
          </a:p>
        </p:txBody>
      </p:sp>
      <p:sp>
        <p:nvSpPr>
          <p:cNvPr id="3" name="Title 2"/>
          <p:cNvSpPr>
            <a:spLocks noGrp="1"/>
          </p:cNvSpPr>
          <p:nvPr>
            <p:ph type="title"/>
          </p:nvPr>
        </p:nvSpPr>
        <p:spPr>
          <a:xfrm>
            <a:off x="13531" y="0"/>
            <a:ext cx="8229600" cy="1143000"/>
          </a:xfrm>
        </p:spPr>
        <p:txBody>
          <a:bodyPr/>
          <a:lstStyle/>
          <a:p>
            <a:r>
              <a:rPr lang="en-US" dirty="0">
                <a:solidFill>
                  <a:schemeClr val="accent2"/>
                </a:solidFill>
                <a:effectLst/>
                <a:ea typeface="Calibri"/>
              </a:rPr>
              <a:t>I.3 CST </a:t>
            </a:r>
            <a:endParaRPr lang="en-US" dirty="0">
              <a:solidFill>
                <a:schemeClr val="accent2"/>
              </a:solidFill>
            </a:endParaRPr>
          </a:p>
        </p:txBody>
      </p:sp>
    </p:spTree>
    <p:extLst>
      <p:ext uri="{BB962C8B-B14F-4D97-AF65-F5344CB8AC3E}">
        <p14:creationId xmlns:p14="http://schemas.microsoft.com/office/powerpoint/2010/main" val="158022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CST là 1 test có giá trị:</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dự báo âm về suy thai rất cao (99.8%)</a:t>
            </a:r>
            <a:endParaRPr lang="en-US" dirty="0">
              <a:ea typeface="Calibri"/>
              <a:cs typeface="Calibri" pitchFamily="34" charset="0"/>
            </a:endParaRPr>
          </a:p>
          <a:p>
            <a:pPr marL="0" marR="0">
              <a:spcBef>
                <a:spcPts val="0"/>
              </a:spcBef>
              <a:spcAft>
                <a:spcPts val="1000"/>
              </a:spcAft>
            </a:pPr>
            <a:r>
              <a:rPr lang="vi-VN" dirty="0">
                <a:ea typeface="Calibri"/>
              </a:rPr>
              <a:t>dự báo dương về suy thai rất thấp (8.7&amp;-14.9</a:t>
            </a:r>
            <a:r>
              <a:rPr lang="en-US" dirty="0">
                <a:ea typeface="Calibri"/>
              </a:rPr>
              <a:t> </a:t>
            </a:r>
            <a:r>
              <a:rPr lang="vi-VN" dirty="0">
                <a:ea typeface="Calibri"/>
              </a:rPr>
              <a:t>)</a:t>
            </a:r>
            <a:r>
              <a:rPr lang="en-US" dirty="0"/>
              <a:t> </a:t>
            </a:r>
            <a:r>
              <a:rPr lang="en-US" dirty="0">
                <a:ea typeface="Calibri"/>
                <a:cs typeface="Calibri" pitchFamily="34" charset="0"/>
              </a:rPr>
              <a:t> </a:t>
            </a:r>
          </a:p>
          <a:p>
            <a:endParaRPr lang="en-US" dirty="0"/>
          </a:p>
        </p:txBody>
      </p:sp>
      <p:sp>
        <p:nvSpPr>
          <p:cNvPr id="3" name="Title 2"/>
          <p:cNvSpPr>
            <a:spLocks noGrp="1"/>
          </p:cNvSpPr>
          <p:nvPr>
            <p:ph type="title"/>
          </p:nvPr>
        </p:nvSpPr>
        <p:spPr>
          <a:xfrm>
            <a:off x="0" y="152400"/>
            <a:ext cx="8229600" cy="1143000"/>
          </a:xfrm>
        </p:spPr>
        <p:txBody>
          <a:bodyPr>
            <a:normAutofit fontScale="90000"/>
          </a:bodyPr>
          <a:lstStyle/>
          <a:p>
            <a:r>
              <a:rPr lang="en-US" dirty="0" smtClean="0">
                <a:solidFill>
                  <a:schemeClr val="accent2"/>
                </a:solidFill>
                <a:effectLst/>
                <a:ea typeface="Calibri"/>
                <a:cs typeface="Calibri" pitchFamily="34" charset="0"/>
              </a:rPr>
              <a:t>I.3 CST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722367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Thể tích nước ối.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tích</a:t>
            </a:r>
            <a:r>
              <a:rPr lang="en-US" dirty="0">
                <a:ea typeface="Calibri"/>
                <a:cs typeface="Calibri" pitchFamily="34" charset="0"/>
              </a:rPr>
              <a:t> </a:t>
            </a:r>
            <a:r>
              <a:rPr lang="en-US" dirty="0" err="1">
                <a:ea typeface="Calibri"/>
                <a:cs typeface="Calibri" pitchFamily="34" charset="0"/>
              </a:rPr>
              <a:t>ối</a:t>
            </a:r>
            <a:r>
              <a:rPr lang="en-US" dirty="0">
                <a:ea typeface="Calibri"/>
                <a:cs typeface="Calibri" pitchFamily="34" charset="0"/>
              </a:rPr>
              <a:t> </a:t>
            </a:r>
            <a:r>
              <a:rPr lang="en-US" dirty="0" err="1">
                <a:ea typeface="Calibri"/>
                <a:cs typeface="Calibri" pitchFamily="34" charset="0"/>
              </a:rPr>
              <a:t>phản</a:t>
            </a:r>
            <a:r>
              <a:rPr lang="en-US" dirty="0">
                <a:ea typeface="Calibri"/>
                <a:cs typeface="Calibri" pitchFamily="34" charset="0"/>
              </a:rPr>
              <a:t> </a:t>
            </a:r>
            <a:r>
              <a:rPr lang="en-US" dirty="0" err="1">
                <a:ea typeface="Calibri"/>
                <a:cs typeface="Calibri" pitchFamily="34" charset="0"/>
              </a:rPr>
              <a:t>ánh</a:t>
            </a:r>
            <a:r>
              <a:rPr lang="en-US" dirty="0">
                <a:ea typeface="Calibri"/>
                <a:cs typeface="Calibri" pitchFamily="34" charset="0"/>
              </a:rPr>
              <a:t> </a:t>
            </a:r>
            <a:r>
              <a:rPr lang="en-US" dirty="0" err="1">
                <a:ea typeface="Calibri"/>
                <a:cs typeface="Calibri" pitchFamily="34" charset="0"/>
              </a:rPr>
              <a:t>tình</a:t>
            </a:r>
            <a:r>
              <a:rPr lang="en-US" dirty="0">
                <a:ea typeface="Calibri"/>
                <a:cs typeface="Calibri" pitchFamily="34" charset="0"/>
              </a:rPr>
              <a:t> </a:t>
            </a:r>
            <a:r>
              <a:rPr lang="en-US" dirty="0" err="1">
                <a:ea typeface="Calibri"/>
                <a:cs typeface="Calibri" pitchFamily="34" charset="0"/>
              </a:rPr>
              <a:t>trạng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thai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TCN1 và đầu TCN2 nước ối có nguồn gốc từ các chất dịch qua màng ối </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Tuần thứ 16 nước ối đc sản xuất là nước tiểu của bé , qua việc nuốt và hấp thụ qua đường tiêu hóa</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309546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vi-VN" dirty="0" smtClean="0"/>
              <a:t>Nhằm theo dõi tránh những vấn đề dẫn đến các biến chứng trong thai kì hoặc thai chết lưu trong các trường hợp sau:</a:t>
            </a:r>
          </a:p>
          <a:p>
            <a:pPr marL="109728" indent="0">
              <a:buNone/>
            </a:pPr>
            <a:r>
              <a:rPr lang="vi-VN" dirty="0" smtClean="0"/>
              <a:t>-Thai </a:t>
            </a:r>
            <a:r>
              <a:rPr lang="vi-VN" dirty="0"/>
              <a:t>kì có nguy cơ cao (một phụ nữ đã có biến chứng trong thai kỳ trước hoặc có tình trạng sức khỏe tồn tại từ trước như bệnh tiểu đường hoặc bệnh lí về tim)</a:t>
            </a:r>
          </a:p>
          <a:p>
            <a:pPr marL="109728" indent="0">
              <a:buNone/>
            </a:pPr>
            <a:r>
              <a:rPr lang="vi-VN" dirty="0" smtClean="0"/>
              <a:t>-Các </a:t>
            </a:r>
            <a:r>
              <a:rPr lang="vi-VN" dirty="0"/>
              <a:t>vấn đề trong thai kì, chẳng hạn như các vấn đề về tăng trưởng của thai nhi, Nhạy cảm Rh hoặc huyết áp cao.</a:t>
            </a:r>
          </a:p>
          <a:p>
            <a:pPr marL="109728" indent="0">
              <a:buNone/>
            </a:pPr>
            <a:r>
              <a:rPr lang="vi-VN" dirty="0" smtClean="0"/>
              <a:t>-Giảm </a:t>
            </a:r>
            <a:r>
              <a:rPr lang="vi-VN" dirty="0"/>
              <a:t>cử động thai</a:t>
            </a:r>
          </a:p>
          <a:p>
            <a:pPr marL="109728" indent="0">
              <a:buNone/>
            </a:pPr>
            <a:r>
              <a:rPr lang="vi-VN" dirty="0" smtClean="0"/>
              <a:t>-Mang </a:t>
            </a:r>
            <a:r>
              <a:rPr lang="vi-VN" dirty="0"/>
              <a:t>thai quá 42 tuần (Thai kì quá ngày)</a:t>
            </a:r>
          </a:p>
          <a:p>
            <a:pPr marL="109728" indent="0">
              <a:buNone/>
            </a:pPr>
            <a:r>
              <a:rPr lang="vi-VN" dirty="0" smtClean="0"/>
              <a:t>-Đa </a:t>
            </a:r>
            <a:r>
              <a:rPr lang="vi-VN" dirty="0"/>
              <a:t>thai với các biến chứng nhất </a:t>
            </a:r>
            <a:r>
              <a:rPr lang="vi-VN" dirty="0" smtClean="0"/>
              <a:t>định</a:t>
            </a:r>
          </a:p>
          <a:p>
            <a:pPr marL="109728" indent="0">
              <a:buNone/>
            </a:pPr>
            <a:endParaRPr lang="vi-VN" dirty="0" smtClean="0"/>
          </a:p>
          <a:p>
            <a:pPr marL="109728" indent="0">
              <a:buNone/>
            </a:pPr>
            <a:endParaRPr lang="vi-VN" dirty="0" smtClean="0"/>
          </a:p>
          <a:p>
            <a:pPr marL="109728" indent="0">
              <a:buNone/>
            </a:pPr>
            <a:endParaRPr lang="vi-VN" dirty="0"/>
          </a:p>
        </p:txBody>
      </p:sp>
      <p:sp>
        <p:nvSpPr>
          <p:cNvPr id="3" name="Title 2"/>
          <p:cNvSpPr>
            <a:spLocks noGrp="1"/>
          </p:cNvSpPr>
          <p:nvPr>
            <p:ph type="title"/>
          </p:nvPr>
        </p:nvSpPr>
        <p:spPr/>
        <p:txBody>
          <a:bodyPr>
            <a:normAutofit/>
          </a:bodyPr>
          <a:lstStyle/>
          <a:p>
            <a:r>
              <a:rPr lang="vi-VN" dirty="0" smtClean="0">
                <a:solidFill>
                  <a:srgbClr val="FF0000"/>
                </a:solidFill>
                <a:cs typeface="Calibri" pitchFamily="34" charset="0"/>
              </a:rPr>
              <a:t>Tại sao cần lượng giá sức khỏe thai</a:t>
            </a:r>
            <a:endParaRPr lang="vi-VN" dirty="0">
              <a:solidFill>
                <a:srgbClr val="FF0000"/>
              </a:solidFill>
              <a:cs typeface="Calibri" pitchFamily="34" charset="0"/>
            </a:endParaRPr>
          </a:p>
        </p:txBody>
      </p:sp>
    </p:spTree>
    <p:extLst>
      <p:ext uri="{BB962C8B-B14F-4D97-AF65-F5344CB8AC3E}">
        <p14:creationId xmlns:p14="http://schemas.microsoft.com/office/powerpoint/2010/main" val="3000548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Hai bất thường về thể tích ối: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Thiểu ối : thai châm tăng trưởng, tiền sản giật, thai quá ngày dự sanh, dị tật bẩm sinh về thận.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Đa ối: ĐTĐ thai kì, dị tật đường tiêu hóa</a:t>
            </a:r>
            <a:endParaRPr lang="en-US" dirty="0">
              <a:ea typeface="Calibri"/>
              <a:cs typeface="Calibri" pitchFamily="34" charset="0"/>
            </a:endParaRPr>
          </a:p>
          <a:p>
            <a:endParaRPr lang="en-US" dirty="0"/>
          </a:p>
        </p:txBody>
      </p:sp>
      <p:sp>
        <p:nvSpPr>
          <p:cNvPr id="3" name="Title 2"/>
          <p:cNvSpPr>
            <a:spLocks noGrp="1"/>
          </p:cNvSpPr>
          <p:nvPr>
            <p:ph type="title"/>
          </p:nvPr>
        </p:nvSpPr>
        <p:spPr>
          <a:xfrm>
            <a:off x="-76200" y="14955"/>
            <a:ext cx="8229600" cy="1143000"/>
          </a:xfrm>
        </p:spPr>
        <p:txBody>
          <a:bodyPr/>
          <a:lstStyle/>
          <a:p>
            <a:r>
              <a:rPr lang="en-US" dirty="0">
                <a:solidFill>
                  <a:schemeClr val="accent2"/>
                </a:solidFill>
                <a:effectLst/>
                <a:ea typeface="Calibri"/>
              </a:rPr>
              <a:t>I.4 </a:t>
            </a:r>
            <a:r>
              <a:rPr lang="vi-VN" dirty="0">
                <a:solidFill>
                  <a:schemeClr val="accent2"/>
                </a:solidFill>
                <a:effectLst/>
                <a:ea typeface="Calibri"/>
              </a:rPr>
              <a:t>Chỉ số ối, sinh trắc đồ vật lý </a:t>
            </a:r>
            <a:endParaRPr lang="en-US" dirty="0">
              <a:solidFill>
                <a:schemeClr val="accent2"/>
              </a:solidFill>
            </a:endParaRPr>
          </a:p>
        </p:txBody>
      </p:sp>
    </p:spTree>
    <p:extLst>
      <p:ext uri="{BB962C8B-B14F-4D97-AF65-F5344CB8AC3E}">
        <p14:creationId xmlns:p14="http://schemas.microsoft.com/office/powerpoint/2010/main" val="1390681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tích</a:t>
            </a:r>
            <a:r>
              <a:rPr lang="en-US" dirty="0">
                <a:ea typeface="Calibri"/>
                <a:cs typeface="Calibri" pitchFamily="34" charset="0"/>
              </a:rPr>
              <a:t> </a:t>
            </a:r>
            <a:r>
              <a:rPr lang="en-US" dirty="0" err="1">
                <a:ea typeface="Calibri"/>
                <a:cs typeface="Calibri" pitchFamily="34" charset="0"/>
              </a:rPr>
              <a:t>ối</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qua </a:t>
            </a:r>
            <a:r>
              <a:rPr lang="en-US" dirty="0" err="1">
                <a:ea typeface="Calibri"/>
                <a:cs typeface="Calibri" pitchFamily="34" charset="0"/>
              </a:rPr>
              <a:t>siêu</a:t>
            </a:r>
            <a:r>
              <a:rPr lang="en-US" dirty="0">
                <a:ea typeface="Calibri"/>
                <a:cs typeface="Calibri" pitchFamily="34" charset="0"/>
              </a:rPr>
              <a:t> </a:t>
            </a:r>
            <a:r>
              <a:rPr lang="en-US" dirty="0" err="1">
                <a:ea typeface="Calibri"/>
                <a:cs typeface="Calibri" pitchFamily="34" charset="0"/>
              </a:rPr>
              <a:t>âm</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sâu</a:t>
            </a:r>
            <a:r>
              <a:rPr lang="en-US" dirty="0">
                <a:ea typeface="Calibri"/>
                <a:cs typeface="Calibri" pitchFamily="34" charset="0"/>
              </a:rPr>
              <a:t> </a:t>
            </a:r>
            <a:r>
              <a:rPr lang="en-US" dirty="0" err="1">
                <a:ea typeface="Calibri"/>
                <a:cs typeface="Calibri" pitchFamily="34" charset="0"/>
              </a:rPr>
              <a:t>xoang</a:t>
            </a:r>
            <a:r>
              <a:rPr lang="en-US" dirty="0">
                <a:ea typeface="Calibri"/>
                <a:cs typeface="Calibri" pitchFamily="34" charset="0"/>
              </a:rPr>
              <a:t> </a:t>
            </a:r>
            <a:r>
              <a:rPr lang="en-US" dirty="0" err="1">
                <a:ea typeface="Calibri"/>
                <a:cs typeface="Calibri" pitchFamily="34" charset="0"/>
              </a:rPr>
              <a:t>ối</a:t>
            </a:r>
            <a:r>
              <a:rPr lang="en-US" dirty="0">
                <a:ea typeface="Calibri"/>
                <a:cs typeface="Calibri" pitchFamily="34" charset="0"/>
              </a:rPr>
              <a:t> </a:t>
            </a:r>
            <a:r>
              <a:rPr lang="en-US" dirty="0" err="1">
                <a:ea typeface="Calibri"/>
                <a:cs typeface="Calibri" pitchFamily="34" charset="0"/>
              </a:rPr>
              <a:t>lớn</a:t>
            </a:r>
            <a:r>
              <a:rPr lang="en-US" dirty="0">
                <a:ea typeface="Calibri"/>
                <a:cs typeface="Calibri" pitchFamily="34" charset="0"/>
              </a:rPr>
              <a:t> </a:t>
            </a:r>
            <a:r>
              <a:rPr lang="en-US" dirty="0" err="1">
                <a:ea typeface="Calibri"/>
                <a:cs typeface="Calibri" pitchFamily="34" charset="0"/>
              </a:rPr>
              <a:t>nhất</a:t>
            </a:r>
            <a:r>
              <a:rPr lang="en-US" dirty="0">
                <a:ea typeface="Calibri"/>
                <a:cs typeface="Calibri" pitchFamily="34" charset="0"/>
              </a:rPr>
              <a:t> (SDP )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ối</a:t>
            </a:r>
            <a:r>
              <a:rPr lang="en-US" dirty="0">
                <a:ea typeface="Calibri"/>
                <a:cs typeface="Calibri" pitchFamily="34" charset="0"/>
              </a:rPr>
              <a:t> (AFI)</a:t>
            </a: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SDP, điểm cắt:</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&lt;1cm: ối giảm</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+ 1-2cm: cận biên</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+ 2-8cm: ối bình thường</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&gt; 8cm: dư ối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AFI, cùng percentile theo tuổi thai tính bằng tuần vô kinh.</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&lt; 5th percentile: thiểu ối</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&gt;95th percentile: đa ối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3048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819882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Theo 1 tổng quan Cochrane so sánh SDP và AFI.: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Dùng AFI làm tăng số thai phụ chẩn đoán là thiểu ối so với sử dụng SDP-&gt; tăng số trường hợp can thiệp bằng KPCD hoặc mổ lấy thai, nhưng không có sự khác biệt về kết cục sản khoa bất lợi</a:t>
            </a:r>
            <a:endParaRPr lang="en-US" dirty="0">
              <a:ea typeface="Calibri"/>
              <a:cs typeface="Calibri" pitchFamily="34" charset="0"/>
            </a:endParaRPr>
          </a:p>
          <a:p>
            <a:pPr marL="342900" marR="0" lvl="0" indent="-342900">
              <a:lnSpc>
                <a:spcPct val="115000"/>
              </a:lnSpc>
              <a:spcBef>
                <a:spcPts val="0"/>
              </a:spcBef>
              <a:spcAft>
                <a:spcPts val="1000"/>
              </a:spcAft>
              <a:buFont typeface="Wingdings"/>
              <a:buChar char=""/>
            </a:pPr>
            <a:r>
              <a:rPr lang="vi-VN" dirty="0">
                <a:ea typeface="Calibri"/>
                <a:cs typeface="Calibri" pitchFamily="34" charset="0"/>
              </a:rPr>
              <a:t>AFI có thể giúp báo động tình trạng thiểu ối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9228" y="2286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711562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Sinh trắc đồ vật lý (BPP)</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Ý tưởng cơ bản BPP: thực hiện việc quan sát và đo lường-&gt; đánh giá một cách tổng thể tình trạng thai nhi.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Gồm BPP nguyên bản và BPP biến đổi.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309878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marR="0">
              <a:lnSpc>
                <a:spcPct val="115000"/>
              </a:lnSpc>
              <a:spcBef>
                <a:spcPts val="0"/>
              </a:spcBef>
              <a:spcAft>
                <a:spcPts val="1000"/>
              </a:spcAft>
            </a:pPr>
            <a:r>
              <a:rPr lang="vi-VN" u="sng" dirty="0">
                <a:ea typeface="Calibri"/>
                <a:cs typeface="Calibri" pitchFamily="34" charset="0"/>
              </a:rPr>
              <a:t>BPP nguyên bản</a:t>
            </a:r>
            <a:r>
              <a:rPr lang="vi-VN" dirty="0">
                <a:ea typeface="Calibri"/>
                <a:cs typeface="Calibri" pitchFamily="34" charset="0"/>
              </a:rPr>
              <a:t> gồm 5 thông số</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Cử động hô hấp</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Cử động toàn thân của thai nhi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Trương lực cơ</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Lượng nước ối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 NST </a:t>
            </a:r>
            <a:endParaRPr lang="en-US" dirty="0">
              <a:ea typeface="Calibri"/>
              <a:cs typeface="Calibri" pitchFamily="34" charset="0"/>
            </a:endParaRPr>
          </a:p>
          <a:p>
            <a:endParaRPr lang="en-US" dirty="0"/>
          </a:p>
        </p:txBody>
      </p:sp>
      <p:sp>
        <p:nvSpPr>
          <p:cNvPr id="3" name="Title 2"/>
          <p:cNvSpPr>
            <a:spLocks noGrp="1"/>
          </p:cNvSpPr>
          <p:nvPr>
            <p:ph type="title"/>
          </p:nvPr>
        </p:nvSpPr>
        <p:spPr>
          <a:xfrm>
            <a:off x="76200" y="304800"/>
            <a:ext cx="8229600" cy="1143000"/>
          </a:xfrm>
        </p:spPr>
        <p:txBody>
          <a:bodyPr>
            <a:normAutofit fontScale="90000"/>
          </a:bodyPr>
          <a:lstStyle/>
          <a:p>
            <a:r>
              <a:rPr lang="en-US" dirty="0" smtClean="0">
                <a:solidFill>
                  <a:schemeClr val="accent2"/>
                </a:solidFill>
                <a:effectLst/>
                <a:ea typeface="Calibri"/>
                <a:cs typeface="Calibri" pitchFamily="34" charset="0"/>
              </a:rPr>
              <a:t>I.4 </a:t>
            </a:r>
            <a:r>
              <a:rPr lang="vi-VN" dirty="0" smtClean="0">
                <a:solidFill>
                  <a:schemeClr val="accent2"/>
                </a:solidFill>
                <a:effectLst/>
                <a:ea typeface="Calibri"/>
                <a:cs typeface="Calibri" pitchFamily="34" charset="0"/>
              </a:rPr>
              <a:t>Chỉ </a:t>
            </a:r>
            <a:r>
              <a:rPr lang="vi-VN" dirty="0">
                <a:solidFill>
                  <a:schemeClr val="accent2"/>
                </a:solidFill>
                <a:effectLst/>
                <a:ea typeface="Calibri"/>
                <a:cs typeface="Calibri" pitchFamily="34" charset="0"/>
              </a:rPr>
              <a:t>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6342120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Điểm được tính cho từng đặc tính. 0đ: nếu không hiện diện, 2đ: nếu có hiện diện</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Tổng điểm BPP </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  &gt;=8 (bao gồm 2 đ của thể tích nước ối): bình thường</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+ 5-6: nghi ngờ</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 &lt;= 4: bất thườn và có liên quan tử suất chu sinh</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8516" y="3048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953429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277026"/>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05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060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u="sng" dirty="0">
                <a:ea typeface="Calibri"/>
                <a:cs typeface="Calibri" pitchFamily="34" charset="0"/>
              </a:rPr>
              <a:t>Trắc đồ vật lý biến đổi </a:t>
            </a:r>
            <a:r>
              <a:rPr lang="vi-VN" dirty="0">
                <a:ea typeface="Calibri"/>
                <a:cs typeface="Calibri" pitchFamily="34" charset="0"/>
              </a:rPr>
              <a:t>gồm: Non-stress test và AFI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Ý nghĩa khác vs BPP nguyên bản : xem như phương tiện tầm soát sức khỏe thai trước sinh</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BPP bình thường : NST bình thường + AFI &gt;5 </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BPP bất thường : NST bất thường + AFI &lt;5 </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BPP bất thường nên làm BPP nguyên bản </a:t>
            </a:r>
            <a:endParaRPr lang="en-US" dirty="0">
              <a:ea typeface="Calibri"/>
              <a:cs typeface="Calibri" pitchFamily="34" charset="0"/>
            </a:endParaRPr>
          </a:p>
          <a:p>
            <a:r>
              <a:rPr lang="en-US" b="1" dirty="0" err="1" smtClean="0">
                <a:solidFill>
                  <a:srgbClr val="00B050"/>
                </a:solidFill>
              </a:rPr>
              <a:t>Tại</a:t>
            </a:r>
            <a:r>
              <a:rPr lang="en-US" b="1" dirty="0" smtClean="0">
                <a:solidFill>
                  <a:srgbClr val="00B050"/>
                </a:solidFill>
              </a:rPr>
              <a:t> </a:t>
            </a:r>
            <a:r>
              <a:rPr lang="en-US" b="1" dirty="0" err="1" smtClean="0">
                <a:solidFill>
                  <a:srgbClr val="00B050"/>
                </a:solidFill>
              </a:rPr>
              <a:t>sao</a:t>
            </a:r>
            <a:r>
              <a:rPr lang="en-US" b="1" dirty="0" smtClean="0">
                <a:solidFill>
                  <a:srgbClr val="00B050"/>
                </a:solidFill>
              </a:rPr>
              <a:t> </a:t>
            </a:r>
            <a:r>
              <a:rPr lang="en-US" b="1" dirty="0" err="1" smtClean="0">
                <a:solidFill>
                  <a:srgbClr val="00B050"/>
                </a:solidFill>
              </a:rPr>
              <a:t>lại</a:t>
            </a:r>
            <a:r>
              <a:rPr lang="en-US" b="1" dirty="0" smtClean="0">
                <a:solidFill>
                  <a:srgbClr val="00B050"/>
                </a:solidFill>
              </a:rPr>
              <a:t> </a:t>
            </a:r>
            <a:r>
              <a:rPr lang="en-US" b="1" dirty="0" err="1" smtClean="0">
                <a:solidFill>
                  <a:srgbClr val="00B050"/>
                </a:solidFill>
              </a:rPr>
              <a:t>có</a:t>
            </a:r>
            <a:r>
              <a:rPr lang="en-US" b="1" dirty="0" smtClean="0">
                <a:solidFill>
                  <a:srgbClr val="00B050"/>
                </a:solidFill>
              </a:rPr>
              <a:t> BPP </a:t>
            </a:r>
            <a:r>
              <a:rPr lang="en-US" b="1" dirty="0" err="1" smtClean="0">
                <a:solidFill>
                  <a:srgbClr val="00B050"/>
                </a:solidFill>
              </a:rPr>
              <a:t>biến</a:t>
            </a:r>
            <a:r>
              <a:rPr lang="en-US" b="1" dirty="0" smtClean="0">
                <a:solidFill>
                  <a:srgbClr val="00B050"/>
                </a:solidFill>
              </a:rPr>
              <a:t> </a:t>
            </a:r>
            <a:r>
              <a:rPr lang="en-US" b="1" dirty="0" err="1" smtClean="0">
                <a:solidFill>
                  <a:srgbClr val="00B050"/>
                </a:solidFill>
              </a:rPr>
              <a:t>đổi</a:t>
            </a:r>
            <a:r>
              <a:rPr lang="en-US" b="1" dirty="0" smtClean="0">
                <a:solidFill>
                  <a:srgbClr val="00B050"/>
                </a:solidFill>
              </a:rPr>
              <a:t> ? </a:t>
            </a:r>
            <a:r>
              <a:rPr lang="en-US" b="1" dirty="0" err="1" smtClean="0">
                <a:solidFill>
                  <a:srgbClr val="00B050"/>
                </a:solidFill>
              </a:rPr>
              <a:t>Tại</a:t>
            </a:r>
            <a:r>
              <a:rPr lang="en-US" b="1" dirty="0" smtClean="0">
                <a:solidFill>
                  <a:srgbClr val="00B050"/>
                </a:solidFill>
              </a:rPr>
              <a:t> </a:t>
            </a:r>
            <a:r>
              <a:rPr lang="en-US" b="1" dirty="0" err="1" smtClean="0">
                <a:solidFill>
                  <a:srgbClr val="00B050"/>
                </a:solidFill>
              </a:rPr>
              <a:t>vì</a:t>
            </a:r>
            <a:r>
              <a:rPr lang="en-US" b="1" dirty="0" smtClean="0">
                <a:solidFill>
                  <a:srgbClr val="00B050"/>
                </a:solidFill>
              </a:rPr>
              <a:t> BPP </a:t>
            </a:r>
            <a:r>
              <a:rPr lang="en-US" b="1" dirty="0" err="1" smtClean="0">
                <a:solidFill>
                  <a:srgbClr val="00B050"/>
                </a:solidFill>
              </a:rPr>
              <a:t>nguyên</a:t>
            </a:r>
            <a:r>
              <a:rPr lang="en-US" b="1" dirty="0" smtClean="0">
                <a:solidFill>
                  <a:srgbClr val="00B050"/>
                </a:solidFill>
              </a:rPr>
              <a:t> </a:t>
            </a:r>
            <a:r>
              <a:rPr lang="en-US" b="1" dirty="0" err="1" smtClean="0">
                <a:solidFill>
                  <a:srgbClr val="00B050"/>
                </a:solidFill>
              </a:rPr>
              <a:t>bản</a:t>
            </a:r>
            <a:r>
              <a:rPr lang="en-US" b="1" dirty="0" smtClean="0">
                <a:solidFill>
                  <a:srgbClr val="00B050"/>
                </a:solidFill>
              </a:rPr>
              <a:t> ≥ 30 </a:t>
            </a:r>
            <a:r>
              <a:rPr lang="en-US" b="1" dirty="0" err="1" smtClean="0">
                <a:solidFill>
                  <a:srgbClr val="00B050"/>
                </a:solidFill>
              </a:rPr>
              <a:t>phút</a:t>
            </a:r>
            <a:r>
              <a:rPr lang="en-US" b="1" dirty="0" smtClean="0">
                <a:solidFill>
                  <a:srgbClr val="00B050"/>
                </a:solidFill>
              </a:rPr>
              <a:t> </a:t>
            </a:r>
            <a:r>
              <a:rPr lang="en-US" b="1" dirty="0" smtClean="0">
                <a:solidFill>
                  <a:srgbClr val="00B050"/>
                </a:solidFill>
                <a:sym typeface="Wingdings 3"/>
              </a:rPr>
              <a:t> </a:t>
            </a:r>
            <a:r>
              <a:rPr lang="en-US" b="1" dirty="0" err="1" smtClean="0">
                <a:solidFill>
                  <a:srgbClr val="00B050"/>
                </a:solidFill>
                <a:sym typeface="Wingdings 3"/>
              </a:rPr>
              <a:t>ra</a:t>
            </a:r>
            <a:r>
              <a:rPr lang="en-US" b="1" dirty="0" smtClean="0">
                <a:solidFill>
                  <a:srgbClr val="00B050"/>
                </a:solidFill>
                <a:sym typeface="Wingdings 3"/>
              </a:rPr>
              <a:t> </a:t>
            </a:r>
            <a:r>
              <a:rPr lang="en-US" b="1" dirty="0" err="1" smtClean="0">
                <a:solidFill>
                  <a:srgbClr val="00B050"/>
                </a:solidFill>
                <a:sym typeface="Wingdings 3"/>
              </a:rPr>
              <a:t>đời</a:t>
            </a:r>
            <a:r>
              <a:rPr lang="en-US" b="1" dirty="0" smtClean="0">
                <a:solidFill>
                  <a:srgbClr val="00B050"/>
                </a:solidFill>
                <a:sym typeface="Wingdings 3"/>
              </a:rPr>
              <a:t> BPP </a:t>
            </a:r>
            <a:r>
              <a:rPr lang="en-US" b="1" dirty="0" err="1" smtClean="0">
                <a:solidFill>
                  <a:srgbClr val="00B050"/>
                </a:solidFill>
                <a:sym typeface="Wingdings 3"/>
              </a:rPr>
              <a:t>biến</a:t>
            </a:r>
            <a:r>
              <a:rPr lang="en-US" b="1" dirty="0" smtClean="0">
                <a:solidFill>
                  <a:srgbClr val="00B050"/>
                </a:solidFill>
                <a:sym typeface="Wingdings 3"/>
              </a:rPr>
              <a:t> </a:t>
            </a:r>
            <a:r>
              <a:rPr lang="en-US" b="1" dirty="0" err="1" smtClean="0">
                <a:solidFill>
                  <a:srgbClr val="00B050"/>
                </a:solidFill>
                <a:sym typeface="Wingdings 3"/>
              </a:rPr>
              <a:t>đổi</a:t>
            </a:r>
            <a:r>
              <a:rPr lang="en-US" dirty="0" smtClean="0">
                <a:solidFill>
                  <a:srgbClr val="00B050"/>
                </a:solidFill>
                <a:sym typeface="Wingdings 3"/>
              </a:rPr>
              <a:t>.</a:t>
            </a:r>
            <a:endParaRPr lang="en-US" dirty="0">
              <a:solidFill>
                <a:srgbClr val="00B050"/>
              </a:solidFill>
            </a:endParaRPr>
          </a:p>
        </p:txBody>
      </p:sp>
      <p:sp>
        <p:nvSpPr>
          <p:cNvPr id="3" name="Title 2"/>
          <p:cNvSpPr>
            <a:spLocks noGrp="1"/>
          </p:cNvSpPr>
          <p:nvPr>
            <p:ph type="title"/>
          </p:nvPr>
        </p:nvSpPr>
        <p:spPr>
          <a:xfrm>
            <a:off x="14243" y="3048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2877606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marR="0">
              <a:lnSpc>
                <a:spcPct val="115000"/>
              </a:lnSpc>
              <a:spcBef>
                <a:spcPts val="0"/>
              </a:spcBef>
              <a:spcAft>
                <a:spcPts val="1000"/>
              </a:spcAft>
            </a:pPr>
            <a:r>
              <a:rPr lang="vi-VN" dirty="0">
                <a:ea typeface="Calibri"/>
                <a:cs typeface="Calibri" pitchFamily="34" charset="0"/>
              </a:rPr>
              <a:t>Có giá trị đánh giá sức khỏe thai nhi ở những thai kỳ nguy cơ cao như </a:t>
            </a:r>
            <a:r>
              <a:rPr lang="en-US" dirty="0">
                <a:ea typeface="Calibri"/>
                <a:cs typeface="Calibri" pitchFamily="34" charset="0"/>
              </a:rPr>
              <a:t>IUGR</a:t>
            </a:r>
            <a:r>
              <a:rPr lang="vi-VN" dirty="0">
                <a:ea typeface="Calibri"/>
                <a:cs typeface="Calibri" pitchFamily="34" charset="0"/>
              </a:rPr>
              <a:t>, thiếu oxy, </a:t>
            </a:r>
            <a:r>
              <a:rPr lang="en-US" dirty="0">
                <a:ea typeface="Calibri"/>
                <a:cs typeface="Calibri" pitchFamily="34" charset="0"/>
              </a:rPr>
              <a:t>TSG</a:t>
            </a:r>
          </a:p>
          <a:p>
            <a:pPr marL="0" marR="0">
              <a:lnSpc>
                <a:spcPct val="115000"/>
              </a:lnSpc>
              <a:spcBef>
                <a:spcPts val="0"/>
              </a:spcBef>
              <a:spcAft>
                <a:spcPts val="1000"/>
              </a:spcAft>
            </a:pPr>
            <a:r>
              <a:rPr lang="en-US" dirty="0" err="1">
                <a:ea typeface="Calibri"/>
                <a:cs typeface="Calibri" pitchFamily="34" charset="0"/>
              </a:rPr>
              <a:t>Lý</a:t>
            </a:r>
            <a:r>
              <a:rPr lang="en-US" dirty="0">
                <a:ea typeface="Calibri"/>
                <a:cs typeface="Calibri" pitchFamily="34" charset="0"/>
              </a:rPr>
              <a:t> </a:t>
            </a:r>
            <a:r>
              <a:rPr lang="en-US" dirty="0" err="1">
                <a:ea typeface="Calibri"/>
                <a:cs typeface="Calibri" pitchFamily="34" charset="0"/>
              </a:rPr>
              <a:t>thuyết</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học</a:t>
            </a:r>
            <a:r>
              <a:rPr lang="en-US" dirty="0">
                <a:ea typeface="Calibri"/>
                <a:cs typeface="Calibri" pitchFamily="34" charset="0"/>
              </a:rPr>
              <a:t> </a:t>
            </a:r>
            <a:r>
              <a:rPr lang="en-US" dirty="0" err="1">
                <a:ea typeface="Calibri"/>
                <a:cs typeface="Calibri" pitchFamily="34" charset="0"/>
              </a:rPr>
              <a:t>chất</a:t>
            </a:r>
            <a:r>
              <a:rPr lang="en-US" dirty="0">
                <a:ea typeface="Calibri"/>
                <a:cs typeface="Calibri" pitchFamily="34" charset="0"/>
              </a:rPr>
              <a:t> </a:t>
            </a:r>
            <a:r>
              <a:rPr lang="en-US" dirty="0" err="1">
                <a:ea typeface="Calibri"/>
                <a:cs typeface="Calibri" pitchFamily="34" charset="0"/>
              </a:rPr>
              <a:t>lưu</a:t>
            </a:r>
            <a:r>
              <a:rPr lang="en-US" dirty="0">
                <a:ea typeface="Calibri"/>
                <a:cs typeface="Calibri" pitchFamily="34" charset="0"/>
              </a:rPr>
              <a:t> </a:t>
            </a:r>
            <a:r>
              <a:rPr lang="en-US" dirty="0" err="1">
                <a:ea typeface="Calibri"/>
                <a:cs typeface="Calibri" pitchFamily="34" charset="0"/>
              </a:rPr>
              <a:t>thì</a:t>
            </a:r>
            <a:r>
              <a:rPr lang="en-US" dirty="0">
                <a:ea typeface="Calibri"/>
                <a:cs typeface="Calibri" pitchFamily="34" charset="0"/>
              </a:rPr>
              <a:t> </a:t>
            </a:r>
            <a:r>
              <a:rPr lang="en-US" dirty="0" err="1">
                <a:ea typeface="Calibri"/>
                <a:cs typeface="Calibri" pitchFamily="34" charset="0"/>
              </a:rPr>
              <a:t>tốc</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dòng</a:t>
            </a:r>
            <a:r>
              <a:rPr lang="en-US" dirty="0">
                <a:ea typeface="Calibri"/>
                <a:cs typeface="Calibri" pitchFamily="34" charset="0"/>
              </a:rPr>
              <a:t> </a:t>
            </a:r>
            <a:r>
              <a:rPr lang="en-US" dirty="0" err="1">
                <a:ea typeface="Calibri"/>
                <a:cs typeface="Calibri" pitchFamily="34" charset="0"/>
              </a:rPr>
              <a:t>chảy</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ống</a:t>
            </a:r>
            <a:r>
              <a:rPr lang="en-US" dirty="0">
                <a:ea typeface="Calibri"/>
                <a:cs typeface="Calibri" pitchFamily="34" charset="0"/>
              </a:rPr>
              <a:t> </a:t>
            </a:r>
            <a:r>
              <a:rPr lang="en-US" dirty="0" err="1">
                <a:ea typeface="Calibri"/>
                <a:cs typeface="Calibri" pitchFamily="34" charset="0"/>
              </a:rPr>
              <a:t>tròn</a:t>
            </a:r>
            <a:r>
              <a:rPr lang="en-US" dirty="0">
                <a:ea typeface="Calibri"/>
                <a:cs typeface="Calibri" pitchFamily="34" charset="0"/>
              </a:rPr>
              <a:t> </a:t>
            </a:r>
            <a:r>
              <a:rPr lang="en-US" dirty="0" err="1">
                <a:ea typeface="Calibri"/>
                <a:cs typeface="Calibri" pitchFamily="34" charset="0"/>
              </a:rPr>
              <a:t>thay</a:t>
            </a:r>
            <a:r>
              <a:rPr lang="en-US" dirty="0">
                <a:ea typeface="Calibri"/>
                <a:cs typeface="Calibri" pitchFamily="34" charset="0"/>
              </a:rPr>
              <a:t> </a:t>
            </a:r>
            <a:r>
              <a:rPr lang="en-US" dirty="0" err="1">
                <a:ea typeface="Calibri"/>
                <a:cs typeface="Calibri" pitchFamily="34" charset="0"/>
              </a:rPr>
              <a:t>đổi</a:t>
            </a:r>
            <a:r>
              <a:rPr lang="en-US" dirty="0">
                <a:ea typeface="Calibri"/>
                <a:cs typeface="Calibri" pitchFamily="34" charset="0"/>
              </a:rPr>
              <a:t> </a:t>
            </a:r>
            <a:r>
              <a:rPr lang="en-US" dirty="0" err="1">
                <a:ea typeface="Calibri"/>
                <a:cs typeface="Calibri" pitchFamily="34" charset="0"/>
              </a:rPr>
              <a:t>tùy</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Chênh</a:t>
            </a:r>
            <a:r>
              <a:rPr lang="en-US" dirty="0">
                <a:ea typeface="Calibri"/>
                <a:cs typeface="Calibri" pitchFamily="34" charset="0"/>
              </a:rPr>
              <a:t> </a:t>
            </a:r>
            <a:r>
              <a:rPr lang="en-US" dirty="0" err="1">
                <a:ea typeface="Calibri"/>
                <a:cs typeface="Calibri" pitchFamily="34" charset="0"/>
              </a:rPr>
              <a:t>lệch</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a:t>
            </a:r>
            <a:r>
              <a:rPr lang="en-US" dirty="0" err="1">
                <a:ea typeface="Calibri"/>
                <a:cs typeface="Calibri" pitchFamily="34" charset="0"/>
              </a:rPr>
              <a:t>suất</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nhớt</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chất</a:t>
            </a:r>
            <a:r>
              <a:rPr lang="en-US" dirty="0">
                <a:ea typeface="Calibri"/>
                <a:cs typeface="Calibri" pitchFamily="34" charset="0"/>
              </a:rPr>
              <a:t> </a:t>
            </a:r>
            <a:r>
              <a:rPr lang="en-US" dirty="0" err="1">
                <a:ea typeface="Calibri"/>
                <a:cs typeface="Calibri" pitchFamily="34" charset="0"/>
              </a:rPr>
              <a:t>lưu</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Khẩu</a:t>
            </a:r>
            <a:r>
              <a:rPr lang="en-US" dirty="0">
                <a:ea typeface="Calibri"/>
                <a:cs typeface="Calibri" pitchFamily="34" charset="0"/>
              </a:rPr>
              <a:t> </a:t>
            </a:r>
            <a:r>
              <a:rPr lang="en-US" dirty="0" err="1">
                <a:ea typeface="Calibri"/>
                <a:cs typeface="Calibri" pitchFamily="34" charset="0"/>
              </a:rPr>
              <a:t>kính</a:t>
            </a:r>
            <a:r>
              <a:rPr lang="en-US" dirty="0">
                <a:ea typeface="Calibri"/>
                <a:cs typeface="Calibri" pitchFamily="34" charset="0"/>
              </a:rPr>
              <a:t> </a:t>
            </a:r>
            <a:r>
              <a:rPr lang="en-US" dirty="0" err="1">
                <a:ea typeface="Calibri"/>
                <a:cs typeface="Calibri" pitchFamily="34" charset="0"/>
              </a:rPr>
              <a:t>lòng</a:t>
            </a:r>
            <a:r>
              <a:rPr lang="en-US" dirty="0">
                <a:ea typeface="Calibri"/>
                <a:cs typeface="Calibri" pitchFamily="34" charset="0"/>
              </a:rPr>
              <a:t> </a:t>
            </a:r>
            <a:r>
              <a:rPr lang="en-US" dirty="0" err="1">
                <a:ea typeface="Calibri"/>
                <a:cs typeface="Calibri" pitchFamily="34" charset="0"/>
              </a:rPr>
              <a:t>ống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Khoảng</a:t>
            </a:r>
            <a:r>
              <a:rPr lang="en-US" dirty="0">
                <a:ea typeface="Calibri"/>
                <a:cs typeface="Calibri" pitchFamily="34" charset="0"/>
              </a:rPr>
              <a:t> </a:t>
            </a:r>
            <a:r>
              <a:rPr lang="en-US" dirty="0" err="1">
                <a:ea typeface="Calibri"/>
                <a:cs typeface="Calibri" pitchFamily="34" charset="0"/>
              </a:rPr>
              <a:t>cách</a:t>
            </a:r>
            <a:r>
              <a:rPr lang="en-US" dirty="0">
                <a:ea typeface="Calibri"/>
                <a:cs typeface="Calibri" pitchFamily="34" charset="0"/>
              </a:rPr>
              <a:t> </a:t>
            </a:r>
            <a:r>
              <a:rPr lang="en-US" dirty="0" err="1">
                <a:ea typeface="Calibri"/>
                <a:cs typeface="Calibri" pitchFamily="34" charset="0"/>
              </a:rPr>
              <a:t>tới</a:t>
            </a:r>
            <a:r>
              <a:rPr lang="en-US" dirty="0">
                <a:ea typeface="Calibri"/>
                <a:cs typeface="Calibri" pitchFamily="34" charset="0"/>
              </a:rPr>
              <a:t> </a:t>
            </a:r>
            <a:r>
              <a:rPr lang="en-US" dirty="0" err="1">
                <a:ea typeface="Calibri"/>
                <a:cs typeface="Calibri" pitchFamily="34" charset="0"/>
              </a:rPr>
              <a:t>thành</a:t>
            </a:r>
            <a:r>
              <a:rPr lang="en-US" dirty="0">
                <a:ea typeface="Calibri"/>
                <a:cs typeface="Calibri" pitchFamily="34" charset="0"/>
              </a:rPr>
              <a:t> </a:t>
            </a:r>
            <a:r>
              <a:rPr lang="en-US" dirty="0" err="1">
                <a:ea typeface="Calibri"/>
                <a:cs typeface="Calibri" pitchFamily="34" charset="0"/>
              </a:rPr>
              <a:t>ống</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lstStyle/>
          <a:p>
            <a:r>
              <a:rPr lang="en-US" dirty="0">
                <a:solidFill>
                  <a:schemeClr val="accent2"/>
                </a:solidFill>
                <a:effectLst/>
                <a:ea typeface="Calibri"/>
              </a:rPr>
              <a:t>I.5 </a:t>
            </a:r>
            <a:r>
              <a:rPr lang="en-US" dirty="0" err="1">
                <a:solidFill>
                  <a:schemeClr val="accent2"/>
                </a:solidFill>
                <a:effectLst/>
                <a:ea typeface="Calibri"/>
              </a:rPr>
              <a:t>Siêu</a:t>
            </a:r>
            <a:r>
              <a:rPr lang="en-US" dirty="0">
                <a:solidFill>
                  <a:schemeClr val="accent2"/>
                </a:solidFill>
                <a:effectLst/>
                <a:ea typeface="Calibri"/>
              </a:rPr>
              <a:t> </a:t>
            </a:r>
            <a:r>
              <a:rPr lang="en-US" dirty="0" err="1">
                <a:solidFill>
                  <a:schemeClr val="accent2"/>
                </a:solidFill>
                <a:effectLst/>
                <a:ea typeface="Calibri"/>
              </a:rPr>
              <a:t>âm</a:t>
            </a:r>
            <a:r>
              <a:rPr lang="en-US" dirty="0">
                <a:solidFill>
                  <a:schemeClr val="accent2"/>
                </a:solidFill>
                <a:effectLst/>
                <a:ea typeface="Calibri"/>
              </a:rPr>
              <a:t> Doppler</a:t>
            </a:r>
            <a:endParaRPr lang="en-US" dirty="0">
              <a:solidFill>
                <a:schemeClr val="accent2"/>
              </a:solidFill>
            </a:endParaRPr>
          </a:p>
        </p:txBody>
      </p:sp>
    </p:spTree>
    <p:extLst>
      <p:ext uri="{BB962C8B-B14F-4D97-AF65-F5344CB8AC3E}">
        <p14:creationId xmlns:p14="http://schemas.microsoft.com/office/powerpoint/2010/main" val="4242515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marR="0">
              <a:lnSpc>
                <a:spcPct val="115000"/>
              </a:lnSpc>
              <a:spcBef>
                <a:spcPts val="0"/>
              </a:spcBef>
              <a:spcAft>
                <a:spcPts val="1000"/>
              </a:spcAft>
            </a:pPr>
            <a:r>
              <a:rPr lang="en-US" dirty="0">
                <a:ea typeface="Calibri"/>
                <a:cs typeface="Calibri" pitchFamily="34" charset="0"/>
              </a:rPr>
              <a:t>SA </a:t>
            </a:r>
            <a:r>
              <a:rPr lang="en-US" dirty="0" err="1">
                <a:ea typeface="Calibri"/>
                <a:cs typeface="Calibri" pitchFamily="34" charset="0"/>
              </a:rPr>
              <a:t>doppler</a:t>
            </a:r>
            <a:r>
              <a:rPr lang="en-US" dirty="0">
                <a:ea typeface="Calibri"/>
                <a:cs typeface="Calibri" pitchFamily="34" charset="0"/>
              </a:rPr>
              <a:t> ĐM </a:t>
            </a:r>
            <a:r>
              <a:rPr lang="en-US" dirty="0" err="1">
                <a:ea typeface="Calibri"/>
                <a:cs typeface="Calibri" pitchFamily="34" charset="0"/>
              </a:rPr>
              <a:t>tử</a:t>
            </a:r>
            <a:r>
              <a:rPr lang="en-US" dirty="0">
                <a:ea typeface="Calibri"/>
                <a:cs typeface="Calibri" pitchFamily="34" charset="0"/>
              </a:rPr>
              <a:t> </a:t>
            </a:r>
            <a:r>
              <a:rPr lang="en-US" dirty="0" err="1">
                <a:ea typeface="Calibri"/>
                <a:cs typeface="Calibri" pitchFamily="34" charset="0"/>
              </a:rPr>
              <a:t>cung</a:t>
            </a:r>
            <a:r>
              <a:rPr lang="en-US" dirty="0">
                <a:ea typeface="Calibri"/>
                <a:cs typeface="Calibri" pitchFamily="34" charset="0"/>
              </a:rPr>
              <a:t>:  </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ĐM TC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thấp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vận</a:t>
            </a:r>
            <a:r>
              <a:rPr lang="en-US" dirty="0">
                <a:ea typeface="Calibri"/>
                <a:cs typeface="Calibri" pitchFamily="34" charset="0"/>
              </a:rPr>
              <a:t> </a:t>
            </a:r>
            <a:r>
              <a:rPr lang="en-US" dirty="0" err="1">
                <a:ea typeface="Calibri"/>
                <a:cs typeface="Calibri" pitchFamily="34" charset="0"/>
              </a:rPr>
              <a:t>tốc</a:t>
            </a:r>
            <a:r>
              <a:rPr lang="en-US" dirty="0">
                <a:ea typeface="Calibri"/>
                <a:cs typeface="Calibri" pitchFamily="34" charset="0"/>
              </a:rPr>
              <a:t> </a:t>
            </a:r>
            <a:r>
              <a:rPr lang="en-US" dirty="0" err="1">
                <a:ea typeface="Calibri"/>
                <a:cs typeface="Calibri" pitchFamily="34" charset="0"/>
              </a:rPr>
              <a:t>dòng</a:t>
            </a:r>
            <a:r>
              <a:rPr lang="en-US" dirty="0">
                <a:ea typeface="Calibri"/>
                <a:cs typeface="Calibri" pitchFamily="34" charset="0"/>
              </a:rPr>
              <a:t> </a:t>
            </a:r>
            <a:r>
              <a:rPr lang="en-US" dirty="0" err="1">
                <a:ea typeface="Calibri"/>
                <a:cs typeface="Calibri" pitchFamily="34" charset="0"/>
              </a:rPr>
              <a:t>chảy</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hệ</a:t>
            </a:r>
            <a:r>
              <a:rPr lang="en-US" dirty="0">
                <a:ea typeface="Calibri"/>
                <a:cs typeface="Calibri" pitchFamily="34" charset="0"/>
              </a:rPr>
              <a:t> </a:t>
            </a:r>
            <a:r>
              <a:rPr lang="en-US" dirty="0" err="1">
                <a:ea typeface="Calibri"/>
                <a:cs typeface="Calibri" pitchFamily="34" charset="0"/>
              </a:rPr>
              <a:t>thống</a:t>
            </a:r>
            <a:r>
              <a:rPr lang="en-US" dirty="0">
                <a:ea typeface="Calibri"/>
                <a:cs typeface="Calibri" pitchFamily="34" charset="0"/>
              </a:rPr>
              <a:t> ĐM TC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đặc</a:t>
            </a:r>
            <a:r>
              <a:rPr lang="en-US" dirty="0">
                <a:ea typeface="Calibri"/>
                <a:cs typeface="Calibri" pitchFamily="34" charset="0"/>
              </a:rPr>
              <a:t> </a:t>
            </a:r>
            <a:r>
              <a:rPr lang="en-US" dirty="0" err="1">
                <a:ea typeface="Calibri"/>
                <a:cs typeface="Calibri" pitchFamily="34" charset="0"/>
              </a:rPr>
              <a:t>điểm</a:t>
            </a:r>
            <a:r>
              <a:rPr lang="en-US" dirty="0">
                <a:ea typeface="Calibri"/>
                <a:cs typeface="Calibri" pitchFamily="34" charset="0"/>
              </a:rPr>
              <a:t> </a:t>
            </a:r>
            <a:r>
              <a:rPr lang="en-US" dirty="0" err="1">
                <a:ea typeface="Calibri"/>
                <a:cs typeface="Calibri" pitchFamily="34" charset="0"/>
              </a:rPr>
              <a:t>giải</a:t>
            </a:r>
            <a:r>
              <a:rPr lang="en-US" dirty="0">
                <a:ea typeface="Calibri"/>
                <a:cs typeface="Calibri" pitchFamily="34" charset="0"/>
              </a:rPr>
              <a:t> </a:t>
            </a:r>
            <a:r>
              <a:rPr lang="en-US" dirty="0" err="1">
                <a:ea typeface="Calibri"/>
                <a:cs typeface="Calibri" pitchFamily="34" charset="0"/>
              </a:rPr>
              <a:t>phổ</a:t>
            </a:r>
            <a:r>
              <a:rPr lang="en-US" dirty="0">
                <a:ea typeface="Calibri"/>
                <a:cs typeface="Calibri" pitchFamily="34" charset="0"/>
              </a:rPr>
              <a:t> Doppler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dòng</a:t>
            </a:r>
            <a:r>
              <a:rPr lang="en-US" dirty="0">
                <a:ea typeface="Calibri"/>
                <a:cs typeface="Calibri" pitchFamily="34" charset="0"/>
              </a:rPr>
              <a:t> </a:t>
            </a:r>
            <a:r>
              <a:rPr lang="en-US" dirty="0" err="1">
                <a:ea typeface="Calibri"/>
                <a:cs typeface="Calibri" pitchFamily="34" charset="0"/>
              </a:rPr>
              <a:t>chảy</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bệnh</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 ĐM TC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cao</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tồn</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khuyết</a:t>
            </a:r>
            <a:r>
              <a:rPr lang="en-US" dirty="0">
                <a:ea typeface="Calibri"/>
                <a:cs typeface="Calibri" pitchFamily="34" charset="0"/>
              </a:rPr>
              <a:t>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tâm</a:t>
            </a:r>
            <a:r>
              <a:rPr lang="en-US" dirty="0">
                <a:ea typeface="Calibri"/>
                <a:cs typeface="Calibri" pitchFamily="34" charset="0"/>
              </a:rPr>
              <a:t> </a:t>
            </a:r>
            <a:r>
              <a:rPr lang="en-US" dirty="0" err="1">
                <a:ea typeface="Calibri"/>
                <a:cs typeface="Calibri" pitchFamily="34" charset="0"/>
              </a:rPr>
              <a:t>trương</a:t>
            </a:r>
            <a:r>
              <a:rPr lang="en-US" dirty="0">
                <a:ea typeface="Calibri"/>
                <a:cs typeface="Calibri" pitchFamily="34" charset="0"/>
              </a:rPr>
              <a:t> (notch).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RI&gt; 0.57,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đập</a:t>
            </a:r>
            <a:r>
              <a:rPr lang="en-US" dirty="0">
                <a:ea typeface="Calibri"/>
                <a:cs typeface="Calibri" pitchFamily="34" charset="0"/>
              </a:rPr>
              <a:t> PI &gt; 95</a:t>
            </a:r>
            <a:r>
              <a:rPr lang="en-US" baseline="30000" dirty="0">
                <a:ea typeface="Calibri"/>
                <a:cs typeface="Calibri" pitchFamily="34" charset="0"/>
              </a:rPr>
              <a:t>th</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diện</a:t>
            </a:r>
            <a:r>
              <a:rPr lang="en-US" dirty="0">
                <a:ea typeface="Calibri"/>
                <a:cs typeface="Calibri" pitchFamily="34" charset="0"/>
              </a:rPr>
              <a:t> Notch)</a:t>
            </a:r>
          </a:p>
          <a:p>
            <a:pPr marL="342900" marR="0" lvl="0" indent="-342900">
              <a:lnSpc>
                <a:spcPct val="115000"/>
              </a:lnSpc>
              <a:spcBef>
                <a:spcPts val="0"/>
              </a:spcBef>
              <a:spcAft>
                <a:spcPts val="1000"/>
              </a:spcAft>
              <a:buFont typeface="Wingdings"/>
              <a:buChar char=""/>
            </a:pPr>
            <a:r>
              <a:rPr lang="en-US" b="1" dirty="0" err="1">
                <a:solidFill>
                  <a:srgbClr val="00B050"/>
                </a:solidFill>
                <a:ea typeface="Calibri"/>
                <a:cs typeface="Calibri" pitchFamily="34" charset="0"/>
              </a:rPr>
              <a:t>Giá</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trị</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khảo</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sát</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cao</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nếu</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áp</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dụng</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cho</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các</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đối</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tượng</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nguy</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cơ</a:t>
            </a:r>
            <a:r>
              <a:rPr lang="en-US" b="1" dirty="0">
                <a:solidFill>
                  <a:srgbClr val="00B050"/>
                </a:solidFill>
                <a:ea typeface="Calibri"/>
                <a:cs typeface="Calibri" pitchFamily="34" charset="0"/>
              </a:rPr>
              <a:t> </a:t>
            </a:r>
            <a:r>
              <a:rPr lang="en-US" b="1" dirty="0" err="1">
                <a:solidFill>
                  <a:srgbClr val="00B050"/>
                </a:solidFill>
                <a:ea typeface="Calibri"/>
                <a:cs typeface="Calibri" pitchFamily="34" charset="0"/>
              </a:rPr>
              <a:t>cao</a:t>
            </a:r>
            <a:r>
              <a:rPr lang="en-US" b="1" dirty="0">
                <a:solidFill>
                  <a:srgbClr val="00B050"/>
                </a:solidFill>
                <a:ea typeface="Calibri"/>
                <a:cs typeface="Calibri" pitchFamily="34" charset="0"/>
              </a:rPr>
              <a:t> </a:t>
            </a:r>
            <a:r>
              <a:rPr lang="en-US" dirty="0">
                <a:ea typeface="Calibri"/>
                <a:cs typeface="Calibri" pitchFamily="34" charset="0"/>
              </a:rPr>
              <a:t>(THA </a:t>
            </a:r>
            <a:r>
              <a:rPr lang="en-US" dirty="0" err="1">
                <a:ea typeface="Calibri"/>
                <a:cs typeface="Calibri" pitchFamily="34" charset="0"/>
              </a:rPr>
              <a:t>mãn</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THA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 IUGR ở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a:t>
            </a:r>
          </a:p>
          <a:p>
            <a:endParaRPr lang="en-US" dirty="0"/>
          </a:p>
        </p:txBody>
      </p:sp>
      <p:sp>
        <p:nvSpPr>
          <p:cNvPr id="3" name="Title 2"/>
          <p:cNvSpPr>
            <a:spLocks noGrp="1"/>
          </p:cNvSpPr>
          <p:nvPr>
            <p:ph type="title"/>
          </p:nvPr>
        </p:nvSpPr>
        <p:spPr>
          <a:xfrm>
            <a:off x="0" y="31335"/>
            <a:ext cx="8229600" cy="1143000"/>
          </a:xfrm>
        </p:spPr>
        <p:txBody>
          <a:bodyPr>
            <a:normAutofit/>
          </a:bodyPr>
          <a:lstStyle/>
          <a:p>
            <a:r>
              <a:rPr lang="en-US" dirty="0">
                <a:solidFill>
                  <a:schemeClr val="accent2"/>
                </a:solidFill>
                <a:effectLst/>
                <a:ea typeface="Calibri"/>
                <a:cs typeface="Calibri" pitchFamily="34" charset="0"/>
              </a:rPr>
              <a:t>I.5 </a:t>
            </a:r>
            <a:r>
              <a:rPr lang="en-US" dirty="0" err="1">
                <a:solidFill>
                  <a:schemeClr val="accent2"/>
                </a:solidFill>
                <a:effectLst/>
                <a:ea typeface="Calibri"/>
                <a:cs typeface="Calibri" pitchFamily="34" charset="0"/>
              </a:rPr>
              <a:t>Siêu</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âm</a:t>
            </a:r>
            <a:r>
              <a:rPr lang="en-US" dirty="0">
                <a:solidFill>
                  <a:schemeClr val="accent2"/>
                </a:solidFill>
                <a:effectLst/>
                <a:ea typeface="Calibri"/>
                <a:cs typeface="Calibri" pitchFamily="34" charset="0"/>
              </a:rPr>
              <a:t> Doppler </a:t>
            </a:r>
            <a:endParaRPr lang="en-US" dirty="0">
              <a:solidFill>
                <a:schemeClr val="accent2"/>
              </a:solidFill>
            </a:endParaRPr>
          </a:p>
        </p:txBody>
      </p:sp>
    </p:spTree>
    <p:extLst>
      <p:ext uri="{BB962C8B-B14F-4D97-AF65-F5344CB8AC3E}">
        <p14:creationId xmlns:p14="http://schemas.microsoft.com/office/powerpoint/2010/main" val="1339874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smtClean="0"/>
              <a:t>Theo khuyến cáo của ACOG 2013</a:t>
            </a:r>
          </a:p>
          <a:p>
            <a:pPr marL="109728" indent="0">
              <a:buNone/>
            </a:pPr>
            <a:r>
              <a:rPr lang="vi-VN" dirty="0" smtClean="0"/>
              <a:t>-Các test lượng giá sức khỏe thai nên được tiến hành bắt đầu từ tuần 32 đến 34 của thai kì</a:t>
            </a:r>
          </a:p>
          <a:p>
            <a:pPr marL="109728" indent="0">
              <a:buNone/>
            </a:pPr>
            <a:r>
              <a:rPr lang="vi-VN" dirty="0" smtClean="0"/>
              <a:t>-Cũng có thể bắt đầu sớm hơn nếu có các vấn đề đặc biệt quan trọng, hoặc có nhiều yếu tố nguy cơ.</a:t>
            </a:r>
            <a:endParaRPr lang="vi-VN" dirty="0"/>
          </a:p>
        </p:txBody>
      </p:sp>
      <p:sp>
        <p:nvSpPr>
          <p:cNvPr id="3" name="Title 2"/>
          <p:cNvSpPr>
            <a:spLocks noGrp="1"/>
          </p:cNvSpPr>
          <p:nvPr>
            <p:ph type="title"/>
          </p:nvPr>
        </p:nvSpPr>
        <p:spPr>
          <a:xfrm>
            <a:off x="304800" y="274638"/>
            <a:ext cx="8382000" cy="1143000"/>
          </a:xfrm>
        </p:spPr>
        <p:txBody>
          <a:bodyPr>
            <a:normAutofit fontScale="90000"/>
          </a:bodyPr>
          <a:lstStyle/>
          <a:p>
            <a:r>
              <a:rPr lang="vi-VN" dirty="0" smtClean="0">
                <a:solidFill>
                  <a:srgbClr val="FF0000"/>
                </a:solidFill>
                <a:cs typeface="Calibri" pitchFamily="34" charset="0"/>
              </a:rPr>
              <a:t>Khi nào nên làm lượng giá sức khỏe thai</a:t>
            </a:r>
            <a:r>
              <a:rPr lang="vi-VN" dirty="0" smtClean="0"/>
              <a:t> </a:t>
            </a:r>
            <a:endParaRPr lang="vi-VN" dirty="0"/>
          </a:p>
        </p:txBody>
      </p:sp>
    </p:spTree>
    <p:extLst>
      <p:ext uri="{BB962C8B-B14F-4D97-AF65-F5344CB8AC3E}">
        <p14:creationId xmlns:p14="http://schemas.microsoft.com/office/powerpoint/2010/main" val="4264479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82000" cy="5529072"/>
          </a:xfrm>
        </p:spPr>
        <p:txBody>
          <a:bodyPr>
            <a:normAutofit lnSpcReduction="10000"/>
          </a:bodyPr>
          <a:lstStyle/>
          <a:p>
            <a:pPr marL="0" marR="0">
              <a:lnSpc>
                <a:spcPct val="115000"/>
              </a:lnSpc>
              <a:spcBef>
                <a:spcPts val="0"/>
              </a:spcBef>
              <a:spcAft>
                <a:spcPts val="1000"/>
              </a:spcAft>
            </a:pPr>
            <a:r>
              <a:rPr lang="en-US" dirty="0">
                <a:ea typeface="Calibri"/>
                <a:cs typeface="Calibri" pitchFamily="34" charset="0"/>
              </a:rPr>
              <a:t>SA </a:t>
            </a:r>
            <a:r>
              <a:rPr lang="en-US" dirty="0" err="1">
                <a:ea typeface="Calibri"/>
                <a:cs typeface="Calibri" pitchFamily="34" charset="0"/>
              </a:rPr>
              <a:t>doppler</a:t>
            </a:r>
            <a:r>
              <a:rPr lang="en-US" dirty="0">
                <a:ea typeface="Calibri"/>
                <a:cs typeface="Calibri" pitchFamily="34" charset="0"/>
              </a:rPr>
              <a:t> ĐM </a:t>
            </a:r>
            <a:r>
              <a:rPr lang="en-US" dirty="0" err="1">
                <a:ea typeface="Calibri"/>
                <a:cs typeface="Calibri" pitchFamily="34" charset="0"/>
              </a:rPr>
              <a:t>tử</a:t>
            </a:r>
            <a:r>
              <a:rPr lang="en-US" dirty="0">
                <a:ea typeface="Calibri"/>
                <a:cs typeface="Calibri" pitchFamily="34" charset="0"/>
              </a:rPr>
              <a:t> </a:t>
            </a:r>
            <a:r>
              <a:rPr lang="en-US" dirty="0" err="1">
                <a:ea typeface="Calibri"/>
                <a:cs typeface="Calibri" pitchFamily="34" charset="0"/>
              </a:rPr>
              <a:t>cung</a:t>
            </a:r>
            <a:r>
              <a:rPr lang="en-US" dirty="0">
                <a:ea typeface="Calibri"/>
                <a:cs typeface="Calibri" pitchFamily="34" charset="0"/>
              </a:rPr>
              <a:t> (</a:t>
            </a:r>
            <a:r>
              <a:rPr lang="en-US" dirty="0" err="1">
                <a:ea typeface="Calibri"/>
                <a:cs typeface="Calibri" pitchFamily="34" charset="0"/>
              </a:rPr>
              <a:t>tt</a:t>
            </a:r>
            <a:r>
              <a:rPr lang="en-US" dirty="0">
                <a:ea typeface="Calibri"/>
                <a:cs typeface="Calibri" pitchFamily="34" charset="0"/>
              </a:rPr>
              <a:t>)</a:t>
            </a:r>
          </a:p>
          <a:p>
            <a:pPr marL="45720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đề</a:t>
            </a:r>
            <a:r>
              <a:rPr lang="en-US" dirty="0">
                <a:ea typeface="Calibri"/>
                <a:cs typeface="Calibri" pitchFamily="34" charset="0"/>
              </a:rPr>
              <a:t> </a:t>
            </a:r>
            <a:r>
              <a:rPr lang="en-US" dirty="0" err="1">
                <a:ea typeface="Calibri"/>
                <a:cs typeface="Calibri" pitchFamily="34" charset="0"/>
              </a:rPr>
              <a:t>nghị</a:t>
            </a:r>
            <a:r>
              <a:rPr lang="en-US" dirty="0">
                <a:ea typeface="Calibri"/>
                <a:cs typeface="Calibri" pitchFamily="34" charset="0"/>
              </a:rPr>
              <a:t> </a:t>
            </a:r>
            <a:r>
              <a:rPr lang="en-US" dirty="0" err="1">
                <a:ea typeface="Calibri"/>
                <a:cs typeface="Calibri" pitchFamily="34" charset="0"/>
              </a:rPr>
              <a:t>làm</a:t>
            </a:r>
            <a:r>
              <a:rPr lang="en-US" dirty="0">
                <a:ea typeface="Calibri"/>
                <a:cs typeface="Calibri" pitchFamily="34" charset="0"/>
              </a:rPr>
              <a:t> 17-22w </a:t>
            </a:r>
            <a:r>
              <a:rPr lang="en-US" dirty="0" err="1">
                <a:ea typeface="Calibri"/>
                <a:cs typeface="Calibri" pitchFamily="34" charset="0"/>
              </a:rPr>
              <a:t>cùng</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SA </a:t>
            </a:r>
            <a:r>
              <a:rPr lang="en-US" dirty="0" err="1">
                <a:ea typeface="Calibri"/>
                <a:cs typeface="Calibri" pitchFamily="34" charset="0"/>
              </a:rPr>
              <a:t>hình</a:t>
            </a:r>
            <a:r>
              <a:rPr lang="en-US" dirty="0">
                <a:ea typeface="Calibri"/>
                <a:cs typeface="Calibri" pitchFamily="34" charset="0"/>
              </a:rPr>
              <a:t> </a:t>
            </a:r>
            <a:r>
              <a:rPr lang="en-US" dirty="0" err="1">
                <a:ea typeface="Calibri"/>
                <a:cs typeface="Calibri" pitchFamily="34" charset="0"/>
              </a:rPr>
              <a:t>thái</a:t>
            </a:r>
            <a:r>
              <a:rPr lang="en-US" dirty="0">
                <a:ea typeface="Calibri"/>
                <a:cs typeface="Calibri" pitchFamily="34" charset="0"/>
              </a:rPr>
              <a:t> </a:t>
            </a:r>
            <a:r>
              <a:rPr lang="en-US" dirty="0" err="1">
                <a:ea typeface="Calibri"/>
                <a:cs typeface="Calibri" pitchFamily="34" charset="0"/>
              </a:rPr>
              <a:t>học</a:t>
            </a:r>
            <a:r>
              <a:rPr lang="en-US" dirty="0">
                <a:ea typeface="Calibri"/>
                <a:cs typeface="Calibri" pitchFamily="34" charset="0"/>
              </a:rPr>
              <a:t>: </a:t>
            </a:r>
            <a:r>
              <a:rPr lang="en-US" dirty="0" err="1">
                <a:ea typeface="Calibri"/>
                <a:cs typeface="Calibri" pitchFamily="34" charset="0"/>
              </a:rPr>
              <a:t>nếu</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thì</a:t>
            </a:r>
            <a:r>
              <a:rPr lang="en-US" dirty="0">
                <a:ea typeface="Calibri"/>
                <a:cs typeface="Calibri" pitchFamily="34" charset="0"/>
              </a:rPr>
              <a:t> </a:t>
            </a:r>
            <a:r>
              <a:rPr lang="en-US" dirty="0" err="1">
                <a:ea typeface="Calibri"/>
                <a:cs typeface="Calibri" pitchFamily="34" charset="0"/>
              </a:rPr>
              <a:t>nên</a:t>
            </a:r>
            <a:r>
              <a:rPr lang="en-US" dirty="0">
                <a:ea typeface="Calibri"/>
                <a:cs typeface="Calibri" pitchFamily="34" charset="0"/>
              </a:rPr>
              <a:t> </a:t>
            </a:r>
            <a:r>
              <a:rPr lang="en-US" dirty="0" err="1">
                <a:ea typeface="Calibri"/>
                <a:cs typeface="Calibri" pitchFamily="34" charset="0"/>
              </a:rPr>
              <a:t>khảo</a:t>
            </a:r>
            <a:r>
              <a:rPr lang="en-US" dirty="0">
                <a:ea typeface="Calibri"/>
                <a:cs typeface="Calibri" pitchFamily="34" charset="0"/>
              </a:rPr>
              <a:t> </a:t>
            </a:r>
            <a:r>
              <a:rPr lang="en-US" dirty="0" err="1">
                <a:ea typeface="Calibri"/>
                <a:cs typeface="Calibri" pitchFamily="34" charset="0"/>
              </a:rPr>
              <a:t>sát</a:t>
            </a:r>
            <a:r>
              <a:rPr lang="en-US" dirty="0">
                <a:ea typeface="Calibri"/>
                <a:cs typeface="Calibri" pitchFamily="34" charset="0"/>
              </a:rPr>
              <a:t> </a:t>
            </a:r>
            <a:r>
              <a:rPr lang="en-US" dirty="0" err="1">
                <a:ea typeface="Calibri"/>
                <a:cs typeface="Calibri" pitchFamily="34" charset="0"/>
              </a:rPr>
              <a:t>thêm</a:t>
            </a:r>
            <a:r>
              <a:rPr lang="en-US" dirty="0">
                <a:ea typeface="Calibri"/>
                <a:cs typeface="Calibri" pitchFamily="34" charset="0"/>
              </a:rPr>
              <a:t> AFP </a:t>
            </a:r>
            <a:r>
              <a:rPr lang="en-US" dirty="0" err="1">
                <a:ea typeface="Calibri"/>
                <a:cs typeface="Calibri" pitchFamily="34" charset="0"/>
              </a:rPr>
              <a:t>và</a:t>
            </a:r>
            <a:r>
              <a:rPr lang="en-US" dirty="0">
                <a:ea typeface="Calibri"/>
                <a:cs typeface="Calibri" pitchFamily="34" charset="0"/>
              </a:rPr>
              <a:t> free beta </a:t>
            </a:r>
            <a:r>
              <a:rPr lang="en-US" dirty="0" err="1">
                <a:ea typeface="Calibri"/>
                <a:cs typeface="Calibri" pitchFamily="34" charset="0"/>
              </a:rPr>
              <a:t>hCG</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điểm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dưới</a:t>
            </a:r>
            <a:r>
              <a:rPr lang="en-US" dirty="0">
                <a:ea typeface="Calibri"/>
                <a:cs typeface="Calibri" pitchFamily="34" charset="0"/>
              </a:rPr>
              <a:t> 18w (</a:t>
            </a:r>
            <a:r>
              <a:rPr lang="en-US" dirty="0" err="1">
                <a:ea typeface="Calibri"/>
                <a:cs typeface="Calibri" pitchFamily="34" charset="0"/>
              </a:rPr>
              <a:t>Tripple</a:t>
            </a:r>
            <a:r>
              <a:rPr lang="en-US" dirty="0">
                <a:ea typeface="Calibri"/>
                <a:cs typeface="Calibri" pitchFamily="34" charset="0"/>
              </a:rPr>
              <a:t> test)</a:t>
            </a:r>
          </a:p>
          <a:p>
            <a:pPr marL="45720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cũng</a:t>
            </a:r>
            <a:r>
              <a:rPr lang="en-US" dirty="0">
                <a:ea typeface="Calibri"/>
                <a:cs typeface="Calibri" pitchFamily="34" charset="0"/>
              </a:rPr>
              <a:t> </a:t>
            </a:r>
            <a:r>
              <a:rPr lang="en-US" dirty="0" err="1">
                <a:ea typeface="Calibri"/>
                <a:cs typeface="Calibri" pitchFamily="34" charset="0"/>
              </a:rPr>
              <a:t>nên</a:t>
            </a:r>
            <a:r>
              <a:rPr lang="en-US" dirty="0">
                <a:ea typeface="Calibri"/>
                <a:cs typeface="Calibri" pitchFamily="34" charset="0"/>
              </a:rPr>
              <a:t> </a:t>
            </a:r>
            <a:r>
              <a:rPr lang="en-US" dirty="0" err="1">
                <a:ea typeface="Calibri"/>
                <a:cs typeface="Calibri" pitchFamily="34" charset="0"/>
              </a:rPr>
              <a:t>làm</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24-26w: </a:t>
            </a:r>
            <a:r>
              <a:rPr lang="en-US" dirty="0" err="1">
                <a:ea typeface="Calibri"/>
                <a:cs typeface="Calibri" pitchFamily="34" charset="0"/>
              </a:rPr>
              <a:t>nếu</a:t>
            </a:r>
            <a:r>
              <a:rPr lang="en-US" dirty="0">
                <a:ea typeface="Calibri"/>
                <a:cs typeface="Calibri" pitchFamily="34" charset="0"/>
              </a:rPr>
              <a:t> </a:t>
            </a:r>
            <a:r>
              <a:rPr lang="en-US" dirty="0" err="1">
                <a:ea typeface="Calibri"/>
                <a:cs typeface="Calibri" pitchFamily="34" charset="0"/>
              </a:rPr>
              <a:t>vẫn</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-&gt; </a:t>
            </a:r>
            <a:r>
              <a:rPr lang="en-US" dirty="0" err="1">
                <a:ea typeface="Calibri"/>
                <a:cs typeface="Calibri" pitchFamily="34" charset="0"/>
              </a:rPr>
              <a:t>quản</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nên</a:t>
            </a:r>
            <a:r>
              <a:rPr lang="en-US" dirty="0">
                <a:ea typeface="Calibri"/>
                <a:cs typeface="Calibri" pitchFamily="34" charset="0"/>
              </a:rPr>
              <a:t> </a:t>
            </a:r>
            <a:r>
              <a:rPr lang="en-US" dirty="0" err="1">
                <a:ea typeface="Calibri"/>
                <a:cs typeface="Calibri" pitchFamily="34" charset="0"/>
              </a:rPr>
              <a:t>diễn</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ở </a:t>
            </a:r>
            <a:r>
              <a:rPr lang="en-US" dirty="0" err="1">
                <a:ea typeface="Calibri"/>
                <a:cs typeface="Calibri" pitchFamily="34" charset="0"/>
              </a:rPr>
              <a:t>trung</a:t>
            </a:r>
            <a:r>
              <a:rPr lang="en-US" dirty="0">
                <a:ea typeface="Calibri"/>
                <a:cs typeface="Calibri" pitchFamily="34" charset="0"/>
              </a:rPr>
              <a:t> </a:t>
            </a:r>
            <a:r>
              <a:rPr lang="en-US" dirty="0" err="1">
                <a:ea typeface="Calibri"/>
                <a:cs typeface="Calibri" pitchFamily="34" charset="0"/>
              </a:rPr>
              <a:t>tâm</a:t>
            </a:r>
            <a:r>
              <a:rPr lang="en-US" dirty="0">
                <a:ea typeface="Calibri"/>
                <a:cs typeface="Calibri" pitchFamily="34" charset="0"/>
              </a:rPr>
              <a:t> </a:t>
            </a:r>
            <a:r>
              <a:rPr lang="en-US" dirty="0" err="1">
                <a:ea typeface="Calibri"/>
                <a:cs typeface="Calibri" pitchFamily="34" charset="0"/>
              </a:rPr>
              <a:t>chăm</a:t>
            </a:r>
            <a:r>
              <a:rPr lang="en-US" dirty="0">
                <a:ea typeface="Calibri"/>
                <a:cs typeface="Calibri" pitchFamily="34" charset="0"/>
              </a:rPr>
              <a:t> </a:t>
            </a:r>
            <a:r>
              <a:rPr lang="en-US" dirty="0" err="1">
                <a:ea typeface="Calibri"/>
                <a:cs typeface="Calibri" pitchFamily="34" charset="0"/>
              </a:rPr>
              <a:t>sóc</a:t>
            </a:r>
            <a:r>
              <a:rPr lang="en-US" dirty="0">
                <a:ea typeface="Calibri"/>
                <a:cs typeface="Calibri" pitchFamily="34" charset="0"/>
              </a:rPr>
              <a:t> </a:t>
            </a:r>
            <a:r>
              <a:rPr lang="en-US" dirty="0" err="1">
                <a:ea typeface="Calibri"/>
                <a:cs typeface="Calibri" pitchFamily="34" charset="0"/>
              </a:rPr>
              <a:t>chuyên</a:t>
            </a:r>
            <a:r>
              <a:rPr lang="en-US" dirty="0">
                <a:ea typeface="Calibri"/>
                <a:cs typeface="Calibri" pitchFamily="34" charset="0"/>
              </a:rPr>
              <a:t> </a:t>
            </a:r>
            <a:r>
              <a:rPr lang="en-US" dirty="0" err="1">
                <a:ea typeface="Calibri"/>
                <a:cs typeface="Calibri" pitchFamily="34" charset="0"/>
              </a:rPr>
              <a:t>biệt</a:t>
            </a:r>
            <a:r>
              <a:rPr lang="en-US" dirty="0" smtClean="0">
                <a:ea typeface="Calibri"/>
                <a:cs typeface="Calibri" pitchFamily="34" charset="0"/>
              </a:rPr>
              <a:t>.</a:t>
            </a:r>
          </a:p>
          <a:p>
            <a:pPr marL="457200" marR="0">
              <a:lnSpc>
                <a:spcPct val="115000"/>
              </a:lnSpc>
              <a:spcBef>
                <a:spcPts val="0"/>
              </a:spcBef>
              <a:spcAft>
                <a:spcPts val="1000"/>
              </a:spcAft>
            </a:pPr>
            <a:r>
              <a:rPr lang="en-US" b="1" dirty="0" smtClean="0">
                <a:solidFill>
                  <a:srgbClr val="00B050"/>
                </a:solidFill>
                <a:ea typeface="Calibri"/>
                <a:cs typeface="Calibri" pitchFamily="34" charset="0"/>
              </a:rPr>
              <a:t>SA Doppler </a:t>
            </a:r>
            <a:r>
              <a:rPr lang="en-US" b="1" dirty="0" err="1" smtClean="0">
                <a:solidFill>
                  <a:srgbClr val="00B050"/>
                </a:solidFill>
                <a:ea typeface="Calibri"/>
                <a:cs typeface="Calibri" pitchFamily="34" charset="0"/>
              </a:rPr>
              <a:t>thì</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có</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liên</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quan</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gì</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với</a:t>
            </a:r>
            <a:r>
              <a:rPr lang="en-US" b="1" dirty="0" smtClean="0">
                <a:solidFill>
                  <a:srgbClr val="00B050"/>
                </a:solidFill>
                <a:ea typeface="Calibri"/>
                <a:cs typeface="Calibri" pitchFamily="34" charset="0"/>
              </a:rPr>
              <a:t> Triple test ? Theo TBL , Doppler ĐM </a:t>
            </a:r>
            <a:r>
              <a:rPr lang="en-US" b="1" dirty="0" err="1" smtClean="0">
                <a:solidFill>
                  <a:srgbClr val="00B050"/>
                </a:solidFill>
                <a:ea typeface="Calibri"/>
                <a:cs typeface="Calibri" pitchFamily="34" charset="0"/>
              </a:rPr>
              <a:t>tử</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cung</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làm</a:t>
            </a:r>
            <a:r>
              <a:rPr lang="en-US" b="1" dirty="0" smtClean="0">
                <a:solidFill>
                  <a:srgbClr val="00B050"/>
                </a:solidFill>
                <a:ea typeface="Calibri"/>
                <a:cs typeface="Calibri" pitchFamily="34" charset="0"/>
              </a:rPr>
              <a:t> ở </a:t>
            </a:r>
            <a:r>
              <a:rPr lang="en-US" b="1" dirty="0" err="1" smtClean="0">
                <a:solidFill>
                  <a:srgbClr val="00B050"/>
                </a:solidFill>
                <a:ea typeface="Calibri"/>
                <a:cs typeface="Calibri" pitchFamily="34" charset="0"/>
              </a:rPr>
              <a:t>tuần</a:t>
            </a:r>
            <a:r>
              <a:rPr lang="en-US" b="1" dirty="0" smtClean="0">
                <a:solidFill>
                  <a:srgbClr val="00B050"/>
                </a:solidFill>
                <a:ea typeface="Calibri"/>
                <a:cs typeface="Calibri" pitchFamily="34" charset="0"/>
              </a:rPr>
              <a:t> 17 – 22 </a:t>
            </a:r>
            <a:r>
              <a:rPr lang="en-US" b="1" dirty="0" err="1" smtClean="0">
                <a:solidFill>
                  <a:srgbClr val="00B050"/>
                </a:solidFill>
                <a:ea typeface="Calibri"/>
                <a:cs typeface="Calibri" pitchFamily="34" charset="0"/>
              </a:rPr>
              <a:t>nếu</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là</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thai</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kì</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có</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nguy</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cơ</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cao</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còn</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thai</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kì</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bình</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thường</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thì</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suốt</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cả</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thai</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kì</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ko</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có</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khuyến</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cáo</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làm</a:t>
            </a:r>
            <a:r>
              <a:rPr lang="en-US" b="1" dirty="0" smtClean="0">
                <a:solidFill>
                  <a:srgbClr val="00B050"/>
                </a:solidFill>
                <a:ea typeface="Calibri"/>
                <a:cs typeface="Calibri" pitchFamily="34" charset="0"/>
              </a:rPr>
              <a:t> Doppler </a:t>
            </a:r>
            <a:r>
              <a:rPr lang="en-US" b="1" dirty="0" err="1" smtClean="0">
                <a:solidFill>
                  <a:srgbClr val="00B050"/>
                </a:solidFill>
                <a:ea typeface="Calibri"/>
                <a:cs typeface="Calibri" pitchFamily="34" charset="0"/>
              </a:rPr>
              <a:t>thường</a:t>
            </a:r>
            <a:r>
              <a:rPr lang="en-US" b="1" dirty="0" smtClean="0">
                <a:solidFill>
                  <a:srgbClr val="00B050"/>
                </a:solidFill>
                <a:ea typeface="Calibri"/>
                <a:cs typeface="Calibri" pitchFamily="34" charset="0"/>
              </a:rPr>
              <a:t> </a:t>
            </a:r>
            <a:r>
              <a:rPr lang="en-US" b="1" dirty="0" err="1" smtClean="0">
                <a:solidFill>
                  <a:srgbClr val="00B050"/>
                </a:solidFill>
                <a:ea typeface="Calibri"/>
                <a:cs typeface="Calibri" pitchFamily="34" charset="0"/>
              </a:rPr>
              <a:t>quy</a:t>
            </a:r>
            <a:r>
              <a:rPr lang="en-US" b="1" dirty="0" smtClean="0">
                <a:solidFill>
                  <a:srgbClr val="00B050"/>
                </a:solidFill>
                <a:ea typeface="Calibri"/>
                <a:cs typeface="Calibri" pitchFamily="34" charset="0"/>
              </a:rPr>
              <a:t>.</a:t>
            </a:r>
            <a:endParaRPr lang="en-US" b="1" dirty="0">
              <a:solidFill>
                <a:srgbClr val="00B050"/>
              </a:solidFill>
              <a:ea typeface="Calibri"/>
              <a:cs typeface="Calibri" pitchFamily="34" charset="0"/>
            </a:endParaRP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en-US" dirty="0">
                <a:solidFill>
                  <a:schemeClr val="accent2"/>
                </a:solidFill>
                <a:effectLst/>
                <a:ea typeface="Calibri"/>
                <a:cs typeface="Calibri" pitchFamily="34" charset="0"/>
              </a:rPr>
              <a:t>I.5 </a:t>
            </a:r>
            <a:r>
              <a:rPr lang="en-US" dirty="0" err="1">
                <a:solidFill>
                  <a:schemeClr val="accent2"/>
                </a:solidFill>
                <a:effectLst/>
                <a:ea typeface="Calibri"/>
                <a:cs typeface="Calibri" pitchFamily="34" charset="0"/>
              </a:rPr>
              <a:t>Siêu</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âm</a:t>
            </a:r>
            <a:r>
              <a:rPr lang="en-US" dirty="0">
                <a:solidFill>
                  <a:schemeClr val="accent2"/>
                </a:solidFill>
                <a:effectLst/>
                <a:ea typeface="Calibri"/>
                <a:cs typeface="Calibri" pitchFamily="34" charset="0"/>
              </a:rPr>
              <a:t> Doppler</a:t>
            </a:r>
            <a:r>
              <a:rPr lang="en-US" u="sng" dirty="0">
                <a:solidFill>
                  <a:schemeClr val="accent2"/>
                </a:solidFill>
                <a:effectLst/>
                <a:ea typeface="Calibri"/>
                <a:cs typeface="Calibri" pitchFamily="34" charset="0"/>
              </a:rPr>
              <a: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173691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THÊM – TBL </a:t>
            </a:r>
            <a:endParaRPr lang="vi-VN"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 y="1600200"/>
            <a:ext cx="4424316" cy="319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078" y="1752600"/>
            <a:ext cx="470239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029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vi-V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508412" cy="326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9716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dirty="0">
                <a:ea typeface="Calibri"/>
                <a:cs typeface="Calibri" pitchFamily="34" charset="0"/>
              </a:rPr>
              <a:t>SA Doppler ĐM </a:t>
            </a:r>
            <a:r>
              <a:rPr lang="en-US" dirty="0" err="1">
                <a:ea typeface="Calibri"/>
                <a:cs typeface="Calibri" pitchFamily="34" charset="0"/>
              </a:rPr>
              <a:t>rốn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ĐM </a:t>
            </a:r>
            <a:r>
              <a:rPr lang="en-US" dirty="0" err="1">
                <a:ea typeface="Calibri"/>
                <a:cs typeface="Calibri" pitchFamily="34" charset="0"/>
              </a:rPr>
              <a:t>rốn</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thấp</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cuối</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Suy</a:t>
            </a:r>
            <a:r>
              <a:rPr lang="en-US" dirty="0">
                <a:ea typeface="Calibri"/>
                <a:cs typeface="Calibri" pitchFamily="34" charset="0"/>
              </a:rPr>
              <a:t> </a:t>
            </a:r>
            <a:r>
              <a:rPr lang="en-US" dirty="0" err="1">
                <a:ea typeface="Calibri"/>
                <a:cs typeface="Calibri" pitchFamily="34" charset="0"/>
              </a:rPr>
              <a:t>chức</a:t>
            </a:r>
            <a:r>
              <a:rPr lang="en-US" dirty="0">
                <a:ea typeface="Calibri"/>
                <a:cs typeface="Calibri" pitchFamily="34" charset="0"/>
              </a:rPr>
              <a:t> </a:t>
            </a:r>
            <a:r>
              <a:rPr lang="en-US" dirty="0" err="1">
                <a:ea typeface="Calibri"/>
                <a:cs typeface="Calibri" pitchFamily="34" charset="0"/>
              </a:rPr>
              <a:t>năng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đơn</a:t>
            </a:r>
            <a:r>
              <a:rPr lang="en-US" dirty="0">
                <a:ea typeface="Calibri"/>
                <a:cs typeface="Calibri" pitchFamily="34" charset="0"/>
              </a:rPr>
              <a:t> </a:t>
            </a:r>
            <a:r>
              <a:rPr lang="en-US" dirty="0" err="1">
                <a:ea typeface="Calibri"/>
                <a:cs typeface="Calibri" pitchFamily="34" charset="0"/>
              </a:rPr>
              <a:t>vị</a:t>
            </a:r>
            <a:r>
              <a:rPr lang="en-US" dirty="0">
                <a:ea typeface="Calibri"/>
                <a:cs typeface="Calibri" pitchFamily="34" charset="0"/>
              </a:rPr>
              <a:t> </a:t>
            </a:r>
            <a:r>
              <a:rPr lang="en-US" dirty="0" err="1">
                <a:ea typeface="Calibri"/>
                <a:cs typeface="Calibri" pitchFamily="34" charset="0"/>
              </a:rPr>
              <a:t>mạch</a:t>
            </a:r>
            <a:r>
              <a:rPr lang="en-US" dirty="0">
                <a:ea typeface="Calibri"/>
                <a:cs typeface="Calibri" pitchFamily="34" charset="0"/>
              </a:rPr>
              <a:t> </a:t>
            </a:r>
            <a:r>
              <a:rPr lang="en-US" dirty="0" err="1">
                <a:ea typeface="Calibri"/>
                <a:cs typeface="Calibri" pitchFamily="34" charset="0"/>
              </a:rPr>
              <a:t>máu</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nhau</a:t>
            </a:r>
            <a:r>
              <a:rPr lang="en-US" dirty="0">
                <a:ea typeface="Calibri"/>
                <a:cs typeface="Calibri" pitchFamily="34" charset="0"/>
              </a:rPr>
              <a:t> </a:t>
            </a:r>
            <a:r>
              <a:rPr lang="en-US" dirty="0" err="1">
                <a:ea typeface="Calibri"/>
                <a:cs typeface="Calibri" pitchFamily="34" charset="0"/>
              </a:rPr>
              <a:t>biểu</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bằng</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dòng</a:t>
            </a:r>
            <a:r>
              <a:rPr lang="en-US" dirty="0">
                <a:ea typeface="Calibri"/>
                <a:cs typeface="Calibri" pitchFamily="34" charset="0"/>
              </a:rPr>
              <a:t> </a:t>
            </a:r>
            <a:r>
              <a:rPr lang="en-US" dirty="0" err="1">
                <a:ea typeface="Calibri"/>
                <a:cs typeface="Calibri" pitchFamily="34" charset="0"/>
              </a:rPr>
              <a:t>chảy</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tuần</a:t>
            </a:r>
            <a:r>
              <a:rPr lang="en-US" dirty="0">
                <a:ea typeface="Calibri"/>
                <a:cs typeface="Calibri" pitchFamily="34" charset="0"/>
              </a:rPr>
              <a:t> </a:t>
            </a:r>
            <a:r>
              <a:rPr lang="en-US" dirty="0" err="1">
                <a:ea typeface="Calibri"/>
                <a:cs typeface="Calibri" pitchFamily="34" charset="0"/>
              </a:rPr>
              <a:t>hoàn</a:t>
            </a:r>
            <a:r>
              <a:rPr lang="en-US" dirty="0">
                <a:ea typeface="Calibri"/>
                <a:cs typeface="Calibri" pitchFamily="34" charset="0"/>
              </a:rPr>
              <a:t> </a:t>
            </a:r>
            <a:r>
              <a:rPr lang="en-US" dirty="0" err="1">
                <a:ea typeface="Calibri"/>
                <a:cs typeface="Calibri" pitchFamily="34" charset="0"/>
              </a:rPr>
              <a:t>rốn</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đập</a:t>
            </a:r>
            <a:r>
              <a:rPr lang="en-US" dirty="0">
                <a:ea typeface="Calibri"/>
                <a:cs typeface="Calibri" pitchFamily="34" charset="0"/>
              </a:rPr>
              <a:t> &gt; 95th</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nên</a:t>
            </a:r>
            <a:r>
              <a:rPr lang="en-US" dirty="0">
                <a:ea typeface="Calibri"/>
                <a:cs typeface="Calibri" pitchFamily="34" charset="0"/>
              </a:rPr>
              <a:t> </a:t>
            </a:r>
            <a:r>
              <a:rPr lang="en-US" dirty="0" err="1">
                <a:ea typeface="Calibri"/>
                <a:cs typeface="Calibri" pitchFamily="34" charset="0"/>
              </a:rPr>
              <a:t>tầm</a:t>
            </a:r>
            <a:r>
              <a:rPr lang="en-US" dirty="0">
                <a:ea typeface="Calibri"/>
                <a:cs typeface="Calibri" pitchFamily="34" charset="0"/>
              </a:rPr>
              <a:t> </a:t>
            </a:r>
            <a:r>
              <a:rPr lang="en-US" dirty="0" err="1">
                <a:ea typeface="Calibri"/>
                <a:cs typeface="Calibri" pitchFamily="34" charset="0"/>
              </a:rPr>
              <a:t>soát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quy</a:t>
            </a:r>
            <a:r>
              <a:rPr lang="en-US" dirty="0">
                <a:ea typeface="Calibri"/>
                <a:cs typeface="Calibri" pitchFamily="34" charset="0"/>
              </a:rPr>
              <a:t> </a:t>
            </a:r>
            <a:r>
              <a:rPr lang="en-US" dirty="0" err="1">
                <a:ea typeface="Calibri"/>
                <a:cs typeface="Calibri" pitchFamily="34" charset="0"/>
              </a:rPr>
              <a:t>bằng</a:t>
            </a:r>
            <a:r>
              <a:rPr lang="en-US" dirty="0">
                <a:ea typeface="Calibri"/>
                <a:cs typeface="Calibri" pitchFamily="34" charset="0"/>
              </a:rPr>
              <a:t> Doppler ĐM </a:t>
            </a:r>
            <a:r>
              <a:rPr lang="en-US" dirty="0" err="1">
                <a:ea typeface="Calibri"/>
                <a:cs typeface="Calibri" pitchFamily="34" charset="0"/>
              </a:rPr>
              <a:t>rốn</a:t>
            </a:r>
            <a:r>
              <a:rPr lang="en-US" dirty="0">
                <a:ea typeface="Calibri"/>
                <a:cs typeface="Calibri" pitchFamily="34" charset="0"/>
              </a:rPr>
              <a:t> ở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khỏe</a:t>
            </a:r>
            <a:r>
              <a:rPr lang="en-US" dirty="0">
                <a:ea typeface="Calibri"/>
                <a:cs typeface="Calibri" pitchFamily="34" charset="0"/>
              </a:rPr>
              <a:t> </a:t>
            </a:r>
            <a:r>
              <a:rPr lang="en-US" dirty="0" err="1">
                <a:ea typeface="Calibri"/>
                <a:cs typeface="Calibri" pitchFamily="34" charset="0"/>
              </a:rPr>
              <a:t>mạnh</a:t>
            </a:r>
            <a:r>
              <a:rPr lang="en-US" dirty="0">
                <a:ea typeface="Calibri"/>
                <a:cs typeface="Calibri" pitchFamily="34" charset="0"/>
              </a:rPr>
              <a:t>, </a:t>
            </a:r>
            <a:r>
              <a:rPr lang="en-US" dirty="0" err="1">
                <a:ea typeface="Calibri"/>
                <a:cs typeface="Calibri" pitchFamily="34" charset="0"/>
              </a:rPr>
              <a:t>phát</a:t>
            </a:r>
            <a:r>
              <a:rPr lang="en-US" dirty="0">
                <a:ea typeface="Calibri"/>
                <a:cs typeface="Calibri" pitchFamily="34" charset="0"/>
              </a:rPr>
              <a:t> </a:t>
            </a:r>
            <a:r>
              <a:rPr lang="en-US" dirty="0" err="1">
                <a:ea typeface="Calibri"/>
                <a:cs typeface="Calibri" pitchFamily="34" charset="0"/>
              </a:rPr>
              <a:t>triển</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vì</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gây</a:t>
            </a:r>
            <a:r>
              <a:rPr lang="en-US" dirty="0">
                <a:ea typeface="Calibri"/>
                <a:cs typeface="Calibri" pitchFamily="34" charset="0"/>
              </a:rPr>
              <a:t> </a:t>
            </a:r>
            <a:r>
              <a:rPr lang="en-US" dirty="0" err="1">
                <a:ea typeface="Calibri"/>
                <a:cs typeface="Calibri" pitchFamily="34" charset="0"/>
              </a:rPr>
              <a:t>nhiễu</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quy</a:t>
            </a:r>
            <a:r>
              <a:rPr lang="en-US" dirty="0">
                <a:ea typeface="Calibri"/>
                <a:cs typeface="Calibri" pitchFamily="34" charset="0"/>
              </a:rPr>
              <a:t> </a:t>
            </a:r>
            <a:r>
              <a:rPr lang="en-US" dirty="0" err="1">
                <a:ea typeface="Calibri"/>
                <a:cs typeface="Calibri" pitchFamily="34" charset="0"/>
              </a:rPr>
              <a:t>trình</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r>
              <a:rPr lang="en-US" dirty="0" err="1">
                <a:ea typeface="Calibri"/>
                <a:cs typeface="Calibri" pitchFamily="34" charset="0"/>
              </a:rPr>
              <a:t>dõi</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quy</a:t>
            </a:r>
            <a:r>
              <a:rPr lang="en-US" dirty="0">
                <a:ea typeface="Calibri"/>
                <a:cs typeface="Calibri" pitchFamily="34" charset="0"/>
              </a:rPr>
              <a:t> ở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đối</a:t>
            </a:r>
            <a:r>
              <a:rPr lang="en-US" dirty="0">
                <a:ea typeface="Calibri"/>
                <a:cs typeface="Calibri" pitchFamily="34" charset="0"/>
              </a:rPr>
              <a:t> </a:t>
            </a:r>
            <a:r>
              <a:rPr lang="en-US" dirty="0" err="1">
                <a:ea typeface="Calibri"/>
                <a:cs typeface="Calibri" pitchFamily="34" charset="0"/>
              </a:rPr>
              <a:t>tượng</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nguy</a:t>
            </a:r>
            <a:r>
              <a:rPr lang="en-US" dirty="0">
                <a:ea typeface="Calibri"/>
                <a:cs typeface="Calibri" pitchFamily="34" charset="0"/>
              </a:rPr>
              <a:t> </a:t>
            </a:r>
            <a:r>
              <a:rPr lang="en-US" dirty="0" err="1">
                <a:ea typeface="Calibri"/>
                <a:cs typeface="Calibri" pitchFamily="34" charset="0"/>
              </a:rPr>
              <a:t>cơ</a:t>
            </a:r>
            <a:r>
              <a:rPr lang="en-US" dirty="0">
                <a:ea typeface="Calibri"/>
                <a:cs typeface="Calibri" pitchFamily="34" charset="0"/>
              </a:rPr>
              <a:t>).</a:t>
            </a: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en-US" dirty="0">
                <a:solidFill>
                  <a:schemeClr val="accent2"/>
                </a:solidFill>
                <a:effectLst/>
                <a:ea typeface="Calibri"/>
                <a:cs typeface="Calibri" pitchFamily="34" charset="0"/>
              </a:rPr>
              <a:t>I.5 </a:t>
            </a:r>
            <a:r>
              <a:rPr lang="en-US" dirty="0" err="1">
                <a:solidFill>
                  <a:schemeClr val="accent2"/>
                </a:solidFill>
                <a:effectLst/>
                <a:ea typeface="Calibri"/>
                <a:cs typeface="Calibri" pitchFamily="34" charset="0"/>
              </a:rPr>
              <a:t>Siêu</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âm</a:t>
            </a:r>
            <a:r>
              <a:rPr lang="en-US" dirty="0">
                <a:solidFill>
                  <a:schemeClr val="accent2"/>
                </a:solidFill>
                <a:effectLst/>
                <a:ea typeface="Calibri"/>
                <a:cs typeface="Calibri" pitchFamily="34" charset="0"/>
              </a:rPr>
              <a:t> </a:t>
            </a:r>
            <a:r>
              <a:rPr lang="en-US" dirty="0" smtClean="0">
                <a:solidFill>
                  <a:schemeClr val="accent2"/>
                </a:solidFill>
                <a:effectLst/>
                <a:ea typeface="Calibri"/>
                <a:cs typeface="Calibri" pitchFamily="34" charset="0"/>
              </a:rPr>
              <a:t>Doppler</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2736798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SA Doppler ĐM </a:t>
            </a:r>
            <a:r>
              <a:rPr lang="en-US" dirty="0" err="1">
                <a:ea typeface="Calibri"/>
                <a:cs typeface="Calibri" pitchFamily="34" charset="0"/>
              </a:rPr>
              <a:t>não</a:t>
            </a:r>
            <a:r>
              <a:rPr lang="en-US" dirty="0">
                <a:ea typeface="Calibri"/>
                <a:cs typeface="Calibri" pitchFamily="34" charset="0"/>
              </a:rPr>
              <a:t> </a:t>
            </a:r>
            <a:r>
              <a:rPr lang="en-US" dirty="0" err="1">
                <a:ea typeface="Calibri"/>
                <a:cs typeface="Calibri" pitchFamily="34" charset="0"/>
              </a:rPr>
              <a:t>giữa</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ĐM </a:t>
            </a:r>
            <a:r>
              <a:rPr lang="en-US" dirty="0" err="1">
                <a:ea typeface="Calibri"/>
                <a:cs typeface="Calibri" pitchFamily="34" charset="0"/>
              </a:rPr>
              <a:t>não</a:t>
            </a:r>
            <a:r>
              <a:rPr lang="en-US" dirty="0">
                <a:ea typeface="Calibri"/>
                <a:cs typeface="Calibri" pitchFamily="34" charset="0"/>
              </a:rPr>
              <a:t> </a:t>
            </a:r>
            <a:r>
              <a:rPr lang="en-US" dirty="0" err="1">
                <a:ea typeface="Calibri"/>
                <a:cs typeface="Calibri" pitchFamily="34" charset="0"/>
              </a:rPr>
              <a:t>giữa</a:t>
            </a:r>
            <a:r>
              <a:rPr lang="en-US" dirty="0">
                <a:ea typeface="Calibri"/>
                <a:cs typeface="Calibri" pitchFamily="34" charset="0"/>
              </a:rPr>
              <a:t> </a:t>
            </a:r>
            <a:r>
              <a:rPr lang="en-US" dirty="0" err="1">
                <a:ea typeface="Calibri"/>
                <a:cs typeface="Calibri" pitchFamily="34" charset="0"/>
              </a:rPr>
              <a:t>cao</a:t>
            </a:r>
            <a:r>
              <a:rPr lang="en-US" dirty="0">
                <a:ea typeface="Calibri"/>
                <a:cs typeface="Calibri" pitchFamily="34" charset="0"/>
              </a:rPr>
              <a:t> </a:t>
            </a:r>
            <a:r>
              <a:rPr lang="en-US" dirty="0" err="1">
                <a:ea typeface="Calibri"/>
                <a:cs typeface="Calibri" pitchFamily="34" charset="0"/>
              </a:rPr>
              <a:t>hơn</a:t>
            </a:r>
            <a:r>
              <a:rPr lang="en-US" dirty="0">
                <a:ea typeface="Calibri"/>
                <a:cs typeface="Calibri" pitchFamily="34" charset="0"/>
              </a:rPr>
              <a:t> ĐM </a:t>
            </a:r>
            <a:r>
              <a:rPr lang="en-US" dirty="0" err="1">
                <a:ea typeface="Calibri"/>
                <a:cs typeface="Calibri" pitchFamily="34" charset="0"/>
              </a:rPr>
              <a:t>rốn</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thiếu</a:t>
            </a:r>
            <a:r>
              <a:rPr lang="en-US" dirty="0">
                <a:ea typeface="Calibri"/>
                <a:cs typeface="Calibri" pitchFamily="34" charset="0"/>
              </a:rPr>
              <a:t> oxy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diễn</a:t>
            </a:r>
            <a:r>
              <a:rPr lang="en-US" dirty="0">
                <a:ea typeface="Calibri"/>
                <a:cs typeface="Calibri" pitchFamily="34" charset="0"/>
              </a:rPr>
              <a:t>-&gt; </a:t>
            </a:r>
            <a:r>
              <a:rPr lang="en-US" dirty="0" err="1">
                <a:ea typeface="Calibri"/>
                <a:cs typeface="Calibri" pitchFamily="34" charset="0"/>
              </a:rPr>
              <a:t>giãn</a:t>
            </a:r>
            <a:r>
              <a:rPr lang="en-US" dirty="0">
                <a:ea typeface="Calibri"/>
                <a:cs typeface="Calibri" pitchFamily="34" charset="0"/>
              </a:rPr>
              <a:t> ĐM </a:t>
            </a:r>
            <a:r>
              <a:rPr lang="en-US" dirty="0" err="1">
                <a:ea typeface="Calibri"/>
                <a:cs typeface="Calibri" pitchFamily="34" charset="0"/>
              </a:rPr>
              <a:t>não</a:t>
            </a:r>
            <a:r>
              <a:rPr lang="en-US" dirty="0">
                <a:ea typeface="Calibri"/>
                <a:cs typeface="Calibri" pitchFamily="34" charset="0"/>
              </a:rPr>
              <a:t>-&gt;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này</a:t>
            </a:r>
            <a:r>
              <a:rPr lang="en-US" dirty="0">
                <a:ea typeface="Calibri"/>
                <a:cs typeface="Calibri" pitchFamily="34" charset="0"/>
              </a:rPr>
              <a:t> </a:t>
            </a:r>
            <a:r>
              <a:rPr lang="en-US" dirty="0" err="1">
                <a:ea typeface="Calibri"/>
                <a:cs typeface="Calibri" pitchFamily="34" charset="0"/>
              </a:rPr>
              <a:t>sẽ</a:t>
            </a:r>
            <a:r>
              <a:rPr lang="en-US" dirty="0">
                <a:ea typeface="Calibri"/>
                <a:cs typeface="Calibri" pitchFamily="34" charset="0"/>
              </a:rPr>
              <a:t> </a:t>
            </a:r>
            <a:r>
              <a:rPr lang="en-US" dirty="0" err="1">
                <a:ea typeface="Calibri"/>
                <a:cs typeface="Calibri" pitchFamily="34" charset="0"/>
              </a:rPr>
              <a:t>đảo</a:t>
            </a:r>
            <a:r>
              <a:rPr lang="en-US" dirty="0">
                <a:ea typeface="Calibri"/>
                <a:cs typeface="Calibri" pitchFamily="34" charset="0"/>
              </a:rPr>
              <a:t> </a:t>
            </a:r>
            <a:r>
              <a:rPr lang="en-US" dirty="0" err="1">
                <a:ea typeface="Calibri"/>
                <a:cs typeface="Calibri" pitchFamily="34" charset="0"/>
              </a:rPr>
              <a:t>ngược</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Đỉnh</a:t>
            </a:r>
            <a:r>
              <a:rPr lang="en-US" dirty="0">
                <a:ea typeface="Calibri"/>
                <a:cs typeface="Calibri" pitchFamily="34" charset="0"/>
              </a:rPr>
              <a:t> </a:t>
            </a:r>
            <a:r>
              <a:rPr lang="en-US" dirty="0" err="1">
                <a:ea typeface="Calibri"/>
                <a:cs typeface="Calibri" pitchFamily="34" charset="0"/>
              </a:rPr>
              <a:t>tâm</a:t>
            </a:r>
            <a:r>
              <a:rPr lang="en-US" dirty="0">
                <a:ea typeface="Calibri"/>
                <a:cs typeface="Calibri" pitchFamily="34" charset="0"/>
              </a:rPr>
              <a:t> </a:t>
            </a:r>
            <a:r>
              <a:rPr lang="en-US" dirty="0" err="1">
                <a:ea typeface="Calibri"/>
                <a:cs typeface="Calibri" pitchFamily="34" charset="0"/>
              </a:rPr>
              <a:t>thu</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ĐMNG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liên</a:t>
            </a:r>
            <a:r>
              <a:rPr lang="en-US" dirty="0">
                <a:ea typeface="Calibri"/>
                <a:cs typeface="Calibri" pitchFamily="34" charset="0"/>
              </a:rPr>
              <a:t> </a:t>
            </a:r>
            <a:r>
              <a:rPr lang="en-US" dirty="0" err="1">
                <a:ea typeface="Calibri"/>
                <a:cs typeface="Calibri" pitchFamily="34" charset="0"/>
              </a:rPr>
              <a:t>quan</a:t>
            </a:r>
            <a:r>
              <a:rPr lang="en-US" dirty="0">
                <a:ea typeface="Calibri"/>
                <a:cs typeface="Calibri" pitchFamily="34" charset="0"/>
              </a:rPr>
              <a:t> </a:t>
            </a:r>
            <a:r>
              <a:rPr lang="en-US" dirty="0" err="1">
                <a:ea typeface="Calibri"/>
                <a:cs typeface="Calibri" pitchFamily="34" charset="0"/>
              </a:rPr>
              <a:t>chặt</a:t>
            </a:r>
            <a:r>
              <a:rPr lang="en-US" dirty="0">
                <a:ea typeface="Calibri"/>
                <a:cs typeface="Calibri" pitchFamily="34" charset="0"/>
              </a:rPr>
              <a:t> </a:t>
            </a:r>
            <a:r>
              <a:rPr lang="en-US" dirty="0" err="1">
                <a:ea typeface="Calibri"/>
                <a:cs typeface="Calibri" pitchFamily="34" charset="0"/>
              </a:rPr>
              <a:t>chẽ</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tình</a:t>
            </a:r>
            <a:r>
              <a:rPr lang="en-US" dirty="0">
                <a:ea typeface="Calibri"/>
                <a:cs typeface="Calibri" pitchFamily="34" charset="0"/>
              </a:rPr>
              <a:t> </a:t>
            </a:r>
            <a:r>
              <a:rPr lang="en-US" dirty="0" err="1">
                <a:ea typeface="Calibri"/>
                <a:cs typeface="Calibri" pitchFamily="34" charset="0"/>
              </a:rPr>
              <a:t>trạng</a:t>
            </a:r>
            <a:r>
              <a:rPr lang="en-US" dirty="0">
                <a:ea typeface="Calibri"/>
                <a:cs typeface="Calibri" pitchFamily="34" charset="0"/>
              </a:rPr>
              <a:t> </a:t>
            </a:r>
            <a:r>
              <a:rPr lang="en-US" dirty="0" err="1">
                <a:ea typeface="Calibri"/>
                <a:cs typeface="Calibri" pitchFamily="34" charset="0"/>
              </a:rPr>
              <a:t>thiếu</a:t>
            </a:r>
            <a:r>
              <a:rPr lang="en-US" dirty="0">
                <a:ea typeface="Calibri"/>
                <a:cs typeface="Calibri" pitchFamily="34" charset="0"/>
              </a:rPr>
              <a:t> </a:t>
            </a:r>
            <a:r>
              <a:rPr lang="en-US" dirty="0" err="1">
                <a:ea typeface="Calibri"/>
                <a:cs typeface="Calibri" pitchFamily="34" charset="0"/>
              </a:rPr>
              <a:t>máu</a:t>
            </a:r>
            <a:r>
              <a:rPr lang="en-US" dirty="0">
                <a:ea typeface="Calibri"/>
                <a:cs typeface="Calibri" pitchFamily="34" charset="0"/>
              </a:rPr>
              <a:t> </a:t>
            </a:r>
            <a:r>
              <a:rPr lang="en-US" dirty="0" err="1">
                <a:ea typeface="Calibri"/>
                <a:cs typeface="Calibri" pitchFamily="34" charset="0"/>
              </a:rPr>
              <a:t>nặng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bào</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(Se ~100%)</a:t>
            </a:r>
          </a:p>
          <a:p>
            <a:endParaRPr lang="en-US" dirty="0"/>
          </a:p>
        </p:txBody>
      </p:sp>
      <p:sp>
        <p:nvSpPr>
          <p:cNvPr id="3" name="Title 2"/>
          <p:cNvSpPr>
            <a:spLocks noGrp="1"/>
          </p:cNvSpPr>
          <p:nvPr>
            <p:ph type="title"/>
          </p:nvPr>
        </p:nvSpPr>
        <p:spPr>
          <a:xfrm>
            <a:off x="-4273" y="228600"/>
            <a:ext cx="8229600" cy="1143000"/>
          </a:xfrm>
        </p:spPr>
        <p:txBody>
          <a:bodyPr/>
          <a:lstStyle/>
          <a:p>
            <a:r>
              <a:rPr lang="en-US" dirty="0">
                <a:solidFill>
                  <a:schemeClr val="accent2"/>
                </a:solidFill>
                <a:effectLst/>
                <a:ea typeface="Calibri"/>
              </a:rPr>
              <a:t>I.5 </a:t>
            </a:r>
            <a:r>
              <a:rPr lang="en-US" dirty="0" err="1">
                <a:solidFill>
                  <a:schemeClr val="accent2"/>
                </a:solidFill>
                <a:effectLst/>
                <a:ea typeface="Calibri"/>
              </a:rPr>
              <a:t>Siêu</a:t>
            </a:r>
            <a:r>
              <a:rPr lang="en-US" dirty="0">
                <a:solidFill>
                  <a:schemeClr val="accent2"/>
                </a:solidFill>
                <a:effectLst/>
                <a:ea typeface="Calibri"/>
              </a:rPr>
              <a:t> </a:t>
            </a:r>
            <a:r>
              <a:rPr lang="en-US" dirty="0" err="1">
                <a:solidFill>
                  <a:schemeClr val="accent2"/>
                </a:solidFill>
                <a:effectLst/>
                <a:ea typeface="Calibri"/>
              </a:rPr>
              <a:t>âm</a:t>
            </a:r>
            <a:r>
              <a:rPr lang="en-US" dirty="0">
                <a:solidFill>
                  <a:schemeClr val="accent2"/>
                </a:solidFill>
                <a:effectLst/>
                <a:ea typeface="Calibri"/>
              </a:rPr>
              <a:t> </a:t>
            </a:r>
            <a:r>
              <a:rPr lang="en-US" dirty="0" smtClean="0">
                <a:solidFill>
                  <a:schemeClr val="accent2"/>
                </a:solidFill>
                <a:effectLst/>
                <a:ea typeface="Calibri"/>
              </a:rPr>
              <a:t>Doppler</a:t>
            </a:r>
            <a:endParaRPr lang="en-US" dirty="0">
              <a:solidFill>
                <a:schemeClr val="accent2"/>
              </a:solidFill>
            </a:endParaRPr>
          </a:p>
        </p:txBody>
      </p:sp>
    </p:spTree>
    <p:extLst>
      <p:ext uri="{BB962C8B-B14F-4D97-AF65-F5344CB8AC3E}">
        <p14:creationId xmlns:p14="http://schemas.microsoft.com/office/powerpoint/2010/main" val="13390766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marR="0" lvl="0" indent="-342900">
              <a:lnSpc>
                <a:spcPct val="115000"/>
              </a:lnSpc>
              <a:spcBef>
                <a:spcPts val="0"/>
              </a:spcBef>
              <a:spcAft>
                <a:spcPts val="1000"/>
              </a:spcAft>
              <a:buFont typeface="+mj-lt"/>
              <a:buAutoNum type="arabicPeriod"/>
            </a:pPr>
            <a:r>
              <a:rPr lang="en-US" dirty="0">
                <a:solidFill>
                  <a:schemeClr val="accent2"/>
                </a:solidFill>
                <a:ea typeface="Calibri"/>
                <a:cs typeface="Calibri" pitchFamily="34" charset="0"/>
              </a:rPr>
              <a:t>EFM </a:t>
            </a:r>
            <a:r>
              <a:rPr lang="en-US" dirty="0" err="1">
                <a:solidFill>
                  <a:schemeClr val="accent2"/>
                </a:solidFill>
                <a:ea typeface="Calibri"/>
                <a:cs typeface="Calibri" pitchFamily="34" charset="0"/>
              </a:rPr>
              <a:t>trong</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thực</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hành</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sản</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khoa</a:t>
            </a:r>
            <a:r>
              <a:rPr lang="en-US" dirty="0">
                <a:solidFill>
                  <a:schemeClr val="accent2"/>
                </a:solidFill>
                <a:ea typeface="Calibri"/>
                <a:cs typeface="Calibri" pitchFamily="34" charset="0"/>
              </a:rPr>
              <a:t>.</a:t>
            </a:r>
          </a:p>
          <a:p>
            <a:pPr marL="342900" marR="0" lvl="0" indent="-342900">
              <a:lnSpc>
                <a:spcPct val="115000"/>
              </a:lnSpc>
              <a:spcBef>
                <a:spcPts val="0"/>
              </a:spcBef>
              <a:spcAft>
                <a:spcPts val="1000"/>
              </a:spcAft>
              <a:buFont typeface="+mj-lt"/>
              <a:buAutoNum type="arabicPeriod"/>
            </a:pPr>
            <a:r>
              <a:rPr lang="en-US" dirty="0" err="1">
                <a:solidFill>
                  <a:schemeClr val="accent2"/>
                </a:solidFill>
                <a:ea typeface="Calibri"/>
                <a:cs typeface="Calibri" pitchFamily="34" charset="0"/>
              </a:rPr>
              <a:t>Đánh</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giá</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tổn</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thương</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não</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thai</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nhi</a:t>
            </a:r>
            <a:endParaRPr lang="en-US" dirty="0">
              <a:solidFill>
                <a:schemeClr val="accent2"/>
              </a:solidFill>
              <a:ea typeface="Calibri"/>
              <a:cs typeface="Calibri" pitchFamily="34" charset="0"/>
            </a:endParaRPr>
          </a:p>
          <a:p>
            <a:endParaRPr lang="en-US" dirty="0"/>
          </a:p>
        </p:txBody>
      </p:sp>
      <p:sp>
        <p:nvSpPr>
          <p:cNvPr id="3" name="Title 2"/>
          <p:cNvSpPr>
            <a:spLocks noGrp="1"/>
          </p:cNvSpPr>
          <p:nvPr>
            <p:ph type="title"/>
          </p:nvPr>
        </p:nvSpPr>
        <p:spPr>
          <a:xfrm>
            <a:off x="4985" y="31335"/>
            <a:ext cx="8229600" cy="1143000"/>
          </a:xfrm>
        </p:spPr>
        <p:txBody>
          <a:bodyPr>
            <a:normAutofit fontScale="90000"/>
          </a:bodyPr>
          <a:lstStyle/>
          <a:p>
            <a:r>
              <a:rPr lang="en-US" sz="5300" dirty="0">
                <a:solidFill>
                  <a:srgbClr val="FF0000"/>
                </a:solidFill>
                <a:effectLst>
                  <a:outerShdw blurRad="38100" dist="38100" dir="2700000" algn="tl">
                    <a:srgbClr val="000000">
                      <a:alpha val="43137"/>
                    </a:srgbClr>
                  </a:outerShdw>
                </a:effectLst>
                <a:ea typeface="Calibri"/>
                <a:cs typeface="Calibri" pitchFamily="34" charset="0"/>
              </a:rPr>
              <a:t>II. TRONG CHUYỂN DẠ</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386625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err="1">
                <a:ea typeface="Calibri"/>
                <a:cs typeface="Calibri" pitchFamily="34" charset="0"/>
              </a:rPr>
              <a:t>Cấu</a:t>
            </a:r>
            <a:r>
              <a:rPr lang="en-US" dirty="0">
                <a:ea typeface="Calibri"/>
                <a:cs typeface="Calibri" pitchFamily="34" charset="0"/>
              </a:rPr>
              <a:t> </a:t>
            </a:r>
            <a:r>
              <a:rPr lang="en-US" dirty="0" err="1">
                <a:ea typeface="Calibri"/>
                <a:cs typeface="Calibri" pitchFamily="34" charset="0"/>
              </a:rPr>
              <a:t>tạo</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monitor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khoa</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Thân</a:t>
            </a:r>
            <a:r>
              <a:rPr lang="en-US" dirty="0">
                <a:ea typeface="Calibri"/>
                <a:cs typeface="Calibri" pitchFamily="34" charset="0"/>
              </a:rPr>
              <a:t> </a:t>
            </a:r>
            <a:r>
              <a:rPr lang="en-US" dirty="0" err="1">
                <a:ea typeface="Calibri"/>
                <a:cs typeface="Calibri" pitchFamily="34" charset="0"/>
              </a:rPr>
              <a:t>máy</a:t>
            </a:r>
            <a:r>
              <a:rPr lang="en-US" dirty="0">
                <a:ea typeface="Calibri"/>
                <a:cs typeface="Calibri" pitchFamily="34" charset="0"/>
              </a:rPr>
              <a:t>: computer, </a:t>
            </a:r>
            <a:r>
              <a:rPr lang="en-US" dirty="0" err="1">
                <a:ea typeface="Calibri"/>
                <a:cs typeface="Calibri" pitchFamily="34" charset="0"/>
              </a:rPr>
              <a:t>tiếp</a:t>
            </a:r>
            <a:r>
              <a:rPr lang="en-US" dirty="0">
                <a:ea typeface="Calibri"/>
                <a:cs typeface="Calibri" pitchFamily="34" charset="0"/>
              </a:rPr>
              <a:t> </a:t>
            </a:r>
            <a:r>
              <a:rPr lang="en-US" dirty="0" err="1">
                <a:ea typeface="Calibri"/>
                <a:cs typeface="Calibri" pitchFamily="34" charset="0"/>
              </a:rPr>
              <a:t>nhận</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xử</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 </a:t>
            </a:r>
            <a:r>
              <a:rPr lang="en-US" dirty="0" err="1">
                <a:ea typeface="Calibri"/>
                <a:cs typeface="Calibri" pitchFamily="34" charset="0"/>
              </a:rPr>
              <a:t>tín</a:t>
            </a:r>
            <a:r>
              <a:rPr lang="en-US" dirty="0">
                <a:ea typeface="Calibri"/>
                <a:cs typeface="Calibri" pitchFamily="34" charset="0"/>
              </a:rPr>
              <a:t> </a:t>
            </a:r>
            <a:r>
              <a:rPr lang="en-US" dirty="0" err="1">
                <a:ea typeface="Calibri"/>
                <a:cs typeface="Calibri" pitchFamily="34" charset="0"/>
              </a:rPr>
              <a:t>hiệu</a:t>
            </a:r>
            <a:r>
              <a:rPr lang="en-US" dirty="0">
                <a:ea typeface="Calibri"/>
                <a:cs typeface="Calibri" pitchFamily="34" charset="0"/>
              </a:rPr>
              <a:t> </a:t>
            </a:r>
            <a:r>
              <a:rPr lang="en-US" dirty="0" err="1">
                <a:ea typeface="Calibri"/>
                <a:cs typeface="Calibri" pitchFamily="34" charset="0"/>
              </a:rPr>
              <a:t>từ</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đầu</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thiết</a:t>
            </a:r>
            <a:r>
              <a:rPr lang="en-US" dirty="0">
                <a:ea typeface="Calibri"/>
                <a:cs typeface="Calibri" pitchFamily="34" charset="0"/>
              </a:rPr>
              <a:t> </a:t>
            </a:r>
            <a:r>
              <a:rPr lang="en-US" dirty="0" err="1">
                <a:ea typeface="Calibri"/>
                <a:cs typeface="Calibri" pitchFamily="34" charset="0"/>
              </a:rPr>
              <a:t>bị</a:t>
            </a:r>
            <a:r>
              <a:rPr lang="en-US" dirty="0">
                <a:ea typeface="Calibri"/>
                <a:cs typeface="Calibri" pitchFamily="34" charset="0"/>
              </a:rPr>
              <a:t> </a:t>
            </a:r>
            <a:r>
              <a:rPr lang="en-US" dirty="0" err="1">
                <a:ea typeface="Calibri"/>
                <a:cs typeface="Calibri" pitchFamily="34" charset="0"/>
              </a:rPr>
              <a:t>ngoại</a:t>
            </a:r>
            <a:r>
              <a:rPr lang="en-US" dirty="0">
                <a:ea typeface="Calibri"/>
                <a:cs typeface="Calibri" pitchFamily="34" charset="0"/>
              </a:rPr>
              <a:t> vi: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dò</a:t>
            </a:r>
            <a:r>
              <a:rPr lang="en-US" dirty="0">
                <a:ea typeface="Calibri"/>
                <a:cs typeface="Calibri" pitchFamily="34" charset="0"/>
              </a:rPr>
              <a:t> </a:t>
            </a:r>
            <a:r>
              <a:rPr lang="en-US" dirty="0" err="1">
                <a:ea typeface="Calibri"/>
                <a:cs typeface="Calibri" pitchFamily="34" charset="0"/>
              </a:rPr>
              <a:t>ghi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dò</a:t>
            </a:r>
            <a:r>
              <a:rPr lang="en-US" dirty="0">
                <a:ea typeface="Calibri"/>
                <a:cs typeface="Calibri" pitchFamily="34" charset="0"/>
              </a:rPr>
              <a:t> </a:t>
            </a:r>
            <a:r>
              <a:rPr lang="en-US" dirty="0" err="1">
                <a:ea typeface="Calibri"/>
                <a:cs typeface="Calibri" pitchFamily="34" charset="0"/>
              </a:rPr>
              <a:t>ghi</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p>
          <a:p>
            <a:pPr marL="228600" marR="0">
              <a:lnSpc>
                <a:spcPct val="115000"/>
              </a:lnSpc>
              <a:spcBef>
                <a:spcPts val="0"/>
              </a:spcBef>
              <a:spcAft>
                <a:spcPts val="1000"/>
              </a:spcAft>
            </a:pPr>
            <a:r>
              <a:rPr lang="vi-VN" dirty="0">
                <a:ea typeface="Calibri"/>
                <a:cs typeface="Calibri" pitchFamily="34" charset="0"/>
              </a:rPr>
              <a:t>Khi đặt các đầu dò tư thế của sản phụ nằm Fowler đầu cao 45 độ nghiêng 15 độ sang trái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normAutofit/>
          </a:bodyPr>
          <a:lstStyle/>
          <a:p>
            <a:r>
              <a:rPr lang="en-US" dirty="0">
                <a:solidFill>
                  <a:schemeClr val="accent2"/>
                </a:solidFill>
                <a:effectLst/>
                <a:ea typeface="Calibri"/>
              </a:rPr>
              <a:t>II. 1 EFM </a:t>
            </a:r>
            <a:r>
              <a:rPr lang="en-US" dirty="0" err="1">
                <a:solidFill>
                  <a:schemeClr val="accent2"/>
                </a:solidFill>
                <a:effectLst/>
                <a:ea typeface="Calibri"/>
              </a:rPr>
              <a:t>trong</a:t>
            </a:r>
            <a:r>
              <a:rPr lang="en-US" dirty="0">
                <a:solidFill>
                  <a:schemeClr val="accent2"/>
                </a:solidFill>
                <a:effectLst/>
                <a:ea typeface="Calibri"/>
              </a:rPr>
              <a:t> </a:t>
            </a:r>
            <a:r>
              <a:rPr lang="en-US" dirty="0" err="1">
                <a:solidFill>
                  <a:schemeClr val="accent2"/>
                </a:solidFill>
                <a:effectLst/>
                <a:ea typeface="Calibri"/>
              </a:rPr>
              <a:t>thực</a:t>
            </a:r>
            <a:r>
              <a:rPr lang="en-US" dirty="0">
                <a:solidFill>
                  <a:schemeClr val="accent2"/>
                </a:solidFill>
                <a:effectLst/>
                <a:ea typeface="Calibri"/>
              </a:rPr>
              <a:t> </a:t>
            </a:r>
            <a:r>
              <a:rPr lang="en-US" dirty="0" err="1">
                <a:solidFill>
                  <a:schemeClr val="accent2"/>
                </a:solidFill>
                <a:effectLst/>
                <a:ea typeface="Calibri"/>
              </a:rPr>
              <a:t>hành</a:t>
            </a:r>
            <a:r>
              <a:rPr lang="en-US" dirty="0">
                <a:solidFill>
                  <a:schemeClr val="accent2"/>
                </a:solidFill>
                <a:effectLst/>
                <a:ea typeface="Calibri"/>
              </a:rPr>
              <a:t> </a:t>
            </a:r>
            <a:r>
              <a:rPr lang="en-US" dirty="0" err="1">
                <a:solidFill>
                  <a:schemeClr val="accent2"/>
                </a:solidFill>
                <a:effectLst/>
                <a:ea typeface="Calibri"/>
              </a:rPr>
              <a:t>sản</a:t>
            </a:r>
            <a:r>
              <a:rPr lang="en-US" dirty="0">
                <a:solidFill>
                  <a:schemeClr val="accent2"/>
                </a:solidFill>
                <a:effectLst/>
                <a:ea typeface="Calibri"/>
              </a:rPr>
              <a:t> </a:t>
            </a:r>
            <a:r>
              <a:rPr lang="en-US" dirty="0" err="1">
                <a:solidFill>
                  <a:schemeClr val="accent2"/>
                </a:solidFill>
                <a:effectLst/>
                <a:ea typeface="Calibri"/>
              </a:rPr>
              <a:t>khoa</a:t>
            </a:r>
            <a:endParaRPr lang="en-US" dirty="0">
              <a:solidFill>
                <a:schemeClr val="accent2"/>
              </a:solidFill>
            </a:endParaRPr>
          </a:p>
        </p:txBody>
      </p:sp>
    </p:spTree>
    <p:extLst>
      <p:ext uri="{BB962C8B-B14F-4D97-AF65-F5344CB8AC3E}">
        <p14:creationId xmlns:p14="http://schemas.microsoft.com/office/powerpoint/2010/main" val="8041487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err="1">
                <a:ea typeface="Calibri"/>
                <a:cs typeface="Calibri" pitchFamily="34" charset="0"/>
              </a:rPr>
              <a:t>Đọc</a:t>
            </a:r>
            <a:r>
              <a:rPr lang="en-US" dirty="0">
                <a:ea typeface="Calibri"/>
                <a:cs typeface="Calibri" pitchFamily="34" charset="0"/>
              </a:rPr>
              <a:t> </a:t>
            </a:r>
            <a:r>
              <a:rPr lang="en-US" dirty="0" err="1">
                <a:ea typeface="Calibri"/>
                <a:cs typeface="Calibri" pitchFamily="34" charset="0"/>
              </a:rPr>
              <a:t>băng</a:t>
            </a:r>
            <a:r>
              <a:rPr lang="en-US" dirty="0">
                <a:ea typeface="Calibri"/>
                <a:cs typeface="Calibri" pitchFamily="34" charset="0"/>
              </a:rPr>
              <a:t> </a:t>
            </a:r>
            <a:r>
              <a:rPr lang="en-US" dirty="0" err="1">
                <a:ea typeface="Calibri"/>
                <a:cs typeface="Calibri" pitchFamily="34" charset="0"/>
              </a:rPr>
              <a:t>ghi</a:t>
            </a:r>
            <a:r>
              <a:rPr lang="en-US" dirty="0">
                <a:ea typeface="Calibri"/>
                <a:cs typeface="Calibri" pitchFamily="34" charset="0"/>
              </a:rPr>
              <a:t> EFM:</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Cơn</a:t>
            </a:r>
            <a:r>
              <a:rPr lang="en-US" dirty="0">
                <a:ea typeface="Calibri"/>
                <a:cs typeface="Calibri" pitchFamily="34" charset="0"/>
              </a:rPr>
              <a:t> co TC</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Tim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(baseline) </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(Variability)</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16908759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b="1" dirty="0" err="1">
                <a:ea typeface="Calibri"/>
                <a:cs typeface="Calibri" pitchFamily="34" charset="0"/>
              </a:rPr>
              <a:t>Cơn</a:t>
            </a:r>
            <a:r>
              <a:rPr lang="en-US" b="1" dirty="0">
                <a:ea typeface="Calibri"/>
                <a:cs typeface="Calibri" pitchFamily="34" charset="0"/>
              </a:rPr>
              <a:t> co TC</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Tần</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trong</a:t>
            </a:r>
            <a:r>
              <a:rPr lang="en-US" dirty="0">
                <a:ea typeface="Calibri"/>
                <a:cs typeface="Calibri" pitchFamily="34" charset="0"/>
              </a:rPr>
              <a:t> 10 = 10/(</a:t>
            </a:r>
            <a:r>
              <a:rPr lang="en-US" dirty="0" err="1">
                <a:ea typeface="Calibri"/>
                <a:cs typeface="Calibri" pitchFamily="34" charset="0"/>
              </a:rPr>
              <a:t>trung</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cộng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nối</a:t>
            </a:r>
            <a:r>
              <a:rPr lang="en-US" dirty="0">
                <a:ea typeface="Calibri"/>
                <a:cs typeface="Calibri" pitchFamily="34" charset="0"/>
              </a:rPr>
              <a:t> 2 </a:t>
            </a:r>
            <a:r>
              <a:rPr lang="en-US" dirty="0" err="1">
                <a:ea typeface="Calibri"/>
                <a:cs typeface="Calibri" pitchFamily="34" charset="0"/>
              </a:rPr>
              <a:t>đỉnh</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trong</a:t>
            </a:r>
            <a:r>
              <a:rPr lang="en-US" dirty="0">
                <a:ea typeface="Calibri"/>
                <a:cs typeface="Calibri" pitchFamily="34" charset="0"/>
              </a:rPr>
              <a:t> 3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liên</a:t>
            </a:r>
            <a:r>
              <a:rPr lang="en-US" dirty="0">
                <a:ea typeface="Calibri"/>
                <a:cs typeface="Calibri" pitchFamily="34" charset="0"/>
              </a:rPr>
              <a:t> </a:t>
            </a:r>
            <a:r>
              <a:rPr lang="en-US" dirty="0" err="1">
                <a:ea typeface="Calibri"/>
                <a:cs typeface="Calibri" pitchFamily="34" charset="0"/>
              </a:rPr>
              <a:t>tiếp</a:t>
            </a:r>
            <a:r>
              <a:rPr lang="en-US" dirty="0">
                <a:ea typeface="Calibri"/>
                <a:cs typeface="Calibri" pitchFamily="34" charset="0"/>
              </a:rPr>
              <a:t>)</a:t>
            </a:r>
          </a:p>
          <a:p>
            <a:endParaRPr lang="en-US" dirty="0"/>
          </a:p>
        </p:txBody>
      </p:sp>
      <p:sp>
        <p:nvSpPr>
          <p:cNvPr id="3" name="Title 2"/>
          <p:cNvSpPr>
            <a:spLocks noGrp="1"/>
          </p:cNvSpPr>
          <p:nvPr>
            <p:ph type="title"/>
          </p:nvPr>
        </p:nvSpPr>
        <p:spPr>
          <a:xfrm>
            <a:off x="23501" y="228600"/>
            <a:ext cx="8229600" cy="1143000"/>
          </a:xfrm>
        </p:spPr>
        <p:txBody>
          <a:bodyPr>
            <a:normAutofit/>
          </a:bodyPr>
          <a:lstStyle/>
          <a:p>
            <a:r>
              <a:rPr lang="en-US" dirty="0">
                <a:solidFill>
                  <a:schemeClr val="accent2"/>
                </a:solidFill>
                <a:effectLst/>
                <a:ea typeface="Calibri"/>
              </a:rPr>
              <a:t>II. 1 EFM </a:t>
            </a:r>
            <a:r>
              <a:rPr lang="en-US" dirty="0" err="1">
                <a:solidFill>
                  <a:schemeClr val="accent2"/>
                </a:solidFill>
                <a:effectLst/>
                <a:ea typeface="Calibri"/>
              </a:rPr>
              <a:t>trong</a:t>
            </a:r>
            <a:r>
              <a:rPr lang="en-US" dirty="0">
                <a:solidFill>
                  <a:schemeClr val="accent2"/>
                </a:solidFill>
                <a:effectLst/>
                <a:ea typeface="Calibri"/>
              </a:rPr>
              <a:t> </a:t>
            </a:r>
            <a:r>
              <a:rPr lang="en-US" dirty="0" err="1">
                <a:solidFill>
                  <a:schemeClr val="accent2"/>
                </a:solidFill>
                <a:effectLst/>
                <a:ea typeface="Calibri"/>
              </a:rPr>
              <a:t>thực</a:t>
            </a:r>
            <a:r>
              <a:rPr lang="en-US" dirty="0">
                <a:solidFill>
                  <a:schemeClr val="accent2"/>
                </a:solidFill>
                <a:effectLst/>
                <a:ea typeface="Calibri"/>
              </a:rPr>
              <a:t> </a:t>
            </a:r>
            <a:r>
              <a:rPr lang="en-US" dirty="0" err="1">
                <a:solidFill>
                  <a:schemeClr val="accent2"/>
                </a:solidFill>
                <a:effectLst/>
                <a:ea typeface="Calibri"/>
              </a:rPr>
              <a:t>hành</a:t>
            </a:r>
            <a:r>
              <a:rPr lang="en-US" dirty="0">
                <a:solidFill>
                  <a:schemeClr val="accent2"/>
                </a:solidFill>
                <a:effectLst/>
                <a:ea typeface="Calibri"/>
              </a:rPr>
              <a:t> </a:t>
            </a:r>
            <a:r>
              <a:rPr lang="en-US" dirty="0" err="1">
                <a:solidFill>
                  <a:schemeClr val="accent2"/>
                </a:solidFill>
                <a:effectLst/>
                <a:ea typeface="Calibri"/>
              </a:rPr>
              <a:t>sản</a:t>
            </a:r>
            <a:r>
              <a:rPr lang="en-US" dirty="0">
                <a:solidFill>
                  <a:schemeClr val="accent2"/>
                </a:solidFill>
                <a:effectLst/>
                <a:ea typeface="Calibri"/>
              </a:rPr>
              <a:t> </a:t>
            </a:r>
            <a:r>
              <a:rPr lang="en-US" dirty="0" err="1">
                <a:solidFill>
                  <a:schemeClr val="accent2"/>
                </a:solidFill>
                <a:effectLst/>
                <a:ea typeface="Calibri"/>
              </a:rPr>
              <a:t>khoa</a:t>
            </a:r>
            <a:endParaRPr lang="en-US" dirty="0">
              <a:solidFill>
                <a:schemeClr val="accent2"/>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467600" cy="2773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974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Tương</a:t>
            </a:r>
            <a:r>
              <a:rPr lang="en-US" dirty="0">
                <a:ea typeface="Calibri"/>
                <a:cs typeface="Calibri" pitchFamily="34" charset="0"/>
              </a:rPr>
              <a:t> </a:t>
            </a:r>
            <a:r>
              <a:rPr lang="en-US" dirty="0" err="1">
                <a:ea typeface="Calibri"/>
                <a:cs typeface="Calibri" pitchFamily="34" charset="0"/>
              </a:rPr>
              <a:t>quan</a:t>
            </a:r>
            <a:r>
              <a:rPr lang="en-US" dirty="0">
                <a:ea typeface="Calibri"/>
                <a:cs typeface="Calibri" pitchFamily="34" charset="0"/>
              </a:rPr>
              <a:t> co </a:t>
            </a:r>
            <a:r>
              <a:rPr lang="en-US" dirty="0" err="1">
                <a:ea typeface="Calibri"/>
                <a:cs typeface="Calibri" pitchFamily="34" charset="0"/>
              </a:rPr>
              <a:t>nghỉ</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Trương</a:t>
            </a:r>
            <a:r>
              <a:rPr lang="en-US" dirty="0">
                <a:ea typeface="Calibri"/>
                <a:cs typeface="Calibri" pitchFamily="34" charset="0"/>
              </a:rPr>
              <a:t> </a:t>
            </a:r>
            <a:r>
              <a:rPr lang="en-US" dirty="0" err="1">
                <a:ea typeface="Calibri"/>
                <a:cs typeface="Calibri" pitchFamily="34" charset="0"/>
              </a:rPr>
              <a:t>lực</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a:t>
            </a:r>
            <a:r>
              <a:rPr lang="en-US" dirty="0" err="1">
                <a:ea typeface="Calibri"/>
                <a:cs typeface="Calibri" pitchFamily="34" charset="0"/>
              </a:rPr>
              <a:t>lực</a:t>
            </a:r>
            <a:r>
              <a:rPr lang="en-US" dirty="0">
                <a:ea typeface="Calibri"/>
                <a:cs typeface="Calibri" pitchFamily="34" charset="0"/>
              </a:rPr>
              <a:t> </a:t>
            </a:r>
            <a:r>
              <a:rPr lang="en-US" dirty="0" err="1">
                <a:ea typeface="Calibri"/>
                <a:cs typeface="Calibri" pitchFamily="34" charset="0"/>
              </a:rPr>
              <a:t>buồng</a:t>
            </a:r>
            <a:r>
              <a:rPr lang="en-US" dirty="0">
                <a:ea typeface="Calibri"/>
                <a:cs typeface="Calibri" pitchFamily="34" charset="0"/>
              </a:rPr>
              <a:t> </a:t>
            </a:r>
            <a:r>
              <a:rPr lang="en-US" dirty="0" err="1">
                <a:ea typeface="Calibri"/>
                <a:cs typeface="Calibri" pitchFamily="34" charset="0"/>
              </a:rPr>
              <a:t>Tc</a:t>
            </a:r>
            <a:r>
              <a:rPr lang="en-US" dirty="0">
                <a:ea typeface="Calibri"/>
                <a:cs typeface="Calibri" pitchFamily="34" charset="0"/>
              </a:rPr>
              <a:t> </a:t>
            </a:r>
            <a:r>
              <a:rPr lang="en-US" dirty="0" err="1">
                <a:ea typeface="Calibri"/>
                <a:cs typeface="Calibri" pitchFamily="34" charset="0"/>
              </a:rPr>
              <a:t>ngoài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duy</a:t>
            </a:r>
            <a:r>
              <a:rPr lang="en-US" dirty="0">
                <a:ea typeface="Calibri"/>
                <a:cs typeface="Calibri" pitchFamily="34" charset="0"/>
              </a:rPr>
              <a:t> </a:t>
            </a:r>
            <a:r>
              <a:rPr lang="en-US" dirty="0" err="1">
                <a:ea typeface="Calibri"/>
                <a:cs typeface="Calibri" pitchFamily="34" charset="0"/>
              </a:rPr>
              <a:t>trì</a:t>
            </a:r>
            <a:r>
              <a:rPr lang="en-US" dirty="0">
                <a:ea typeface="Calibri"/>
                <a:cs typeface="Calibri" pitchFamily="34" charset="0"/>
              </a:rPr>
              <a:t> </a:t>
            </a:r>
            <a:r>
              <a:rPr lang="en-US" dirty="0" err="1">
                <a:ea typeface="Calibri"/>
                <a:cs typeface="Calibri" pitchFamily="34" charset="0"/>
              </a:rPr>
              <a:t>bởi</a:t>
            </a:r>
            <a:r>
              <a:rPr lang="en-US" dirty="0">
                <a:ea typeface="Calibri"/>
                <a:cs typeface="Calibri" pitchFamily="34" charset="0"/>
              </a:rPr>
              <a:t> </a:t>
            </a:r>
            <a:r>
              <a:rPr lang="en-US" dirty="0" err="1">
                <a:ea typeface="Calibri"/>
                <a:cs typeface="Calibri" pitchFamily="34" charset="0"/>
              </a:rPr>
              <a:t>sức</a:t>
            </a:r>
            <a:r>
              <a:rPr lang="en-US" dirty="0">
                <a:ea typeface="Calibri"/>
                <a:cs typeface="Calibri" pitchFamily="34" charset="0"/>
              </a:rPr>
              <a:t> </a:t>
            </a:r>
            <a:r>
              <a:rPr lang="en-US" dirty="0" err="1">
                <a:ea typeface="Calibri"/>
                <a:cs typeface="Calibri" pitchFamily="34" charset="0"/>
              </a:rPr>
              <a:t>căng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cơ</a:t>
            </a:r>
            <a:r>
              <a:rPr lang="en-US" dirty="0">
                <a:ea typeface="Calibri"/>
                <a:cs typeface="Calibri" pitchFamily="34" charset="0"/>
              </a:rPr>
              <a:t> TC ở </a:t>
            </a:r>
            <a:r>
              <a:rPr lang="en-US" dirty="0" err="1">
                <a:ea typeface="Calibri"/>
                <a:cs typeface="Calibri" pitchFamily="34" charset="0"/>
              </a:rPr>
              <a:t>trạng</a:t>
            </a:r>
            <a:r>
              <a:rPr lang="en-US" dirty="0">
                <a:ea typeface="Calibri"/>
                <a:cs typeface="Calibri" pitchFamily="34" charset="0"/>
              </a:rPr>
              <a:t> </a:t>
            </a:r>
            <a:r>
              <a:rPr lang="en-US" dirty="0" err="1">
                <a:ea typeface="Calibri"/>
                <a:cs typeface="Calibri" pitchFamily="34" charset="0"/>
              </a:rPr>
              <a:t>thái</a:t>
            </a:r>
            <a:r>
              <a:rPr lang="en-US" dirty="0">
                <a:ea typeface="Calibri"/>
                <a:cs typeface="Calibri" pitchFamily="34" charset="0"/>
              </a:rPr>
              <a:t> </a:t>
            </a:r>
            <a:r>
              <a:rPr lang="en-US" dirty="0" err="1">
                <a:ea typeface="Calibri"/>
                <a:cs typeface="Calibri" pitchFamily="34" charset="0"/>
              </a:rPr>
              <a:t>nghỉ</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endParaRPr lang="en-US" dirty="0" smtClean="0">
              <a:ea typeface="Calibri"/>
              <a:cs typeface="Calibri" pitchFamily="34" charset="0"/>
            </a:endParaRPr>
          </a:p>
          <a:p>
            <a:pPr marL="342900" marR="0" lvl="0" indent="-342900">
              <a:lnSpc>
                <a:spcPct val="115000"/>
              </a:lnSpc>
              <a:spcBef>
                <a:spcPts val="0"/>
              </a:spcBef>
              <a:spcAft>
                <a:spcPts val="1000"/>
              </a:spcAft>
              <a:buFont typeface="+mj-lt"/>
              <a:buAutoNum type="arabicPeriod"/>
            </a:pP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endParaRPr lang="en-US" dirty="0" smtClean="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smtClean="0">
                <a:ea typeface="Calibri"/>
                <a:cs typeface="Calibri" pitchFamily="34" charset="0"/>
              </a:rPr>
              <a:t>Cường</a:t>
            </a:r>
            <a:r>
              <a:rPr lang="en-US" dirty="0" smtClean="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hoạt</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TC</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Biên</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hiệu</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giữa</a:t>
            </a:r>
            <a:r>
              <a:rPr lang="en-US" dirty="0">
                <a:ea typeface="Calibri"/>
                <a:cs typeface="Calibri" pitchFamily="34" charset="0"/>
              </a:rPr>
              <a:t> </a:t>
            </a:r>
            <a:r>
              <a:rPr lang="en-US" dirty="0" err="1">
                <a:ea typeface="Calibri"/>
                <a:cs typeface="Calibri" pitchFamily="34" charset="0"/>
              </a:rPr>
              <a:t>cường</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trương</a:t>
            </a:r>
            <a:r>
              <a:rPr lang="en-US" dirty="0">
                <a:ea typeface="Calibri"/>
                <a:cs typeface="Calibri" pitchFamily="34" charset="0"/>
              </a:rPr>
              <a:t> </a:t>
            </a:r>
            <a:r>
              <a:rPr lang="en-US" dirty="0" err="1">
                <a:ea typeface="Calibri"/>
                <a:cs typeface="Calibri" pitchFamily="34" charset="0"/>
              </a:rPr>
              <a:t>lực</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a:t>
            </a:r>
          </a:p>
          <a:p>
            <a:endParaRPr lang="en-US" dirty="0"/>
          </a:p>
        </p:txBody>
      </p:sp>
      <p:sp>
        <p:nvSpPr>
          <p:cNvPr id="3" name="Title 2"/>
          <p:cNvSpPr>
            <a:spLocks noGrp="1"/>
          </p:cNvSpPr>
          <p:nvPr>
            <p:ph type="title"/>
          </p:nvPr>
        </p:nvSpPr>
        <p:spPr>
          <a:xfrm>
            <a:off x="0" y="3810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75919"/>
            <a:ext cx="5029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62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lvl="0" indent="-514350">
              <a:buFont typeface="+mj-lt"/>
              <a:buAutoNum type="arabicPeriod"/>
            </a:pPr>
            <a:r>
              <a:rPr lang="en-US" dirty="0" err="1" smtClean="0">
                <a:cs typeface="Calibri" pitchFamily="34" charset="0"/>
              </a:rPr>
              <a:t>Đếm</a:t>
            </a:r>
            <a:r>
              <a:rPr lang="en-US" dirty="0" smtClean="0">
                <a:cs typeface="Calibri" pitchFamily="34" charset="0"/>
              </a:rPr>
              <a:t> </a:t>
            </a:r>
            <a:r>
              <a:rPr lang="en-US" dirty="0" err="1">
                <a:cs typeface="Calibri" pitchFamily="34" charset="0"/>
              </a:rPr>
              <a:t>cử</a:t>
            </a:r>
            <a:r>
              <a:rPr lang="en-US" dirty="0">
                <a:cs typeface="Calibri" pitchFamily="34" charset="0"/>
              </a:rPr>
              <a:t> </a:t>
            </a:r>
            <a:r>
              <a:rPr lang="en-US" dirty="0" err="1">
                <a:cs typeface="Calibri" pitchFamily="34" charset="0"/>
              </a:rPr>
              <a:t>động</a:t>
            </a:r>
            <a:r>
              <a:rPr lang="en-US" dirty="0">
                <a:cs typeface="Calibri" pitchFamily="34" charset="0"/>
              </a:rPr>
              <a:t> </a:t>
            </a:r>
            <a:r>
              <a:rPr lang="en-US" dirty="0" err="1">
                <a:cs typeface="Calibri" pitchFamily="34" charset="0"/>
              </a:rPr>
              <a:t>thai</a:t>
            </a:r>
            <a:endParaRPr lang="en-US" dirty="0">
              <a:cs typeface="Calibri" pitchFamily="34" charset="0"/>
            </a:endParaRPr>
          </a:p>
          <a:p>
            <a:pPr marL="624078" lvl="0" indent="-514350">
              <a:buFont typeface="+mj-lt"/>
              <a:buAutoNum type="arabicPeriod"/>
            </a:pPr>
            <a:r>
              <a:rPr lang="en-US" dirty="0">
                <a:cs typeface="Calibri" pitchFamily="34" charset="0"/>
              </a:rPr>
              <a:t>Non stress test (NST)</a:t>
            </a:r>
          </a:p>
          <a:p>
            <a:pPr marL="624078" lvl="0" indent="-514350">
              <a:buFont typeface="+mj-lt"/>
              <a:buAutoNum type="arabicPeriod"/>
            </a:pPr>
            <a:r>
              <a:rPr lang="en-US" dirty="0" smtClean="0">
                <a:cs typeface="Calibri" pitchFamily="34" charset="0"/>
              </a:rPr>
              <a:t>Contraction Stress </a:t>
            </a:r>
            <a:r>
              <a:rPr lang="en-US" dirty="0">
                <a:cs typeface="Calibri" pitchFamily="34" charset="0"/>
              </a:rPr>
              <a:t>test (CST)</a:t>
            </a:r>
          </a:p>
          <a:p>
            <a:pPr marL="624078" lvl="0" indent="-514350">
              <a:buFont typeface="+mj-lt"/>
              <a:buAutoNum type="arabicPeriod"/>
            </a:pPr>
            <a:r>
              <a:rPr lang="en-US" dirty="0" err="1">
                <a:cs typeface="Calibri" pitchFamily="34" charset="0"/>
              </a:rPr>
              <a:t>Chỉ</a:t>
            </a:r>
            <a:r>
              <a:rPr lang="en-US" dirty="0">
                <a:cs typeface="Calibri" pitchFamily="34" charset="0"/>
              </a:rPr>
              <a:t> </a:t>
            </a:r>
            <a:r>
              <a:rPr lang="en-US" dirty="0" err="1">
                <a:cs typeface="Calibri" pitchFamily="34" charset="0"/>
              </a:rPr>
              <a:t>số</a:t>
            </a:r>
            <a:r>
              <a:rPr lang="en-US" dirty="0">
                <a:cs typeface="Calibri" pitchFamily="34" charset="0"/>
              </a:rPr>
              <a:t> </a:t>
            </a:r>
            <a:r>
              <a:rPr lang="en-US" dirty="0" err="1">
                <a:cs typeface="Calibri" pitchFamily="34" charset="0"/>
              </a:rPr>
              <a:t>ối</a:t>
            </a:r>
            <a:r>
              <a:rPr lang="en-US" dirty="0">
                <a:cs typeface="Calibri" pitchFamily="34" charset="0"/>
              </a:rPr>
              <a:t>, </a:t>
            </a:r>
            <a:r>
              <a:rPr lang="en-US" dirty="0" err="1">
                <a:cs typeface="Calibri" pitchFamily="34" charset="0"/>
              </a:rPr>
              <a:t>sinh</a:t>
            </a:r>
            <a:r>
              <a:rPr lang="en-US" dirty="0">
                <a:cs typeface="Calibri" pitchFamily="34" charset="0"/>
              </a:rPr>
              <a:t> </a:t>
            </a:r>
            <a:r>
              <a:rPr lang="en-US" dirty="0" err="1">
                <a:cs typeface="Calibri" pitchFamily="34" charset="0"/>
              </a:rPr>
              <a:t>trắc</a:t>
            </a:r>
            <a:r>
              <a:rPr lang="en-US" dirty="0">
                <a:cs typeface="Calibri" pitchFamily="34" charset="0"/>
              </a:rPr>
              <a:t> </a:t>
            </a:r>
            <a:r>
              <a:rPr lang="en-US" dirty="0" err="1">
                <a:cs typeface="Calibri" pitchFamily="34" charset="0"/>
              </a:rPr>
              <a:t>đồ</a:t>
            </a:r>
            <a:r>
              <a:rPr lang="en-US" dirty="0">
                <a:cs typeface="Calibri" pitchFamily="34" charset="0"/>
              </a:rPr>
              <a:t> </a:t>
            </a:r>
            <a:r>
              <a:rPr lang="en-US" dirty="0" err="1">
                <a:cs typeface="Calibri" pitchFamily="34" charset="0"/>
              </a:rPr>
              <a:t>vật</a:t>
            </a:r>
            <a:r>
              <a:rPr lang="en-US" dirty="0">
                <a:cs typeface="Calibri" pitchFamily="34" charset="0"/>
              </a:rPr>
              <a:t> </a:t>
            </a:r>
            <a:r>
              <a:rPr lang="en-US" dirty="0" err="1">
                <a:cs typeface="Calibri" pitchFamily="34" charset="0"/>
              </a:rPr>
              <a:t>lý</a:t>
            </a:r>
            <a:r>
              <a:rPr lang="en-US" dirty="0">
                <a:cs typeface="Calibri" pitchFamily="34" charset="0"/>
              </a:rPr>
              <a:t> </a:t>
            </a:r>
          </a:p>
          <a:p>
            <a:pPr marL="624078" lvl="0" indent="-514350">
              <a:buFont typeface="+mj-lt"/>
              <a:buAutoNum type="arabicPeriod"/>
            </a:pPr>
            <a:r>
              <a:rPr lang="en-US" dirty="0" err="1">
                <a:cs typeface="Calibri" pitchFamily="34" charset="0"/>
              </a:rPr>
              <a:t>Siêu</a:t>
            </a:r>
            <a:r>
              <a:rPr lang="en-US" dirty="0">
                <a:cs typeface="Calibri" pitchFamily="34" charset="0"/>
              </a:rPr>
              <a:t> </a:t>
            </a:r>
            <a:r>
              <a:rPr lang="en-US" dirty="0" err="1">
                <a:cs typeface="Calibri" pitchFamily="34" charset="0"/>
              </a:rPr>
              <a:t>âm</a:t>
            </a:r>
            <a:r>
              <a:rPr lang="en-US" dirty="0">
                <a:cs typeface="Calibri" pitchFamily="34" charset="0"/>
              </a:rPr>
              <a:t> Doppler</a:t>
            </a:r>
          </a:p>
          <a:p>
            <a:endParaRPr lang="en-US" dirty="0"/>
          </a:p>
        </p:txBody>
      </p:sp>
      <p:sp>
        <p:nvSpPr>
          <p:cNvPr id="3" name="Title 2"/>
          <p:cNvSpPr>
            <a:spLocks noGrp="1"/>
          </p:cNvSpPr>
          <p:nvPr>
            <p:ph type="title"/>
          </p:nvPr>
        </p:nvSpPr>
        <p:spPr>
          <a:xfrm>
            <a:off x="0" y="22789"/>
            <a:ext cx="8229600" cy="1143000"/>
          </a:xfrm>
        </p:spPr>
        <p:txBody>
          <a:bodyPr>
            <a:normAutofit/>
          </a:bodyPr>
          <a:lstStyle/>
          <a:p>
            <a:r>
              <a:rPr lang="en-US" sz="4800" dirty="0">
                <a:solidFill>
                  <a:srgbClr val="FF0000"/>
                </a:solidFill>
                <a:effectLst>
                  <a:outerShdw blurRad="38100" dist="38100" dir="2700000" algn="tl">
                    <a:srgbClr val="000000">
                      <a:alpha val="43137"/>
                    </a:srgbClr>
                  </a:outerShdw>
                </a:effectLst>
                <a:cs typeface="Calibri" pitchFamily="34" charset="0"/>
              </a:rPr>
              <a:t>I. TRƯỚC CHUYỂN DẠ</a:t>
            </a:r>
          </a:p>
        </p:txBody>
      </p:sp>
    </p:spTree>
    <p:extLst>
      <p:ext uri="{BB962C8B-B14F-4D97-AF65-F5344CB8AC3E}">
        <p14:creationId xmlns:p14="http://schemas.microsoft.com/office/powerpoint/2010/main" val="8842460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638800"/>
          </a:xfrm>
        </p:spPr>
        <p:txBody>
          <a:bodyPr/>
          <a:lstStyle/>
          <a:p>
            <a:r>
              <a:rPr lang="en-US" b="1" dirty="0">
                <a:ea typeface="Calibri"/>
                <a:cs typeface="Calibri" pitchFamily="34" charset="0"/>
              </a:rPr>
              <a:t>Tim </a:t>
            </a:r>
            <a:r>
              <a:rPr lang="en-US" b="1" dirty="0" err="1">
                <a:ea typeface="Calibri"/>
                <a:cs typeface="Calibri" pitchFamily="34" charset="0"/>
              </a:rPr>
              <a:t>thai</a:t>
            </a:r>
            <a:r>
              <a:rPr lang="en-US" b="1" dirty="0">
                <a:ea typeface="Calibri"/>
                <a:cs typeface="Calibri" pitchFamily="34" charset="0"/>
              </a:rPr>
              <a:t> </a:t>
            </a:r>
            <a:r>
              <a:rPr lang="en-US" b="1" dirty="0" err="1">
                <a:ea typeface="Calibri"/>
                <a:cs typeface="Calibri" pitchFamily="34" charset="0"/>
              </a:rPr>
              <a:t>căn</a:t>
            </a:r>
            <a:r>
              <a:rPr lang="en-US" b="1" dirty="0">
                <a:ea typeface="Calibri"/>
                <a:cs typeface="Calibri" pitchFamily="34" charset="0"/>
              </a:rPr>
              <a:t> </a:t>
            </a:r>
            <a:r>
              <a:rPr lang="en-US" b="1" dirty="0" err="1">
                <a:ea typeface="Calibri"/>
                <a:cs typeface="Calibri" pitchFamily="34" charset="0"/>
              </a:rPr>
              <a:t>bản</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tức</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qua </a:t>
            </a:r>
            <a:r>
              <a:rPr lang="en-US" dirty="0" err="1">
                <a:ea typeface="Calibri"/>
                <a:cs typeface="Calibri" pitchFamily="34" charset="0"/>
              </a:rPr>
              <a:t>từng</a:t>
            </a:r>
            <a:r>
              <a:rPr lang="en-US" dirty="0">
                <a:ea typeface="Calibri"/>
                <a:cs typeface="Calibri" pitchFamily="34" charset="0"/>
              </a:rPr>
              <a:t> </a:t>
            </a:r>
            <a:r>
              <a:rPr lang="en-US" dirty="0" err="1">
                <a:ea typeface="Calibri"/>
                <a:cs typeface="Calibri" pitchFamily="34" charset="0"/>
              </a:rPr>
              <a:t>chu</a:t>
            </a:r>
            <a:r>
              <a:rPr lang="en-US" dirty="0">
                <a:ea typeface="Calibri"/>
                <a:cs typeface="Calibri" pitchFamily="34" charset="0"/>
              </a:rPr>
              <a:t> </a:t>
            </a:r>
            <a:r>
              <a:rPr lang="en-US" dirty="0" err="1">
                <a:ea typeface="Calibri"/>
                <a:cs typeface="Calibri" pitchFamily="34" charset="0"/>
              </a:rPr>
              <a:t>chuyển</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này</a:t>
            </a:r>
            <a:r>
              <a:rPr lang="en-US" dirty="0">
                <a:ea typeface="Calibri"/>
                <a:cs typeface="Calibri" pitchFamily="34" charset="0"/>
              </a:rPr>
              <a:t> </a:t>
            </a:r>
            <a:r>
              <a:rPr lang="en-US" dirty="0" err="1">
                <a:ea typeface="Calibri"/>
                <a:cs typeface="Calibri" pitchFamily="34" charset="0"/>
              </a:rPr>
              <a:t>dao</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quanh</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chủ</a:t>
            </a:r>
            <a:r>
              <a:rPr lang="en-US" dirty="0">
                <a:ea typeface="Calibri"/>
                <a:cs typeface="Calibri" pitchFamily="34" charset="0"/>
              </a:rPr>
              <a:t> </a:t>
            </a:r>
            <a:r>
              <a:rPr lang="en-US" dirty="0" err="1">
                <a:ea typeface="Calibri"/>
                <a:cs typeface="Calibri" pitchFamily="34" charset="0"/>
              </a:rPr>
              <a:t>đạo</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bt</a:t>
            </a:r>
            <a:r>
              <a:rPr lang="en-US" dirty="0">
                <a:ea typeface="Calibri"/>
                <a:cs typeface="Calibri" pitchFamily="34" charset="0"/>
              </a:rPr>
              <a:t>: 110-160l/p</a:t>
            </a:r>
            <a:r>
              <a:rPr lang="en-US" dirty="0" smtClean="0">
                <a:ea typeface="Calibri"/>
                <a:cs typeface="Calibri" pitchFamily="34" charset="0"/>
              </a:rPr>
              <a:t>)</a:t>
            </a:r>
          </a:p>
          <a:p>
            <a:endParaRPr lang="en-US" dirty="0">
              <a:ea typeface="Calibri"/>
              <a:cs typeface="Calibri" pitchFamily="34" charset="0"/>
            </a:endParaRPr>
          </a:p>
          <a:p>
            <a:endParaRPr lang="en-US" dirty="0" smtClean="0">
              <a:ea typeface="Calibri"/>
              <a:cs typeface="Calibri" pitchFamily="34" charset="0"/>
            </a:endParaRPr>
          </a:p>
          <a:p>
            <a:endParaRPr lang="en-US" dirty="0">
              <a:ea typeface="Calibri"/>
              <a:cs typeface="Calibri" pitchFamily="34" charset="0"/>
            </a:endParaRPr>
          </a:p>
          <a:p>
            <a:endParaRPr lang="en-US" b="1" dirty="0" smtClean="0">
              <a:ea typeface="Calibri"/>
              <a:cs typeface="Calibri" pitchFamily="34" charset="0"/>
            </a:endParaRPr>
          </a:p>
          <a:p>
            <a:pPr marL="109728" indent="0">
              <a:buNone/>
            </a:pPr>
            <a:r>
              <a:rPr lang="en-US" b="1" dirty="0" smtClean="0">
                <a:ea typeface="Calibri"/>
                <a:cs typeface="Calibri" pitchFamily="34" charset="0"/>
              </a:rPr>
              <a:t>Dao </a:t>
            </a:r>
            <a:r>
              <a:rPr lang="en-US" b="1" dirty="0" err="1">
                <a:ea typeface="Calibri"/>
                <a:cs typeface="Calibri" pitchFamily="34" charset="0"/>
              </a:rPr>
              <a:t>động</a:t>
            </a:r>
            <a:r>
              <a:rPr lang="en-US" b="1" dirty="0">
                <a:ea typeface="Calibri"/>
                <a:cs typeface="Calibri" pitchFamily="34" charset="0"/>
              </a:rPr>
              <a:t> </a:t>
            </a:r>
            <a:r>
              <a:rPr lang="en-US" b="1" dirty="0" err="1">
                <a:ea typeface="Calibri"/>
                <a:cs typeface="Calibri" pitchFamily="34" charset="0"/>
              </a:rPr>
              <a:t>nội</a:t>
            </a:r>
            <a:r>
              <a:rPr lang="en-US" b="1" dirty="0">
                <a:ea typeface="Calibri"/>
                <a:cs typeface="Calibri" pitchFamily="34" charset="0"/>
              </a:rPr>
              <a:t> </a:t>
            </a:r>
            <a:r>
              <a:rPr lang="en-US" b="1"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dao</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xung</a:t>
            </a:r>
            <a:r>
              <a:rPr lang="en-US" dirty="0">
                <a:ea typeface="Calibri"/>
                <a:cs typeface="Calibri" pitchFamily="34" charset="0"/>
              </a:rPr>
              <a:t> </a:t>
            </a:r>
            <a:r>
              <a:rPr lang="en-US" dirty="0" err="1">
                <a:ea typeface="Calibri"/>
                <a:cs typeface="Calibri" pitchFamily="34" charset="0"/>
              </a:rPr>
              <a:t>quanh</a:t>
            </a:r>
            <a:r>
              <a:rPr lang="en-US" dirty="0">
                <a:ea typeface="Calibri"/>
                <a:cs typeface="Calibri" pitchFamily="34" charset="0"/>
              </a:rPr>
              <a:t> baseline.</a:t>
            </a:r>
          </a:p>
          <a:p>
            <a:endParaRPr lang="en-US" dirty="0"/>
          </a:p>
        </p:txBody>
      </p:sp>
      <p:sp>
        <p:nvSpPr>
          <p:cNvPr id="3" name="Title 2"/>
          <p:cNvSpPr>
            <a:spLocks noGrp="1"/>
          </p:cNvSpPr>
          <p:nvPr>
            <p:ph type="title"/>
          </p:nvPr>
        </p:nvSpPr>
        <p:spPr>
          <a:xfrm>
            <a:off x="37032" y="2286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010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668796"/>
            <a:ext cx="6553200" cy="188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2873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638800"/>
          </a:xfrm>
        </p:spPr>
        <p:txBody>
          <a:bodyPr/>
          <a:lstStyle/>
          <a:p>
            <a:pPr marL="0" marR="0">
              <a:lnSpc>
                <a:spcPct val="115000"/>
              </a:lnSpc>
              <a:spcBef>
                <a:spcPts val="0"/>
              </a:spcBef>
              <a:spcAft>
                <a:spcPts val="1000"/>
              </a:spcAft>
            </a:pPr>
            <a:r>
              <a:rPr lang="en-US" sz="2400" b="1" dirty="0" err="1">
                <a:ea typeface="Calibri"/>
                <a:cs typeface="Calibri" pitchFamily="34" charset="0"/>
              </a:rPr>
              <a:t>Nhịp</a:t>
            </a:r>
            <a:r>
              <a:rPr lang="en-US" sz="2400" b="1" dirty="0">
                <a:ea typeface="Calibri"/>
                <a:cs typeface="Calibri" pitchFamily="34" charset="0"/>
              </a:rPr>
              <a:t> </a:t>
            </a:r>
            <a:r>
              <a:rPr lang="en-US" sz="2400" b="1" dirty="0" err="1">
                <a:ea typeface="Calibri"/>
                <a:cs typeface="Calibri" pitchFamily="34" charset="0"/>
              </a:rPr>
              <a:t>tăng</a:t>
            </a:r>
            <a:r>
              <a:rPr lang="en-US" sz="2400" b="1" dirty="0">
                <a:ea typeface="Calibri"/>
                <a:cs typeface="Calibri" pitchFamily="34" charset="0"/>
              </a:rPr>
              <a:t>, </a:t>
            </a:r>
            <a:r>
              <a:rPr lang="en-US" sz="2400" b="1" dirty="0" err="1">
                <a:ea typeface="Calibri"/>
                <a:cs typeface="Calibri" pitchFamily="34" charset="0"/>
              </a:rPr>
              <a:t>nhịp</a:t>
            </a:r>
            <a:r>
              <a:rPr lang="en-US" sz="2400" b="1" dirty="0">
                <a:ea typeface="Calibri"/>
                <a:cs typeface="Calibri" pitchFamily="34" charset="0"/>
              </a:rPr>
              <a:t> </a:t>
            </a:r>
            <a:r>
              <a:rPr lang="en-US" sz="2400" b="1" dirty="0" err="1">
                <a:ea typeface="Calibri"/>
                <a:cs typeface="Calibri" pitchFamily="34" charset="0"/>
              </a:rPr>
              <a:t>giảm</a:t>
            </a:r>
            <a:endParaRPr lang="en-US" sz="2400"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sz="2400" dirty="0" err="1">
                <a:ea typeface="Calibri"/>
                <a:cs typeface="Calibri" pitchFamily="34" charset="0"/>
              </a:rPr>
              <a:t>Nhịp</a:t>
            </a:r>
            <a:r>
              <a:rPr lang="en-US" sz="2400" dirty="0">
                <a:ea typeface="Calibri"/>
                <a:cs typeface="Calibri" pitchFamily="34" charset="0"/>
              </a:rPr>
              <a:t> </a:t>
            </a:r>
            <a:r>
              <a:rPr lang="en-US" sz="2400" dirty="0" err="1">
                <a:ea typeface="Calibri"/>
                <a:cs typeface="Calibri" pitchFamily="34" charset="0"/>
              </a:rPr>
              <a:t>tăng</a:t>
            </a:r>
            <a:r>
              <a:rPr lang="en-US" sz="2400" b="1" dirty="0">
                <a:ea typeface="Calibri"/>
                <a:cs typeface="Calibri" pitchFamily="34" charset="0"/>
              </a:rPr>
              <a:t>: </a:t>
            </a:r>
            <a:r>
              <a:rPr lang="en-US" sz="2400" dirty="0" err="1">
                <a:ea typeface="Calibri"/>
                <a:cs typeface="Calibri" pitchFamily="34" charset="0"/>
              </a:rPr>
              <a:t>trị</a:t>
            </a:r>
            <a:r>
              <a:rPr lang="en-US" sz="2400" dirty="0">
                <a:ea typeface="Calibri"/>
                <a:cs typeface="Calibri" pitchFamily="34" charset="0"/>
              </a:rPr>
              <a:t> </a:t>
            </a:r>
            <a:r>
              <a:rPr lang="en-US" sz="2400" dirty="0" err="1">
                <a:ea typeface="Calibri"/>
                <a:cs typeface="Calibri" pitchFamily="34" charset="0"/>
              </a:rPr>
              <a:t>số</a:t>
            </a:r>
            <a:r>
              <a:rPr lang="en-US" sz="2400" dirty="0">
                <a:ea typeface="Calibri"/>
                <a:cs typeface="Calibri" pitchFamily="34" charset="0"/>
              </a:rPr>
              <a:t> </a:t>
            </a:r>
            <a:r>
              <a:rPr lang="en-US" sz="2400" dirty="0" err="1">
                <a:ea typeface="Calibri"/>
                <a:cs typeface="Calibri" pitchFamily="34" charset="0"/>
              </a:rPr>
              <a:t>tim</a:t>
            </a:r>
            <a:r>
              <a:rPr lang="en-US" sz="2400" dirty="0">
                <a:ea typeface="Calibri"/>
                <a:cs typeface="Calibri" pitchFamily="34" charset="0"/>
              </a:rPr>
              <a:t> </a:t>
            </a:r>
            <a:r>
              <a:rPr lang="en-US" sz="2400" dirty="0" err="1">
                <a:ea typeface="Calibri"/>
                <a:cs typeface="Calibri" pitchFamily="34" charset="0"/>
              </a:rPr>
              <a:t>thai</a:t>
            </a:r>
            <a:r>
              <a:rPr lang="en-US" sz="2400" dirty="0">
                <a:ea typeface="Calibri"/>
                <a:cs typeface="Calibri" pitchFamily="34" charset="0"/>
              </a:rPr>
              <a:t> </a:t>
            </a:r>
            <a:r>
              <a:rPr lang="en-US" sz="2400" dirty="0" err="1">
                <a:ea typeface="Calibri"/>
                <a:cs typeface="Calibri" pitchFamily="34" charset="0"/>
              </a:rPr>
              <a:t>tức</a:t>
            </a:r>
            <a:r>
              <a:rPr lang="en-US" sz="2400" dirty="0">
                <a:ea typeface="Calibri"/>
                <a:cs typeface="Calibri" pitchFamily="34" charset="0"/>
              </a:rPr>
              <a:t> </a:t>
            </a:r>
            <a:r>
              <a:rPr lang="en-US" sz="2400" dirty="0" err="1">
                <a:ea typeface="Calibri"/>
                <a:cs typeface="Calibri" pitchFamily="34" charset="0"/>
              </a:rPr>
              <a:t>thời</a:t>
            </a:r>
            <a:r>
              <a:rPr lang="en-US" sz="2400" dirty="0">
                <a:ea typeface="Calibri"/>
                <a:cs typeface="Calibri" pitchFamily="34" charset="0"/>
              </a:rPr>
              <a:t> </a:t>
            </a:r>
            <a:r>
              <a:rPr lang="en-US" sz="2400" dirty="0" err="1">
                <a:ea typeface="Calibri"/>
                <a:cs typeface="Calibri" pitchFamily="34" charset="0"/>
              </a:rPr>
              <a:t>tăng</a:t>
            </a:r>
            <a:r>
              <a:rPr lang="en-US" sz="2400" dirty="0">
                <a:ea typeface="Calibri"/>
                <a:cs typeface="Calibri" pitchFamily="34" charset="0"/>
              </a:rPr>
              <a:t> </a:t>
            </a:r>
            <a:r>
              <a:rPr lang="en-US" sz="2400" dirty="0" err="1">
                <a:ea typeface="Calibri"/>
                <a:cs typeface="Calibri" pitchFamily="34" charset="0"/>
              </a:rPr>
              <a:t>cao</a:t>
            </a:r>
            <a:r>
              <a:rPr lang="en-US" sz="2400" dirty="0">
                <a:ea typeface="Calibri"/>
                <a:cs typeface="Calibri" pitchFamily="34" charset="0"/>
              </a:rPr>
              <a:t> </a:t>
            </a:r>
            <a:r>
              <a:rPr lang="en-US" sz="2400" dirty="0" err="1">
                <a:ea typeface="Calibri"/>
                <a:cs typeface="Calibri" pitchFamily="34" charset="0"/>
              </a:rPr>
              <a:t>hơn</a:t>
            </a:r>
            <a:r>
              <a:rPr lang="en-US" sz="2400" dirty="0">
                <a:ea typeface="Calibri"/>
                <a:cs typeface="Calibri" pitchFamily="34" charset="0"/>
              </a:rPr>
              <a:t> baseline &gt;=15 </a:t>
            </a:r>
            <a:r>
              <a:rPr lang="en-US" sz="2400" dirty="0" err="1">
                <a:ea typeface="Calibri"/>
                <a:cs typeface="Calibri" pitchFamily="34" charset="0"/>
              </a:rPr>
              <a:t>nhịp</a:t>
            </a:r>
            <a:r>
              <a:rPr lang="en-US" sz="2400" dirty="0">
                <a:ea typeface="Calibri"/>
                <a:cs typeface="Calibri" pitchFamily="34" charset="0"/>
              </a:rPr>
              <a:t>/ </a:t>
            </a:r>
            <a:r>
              <a:rPr lang="en-US" sz="2400" dirty="0" err="1">
                <a:ea typeface="Calibri"/>
                <a:cs typeface="Calibri" pitchFamily="34" charset="0"/>
              </a:rPr>
              <a:t>phút</a:t>
            </a:r>
            <a:r>
              <a:rPr lang="en-US" sz="2400" b="1" dirty="0">
                <a:ea typeface="Calibri"/>
                <a:cs typeface="Calibri" pitchFamily="34" charset="0"/>
              </a:rPr>
              <a:t>, </a:t>
            </a:r>
            <a:r>
              <a:rPr lang="en-US" sz="2400" dirty="0" err="1">
                <a:ea typeface="Calibri"/>
                <a:cs typeface="Calibri" pitchFamily="34" charset="0"/>
              </a:rPr>
              <a:t>kéo</a:t>
            </a:r>
            <a:r>
              <a:rPr lang="en-US" sz="2400" dirty="0">
                <a:ea typeface="Calibri"/>
                <a:cs typeface="Calibri" pitchFamily="34" charset="0"/>
              </a:rPr>
              <a:t> </a:t>
            </a:r>
            <a:r>
              <a:rPr lang="en-US" sz="2400" dirty="0" err="1">
                <a:ea typeface="Calibri"/>
                <a:cs typeface="Calibri" pitchFamily="34" charset="0"/>
              </a:rPr>
              <a:t>dài</a:t>
            </a:r>
            <a:r>
              <a:rPr lang="en-US" sz="2400" dirty="0">
                <a:ea typeface="Calibri"/>
                <a:cs typeface="Calibri" pitchFamily="34" charset="0"/>
              </a:rPr>
              <a:t> &gt;= 15s</a:t>
            </a:r>
            <a:r>
              <a:rPr lang="en-US" sz="2400" dirty="0" smtClean="0">
                <a:ea typeface="Calibri"/>
                <a:cs typeface="Calibri" pitchFamily="34" charset="0"/>
              </a:rPr>
              <a:t>.</a:t>
            </a:r>
          </a:p>
          <a:p>
            <a:pPr marL="342900" marR="0" lvl="0" indent="-342900">
              <a:lnSpc>
                <a:spcPct val="115000"/>
              </a:lnSpc>
              <a:spcBef>
                <a:spcPts val="0"/>
              </a:spcBef>
              <a:spcAft>
                <a:spcPts val="1000"/>
              </a:spcAft>
              <a:buFont typeface="Times New Roman"/>
              <a:buChar char="-"/>
            </a:pPr>
            <a:endParaRPr lang="en-US" sz="2400" dirty="0">
              <a:ea typeface="Calibri"/>
              <a:cs typeface="Calibri" pitchFamily="34" charset="0"/>
            </a:endParaRPr>
          </a:p>
          <a:p>
            <a:pPr marL="342900" marR="0" lvl="0" indent="-342900">
              <a:lnSpc>
                <a:spcPct val="115000"/>
              </a:lnSpc>
              <a:spcBef>
                <a:spcPts val="0"/>
              </a:spcBef>
              <a:spcAft>
                <a:spcPts val="1000"/>
              </a:spcAft>
              <a:buFont typeface="Times New Roman"/>
              <a:buChar char="-"/>
            </a:pPr>
            <a:endParaRPr lang="en-US" sz="2400" dirty="0">
              <a:ea typeface="Calibri"/>
              <a:cs typeface="Calibri" pitchFamily="34" charset="0"/>
            </a:endParaRPr>
          </a:p>
          <a:p>
            <a:pPr marL="342900" marR="0" lvl="0" indent="-342900">
              <a:lnSpc>
                <a:spcPct val="115000"/>
              </a:lnSpc>
              <a:spcBef>
                <a:spcPts val="0"/>
              </a:spcBef>
              <a:spcAft>
                <a:spcPts val="1000"/>
              </a:spcAft>
              <a:buFont typeface="Times New Roman"/>
              <a:buChar char="-"/>
            </a:pPr>
            <a:endParaRPr lang="en-US" sz="2400" dirty="0" smtClean="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sz="2400" dirty="0" err="1" smtClean="0">
                <a:ea typeface="Calibri"/>
                <a:cs typeface="Calibri" pitchFamily="34" charset="0"/>
              </a:rPr>
              <a:t>Nhịp</a:t>
            </a:r>
            <a:r>
              <a:rPr lang="en-US" sz="2400" dirty="0" smtClean="0">
                <a:ea typeface="Calibri"/>
                <a:cs typeface="Calibri" pitchFamily="34" charset="0"/>
              </a:rPr>
              <a:t> </a:t>
            </a:r>
            <a:r>
              <a:rPr lang="en-US" sz="2400" dirty="0" err="1">
                <a:ea typeface="Calibri"/>
                <a:cs typeface="Calibri" pitchFamily="34" charset="0"/>
              </a:rPr>
              <a:t>giảm</a:t>
            </a:r>
            <a:r>
              <a:rPr lang="en-US" sz="2400" dirty="0">
                <a:ea typeface="Calibri"/>
                <a:cs typeface="Calibri" pitchFamily="34" charset="0"/>
              </a:rPr>
              <a:t>: </a:t>
            </a:r>
            <a:r>
              <a:rPr lang="en-US" sz="2400" dirty="0" err="1">
                <a:ea typeface="Calibri"/>
                <a:cs typeface="Calibri" pitchFamily="34" charset="0"/>
              </a:rPr>
              <a:t>trị</a:t>
            </a:r>
            <a:r>
              <a:rPr lang="en-US" sz="2400" dirty="0">
                <a:ea typeface="Calibri"/>
                <a:cs typeface="Calibri" pitchFamily="34" charset="0"/>
              </a:rPr>
              <a:t> </a:t>
            </a:r>
            <a:r>
              <a:rPr lang="en-US" sz="2400" dirty="0" err="1">
                <a:ea typeface="Calibri"/>
                <a:cs typeface="Calibri" pitchFamily="34" charset="0"/>
              </a:rPr>
              <a:t>số</a:t>
            </a:r>
            <a:r>
              <a:rPr lang="en-US" sz="2400" dirty="0">
                <a:ea typeface="Calibri"/>
                <a:cs typeface="Calibri" pitchFamily="34" charset="0"/>
              </a:rPr>
              <a:t> </a:t>
            </a:r>
            <a:r>
              <a:rPr lang="en-US" sz="2400" dirty="0" err="1">
                <a:ea typeface="Calibri"/>
                <a:cs typeface="Calibri" pitchFamily="34" charset="0"/>
              </a:rPr>
              <a:t>tim</a:t>
            </a:r>
            <a:r>
              <a:rPr lang="en-US" sz="2400" dirty="0">
                <a:ea typeface="Calibri"/>
                <a:cs typeface="Calibri" pitchFamily="34" charset="0"/>
              </a:rPr>
              <a:t> </a:t>
            </a:r>
            <a:r>
              <a:rPr lang="en-US" sz="2400" dirty="0" err="1">
                <a:ea typeface="Calibri"/>
                <a:cs typeface="Calibri" pitchFamily="34" charset="0"/>
              </a:rPr>
              <a:t>thai</a:t>
            </a:r>
            <a:r>
              <a:rPr lang="en-US" sz="2400" dirty="0">
                <a:ea typeface="Calibri"/>
                <a:cs typeface="Calibri" pitchFamily="34" charset="0"/>
              </a:rPr>
              <a:t> </a:t>
            </a:r>
            <a:r>
              <a:rPr lang="en-US" sz="2400" dirty="0" err="1">
                <a:ea typeface="Calibri"/>
                <a:cs typeface="Calibri" pitchFamily="34" charset="0"/>
              </a:rPr>
              <a:t>tức</a:t>
            </a:r>
            <a:r>
              <a:rPr lang="en-US" sz="2400" dirty="0">
                <a:ea typeface="Calibri"/>
                <a:cs typeface="Calibri" pitchFamily="34" charset="0"/>
              </a:rPr>
              <a:t> </a:t>
            </a:r>
            <a:r>
              <a:rPr lang="en-US" sz="2400" dirty="0" err="1">
                <a:ea typeface="Calibri"/>
                <a:cs typeface="Calibri" pitchFamily="34" charset="0"/>
              </a:rPr>
              <a:t>thời</a:t>
            </a:r>
            <a:r>
              <a:rPr lang="en-US" sz="2400" dirty="0">
                <a:ea typeface="Calibri"/>
                <a:cs typeface="Calibri" pitchFamily="34" charset="0"/>
              </a:rPr>
              <a:t> </a:t>
            </a:r>
            <a:r>
              <a:rPr lang="en-US" sz="2400" dirty="0" err="1">
                <a:ea typeface="Calibri"/>
                <a:cs typeface="Calibri" pitchFamily="34" charset="0"/>
              </a:rPr>
              <a:t>thấp</a:t>
            </a:r>
            <a:r>
              <a:rPr lang="en-US" sz="2400" dirty="0">
                <a:ea typeface="Calibri"/>
                <a:cs typeface="Calibri" pitchFamily="34" charset="0"/>
              </a:rPr>
              <a:t> </a:t>
            </a:r>
            <a:r>
              <a:rPr lang="en-US" sz="2400" dirty="0" err="1">
                <a:ea typeface="Calibri"/>
                <a:cs typeface="Calibri" pitchFamily="34" charset="0"/>
              </a:rPr>
              <a:t>hơn</a:t>
            </a:r>
            <a:r>
              <a:rPr lang="en-US" sz="2400" dirty="0">
                <a:ea typeface="Calibri"/>
                <a:cs typeface="Calibri" pitchFamily="34" charset="0"/>
              </a:rPr>
              <a:t> baseline &gt;=15 </a:t>
            </a:r>
            <a:r>
              <a:rPr lang="en-US" sz="2400" dirty="0" err="1">
                <a:ea typeface="Calibri"/>
                <a:cs typeface="Calibri" pitchFamily="34" charset="0"/>
              </a:rPr>
              <a:t>nhịp</a:t>
            </a:r>
            <a:r>
              <a:rPr lang="en-US" sz="2400" dirty="0">
                <a:ea typeface="Calibri"/>
                <a:cs typeface="Calibri" pitchFamily="34" charset="0"/>
              </a:rPr>
              <a:t>/ </a:t>
            </a:r>
            <a:r>
              <a:rPr lang="en-US" sz="2400" dirty="0" err="1">
                <a:ea typeface="Calibri"/>
                <a:cs typeface="Calibri" pitchFamily="34" charset="0"/>
              </a:rPr>
              <a:t>phút</a:t>
            </a:r>
            <a:r>
              <a:rPr lang="en-US" sz="2400" b="1" dirty="0">
                <a:ea typeface="Calibri"/>
                <a:cs typeface="Calibri" pitchFamily="34" charset="0"/>
              </a:rPr>
              <a:t>, </a:t>
            </a:r>
            <a:r>
              <a:rPr lang="en-US" sz="2400" dirty="0" err="1">
                <a:ea typeface="Calibri"/>
                <a:cs typeface="Calibri" pitchFamily="34" charset="0"/>
              </a:rPr>
              <a:t>kéo</a:t>
            </a:r>
            <a:r>
              <a:rPr lang="en-US" sz="2400" dirty="0">
                <a:ea typeface="Calibri"/>
                <a:cs typeface="Calibri" pitchFamily="34" charset="0"/>
              </a:rPr>
              <a:t> </a:t>
            </a:r>
            <a:r>
              <a:rPr lang="en-US" sz="2400" dirty="0" err="1">
                <a:ea typeface="Calibri"/>
                <a:cs typeface="Calibri" pitchFamily="34" charset="0"/>
              </a:rPr>
              <a:t>dài</a:t>
            </a:r>
            <a:r>
              <a:rPr lang="en-US" sz="2400" dirty="0">
                <a:ea typeface="Calibri"/>
                <a:cs typeface="Calibri" pitchFamily="34" charset="0"/>
              </a:rPr>
              <a:t> &gt;= 15s</a:t>
            </a:r>
            <a:r>
              <a:rPr lang="en-US" sz="2400" b="1" dirty="0">
                <a:ea typeface="Calibri"/>
                <a:cs typeface="Calibri" pitchFamily="34" charset="0"/>
              </a:rPr>
              <a:t>.</a:t>
            </a:r>
            <a:endParaRPr lang="en-US" sz="2400" dirty="0">
              <a:ea typeface="Calibri"/>
              <a:cs typeface="Calibri" pitchFamily="34" charset="0"/>
            </a:endParaRPr>
          </a:p>
          <a:p>
            <a:endParaRPr lang="en-US" dirty="0"/>
          </a:p>
        </p:txBody>
      </p:sp>
      <p:sp>
        <p:nvSpPr>
          <p:cNvPr id="3" name="Title 2"/>
          <p:cNvSpPr>
            <a:spLocks noGrp="1"/>
          </p:cNvSpPr>
          <p:nvPr>
            <p:ph type="title"/>
          </p:nvPr>
        </p:nvSpPr>
        <p:spPr>
          <a:xfrm>
            <a:off x="37032" y="3048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03157"/>
            <a:ext cx="5486400" cy="166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5151438"/>
            <a:ext cx="49530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6271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marR="0">
              <a:lnSpc>
                <a:spcPct val="115000"/>
              </a:lnSpc>
              <a:spcBef>
                <a:spcPts val="0"/>
              </a:spcBef>
              <a:spcAft>
                <a:spcPts val="1000"/>
              </a:spcAft>
            </a:pPr>
            <a:r>
              <a:rPr lang="en-US" b="1" dirty="0" err="1">
                <a:ea typeface="Calibri"/>
                <a:cs typeface="Calibri" pitchFamily="34" charset="0"/>
              </a:rPr>
              <a:t>Các</a:t>
            </a:r>
            <a:r>
              <a:rPr lang="en-US" b="1" dirty="0">
                <a:ea typeface="Calibri"/>
                <a:cs typeface="Calibri" pitchFamily="34" charset="0"/>
              </a:rPr>
              <a:t> </a:t>
            </a:r>
            <a:r>
              <a:rPr lang="en-US" b="1" dirty="0" err="1">
                <a:ea typeface="Calibri"/>
                <a:cs typeface="Calibri" pitchFamily="34" charset="0"/>
              </a:rPr>
              <a:t>nhịp</a:t>
            </a:r>
            <a:r>
              <a:rPr lang="en-US" b="1" dirty="0">
                <a:ea typeface="Calibri"/>
                <a:cs typeface="Calibri" pitchFamily="34" charset="0"/>
              </a:rPr>
              <a:t> </a:t>
            </a:r>
            <a:r>
              <a:rPr lang="en-US" b="1" dirty="0" err="1">
                <a:ea typeface="Calibri"/>
                <a:cs typeface="Calibri" pitchFamily="34" charset="0"/>
              </a:rPr>
              <a:t>giảm</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sớm</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Khởi</a:t>
            </a:r>
            <a:r>
              <a:rPr lang="en-US" dirty="0">
                <a:ea typeface="Calibri"/>
                <a:cs typeface="Calibri" pitchFamily="34" charset="0"/>
              </a:rPr>
              <a:t>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cùng</a:t>
            </a:r>
            <a:r>
              <a:rPr lang="en-US" dirty="0">
                <a:ea typeface="Calibri"/>
                <a:cs typeface="Calibri" pitchFamily="34" charset="0"/>
              </a:rPr>
              <a:t> </a:t>
            </a:r>
            <a:r>
              <a:rPr lang="en-US" dirty="0" err="1">
                <a:ea typeface="Calibri"/>
                <a:cs typeface="Calibri" pitchFamily="34" charset="0"/>
              </a:rPr>
              <a:t>lúc</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Đạt</a:t>
            </a:r>
            <a:r>
              <a:rPr lang="en-US" dirty="0">
                <a:ea typeface="Calibri"/>
                <a:cs typeface="Calibri" pitchFamily="34" charset="0"/>
              </a:rPr>
              <a:t> </a:t>
            </a:r>
            <a:r>
              <a:rPr lang="en-US" dirty="0" err="1">
                <a:ea typeface="Calibri"/>
                <a:cs typeface="Calibri" pitchFamily="34" charset="0"/>
              </a:rPr>
              <a:t>cực</a:t>
            </a:r>
            <a:r>
              <a:rPr lang="en-US" dirty="0">
                <a:ea typeface="Calibri"/>
                <a:cs typeface="Calibri" pitchFamily="34" charset="0"/>
              </a:rPr>
              <a:t> </a:t>
            </a:r>
            <a:r>
              <a:rPr lang="en-US" dirty="0" err="1">
                <a:ea typeface="Calibri"/>
                <a:cs typeface="Calibri" pitchFamily="34" charset="0"/>
              </a:rPr>
              <a:t>tiểu</a:t>
            </a:r>
            <a:r>
              <a:rPr lang="en-US" dirty="0">
                <a:ea typeface="Calibri"/>
                <a:cs typeface="Calibri" pitchFamily="34" charset="0"/>
              </a:rPr>
              <a:t> </a:t>
            </a:r>
            <a:r>
              <a:rPr lang="en-US" dirty="0" err="1">
                <a:ea typeface="Calibri"/>
                <a:cs typeface="Calibri" pitchFamily="34" charset="0"/>
              </a:rPr>
              <a:t>trùng</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cực</a:t>
            </a:r>
            <a:r>
              <a:rPr lang="en-US" dirty="0">
                <a:ea typeface="Calibri"/>
                <a:cs typeface="Calibri" pitchFamily="34" charset="0"/>
              </a:rPr>
              <a:t> </a:t>
            </a:r>
            <a:r>
              <a:rPr lang="en-US" dirty="0" err="1">
                <a:ea typeface="Calibri"/>
                <a:cs typeface="Calibri" pitchFamily="34" charset="0"/>
              </a:rPr>
              <a:t>đại</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tức</a:t>
            </a:r>
            <a:r>
              <a:rPr lang="en-US" dirty="0">
                <a:ea typeface="Calibri"/>
                <a:cs typeface="Calibri" pitchFamily="34" charset="0"/>
              </a:rPr>
              <a:t> </a:t>
            </a:r>
            <a:r>
              <a:rPr lang="en-US" dirty="0" err="1">
                <a:ea typeface="Calibri"/>
                <a:cs typeface="Calibri" pitchFamily="34" charset="0"/>
              </a:rPr>
              <a:t>chênh</a:t>
            </a:r>
            <a:r>
              <a:rPr lang="en-US" dirty="0">
                <a:ea typeface="Calibri"/>
                <a:cs typeface="Calibri" pitchFamily="34" charset="0"/>
              </a:rPr>
              <a:t> </a:t>
            </a:r>
            <a:r>
              <a:rPr lang="en-US" dirty="0" err="1">
                <a:ea typeface="Calibri"/>
                <a:cs typeface="Calibri" pitchFamily="34" charset="0"/>
              </a:rPr>
              <a:t>lệch</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quá</a:t>
            </a:r>
            <a:r>
              <a:rPr lang="en-US" dirty="0">
                <a:ea typeface="Calibri"/>
                <a:cs typeface="Calibri" pitchFamily="34" charset="0"/>
              </a:rPr>
              <a:t> 15s)</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Phục</a:t>
            </a:r>
            <a:r>
              <a:rPr lang="en-US" dirty="0">
                <a:ea typeface="Calibri"/>
                <a:cs typeface="Calibri" pitchFamily="34" charset="0"/>
              </a:rPr>
              <a:t> </a:t>
            </a:r>
            <a:r>
              <a:rPr lang="en-US" dirty="0" err="1">
                <a:ea typeface="Calibri"/>
                <a:cs typeface="Calibri" pitchFamily="34" charset="0"/>
              </a:rPr>
              <a:t>hồi</a:t>
            </a:r>
            <a:r>
              <a:rPr lang="en-US" dirty="0">
                <a:ea typeface="Calibri"/>
                <a:cs typeface="Calibri" pitchFamily="34" charset="0"/>
              </a:rPr>
              <a:t> </a:t>
            </a:r>
            <a:r>
              <a:rPr lang="en-US" dirty="0" err="1">
                <a:ea typeface="Calibri"/>
                <a:cs typeface="Calibri" pitchFamily="34" charset="0"/>
              </a:rPr>
              <a:t>hoàn</a:t>
            </a:r>
            <a:r>
              <a:rPr lang="en-US" dirty="0">
                <a:ea typeface="Calibri"/>
                <a:cs typeface="Calibri" pitchFamily="34" charset="0"/>
              </a:rPr>
              <a:t> </a:t>
            </a:r>
            <a:r>
              <a:rPr lang="en-US" dirty="0" err="1">
                <a:ea typeface="Calibri"/>
                <a:cs typeface="Calibri" pitchFamily="34" charset="0"/>
              </a:rPr>
              <a:t>toàn</a:t>
            </a:r>
            <a:r>
              <a:rPr lang="en-US" dirty="0">
                <a:ea typeface="Calibri"/>
                <a:cs typeface="Calibri" pitchFamily="34" charset="0"/>
              </a:rPr>
              <a:t> </a:t>
            </a:r>
            <a:r>
              <a:rPr lang="en-US" dirty="0" err="1">
                <a:ea typeface="Calibri"/>
                <a:cs typeface="Calibri" pitchFamily="34" charset="0"/>
              </a:rPr>
              <a:t>cùng</a:t>
            </a:r>
            <a:r>
              <a:rPr lang="en-US" dirty="0">
                <a:ea typeface="Calibri"/>
                <a:cs typeface="Calibri" pitchFamily="34" charset="0"/>
              </a:rPr>
              <a:t> </a:t>
            </a:r>
            <a:r>
              <a:rPr lang="en-US" dirty="0" err="1">
                <a:ea typeface="Calibri"/>
                <a:cs typeface="Calibri" pitchFamily="34" charset="0"/>
              </a:rPr>
              <a:t>lúc</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thúc</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đe</a:t>
            </a:r>
            <a:r>
              <a:rPr lang="en-US" dirty="0">
                <a:ea typeface="Calibri"/>
                <a:cs typeface="Calibri" pitchFamily="34" charset="0"/>
              </a:rPr>
              <a:t> </a:t>
            </a:r>
            <a:r>
              <a:rPr lang="en-US" dirty="0" err="1">
                <a:ea typeface="Calibri"/>
                <a:cs typeface="Calibri" pitchFamily="34" charset="0"/>
              </a:rPr>
              <a:t>dọa</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nêu</a:t>
            </a:r>
            <a:r>
              <a:rPr lang="en-US" dirty="0">
                <a:ea typeface="Calibri"/>
                <a:cs typeface="Calibri" pitchFamily="34" charset="0"/>
              </a:rPr>
              <a:t> </a:t>
            </a:r>
            <a:r>
              <a:rPr lang="en-US" dirty="0" err="1">
                <a:ea typeface="Calibri"/>
                <a:cs typeface="Calibri" pitchFamily="34" charset="0"/>
              </a:rPr>
              <a:t>biên</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quá</a:t>
            </a:r>
            <a:r>
              <a:rPr lang="en-US" dirty="0">
                <a:ea typeface="Calibri"/>
                <a:cs typeface="Calibri" pitchFamily="34" charset="0"/>
              </a:rPr>
              <a:t> </a:t>
            </a:r>
            <a:r>
              <a:rPr lang="en-US" dirty="0" err="1">
                <a:ea typeface="Calibri"/>
                <a:cs typeface="Calibri" pitchFamily="34" charset="0"/>
              </a:rPr>
              <a:t>sâu</a:t>
            </a:r>
            <a:r>
              <a:rPr lang="en-US" dirty="0">
                <a:ea typeface="Calibri"/>
                <a:cs typeface="Calibri" pitchFamily="34" charset="0"/>
              </a:rPr>
              <a:t> (&lt;50 </a:t>
            </a:r>
            <a:r>
              <a:rPr lang="en-US" dirty="0" err="1">
                <a:ea typeface="Calibri"/>
                <a:cs typeface="Calibri" pitchFamily="34" charset="0"/>
              </a:rPr>
              <a:t>nhịp</a:t>
            </a:r>
            <a:r>
              <a:rPr lang="en-US" dirty="0">
                <a:ea typeface="Calibri"/>
                <a:cs typeface="Calibri" pitchFamily="34" charset="0"/>
              </a:rPr>
              <a:t>/p)</a:t>
            </a:r>
          </a:p>
          <a:p>
            <a:pPr marL="514350" marR="0" lvl="0" indent="-514350">
              <a:lnSpc>
                <a:spcPct val="115000"/>
              </a:lnSpc>
              <a:spcBef>
                <a:spcPts val="0"/>
              </a:spcBef>
              <a:spcAft>
                <a:spcPts val="1000"/>
              </a:spcAft>
              <a:buFont typeface="+mj-lt"/>
              <a:buAutoNum type="arabicPeriod"/>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Cực</a:t>
            </a:r>
            <a:r>
              <a:rPr lang="en-US" dirty="0">
                <a:ea typeface="Calibri"/>
                <a:cs typeface="Calibri" pitchFamily="34" charset="0"/>
              </a:rPr>
              <a:t> </a:t>
            </a:r>
            <a:r>
              <a:rPr lang="en-US" dirty="0" err="1">
                <a:ea typeface="Calibri"/>
                <a:cs typeface="Calibri" pitchFamily="34" charset="0"/>
              </a:rPr>
              <a:t>tiểu</a:t>
            </a:r>
            <a:r>
              <a:rPr lang="en-US" dirty="0">
                <a:ea typeface="Calibri"/>
                <a:cs typeface="Calibri" pitchFamily="34" charset="0"/>
              </a:rPr>
              <a:t> </a:t>
            </a:r>
            <a:r>
              <a:rPr lang="en-US" dirty="0" err="1">
                <a:ea typeface="Calibri"/>
                <a:cs typeface="Calibri" pitchFamily="34" charset="0"/>
              </a:rPr>
              <a:t>lệch</a:t>
            </a:r>
            <a:r>
              <a:rPr lang="en-US" dirty="0">
                <a:ea typeface="Calibri"/>
                <a:cs typeface="Calibri" pitchFamily="34" charset="0"/>
              </a:rPr>
              <a:t> &gt; 15s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đỉnh</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Phục</a:t>
            </a:r>
            <a:r>
              <a:rPr lang="en-US" dirty="0">
                <a:ea typeface="Calibri"/>
                <a:cs typeface="Calibri" pitchFamily="34" charset="0"/>
              </a:rPr>
              <a:t> </a:t>
            </a:r>
            <a:r>
              <a:rPr lang="en-US" dirty="0" err="1">
                <a:ea typeface="Calibri"/>
                <a:cs typeface="Calibri" pitchFamily="34" charset="0"/>
              </a:rPr>
              <a:t>hồi</a:t>
            </a:r>
            <a:r>
              <a:rPr lang="en-US" dirty="0">
                <a:ea typeface="Calibri"/>
                <a:cs typeface="Calibri" pitchFamily="34" charset="0"/>
              </a:rPr>
              <a:t> </a:t>
            </a:r>
            <a:r>
              <a:rPr lang="en-US" dirty="0" err="1">
                <a:ea typeface="Calibri"/>
                <a:cs typeface="Calibri" pitchFamily="34" charset="0"/>
              </a:rPr>
              <a:t>chậm</a:t>
            </a:r>
            <a:r>
              <a:rPr lang="en-US" dirty="0">
                <a:ea typeface="Calibri"/>
                <a:cs typeface="Calibri" pitchFamily="34" charset="0"/>
              </a:rPr>
              <a:t> </a:t>
            </a:r>
            <a:r>
              <a:rPr lang="en-US" dirty="0" err="1">
                <a:ea typeface="Calibri"/>
                <a:cs typeface="Calibri" pitchFamily="34" charset="0"/>
              </a:rPr>
              <a:t>sau</a:t>
            </a:r>
            <a:r>
              <a:rPr lang="en-US" dirty="0">
                <a:ea typeface="Calibri"/>
                <a:cs typeface="Calibri" pitchFamily="34" charset="0"/>
              </a:rPr>
              <a:t> 15s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thúc</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3048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2291112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315200" cy="478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8544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marR="0">
              <a:lnSpc>
                <a:spcPct val="115000"/>
              </a:lnSpc>
              <a:spcBef>
                <a:spcPts val="0"/>
              </a:spcBef>
              <a:spcAft>
                <a:spcPts val="1000"/>
              </a:spcAft>
            </a:pPr>
            <a:r>
              <a:rPr lang="en-US" dirty="0" err="1">
                <a:ea typeface="Calibri"/>
                <a:cs typeface="Calibri" pitchFamily="34" charset="0"/>
              </a:rPr>
              <a:t>Phân</a:t>
            </a:r>
            <a:r>
              <a:rPr lang="en-US" dirty="0">
                <a:ea typeface="Calibri"/>
                <a:cs typeface="Calibri" pitchFamily="34" charset="0"/>
              </a:rPr>
              <a:t> </a:t>
            </a:r>
            <a:r>
              <a:rPr lang="en-US" dirty="0" err="1">
                <a:ea typeface="Calibri"/>
                <a:cs typeface="Calibri" pitchFamily="34" charset="0"/>
              </a:rPr>
              <a:t>loại</a:t>
            </a:r>
            <a:r>
              <a:rPr lang="en-US" dirty="0">
                <a:ea typeface="Calibri"/>
                <a:cs typeface="Calibri" pitchFamily="34" charset="0"/>
              </a:rPr>
              <a:t> EFM </a:t>
            </a:r>
            <a:r>
              <a:rPr lang="en-US" dirty="0" err="1">
                <a:ea typeface="Calibri"/>
                <a:cs typeface="Calibri" pitchFamily="34" charset="0"/>
              </a:rPr>
              <a:t>theo</a:t>
            </a:r>
            <a:r>
              <a:rPr lang="en-US" dirty="0">
                <a:ea typeface="Calibri"/>
                <a:cs typeface="Calibri" pitchFamily="34" charset="0"/>
              </a:rPr>
              <a:t> ACOG 2009</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EFM </a:t>
            </a:r>
            <a:r>
              <a:rPr lang="en-US" dirty="0" err="1">
                <a:ea typeface="Calibri"/>
                <a:cs typeface="Calibri" pitchFamily="34" charset="0"/>
              </a:rPr>
              <a:t>loại</a:t>
            </a:r>
            <a:r>
              <a:rPr lang="en-US" dirty="0">
                <a:ea typeface="Calibri"/>
                <a:cs typeface="Calibri" pitchFamily="34" charset="0"/>
              </a:rPr>
              <a:t> I,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thỏa</a:t>
            </a:r>
            <a:r>
              <a:rPr lang="en-US" dirty="0">
                <a:ea typeface="Calibri"/>
                <a:cs typeface="Calibri" pitchFamily="34" charset="0"/>
              </a:rPr>
              <a:t>:</a:t>
            </a:r>
          </a:p>
          <a:p>
            <a:pPr marL="342900" marR="0" lvl="0" indent="-342900">
              <a:lnSpc>
                <a:spcPct val="115000"/>
              </a:lnSpc>
              <a:spcBef>
                <a:spcPts val="0"/>
              </a:spcBef>
              <a:spcAft>
                <a:spcPts val="1000"/>
              </a:spcAft>
              <a:buFont typeface="+mj-lt"/>
              <a:buAutoNum type="arabicParenBoth"/>
            </a:pP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arenBoth"/>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trung</a:t>
            </a:r>
            <a:r>
              <a:rPr lang="en-US" dirty="0">
                <a:ea typeface="Calibri"/>
                <a:cs typeface="Calibri" pitchFamily="34" charset="0"/>
              </a:rPr>
              <a:t> </a:t>
            </a:r>
            <a:r>
              <a:rPr lang="en-US" dirty="0" err="1">
                <a:ea typeface="Calibri"/>
                <a:cs typeface="Calibri" pitchFamily="34" charset="0"/>
              </a:rPr>
              <a:t>bình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arenBoth"/>
            </a:pP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endParaRPr lang="en-US" dirty="0">
              <a:ea typeface="Calibri"/>
              <a:cs typeface="Calibri" pitchFamily="34" charset="0"/>
            </a:endParaRPr>
          </a:p>
          <a:p>
            <a:r>
              <a:rPr lang="en-US" dirty="0" err="1">
                <a:ea typeface="Calibri"/>
              </a:rPr>
              <a:t>Không</a:t>
            </a:r>
            <a:r>
              <a:rPr lang="en-US" dirty="0">
                <a:ea typeface="Calibri"/>
              </a:rPr>
              <a:t> </a:t>
            </a:r>
            <a:r>
              <a:rPr lang="en-US" dirty="0" err="1">
                <a:ea typeface="Calibri"/>
              </a:rPr>
              <a:t>đòi</a:t>
            </a:r>
            <a:r>
              <a:rPr lang="en-US" dirty="0">
                <a:ea typeface="Calibri"/>
              </a:rPr>
              <a:t> </a:t>
            </a:r>
            <a:r>
              <a:rPr lang="en-US" dirty="0" err="1">
                <a:ea typeface="Calibri"/>
              </a:rPr>
              <a:t>hỏi</a:t>
            </a:r>
            <a:r>
              <a:rPr lang="en-US" dirty="0">
                <a:ea typeface="Calibri"/>
              </a:rPr>
              <a:t> can </a:t>
            </a:r>
            <a:r>
              <a:rPr lang="en-US" dirty="0" err="1">
                <a:ea typeface="Calibri"/>
              </a:rPr>
              <a:t>thiệp</a:t>
            </a:r>
            <a:r>
              <a:rPr lang="en-US" dirty="0">
                <a:ea typeface="Calibri"/>
              </a:rPr>
              <a:t> ở </a:t>
            </a:r>
            <a:r>
              <a:rPr lang="en-US" dirty="0" err="1">
                <a:ea typeface="Calibri"/>
              </a:rPr>
              <a:t>thời</a:t>
            </a:r>
            <a:r>
              <a:rPr lang="en-US" dirty="0">
                <a:ea typeface="Calibri"/>
              </a:rPr>
              <a:t> </a:t>
            </a:r>
            <a:r>
              <a:rPr lang="en-US" dirty="0" err="1">
                <a:ea typeface="Calibri"/>
              </a:rPr>
              <a:t>điểm</a:t>
            </a:r>
            <a:r>
              <a:rPr lang="en-US" dirty="0">
                <a:ea typeface="Calibri"/>
              </a:rPr>
              <a:t> </a:t>
            </a:r>
            <a:r>
              <a:rPr lang="en-US" dirty="0" err="1">
                <a:ea typeface="Calibri"/>
              </a:rPr>
              <a:t>khảo</a:t>
            </a:r>
            <a:r>
              <a:rPr lang="en-US" dirty="0">
                <a:ea typeface="Calibri"/>
              </a:rPr>
              <a:t> </a:t>
            </a:r>
            <a:r>
              <a:rPr lang="en-US" dirty="0" err="1">
                <a:ea typeface="Calibri"/>
              </a:rPr>
              <a:t>sát</a:t>
            </a:r>
            <a:endParaRPr lang="en-US" dirty="0"/>
          </a:p>
        </p:txBody>
      </p:sp>
      <p:sp>
        <p:nvSpPr>
          <p:cNvPr id="3" name="Title 2"/>
          <p:cNvSpPr>
            <a:spLocks noGrp="1"/>
          </p:cNvSpPr>
          <p:nvPr>
            <p:ph type="title"/>
          </p:nvPr>
        </p:nvSpPr>
        <p:spPr>
          <a:xfrm>
            <a:off x="24925" y="3048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16795551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EFM </a:t>
            </a:r>
            <a:r>
              <a:rPr lang="en-US" dirty="0" err="1">
                <a:ea typeface="Calibri"/>
                <a:cs typeface="Calibri" pitchFamily="34" charset="0"/>
              </a:rPr>
              <a:t>loại</a:t>
            </a:r>
            <a:r>
              <a:rPr lang="en-US" dirty="0">
                <a:ea typeface="Calibri"/>
                <a:cs typeface="Calibri" pitchFamily="34" charset="0"/>
              </a:rPr>
              <a:t> III: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vằng</a:t>
            </a:r>
            <a:r>
              <a:rPr lang="en-US" dirty="0">
                <a:ea typeface="Calibri"/>
                <a:cs typeface="Calibri" pitchFamily="34" charset="0"/>
              </a:rPr>
              <a:t> </a:t>
            </a:r>
            <a:r>
              <a:rPr lang="en-US" dirty="0" err="1">
                <a:ea typeface="Calibri"/>
                <a:cs typeface="Calibri" pitchFamily="34" charset="0"/>
              </a:rPr>
              <a:t>mặt</a:t>
            </a:r>
            <a:r>
              <a:rPr lang="en-US" dirty="0">
                <a:ea typeface="Calibri"/>
                <a:cs typeface="Calibri" pitchFamily="34" charset="0"/>
              </a:rPr>
              <a:t> </a:t>
            </a:r>
            <a:r>
              <a:rPr lang="en-US" dirty="0" err="1">
                <a:ea typeface="Calibri"/>
                <a:cs typeface="Calibri" pitchFamily="34" charset="0"/>
              </a:rPr>
              <a:t>dao</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1 </a:t>
            </a:r>
            <a:r>
              <a:rPr lang="en-US" dirty="0" err="1">
                <a:ea typeface="Calibri"/>
                <a:cs typeface="Calibri" pitchFamily="34" charset="0"/>
              </a:rPr>
              <a:t>trong</a:t>
            </a:r>
            <a:r>
              <a:rPr lang="en-US" dirty="0">
                <a:ea typeface="Calibri"/>
                <a:cs typeface="Calibri" pitchFamily="34" charset="0"/>
              </a:rPr>
              <a:t> 3yếu </a:t>
            </a:r>
            <a:r>
              <a:rPr lang="en-US" dirty="0" err="1">
                <a:ea typeface="Calibri"/>
                <a:cs typeface="Calibri" pitchFamily="34" charset="0"/>
              </a:rPr>
              <a:t>tố</a:t>
            </a:r>
            <a:r>
              <a:rPr lang="en-US" dirty="0">
                <a:ea typeface="Calibri"/>
                <a:cs typeface="Calibri" pitchFamily="34" charset="0"/>
              </a:rPr>
              <a:t> </a:t>
            </a:r>
            <a:r>
              <a:rPr lang="en-US" dirty="0" err="1">
                <a:ea typeface="Calibri"/>
                <a:cs typeface="Calibri" pitchFamily="34" charset="0"/>
              </a:rPr>
              <a:t>sau</a:t>
            </a:r>
            <a:r>
              <a:rPr lang="en-US" dirty="0">
                <a:ea typeface="Calibri"/>
                <a:cs typeface="Calibri" pitchFamily="34" charset="0"/>
              </a:rPr>
              <a:t>:</a:t>
            </a:r>
          </a:p>
          <a:p>
            <a:pPr marL="342900" marR="0" lvl="0" indent="-342900">
              <a:lnSpc>
                <a:spcPct val="115000"/>
              </a:lnSpc>
              <a:spcBef>
                <a:spcPts val="0"/>
              </a:spcBef>
              <a:spcAft>
                <a:spcPts val="1000"/>
              </a:spcAft>
              <a:buFont typeface="+mj-lt"/>
              <a:buAutoNum type="arabicParenBoth"/>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arenBoth"/>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arenBoth"/>
            </a:pP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a:t>
            </a:r>
            <a:r>
              <a:rPr lang="en-US" dirty="0" err="1">
                <a:ea typeface="Calibri"/>
                <a:cs typeface="Calibri" pitchFamily="34" charset="0"/>
              </a:rPr>
              <a:t>chậm</a:t>
            </a:r>
            <a:endParaRPr lang="en-US" dirty="0">
              <a:ea typeface="Calibri"/>
              <a:cs typeface="Calibri" pitchFamily="34" charset="0"/>
            </a:endParaRP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Đòi</a:t>
            </a:r>
            <a:r>
              <a:rPr lang="en-US" dirty="0">
                <a:ea typeface="Calibri"/>
                <a:cs typeface="Calibri" pitchFamily="34" charset="0"/>
              </a:rPr>
              <a:t> </a:t>
            </a:r>
            <a:r>
              <a:rPr lang="en-US" dirty="0" err="1">
                <a:ea typeface="Calibri"/>
                <a:cs typeface="Calibri" pitchFamily="34" charset="0"/>
              </a:rPr>
              <a:t>hỏi</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can </a:t>
            </a:r>
            <a:r>
              <a:rPr lang="en-US" dirty="0" err="1">
                <a:ea typeface="Calibri"/>
                <a:cs typeface="Calibri" pitchFamily="34" charset="0"/>
              </a:rPr>
              <a:t>thiệp</a:t>
            </a:r>
            <a:r>
              <a:rPr lang="en-US" dirty="0">
                <a:ea typeface="Calibri"/>
                <a:cs typeface="Calibri" pitchFamily="34" charset="0"/>
              </a:rPr>
              <a:t>, </a:t>
            </a:r>
            <a:r>
              <a:rPr lang="en-US" dirty="0" err="1">
                <a:ea typeface="Calibri"/>
                <a:cs typeface="Calibri" pitchFamily="34" charset="0"/>
              </a:rPr>
              <a:t>tùy</a:t>
            </a:r>
            <a:r>
              <a:rPr lang="en-US" dirty="0">
                <a:ea typeface="Calibri"/>
                <a:cs typeface="Calibri" pitchFamily="34" charset="0"/>
              </a:rPr>
              <a:t> </a:t>
            </a:r>
            <a:r>
              <a:rPr lang="en-US" dirty="0" err="1">
                <a:ea typeface="Calibri"/>
                <a:cs typeface="Calibri" pitchFamily="34" charset="0"/>
              </a:rPr>
              <a:t>bối</a:t>
            </a:r>
            <a:r>
              <a:rPr lang="en-US" dirty="0">
                <a:ea typeface="Calibri"/>
                <a:cs typeface="Calibri" pitchFamily="34" charset="0"/>
              </a:rPr>
              <a:t> </a:t>
            </a:r>
            <a:r>
              <a:rPr lang="en-US" dirty="0" err="1">
                <a:ea typeface="Calibri"/>
                <a:cs typeface="Calibri" pitchFamily="34" charset="0"/>
              </a:rPr>
              <a:t>cảnh</a:t>
            </a:r>
            <a:r>
              <a:rPr lang="en-US" dirty="0">
                <a:ea typeface="Calibri"/>
                <a:cs typeface="Calibri" pitchFamily="34" charset="0"/>
              </a:rPr>
              <a:t> </a:t>
            </a:r>
            <a:r>
              <a:rPr lang="en-US" dirty="0" err="1">
                <a:ea typeface="Calibri"/>
                <a:cs typeface="Calibri" pitchFamily="34" charset="0"/>
              </a:rPr>
              <a:t>lâm</a:t>
            </a:r>
            <a:r>
              <a:rPr lang="en-US" dirty="0">
                <a:ea typeface="Calibri"/>
                <a:cs typeface="Calibri" pitchFamily="34" charset="0"/>
              </a:rPr>
              <a:t> </a:t>
            </a:r>
            <a:r>
              <a:rPr lang="en-US" dirty="0" err="1">
                <a:ea typeface="Calibri"/>
                <a:cs typeface="Calibri" pitchFamily="34" charset="0"/>
              </a:rPr>
              <a:t>sàng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EFM </a:t>
            </a:r>
            <a:r>
              <a:rPr lang="en-US" dirty="0" err="1">
                <a:ea typeface="Calibri"/>
                <a:cs typeface="Calibri" pitchFamily="34" charset="0"/>
              </a:rPr>
              <a:t>loại</a:t>
            </a:r>
            <a:r>
              <a:rPr lang="en-US" dirty="0">
                <a:ea typeface="Calibri"/>
                <a:cs typeface="Calibri" pitchFamily="34" charset="0"/>
              </a:rPr>
              <a:t> II: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còn</a:t>
            </a:r>
            <a:r>
              <a:rPr lang="en-US" dirty="0">
                <a:ea typeface="Calibri"/>
                <a:cs typeface="Calibri" pitchFamily="34" charset="0"/>
              </a:rPr>
              <a:t> </a:t>
            </a:r>
            <a:r>
              <a:rPr lang="en-US" dirty="0" err="1">
                <a:ea typeface="Calibri"/>
                <a:cs typeface="Calibri" pitchFamily="34" charset="0"/>
              </a:rPr>
              <a:t>lại</a:t>
            </a:r>
            <a:endParaRPr lang="en-US" dirty="0">
              <a:ea typeface="Calibri"/>
              <a:cs typeface="Calibri" pitchFamily="34" charset="0"/>
            </a:endParaRPr>
          </a:p>
          <a:p>
            <a:pPr marL="342900" marR="0" lvl="0" indent="-342900">
              <a:lnSpc>
                <a:spcPct val="115000"/>
              </a:lnSpc>
              <a:spcBef>
                <a:spcPts val="0"/>
              </a:spcBef>
              <a:spcAft>
                <a:spcPts val="1000"/>
              </a:spcAft>
              <a:buFont typeface="Wingdings"/>
              <a:buChar char=""/>
            </a:pPr>
            <a:r>
              <a:rPr lang="en-US" dirty="0">
                <a:ea typeface="Calibri"/>
                <a:cs typeface="Calibri" pitchFamily="34" charset="0"/>
              </a:rPr>
              <a:t>Theo </a:t>
            </a:r>
            <a:r>
              <a:rPr lang="en-US" dirty="0" err="1">
                <a:ea typeface="Calibri"/>
                <a:cs typeface="Calibri" pitchFamily="34" charset="0"/>
              </a:rPr>
              <a:t>dõi</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liên</a:t>
            </a:r>
            <a:r>
              <a:rPr lang="en-US" dirty="0">
                <a:ea typeface="Calibri"/>
                <a:cs typeface="Calibri" pitchFamily="34" charset="0"/>
              </a:rPr>
              <a:t> </a:t>
            </a:r>
            <a:r>
              <a:rPr lang="en-US" dirty="0" err="1">
                <a:ea typeface="Calibri"/>
                <a:cs typeface="Calibri" pitchFamily="34" charset="0"/>
              </a:rPr>
              <a:t>tục</a:t>
            </a:r>
            <a:r>
              <a:rPr lang="en-US" dirty="0">
                <a:ea typeface="Calibri"/>
                <a:cs typeface="Calibri" pitchFamily="34" charset="0"/>
              </a:rPr>
              <a:t>, LS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yếu</a:t>
            </a:r>
            <a:r>
              <a:rPr lang="en-US" dirty="0">
                <a:ea typeface="Calibri"/>
                <a:cs typeface="Calibri" pitchFamily="34" charset="0"/>
              </a:rPr>
              <a:t> </a:t>
            </a:r>
            <a:r>
              <a:rPr lang="en-US" dirty="0" err="1">
                <a:ea typeface="Calibri"/>
                <a:cs typeface="Calibri" pitchFamily="34" charset="0"/>
              </a:rPr>
              <a:t>tố</a:t>
            </a:r>
            <a:r>
              <a:rPr lang="en-US" dirty="0">
                <a:ea typeface="Calibri"/>
                <a:cs typeface="Calibri" pitchFamily="34" charset="0"/>
              </a:rPr>
              <a:t> </a:t>
            </a:r>
            <a:r>
              <a:rPr lang="en-US" dirty="0" err="1">
                <a:ea typeface="Calibri"/>
                <a:cs typeface="Calibri" pitchFamily="34" charset="0"/>
              </a:rPr>
              <a:t>quan</a:t>
            </a:r>
            <a:r>
              <a:rPr lang="en-US" dirty="0">
                <a:ea typeface="Calibri"/>
                <a:cs typeface="Calibri" pitchFamily="34" charset="0"/>
              </a:rPr>
              <a:t> </a:t>
            </a:r>
            <a:r>
              <a:rPr lang="en-US" dirty="0" err="1">
                <a:ea typeface="Calibri"/>
                <a:cs typeface="Calibri" pitchFamily="34" charset="0"/>
              </a:rPr>
              <a:t>trọng</a:t>
            </a:r>
            <a:r>
              <a:rPr lang="en-US" dirty="0">
                <a:ea typeface="Calibri"/>
                <a:cs typeface="Calibri" pitchFamily="34" charset="0"/>
              </a:rPr>
              <a:t> </a:t>
            </a:r>
            <a:r>
              <a:rPr lang="en-US" dirty="0" err="1">
                <a:ea typeface="Calibri"/>
                <a:cs typeface="Calibri" pitchFamily="34" charset="0"/>
              </a:rPr>
              <a:t>để</a:t>
            </a:r>
            <a:r>
              <a:rPr lang="en-US" dirty="0">
                <a:ea typeface="Calibri"/>
                <a:cs typeface="Calibri" pitchFamily="34" charset="0"/>
              </a:rPr>
              <a:t> </a:t>
            </a:r>
            <a:r>
              <a:rPr lang="en-US" dirty="0" err="1">
                <a:ea typeface="Calibri"/>
                <a:cs typeface="Calibri" pitchFamily="34" charset="0"/>
              </a:rPr>
              <a:t>đưa</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a:t>
            </a:r>
            <a:r>
              <a:rPr lang="en-US" dirty="0" err="1">
                <a:ea typeface="Calibri"/>
                <a:cs typeface="Calibri" pitchFamily="34" charset="0"/>
              </a:rPr>
              <a:t>hướng</a:t>
            </a:r>
            <a:r>
              <a:rPr lang="en-US" dirty="0">
                <a:ea typeface="Calibri"/>
                <a:cs typeface="Calibri" pitchFamily="34" charset="0"/>
              </a:rPr>
              <a:t> </a:t>
            </a:r>
            <a:r>
              <a:rPr lang="en-US" dirty="0" err="1">
                <a:ea typeface="Calibri"/>
                <a:cs typeface="Calibri" pitchFamily="34" charset="0"/>
              </a:rPr>
              <a:t>xử</a:t>
            </a:r>
            <a:r>
              <a:rPr lang="en-US" dirty="0">
                <a:ea typeface="Calibri"/>
                <a:cs typeface="Calibri" pitchFamily="34" charset="0"/>
              </a:rPr>
              <a:t> </a:t>
            </a:r>
            <a:r>
              <a:rPr lang="en-US" dirty="0" err="1">
                <a:ea typeface="Calibri"/>
                <a:cs typeface="Calibri" pitchFamily="34" charset="0"/>
              </a:rPr>
              <a:t>trí</a:t>
            </a:r>
            <a:endParaRPr lang="en-US" dirty="0">
              <a:ea typeface="Calibri"/>
              <a:cs typeface="Calibri" pitchFamily="34" charset="0"/>
            </a:endParaRPr>
          </a:p>
          <a:p>
            <a:endParaRPr lang="en-US" dirty="0"/>
          </a:p>
        </p:txBody>
      </p:sp>
      <p:sp>
        <p:nvSpPr>
          <p:cNvPr id="3" name="Title 2"/>
          <p:cNvSpPr>
            <a:spLocks noGrp="1"/>
          </p:cNvSpPr>
          <p:nvPr>
            <p:ph type="title"/>
          </p:nvPr>
        </p:nvSpPr>
        <p:spPr>
          <a:xfrm>
            <a:off x="76200" y="228600"/>
            <a:ext cx="8229600" cy="1143000"/>
          </a:xfrm>
        </p:spPr>
        <p:txBody>
          <a:bodyPr>
            <a:normAutofit fontScale="90000"/>
          </a:bodyPr>
          <a:lstStyle/>
          <a:p>
            <a:r>
              <a:rPr lang="en-US" dirty="0" smtClean="0">
                <a:solidFill>
                  <a:schemeClr val="accent2"/>
                </a:solidFill>
                <a:effectLst/>
                <a:ea typeface="Calibri"/>
                <a:cs typeface="Calibri" pitchFamily="34" charset="0"/>
              </a:rPr>
              <a:t>II. 1 EFM </a:t>
            </a:r>
            <a:r>
              <a:rPr lang="en-US" dirty="0" err="1" smtClean="0">
                <a:solidFill>
                  <a:schemeClr val="accent2"/>
                </a:solidFill>
                <a:effectLst/>
                <a:ea typeface="Calibri"/>
                <a:cs typeface="Calibri" pitchFamily="34" charset="0"/>
              </a:rPr>
              <a:t>trong</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thực</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hành</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sản</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khoa</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28963619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marR="0">
              <a:lnSpc>
                <a:spcPct val="115000"/>
              </a:lnSpc>
              <a:spcBef>
                <a:spcPts val="0"/>
              </a:spcBef>
              <a:spcAft>
                <a:spcPts val="1000"/>
              </a:spcAft>
            </a:pPr>
            <a:r>
              <a:rPr lang="vi-VN" dirty="0">
                <a:ea typeface="Calibri"/>
                <a:cs typeface="Calibri" pitchFamily="34" charset="0"/>
              </a:rPr>
              <a:t>Nghiên cứu dịch tễ cho thấy phần lớn tổn thương não là hiệp đồng giữa các yếu tố lúc sinh và yếu tố nguy cơ có sẵn trước sinh</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Freud </a:t>
            </a:r>
            <a:r>
              <a:rPr lang="en-US" dirty="0" err="1">
                <a:ea typeface="Calibri"/>
                <a:cs typeface="Calibri" pitchFamily="34" charset="0"/>
              </a:rPr>
              <a:t>khảo</a:t>
            </a:r>
            <a:r>
              <a:rPr lang="en-US" dirty="0">
                <a:ea typeface="Calibri"/>
                <a:cs typeface="Calibri" pitchFamily="34" charset="0"/>
              </a:rPr>
              <a:t> </a:t>
            </a:r>
            <a:r>
              <a:rPr lang="en-US" dirty="0" err="1">
                <a:ea typeface="Calibri"/>
                <a:cs typeface="Calibri" pitchFamily="34" charset="0"/>
              </a:rPr>
              <a:t>sát</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bệnh</a:t>
            </a:r>
            <a:r>
              <a:rPr lang="en-US" dirty="0">
                <a:ea typeface="Calibri"/>
                <a:cs typeface="Calibri" pitchFamily="34" charset="0"/>
              </a:rPr>
              <a:t> </a:t>
            </a:r>
            <a:r>
              <a:rPr lang="en-US" dirty="0" err="1">
                <a:ea typeface="Calibri"/>
                <a:cs typeface="Calibri" pitchFamily="34" charset="0"/>
              </a:rPr>
              <a:t>nguyên</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tổn</a:t>
            </a:r>
            <a:r>
              <a:rPr lang="en-US" dirty="0">
                <a:ea typeface="Calibri"/>
                <a:cs typeface="Calibri" pitchFamily="34" charset="0"/>
              </a:rPr>
              <a:t> </a:t>
            </a:r>
            <a:r>
              <a:rPr lang="en-US" dirty="0" err="1">
                <a:ea typeface="Calibri"/>
                <a:cs typeface="Calibri" pitchFamily="34" charset="0"/>
              </a:rPr>
              <a:t>thương</a:t>
            </a:r>
            <a:r>
              <a:rPr lang="en-US" dirty="0">
                <a:ea typeface="Calibri"/>
                <a:cs typeface="Calibri" pitchFamily="34" charset="0"/>
              </a:rPr>
              <a:t> </a:t>
            </a:r>
            <a:r>
              <a:rPr lang="en-US" dirty="0" err="1">
                <a:ea typeface="Calibri"/>
                <a:cs typeface="Calibri" pitchFamily="34" charset="0"/>
              </a:rPr>
              <a:t>não</a:t>
            </a:r>
            <a:r>
              <a:rPr lang="en-US" dirty="0">
                <a:ea typeface="Calibri"/>
                <a:cs typeface="Calibri" pitchFamily="34" charset="0"/>
              </a:rPr>
              <a:t>: </a:t>
            </a:r>
          </a:p>
          <a:p>
            <a:pPr marL="0" marR="0">
              <a:lnSpc>
                <a:spcPct val="115000"/>
              </a:lnSpc>
              <a:spcBef>
                <a:spcPts val="0"/>
              </a:spcBef>
              <a:spcAft>
                <a:spcPts val="1000"/>
              </a:spcAft>
            </a:pPr>
            <a:r>
              <a:rPr lang="en-US" dirty="0">
                <a:ea typeface="Calibri"/>
                <a:cs typeface="Calibri" pitchFamily="34" charset="0"/>
              </a:rPr>
              <a:t>+ 1/3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do </a:t>
            </a:r>
            <a:r>
              <a:rPr lang="en-US" dirty="0" err="1">
                <a:ea typeface="Calibri"/>
                <a:cs typeface="Calibri" pitchFamily="34" charset="0"/>
              </a:rPr>
              <a:t>chấn</a:t>
            </a:r>
            <a:r>
              <a:rPr lang="en-US" dirty="0">
                <a:ea typeface="Calibri"/>
                <a:cs typeface="Calibri" pitchFamily="34" charset="0"/>
              </a:rPr>
              <a:t> </a:t>
            </a:r>
            <a:r>
              <a:rPr lang="en-US" dirty="0" err="1">
                <a:ea typeface="Calibri"/>
                <a:cs typeface="Calibri" pitchFamily="34" charset="0"/>
              </a:rPr>
              <a:t>thương</a:t>
            </a:r>
            <a:r>
              <a:rPr lang="en-US" dirty="0">
                <a:ea typeface="Calibri"/>
                <a:cs typeface="Calibri" pitchFamily="34" charset="0"/>
              </a:rPr>
              <a:t> </a:t>
            </a:r>
            <a:r>
              <a:rPr lang="en-US" dirty="0" err="1">
                <a:ea typeface="Calibri"/>
                <a:cs typeface="Calibri" pitchFamily="34" charset="0"/>
              </a:rPr>
              <a:t>xảy</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a:t>
            </a:r>
            <a:r>
              <a:rPr lang="en-US" dirty="0" err="1">
                <a:ea typeface="Calibri"/>
                <a:cs typeface="Calibri" pitchFamily="34" charset="0"/>
              </a:rPr>
              <a:t>lúc</a:t>
            </a:r>
            <a:r>
              <a:rPr lang="en-US" dirty="0">
                <a:ea typeface="Calibri"/>
                <a:cs typeface="Calibri" pitchFamily="34" charset="0"/>
              </a:rPr>
              <a:t> </a:t>
            </a:r>
            <a:r>
              <a:rPr lang="en-US" dirty="0" err="1">
                <a:ea typeface="Calibri"/>
                <a:cs typeface="Calibri" pitchFamily="34" charset="0"/>
              </a:rPr>
              <a:t>sanh</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+ 1/6 </a:t>
            </a:r>
            <a:r>
              <a:rPr lang="en-US" dirty="0" err="1">
                <a:ea typeface="Calibri"/>
                <a:cs typeface="Calibri" pitchFamily="34" charset="0"/>
              </a:rPr>
              <a:t>liên</a:t>
            </a:r>
            <a:r>
              <a:rPr lang="en-US" dirty="0">
                <a:ea typeface="Calibri"/>
                <a:cs typeface="Calibri" pitchFamily="34" charset="0"/>
              </a:rPr>
              <a:t> </a:t>
            </a:r>
            <a:r>
              <a:rPr lang="en-US" dirty="0" err="1">
                <a:ea typeface="Calibri"/>
                <a:cs typeface="Calibri" pitchFamily="34" charset="0"/>
              </a:rPr>
              <a:t>quan</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non </a:t>
            </a:r>
            <a:r>
              <a:rPr lang="en-US" dirty="0" err="1">
                <a:ea typeface="Calibri"/>
                <a:cs typeface="Calibri" pitchFamily="34" charset="0"/>
              </a:rPr>
              <a:t>tháng</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+ 1/6 </a:t>
            </a:r>
            <a:r>
              <a:rPr lang="en-US" dirty="0" err="1">
                <a:ea typeface="Calibri"/>
                <a:cs typeface="Calibri" pitchFamily="34" charset="0"/>
              </a:rPr>
              <a:t>nguyên</a:t>
            </a:r>
            <a:r>
              <a:rPr lang="en-US" dirty="0">
                <a:ea typeface="Calibri"/>
                <a:cs typeface="Calibri" pitchFamily="34" charset="0"/>
              </a:rPr>
              <a:t> </a:t>
            </a:r>
            <a:r>
              <a:rPr lang="en-US" dirty="0" err="1">
                <a:ea typeface="Calibri"/>
                <a:cs typeface="Calibri" pitchFamily="34" charset="0"/>
              </a:rPr>
              <a:t>nhân</a:t>
            </a:r>
            <a:r>
              <a:rPr lang="en-US" dirty="0">
                <a:ea typeface="Calibri"/>
                <a:cs typeface="Calibri" pitchFamily="34" charset="0"/>
              </a:rPr>
              <a:t> </a:t>
            </a:r>
            <a:r>
              <a:rPr lang="en-US" dirty="0" err="1">
                <a:ea typeface="Calibri"/>
                <a:cs typeface="Calibri" pitchFamily="34" charset="0"/>
              </a:rPr>
              <a:t>tồn</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từ</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hay </a:t>
            </a:r>
            <a:r>
              <a:rPr lang="en-US" dirty="0" err="1">
                <a:ea typeface="Calibri"/>
                <a:cs typeface="Calibri" pitchFamily="34" charset="0"/>
              </a:rPr>
              <a:t>mắc</a:t>
            </a:r>
            <a:r>
              <a:rPr lang="en-US" dirty="0">
                <a:ea typeface="Calibri"/>
                <a:cs typeface="Calibri" pitchFamily="34" charset="0"/>
              </a:rPr>
              <a:t>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sau</a:t>
            </a:r>
            <a:r>
              <a:rPr lang="en-US" dirty="0">
                <a:ea typeface="Calibri"/>
                <a:cs typeface="Calibri" pitchFamily="34" charset="0"/>
              </a:rPr>
              <a:t> </a:t>
            </a:r>
            <a:r>
              <a:rPr lang="en-US" dirty="0" err="1">
                <a:ea typeface="Calibri"/>
                <a:cs typeface="Calibri" pitchFamily="34" charset="0"/>
              </a:rPr>
              <a:t>sinh</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+ 1/3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tìm</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nguyên</a:t>
            </a:r>
            <a:r>
              <a:rPr lang="en-US" dirty="0">
                <a:ea typeface="Calibri"/>
                <a:cs typeface="Calibri" pitchFamily="34" charset="0"/>
              </a:rPr>
              <a:t> </a:t>
            </a:r>
            <a:r>
              <a:rPr lang="en-US" dirty="0" err="1">
                <a:ea typeface="Calibri"/>
                <a:cs typeface="Calibri" pitchFamily="34" charset="0"/>
              </a:rPr>
              <a:t>nhân</a:t>
            </a:r>
            <a:endParaRPr lang="en-US" dirty="0">
              <a:ea typeface="Calibri"/>
              <a:cs typeface="Calibri" pitchFamily="34" charset="0"/>
            </a:endParaRPr>
          </a:p>
          <a:p>
            <a:endParaRPr lang="en-US" dirty="0"/>
          </a:p>
        </p:txBody>
      </p:sp>
      <p:sp>
        <p:nvSpPr>
          <p:cNvPr id="3" name="Title 2"/>
          <p:cNvSpPr>
            <a:spLocks noGrp="1"/>
          </p:cNvSpPr>
          <p:nvPr>
            <p:ph type="title"/>
          </p:nvPr>
        </p:nvSpPr>
        <p:spPr>
          <a:xfrm>
            <a:off x="35607" y="304800"/>
            <a:ext cx="8229600" cy="1143000"/>
          </a:xfrm>
        </p:spPr>
        <p:txBody>
          <a:bodyPr>
            <a:normAutofit fontScale="90000"/>
          </a:bodyPr>
          <a:lstStyle/>
          <a:p>
            <a:r>
              <a:rPr lang="en-US" dirty="0">
                <a:solidFill>
                  <a:schemeClr val="accent2"/>
                </a:solidFill>
                <a:effectLst/>
                <a:ea typeface="Calibri"/>
                <a:cs typeface="Calibri" pitchFamily="34" charset="0"/>
              </a:rPr>
              <a:t>II.2 </a:t>
            </a:r>
            <a:r>
              <a:rPr lang="vi-VN" dirty="0">
                <a:solidFill>
                  <a:schemeClr val="accent2"/>
                </a:solidFill>
                <a:effectLst/>
                <a:ea typeface="Calibri"/>
                <a:cs typeface="Calibri" pitchFamily="34" charset="0"/>
              </a:rPr>
              <a:t>Đánh giá tổn thương não thai nhi</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6460575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marR="0">
              <a:lnSpc>
                <a:spcPct val="115000"/>
              </a:lnSpc>
              <a:spcBef>
                <a:spcPts val="0"/>
              </a:spcBef>
              <a:spcAft>
                <a:spcPts val="1000"/>
              </a:spcAft>
            </a:pPr>
            <a:r>
              <a:rPr lang="vi-VN" dirty="0">
                <a:ea typeface="Calibri"/>
                <a:cs typeface="Calibri" pitchFamily="34" charset="0"/>
              </a:rPr>
              <a:t>Monitoring sản khoa đc phát triển với hy vọng đánh giá kịp thời các trường hợp thai nhi thiếu oxy</a:t>
            </a:r>
            <a:r>
              <a:rPr lang="en-US" dirty="0">
                <a:ea typeface="Calibri"/>
                <a:cs typeface="Calibri" pitchFamily="34" charset="0"/>
              </a:rPr>
              <a:t>.</a:t>
            </a:r>
          </a:p>
          <a:p>
            <a:pPr marL="0" marR="0">
              <a:lnSpc>
                <a:spcPct val="115000"/>
              </a:lnSpc>
              <a:spcBef>
                <a:spcPts val="0"/>
              </a:spcBef>
              <a:spcAft>
                <a:spcPts val="1000"/>
              </a:spcAft>
            </a:pPr>
            <a:r>
              <a:rPr lang="pt-BR" dirty="0">
                <a:ea typeface="Calibri"/>
                <a:cs typeface="Calibri" pitchFamily="34" charset="0"/>
              </a:rPr>
              <a:t>Thiếu oxy liên quan đến bại não</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tổn</a:t>
            </a:r>
            <a:r>
              <a:rPr lang="en-US" dirty="0">
                <a:ea typeface="Calibri"/>
                <a:cs typeface="Calibri" pitchFamily="34" charset="0"/>
              </a:rPr>
              <a:t> </a:t>
            </a:r>
            <a:r>
              <a:rPr lang="en-US" dirty="0" err="1">
                <a:ea typeface="Calibri"/>
                <a:cs typeface="Calibri" pitchFamily="34" charset="0"/>
              </a:rPr>
              <a:t>thương</a:t>
            </a:r>
            <a:r>
              <a:rPr lang="en-US" dirty="0">
                <a:ea typeface="Calibri"/>
                <a:cs typeface="Calibri" pitchFamily="34" charset="0"/>
              </a:rPr>
              <a:t> TK </a:t>
            </a:r>
            <a:r>
              <a:rPr lang="en-US" dirty="0" err="1">
                <a:ea typeface="Calibri"/>
                <a:cs typeface="Calibri" pitchFamily="34" charset="0"/>
              </a:rPr>
              <a:t>khác</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Chậm</a:t>
            </a:r>
            <a:r>
              <a:rPr lang="en-US" dirty="0">
                <a:ea typeface="Calibri"/>
                <a:cs typeface="Calibri" pitchFamily="34" charset="0"/>
              </a:rPr>
              <a:t> </a:t>
            </a:r>
            <a:r>
              <a:rPr lang="en-US" dirty="0" err="1">
                <a:ea typeface="Calibri"/>
                <a:cs typeface="Calibri" pitchFamily="34" charset="0"/>
              </a:rPr>
              <a:t>phát</a:t>
            </a:r>
            <a:r>
              <a:rPr lang="en-US" dirty="0">
                <a:ea typeface="Calibri"/>
                <a:cs typeface="Calibri" pitchFamily="34" charset="0"/>
              </a:rPr>
              <a:t> </a:t>
            </a:r>
            <a:r>
              <a:rPr lang="en-US" dirty="0" err="1">
                <a:ea typeface="Calibri"/>
                <a:cs typeface="Calibri" pitchFamily="34" charset="0"/>
              </a:rPr>
              <a:t>triển</a:t>
            </a:r>
            <a:r>
              <a:rPr lang="en-US" dirty="0">
                <a:ea typeface="Calibri"/>
                <a:cs typeface="Calibri" pitchFamily="34" charset="0"/>
              </a:rPr>
              <a:t> </a:t>
            </a:r>
            <a:r>
              <a:rPr lang="en-US" dirty="0" err="1">
                <a:ea typeface="Calibri"/>
                <a:cs typeface="Calibri" pitchFamily="34" charset="0"/>
              </a:rPr>
              <a:t>tâm</a:t>
            </a:r>
            <a:r>
              <a:rPr lang="en-US" dirty="0">
                <a:ea typeface="Calibri"/>
                <a:cs typeface="Calibri" pitchFamily="34" charset="0"/>
              </a:rPr>
              <a:t> </a:t>
            </a:r>
            <a:r>
              <a:rPr lang="en-US" dirty="0" err="1">
                <a:ea typeface="Calibri"/>
                <a:cs typeface="Calibri" pitchFamily="34" charset="0"/>
              </a:rPr>
              <a:t>thần</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kinh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Rối</a:t>
            </a:r>
            <a:r>
              <a:rPr lang="en-US" dirty="0">
                <a:ea typeface="Calibri"/>
                <a:cs typeface="Calibri" pitchFamily="34" charset="0"/>
              </a:rPr>
              <a:t> </a:t>
            </a:r>
            <a:r>
              <a:rPr lang="en-US" dirty="0" err="1">
                <a:ea typeface="Calibri"/>
                <a:cs typeface="Calibri" pitchFamily="34" charset="0"/>
              </a:rPr>
              <a:t>loạn</a:t>
            </a:r>
            <a:r>
              <a:rPr lang="en-US" dirty="0">
                <a:ea typeface="Calibri"/>
                <a:cs typeface="Calibri" pitchFamily="34" charset="0"/>
              </a:rPr>
              <a:t> </a:t>
            </a:r>
            <a:r>
              <a:rPr lang="en-US" dirty="0" err="1">
                <a:ea typeface="Calibri"/>
                <a:cs typeface="Calibri" pitchFamily="34" charset="0"/>
              </a:rPr>
              <a:t>hành</a:t>
            </a:r>
            <a:r>
              <a:rPr lang="en-US" dirty="0">
                <a:ea typeface="Calibri"/>
                <a:cs typeface="Calibri" pitchFamily="34" charset="0"/>
              </a:rPr>
              <a:t> vi</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Học</a:t>
            </a:r>
            <a:r>
              <a:rPr lang="en-US" dirty="0">
                <a:ea typeface="Calibri"/>
                <a:cs typeface="Calibri" pitchFamily="34" charset="0"/>
              </a:rPr>
              <a:t> </a:t>
            </a:r>
            <a:r>
              <a:rPr lang="en-US" dirty="0" err="1">
                <a:ea typeface="Calibri"/>
                <a:cs typeface="Calibri" pitchFamily="34" charset="0"/>
              </a:rPr>
              <a:t>hành</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8516" y="304800"/>
            <a:ext cx="8229600" cy="1143000"/>
          </a:xfrm>
        </p:spPr>
        <p:txBody>
          <a:bodyPr>
            <a:normAutofit fontScale="90000"/>
          </a:bodyPr>
          <a:lstStyle/>
          <a:p>
            <a:r>
              <a:rPr lang="en-US" dirty="0">
                <a:solidFill>
                  <a:schemeClr val="accent2"/>
                </a:solidFill>
                <a:effectLst/>
                <a:ea typeface="Calibri"/>
                <a:cs typeface="Calibri" pitchFamily="34" charset="0"/>
              </a:rPr>
              <a:t>II.2 </a:t>
            </a:r>
            <a:r>
              <a:rPr lang="vi-VN" dirty="0">
                <a:solidFill>
                  <a:schemeClr val="accent2"/>
                </a:solidFill>
                <a:effectLst/>
                <a:ea typeface="Calibri"/>
                <a:cs typeface="Calibri" pitchFamily="34" charset="0"/>
              </a:rPr>
              <a:t>Đánh giá tổn thương não thai nhi</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25435045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marR="0">
              <a:lnSpc>
                <a:spcPct val="115000"/>
              </a:lnSpc>
              <a:spcBef>
                <a:spcPts val="0"/>
              </a:spcBef>
              <a:spcAft>
                <a:spcPts val="1000"/>
              </a:spcAft>
            </a:pPr>
            <a:r>
              <a:rPr lang="en-US" dirty="0" err="1">
                <a:ea typeface="Calibri"/>
                <a:cs typeface="Calibri" pitchFamily="34" charset="0"/>
              </a:rPr>
              <a:t>Vai</a:t>
            </a:r>
            <a:r>
              <a:rPr lang="en-US" dirty="0">
                <a:ea typeface="Calibri"/>
                <a:cs typeface="Calibri" pitchFamily="34" charset="0"/>
              </a:rPr>
              <a:t> </a:t>
            </a:r>
            <a:r>
              <a:rPr lang="en-US" dirty="0" err="1">
                <a:ea typeface="Calibri"/>
                <a:cs typeface="Calibri" pitchFamily="34" charset="0"/>
              </a:rPr>
              <a:t>trò</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Monitoring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khoa</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Việc</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r>
              <a:rPr lang="en-US" dirty="0" err="1">
                <a:ea typeface="Calibri"/>
                <a:cs typeface="Calibri" pitchFamily="34" charset="0"/>
              </a:rPr>
              <a:t>dõi</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chuyển</a:t>
            </a:r>
            <a:r>
              <a:rPr lang="en-US" dirty="0">
                <a:ea typeface="Calibri"/>
                <a:cs typeface="Calibri" pitchFamily="34" charset="0"/>
              </a:rPr>
              <a:t> </a:t>
            </a:r>
            <a:r>
              <a:rPr lang="en-US" dirty="0" err="1">
                <a:ea typeface="Calibri"/>
                <a:cs typeface="Calibri" pitchFamily="34" charset="0"/>
              </a:rPr>
              <a:t>dạ</a:t>
            </a:r>
            <a:r>
              <a:rPr lang="en-US" dirty="0">
                <a:ea typeface="Calibri"/>
                <a:cs typeface="Calibri" pitchFamily="34" charset="0"/>
              </a:rPr>
              <a:t> </a:t>
            </a:r>
            <a:r>
              <a:rPr lang="en-US" dirty="0" err="1">
                <a:ea typeface="Calibri"/>
                <a:cs typeface="Calibri" pitchFamily="34" charset="0"/>
              </a:rPr>
              <a:t>giúp</a:t>
            </a:r>
            <a:r>
              <a:rPr lang="en-US" dirty="0">
                <a:ea typeface="Calibri"/>
                <a:cs typeface="Calibri" pitchFamily="34" charset="0"/>
              </a:rPr>
              <a:t> </a:t>
            </a:r>
            <a:r>
              <a:rPr lang="en-US" dirty="0" err="1">
                <a:ea typeface="Calibri"/>
                <a:cs typeface="Calibri" pitchFamily="34" charset="0"/>
              </a:rPr>
              <a:t>phát</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thiếu</a:t>
            </a:r>
            <a:r>
              <a:rPr lang="en-US" dirty="0">
                <a:ea typeface="Calibri"/>
                <a:cs typeface="Calibri" pitchFamily="34" charset="0"/>
              </a:rPr>
              <a:t> oxy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cách</a:t>
            </a:r>
            <a:r>
              <a:rPr lang="en-US" dirty="0">
                <a:ea typeface="Calibri"/>
                <a:cs typeface="Calibri" pitchFamily="34" charset="0"/>
              </a:rPr>
              <a:t> </a:t>
            </a:r>
            <a:r>
              <a:rPr lang="en-US" dirty="0" err="1">
                <a:ea typeface="Calibri"/>
                <a:cs typeface="Calibri" pitchFamily="34" charset="0"/>
              </a:rPr>
              <a:t>cấp</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a:t>
            </a:r>
            <a:r>
              <a:rPr lang="en-US" dirty="0" err="1">
                <a:ea typeface="Calibri"/>
                <a:cs typeface="Calibri" pitchFamily="34" charset="0"/>
              </a:rPr>
              <a:t>đột</a:t>
            </a:r>
            <a:r>
              <a:rPr lang="en-US" dirty="0">
                <a:ea typeface="Calibri"/>
                <a:cs typeface="Calibri" pitchFamily="34" charset="0"/>
              </a:rPr>
              <a:t> </a:t>
            </a:r>
            <a:r>
              <a:rPr lang="en-US" dirty="0" err="1">
                <a:ea typeface="Calibri"/>
                <a:cs typeface="Calibri" pitchFamily="34" charset="0"/>
              </a:rPr>
              <a:t>ngột</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phép</a:t>
            </a:r>
            <a:r>
              <a:rPr lang="en-US" dirty="0">
                <a:ea typeface="Calibri"/>
                <a:cs typeface="Calibri" pitchFamily="34" charset="0"/>
              </a:rPr>
              <a:t> can </a:t>
            </a:r>
            <a:r>
              <a:rPr lang="en-US" dirty="0" err="1">
                <a:ea typeface="Calibri"/>
                <a:cs typeface="Calibri" pitchFamily="34" charset="0"/>
              </a:rPr>
              <a:t>thiệp</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cách</a:t>
            </a:r>
            <a:r>
              <a:rPr lang="en-US" dirty="0">
                <a:ea typeface="Calibri"/>
                <a:cs typeface="Calibri" pitchFamily="34" charset="0"/>
              </a:rPr>
              <a:t> </a:t>
            </a:r>
            <a:r>
              <a:rPr lang="en-US" dirty="0" err="1">
                <a:ea typeface="Calibri"/>
                <a:cs typeface="Calibri" pitchFamily="34" charset="0"/>
              </a:rPr>
              <a:t>kịp</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nghiên</a:t>
            </a:r>
            <a:r>
              <a:rPr lang="en-US" dirty="0">
                <a:ea typeface="Calibri"/>
                <a:cs typeface="Calibri" pitchFamily="34" charset="0"/>
              </a:rPr>
              <a:t> </a:t>
            </a:r>
            <a:r>
              <a:rPr lang="en-US" dirty="0" err="1">
                <a:ea typeface="Calibri"/>
                <a:cs typeface="Calibri" pitchFamily="34" charset="0"/>
              </a:rPr>
              <a:t>cứu</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 </a:t>
            </a:r>
            <a:r>
              <a:rPr lang="en-US" dirty="0" err="1">
                <a:ea typeface="Calibri"/>
                <a:cs typeface="Calibri" pitchFamily="34" charset="0"/>
              </a:rPr>
              <a:t>đây</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thấy</a:t>
            </a:r>
            <a:r>
              <a:rPr lang="en-US" dirty="0">
                <a:ea typeface="Calibri"/>
                <a:cs typeface="Calibri" pitchFamily="34" charset="0"/>
              </a:rPr>
              <a:t> </a:t>
            </a:r>
            <a:r>
              <a:rPr lang="en-US" dirty="0" err="1">
                <a:ea typeface="Calibri"/>
                <a:cs typeface="Calibri" pitchFamily="34" charset="0"/>
              </a:rPr>
              <a:t>nghe</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ngắt</a:t>
            </a:r>
            <a:r>
              <a:rPr lang="en-US" dirty="0">
                <a:ea typeface="Calibri"/>
                <a:cs typeface="Calibri" pitchFamily="34" charset="0"/>
              </a:rPr>
              <a:t> </a:t>
            </a:r>
            <a:r>
              <a:rPr lang="en-US" dirty="0" err="1">
                <a:ea typeface="Calibri"/>
                <a:cs typeface="Calibri" pitchFamily="34" charset="0"/>
              </a:rPr>
              <a:t>quãng</a:t>
            </a:r>
            <a:r>
              <a:rPr lang="en-US" dirty="0">
                <a:ea typeface="Calibri"/>
                <a:cs typeface="Calibri" pitchFamily="34" charset="0"/>
              </a:rPr>
              <a:t> </a:t>
            </a:r>
            <a:r>
              <a:rPr lang="en-US" dirty="0" err="1">
                <a:ea typeface="Calibri"/>
                <a:cs typeface="Calibri" pitchFamily="34" charset="0"/>
              </a:rPr>
              <a:t>mỗi</a:t>
            </a:r>
            <a:r>
              <a:rPr lang="en-US" dirty="0">
                <a:ea typeface="Calibri"/>
                <a:cs typeface="Calibri" pitchFamily="34" charset="0"/>
              </a:rPr>
              <a:t> 15p / GĐTT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mỗi</a:t>
            </a:r>
            <a:r>
              <a:rPr lang="en-US" dirty="0">
                <a:ea typeface="Calibri"/>
                <a:cs typeface="Calibri" pitchFamily="34" charset="0"/>
              </a:rPr>
              <a:t> 5p/ GĐHĐ </a:t>
            </a:r>
            <a:r>
              <a:rPr lang="en-US" dirty="0" err="1">
                <a:ea typeface="Calibri"/>
                <a:cs typeface="Calibri" pitchFamily="34" charset="0"/>
              </a:rPr>
              <a:t>cũng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nhiều</a:t>
            </a:r>
            <a:r>
              <a:rPr lang="en-US" dirty="0">
                <a:ea typeface="Calibri"/>
                <a:cs typeface="Calibri" pitchFamily="34" charset="0"/>
              </a:rPr>
              <a:t> </a:t>
            </a:r>
            <a:r>
              <a:rPr lang="en-US" dirty="0" err="1">
                <a:ea typeface="Calibri"/>
                <a:cs typeface="Calibri" pitchFamily="34" charset="0"/>
              </a:rPr>
              <a:t>lợi</a:t>
            </a:r>
            <a:r>
              <a:rPr lang="en-US" dirty="0">
                <a:ea typeface="Calibri"/>
                <a:cs typeface="Calibri" pitchFamily="34" charset="0"/>
              </a:rPr>
              <a:t> </a:t>
            </a:r>
            <a:r>
              <a:rPr lang="en-US" dirty="0" err="1">
                <a:ea typeface="Calibri"/>
                <a:cs typeface="Calibri" pitchFamily="34" charset="0"/>
              </a:rPr>
              <a:t>ích</a:t>
            </a:r>
            <a:endParaRPr lang="en-US" dirty="0">
              <a:ea typeface="Calibri"/>
              <a:cs typeface="Calibri" pitchFamily="34" charset="0"/>
            </a:endParaRPr>
          </a:p>
          <a:p>
            <a:pPr marL="228600" marR="0">
              <a:lnSpc>
                <a:spcPct val="115000"/>
              </a:lnSpc>
              <a:spcBef>
                <a:spcPts val="0"/>
              </a:spcBef>
              <a:spcAft>
                <a:spcPts val="1000"/>
              </a:spcAft>
            </a:pPr>
            <a:r>
              <a:rPr lang="en-US" dirty="0" err="1">
                <a:ea typeface="Calibri"/>
                <a:cs typeface="Calibri" pitchFamily="34" charset="0"/>
              </a:rPr>
              <a:t>Tuy</a:t>
            </a:r>
            <a:r>
              <a:rPr lang="en-US" dirty="0">
                <a:ea typeface="Calibri"/>
                <a:cs typeface="Calibri" pitchFamily="34" charset="0"/>
              </a:rPr>
              <a:t> </a:t>
            </a:r>
            <a:r>
              <a:rPr lang="en-US" dirty="0" err="1">
                <a:ea typeface="Calibri"/>
                <a:cs typeface="Calibri" pitchFamily="34" charset="0"/>
              </a:rPr>
              <a:t>nhiên</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thử</a:t>
            </a:r>
            <a:r>
              <a:rPr lang="en-US" dirty="0">
                <a:ea typeface="Calibri"/>
                <a:cs typeface="Calibri" pitchFamily="34" charset="0"/>
              </a:rPr>
              <a:t> </a:t>
            </a:r>
            <a:r>
              <a:rPr lang="en-US" dirty="0" err="1">
                <a:ea typeface="Calibri"/>
                <a:cs typeface="Calibri" pitchFamily="34" charset="0"/>
              </a:rPr>
              <a:t>nghiệm</a:t>
            </a:r>
            <a:r>
              <a:rPr lang="en-US" dirty="0">
                <a:ea typeface="Calibri"/>
                <a:cs typeface="Calibri" pitchFamily="34" charset="0"/>
              </a:rPr>
              <a:t> LS </a:t>
            </a:r>
            <a:r>
              <a:rPr lang="en-US" dirty="0" err="1">
                <a:ea typeface="Calibri"/>
                <a:cs typeface="Calibri" pitchFamily="34" charset="0"/>
              </a:rPr>
              <a:t>ngẫu</a:t>
            </a:r>
            <a:r>
              <a:rPr lang="en-US" dirty="0">
                <a:ea typeface="Calibri"/>
                <a:cs typeface="Calibri" pitchFamily="34" charset="0"/>
              </a:rPr>
              <a:t> </a:t>
            </a:r>
            <a:r>
              <a:rPr lang="en-US" dirty="0" err="1">
                <a:ea typeface="Calibri"/>
                <a:cs typeface="Calibri" pitchFamily="34" charset="0"/>
              </a:rPr>
              <a:t>nhiên</a:t>
            </a:r>
            <a:r>
              <a:rPr lang="en-US" dirty="0">
                <a:ea typeface="Calibri"/>
                <a:cs typeface="Calibri" pitchFamily="34" charset="0"/>
              </a:rPr>
              <a:t> </a:t>
            </a:r>
            <a:r>
              <a:rPr lang="en-US" dirty="0" err="1">
                <a:ea typeface="Calibri"/>
                <a:cs typeface="Calibri" pitchFamily="34" charset="0"/>
              </a:rPr>
              <a:t>đều</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thấy</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khác</a:t>
            </a:r>
            <a:r>
              <a:rPr lang="en-US" dirty="0">
                <a:ea typeface="Calibri"/>
                <a:cs typeface="Calibri" pitchFamily="34" charset="0"/>
              </a:rPr>
              <a:t> </a:t>
            </a:r>
            <a:r>
              <a:rPr lang="en-US" dirty="0" err="1">
                <a:ea typeface="Calibri"/>
                <a:cs typeface="Calibri" pitchFamily="34" charset="0"/>
              </a:rPr>
              <a:t>biệt</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cục</a:t>
            </a:r>
            <a:r>
              <a:rPr lang="en-US" dirty="0">
                <a:ea typeface="Calibri"/>
                <a:cs typeface="Calibri" pitchFamily="34" charset="0"/>
              </a:rPr>
              <a:t> </a:t>
            </a:r>
            <a:r>
              <a:rPr lang="en-US" dirty="0" err="1">
                <a:ea typeface="Calibri"/>
                <a:cs typeface="Calibri" pitchFamily="34" charset="0"/>
              </a:rPr>
              <a:t>xấu</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như</a:t>
            </a:r>
            <a:r>
              <a:rPr lang="en-US" dirty="0">
                <a:ea typeface="Calibri"/>
                <a:cs typeface="Calibri" pitchFamily="34" charset="0"/>
              </a:rPr>
              <a:t> </a:t>
            </a:r>
            <a:r>
              <a:rPr lang="en-US" dirty="0" err="1">
                <a:ea typeface="Calibri"/>
                <a:cs typeface="Calibri" pitchFamily="34" charset="0"/>
              </a:rPr>
              <a:t>bại</a:t>
            </a:r>
            <a:r>
              <a:rPr lang="en-US" dirty="0">
                <a:ea typeface="Calibri"/>
                <a:cs typeface="Calibri" pitchFamily="34" charset="0"/>
              </a:rPr>
              <a:t> </a:t>
            </a:r>
            <a:r>
              <a:rPr lang="en-US" dirty="0" err="1">
                <a:ea typeface="Calibri"/>
                <a:cs typeface="Calibri" pitchFamily="34" charset="0"/>
              </a:rPr>
              <a:t>não</a:t>
            </a:r>
            <a:r>
              <a:rPr lang="en-US" dirty="0">
                <a:ea typeface="Calibri"/>
                <a:cs typeface="Calibri" pitchFamily="34" charset="0"/>
              </a:rPr>
              <a:t>, </a:t>
            </a:r>
            <a:r>
              <a:rPr lang="en-US" dirty="0" err="1">
                <a:ea typeface="Calibri"/>
                <a:cs typeface="Calibri" pitchFamily="34" charset="0"/>
              </a:rPr>
              <a:t>tử</a:t>
            </a:r>
            <a:r>
              <a:rPr lang="en-US" dirty="0">
                <a:ea typeface="Calibri"/>
                <a:cs typeface="Calibri" pitchFamily="34" charset="0"/>
              </a:rPr>
              <a:t> </a:t>
            </a:r>
            <a:r>
              <a:rPr lang="en-US" dirty="0" err="1">
                <a:ea typeface="Calibri"/>
                <a:cs typeface="Calibri" pitchFamily="34" charset="0"/>
              </a:rPr>
              <a:t>vong</a:t>
            </a:r>
            <a:r>
              <a:rPr lang="en-US" dirty="0">
                <a:ea typeface="Calibri"/>
                <a:cs typeface="Calibri" pitchFamily="34" charset="0"/>
              </a:rPr>
              <a:t> </a:t>
            </a:r>
            <a:r>
              <a:rPr lang="en-US" dirty="0" err="1">
                <a:ea typeface="Calibri"/>
                <a:cs typeface="Calibri" pitchFamily="34" charset="0"/>
              </a:rPr>
              <a:t>chu</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Mà</a:t>
            </a:r>
            <a:r>
              <a:rPr lang="en-US" dirty="0">
                <a:ea typeface="Calibri"/>
                <a:cs typeface="Calibri" pitchFamily="34" charset="0"/>
              </a:rPr>
              <a:t> </a:t>
            </a:r>
            <a:r>
              <a:rPr lang="en-US" dirty="0" err="1">
                <a:ea typeface="Calibri"/>
                <a:cs typeface="Calibri" pitchFamily="34" charset="0"/>
              </a:rPr>
              <a:t>ngược</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sd</a:t>
            </a:r>
            <a:r>
              <a:rPr lang="en-US" dirty="0">
                <a:ea typeface="Calibri"/>
                <a:cs typeface="Calibri" pitchFamily="34" charset="0"/>
              </a:rPr>
              <a:t> Monitoring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khoa</a:t>
            </a:r>
            <a:r>
              <a:rPr lang="en-US" dirty="0">
                <a:ea typeface="Calibri"/>
                <a:cs typeface="Calibri" pitchFamily="34" charset="0"/>
              </a:rPr>
              <a:t>-&gt;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tỷ</a:t>
            </a:r>
            <a:r>
              <a:rPr lang="en-US" dirty="0">
                <a:ea typeface="Calibri"/>
                <a:cs typeface="Calibri" pitchFamily="34" charset="0"/>
              </a:rPr>
              <a:t> </a:t>
            </a:r>
            <a:r>
              <a:rPr lang="en-US" dirty="0" err="1">
                <a:ea typeface="Calibri"/>
                <a:cs typeface="Calibri" pitchFamily="34" charset="0"/>
              </a:rPr>
              <a:t>lệ</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can </a:t>
            </a:r>
            <a:r>
              <a:rPr lang="en-US" dirty="0" err="1">
                <a:ea typeface="Calibri"/>
                <a:cs typeface="Calibri" pitchFamily="34" charset="0"/>
              </a:rPr>
              <a:t>thiệp</a:t>
            </a:r>
            <a:r>
              <a:rPr lang="en-US" dirty="0">
                <a:ea typeface="Calibri"/>
                <a:cs typeface="Calibri" pitchFamily="34" charset="0"/>
              </a:rPr>
              <a:t>: </a:t>
            </a:r>
            <a:r>
              <a:rPr lang="en-US" dirty="0" err="1">
                <a:ea typeface="Calibri"/>
                <a:cs typeface="Calibri" pitchFamily="34" charset="0"/>
              </a:rPr>
              <a:t>sanh</a:t>
            </a:r>
            <a:r>
              <a:rPr lang="en-US" dirty="0">
                <a:ea typeface="Calibri"/>
                <a:cs typeface="Calibri" pitchFamily="34" charset="0"/>
              </a:rPr>
              <a:t> </a:t>
            </a:r>
            <a:r>
              <a:rPr lang="en-US" dirty="0" err="1">
                <a:ea typeface="Calibri"/>
                <a:cs typeface="Calibri" pitchFamily="34" charset="0"/>
              </a:rPr>
              <a:t>giúp</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MLT.</a:t>
            </a:r>
          </a:p>
          <a:p>
            <a:endParaRPr lang="en-US" dirty="0"/>
          </a:p>
        </p:txBody>
      </p:sp>
      <p:sp>
        <p:nvSpPr>
          <p:cNvPr id="3" name="Title 2"/>
          <p:cNvSpPr>
            <a:spLocks noGrp="1"/>
          </p:cNvSpPr>
          <p:nvPr>
            <p:ph type="title"/>
          </p:nvPr>
        </p:nvSpPr>
        <p:spPr>
          <a:xfrm>
            <a:off x="28486" y="228600"/>
            <a:ext cx="8229600" cy="1143000"/>
          </a:xfrm>
        </p:spPr>
        <p:txBody>
          <a:bodyPr>
            <a:normAutofit fontScale="90000"/>
          </a:bodyPr>
          <a:lstStyle/>
          <a:p>
            <a:r>
              <a:rPr lang="en-US" dirty="0">
                <a:solidFill>
                  <a:schemeClr val="accent2"/>
                </a:solidFill>
                <a:effectLst/>
                <a:ea typeface="Calibri"/>
                <a:cs typeface="Calibri" pitchFamily="34" charset="0"/>
              </a:rPr>
              <a:t>II.2 </a:t>
            </a:r>
            <a:r>
              <a:rPr lang="vi-VN" dirty="0">
                <a:solidFill>
                  <a:schemeClr val="accent2"/>
                </a:solidFill>
                <a:effectLst/>
                <a:ea typeface="Calibri"/>
                <a:cs typeface="Calibri" pitchFamily="34" charset="0"/>
              </a:rPr>
              <a:t>Đánh giá tổn thương não thai nhi</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27153146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685800"/>
            <a:ext cx="8610600" cy="5743203"/>
          </a:xfrm>
        </p:spPr>
      </p:pic>
    </p:spTree>
    <p:extLst>
      <p:ext uri="{BB962C8B-B14F-4D97-AF65-F5344CB8AC3E}">
        <p14:creationId xmlns:p14="http://schemas.microsoft.com/office/powerpoint/2010/main" val="2620312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marR="0" lvl="0" indent="-342900">
              <a:lnSpc>
                <a:spcPct val="115000"/>
              </a:lnSpc>
              <a:spcBef>
                <a:spcPts val="0"/>
              </a:spcBef>
              <a:spcAft>
                <a:spcPts val="1000"/>
              </a:spcAft>
              <a:buFont typeface="Times New Roman"/>
              <a:buChar char="-"/>
            </a:pPr>
            <a:r>
              <a:rPr lang="en-US" dirty="0" err="1" smtClean="0">
                <a:ea typeface="Calibri"/>
                <a:cs typeface="Calibri" pitchFamily="34" charset="0"/>
              </a:rPr>
              <a:t>Phần</a:t>
            </a:r>
            <a:r>
              <a:rPr lang="en-US" dirty="0" smtClean="0">
                <a:ea typeface="Calibri"/>
                <a:cs typeface="Calibri" pitchFamily="34" charset="0"/>
              </a:rPr>
              <a:t> </a:t>
            </a:r>
            <a:r>
              <a:rPr lang="en-US" dirty="0" err="1" smtClean="0">
                <a:ea typeface="Calibri"/>
                <a:cs typeface="Calibri" pitchFamily="34" charset="0"/>
              </a:rPr>
              <a:t>lớn</a:t>
            </a:r>
            <a:r>
              <a:rPr lang="en-US" dirty="0" smtClean="0">
                <a:ea typeface="Calibri"/>
                <a:cs typeface="Calibri" pitchFamily="34" charset="0"/>
              </a:rPr>
              <a:t> </a:t>
            </a:r>
            <a:r>
              <a:rPr lang="en-US" dirty="0" err="1" smtClean="0">
                <a:ea typeface="Calibri"/>
                <a:cs typeface="Calibri" pitchFamily="34" charset="0"/>
              </a:rPr>
              <a:t>phụ</a:t>
            </a:r>
            <a:r>
              <a:rPr lang="en-US" dirty="0" smtClean="0">
                <a:ea typeface="Calibri"/>
                <a:cs typeface="Calibri" pitchFamily="34" charset="0"/>
              </a:rPr>
              <a:t> </a:t>
            </a:r>
            <a:r>
              <a:rPr lang="en-US" dirty="0" err="1" smtClean="0">
                <a:ea typeface="Calibri"/>
                <a:cs typeface="Calibri" pitchFamily="34" charset="0"/>
              </a:rPr>
              <a:t>nữ</a:t>
            </a:r>
            <a:r>
              <a:rPr lang="en-US" dirty="0" smtClean="0">
                <a:ea typeface="Calibri"/>
                <a:cs typeface="Calibri" pitchFamily="34" charset="0"/>
              </a:rPr>
              <a:t> </a:t>
            </a:r>
            <a:r>
              <a:rPr lang="en-US" dirty="0" err="1" smtClean="0">
                <a:ea typeface="Calibri"/>
                <a:cs typeface="Calibri" pitchFamily="34" charset="0"/>
              </a:rPr>
              <a:t>có</a:t>
            </a:r>
            <a:r>
              <a:rPr lang="en-US" dirty="0" smtClean="0">
                <a:ea typeface="Calibri"/>
                <a:cs typeface="Calibri" pitchFamily="34" charset="0"/>
              </a:rPr>
              <a:t> ý </a:t>
            </a:r>
            <a:r>
              <a:rPr lang="en-US" dirty="0" err="1" smtClean="0">
                <a:ea typeface="Calibri"/>
                <a:cs typeface="Calibri" pitchFamily="34" charset="0"/>
              </a:rPr>
              <a:t>thức</a:t>
            </a:r>
            <a:r>
              <a:rPr lang="en-US" dirty="0" smtClean="0">
                <a:ea typeface="Calibri"/>
                <a:cs typeface="Calibri" pitchFamily="34" charset="0"/>
              </a:rPr>
              <a:t> </a:t>
            </a:r>
            <a:r>
              <a:rPr lang="en-US" dirty="0" err="1" smtClean="0">
                <a:ea typeface="Calibri"/>
                <a:cs typeface="Calibri" pitchFamily="34" charset="0"/>
              </a:rPr>
              <a:t>được</a:t>
            </a:r>
            <a:r>
              <a:rPr lang="en-US" dirty="0" smtClean="0">
                <a:ea typeface="Calibri"/>
                <a:cs typeface="Calibri" pitchFamily="34" charset="0"/>
              </a:rPr>
              <a:t> </a:t>
            </a:r>
            <a:r>
              <a:rPr lang="en-US" dirty="0" err="1" smtClean="0">
                <a:ea typeface="Calibri"/>
                <a:cs typeface="Calibri" pitchFamily="34" charset="0"/>
              </a:rPr>
              <a:t>sự</a:t>
            </a:r>
            <a:r>
              <a:rPr lang="en-US" dirty="0" smtClean="0">
                <a:ea typeface="Calibri"/>
                <a:cs typeface="Calibri" pitchFamily="34" charset="0"/>
              </a:rPr>
              <a:t> </a:t>
            </a:r>
            <a:r>
              <a:rPr lang="en-US" dirty="0" err="1" smtClean="0">
                <a:ea typeface="Calibri"/>
                <a:cs typeface="Calibri" pitchFamily="34" charset="0"/>
              </a:rPr>
              <a:t>chuyển</a:t>
            </a:r>
            <a:r>
              <a:rPr lang="en-US" dirty="0" smtClean="0">
                <a:ea typeface="Calibri"/>
                <a:cs typeface="Calibri" pitchFamily="34" charset="0"/>
              </a:rPr>
              <a:t> </a:t>
            </a:r>
            <a:r>
              <a:rPr lang="en-US" dirty="0" err="1" smtClean="0">
                <a:ea typeface="Calibri"/>
                <a:cs typeface="Calibri" pitchFamily="34" charset="0"/>
              </a:rPr>
              <a:t>động</a:t>
            </a:r>
            <a:r>
              <a:rPr lang="en-US" dirty="0" smtClean="0">
                <a:ea typeface="Calibri"/>
                <a:cs typeface="Calibri" pitchFamily="34" charset="0"/>
              </a:rPr>
              <a:t> </a:t>
            </a:r>
            <a:r>
              <a:rPr lang="en-US" dirty="0" err="1" smtClean="0">
                <a:ea typeface="Calibri"/>
                <a:cs typeface="Calibri" pitchFamily="34" charset="0"/>
              </a:rPr>
              <a:t>của</a:t>
            </a:r>
            <a:r>
              <a:rPr lang="en-US" dirty="0" smtClean="0">
                <a:ea typeface="Calibri"/>
                <a:cs typeface="Calibri" pitchFamily="34" charset="0"/>
              </a:rPr>
              <a:t> </a:t>
            </a:r>
            <a:r>
              <a:rPr lang="en-US" dirty="0" err="1" smtClean="0">
                <a:ea typeface="Calibri"/>
                <a:cs typeface="Calibri" pitchFamily="34" charset="0"/>
              </a:rPr>
              <a:t>thai</a:t>
            </a:r>
            <a:r>
              <a:rPr lang="en-US" dirty="0" smtClean="0">
                <a:ea typeface="Calibri"/>
                <a:cs typeface="Calibri" pitchFamily="34" charset="0"/>
              </a:rPr>
              <a:t> </a:t>
            </a:r>
            <a:r>
              <a:rPr lang="en-US" dirty="0" err="1" smtClean="0">
                <a:ea typeface="Calibri"/>
                <a:cs typeface="Calibri" pitchFamily="34" charset="0"/>
              </a:rPr>
              <a:t>vào</a:t>
            </a:r>
            <a:r>
              <a:rPr lang="en-US" dirty="0" smtClean="0">
                <a:ea typeface="Calibri"/>
                <a:cs typeface="Calibri" pitchFamily="34" charset="0"/>
              </a:rPr>
              <a:t> </a:t>
            </a:r>
            <a:r>
              <a:rPr lang="en-US" dirty="0" err="1" smtClean="0">
                <a:ea typeface="Calibri"/>
                <a:cs typeface="Calibri" pitchFamily="34" charset="0"/>
              </a:rPr>
              <a:t>tuần</a:t>
            </a:r>
            <a:r>
              <a:rPr lang="en-US" dirty="0" smtClean="0">
                <a:ea typeface="Calibri"/>
                <a:cs typeface="Calibri" pitchFamily="34" charset="0"/>
              </a:rPr>
              <a:t> </a:t>
            </a:r>
            <a:r>
              <a:rPr lang="en-US" dirty="0" err="1" smtClean="0">
                <a:ea typeface="Calibri"/>
                <a:cs typeface="Calibri" pitchFamily="34" charset="0"/>
              </a:rPr>
              <a:t>thứ</a:t>
            </a:r>
            <a:r>
              <a:rPr lang="en-US" dirty="0" smtClean="0">
                <a:ea typeface="Calibri"/>
                <a:cs typeface="Calibri" pitchFamily="34" charset="0"/>
              </a:rPr>
              <a:t> 20 </a:t>
            </a:r>
            <a:r>
              <a:rPr lang="en-US" dirty="0" err="1" smtClean="0">
                <a:ea typeface="Calibri"/>
                <a:cs typeface="Calibri" pitchFamily="34" charset="0"/>
              </a:rPr>
              <a:t>của</a:t>
            </a:r>
            <a:r>
              <a:rPr lang="en-US" dirty="0" smtClean="0">
                <a:ea typeface="Calibri"/>
                <a:cs typeface="Calibri" pitchFamily="34" charset="0"/>
              </a:rPr>
              <a:t> </a:t>
            </a:r>
            <a:r>
              <a:rPr lang="en-US" dirty="0" err="1" smtClean="0">
                <a:ea typeface="Calibri"/>
                <a:cs typeface="Calibri" pitchFamily="34" charset="0"/>
              </a:rPr>
              <a:t>thai</a:t>
            </a:r>
            <a:r>
              <a:rPr lang="en-US" dirty="0" smtClean="0">
                <a:ea typeface="Calibri"/>
                <a:cs typeface="Calibri" pitchFamily="34" charset="0"/>
              </a:rPr>
              <a:t> </a:t>
            </a:r>
            <a:r>
              <a:rPr lang="en-US" dirty="0" err="1" smtClean="0">
                <a:ea typeface="Calibri"/>
                <a:cs typeface="Calibri" pitchFamily="34" charset="0"/>
              </a:rPr>
              <a:t>kì</a:t>
            </a:r>
            <a:r>
              <a:rPr lang="en-US" dirty="0" smtClean="0">
                <a:ea typeface="Calibri"/>
                <a:cs typeface="Calibri" pitchFamily="34" charset="0"/>
              </a:rPr>
              <a:t>.</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Khi tình trạng tưới máu bánh nhau giảm , thai nhi bị toan máu → cử động thai giảm →đếm cử động thai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Cần thiết và nên thực hiện ở thai phụ nguy cơ cao và có thể có ích ở thai phụ nguy cơ thấp</a:t>
            </a:r>
            <a:r>
              <a:rPr lang="en-US" dirty="0">
                <a:ea typeface="Calibri"/>
                <a:cs typeface="Calibri" pitchFamily="34" charset="0"/>
              </a:rPr>
              <a:t>.</a:t>
            </a:r>
          </a:p>
          <a:p>
            <a:endParaRPr lang="en-US" dirty="0"/>
          </a:p>
        </p:txBody>
      </p:sp>
      <p:sp>
        <p:nvSpPr>
          <p:cNvPr id="3" name="Title 2"/>
          <p:cNvSpPr>
            <a:spLocks noGrp="1"/>
          </p:cNvSpPr>
          <p:nvPr>
            <p:ph type="title"/>
          </p:nvPr>
        </p:nvSpPr>
        <p:spPr>
          <a:xfrm>
            <a:off x="0" y="0"/>
            <a:ext cx="8229600" cy="1143000"/>
          </a:xfrm>
        </p:spPr>
        <p:txBody>
          <a:bodyPr>
            <a:normAutofit/>
          </a:bodyPr>
          <a:lstStyle/>
          <a:p>
            <a:r>
              <a:rPr lang="en-US" dirty="0">
                <a:solidFill>
                  <a:schemeClr val="accent2"/>
                </a:solidFill>
                <a:effectLst/>
                <a:cs typeface="Calibri" pitchFamily="34" charset="0"/>
              </a:rPr>
              <a:t>I.1 </a:t>
            </a:r>
            <a:r>
              <a:rPr lang="en-US" dirty="0" err="1">
                <a:solidFill>
                  <a:schemeClr val="accent2"/>
                </a:solidFill>
                <a:effectLst/>
                <a:cs typeface="Calibri" pitchFamily="34" charset="0"/>
              </a:rPr>
              <a:t>Đếm</a:t>
            </a:r>
            <a:r>
              <a:rPr lang="en-US" dirty="0">
                <a:solidFill>
                  <a:schemeClr val="accent2"/>
                </a:solidFill>
                <a:effectLst/>
                <a:cs typeface="Calibri" pitchFamily="34" charset="0"/>
              </a:rPr>
              <a:t> </a:t>
            </a:r>
            <a:r>
              <a:rPr lang="en-US" dirty="0" err="1">
                <a:solidFill>
                  <a:schemeClr val="accent2"/>
                </a:solidFill>
                <a:effectLst/>
                <a:cs typeface="Calibri" pitchFamily="34" charset="0"/>
              </a:rPr>
              <a:t>cử</a:t>
            </a:r>
            <a:r>
              <a:rPr lang="en-US" dirty="0">
                <a:solidFill>
                  <a:schemeClr val="accent2"/>
                </a:solidFill>
                <a:effectLst/>
                <a:cs typeface="Calibri" pitchFamily="34" charset="0"/>
              </a:rPr>
              <a:t> </a:t>
            </a:r>
            <a:r>
              <a:rPr lang="en-US" dirty="0" err="1">
                <a:solidFill>
                  <a:schemeClr val="accent2"/>
                </a:solidFill>
                <a:effectLst/>
                <a:cs typeface="Calibri" pitchFamily="34" charset="0"/>
              </a:rPr>
              <a:t>động</a:t>
            </a:r>
            <a:r>
              <a:rPr lang="en-US" dirty="0">
                <a:solidFill>
                  <a:schemeClr val="accent2"/>
                </a:solidFill>
                <a:effectLst/>
                <a:cs typeface="Calibri" pitchFamily="34" charset="0"/>
              </a:rPr>
              <a:t> </a:t>
            </a:r>
            <a:r>
              <a:rPr lang="en-US" dirty="0" err="1">
                <a:solidFill>
                  <a:schemeClr val="accent2"/>
                </a:solidFill>
                <a:effectLst/>
                <a:cs typeface="Calibri" pitchFamily="34" charset="0"/>
              </a:rPr>
              <a:t>thai</a:t>
            </a:r>
            <a:r>
              <a:rPr lang="en-US" dirty="0">
                <a:solidFill>
                  <a:schemeClr val="accent2"/>
                </a:solidFill>
                <a:effectLst/>
                <a:cs typeface="Calibri" pitchFamily="34" charset="0"/>
              </a:rPr>
              <a:t> </a:t>
            </a:r>
            <a:endParaRPr lang="en-US" dirty="0">
              <a:solidFill>
                <a:schemeClr val="accent2"/>
              </a:solidFill>
              <a:cs typeface="Calibri" pitchFamily="34" charset="0"/>
            </a:endParaRPr>
          </a:p>
        </p:txBody>
      </p:sp>
    </p:spTree>
    <p:extLst>
      <p:ext uri="{BB962C8B-B14F-4D97-AF65-F5344CB8AC3E}">
        <p14:creationId xmlns:p14="http://schemas.microsoft.com/office/powerpoint/2010/main" val="1078091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marR="0">
              <a:lnSpc>
                <a:spcPct val="115000"/>
              </a:lnSpc>
              <a:spcBef>
                <a:spcPts val="0"/>
              </a:spcBef>
              <a:spcAft>
                <a:spcPts val="1000"/>
              </a:spcAft>
            </a:pPr>
            <a:r>
              <a:rPr lang="vi-VN" dirty="0">
                <a:ea typeface="Calibri"/>
                <a:cs typeface="Calibri" pitchFamily="34" charset="0"/>
              </a:rPr>
              <a:t>Có nhiều cách đếm</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PP Cardiff đề nghị đếm 10 cử động trong 1 thời gian nhất định</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nghiên</a:t>
            </a:r>
            <a:r>
              <a:rPr lang="en-US" dirty="0">
                <a:ea typeface="Calibri"/>
                <a:cs typeface="Calibri" pitchFamily="34" charset="0"/>
              </a:rPr>
              <a:t> </a:t>
            </a:r>
            <a:r>
              <a:rPr lang="en-US" dirty="0" err="1">
                <a:ea typeface="Calibri"/>
                <a:cs typeface="Calibri" pitchFamily="34" charset="0"/>
              </a:rPr>
              <a:t>cứu</a:t>
            </a:r>
            <a:r>
              <a:rPr lang="en-US" dirty="0">
                <a:ea typeface="Calibri"/>
                <a:cs typeface="Calibri" pitchFamily="34" charset="0"/>
              </a:rPr>
              <a:t> ban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đòi</a:t>
            </a:r>
            <a:r>
              <a:rPr lang="en-US" dirty="0">
                <a:ea typeface="Calibri"/>
                <a:cs typeface="Calibri" pitchFamily="34" charset="0"/>
              </a:rPr>
              <a:t> </a:t>
            </a:r>
            <a:r>
              <a:rPr lang="en-US" dirty="0" err="1">
                <a:ea typeface="Calibri"/>
                <a:cs typeface="Calibri" pitchFamily="34" charset="0"/>
              </a:rPr>
              <a:t>hỏi</a:t>
            </a:r>
            <a:r>
              <a:rPr lang="en-US" dirty="0">
                <a:ea typeface="Calibri"/>
                <a:cs typeface="Calibri" pitchFamily="34" charset="0"/>
              </a:rPr>
              <a:t> </a:t>
            </a:r>
            <a:r>
              <a:rPr lang="vi-VN" dirty="0">
                <a:ea typeface="Calibri"/>
                <a:cs typeface="Calibri" pitchFamily="34" charset="0"/>
              </a:rPr>
              <a:t>12h , sau đó thay đổi còn 6h (Liston) hoặc 2h (Moore) hoặc 30p→2h (Sadovsky).</a:t>
            </a:r>
            <a:endParaRPr lang="en-US" dirty="0">
              <a:ea typeface="Calibri"/>
              <a:cs typeface="Calibri" pitchFamily="34" charset="0"/>
            </a:endParaRP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Chưa</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nghiên</a:t>
            </a:r>
            <a:r>
              <a:rPr lang="en-US" dirty="0">
                <a:ea typeface="Calibri"/>
                <a:cs typeface="Calibri" pitchFamily="34" charset="0"/>
              </a:rPr>
              <a:t> </a:t>
            </a:r>
            <a:r>
              <a:rPr lang="en-US" dirty="0" err="1">
                <a:ea typeface="Calibri"/>
                <a:cs typeface="Calibri" pitchFamily="34" charset="0"/>
              </a:rPr>
              <a:t>cứu</a:t>
            </a:r>
            <a:r>
              <a:rPr lang="en-US" dirty="0">
                <a:ea typeface="Calibri"/>
                <a:cs typeface="Calibri" pitchFamily="34" charset="0"/>
              </a:rPr>
              <a:t> </a:t>
            </a:r>
            <a:r>
              <a:rPr lang="en-US" dirty="0" err="1">
                <a:ea typeface="Calibri"/>
                <a:cs typeface="Calibri" pitchFamily="34" charset="0"/>
              </a:rPr>
              <a:t>nào</a:t>
            </a:r>
            <a:r>
              <a:rPr lang="en-US" dirty="0">
                <a:ea typeface="Calibri"/>
                <a:cs typeface="Calibri" pitchFamily="34" charset="0"/>
              </a:rPr>
              <a:t> so </a:t>
            </a:r>
            <a:r>
              <a:rPr lang="en-US" dirty="0" err="1">
                <a:ea typeface="Calibri"/>
                <a:cs typeface="Calibri" pitchFamily="34" charset="0"/>
              </a:rPr>
              <a:t>sánh</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pp</a:t>
            </a:r>
            <a:r>
              <a:rPr lang="en-US" dirty="0">
                <a:ea typeface="Calibri"/>
                <a:cs typeface="Calibri" pitchFamily="34" charset="0"/>
              </a:rPr>
              <a:t> </a:t>
            </a:r>
            <a:r>
              <a:rPr lang="en-US" dirty="0" err="1">
                <a:ea typeface="Calibri"/>
                <a:cs typeface="Calibri" pitchFamily="34" charset="0"/>
              </a:rPr>
              <a:t>đếm</a:t>
            </a:r>
            <a:r>
              <a:rPr lang="en-US" dirty="0">
                <a:ea typeface="Calibri"/>
                <a:cs typeface="Calibri" pitchFamily="34" charset="0"/>
              </a:rPr>
              <a:t> CĐT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nhau</a:t>
            </a:r>
            <a:r>
              <a:rPr lang="en-US" dirty="0">
                <a:ea typeface="Calibri"/>
                <a:cs typeface="Calibri" pitchFamily="34" charset="0"/>
              </a:rPr>
              <a:t>, </a:t>
            </a:r>
            <a:r>
              <a:rPr lang="en-US" dirty="0" err="1">
                <a:ea typeface="Calibri"/>
                <a:cs typeface="Calibri" pitchFamily="34" charset="0"/>
              </a:rPr>
              <a:t>mọi</a:t>
            </a:r>
            <a:r>
              <a:rPr lang="en-US" dirty="0">
                <a:ea typeface="Calibri"/>
                <a:cs typeface="Calibri" pitchFamily="34" charset="0"/>
              </a:rPr>
              <a:t> </a:t>
            </a:r>
            <a:r>
              <a:rPr lang="en-US" dirty="0" err="1">
                <a:ea typeface="Calibri"/>
                <a:cs typeface="Calibri" pitchFamily="34" charset="0"/>
              </a:rPr>
              <a:t>pp</a:t>
            </a:r>
            <a:r>
              <a:rPr lang="en-US" dirty="0">
                <a:ea typeface="Calibri"/>
                <a:cs typeface="Calibri" pitchFamily="34" charset="0"/>
              </a:rPr>
              <a:t> </a:t>
            </a:r>
            <a:r>
              <a:rPr lang="en-US" dirty="0" err="1">
                <a:ea typeface="Calibri"/>
                <a:cs typeface="Calibri" pitchFamily="34" charset="0"/>
              </a:rPr>
              <a:t>đều</a:t>
            </a:r>
            <a:r>
              <a:rPr lang="en-US" dirty="0">
                <a:ea typeface="Calibri"/>
                <a:cs typeface="Calibri" pitchFamily="34" charset="0"/>
              </a:rPr>
              <a:t> </a:t>
            </a:r>
            <a:r>
              <a:rPr lang="en-US" dirty="0" err="1">
                <a:ea typeface="Calibri"/>
                <a:cs typeface="Calibri" pitchFamily="34" charset="0"/>
              </a:rPr>
              <a:t>giúp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tử</a:t>
            </a:r>
            <a:r>
              <a:rPr lang="en-US" dirty="0">
                <a:ea typeface="Calibri"/>
                <a:cs typeface="Calibri" pitchFamily="34" charset="0"/>
              </a:rPr>
              <a:t> </a:t>
            </a:r>
            <a:r>
              <a:rPr lang="en-US" dirty="0" err="1">
                <a:ea typeface="Calibri"/>
                <a:cs typeface="Calibri" pitchFamily="34" charset="0"/>
              </a:rPr>
              <a:t>suất</a:t>
            </a:r>
            <a:r>
              <a:rPr lang="en-US" dirty="0">
                <a:ea typeface="Calibri"/>
                <a:cs typeface="Calibri" pitchFamily="34" charset="0"/>
              </a:rPr>
              <a:t> </a:t>
            </a:r>
            <a:r>
              <a:rPr lang="en-US" dirty="0" err="1">
                <a:ea typeface="Calibri"/>
                <a:cs typeface="Calibri" pitchFamily="34" charset="0"/>
              </a:rPr>
              <a:t>chu</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a:t>
            </a:r>
            <a:r>
              <a:rPr lang="en-US" dirty="0" err="1">
                <a:ea typeface="Calibri"/>
                <a:cs typeface="Calibri" pitchFamily="34" charset="0"/>
              </a:rPr>
              <a:t>dụng</a:t>
            </a:r>
            <a:r>
              <a:rPr lang="en-US" dirty="0">
                <a:ea typeface="Calibri"/>
                <a:cs typeface="Calibri" pitchFamily="34" charset="0"/>
              </a:rPr>
              <a:t>.</a:t>
            </a:r>
          </a:p>
          <a:p>
            <a:endParaRPr lang="en-US" dirty="0"/>
          </a:p>
        </p:txBody>
      </p:sp>
      <p:sp>
        <p:nvSpPr>
          <p:cNvPr id="3" name="Title 2"/>
          <p:cNvSpPr>
            <a:spLocks noGrp="1"/>
          </p:cNvSpPr>
          <p:nvPr>
            <p:ph type="title"/>
          </p:nvPr>
        </p:nvSpPr>
        <p:spPr>
          <a:xfrm>
            <a:off x="0" y="14243"/>
            <a:ext cx="8229600" cy="1143000"/>
          </a:xfrm>
        </p:spPr>
        <p:txBody>
          <a:bodyPr/>
          <a:lstStyle/>
          <a:p>
            <a:r>
              <a:rPr lang="en-US" dirty="0">
                <a:solidFill>
                  <a:schemeClr val="accent2"/>
                </a:solidFill>
                <a:effectLst/>
                <a:ea typeface="Calibri"/>
              </a:rPr>
              <a:t>I.1 </a:t>
            </a:r>
            <a:r>
              <a:rPr lang="en-US" dirty="0" err="1">
                <a:solidFill>
                  <a:schemeClr val="accent2"/>
                </a:solidFill>
                <a:effectLst/>
                <a:ea typeface="Calibri"/>
              </a:rPr>
              <a:t>Đếm</a:t>
            </a:r>
            <a:r>
              <a:rPr lang="en-US" dirty="0">
                <a:solidFill>
                  <a:schemeClr val="accent2"/>
                </a:solidFill>
                <a:effectLst/>
                <a:ea typeface="Calibri"/>
              </a:rPr>
              <a:t> </a:t>
            </a:r>
            <a:r>
              <a:rPr lang="en-US" dirty="0" err="1">
                <a:solidFill>
                  <a:schemeClr val="accent2"/>
                </a:solidFill>
                <a:effectLst/>
                <a:ea typeface="Calibri"/>
              </a:rPr>
              <a:t>cử</a:t>
            </a:r>
            <a:r>
              <a:rPr lang="en-US" dirty="0">
                <a:solidFill>
                  <a:schemeClr val="accent2"/>
                </a:solidFill>
                <a:effectLst/>
                <a:ea typeface="Calibri"/>
              </a:rPr>
              <a:t> </a:t>
            </a:r>
            <a:r>
              <a:rPr lang="en-US" dirty="0" err="1">
                <a:solidFill>
                  <a:schemeClr val="accent2"/>
                </a:solidFill>
                <a:effectLst/>
                <a:ea typeface="Calibri"/>
              </a:rPr>
              <a:t>động</a:t>
            </a:r>
            <a:r>
              <a:rPr lang="en-US" dirty="0">
                <a:solidFill>
                  <a:schemeClr val="accent2"/>
                </a:solidFill>
                <a:effectLst/>
                <a:ea typeface="Calibri"/>
              </a:rPr>
              <a:t> </a:t>
            </a:r>
            <a:r>
              <a:rPr lang="en-US" dirty="0" err="1">
                <a:solidFill>
                  <a:schemeClr val="accent2"/>
                </a:solidFill>
                <a:effectLst/>
                <a:ea typeface="Calibri"/>
              </a:rPr>
              <a:t>thai</a:t>
            </a:r>
            <a:r>
              <a:rPr lang="en-US" dirty="0">
                <a:solidFill>
                  <a:schemeClr val="accent2"/>
                </a:solidFill>
                <a:effectLst/>
                <a:ea typeface="Calibri"/>
              </a:rPr>
              <a:t> </a:t>
            </a:r>
            <a:endParaRPr lang="en-US" dirty="0">
              <a:solidFill>
                <a:schemeClr val="accent2"/>
              </a:solidFill>
            </a:endParaRPr>
          </a:p>
        </p:txBody>
      </p:sp>
    </p:spTree>
    <p:extLst>
      <p:ext uri="{BB962C8B-B14F-4D97-AF65-F5344CB8AC3E}">
        <p14:creationId xmlns:p14="http://schemas.microsoft.com/office/powerpoint/2010/main" val="652665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Nên đếm tốt nhất ở tư thế nằm và đầu buổi tối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Khuyến </a:t>
            </a:r>
            <a:r>
              <a:rPr lang="vi-VN" dirty="0" smtClean="0">
                <a:ea typeface="Calibri"/>
                <a:cs typeface="Calibri" pitchFamily="34" charset="0"/>
              </a:rPr>
              <a:t>cáo SOGC </a:t>
            </a:r>
            <a:r>
              <a:rPr lang="vi-VN" dirty="0">
                <a:ea typeface="Calibri"/>
                <a:cs typeface="Calibri" pitchFamily="34" charset="0"/>
              </a:rPr>
              <a:t>đếm ở khoảng 26-32 tuần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smtClean="0">
                <a:ea typeface="Calibri"/>
                <a:cs typeface="Calibri" pitchFamily="34" charset="0"/>
              </a:rPr>
              <a:t>Bình thường ≥ </a:t>
            </a:r>
            <a:r>
              <a:rPr lang="vi-VN" dirty="0">
                <a:ea typeface="Calibri"/>
                <a:cs typeface="Calibri" pitchFamily="34" charset="0"/>
              </a:rPr>
              <a:t>6 CĐT riêng biệt/2h</a:t>
            </a:r>
            <a:r>
              <a:rPr lang="vi-VN" dirty="0" smtClean="0">
                <a:ea typeface="Calibri"/>
                <a:cs typeface="Calibri" pitchFamily="34" charset="0"/>
              </a:rPr>
              <a:t>:</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smtClean="0">
                <a:ea typeface="Calibri"/>
                <a:cs typeface="Calibri" pitchFamily="34" charset="0"/>
              </a:rPr>
              <a:t>+ </a:t>
            </a:r>
            <a:r>
              <a:rPr lang="en-US" dirty="0" err="1">
                <a:ea typeface="Calibri"/>
                <a:cs typeface="Calibri" pitchFamily="34" charset="0"/>
              </a:rPr>
              <a:t>nếu</a:t>
            </a:r>
            <a:r>
              <a:rPr lang="en-US" dirty="0">
                <a:ea typeface="Calibri"/>
                <a:cs typeface="Calibri" pitchFamily="34" charset="0"/>
              </a:rPr>
              <a:t> </a:t>
            </a:r>
            <a:r>
              <a:rPr lang="en-US" dirty="0" err="1">
                <a:ea typeface="Calibri"/>
                <a:cs typeface="Calibri" pitchFamily="34" charset="0"/>
              </a:rPr>
              <a:t>đạt</a:t>
            </a:r>
            <a:r>
              <a:rPr lang="en-US" dirty="0">
                <a:ea typeface="Calibri"/>
                <a:cs typeface="Calibri" pitchFamily="34" charset="0"/>
              </a:rPr>
              <a:t>-&gt;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phản</a:t>
            </a:r>
            <a:r>
              <a:rPr lang="en-US" dirty="0">
                <a:ea typeface="Calibri"/>
                <a:cs typeface="Calibri" pitchFamily="34" charset="0"/>
              </a:rPr>
              <a:t> </a:t>
            </a:r>
            <a:r>
              <a:rPr lang="en-US" dirty="0" err="1">
                <a:ea typeface="Calibri"/>
                <a:cs typeface="Calibri" pitchFamily="34" charset="0"/>
              </a:rPr>
              <a:t>ánh</a:t>
            </a:r>
            <a:r>
              <a:rPr lang="en-US" dirty="0">
                <a:ea typeface="Calibri"/>
                <a:cs typeface="Calibri" pitchFamily="34" charset="0"/>
              </a:rPr>
              <a:t> 1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nhi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SK </a:t>
            </a:r>
            <a:r>
              <a:rPr lang="en-US" dirty="0" err="1">
                <a:ea typeface="Calibri"/>
                <a:cs typeface="Calibri" pitchFamily="34" charset="0"/>
              </a:rPr>
              <a:t>ổn</a:t>
            </a:r>
            <a:r>
              <a:rPr lang="en-US" dirty="0">
                <a:ea typeface="Calibri"/>
                <a:cs typeface="Calibri" pitchFamily="34" charset="0"/>
              </a:rPr>
              <a:t> </a:t>
            </a:r>
            <a:r>
              <a:rPr lang="en-US" dirty="0" err="1">
                <a:ea typeface="Calibri"/>
                <a:cs typeface="Calibri" pitchFamily="34" charset="0"/>
              </a:rPr>
              <a:t>định</a:t>
            </a:r>
            <a:endParaRPr lang="en-US" dirty="0">
              <a:ea typeface="Calibri"/>
              <a:cs typeface="Calibri" pitchFamily="34" charset="0"/>
            </a:endParaRPr>
          </a:p>
          <a:p>
            <a:pPr marL="201168" marR="0" indent="0">
              <a:lnSpc>
                <a:spcPct val="115000"/>
              </a:lnSpc>
              <a:spcBef>
                <a:spcPts val="0"/>
              </a:spcBef>
              <a:spcAft>
                <a:spcPts val="1000"/>
              </a:spcAft>
              <a:buNone/>
            </a:pPr>
            <a:r>
              <a:rPr lang="vi-VN" dirty="0" smtClean="0">
                <a:ea typeface="Calibri"/>
                <a:cs typeface="Calibri" pitchFamily="34" charset="0"/>
              </a:rPr>
              <a:t>  + </a:t>
            </a:r>
            <a:r>
              <a:rPr lang="vi-VN" dirty="0">
                <a:ea typeface="Calibri"/>
                <a:cs typeface="Calibri" pitchFamily="34" charset="0"/>
              </a:rPr>
              <a:t>nếu không đạt/ đạt nhưng giảm CĐT so với mọi ngày-&gt; cần thực hiện thêm pp ĐGSKT </a:t>
            </a:r>
            <a:r>
              <a:rPr lang="vi-VN" dirty="0" smtClean="0">
                <a:ea typeface="Calibri"/>
                <a:cs typeface="Calibri" pitchFamily="34" charset="0"/>
              </a:rPr>
              <a:t>khác bao gồm Non-stress tess và/ hoặc BPP</a:t>
            </a:r>
            <a:endParaRPr lang="en-US" dirty="0">
              <a:ea typeface="Calibri"/>
              <a:cs typeface="Calibri" pitchFamily="34" charset="0"/>
            </a:endParaRPr>
          </a:p>
        </p:txBody>
      </p:sp>
      <p:sp>
        <p:nvSpPr>
          <p:cNvPr id="3" name="Title 2"/>
          <p:cNvSpPr>
            <a:spLocks noGrp="1"/>
          </p:cNvSpPr>
          <p:nvPr>
            <p:ph type="title"/>
          </p:nvPr>
        </p:nvSpPr>
        <p:spPr>
          <a:xfrm>
            <a:off x="9258" y="34183"/>
            <a:ext cx="8229600" cy="1143000"/>
          </a:xfrm>
        </p:spPr>
        <p:txBody>
          <a:bodyPr/>
          <a:lstStyle/>
          <a:p>
            <a:r>
              <a:rPr lang="en-US" dirty="0">
                <a:solidFill>
                  <a:schemeClr val="accent2"/>
                </a:solidFill>
                <a:effectLst/>
                <a:ea typeface="Calibri"/>
              </a:rPr>
              <a:t>I.1 </a:t>
            </a:r>
            <a:r>
              <a:rPr lang="en-US" dirty="0" err="1">
                <a:solidFill>
                  <a:schemeClr val="accent2"/>
                </a:solidFill>
                <a:effectLst/>
                <a:ea typeface="Calibri"/>
              </a:rPr>
              <a:t>Đếm</a:t>
            </a:r>
            <a:r>
              <a:rPr lang="en-US" dirty="0">
                <a:solidFill>
                  <a:schemeClr val="accent2"/>
                </a:solidFill>
                <a:effectLst/>
                <a:ea typeface="Calibri"/>
              </a:rPr>
              <a:t> </a:t>
            </a:r>
            <a:r>
              <a:rPr lang="en-US" dirty="0" err="1">
                <a:solidFill>
                  <a:schemeClr val="accent2"/>
                </a:solidFill>
                <a:effectLst/>
                <a:ea typeface="Calibri"/>
              </a:rPr>
              <a:t>cử</a:t>
            </a:r>
            <a:r>
              <a:rPr lang="en-US" dirty="0">
                <a:solidFill>
                  <a:schemeClr val="accent2"/>
                </a:solidFill>
                <a:effectLst/>
                <a:ea typeface="Calibri"/>
              </a:rPr>
              <a:t> </a:t>
            </a:r>
            <a:r>
              <a:rPr lang="en-US" dirty="0" err="1">
                <a:solidFill>
                  <a:schemeClr val="accent2"/>
                </a:solidFill>
                <a:effectLst/>
                <a:ea typeface="Calibri"/>
              </a:rPr>
              <a:t>động</a:t>
            </a:r>
            <a:r>
              <a:rPr lang="en-US" dirty="0">
                <a:solidFill>
                  <a:schemeClr val="accent2"/>
                </a:solidFill>
                <a:effectLst/>
                <a:ea typeface="Calibri"/>
              </a:rPr>
              <a:t> </a:t>
            </a:r>
            <a:r>
              <a:rPr lang="en-US" dirty="0" err="1">
                <a:solidFill>
                  <a:schemeClr val="accent2"/>
                </a:solidFill>
                <a:effectLst/>
                <a:ea typeface="Calibri"/>
              </a:rPr>
              <a:t>thai</a:t>
            </a:r>
            <a:r>
              <a:rPr lang="en-US" dirty="0">
                <a:solidFill>
                  <a:schemeClr val="accent2"/>
                </a:solidFill>
                <a:effectLst/>
                <a:ea typeface="Calibri"/>
              </a:rPr>
              <a:t> </a:t>
            </a:r>
            <a:endParaRPr lang="en-US" dirty="0">
              <a:solidFill>
                <a:schemeClr val="accent2"/>
              </a:solidFill>
            </a:endParaRPr>
          </a:p>
        </p:txBody>
      </p:sp>
    </p:spTree>
    <p:extLst>
      <p:ext uri="{BB962C8B-B14F-4D97-AF65-F5344CB8AC3E}">
        <p14:creationId xmlns:p14="http://schemas.microsoft.com/office/powerpoint/2010/main" val="2382605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marR="0">
              <a:spcBef>
                <a:spcPts val="0"/>
              </a:spcBef>
              <a:spcAft>
                <a:spcPts val="1000"/>
              </a:spcAft>
            </a:pPr>
            <a:r>
              <a:rPr lang="vi-VN" dirty="0">
                <a:ea typeface="Calibri"/>
              </a:rPr>
              <a:t> Sự quản lý nên dựa trên những điều sau đây:</a:t>
            </a:r>
          </a:p>
          <a:p>
            <a:pPr marL="0" marR="0">
              <a:spcBef>
                <a:spcPts val="0"/>
              </a:spcBef>
              <a:spcAft>
                <a:spcPts val="1000"/>
              </a:spcAft>
            </a:pPr>
            <a:r>
              <a:rPr lang="vi-VN" dirty="0">
                <a:ea typeface="Calibri"/>
              </a:rPr>
              <a:t>• Nếu Non-stress test là bình thường và không có yếu tố nguy cơ: thai phụ nên tiếp tục theo dõi chuyển động của thai nhi hàng ngày. (III-B)</a:t>
            </a:r>
          </a:p>
          <a:p>
            <a:pPr marL="0" marR="0">
              <a:spcBef>
                <a:spcPts val="0"/>
              </a:spcBef>
              <a:spcAft>
                <a:spcPts val="1000"/>
              </a:spcAft>
            </a:pPr>
            <a:r>
              <a:rPr lang="vi-VN" dirty="0">
                <a:ea typeface="Calibri"/>
              </a:rPr>
              <a:t>• Nếu Non-stress test là bình thường và các yếu tố nguy cơ hoặc nghi ngờ lâm sàng của thai giới hạn tăng trưởng trong tử cung / thiểu ối được xác định: siêu âm cho BPP hoặc đánh giá thể tích ối trong vòng 24 giờ.Thai phụ nên tiếp tụchàng ngày chuyển động của thai nhi đếm. (III-B)</a:t>
            </a:r>
          </a:p>
          <a:p>
            <a:pPr marL="0" marR="0">
              <a:spcBef>
                <a:spcPts val="0"/>
              </a:spcBef>
              <a:spcAft>
                <a:spcPts val="1000"/>
              </a:spcAft>
            </a:pPr>
            <a:r>
              <a:rPr lang="vi-VN" dirty="0">
                <a:ea typeface="Calibri"/>
              </a:rPr>
              <a:t> • Non-stress test là không điển hình / bất thường: đánh giá sâu hơn (BPP và / hoặc CST và đánh giá thể tích nước ối) nên được thực hiện sớm nhất có thể. (III-B)</a:t>
            </a:r>
            <a:endParaRPr lang="en-US" dirty="0" smtClean="0">
              <a:ea typeface="Calibri"/>
            </a:endParaRPr>
          </a:p>
          <a:p>
            <a:pPr marL="0" marR="0">
              <a:spcBef>
                <a:spcPts val="0"/>
              </a:spcBef>
              <a:spcAft>
                <a:spcPts val="1000"/>
              </a:spcAft>
            </a:pPr>
            <a:r>
              <a:rPr lang="en-US" dirty="0" err="1" smtClean="0">
                <a:ea typeface="Calibri"/>
              </a:rPr>
              <a:t>Lưu</a:t>
            </a:r>
            <a:r>
              <a:rPr lang="en-US" dirty="0" smtClean="0">
                <a:ea typeface="Calibri"/>
              </a:rPr>
              <a:t> </a:t>
            </a:r>
            <a:r>
              <a:rPr lang="en-US" dirty="0">
                <a:ea typeface="Calibri"/>
              </a:rPr>
              <a:t>ý: </a:t>
            </a:r>
            <a:r>
              <a:rPr lang="vi-VN" dirty="0">
                <a:ea typeface="Calibri"/>
              </a:rPr>
              <a:t>test cử động thai là test sơ cấp nên tỷ lệ dương tính giả cao nên tư vấn cho thai phụ </a:t>
            </a:r>
            <a:r>
              <a:rPr lang="vi-VN" dirty="0" smtClean="0">
                <a:ea typeface="Calibri"/>
              </a:rPr>
              <a:t>trước</a:t>
            </a:r>
            <a:r>
              <a:rPr lang="en-US" dirty="0" smtClean="0">
                <a:ea typeface="Calibri"/>
              </a:rPr>
              <a:t>.</a:t>
            </a:r>
            <a:endParaRPr lang="en-US" dirty="0"/>
          </a:p>
        </p:txBody>
      </p:sp>
      <p:sp>
        <p:nvSpPr>
          <p:cNvPr id="3" name="Title 2"/>
          <p:cNvSpPr>
            <a:spLocks noGrp="1"/>
          </p:cNvSpPr>
          <p:nvPr>
            <p:ph type="title"/>
          </p:nvPr>
        </p:nvSpPr>
        <p:spPr>
          <a:xfrm>
            <a:off x="0" y="152400"/>
            <a:ext cx="8229600" cy="1143000"/>
          </a:xfrm>
        </p:spPr>
        <p:txBody>
          <a:bodyPr>
            <a:normAutofit fontScale="90000"/>
          </a:bodyPr>
          <a:lstStyle/>
          <a:p>
            <a:r>
              <a:rPr lang="en-US" dirty="0" smtClean="0">
                <a:solidFill>
                  <a:schemeClr val="accent2"/>
                </a:solidFill>
                <a:effectLst/>
                <a:ea typeface="Calibri"/>
                <a:cs typeface="Calibri" pitchFamily="34" charset="0"/>
              </a:rPr>
              <a:t>I.1 </a:t>
            </a:r>
            <a:r>
              <a:rPr lang="en-US" dirty="0" err="1" smtClean="0">
                <a:solidFill>
                  <a:schemeClr val="accent2"/>
                </a:solidFill>
                <a:effectLst/>
                <a:ea typeface="Calibri"/>
                <a:cs typeface="Calibri" pitchFamily="34" charset="0"/>
              </a:rPr>
              <a:t>Đếm</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cử</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động</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thai</a:t>
            </a:r>
            <a:r>
              <a:rPr lang="en-US" dirty="0" smtClean="0">
                <a:solidFill>
                  <a:schemeClr val="accent2"/>
                </a:solidFill>
                <a:effectLst/>
                <a:ea typeface="Calibri"/>
                <a:cs typeface="Calibri" pitchFamily="34" charset="0"/>
              </a:rPr>
              <a: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643083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1558</TotalTime>
  <Words>3601</Words>
  <Application>Microsoft Office PowerPoint</Application>
  <PresentationFormat>On-screen Show (4:3)</PresentationFormat>
  <Paragraphs>304</Paragraphs>
  <Slides>59</Slides>
  <Notes>2</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Concourse</vt:lpstr>
      <vt:lpstr>PowerPoint Presentation</vt:lpstr>
      <vt:lpstr>Mục tiêu </vt:lpstr>
      <vt:lpstr>Tại sao cần lượng giá sức khỏe thai</vt:lpstr>
      <vt:lpstr>Khi nào nên làm lượng giá sức khỏe thai </vt:lpstr>
      <vt:lpstr>I. TRƯỚC CHUYỂN DẠ</vt:lpstr>
      <vt:lpstr>I.1 Đếm cử động thai </vt:lpstr>
      <vt:lpstr>I.1 Đếm cử động thai </vt:lpstr>
      <vt:lpstr>I.1 Đếm cử động thai </vt:lpstr>
      <vt:lpstr>I.1 Đếm cử động thai  </vt:lpstr>
      <vt:lpstr>I.1 Đếm cử động thai </vt:lpstr>
      <vt:lpstr>I.2 Non Stress Test (NST) </vt:lpstr>
      <vt:lpstr>I.2 NST </vt:lpstr>
      <vt:lpstr>I.2 NST </vt:lpstr>
      <vt:lpstr>I.2 NST </vt:lpstr>
      <vt:lpstr>I.2 NST   </vt:lpstr>
      <vt:lpstr>NST bình thường </vt:lpstr>
      <vt:lpstr>I.2 NST </vt:lpstr>
      <vt:lpstr>NST bất thường</vt:lpstr>
      <vt:lpstr>I.2 NST </vt:lpstr>
      <vt:lpstr>I.2 NST </vt:lpstr>
      <vt:lpstr>I.3 Contraction stress test (CST) </vt:lpstr>
      <vt:lpstr>I.3 CST </vt:lpstr>
      <vt:lpstr>I.3 CST  </vt:lpstr>
      <vt:lpstr>I.3 CST </vt:lpstr>
      <vt:lpstr>I.3 CST  </vt:lpstr>
      <vt:lpstr>I.3 CST </vt:lpstr>
      <vt:lpstr>I.3 CST </vt:lpstr>
      <vt:lpstr>I.3 CST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I.5 Siêu âm Doppler</vt:lpstr>
      <vt:lpstr>I.5 Siêu âm Doppler </vt:lpstr>
      <vt:lpstr>I.5 Siêu âm Doppler  </vt:lpstr>
      <vt:lpstr>THÊM – TBL </vt:lpstr>
      <vt:lpstr>PowerPoint Presentation</vt:lpstr>
      <vt:lpstr>I.5 Siêu âm Doppler </vt:lpstr>
      <vt:lpstr>I.5 Siêu âm Doppler</vt:lpstr>
      <vt:lpstr>II. TRONG CHUYỂN DẠ </vt:lpstr>
      <vt:lpstr>II. 1 EFM trong thực hành sản khoa</vt:lpstr>
      <vt:lpstr>II. 1 EFM trong thực hành sản khoa </vt:lpstr>
      <vt:lpstr>II. 1 EFM trong thực hành sản khoa</vt:lpstr>
      <vt:lpstr>II. 1 EFM trong thực hành sản khoa </vt:lpstr>
      <vt:lpstr>II. 1 EFM trong thực hành sản khoa </vt:lpstr>
      <vt:lpstr>II. 1 EFM trong thực hành sản khoa </vt:lpstr>
      <vt:lpstr>II. 1 EFM trong thực hành sản khoa </vt:lpstr>
      <vt:lpstr>PowerPoint Presentation</vt:lpstr>
      <vt:lpstr>II. 1 EFM trong thực hành sản khoa </vt:lpstr>
      <vt:lpstr>II. 1 EFM trong thực hành sản khoa </vt:lpstr>
      <vt:lpstr>II.2 Đánh giá tổn thương não thai nhi </vt:lpstr>
      <vt:lpstr>II.2 Đánh giá tổn thương não thai nhi </vt:lpstr>
      <vt:lpstr>II.2 Đánh giá tổn thương não thai nhi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ĐÁNH GIÁ SỨC KHỎE THAI</dc:title>
  <dc:creator>FIRAGON</dc:creator>
  <cp:lastModifiedBy>Hippo</cp:lastModifiedBy>
  <cp:revision>21</cp:revision>
  <dcterms:created xsi:type="dcterms:W3CDTF">2017-12-12T15:40:30Z</dcterms:created>
  <dcterms:modified xsi:type="dcterms:W3CDTF">2018-10-14T10:16:42Z</dcterms:modified>
</cp:coreProperties>
</file>