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8" r:id="rId4"/>
    <p:sldId id="301" r:id="rId5"/>
    <p:sldId id="302" r:id="rId6"/>
    <p:sldId id="303" r:id="rId7"/>
    <p:sldId id="304" r:id="rId8"/>
    <p:sldId id="271" r:id="rId9"/>
    <p:sldId id="286" r:id="rId10"/>
    <p:sldId id="305" r:id="rId11"/>
    <p:sldId id="306" r:id="rId12"/>
    <p:sldId id="307" r:id="rId13"/>
    <p:sldId id="287" r:id="rId14"/>
    <p:sldId id="288" r:id="rId15"/>
    <p:sldId id="308" r:id="rId16"/>
    <p:sldId id="309" r:id="rId17"/>
    <p:sldId id="310"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403" autoAdjust="0"/>
  </p:normalViewPr>
  <p:slideViewPr>
    <p:cSldViewPr>
      <p:cViewPr varScale="1">
        <p:scale>
          <a:sx n="80" d="100"/>
          <a:sy n="80" d="100"/>
        </p:scale>
        <p:origin x="1626"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8E4CF-21F7-44EB-80CD-C54358FA2818}" type="datetimeFigureOut">
              <a:rPr lang="en-US" smtClean="0"/>
              <a:t>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3F93C-F516-4C49-92B4-7254F3B73708}" type="slidenum">
              <a:rPr lang="en-US" smtClean="0"/>
              <a:t>‹#›</a:t>
            </a:fld>
            <a:endParaRPr lang="en-US"/>
          </a:p>
        </p:txBody>
      </p:sp>
    </p:spTree>
    <p:extLst>
      <p:ext uri="{BB962C8B-B14F-4D97-AF65-F5344CB8AC3E}">
        <p14:creationId xmlns:p14="http://schemas.microsoft.com/office/powerpoint/2010/main" val="182855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222375"/>
          </a:xfrm>
        </p:spPr>
        <p:txBody>
          <a:bodyPr>
            <a:normAutofit/>
          </a:bodyPr>
          <a:lstStyle>
            <a:lvl1pPr>
              <a:defRPr sz="3200" b="1"/>
            </a:lvl1pPr>
          </a:lstStyle>
          <a:p>
            <a:r>
              <a:rPr lang="en-US"/>
              <a:t>Click to edit Master title style</a:t>
            </a:r>
          </a:p>
        </p:txBody>
      </p:sp>
      <p:sp>
        <p:nvSpPr>
          <p:cNvPr id="3" name="Subtitle 2"/>
          <p:cNvSpPr>
            <a:spLocks noGrp="1"/>
          </p:cNvSpPr>
          <p:nvPr>
            <p:ph type="subTitle" idx="1"/>
          </p:nvPr>
        </p:nvSpPr>
        <p:spPr>
          <a:xfrm>
            <a:off x="1371600" y="3886200"/>
            <a:ext cx="6400800" cy="9144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2400" y="381000"/>
            <a:ext cx="3252412" cy="62906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363079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70321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0319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4D95-57A8-4AB8-A2F5-B8A732A451F2}"/>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79BDE6F-98F0-47CA-B6C3-C8275AA3874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5A204-30C9-4BB2-8727-8FF8840712EC}"/>
              </a:ext>
            </a:extLst>
          </p:cNvPr>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a:extLst>
              <a:ext uri="{FF2B5EF4-FFF2-40B4-BE49-F238E27FC236}">
                <a16:creationId xmlns:a16="http://schemas.microsoft.com/office/drawing/2014/main" id="{B04C5F67-7AF9-4754-A48D-BEBA01527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36B54-8DAF-4CA7-BE5F-09B3A8E29ADE}"/>
              </a:ext>
            </a:extLst>
          </p:cNvPr>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13855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sp>
        <p:nvSpPr>
          <p:cNvPr id="14" name="Content Placeholder 2"/>
          <p:cNvSpPr>
            <a:spLocks noGrp="1"/>
          </p:cNvSpPr>
          <p:nvPr>
            <p:ph idx="1"/>
          </p:nvPr>
        </p:nvSpPr>
        <p:spPr>
          <a:xfrm>
            <a:off x="457200" y="1524000"/>
            <a:ext cx="8229600" cy="4648200"/>
          </a:xfrm>
        </p:spPr>
        <p:txBody>
          <a:bodyPr>
            <a:normAutofit/>
          </a:bodyPr>
          <a:lstStyle>
            <a:lvl1pPr marL="231775" indent="-231775">
              <a:buFont typeface="Arial" pitchFamily="34" charset="0"/>
              <a:buChar char="•"/>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800"/>
            </a:lvl4pPr>
            <a:lvl5pPr marL="2057400" indent="-228600">
              <a:buFont typeface="Arial" pitchFamily="34" charset="0"/>
              <a:buChar char="•"/>
              <a:defRPr sz="28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1159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736337"/>
            <a:ext cx="9144000" cy="1121663"/>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70939" y="6283619"/>
            <a:ext cx="2020661" cy="363457"/>
          </a:xfrm>
          <a:prstGeom prst="rect">
            <a:avLst/>
          </a:prstGeom>
        </p:spPr>
      </p:pic>
      <p:sp>
        <p:nvSpPr>
          <p:cNvPr id="11" name="Content Placeholder 3"/>
          <p:cNvSpPr>
            <a:spLocks noGrp="1"/>
          </p:cNvSpPr>
          <p:nvPr>
            <p:ph sz="half" idx="2"/>
          </p:nvPr>
        </p:nvSpPr>
        <p:spPr>
          <a:xfrm>
            <a:off x="4648200" y="1524000"/>
            <a:ext cx="4038600" cy="4648200"/>
          </a:xfrm>
        </p:spPr>
        <p:txBody>
          <a:bodyPr>
            <a:normAutofit/>
          </a:bodyPr>
          <a:lstStyle>
            <a:lvl1pPr marL="231775"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463550" indent="-231775"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2pPr>
            <a:lvl3pPr marL="682625" indent="-219075" algn="l" defTabSz="914400" rtl="0" eaLnBrk="1" latinLnBrk="0" hangingPunct="1">
              <a:spcBef>
                <a:spcPct val="20000"/>
              </a:spcBef>
              <a:buFont typeface="Arial" pitchFamily="34" charset="0"/>
              <a:buChar char="•"/>
              <a:defRPr lang="en-US" sz="2400" kern="1200">
                <a:solidFill>
                  <a:schemeClr val="tx1"/>
                </a:solidFill>
                <a:latin typeface="+mn-lt"/>
                <a:ea typeface="+mn-ea"/>
                <a:cs typeface="+mn-cs"/>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Content Placeholder 2"/>
          <p:cNvSpPr>
            <a:spLocks noGrp="1"/>
          </p:cNvSpPr>
          <p:nvPr>
            <p:ph sz="half" idx="1"/>
          </p:nvPr>
        </p:nvSpPr>
        <p:spPr>
          <a:xfrm>
            <a:off x="457200" y="1524000"/>
            <a:ext cx="4038600" cy="4648200"/>
          </a:xfrm>
        </p:spPr>
        <p:txBody>
          <a:bodyPr>
            <a:normAutofit/>
          </a:bodyPr>
          <a:lstStyle>
            <a:lvl1pPr marL="231775" indent="-231775">
              <a:defRPr sz="2400"/>
            </a:lvl1pPr>
            <a:lvl2pPr marL="463550" indent="-231775">
              <a:buFont typeface="Arial" pitchFamily="34" charset="0"/>
              <a:buChar char="•"/>
              <a:defRPr sz="2400"/>
            </a:lvl2pPr>
            <a:lvl3pPr marL="682625" indent="-219075">
              <a:buFont typeface="Arial" pitchFamily="34" charset="0"/>
              <a:buChar char="•"/>
              <a:defRPr sz="2400"/>
            </a:lvl3pPr>
            <a:lvl4pPr marL="1600200" indent="-228600">
              <a:buFont typeface="Arial" pitchFamily="34" charset="0"/>
              <a:buChar char="•"/>
              <a:defRPr sz="2400"/>
            </a:lvl4pPr>
            <a:lvl5pPr marL="2057400" indent="-228600">
              <a:buFont typeface="Arial" pitchFamily="34" charset="0"/>
              <a:buChar char="•"/>
              <a:defRPr sz="2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3" name="Title 1"/>
          <p:cNvSpPr>
            <a:spLocks noGrp="1"/>
          </p:cNvSpPr>
          <p:nvPr>
            <p:ph type="title"/>
          </p:nvPr>
        </p:nvSpPr>
        <p:spPr>
          <a:xfrm>
            <a:off x="457200" y="361536"/>
            <a:ext cx="8229600" cy="1056102"/>
          </a:xfrm>
        </p:spPr>
        <p:txBody>
          <a:bodyPr>
            <a:normAutofit/>
          </a:bodyPr>
          <a:lstStyle>
            <a:lvl1pPr>
              <a:defRPr sz="3200" b="1"/>
            </a:lvl1pPr>
          </a:lstStyle>
          <a:p>
            <a:r>
              <a:rPr lang="en-US"/>
              <a:t>Click to edit Master title style</a:t>
            </a: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1"/>
            <a:ext cx="9144000" cy="361537"/>
          </a:xfrm>
          <a:prstGeom prst="rect">
            <a:avLst/>
          </a:prstGeom>
        </p:spPr>
      </p:pic>
    </p:spTree>
    <p:extLst>
      <p:ext uri="{BB962C8B-B14F-4D97-AF65-F5344CB8AC3E}">
        <p14:creationId xmlns:p14="http://schemas.microsoft.com/office/powerpoint/2010/main" val="120049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080F5-E452-4679-A30F-59058745294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1871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080F5-E452-4679-A30F-59058745294E}"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321108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080F5-E452-4679-A30F-59058745294E}"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7912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080F5-E452-4679-A30F-59058745294E}"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55323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207168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080F5-E452-4679-A30F-59058745294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694AC-0F79-4848-8BF3-FE15C9AB63F1}" type="slidenum">
              <a:rPr lang="en-US" smtClean="0"/>
              <a:t>‹#›</a:t>
            </a:fld>
            <a:endParaRPr lang="en-US"/>
          </a:p>
        </p:txBody>
      </p:sp>
    </p:spTree>
    <p:extLst>
      <p:ext uri="{BB962C8B-B14F-4D97-AF65-F5344CB8AC3E}">
        <p14:creationId xmlns:p14="http://schemas.microsoft.com/office/powerpoint/2010/main" val="426979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080F5-E452-4679-A30F-59058745294E}" type="datetimeFigureOut">
              <a:rPr lang="en-US" smtClean="0"/>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694AC-0F79-4848-8BF3-FE15C9AB63F1}" type="slidenum">
              <a:rPr lang="en-US" smtClean="0"/>
              <a:t>‹#›</a:t>
            </a:fld>
            <a:endParaRPr lang="en-US"/>
          </a:p>
        </p:txBody>
      </p:sp>
    </p:spTree>
    <p:extLst>
      <p:ext uri="{BB962C8B-B14F-4D97-AF65-F5344CB8AC3E}">
        <p14:creationId xmlns:p14="http://schemas.microsoft.com/office/powerpoint/2010/main" val="219761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1.emf"/><Relationship Id="rId4" Type="http://schemas.openxmlformats.org/officeDocument/2006/relationships/tags" Target="../tags/tag27.xml"/><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35.xml"/><Relationship Id="rId11" Type="http://schemas.openxmlformats.org/officeDocument/2006/relationships/image" Target="../media/image13.jpeg"/><Relationship Id="rId5" Type="http://schemas.openxmlformats.org/officeDocument/2006/relationships/tags" Target="../tags/tag34.xml"/><Relationship Id="rId10" Type="http://schemas.openxmlformats.org/officeDocument/2006/relationships/image" Target="../media/image12.emf"/><Relationship Id="rId4" Type="http://schemas.openxmlformats.org/officeDocument/2006/relationships/tags" Target="../tags/tag33.xml"/><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14.emf"/><Relationship Id="rId4" Type="http://schemas.openxmlformats.org/officeDocument/2006/relationships/tags" Target="../tags/tag39.xml"/><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16.emf"/><Relationship Id="rId4" Type="http://schemas.openxmlformats.org/officeDocument/2006/relationships/tags" Target="../tags/tag45.xml"/><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7.emf"/><Relationship Id="rId4" Type="http://schemas.openxmlformats.org/officeDocument/2006/relationships/tags" Target="../tags/tag51.xml"/><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vmlDrawing" Target="../drawings/vmlDrawing10.v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18.emf"/><Relationship Id="rId4" Type="http://schemas.openxmlformats.org/officeDocument/2006/relationships/tags" Target="../tags/tag57.xml"/><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7.emf"/><Relationship Id="rId4" Type="http://schemas.openxmlformats.org/officeDocument/2006/relationships/tags" Target="../tags/tag9.xml"/><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8.emf"/><Relationship Id="rId4" Type="http://schemas.openxmlformats.org/officeDocument/2006/relationships/tags" Target="../tags/tag15.xml"/><Relationship Id="rId9"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9.emf"/><Relationship Id="rId4" Type="http://schemas.openxmlformats.org/officeDocument/2006/relationships/tags" Target="../tags/tag21.xml"/><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a:bodyPr>
          <a:lstStyle/>
          <a:p>
            <a:r>
              <a:rPr lang="en-US">
                <a:latin typeface="Calibri" panose="020F0502020204030204" pitchFamily="34" charset="0"/>
                <a:cs typeface="Calibri" panose="020F0502020204030204" pitchFamily="34" charset="0"/>
              </a:rPr>
              <a:t>Kĩ năng khai thác tiền sử, bệnh sử phụ khoa</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Khám lâm sàng phụ khoa</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Khám tuyến vú</a:t>
            </a:r>
          </a:p>
        </p:txBody>
      </p:sp>
      <p:sp>
        <p:nvSpPr>
          <p:cNvPr id="3" name="Subtitle 2"/>
          <p:cNvSpPr>
            <a:spLocks noGrp="1"/>
          </p:cNvSpPr>
          <p:nvPr>
            <p:ph type="subTitle" idx="1"/>
          </p:nvPr>
        </p:nvSpPr>
        <p:spPr/>
        <p:txBody>
          <a:bodyPr/>
          <a:lstStyle/>
          <a:p>
            <a:r>
              <a:rPr lang="en-US">
                <a:latin typeface="Calibri" panose="020F0502020204030204" pitchFamily="34" charset="0"/>
                <a:cs typeface="Calibri" panose="020F0502020204030204" pitchFamily="34" charset="0"/>
              </a:rPr>
              <a:t>Bài kiểm tra đảm bảo chuẩn bị bài</a:t>
            </a:r>
          </a:p>
        </p:txBody>
      </p:sp>
    </p:spTree>
    <p:extLst>
      <p:ext uri="{BB962C8B-B14F-4D97-AF65-F5344CB8AC3E}">
        <p14:creationId xmlns:p14="http://schemas.microsoft.com/office/powerpoint/2010/main" val="91842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9E78ED67-B290-4FB7-8633-23BB0180A759}"/>
              </a:ext>
            </a:extLst>
          </p:cNvPr>
          <p:cNvSpPr>
            <a:spLocks noGrp="1"/>
          </p:cNvSpPr>
          <p:nvPr>
            <p:ph type="title"/>
          </p:nvPr>
        </p:nvSpPr>
        <p:spPr/>
        <p:txBody>
          <a:bodyPr>
            <a:normAutofit fontScale="90000"/>
          </a:bodyPr>
          <a:lstStyle/>
          <a:p>
            <a:pPr marL="363538" indent="-363538">
              <a:buFont typeface="+mj-lt"/>
              <a:buAutoNum type="arabicPeriod" startAt="5"/>
            </a:pPr>
            <a:r>
              <a:rPr lang="en-US" dirty="0">
                <a:latin typeface="Calibri" panose="020F0502020204030204" pitchFamily="34" charset="0"/>
                <a:cs typeface="Calibri" panose="020F0502020204030204" pitchFamily="34" charset="0"/>
              </a:rPr>
              <a:t>Khi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phụ</a:t>
            </a:r>
            <a:r>
              <a:rPr lang="en-US" dirty="0">
                <a:latin typeface="Calibri" panose="020F0502020204030204" pitchFamily="34" charset="0"/>
                <a:cs typeface="Calibri" panose="020F0502020204030204" pitchFamily="34" charset="0"/>
              </a:rPr>
              <a:t> khoa, </a:t>
            </a:r>
            <a:r>
              <a:rPr lang="en-US" dirty="0" err="1">
                <a:latin typeface="Calibri" panose="020F0502020204030204" pitchFamily="34" charset="0"/>
                <a:cs typeface="Calibri" panose="020F0502020204030204" pitchFamily="34" charset="0"/>
              </a:rPr>
              <a:t>người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thầy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thuốc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phải</a:t>
            </a:r>
            <a:r>
              <a:rPr lang="en-US" dirty="0">
                <a:latin typeface="Calibri" panose="020F0502020204030204" pitchFamily="34" charset="0"/>
                <a:cs typeface="Calibri" panose="020F0502020204030204" pitchFamily="34" charset="0"/>
              </a:rPr>
              <a:t> ở </a:t>
            </a:r>
            <a:r>
              <a:rPr lang="en-US" dirty="0" err="1">
                <a:latin typeface="Calibri" panose="020F0502020204030204" pitchFamily="34" charset="0"/>
                <a:cs typeface="Calibri" panose="020F0502020204030204" pitchFamily="34" charset="0"/>
              </a:rPr>
              <a:t>tư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1630A0AF-0CF6-4BCF-A3EB-25D43B6D85DF}"/>
              </a:ext>
            </a:extLst>
          </p:cNvPr>
          <p:cNvSpPr>
            <a:spLocks noGrp="1"/>
          </p:cNvSpPr>
          <p:nvPr>
            <p:ph idx="1"/>
            <p:custDataLst>
              <p:tags r:id="rId3"/>
            </p:custDataLst>
          </p:nvPr>
        </p:nvSpPr>
        <p:spPr>
          <a:xfrm>
            <a:off x="0" y="1768058"/>
            <a:ext cx="5410200" cy="4535905"/>
          </a:xfrm>
        </p:spPr>
        <p:txBody>
          <a:bodyPr>
            <a:normAutofit/>
          </a:bodyPr>
          <a:lstStyle/>
          <a:p>
            <a:pPr marL="860425" lvl="1" indent="-514350">
              <a:buFont typeface="+mj-lt"/>
              <a:buAutoNum type="alphaUcPeriod"/>
            </a:pPr>
            <a:r>
              <a:rPr lang="en-US" dirty="0" err="1">
                <a:latin typeface="Calibri" panose="020F0502020204030204" pitchFamily="34" charset="0"/>
                <a:cs typeface="Calibri" panose="020F0502020204030204" pitchFamily="34" charset="0"/>
              </a:rPr>
              <a:t>Luôn</a:t>
            </a:r>
            <a:r>
              <a:rPr lang="en-US" dirty="0">
                <a:latin typeface="Calibri" panose="020F0502020204030204" pitchFamily="34" charset="0"/>
                <a:cs typeface="Calibri" panose="020F0502020204030204" pitchFamily="34" charset="0"/>
              </a:rPr>
              <a:t> ở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âm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đạo</a:t>
            </a:r>
            <a:r>
              <a:rPr lang="en-US" dirty="0">
                <a:latin typeface="Calibri" panose="020F0502020204030204" pitchFamily="34" charset="0"/>
                <a:cs typeface="Calibri" panose="020F0502020204030204" pitchFamily="34" charset="0"/>
              </a:rPr>
              <a:t> </a:t>
            </a:r>
          </a:p>
          <a:p>
            <a:pPr marL="860425" lvl="1" indent="-514350">
              <a:buFont typeface="+mj-lt"/>
              <a:buAutoNum type="alphaUcPeriod"/>
            </a:pPr>
            <a:r>
              <a:rPr lang="en-US" dirty="0" err="1">
                <a:latin typeface="Calibri" panose="020F0502020204030204" pitchFamily="34" charset="0"/>
                <a:cs typeface="Calibri" panose="020F0502020204030204" pitchFamily="34" charset="0"/>
              </a:rPr>
              <a:t>Luôn</a:t>
            </a:r>
            <a:r>
              <a:rPr lang="en-US" dirty="0">
                <a:latin typeface="Calibri" panose="020F0502020204030204" pitchFamily="34" charset="0"/>
                <a:cs typeface="Calibri" panose="020F0502020204030204" pitchFamily="34" charset="0"/>
              </a:rPr>
              <a:t> ở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ngồi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âm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đạo</a:t>
            </a:r>
            <a:r>
              <a:rPr lang="en-US" dirty="0">
                <a:latin typeface="Calibri" panose="020F0502020204030204" pitchFamily="34" charset="0"/>
                <a:cs typeface="Calibri" panose="020F0502020204030204" pitchFamily="34" charset="0"/>
              </a:rPr>
              <a:t> </a:t>
            </a:r>
          </a:p>
          <a:p>
            <a:pPr marL="860425" lvl="1" indent="-514350">
              <a:buFont typeface="+mj-lt"/>
              <a:buAutoNum type="alphaUcPeriod"/>
            </a:pPr>
            <a:r>
              <a:rPr lang="en-US" dirty="0" err="1">
                <a:latin typeface="Calibri" panose="020F0502020204030204" pitchFamily="34" charset="0"/>
                <a:cs typeface="Calibri" panose="020F0502020204030204" pitchFamily="34" charset="0"/>
              </a:rPr>
              <a:t>Đứng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ngồi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âm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đạo</a:t>
            </a:r>
            <a:r>
              <a:rPr lang="en-US" dirty="0">
                <a:latin typeface="Calibri" panose="020F0502020204030204" pitchFamily="34" charset="0"/>
                <a:cs typeface="Calibri" panose="020F0502020204030204" pitchFamily="34" charset="0"/>
              </a:rPr>
              <a:t> </a:t>
            </a:r>
          </a:p>
          <a:p>
            <a:pPr marL="860425" lvl="1" indent="-514350">
              <a:buFont typeface="+mj-lt"/>
              <a:buAutoNum type="alphaUcPeriod"/>
            </a:pPr>
            <a:r>
              <a:rPr lang="en-US" dirty="0" err="1">
                <a:latin typeface="Calibri" panose="020F0502020204030204" pitchFamily="34" charset="0"/>
                <a:cs typeface="Calibri" panose="020F0502020204030204" pitchFamily="34" charset="0"/>
              </a:rPr>
              <a:t>Đứng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âm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ngồi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endParaRPr lang="en-US" dirty="0">
              <a:latin typeface="Calibri" panose="020F0502020204030204" pitchFamily="34" charset="0"/>
              <a:cs typeface="Calibri" panose="020F0502020204030204" pitchFamily="34" charset="0"/>
            </a:endParaRPr>
          </a:p>
        </p:txBody>
      </p:sp>
      <p:graphicFrame>
        <p:nvGraphicFramePr>
          <p:cNvPr id="4" name="TPChart">
            <a:extLst>
              <a:ext uri="{FF2B5EF4-FFF2-40B4-BE49-F238E27FC236}">
                <a16:creationId xmlns:a16="http://schemas.microsoft.com/office/drawing/2014/main" id="{BB25A3B8-C3F8-48BC-AEB7-4D1F979633B4}"/>
              </a:ext>
            </a:extLst>
          </p:cNvPr>
          <p:cNvGraphicFramePr>
            <a:graphicFrameLocks noChangeAspect="1"/>
          </p:cNvGraphicFramePr>
          <p:nvPr>
            <p:custDataLst>
              <p:tags r:id="rId4"/>
            </p:custDataLst>
            <p:extLst>
              <p:ext uri="{D42A27DB-BD31-4B8C-83A1-F6EECF244321}">
                <p14:modId xmlns:p14="http://schemas.microsoft.com/office/powerpoint/2010/main" val="2569365404"/>
              </p:ext>
            </p:extLst>
          </p:nvPr>
        </p:nvGraphicFramePr>
        <p:xfrm>
          <a:off x="4953000" y="1417638"/>
          <a:ext cx="4343400" cy="4886325"/>
        </p:xfrm>
        <a:graphic>
          <a:graphicData uri="http://schemas.openxmlformats.org/presentationml/2006/ole">
            <mc:AlternateContent xmlns:mc="http://schemas.openxmlformats.org/markup-compatibility/2006">
              <mc:Choice xmlns:v="urn:schemas-microsoft-com:vml" Requires="v">
                <p:oleObj spid="_x0000_s5125"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953000" y="1417638"/>
                        <a:ext cx="4343400" cy="4886325"/>
                      </a:xfrm>
                      <a:prstGeom prst="rect">
                        <a:avLst/>
                      </a:prstGeom>
                    </p:spPr>
                  </p:pic>
                </p:oleObj>
              </mc:Fallback>
            </mc:AlternateContent>
          </a:graphicData>
        </a:graphic>
      </p:graphicFrame>
      <p:sp>
        <p:nvSpPr>
          <p:cNvPr id="5" name="CAI1">
            <a:extLst>
              <a:ext uri="{FF2B5EF4-FFF2-40B4-BE49-F238E27FC236}">
                <a16:creationId xmlns:a16="http://schemas.microsoft.com/office/drawing/2014/main" id="{50B06C71-F7EE-453A-9DF8-9EF25451E507}"/>
              </a:ext>
            </a:extLst>
          </p:cNvPr>
          <p:cNvSpPr/>
          <p:nvPr>
            <p:custDataLst>
              <p:tags r:id="rId5"/>
            </p:custDataLst>
          </p:nvPr>
        </p:nvSpPr>
        <p:spPr>
          <a:xfrm>
            <a:off x="12700" y="4373771"/>
            <a:ext cx="362953" cy="393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6DA2AC9B-D6EB-41DC-BD7B-71BE4011A8CC}"/>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D7C3F8A7-459C-4271-8E67-E808F7C4CCD0}"/>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FC93B126-7580-49F4-A1E4-413EC8D59791}"/>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2FC02176-505D-4C40-BDE7-FA90936F20F9}"/>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53CB38E8-9F08-4522-A723-110CD003ED5F}"/>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28788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3811AEC0-109C-4DD1-9CCD-410E65D619C1}"/>
              </a:ext>
            </a:extLst>
          </p:cNvPr>
          <p:cNvSpPr>
            <a:spLocks noGrp="1"/>
          </p:cNvSpPr>
          <p:nvPr>
            <p:ph type="title"/>
          </p:nvPr>
        </p:nvSpPr>
        <p:spPr/>
        <p:txBody>
          <a:bodyPr>
            <a:normAutofit fontScale="90000"/>
          </a:bodyPr>
          <a:lstStyle/>
          <a:p>
            <a:pPr marL="363538" indent="-363538">
              <a:buFont typeface="+mj-lt"/>
              <a:buAutoNum type="arabicPeriod" startAt="6"/>
            </a:pPr>
            <a:r>
              <a:rPr lang="en-US" dirty="0" err="1">
                <a:latin typeface="Calibri" panose="020F0502020204030204" pitchFamily="34" charset="0"/>
                <a:cs typeface="Calibri" panose="020F0502020204030204" pitchFamily="34" charset="0"/>
              </a:rPr>
              <a:t>Nhận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về</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trên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2A4ED564-597B-4217-AFD8-1385A9F38307}"/>
              </a:ext>
            </a:extLst>
          </p:cNvPr>
          <p:cNvSpPr>
            <a:spLocks noGrp="1"/>
          </p:cNvSpPr>
          <p:nvPr>
            <p:ph idx="1"/>
            <p:custDataLst>
              <p:tags r:id="rId3"/>
            </p:custDataLst>
          </p:nvPr>
        </p:nvSpPr>
        <p:spPr>
          <a:xfrm>
            <a:off x="411301" y="5067972"/>
            <a:ext cx="4114800" cy="1223211"/>
          </a:xfrm>
        </p:spPr>
        <p:txBody>
          <a:bodyPr/>
          <a:lstStyle/>
          <a:p>
            <a:pPr marL="860425" lvl="1" indent="-514350">
              <a:buFont typeface="+mj-lt"/>
              <a:buAutoNum type="alphaUcPeriod"/>
            </a:pPr>
            <a:r>
              <a:rPr lang="en-US" dirty="0" err="1">
                <a:latin typeface="Calibri" panose="020F0502020204030204" pitchFamily="34" charset="0"/>
                <a:cs typeface="Calibri" panose="020F0502020204030204" pitchFamily="34" charset="0"/>
              </a:rPr>
              <a:t>Thuận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p>
          <a:p>
            <a:pPr marL="860425" lvl="1" indent="-514350">
              <a:buFont typeface="+mj-lt"/>
              <a:buAutoNum type="alphaUcPeriod"/>
            </a:pPr>
            <a:r>
              <a:rPr lang="en-US" dirty="0" err="1">
                <a:latin typeface="Calibri" panose="020F0502020204030204" pitchFamily="34" charset="0"/>
                <a:cs typeface="Calibri" panose="020F0502020204030204" pitchFamily="34" charset="0"/>
              </a:rPr>
              <a:t>Bất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p>
        </p:txBody>
      </p:sp>
      <p:graphicFrame>
        <p:nvGraphicFramePr>
          <p:cNvPr id="4" name="TPChart">
            <a:extLst>
              <a:ext uri="{FF2B5EF4-FFF2-40B4-BE49-F238E27FC236}">
                <a16:creationId xmlns:a16="http://schemas.microsoft.com/office/drawing/2014/main" id="{0C18C58D-559A-4BBD-AC0D-60B9EAF9E4F1}"/>
              </a:ext>
            </a:extLst>
          </p:cNvPr>
          <p:cNvGraphicFramePr>
            <a:graphicFrameLocks noChangeAspect="1"/>
          </p:cNvGraphicFramePr>
          <p:nvPr>
            <p:custDataLst>
              <p:tags r:id="rId4"/>
            </p:custDataLst>
            <p:extLst>
              <p:ext uri="{D42A27DB-BD31-4B8C-83A1-F6EECF244321}">
                <p14:modId xmlns:p14="http://schemas.microsoft.com/office/powerpoint/2010/main" val="4212131213"/>
              </p:ext>
            </p:extLst>
          </p:nvPr>
        </p:nvGraphicFramePr>
        <p:xfrm>
          <a:off x="5084232" y="1600200"/>
          <a:ext cx="3996267" cy="4495800"/>
        </p:xfrm>
        <a:graphic>
          <a:graphicData uri="http://schemas.openxmlformats.org/presentationml/2006/ole">
            <mc:AlternateContent xmlns:mc="http://schemas.openxmlformats.org/markup-compatibility/2006">
              <mc:Choice xmlns:v="urn:schemas-microsoft-com:vml" Requires="v">
                <p:oleObj spid="_x0000_s6149"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084232" y="1600200"/>
                        <a:ext cx="3996267" cy="4495800"/>
                      </a:xfrm>
                      <a:prstGeom prst="rect">
                        <a:avLst/>
                      </a:prstGeom>
                    </p:spPr>
                  </p:pic>
                </p:oleObj>
              </mc:Fallback>
            </mc:AlternateContent>
          </a:graphicData>
        </a:graphic>
      </p:graphicFrame>
      <p:pic>
        <p:nvPicPr>
          <p:cNvPr id="5" name="Content Placeholder 5">
            <a:extLst>
              <a:ext uri="{FF2B5EF4-FFF2-40B4-BE49-F238E27FC236}">
                <a16:creationId xmlns:a16="http://schemas.microsoft.com/office/drawing/2014/main" id="{D797DB5E-C10C-4A27-A219-2025FF561A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200" y="1489827"/>
            <a:ext cx="3581400" cy="3494892"/>
          </a:xfrm>
          <a:prstGeom prst="rect">
            <a:avLst/>
          </a:prstGeom>
        </p:spPr>
      </p:pic>
      <p:sp>
        <p:nvSpPr>
          <p:cNvPr id="6" name="CAI1">
            <a:extLst>
              <a:ext uri="{FF2B5EF4-FFF2-40B4-BE49-F238E27FC236}">
                <a16:creationId xmlns:a16="http://schemas.microsoft.com/office/drawing/2014/main" id="{DC631A09-78C9-49FE-88EC-EEA7C937542E}"/>
              </a:ext>
            </a:extLst>
          </p:cNvPr>
          <p:cNvSpPr/>
          <p:nvPr>
            <p:custDataLst>
              <p:tags r:id="rId5"/>
            </p:custDataLst>
          </p:nvPr>
        </p:nvSpPr>
        <p:spPr>
          <a:xfrm>
            <a:off x="238581" y="51816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PCountdownTrigger">
            <a:extLst>
              <a:ext uri="{FF2B5EF4-FFF2-40B4-BE49-F238E27FC236}">
                <a16:creationId xmlns:a16="http://schemas.microsoft.com/office/drawing/2014/main" id="{9E800021-3CFD-4A71-B7D8-080A98DF07EA}"/>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TPCountdown">
            <a:extLst>
              <a:ext uri="{FF2B5EF4-FFF2-40B4-BE49-F238E27FC236}">
                <a16:creationId xmlns:a16="http://schemas.microsoft.com/office/drawing/2014/main" id="{C780F93A-211D-4170-9A63-C79F6F7AA3B7}"/>
              </a:ext>
            </a:extLst>
          </p:cNvPr>
          <p:cNvGrpSpPr/>
          <p:nvPr>
            <p:custDataLst>
              <p:tags r:id="rId6"/>
            </p:custDataLst>
          </p:nvPr>
        </p:nvGrpSpPr>
        <p:grpSpPr>
          <a:xfrm>
            <a:off x="8382000" y="6096000"/>
            <a:ext cx="635000" cy="635000"/>
            <a:chOff x="8318500" y="6032500"/>
            <a:chExt cx="635000" cy="635000"/>
          </a:xfrm>
        </p:grpSpPr>
        <p:sp>
          <p:nvSpPr>
            <p:cNvPr id="8" name="CountdownShape">
              <a:extLst>
                <a:ext uri="{FF2B5EF4-FFF2-40B4-BE49-F238E27FC236}">
                  <a16:creationId xmlns:a16="http://schemas.microsoft.com/office/drawing/2014/main" id="{93DBE09D-9F36-4962-9B6F-B47DB7C8C499}"/>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untdownText">
              <a:extLst>
                <a:ext uri="{FF2B5EF4-FFF2-40B4-BE49-F238E27FC236}">
                  <a16:creationId xmlns:a16="http://schemas.microsoft.com/office/drawing/2014/main" id="{CFE953CC-8C52-4C14-844C-8D4094492FE9}"/>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1" name="TPResponseCounter">
            <a:extLst>
              <a:ext uri="{FF2B5EF4-FFF2-40B4-BE49-F238E27FC236}">
                <a16:creationId xmlns:a16="http://schemas.microsoft.com/office/drawing/2014/main" id="{572E3DE6-E571-47AA-9A2D-8E8507AE93FC}"/>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7282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CC9EF00C-B2EA-4F6C-BE65-63CFA26D91E0}"/>
              </a:ext>
            </a:extLst>
          </p:cNvPr>
          <p:cNvSpPr>
            <a:spLocks noGrp="1"/>
          </p:cNvSpPr>
          <p:nvPr>
            <p:ph type="title"/>
          </p:nvPr>
        </p:nvSpPr>
        <p:spPr>
          <a:xfrm>
            <a:off x="437147" y="500649"/>
            <a:ext cx="8229600" cy="1056102"/>
          </a:xfrm>
        </p:spPr>
        <p:txBody>
          <a:bodyPr>
            <a:normAutofit fontScale="90000"/>
          </a:bodyPr>
          <a:lstStyle/>
          <a:p>
            <a:pPr marL="363538" indent="-363538">
              <a:buFont typeface="+mj-lt"/>
              <a:buAutoNum type="arabicPeriod" startAt="7"/>
            </a:pPr>
            <a:r>
              <a:rPr lang="en-US" dirty="0" err="1">
                <a:latin typeface="Calibri" panose="020F0502020204030204" pitchFamily="34" charset="0"/>
                <a:cs typeface="Calibri" panose="020F0502020204030204" pitchFamily="34" charset="0"/>
              </a:rPr>
              <a:t>Yếu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giúp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sát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chịu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người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bệnh</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B910936C-4390-402E-BBFE-C9AB9A5DF345}"/>
              </a:ext>
            </a:extLst>
          </p:cNvPr>
          <p:cNvSpPr>
            <a:spLocks noGrp="1"/>
          </p:cNvSpPr>
          <p:nvPr>
            <p:ph idx="1"/>
            <p:custDataLst>
              <p:tags r:id="rId3"/>
            </p:custDataLst>
          </p:nvPr>
        </p:nvSpPr>
        <p:spPr>
          <a:xfrm>
            <a:off x="437147" y="2590800"/>
            <a:ext cx="4572000" cy="2819400"/>
          </a:xfrm>
        </p:spPr>
        <p:txBody>
          <a:bodyPr/>
          <a:lstStyle/>
          <a:p>
            <a:pPr marL="860425" lvl="1" indent="-514350">
              <a:buFont typeface="+mj-lt"/>
              <a:buAutoNum type="alphaUcPeriod"/>
            </a:pP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size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err="1">
                <a:latin typeface="Calibri" panose="020F0502020204030204" pitchFamily="34" charset="0"/>
                <a:cs typeface="Calibri" panose="020F0502020204030204" pitchFamily="34" charset="0"/>
              </a:rPr>
              <a:t>Đặt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kĩ</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thuật</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bôi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trơn</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err="1">
                <a:latin typeface="Calibri" panose="020F0502020204030204" pitchFamily="34" charset="0"/>
                <a:cs typeface="Calibri" panose="020F0502020204030204" pitchFamily="34" charset="0"/>
              </a:rPr>
              <a:t>Chất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vịt</a:t>
            </a:r>
            <a:endParaRPr lang="en-US" dirty="0"/>
          </a:p>
        </p:txBody>
      </p:sp>
      <p:graphicFrame>
        <p:nvGraphicFramePr>
          <p:cNvPr id="4" name="TPChart">
            <a:extLst>
              <a:ext uri="{FF2B5EF4-FFF2-40B4-BE49-F238E27FC236}">
                <a16:creationId xmlns:a16="http://schemas.microsoft.com/office/drawing/2014/main" id="{3C294428-DDA2-4CC3-89E6-0CB604A0D7A0}"/>
              </a:ext>
            </a:extLst>
          </p:cNvPr>
          <p:cNvGraphicFramePr>
            <a:graphicFrameLocks noChangeAspect="1"/>
          </p:cNvGraphicFramePr>
          <p:nvPr>
            <p:custDataLst>
              <p:tags r:id="rId4"/>
            </p:custDataLst>
            <p:extLst>
              <p:ext uri="{D42A27DB-BD31-4B8C-83A1-F6EECF244321}">
                <p14:modId xmlns:p14="http://schemas.microsoft.com/office/powerpoint/2010/main" val="3035551483"/>
              </p:ext>
            </p:extLst>
          </p:nvPr>
        </p:nvGraphicFramePr>
        <p:xfrm>
          <a:off x="4809067" y="1572793"/>
          <a:ext cx="4334933" cy="4876800"/>
        </p:xfrm>
        <a:graphic>
          <a:graphicData uri="http://schemas.openxmlformats.org/presentationml/2006/ole">
            <mc:AlternateContent xmlns:mc="http://schemas.openxmlformats.org/markup-compatibility/2006">
              <mc:Choice xmlns:v="urn:schemas-microsoft-com:vml" Requires="v">
                <p:oleObj spid="_x0000_s7173"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809067" y="1572793"/>
                        <a:ext cx="4334933" cy="48768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580A32C8-3D0F-4FF6-9BB2-1C45DF1C77C1}"/>
              </a:ext>
            </a:extLst>
          </p:cNvPr>
          <p:cNvSpPr/>
          <p:nvPr>
            <p:custDataLst>
              <p:tags r:id="rId5"/>
            </p:custDataLst>
          </p:nvPr>
        </p:nvSpPr>
        <p:spPr>
          <a:xfrm>
            <a:off x="264427" y="2705100"/>
            <a:ext cx="215900" cy="2159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3B82E6BB-7454-4D28-A835-82EE2126A5EC}"/>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BC576876-6624-4606-8C69-58123472F72A}"/>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3965DD95-3F21-4001-8F52-37CEE11B202C}"/>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ACABEC84-B7B7-4A7A-AD36-DF44D2516037}"/>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199D834D-9611-4ED8-9892-1CE59B554A9D}"/>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11783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Phần III</a:t>
            </a:r>
            <a:br>
              <a:rPr lang="en-US"/>
            </a:br>
            <a:r>
              <a:rPr lang="en-US">
                <a:latin typeface="Calibri" panose="020F0502020204030204" pitchFamily="34" charset="0"/>
                <a:cs typeface="Calibri" panose="020F0502020204030204" pitchFamily="34" charset="0"/>
              </a:rPr>
              <a:t>Khám lâm sàng tuyến vú</a:t>
            </a:r>
            <a:endParaRPr lang="en-US"/>
          </a:p>
        </p:txBody>
      </p:sp>
      <p:pic>
        <p:nvPicPr>
          <p:cNvPr id="5" name="Picture 4" descr="Diagram&#10;&#10;Description automatically generated">
            <a:extLst>
              <a:ext uri="{FF2B5EF4-FFF2-40B4-BE49-F238E27FC236}">
                <a16:creationId xmlns:a16="http://schemas.microsoft.com/office/drawing/2014/main" id="{E36CFB68-9CEB-6341-955C-3461E38D01E5}"/>
              </a:ext>
            </a:extLst>
          </p:cNvPr>
          <p:cNvPicPr>
            <a:picLocks noChangeAspect="1"/>
          </p:cNvPicPr>
          <p:nvPr/>
        </p:nvPicPr>
        <p:blipFill>
          <a:blip r:embed="rId2"/>
          <a:stretch>
            <a:fillRect/>
          </a:stretch>
        </p:blipFill>
        <p:spPr>
          <a:xfrm>
            <a:off x="3336870" y="3352800"/>
            <a:ext cx="2470259" cy="2483434"/>
          </a:xfrm>
          <a:prstGeom prst="rect">
            <a:avLst/>
          </a:prstGeom>
          <a:ln w="38100">
            <a:solidFill>
              <a:schemeClr val="accent6">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914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lvl="0" indent="0" algn="just">
              <a:buNone/>
            </a:pPr>
            <a:r>
              <a:rPr lang="en-US">
                <a:latin typeface="Calibri" panose="020F0502020204030204" pitchFamily="34" charset="0"/>
                <a:cs typeface="Calibri" panose="020F0502020204030204" pitchFamily="34" charset="0"/>
              </a:rPr>
              <a:t>Sau khi học xong bài, người học có khả năng</a:t>
            </a:r>
          </a:p>
          <a:p>
            <a:pPr marL="346075" lvl="0" indent="-346075" algn="just">
              <a:buFont typeface="+mj-lt"/>
              <a:buAutoNum type="arabicPeriod"/>
            </a:pPr>
            <a:r>
              <a:rPr lang="vi-VN">
                <a:latin typeface="Calibri" panose="020F0502020204030204" pitchFamily="34" charset="0"/>
                <a:cs typeface="Calibri" panose="020F0502020204030204" pitchFamily="34" charset="0"/>
              </a:rPr>
              <a:t>Thực hiện đúng kĩ thuật các thao tác khám tuyến vú</a:t>
            </a:r>
          </a:p>
          <a:p>
            <a:pPr marL="346075" lvl="0" indent="-346075" algn="just">
              <a:buFont typeface="+mj-lt"/>
              <a:buAutoNum type="arabicPeriod"/>
            </a:pPr>
            <a:r>
              <a:rPr lang="vi-VN">
                <a:latin typeface="Calibri" panose="020F0502020204030204" pitchFamily="34" charset="0"/>
                <a:cs typeface="Calibri" panose="020F0502020204030204" pitchFamily="34" charset="0"/>
              </a:rPr>
              <a:t>Thực hiện đúng kĩ thuật các thao tác khám hạch vùng nách và vùng trên đòn</a:t>
            </a:r>
          </a:p>
          <a:p>
            <a:pPr marL="346075" lvl="0" indent="-346075" algn="just">
              <a:buFont typeface="+mj-lt"/>
              <a:buAutoNum type="arabicPeriod"/>
            </a:pPr>
            <a:r>
              <a:rPr lang="vi-VN">
                <a:latin typeface="Calibri" panose="020F0502020204030204" pitchFamily="34" charset="0"/>
                <a:cs typeface="Calibri" panose="020F0502020204030204" pitchFamily="34" charset="0"/>
              </a:rPr>
              <a:t>Mô tả được các tính chất của một sang thương ở vú</a:t>
            </a:r>
          </a:p>
          <a:p>
            <a:pPr marL="346075" lvl="0" indent="-346075" algn="just">
              <a:buFont typeface="+mj-lt"/>
              <a:buAutoNum type="arabicPeriod"/>
            </a:pPr>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82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9F4AF768-5BDB-47A6-96D1-D6DDA4D93FF5}"/>
              </a:ext>
            </a:extLst>
          </p:cNvPr>
          <p:cNvSpPr>
            <a:spLocks noGrp="1"/>
          </p:cNvSpPr>
          <p:nvPr>
            <p:ph type="title"/>
          </p:nvPr>
        </p:nvSpPr>
        <p:spPr/>
        <p:txBody>
          <a:bodyPr>
            <a:normAutofit/>
          </a:bodyPr>
          <a:lstStyle/>
          <a:p>
            <a:pPr marL="363538" indent="-363538">
              <a:buFont typeface="+mj-lt"/>
              <a:buAutoNum type="arabicPeriod" startAt="8"/>
            </a:pP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điểm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vú</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7C16E170-7087-4529-852F-E311BF6FCCDC}"/>
              </a:ext>
            </a:extLst>
          </p:cNvPr>
          <p:cNvSpPr>
            <a:spLocks noGrp="1"/>
          </p:cNvSpPr>
          <p:nvPr>
            <p:ph idx="1"/>
            <p:custDataLst>
              <p:tags r:id="rId3"/>
            </p:custDataLst>
          </p:nvPr>
        </p:nvSpPr>
        <p:spPr>
          <a:xfrm>
            <a:off x="304800" y="2515770"/>
            <a:ext cx="5029200" cy="28194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Đang khi hành kinh</a:t>
            </a:r>
          </a:p>
          <a:p>
            <a:pPr marL="860425" lvl="1" indent="-514350">
              <a:buFont typeface="+mj-lt"/>
              <a:buAutoNum type="alphaUcPeriod"/>
            </a:pPr>
            <a:r>
              <a:rPr lang="vi-VN" dirty="0">
                <a:latin typeface="Calibri" panose="020F0502020204030204" pitchFamily="34" charset="0"/>
                <a:cs typeface="Calibri" panose="020F0502020204030204" pitchFamily="34" charset="0"/>
              </a:rPr>
              <a:t>Sau sạch kinh 5-7 ngày</a:t>
            </a:r>
          </a:p>
          <a:p>
            <a:pPr marL="860425" lvl="1" indent="-514350">
              <a:buFont typeface="+mj-lt"/>
              <a:buAutoNum type="alphaUcPeriod"/>
            </a:pPr>
            <a:r>
              <a:rPr lang="vi-VN" dirty="0">
                <a:latin typeface="Calibri" panose="020F0502020204030204" pitchFamily="34" charset="0"/>
                <a:cs typeface="Calibri" panose="020F0502020204030204" pitchFamily="34" charset="0"/>
              </a:rPr>
              <a:t>Quanh ngày rụng trứng</a:t>
            </a:r>
          </a:p>
          <a:p>
            <a:pPr marL="860425" lvl="1" indent="-514350">
              <a:buFont typeface="+mj-lt"/>
              <a:buAutoNum type="alphaUcPeriod"/>
            </a:pPr>
            <a:r>
              <a:rPr lang="vi-VN" dirty="0">
                <a:latin typeface="Calibri" panose="020F0502020204030204" pitchFamily="34" charset="0"/>
                <a:cs typeface="Calibri" panose="020F0502020204030204" pitchFamily="34" charset="0"/>
              </a:rPr>
              <a:t>Ngay trước khi hành kinh </a:t>
            </a:r>
          </a:p>
        </p:txBody>
      </p:sp>
      <p:graphicFrame>
        <p:nvGraphicFramePr>
          <p:cNvPr id="4" name="TPChart">
            <a:extLst>
              <a:ext uri="{FF2B5EF4-FFF2-40B4-BE49-F238E27FC236}">
                <a16:creationId xmlns:a16="http://schemas.microsoft.com/office/drawing/2014/main" id="{560E2DDF-7D91-4222-8BC1-1830E0B8238E}"/>
              </a:ext>
            </a:extLst>
          </p:cNvPr>
          <p:cNvGraphicFramePr>
            <a:graphicFrameLocks noChangeAspect="1"/>
          </p:cNvGraphicFramePr>
          <p:nvPr>
            <p:custDataLst>
              <p:tags r:id="rId4"/>
            </p:custDataLst>
            <p:extLst>
              <p:ext uri="{D42A27DB-BD31-4B8C-83A1-F6EECF244321}">
                <p14:modId xmlns:p14="http://schemas.microsoft.com/office/powerpoint/2010/main" val="3676553080"/>
              </p:ext>
            </p:extLst>
          </p:nvPr>
        </p:nvGraphicFramePr>
        <p:xfrm>
          <a:off x="4724399" y="1417638"/>
          <a:ext cx="4415589" cy="4967538"/>
        </p:xfrm>
        <a:graphic>
          <a:graphicData uri="http://schemas.openxmlformats.org/presentationml/2006/ole">
            <mc:AlternateContent xmlns:mc="http://schemas.openxmlformats.org/markup-compatibility/2006">
              <mc:Choice xmlns:v="urn:schemas-microsoft-com:vml" Requires="v">
                <p:oleObj spid="_x0000_s8197"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724399" y="1417638"/>
                        <a:ext cx="4415589" cy="4967538"/>
                      </a:xfrm>
                      <a:prstGeom prst="rect">
                        <a:avLst/>
                      </a:prstGeom>
                    </p:spPr>
                  </p:pic>
                </p:oleObj>
              </mc:Fallback>
            </mc:AlternateContent>
          </a:graphicData>
        </a:graphic>
      </p:graphicFrame>
      <p:sp>
        <p:nvSpPr>
          <p:cNvPr id="5" name="CAI1">
            <a:extLst>
              <a:ext uri="{FF2B5EF4-FFF2-40B4-BE49-F238E27FC236}">
                <a16:creationId xmlns:a16="http://schemas.microsoft.com/office/drawing/2014/main" id="{09A4665A-1308-40BD-8CA6-06580D241DC3}"/>
              </a:ext>
            </a:extLst>
          </p:cNvPr>
          <p:cNvSpPr/>
          <p:nvPr>
            <p:custDataLst>
              <p:tags r:id="rId5"/>
            </p:custDataLst>
          </p:nvPr>
        </p:nvSpPr>
        <p:spPr>
          <a:xfrm>
            <a:off x="91440" y="309880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14827674-70C8-4A98-B921-56C295E6C247}"/>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F9807D0C-B5B1-4C2B-9E72-456E98C4EC81}"/>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1D41366E-02C6-419E-9D71-C573F4A33723}"/>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D2786EAC-B110-4239-AAC4-3250509BEA93}"/>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AC780BE2-81A3-4EBD-B198-9C5BD2F04CE9}"/>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36086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DC634D33-EDA6-4E49-A1AF-E315FD3A756A}"/>
              </a:ext>
            </a:extLst>
          </p:cNvPr>
          <p:cNvSpPr>
            <a:spLocks noGrp="1"/>
          </p:cNvSpPr>
          <p:nvPr>
            <p:ph type="title"/>
          </p:nvPr>
        </p:nvSpPr>
        <p:spPr/>
        <p:txBody>
          <a:bodyPr>
            <a:normAutofit fontScale="90000"/>
          </a:bodyPr>
          <a:lstStyle/>
          <a:p>
            <a:pPr marL="363538" indent="-363538">
              <a:buFont typeface="+mj-lt"/>
              <a:buAutoNum type="arabicPeriod" startAt="9"/>
            </a:pP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4 </a:t>
            </a:r>
            <a:r>
              <a:rPr lang="en-US" dirty="0" err="1">
                <a:latin typeface="Calibri" panose="020F0502020204030204" pitchFamily="34" charset="0"/>
                <a:cs typeface="Calibri" panose="020F0502020204030204" pitchFamily="34" charset="0"/>
              </a:rPr>
              <a:t>thái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chấp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53EF5F26-7EE0-4891-8D55-540400A553A3}"/>
              </a:ext>
            </a:extLst>
          </p:cNvPr>
          <p:cNvSpPr>
            <a:spLocks noGrp="1"/>
          </p:cNvSpPr>
          <p:nvPr>
            <p:ph idx="1"/>
            <p:custDataLst>
              <p:tags r:id="rId3"/>
            </p:custDataLst>
          </p:nvPr>
        </p:nvSpPr>
        <p:spPr>
          <a:xfrm>
            <a:off x="0" y="2076450"/>
            <a:ext cx="5257800" cy="41910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Bỏ qua khám vú đối bên, nếu đã thấy tổn thương ở một bên vú </a:t>
            </a:r>
          </a:p>
          <a:p>
            <a:pPr marL="860425" lvl="1" indent="-514350">
              <a:buFont typeface="+mj-lt"/>
              <a:buAutoNum type="alphaUcPeriod"/>
            </a:pPr>
            <a:r>
              <a:rPr lang="vi-VN" dirty="0">
                <a:latin typeface="Calibri" panose="020F0502020204030204" pitchFamily="34" charset="0"/>
                <a:cs typeface="Calibri" panose="020F0502020204030204" pitchFamily="34" charset="0"/>
              </a:rPr>
              <a:t>Bỏ qua khám hạch thượng&amp; hạ đòn, nếu khám hạch nách âm tính</a:t>
            </a:r>
          </a:p>
          <a:p>
            <a:pPr marL="860425" lvl="1" indent="-514350">
              <a:buFont typeface="+mj-lt"/>
              <a:buAutoNum type="alphaUcPeriod"/>
            </a:pPr>
            <a:r>
              <a:rPr lang="vi-VN" dirty="0">
                <a:latin typeface="Calibri" panose="020F0502020204030204" pitchFamily="34" charset="0"/>
                <a:cs typeface="Calibri" panose="020F0502020204030204" pitchFamily="34" charset="0"/>
              </a:rPr>
              <a:t>Bỏ qua khám hạch, nếu nhìn và sờ không thấy u</a:t>
            </a:r>
          </a:p>
          <a:p>
            <a:pPr marL="860425" lvl="1" indent="-514350">
              <a:buFont typeface="+mj-lt"/>
              <a:buAutoNum type="alphaUcPeriod"/>
            </a:pPr>
            <a:r>
              <a:rPr lang="vi-VN" dirty="0">
                <a:latin typeface="Calibri" panose="020F0502020204030204" pitchFamily="34" charset="0"/>
                <a:cs typeface="Calibri" panose="020F0502020204030204" pitchFamily="34" charset="0"/>
              </a:rPr>
              <a:t>Bắt buộc phải khám đủ tất cả các nội dung, cả 2 bên</a:t>
            </a:r>
          </a:p>
        </p:txBody>
      </p:sp>
      <p:graphicFrame>
        <p:nvGraphicFramePr>
          <p:cNvPr id="4" name="TPChart">
            <a:extLst>
              <a:ext uri="{FF2B5EF4-FFF2-40B4-BE49-F238E27FC236}">
                <a16:creationId xmlns:a16="http://schemas.microsoft.com/office/drawing/2014/main" id="{CD60C116-DC9F-4B64-BFA8-A2B7DD051C6E}"/>
              </a:ext>
            </a:extLst>
          </p:cNvPr>
          <p:cNvGraphicFramePr>
            <a:graphicFrameLocks noChangeAspect="1"/>
          </p:cNvGraphicFramePr>
          <p:nvPr>
            <p:custDataLst>
              <p:tags r:id="rId4"/>
            </p:custDataLst>
            <p:extLst>
              <p:ext uri="{D42A27DB-BD31-4B8C-83A1-F6EECF244321}">
                <p14:modId xmlns:p14="http://schemas.microsoft.com/office/powerpoint/2010/main" val="3032004209"/>
              </p:ext>
            </p:extLst>
          </p:nvPr>
        </p:nvGraphicFramePr>
        <p:xfrm>
          <a:off x="4876800" y="1369006"/>
          <a:ext cx="4267200" cy="4800600"/>
        </p:xfrm>
        <a:graphic>
          <a:graphicData uri="http://schemas.openxmlformats.org/presentationml/2006/ole">
            <mc:AlternateContent xmlns:mc="http://schemas.openxmlformats.org/markup-compatibility/2006">
              <mc:Choice xmlns:v="urn:schemas-microsoft-com:vml" Requires="v">
                <p:oleObj spid="_x0000_s9221"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876800" y="1369006"/>
                        <a:ext cx="4267200" cy="48006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F25B4E74-5534-4C3A-8A4E-6EDF7780AD23}"/>
              </a:ext>
            </a:extLst>
          </p:cNvPr>
          <p:cNvSpPr/>
          <p:nvPr>
            <p:custDataLst>
              <p:tags r:id="rId5"/>
            </p:custDataLst>
          </p:nvPr>
        </p:nvSpPr>
        <p:spPr>
          <a:xfrm>
            <a:off x="-25400" y="4605588"/>
            <a:ext cx="482600" cy="4826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84AC93D7-EF74-4872-98F9-BA2F8FB0BB55}"/>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9D9931BE-D9C2-4838-98F7-D4C0E3BB8E24}"/>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3D06A3FA-9DA6-45E1-A4E2-7315CFA3883E}"/>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E57D56E8-CD5B-44D5-A8DC-041411F64694}"/>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2FD73C4B-F48D-400A-9547-7FDF3C5FC1B7}"/>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1627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F8288E34-5060-4A43-9DD6-DD8800920D1D}"/>
              </a:ext>
            </a:extLst>
          </p:cNvPr>
          <p:cNvSpPr>
            <a:spLocks noGrp="1"/>
          </p:cNvSpPr>
          <p:nvPr>
            <p:ph type="title"/>
          </p:nvPr>
        </p:nvSpPr>
        <p:spPr/>
        <p:txBody>
          <a:bodyPr>
            <a:normAutofit fontScale="90000"/>
          </a:bodyPr>
          <a:lstStyle/>
          <a:p>
            <a:pPr marL="363538" indent="-363538">
              <a:buFont typeface="+mj-lt"/>
              <a:buAutoNum type="arabicPeriod" startAt="10"/>
            </a:pPr>
            <a:r>
              <a:rPr lang="vi-VN" dirty="0">
                <a:latin typeface="Calibri" panose="020F0502020204030204" pitchFamily="34" charset="0"/>
                <a:cs typeface="Calibri" panose="020F0502020204030204" pitchFamily="34" charset="0"/>
              </a:rPr>
              <a:t>Tại sao tư thế sờ nắn tuyến vú tốt nhất là tư thế nằm</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55CFC053-3ED0-4601-8223-A88D5BC77162}"/>
              </a:ext>
            </a:extLst>
          </p:cNvPr>
          <p:cNvSpPr>
            <a:spLocks noGrp="1"/>
          </p:cNvSpPr>
          <p:nvPr>
            <p:ph idx="1"/>
            <p:custDataLst>
              <p:tags r:id="rId3"/>
            </p:custDataLst>
          </p:nvPr>
        </p:nvSpPr>
        <p:spPr>
          <a:xfrm>
            <a:off x="0" y="1981200"/>
            <a:ext cx="5105400" cy="4191000"/>
          </a:xfrm>
        </p:spPr>
        <p:txBody>
          <a:bodyPr>
            <a:normAutofit/>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Mô tuyến vú được bộc lộ tốt hơn khi nằm</a:t>
            </a:r>
          </a:p>
          <a:p>
            <a:pPr marL="860425" lvl="1" indent="-514350">
              <a:buFont typeface="+mj-lt"/>
              <a:buAutoNum type="alphaUcPeriod"/>
            </a:pPr>
            <a:r>
              <a:rPr lang="vi-VN" dirty="0">
                <a:latin typeface="Calibri" panose="020F0502020204030204" pitchFamily="34" charset="0"/>
                <a:cs typeface="Calibri" panose="020F0502020204030204" pitchFamily="34" charset="0"/>
              </a:rPr>
              <a:t>Mô tuyến vú được dàn trải đều ở mọi phía khi nằm</a:t>
            </a:r>
          </a:p>
          <a:p>
            <a:pPr marL="860425" lvl="1" indent="-514350">
              <a:buFont typeface="+mj-lt"/>
              <a:buAutoNum type="alphaUcPeriod"/>
            </a:pPr>
            <a:r>
              <a:rPr lang="vi-VN" dirty="0">
                <a:latin typeface="Calibri" panose="020F0502020204030204" pitchFamily="34" charset="0"/>
                <a:cs typeface="Calibri" panose="020F0502020204030204" pitchFamily="34" charset="0"/>
              </a:rPr>
              <a:t>Dễ thực hiện thao tác khám hơn nếu ở thế nằm</a:t>
            </a:r>
          </a:p>
          <a:p>
            <a:pPr marL="860425" lvl="1" indent="-514350">
              <a:buFont typeface="+mj-lt"/>
              <a:buAutoNum type="alphaUcPeriod"/>
            </a:pPr>
            <a:r>
              <a:rPr lang="vi-VN" dirty="0">
                <a:latin typeface="Calibri" panose="020F0502020204030204" pitchFamily="34" charset="0"/>
                <a:cs typeface="Calibri" panose="020F0502020204030204" pitchFamily="34" charset="0"/>
              </a:rPr>
              <a:t>Dễ thực hiện che chắn, đảm bảo tính riêng tư hơn </a:t>
            </a:r>
          </a:p>
        </p:txBody>
      </p:sp>
      <p:graphicFrame>
        <p:nvGraphicFramePr>
          <p:cNvPr id="4" name="TPChart">
            <a:extLst>
              <a:ext uri="{FF2B5EF4-FFF2-40B4-BE49-F238E27FC236}">
                <a16:creationId xmlns:a16="http://schemas.microsoft.com/office/drawing/2014/main" id="{8D824B49-4335-4E99-B596-056C4AB02C49}"/>
              </a:ext>
            </a:extLst>
          </p:cNvPr>
          <p:cNvGraphicFramePr>
            <a:graphicFrameLocks noChangeAspect="1"/>
          </p:cNvGraphicFramePr>
          <p:nvPr>
            <p:custDataLst>
              <p:tags r:id="rId4"/>
            </p:custDataLst>
            <p:extLst>
              <p:ext uri="{D42A27DB-BD31-4B8C-83A1-F6EECF244321}">
                <p14:modId xmlns:p14="http://schemas.microsoft.com/office/powerpoint/2010/main" val="3857518395"/>
              </p:ext>
            </p:extLst>
          </p:nvPr>
        </p:nvGraphicFramePr>
        <p:xfrm>
          <a:off x="4940522" y="1600200"/>
          <a:ext cx="4199467" cy="4724400"/>
        </p:xfrm>
        <a:graphic>
          <a:graphicData uri="http://schemas.openxmlformats.org/presentationml/2006/ole">
            <mc:AlternateContent xmlns:mc="http://schemas.openxmlformats.org/markup-compatibility/2006">
              <mc:Choice xmlns:v="urn:schemas-microsoft-com:vml" Requires="v">
                <p:oleObj spid="_x0000_s10245"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940522" y="1600200"/>
                        <a:ext cx="4199467" cy="4724400"/>
                      </a:xfrm>
                      <a:prstGeom prst="rect">
                        <a:avLst/>
                      </a:prstGeom>
                    </p:spPr>
                  </p:pic>
                </p:oleObj>
              </mc:Fallback>
            </mc:AlternateContent>
          </a:graphicData>
        </a:graphic>
      </p:graphicFrame>
      <p:sp>
        <p:nvSpPr>
          <p:cNvPr id="5" name="CAI1">
            <a:extLst>
              <a:ext uri="{FF2B5EF4-FFF2-40B4-BE49-F238E27FC236}">
                <a16:creationId xmlns:a16="http://schemas.microsoft.com/office/drawing/2014/main" id="{413C241F-F43A-4F49-B489-C0E67CE49690}"/>
              </a:ext>
            </a:extLst>
          </p:cNvPr>
          <p:cNvSpPr/>
          <p:nvPr>
            <p:custDataLst>
              <p:tags r:id="rId5"/>
            </p:custDataLst>
          </p:nvPr>
        </p:nvSpPr>
        <p:spPr>
          <a:xfrm>
            <a:off x="0" y="2974473"/>
            <a:ext cx="393700" cy="434474"/>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627F407F-43FF-47F9-89F2-D16CA0242B79}"/>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16730131-D01B-42C3-942A-15BB24152358}"/>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D8CC1FFF-B2CE-4ABA-8ACC-0790F79B8480}"/>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08768EA7-CF6C-4292-BAD7-882D8872C588}"/>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DACEC8F7-B7B4-4EE2-A736-3715A1EEA7CD}"/>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60300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Phần I</a:t>
            </a:r>
            <a:br>
              <a:rPr lang="en-US"/>
            </a:br>
            <a:r>
              <a:rPr lang="en-US">
                <a:latin typeface="Calibri" panose="020F0502020204030204" pitchFamily="34" charset="0"/>
                <a:cs typeface="Calibri" panose="020F0502020204030204" pitchFamily="34" charset="0"/>
              </a:rPr>
              <a:t>Kĩ năng khai thác tiền sử, bệnh sử phụ khoa</a:t>
            </a:r>
            <a:endParaRPr lang="en-US"/>
          </a:p>
        </p:txBody>
      </p:sp>
      <p:pic>
        <p:nvPicPr>
          <p:cNvPr id="4" name="Content Placeholder 15">
            <a:extLst>
              <a:ext uri="{FF2B5EF4-FFF2-40B4-BE49-F238E27FC236}">
                <a16:creationId xmlns:a16="http://schemas.microsoft.com/office/drawing/2014/main" id="{BE6AB304-CFF7-794C-9569-A2C27F04E499}"/>
              </a:ext>
            </a:extLst>
          </p:cNvPr>
          <p:cNvPicPr>
            <a:picLocks/>
          </p:cNvPicPr>
          <p:nvPr/>
        </p:nvPicPr>
        <p:blipFill>
          <a:blip r:embed="rId2"/>
          <a:srcRect/>
          <a:stretch>
            <a:fillRect/>
          </a:stretch>
        </p:blipFill>
        <p:spPr bwMode="auto">
          <a:xfrm>
            <a:off x="3200400" y="3429000"/>
            <a:ext cx="2743200" cy="2584858"/>
          </a:xfrm>
          <a:prstGeom prst="rect">
            <a:avLst/>
          </a:prstGeom>
          <a:noFill/>
          <a:ln w="38100">
            <a:solidFill>
              <a:srgbClr val="00206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7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lvl="0" indent="0">
              <a:buNone/>
            </a:pPr>
            <a:r>
              <a:rPr lang="en-US"/>
              <a:t>Sau khi học xong bài, người học có khả năng</a:t>
            </a:r>
          </a:p>
          <a:p>
            <a:pPr marL="346075" lvl="0" indent="-346075">
              <a:buFont typeface="+mj-lt"/>
              <a:buAutoNum type="arabicPeriod"/>
            </a:pPr>
            <a:r>
              <a:rPr lang="vi-VN">
                <a:latin typeface="Calibri" panose="020F0502020204030204" pitchFamily="34" charset="0"/>
                <a:cs typeface="Calibri" panose="020F0502020204030204" pitchFamily="34" charset="0"/>
              </a:rPr>
              <a:t>Giao tiếp một cách hiệu quả với một bệnh nhân đến khám vì một vấn đề phụ khoa</a:t>
            </a:r>
          </a:p>
          <a:p>
            <a:pPr marL="346075" lvl="0" indent="-346075">
              <a:buFont typeface="+mj-lt"/>
              <a:buAutoNum type="arabicPeriod"/>
            </a:pPr>
            <a:r>
              <a:rPr lang="vi-VN">
                <a:latin typeface="Calibri" panose="020F0502020204030204" pitchFamily="34" charset="0"/>
                <a:cs typeface="Calibri" panose="020F0502020204030204" pitchFamily="34" charset="0"/>
              </a:rPr>
              <a:t>Khai thác đúng, đủ, và có định hướng các thông tin tiền sử và bệnh sử cần thiết cho việc thiết lập chẩn đoán / ra quyết định quản lí một vấn đề phụ khoa</a:t>
            </a:r>
          </a:p>
          <a:p>
            <a:pPr marL="346075" lvl="0" indent="-346075">
              <a:buFont typeface="+mj-lt"/>
              <a:buAutoNum type="arabicPeriod"/>
            </a:pPr>
            <a:endParaRPr lang="vi-VN"/>
          </a:p>
        </p:txBody>
      </p:sp>
    </p:spTree>
    <p:extLst>
      <p:ext uri="{BB962C8B-B14F-4D97-AF65-F5344CB8AC3E}">
        <p14:creationId xmlns:p14="http://schemas.microsoft.com/office/powerpoint/2010/main" val="173065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EACC4901-0511-449C-97CB-E984E97F1BC6}"/>
              </a:ext>
            </a:extLst>
          </p:cNvPr>
          <p:cNvSpPr>
            <a:spLocks noGrp="1"/>
          </p:cNvSpPr>
          <p:nvPr>
            <p:ph type="title"/>
          </p:nvPr>
        </p:nvSpPr>
        <p:spPr/>
        <p:txBody>
          <a:bodyPr>
            <a:normAutofit fontScale="90000"/>
          </a:bodyPr>
          <a:lstStyle/>
          <a:p>
            <a:pPr marL="346075" indent="-346075">
              <a:buFont typeface="+mj-lt"/>
              <a:buAutoNum type="arabicPeriod"/>
            </a:pPr>
            <a:r>
              <a:rPr lang="vi-VN" dirty="0">
                <a:latin typeface="Calibri" panose="020F0502020204030204" pitchFamily="34" charset="0"/>
                <a:cs typeface="Calibri" panose="020F0502020204030204" pitchFamily="34" charset="0"/>
              </a:rPr>
              <a:t>Bạn thường xuyên chọn phương thức khai thác tiền sử, bệnh sử nào mỗi khi làm bệnh án y khoa</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AFAA5188-5309-4D3B-A28F-045C58E96AB5}"/>
              </a:ext>
            </a:extLst>
          </p:cNvPr>
          <p:cNvSpPr>
            <a:spLocks noGrp="1"/>
          </p:cNvSpPr>
          <p:nvPr>
            <p:ph idx="1"/>
            <p:custDataLst>
              <p:tags r:id="rId3"/>
            </p:custDataLst>
          </p:nvPr>
        </p:nvSpPr>
        <p:spPr>
          <a:xfrm>
            <a:off x="381000" y="2438400"/>
            <a:ext cx="4876800" cy="28194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Theo check-list có sẵn</a:t>
            </a:r>
          </a:p>
          <a:p>
            <a:pPr marL="860425" lvl="1" indent="-514350">
              <a:buFont typeface="+mj-lt"/>
              <a:buAutoNum type="alphaUcPeriod"/>
            </a:pPr>
            <a:r>
              <a:rPr lang="vi-VN" dirty="0">
                <a:latin typeface="Calibri" panose="020F0502020204030204" pitchFamily="34" charset="0"/>
                <a:cs typeface="Calibri" panose="020F0502020204030204" pitchFamily="34" charset="0"/>
              </a:rPr>
              <a:t>Kiểu “xuôi dòng sự kiện”</a:t>
            </a:r>
          </a:p>
          <a:p>
            <a:pPr marL="860425" lvl="1" indent="-514350">
              <a:buFont typeface="+mj-lt"/>
              <a:buAutoNum type="alphaUcPeriod"/>
            </a:pPr>
            <a:r>
              <a:rPr lang="vi-VN" dirty="0">
                <a:latin typeface="Calibri" panose="020F0502020204030204" pitchFamily="34" charset="0"/>
                <a:cs typeface="Calibri" panose="020F0502020204030204" pitchFamily="34" charset="0"/>
              </a:rPr>
              <a:t>Kiểu “ngược dòng sự kiện”</a:t>
            </a:r>
          </a:p>
          <a:p>
            <a:pPr marL="860425" lvl="1" indent="-514350">
              <a:buFont typeface="+mj-lt"/>
              <a:buAutoNum type="alphaUcPeriod"/>
            </a:pPr>
            <a:r>
              <a:rPr lang="vi-VN" dirty="0">
                <a:latin typeface="Calibri" panose="020F0502020204030204" pitchFamily="34" charset="0"/>
                <a:cs typeface="Calibri" panose="020F0502020204030204" pitchFamily="34" charset="0"/>
              </a:rPr>
              <a:t>Một phương thức khác</a:t>
            </a:r>
          </a:p>
        </p:txBody>
      </p:sp>
      <p:graphicFrame>
        <p:nvGraphicFramePr>
          <p:cNvPr id="4" name="TPChart">
            <a:extLst>
              <a:ext uri="{FF2B5EF4-FFF2-40B4-BE49-F238E27FC236}">
                <a16:creationId xmlns:a16="http://schemas.microsoft.com/office/drawing/2014/main" id="{51380CA9-544F-4E2C-9E49-5872CAEF181E}"/>
              </a:ext>
            </a:extLst>
          </p:cNvPr>
          <p:cNvGraphicFramePr>
            <a:graphicFrameLocks noChangeAspect="1"/>
          </p:cNvGraphicFramePr>
          <p:nvPr>
            <p:custDataLst>
              <p:tags r:id="rId4"/>
            </p:custDataLst>
            <p:extLst>
              <p:ext uri="{D42A27DB-BD31-4B8C-83A1-F6EECF244321}">
                <p14:modId xmlns:p14="http://schemas.microsoft.com/office/powerpoint/2010/main" val="118118959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29" name="Chart" r:id="rId8" imgW="4572000" imgH="5143500" progId="MSGraph.Chart.8">
                  <p:embed followColorScheme="full"/>
                </p:oleObj>
              </mc:Choice>
              <mc:Fallback>
                <p:oleObj name="Chart" r:id="rId8" imgW="4572000" imgH="5143500" progId="MSGraph.Chart.8">
                  <p:embed followColorScheme="full"/>
                  <p:pic>
                    <p:nvPicPr>
                      <p:cNvPr id="0" name=""/>
                      <p:cNvPicPr/>
                      <p:nvPr/>
                    </p:nvPicPr>
                    <p:blipFill>
                      <a:blip r:embed="rId9"/>
                      <a:stretch>
                        <a:fillRect/>
                      </a:stretch>
                    </p:blipFill>
                    <p:spPr>
                      <a:xfrm>
                        <a:off x="4508500" y="1600200"/>
                        <a:ext cx="4572000" cy="5143500"/>
                      </a:xfrm>
                      <a:prstGeom prst="rect">
                        <a:avLst/>
                      </a:prstGeom>
                    </p:spPr>
                  </p:pic>
                </p:oleObj>
              </mc:Fallback>
            </mc:AlternateContent>
          </a:graphicData>
        </a:graphic>
      </p:graphicFrame>
      <p:sp>
        <p:nvSpPr>
          <p:cNvPr id="5" name="TPCountdownTrigger">
            <a:extLst>
              <a:ext uri="{FF2B5EF4-FFF2-40B4-BE49-F238E27FC236}">
                <a16:creationId xmlns:a16="http://schemas.microsoft.com/office/drawing/2014/main" id="{E5CD2AC8-C1D3-41EF-B22B-E8444D841B94}"/>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TPCountdown">
            <a:extLst>
              <a:ext uri="{FF2B5EF4-FFF2-40B4-BE49-F238E27FC236}">
                <a16:creationId xmlns:a16="http://schemas.microsoft.com/office/drawing/2014/main" id="{558B7AAE-ABB1-4366-8D25-42B8C252DCC0}"/>
              </a:ext>
            </a:extLst>
          </p:cNvPr>
          <p:cNvGrpSpPr/>
          <p:nvPr>
            <p:custDataLst>
              <p:tags r:id="rId5"/>
            </p:custDataLst>
          </p:nvPr>
        </p:nvGrpSpPr>
        <p:grpSpPr>
          <a:xfrm>
            <a:off x="8382000" y="6096000"/>
            <a:ext cx="635000" cy="635000"/>
            <a:chOff x="8318500" y="6032500"/>
            <a:chExt cx="635000" cy="635000"/>
          </a:xfrm>
        </p:grpSpPr>
        <p:sp>
          <p:nvSpPr>
            <p:cNvPr id="6" name="CountdownShape">
              <a:extLst>
                <a:ext uri="{FF2B5EF4-FFF2-40B4-BE49-F238E27FC236}">
                  <a16:creationId xmlns:a16="http://schemas.microsoft.com/office/drawing/2014/main" id="{1426D7EC-5E62-42CD-8916-2148E084F98F}"/>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untdownText">
              <a:extLst>
                <a:ext uri="{FF2B5EF4-FFF2-40B4-BE49-F238E27FC236}">
                  <a16:creationId xmlns:a16="http://schemas.microsoft.com/office/drawing/2014/main" id="{0E06D457-75D7-48B4-926A-7691AA252910}"/>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9" name="TPResponseCounter">
            <a:extLst>
              <a:ext uri="{FF2B5EF4-FFF2-40B4-BE49-F238E27FC236}">
                <a16:creationId xmlns:a16="http://schemas.microsoft.com/office/drawing/2014/main" id="{CB30B435-748F-4171-A273-DE3A8A67EBC4}"/>
              </a:ext>
            </a:extLst>
          </p:cNvPr>
          <p:cNvSpPr/>
          <p:nvPr>
            <p:custDataLst>
              <p:tags r:id="rId6"/>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26825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AC07FD0F-10B3-4B8E-8D66-BB56C320EEAF}"/>
              </a:ext>
            </a:extLst>
          </p:cNvPr>
          <p:cNvSpPr>
            <a:spLocks noGrp="1"/>
          </p:cNvSpPr>
          <p:nvPr>
            <p:ph type="title"/>
          </p:nvPr>
        </p:nvSpPr>
        <p:spPr>
          <a:xfrm>
            <a:off x="437147" y="429376"/>
            <a:ext cx="8490285" cy="1295400"/>
          </a:xfrm>
        </p:spPr>
        <p:txBody>
          <a:bodyPr>
            <a:normAutofit fontScale="90000"/>
          </a:bodyPr>
          <a:lstStyle/>
          <a:p>
            <a:pPr marL="346075" indent="-346075">
              <a:buFont typeface="+mj-lt"/>
              <a:buAutoNum type="arabicPeriod" startAt="2"/>
            </a:pPr>
            <a:r>
              <a:rPr lang="vi-VN" dirty="0">
                <a:latin typeface="Calibri" panose="020F0502020204030204" pitchFamily="34" charset="0"/>
                <a:cs typeface="Calibri" panose="020F0502020204030204" pitchFamily="34" charset="0"/>
              </a:rPr>
              <a:t>Một bệnh nhân đến khám vì một vấn đề phụ khoa mang tính chất cấp cứu. Phương thức khai thác tiền sử, bệnh sử nào là phù hợp với tình huống này</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AAFDEFF7-7A08-4E4E-979A-164276F28CDE}"/>
              </a:ext>
            </a:extLst>
          </p:cNvPr>
          <p:cNvSpPr>
            <a:spLocks noGrp="1"/>
          </p:cNvSpPr>
          <p:nvPr>
            <p:ph idx="1"/>
            <p:custDataLst>
              <p:tags r:id="rId3"/>
            </p:custDataLst>
          </p:nvPr>
        </p:nvSpPr>
        <p:spPr>
          <a:xfrm>
            <a:off x="437147" y="2640806"/>
            <a:ext cx="4723732" cy="3352800"/>
          </a:xfrm>
        </p:spPr>
        <p:txBody>
          <a:bodyPr/>
          <a:lstStyle/>
          <a:p>
            <a:pPr marL="860425" lvl="1" indent="-514350">
              <a:buFont typeface="+mj-lt"/>
              <a:buAutoNum type="alphaUcPeriod"/>
            </a:pPr>
            <a:r>
              <a:rPr lang="vi-VN" dirty="0">
                <a:latin typeface="Calibri" panose="020F0502020204030204" pitchFamily="34" charset="0"/>
                <a:cs typeface="Calibri" panose="020F0502020204030204" pitchFamily="34" charset="0"/>
              </a:rPr>
              <a:t>Theo check-list có sẵn</a:t>
            </a:r>
          </a:p>
          <a:p>
            <a:pPr marL="860425" lvl="1" indent="-514350">
              <a:buFont typeface="+mj-lt"/>
              <a:buAutoNum type="alphaUcPeriod"/>
            </a:pPr>
            <a:r>
              <a:rPr lang="vi-VN" dirty="0">
                <a:latin typeface="Calibri" panose="020F0502020204030204" pitchFamily="34" charset="0"/>
                <a:cs typeface="Calibri" panose="020F0502020204030204" pitchFamily="34" charset="0"/>
              </a:rPr>
              <a:t>Kiểu “xuôi dòng sự kiện”</a:t>
            </a:r>
          </a:p>
          <a:p>
            <a:pPr marL="860425" lvl="1" indent="-514350">
              <a:buFont typeface="+mj-lt"/>
              <a:buAutoNum type="alphaUcPeriod"/>
            </a:pPr>
            <a:r>
              <a:rPr lang="vi-VN" dirty="0">
                <a:latin typeface="Calibri" panose="020F0502020204030204" pitchFamily="34" charset="0"/>
                <a:cs typeface="Calibri" panose="020F0502020204030204" pitchFamily="34" charset="0"/>
              </a:rPr>
              <a:t>Kiểu “ngược dòng sự kiện”</a:t>
            </a:r>
          </a:p>
          <a:p>
            <a:pPr marL="860425" lvl="1" indent="-514350">
              <a:buFont typeface="+mj-lt"/>
              <a:buAutoNum type="alphaUcPeriod"/>
            </a:pPr>
            <a:r>
              <a:rPr lang="vi-VN" dirty="0">
                <a:latin typeface="Calibri" panose="020F0502020204030204" pitchFamily="34" charset="0"/>
                <a:cs typeface="Calibri" panose="020F0502020204030204" pitchFamily="34" charset="0"/>
              </a:rPr>
              <a:t>Cả 3 kiểu đều là phù hợp</a:t>
            </a:r>
          </a:p>
        </p:txBody>
      </p:sp>
      <p:graphicFrame>
        <p:nvGraphicFramePr>
          <p:cNvPr id="4" name="TPChart">
            <a:extLst>
              <a:ext uri="{FF2B5EF4-FFF2-40B4-BE49-F238E27FC236}">
                <a16:creationId xmlns:a16="http://schemas.microsoft.com/office/drawing/2014/main" id="{7FA207BA-1ED3-426C-B271-0B9FD661E09F}"/>
              </a:ext>
            </a:extLst>
          </p:cNvPr>
          <p:cNvGraphicFramePr>
            <a:graphicFrameLocks noChangeAspect="1"/>
          </p:cNvGraphicFramePr>
          <p:nvPr>
            <p:custDataLst>
              <p:tags r:id="rId4"/>
            </p:custDataLst>
            <p:extLst>
              <p:ext uri="{D42A27DB-BD31-4B8C-83A1-F6EECF244321}">
                <p14:modId xmlns:p14="http://schemas.microsoft.com/office/powerpoint/2010/main" val="2204039005"/>
              </p:ext>
            </p:extLst>
          </p:nvPr>
        </p:nvGraphicFramePr>
        <p:xfrm>
          <a:off x="5180932" y="2209800"/>
          <a:ext cx="3746500" cy="4214813"/>
        </p:xfrm>
        <a:graphic>
          <a:graphicData uri="http://schemas.openxmlformats.org/presentationml/2006/ole">
            <mc:AlternateContent xmlns:mc="http://schemas.openxmlformats.org/markup-compatibility/2006">
              <mc:Choice xmlns:v="urn:schemas-microsoft-com:vml" Requires="v">
                <p:oleObj spid="_x0000_s2053"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5180932" y="2209800"/>
                        <a:ext cx="3746500" cy="4214813"/>
                      </a:xfrm>
                      <a:prstGeom prst="rect">
                        <a:avLst/>
                      </a:prstGeom>
                    </p:spPr>
                  </p:pic>
                </p:oleObj>
              </mc:Fallback>
            </mc:AlternateContent>
          </a:graphicData>
        </a:graphic>
      </p:graphicFrame>
      <p:sp>
        <p:nvSpPr>
          <p:cNvPr id="5" name="CAI1">
            <a:extLst>
              <a:ext uri="{FF2B5EF4-FFF2-40B4-BE49-F238E27FC236}">
                <a16:creationId xmlns:a16="http://schemas.microsoft.com/office/drawing/2014/main" id="{ABA811D0-1643-4E0E-9917-AF9DCE6D349F}"/>
              </a:ext>
            </a:extLst>
          </p:cNvPr>
          <p:cNvSpPr/>
          <p:nvPr>
            <p:custDataLst>
              <p:tags r:id="rId5"/>
            </p:custDataLst>
          </p:nvPr>
        </p:nvSpPr>
        <p:spPr>
          <a:xfrm>
            <a:off x="223787" y="367030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48CF324C-5CBF-45D0-955A-BBD165169D85}"/>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FF85E046-E998-4485-AFA7-B90B886A69FF}"/>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615A57EF-C502-4766-949E-4428C21D5299}"/>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6945356C-DFAD-4027-A5AE-B0CF76A5B023}"/>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BCEDC07C-AAE1-42FC-95C5-7BA46AC1A300}"/>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9762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327AC4CF-C8ED-401E-A769-29406343F87B}"/>
              </a:ext>
            </a:extLst>
          </p:cNvPr>
          <p:cNvSpPr>
            <a:spLocks noGrp="1"/>
          </p:cNvSpPr>
          <p:nvPr>
            <p:ph type="title"/>
          </p:nvPr>
        </p:nvSpPr>
        <p:spPr>
          <a:xfrm>
            <a:off x="0" y="685800"/>
            <a:ext cx="8991600" cy="1056102"/>
          </a:xfrm>
        </p:spPr>
        <p:txBody>
          <a:bodyPr>
            <a:normAutofit fontScale="90000"/>
          </a:bodyPr>
          <a:lstStyle/>
          <a:p>
            <a:pPr marL="346075" indent="-346075">
              <a:buFont typeface="+mj-lt"/>
              <a:buAutoNum type="arabicPeriod" startAt="3"/>
            </a:pPr>
            <a:r>
              <a:rPr lang="vi-VN" dirty="0">
                <a:latin typeface="Calibri" panose="020F0502020204030204" pitchFamily="34" charset="0"/>
                <a:cs typeface="Calibri" panose="020F0502020204030204" pitchFamily="34" charset="0"/>
              </a:rPr>
              <a:t>Tại sao khi làm bệnh án phụ khoa, bên cạnh việc khai thác chi tiết các thông tin định hướng [+] và thông tin định hướng [-], bạn còn phải khai thác các thông tin tùy hành</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47497A9A-1BFD-4E4E-9F92-5792FC3630C7}"/>
              </a:ext>
            </a:extLst>
          </p:cNvPr>
          <p:cNvSpPr>
            <a:spLocks noGrp="1"/>
          </p:cNvSpPr>
          <p:nvPr>
            <p:ph idx="1"/>
            <p:custDataLst>
              <p:tags r:id="rId3"/>
            </p:custDataLst>
          </p:nvPr>
        </p:nvSpPr>
        <p:spPr>
          <a:xfrm>
            <a:off x="304800" y="2667000"/>
            <a:ext cx="5105400" cy="3276600"/>
          </a:xfrm>
        </p:spPr>
        <p:txBody>
          <a:bodyPr/>
          <a:lstStyle/>
          <a:p>
            <a:pPr marL="860425" indent="-514350">
              <a:buFont typeface="+mj-lt"/>
              <a:buAutoNum type="alphaUcPeriod"/>
            </a:pPr>
            <a:r>
              <a:rPr lang="en-US" dirty="0" err="1"/>
              <a:t>Để</a:t>
            </a:r>
            <a:r>
              <a:rPr lang="en-US" dirty="0"/>
              <a:t> “</a:t>
            </a:r>
            <a:r>
              <a:rPr lang="en-US" dirty="0" err="1"/>
              <a:t>đặt</a:t>
            </a:r>
            <a:r>
              <a:rPr lang="en-US" dirty="0"/>
              <a:t> </a:t>
            </a:r>
            <a:r>
              <a:rPr lang="en-US" dirty="0" err="1"/>
              <a:t>vấn</a:t>
            </a:r>
            <a:r>
              <a:rPr lang="en-US" dirty="0"/>
              <a:t> </a:t>
            </a:r>
            <a:r>
              <a:rPr lang="en-US" dirty="0" err="1"/>
              <a:t>đề</a:t>
            </a:r>
            <a:r>
              <a:rPr lang="en-US" dirty="0"/>
              <a:t>” </a:t>
            </a:r>
            <a:r>
              <a:rPr lang="en-US" dirty="0" err="1"/>
              <a:t>tốt</a:t>
            </a:r>
            <a:r>
              <a:rPr lang="en-US" dirty="0"/>
              <a:t> </a:t>
            </a:r>
            <a:r>
              <a:rPr lang="en-US" dirty="0" err="1"/>
              <a:t>hơn</a:t>
            </a:r>
            <a:endParaRPr lang="en-US" dirty="0"/>
          </a:p>
          <a:p>
            <a:pPr marL="860425" indent="-514350">
              <a:buFont typeface="+mj-lt"/>
              <a:buAutoNum type="alphaUcPeriod"/>
            </a:pPr>
            <a:r>
              <a:rPr lang="en-US" dirty="0" err="1"/>
              <a:t>Để</a:t>
            </a:r>
            <a:r>
              <a:rPr lang="en-US" dirty="0"/>
              <a:t> “</a:t>
            </a:r>
            <a:r>
              <a:rPr lang="en-US" dirty="0" err="1"/>
              <a:t>xác</a:t>
            </a:r>
            <a:r>
              <a:rPr lang="en-US" dirty="0"/>
              <a:t> </a:t>
            </a: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Δ</a:t>
            </a:r>
            <a:r>
              <a:rPr lang="vi-VN" dirty="0">
                <a:latin typeface="Calibri" panose="020F0502020204030204" pitchFamily="34" charset="0"/>
                <a:cs typeface="Calibri" panose="020F0502020204030204" pitchFamily="34" charset="0"/>
              </a:rPr>
              <a:t>” tốt hơn</a:t>
            </a:r>
            <a:endParaRPr lang="en-US" dirty="0">
              <a:latin typeface="Calibri" panose="020F0502020204030204" pitchFamily="34" charset="0"/>
              <a:cs typeface="Calibri" panose="020F0502020204030204" pitchFamily="34" charset="0"/>
            </a:endParaRPr>
          </a:p>
          <a:p>
            <a:pPr marL="860425" indent="-514350">
              <a:buFont typeface="+mj-lt"/>
              <a:buAutoNum type="alphaUcPeriod"/>
            </a:pPr>
            <a:r>
              <a:rPr lang="en-US" dirty="0" err="1"/>
              <a:t>Để</a:t>
            </a:r>
            <a:r>
              <a:rPr lang="en-US" dirty="0"/>
              <a:t> “</a:t>
            </a:r>
            <a:r>
              <a:rPr lang="el-GR" dirty="0">
                <a:latin typeface="Calibri" panose="020F0502020204030204" pitchFamily="34" charset="0"/>
                <a:cs typeface="Calibri" panose="020F0502020204030204" pitchFamily="34" charset="0"/>
              </a:rPr>
              <a:t>Δ</a:t>
            </a:r>
            <a:r>
              <a:rPr lang="en-US" dirty="0"/>
              <a:t> </a:t>
            </a:r>
            <a:r>
              <a:rPr lang="en-US" dirty="0" err="1"/>
              <a:t>phân</a:t>
            </a:r>
            <a:r>
              <a:rPr lang="en-US" dirty="0"/>
              <a:t> </a:t>
            </a:r>
            <a:r>
              <a:rPr lang="en-US" dirty="0" err="1"/>
              <a:t>biệt</a:t>
            </a:r>
            <a:r>
              <a:rPr lang="en-US" dirty="0"/>
              <a:t>” </a:t>
            </a:r>
            <a:r>
              <a:rPr lang="en-US" dirty="0" err="1"/>
              <a:t>tốt</a:t>
            </a:r>
            <a:r>
              <a:rPr lang="en-US" dirty="0"/>
              <a:t> </a:t>
            </a:r>
            <a:r>
              <a:rPr lang="en-US" dirty="0" err="1"/>
              <a:t>hơn</a:t>
            </a:r>
            <a:endParaRPr lang="en-US" dirty="0"/>
          </a:p>
          <a:p>
            <a:pPr marL="860425" indent="-514350">
              <a:buFont typeface="+mj-lt"/>
              <a:buAutoNum type="alphaUcPeriod"/>
            </a:pPr>
            <a:r>
              <a:rPr lang="en-US" dirty="0" err="1"/>
              <a:t>Để</a:t>
            </a:r>
            <a:r>
              <a:rPr lang="en-US" dirty="0"/>
              <a:t> “</a:t>
            </a:r>
            <a:r>
              <a:rPr lang="en-US" dirty="0" err="1"/>
              <a:t>cá</a:t>
            </a:r>
            <a:r>
              <a:rPr lang="en-US" dirty="0"/>
              <a:t> </a:t>
            </a:r>
            <a:r>
              <a:rPr lang="en-US" dirty="0" err="1"/>
              <a:t>thể</a:t>
            </a:r>
            <a:r>
              <a:rPr lang="en-US" dirty="0"/>
              <a:t> </a:t>
            </a:r>
            <a:r>
              <a:rPr lang="en-US" dirty="0" err="1"/>
              <a:t>hoá</a:t>
            </a:r>
            <a:r>
              <a:rPr lang="en-US" dirty="0"/>
              <a:t>” </a:t>
            </a:r>
            <a:r>
              <a:rPr lang="en-US" dirty="0" err="1"/>
              <a:t>quản</a:t>
            </a:r>
            <a:r>
              <a:rPr lang="en-US" dirty="0"/>
              <a:t> </a:t>
            </a:r>
            <a:r>
              <a:rPr lang="en-US" dirty="0" err="1"/>
              <a:t>lí</a:t>
            </a:r>
            <a:endParaRPr lang="en-US" dirty="0"/>
          </a:p>
        </p:txBody>
      </p:sp>
      <p:graphicFrame>
        <p:nvGraphicFramePr>
          <p:cNvPr id="4" name="TPChart">
            <a:extLst>
              <a:ext uri="{FF2B5EF4-FFF2-40B4-BE49-F238E27FC236}">
                <a16:creationId xmlns:a16="http://schemas.microsoft.com/office/drawing/2014/main" id="{FD06DF23-D3CB-4F5A-BB0E-089BC7D316E4}"/>
              </a:ext>
            </a:extLst>
          </p:cNvPr>
          <p:cNvGraphicFramePr>
            <a:graphicFrameLocks noChangeAspect="1"/>
          </p:cNvGraphicFramePr>
          <p:nvPr>
            <p:custDataLst>
              <p:tags r:id="rId4"/>
            </p:custDataLst>
            <p:extLst>
              <p:ext uri="{D42A27DB-BD31-4B8C-83A1-F6EECF244321}">
                <p14:modId xmlns:p14="http://schemas.microsoft.com/office/powerpoint/2010/main" val="964545763"/>
              </p:ext>
            </p:extLst>
          </p:nvPr>
        </p:nvGraphicFramePr>
        <p:xfrm>
          <a:off x="4856079" y="1681576"/>
          <a:ext cx="4279900" cy="4814888"/>
        </p:xfrm>
        <a:graphic>
          <a:graphicData uri="http://schemas.openxmlformats.org/presentationml/2006/ole">
            <mc:AlternateContent xmlns:mc="http://schemas.openxmlformats.org/markup-compatibility/2006">
              <mc:Choice xmlns:v="urn:schemas-microsoft-com:vml" Requires="v">
                <p:oleObj spid="_x0000_s3077"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856079" y="1681576"/>
                        <a:ext cx="4279900" cy="4814888"/>
                      </a:xfrm>
                      <a:prstGeom prst="rect">
                        <a:avLst/>
                      </a:prstGeom>
                    </p:spPr>
                  </p:pic>
                </p:oleObj>
              </mc:Fallback>
            </mc:AlternateContent>
          </a:graphicData>
        </a:graphic>
      </p:graphicFrame>
      <p:sp>
        <p:nvSpPr>
          <p:cNvPr id="5" name="CAI1">
            <a:extLst>
              <a:ext uri="{FF2B5EF4-FFF2-40B4-BE49-F238E27FC236}">
                <a16:creationId xmlns:a16="http://schemas.microsoft.com/office/drawing/2014/main" id="{44846AD5-0CB5-4649-8ADA-F182067A328F}"/>
              </a:ext>
            </a:extLst>
          </p:cNvPr>
          <p:cNvSpPr/>
          <p:nvPr>
            <p:custDataLst>
              <p:tags r:id="rId5"/>
            </p:custDataLst>
          </p:nvPr>
        </p:nvSpPr>
        <p:spPr>
          <a:xfrm>
            <a:off x="91440" y="414020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02BDA346-C786-4DE8-AD91-713BAC0BDB4A}"/>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49F5F484-DA92-41E4-A31D-0D209D4FC2F1}"/>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E91150F1-2CB4-485B-B1D9-48B611603A25}"/>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014FE5A9-8C85-4F34-BED5-20139A586503}"/>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5BE51278-D38D-48C8-9E2D-C927F86092D0}"/>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315417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a:extLst>
              <a:ext uri="{FF2B5EF4-FFF2-40B4-BE49-F238E27FC236}">
                <a16:creationId xmlns:a16="http://schemas.microsoft.com/office/drawing/2014/main" id="{C3011C2B-E9B3-47A3-A84F-6B5999E7D612}"/>
              </a:ext>
            </a:extLst>
          </p:cNvPr>
          <p:cNvSpPr>
            <a:spLocks noGrp="1"/>
          </p:cNvSpPr>
          <p:nvPr>
            <p:ph type="title"/>
          </p:nvPr>
        </p:nvSpPr>
        <p:spPr/>
        <p:txBody>
          <a:bodyPr>
            <a:normAutofit fontScale="90000"/>
          </a:bodyPr>
          <a:lstStyle/>
          <a:p>
            <a:pPr marL="346075" indent="-346075">
              <a:buFont typeface="+mj-lt"/>
              <a:buAutoNum type="arabicPeriod" startAt="4"/>
            </a:pP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bệnh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người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bệnh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ngoại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trú</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thuộc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về</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bệnh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a:t>
            </a:r>
          </a:p>
        </p:txBody>
      </p:sp>
      <p:sp>
        <p:nvSpPr>
          <p:cNvPr id="3" name="TPAnswers">
            <a:extLst>
              <a:ext uri="{FF2B5EF4-FFF2-40B4-BE49-F238E27FC236}">
                <a16:creationId xmlns:a16="http://schemas.microsoft.com/office/drawing/2014/main" id="{27C4949F-BA25-4580-BF72-5F7FE00C2B0F}"/>
              </a:ext>
            </a:extLst>
          </p:cNvPr>
          <p:cNvSpPr>
            <a:spLocks noGrp="1"/>
          </p:cNvSpPr>
          <p:nvPr>
            <p:ph idx="1"/>
            <p:custDataLst>
              <p:tags r:id="rId3"/>
            </p:custDataLst>
          </p:nvPr>
        </p:nvSpPr>
        <p:spPr>
          <a:xfrm>
            <a:off x="457200" y="2514600"/>
            <a:ext cx="4051300" cy="2895600"/>
          </a:xfrm>
        </p:spPr>
        <p:txBody>
          <a:bodyPr/>
          <a:lstStyle/>
          <a:p>
            <a:pPr marL="860425" lvl="1" indent="-514350">
              <a:buFont typeface="+mj-lt"/>
              <a:buAutoNum type="alphaUcPeriod"/>
            </a:pPr>
            <a:r>
              <a:rPr lang="en-US" dirty="0">
                <a:latin typeface="Calibri" panose="020F0502020204030204" pitchFamily="34" charset="0"/>
                <a:cs typeface="Calibri" panose="020F0502020204030204" pitchFamily="34" charset="0"/>
              </a:rPr>
              <a:t>Than </a:t>
            </a:r>
            <a:r>
              <a:rPr lang="en-US" dirty="0" err="1">
                <a:latin typeface="Calibri" panose="020F0502020204030204" pitchFamily="34" charset="0"/>
                <a:cs typeface="Calibri" panose="020F0502020204030204" pitchFamily="34" charset="0"/>
              </a:rPr>
              <a:t>phiền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chủ</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do </a:t>
            </a:r>
            <a:r>
              <a:rPr lang="en-US" dirty="0" err="1">
                <a:latin typeface="Calibri" panose="020F0502020204030204" pitchFamily="34" charset="0"/>
                <a:cs typeface="Calibri" panose="020F0502020204030204" pitchFamily="34" charset="0"/>
              </a:rPr>
              <a:t>đến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a:latin typeface="Calibri" panose="020F0502020204030204" pitchFamily="34" charset="0"/>
                <a:cs typeface="Calibri" panose="020F0502020204030204" pitchFamily="34" charset="0"/>
              </a:rPr>
              <a:t>CLS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trước</a:t>
            </a:r>
            <a:endParaRPr lang="en-US" dirty="0">
              <a:latin typeface="Calibri" panose="020F0502020204030204" pitchFamily="34" charset="0"/>
              <a:cs typeface="Calibri" panose="020F0502020204030204" pitchFamily="34" charset="0"/>
            </a:endParaRPr>
          </a:p>
          <a:p>
            <a:pPr marL="860425" lvl="1" indent="-514350">
              <a:buFont typeface="+mj-lt"/>
              <a:buAutoNum type="alphaUcPeriod"/>
            </a:pP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do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viện</a:t>
            </a:r>
            <a:endParaRPr lang="en-US" dirty="0">
              <a:latin typeface="Calibri" panose="020F0502020204030204" pitchFamily="34" charset="0"/>
              <a:cs typeface="Calibri" panose="020F0502020204030204" pitchFamily="34" charset="0"/>
            </a:endParaRPr>
          </a:p>
        </p:txBody>
      </p:sp>
      <p:graphicFrame>
        <p:nvGraphicFramePr>
          <p:cNvPr id="4" name="TPChart">
            <a:extLst>
              <a:ext uri="{FF2B5EF4-FFF2-40B4-BE49-F238E27FC236}">
                <a16:creationId xmlns:a16="http://schemas.microsoft.com/office/drawing/2014/main" id="{A05630B4-1B34-405D-B4B8-922DEFD7FDFC}"/>
              </a:ext>
            </a:extLst>
          </p:cNvPr>
          <p:cNvGraphicFramePr>
            <a:graphicFrameLocks noChangeAspect="1"/>
          </p:cNvGraphicFramePr>
          <p:nvPr>
            <p:custDataLst>
              <p:tags r:id="rId4"/>
            </p:custDataLst>
            <p:extLst>
              <p:ext uri="{D42A27DB-BD31-4B8C-83A1-F6EECF244321}">
                <p14:modId xmlns:p14="http://schemas.microsoft.com/office/powerpoint/2010/main" val="3927095272"/>
              </p:ext>
            </p:extLst>
          </p:nvPr>
        </p:nvGraphicFramePr>
        <p:xfrm>
          <a:off x="4728264" y="1600200"/>
          <a:ext cx="4352235" cy="4896264"/>
        </p:xfrm>
        <a:graphic>
          <a:graphicData uri="http://schemas.openxmlformats.org/presentationml/2006/ole">
            <mc:AlternateContent xmlns:mc="http://schemas.openxmlformats.org/markup-compatibility/2006">
              <mc:Choice xmlns:v="urn:schemas-microsoft-com:vml" Requires="v">
                <p:oleObj spid="_x0000_s4101" name="Chart" r:id="rId9" imgW="4572000" imgH="5143500" progId="MSGraph.Chart.8">
                  <p:embed followColorScheme="full"/>
                </p:oleObj>
              </mc:Choice>
              <mc:Fallback>
                <p:oleObj name="Chart" r:id="rId9" imgW="4572000" imgH="5143500" progId="MSGraph.Chart.8">
                  <p:embed followColorScheme="full"/>
                  <p:pic>
                    <p:nvPicPr>
                      <p:cNvPr id="0" name=""/>
                      <p:cNvPicPr/>
                      <p:nvPr/>
                    </p:nvPicPr>
                    <p:blipFill>
                      <a:blip r:embed="rId10"/>
                      <a:stretch>
                        <a:fillRect/>
                      </a:stretch>
                    </p:blipFill>
                    <p:spPr>
                      <a:xfrm>
                        <a:off x="4728264" y="1600200"/>
                        <a:ext cx="4352235" cy="4896264"/>
                      </a:xfrm>
                      <a:prstGeom prst="rect">
                        <a:avLst/>
                      </a:prstGeom>
                    </p:spPr>
                  </p:pic>
                </p:oleObj>
              </mc:Fallback>
            </mc:AlternateContent>
          </a:graphicData>
        </a:graphic>
      </p:graphicFrame>
      <p:sp>
        <p:nvSpPr>
          <p:cNvPr id="5" name="CAI1">
            <a:extLst>
              <a:ext uri="{FF2B5EF4-FFF2-40B4-BE49-F238E27FC236}">
                <a16:creationId xmlns:a16="http://schemas.microsoft.com/office/drawing/2014/main" id="{E2D812A7-31B8-4452-840F-7C083092BBEE}"/>
              </a:ext>
            </a:extLst>
          </p:cNvPr>
          <p:cNvSpPr/>
          <p:nvPr>
            <p:custDataLst>
              <p:tags r:id="rId5"/>
            </p:custDataLst>
          </p:nvPr>
        </p:nvSpPr>
        <p:spPr>
          <a:xfrm>
            <a:off x="243840" y="3987800"/>
            <a:ext cx="266700" cy="266700"/>
          </a:xfrm>
          <a:prstGeom prst="star5">
            <a:avLst/>
          </a:prstGeom>
          <a:gradFill flip="none" rotWithShape="1">
            <a:gsLst>
              <a:gs pos="0">
                <a:srgbClr val="FFFF00"/>
              </a:gs>
              <a:gs pos="100000">
                <a:srgbClr val="FFFFFF"/>
              </a:gs>
            </a:gsLst>
            <a:path path="rect">
              <a:fillToRect l="50000" t="50000" r="50000" b="50000"/>
            </a:path>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PCountdownTrigger">
            <a:extLst>
              <a:ext uri="{FF2B5EF4-FFF2-40B4-BE49-F238E27FC236}">
                <a16:creationId xmlns:a16="http://schemas.microsoft.com/office/drawing/2014/main" id="{C157CAF4-4F6A-4109-85AD-102FBAED1ADE}"/>
              </a:ext>
            </a:extLst>
          </p:cNvP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TPCountdown">
            <a:extLst>
              <a:ext uri="{FF2B5EF4-FFF2-40B4-BE49-F238E27FC236}">
                <a16:creationId xmlns:a16="http://schemas.microsoft.com/office/drawing/2014/main" id="{EA2247BD-30DD-49D7-81F9-485F37CA0D36}"/>
              </a:ext>
            </a:extLst>
          </p:cNvPr>
          <p:cNvGrpSpPr/>
          <p:nvPr>
            <p:custDataLst>
              <p:tags r:id="rId6"/>
            </p:custDataLst>
          </p:nvPr>
        </p:nvGrpSpPr>
        <p:grpSpPr>
          <a:xfrm>
            <a:off x="8382000" y="6096000"/>
            <a:ext cx="635000" cy="635000"/>
            <a:chOff x="8318500" y="6032500"/>
            <a:chExt cx="635000" cy="635000"/>
          </a:xfrm>
        </p:grpSpPr>
        <p:sp>
          <p:nvSpPr>
            <p:cNvPr id="7" name="CountdownShape">
              <a:extLst>
                <a:ext uri="{FF2B5EF4-FFF2-40B4-BE49-F238E27FC236}">
                  <a16:creationId xmlns:a16="http://schemas.microsoft.com/office/drawing/2014/main" id="{7162D93B-19C8-43A9-9181-D56629E1E25E}"/>
                </a:ext>
              </a:extLst>
            </p:cNvPr>
            <p:cNvSpPr/>
            <p:nvPr/>
          </p:nvSpPr>
          <p:spPr>
            <a:xfrm>
              <a:off x="8318500" y="6032500"/>
              <a:ext cx="635000" cy="635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untdownText">
              <a:extLst>
                <a:ext uri="{FF2B5EF4-FFF2-40B4-BE49-F238E27FC236}">
                  <a16:creationId xmlns:a16="http://schemas.microsoft.com/office/drawing/2014/main" id="{C8171FC9-8D42-43DB-9F3C-2EAB120AF0D0}"/>
                </a:ext>
              </a:extLst>
            </p:cNvPr>
            <p:cNvSpPr txBox="1"/>
            <p:nvPr/>
          </p:nvSpPr>
          <p:spPr>
            <a:xfrm>
              <a:off x="8318500" y="6032500"/>
              <a:ext cx="635000" cy="635000"/>
            </a:xfrm>
            <a:prstGeom prst="rect">
              <a:avLst/>
            </a:prstGeom>
            <a:noFill/>
          </p:spPr>
          <p:txBody>
            <a:bodyPr vert="horz" rtlCol="0" anchor="ctr" anchorCtr="1">
              <a:noAutofit/>
            </a:bodyPr>
            <a:lstStyle/>
            <a:p>
              <a:pPr algn="ctr"/>
              <a:r>
                <a:rPr lang="en-US" b="1">
                  <a:latin typeface="Tahoma" panose="020B0604030504040204" pitchFamily="34" charset="0"/>
                </a:rPr>
                <a:t>30</a:t>
              </a:r>
            </a:p>
          </p:txBody>
        </p:sp>
      </p:grpSp>
      <p:sp>
        <p:nvSpPr>
          <p:cNvPr id="10" name="TPResponseCounter">
            <a:extLst>
              <a:ext uri="{FF2B5EF4-FFF2-40B4-BE49-F238E27FC236}">
                <a16:creationId xmlns:a16="http://schemas.microsoft.com/office/drawing/2014/main" id="{6AA287AE-AA9B-4709-8B91-011C0CE8DBBA}"/>
              </a:ext>
            </a:extLst>
          </p:cNvPr>
          <p:cNvSpPr/>
          <p:nvPr>
            <p:custDataLst>
              <p:tags r:id="rId7"/>
            </p:custDataLst>
          </p:nvPr>
        </p:nvSpPr>
        <p:spPr>
          <a:xfrm>
            <a:off x="254000" y="5842000"/>
            <a:ext cx="1905000" cy="8890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sz="2000">
                <a:solidFill>
                  <a:schemeClr val="tx1"/>
                </a:solidFill>
                <a:latin typeface="Tahoma" panose="020B0604030504040204" pitchFamily="34" charset="0"/>
              </a:rPr>
              <a:t>Response Counter</a:t>
            </a:r>
          </a:p>
        </p:txBody>
      </p:sp>
    </p:spTree>
    <p:custDataLst>
      <p:tags r:id="rId2"/>
    </p:custDataLst>
    <p:extLst>
      <p:ext uri="{BB962C8B-B14F-4D97-AF65-F5344CB8AC3E}">
        <p14:creationId xmlns:p14="http://schemas.microsoft.com/office/powerpoint/2010/main" val="5018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Phần II</a:t>
            </a:r>
            <a:br>
              <a:rPr lang="en-US"/>
            </a:br>
            <a:r>
              <a:rPr lang="en-US">
                <a:latin typeface="Calibri" panose="020F0502020204030204" pitchFamily="34" charset="0"/>
                <a:cs typeface="Calibri" panose="020F0502020204030204" pitchFamily="34" charset="0"/>
              </a:rPr>
              <a:t>Khám lâm sàng phụ khoa</a:t>
            </a:r>
            <a:endParaRPr lang="en-US"/>
          </a:p>
        </p:txBody>
      </p:sp>
      <p:pic>
        <p:nvPicPr>
          <p:cNvPr id="4" name="Content Placeholder 4" descr="A picture containing indoor&#10;&#10;Description automatically generated">
            <a:extLst>
              <a:ext uri="{FF2B5EF4-FFF2-40B4-BE49-F238E27FC236}">
                <a16:creationId xmlns:a16="http://schemas.microsoft.com/office/drawing/2014/main" id="{CA1501F0-60F2-2944-BFAF-8278EB6EE314}"/>
              </a:ext>
            </a:extLst>
          </p:cNvPr>
          <p:cNvPicPr>
            <a:picLocks noChangeAspect="1"/>
          </p:cNvPicPr>
          <p:nvPr/>
        </p:nvPicPr>
        <p:blipFill>
          <a:blip r:embed="rId2"/>
          <a:stretch>
            <a:fillRect/>
          </a:stretch>
        </p:blipFill>
        <p:spPr>
          <a:xfrm>
            <a:off x="3279167" y="3429000"/>
            <a:ext cx="2585666" cy="2258743"/>
          </a:xfrm>
          <a:prstGeom prst="rect">
            <a:avLst/>
          </a:prstGeom>
          <a:ln w="38100">
            <a:solidFill>
              <a:schemeClr val="accent2">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004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Mục tiêu học tập</a:t>
            </a:r>
          </a:p>
        </p:txBody>
      </p:sp>
      <p:sp>
        <p:nvSpPr>
          <p:cNvPr id="3" name="Content Placeholder 2"/>
          <p:cNvSpPr>
            <a:spLocks noGrp="1"/>
          </p:cNvSpPr>
          <p:nvPr>
            <p:ph idx="1"/>
          </p:nvPr>
        </p:nvSpPr>
        <p:spPr/>
        <p:txBody>
          <a:bodyPr/>
          <a:lstStyle/>
          <a:p>
            <a:pPr marL="0" lvl="0" indent="0" algn="just">
              <a:buNone/>
            </a:pPr>
            <a:r>
              <a:rPr lang="en-US">
                <a:latin typeface="Calibri" panose="020F0502020204030204" pitchFamily="34" charset="0"/>
                <a:cs typeface="Calibri" panose="020F0502020204030204" pitchFamily="34" charset="0"/>
              </a:rPr>
              <a:t>Sau khi học xong bài, người học có khả năng</a:t>
            </a:r>
          </a:p>
          <a:p>
            <a:pPr marL="346075" lvl="0" indent="-346075" algn="just">
              <a:buFont typeface="+mj-lt"/>
              <a:buAutoNum type="arabicPeriod"/>
            </a:pPr>
            <a:r>
              <a:rPr lang="vi-VN">
                <a:latin typeface="Calibri" panose="020F0502020204030204" pitchFamily="34" charset="0"/>
                <a:cs typeface="Calibri" panose="020F0502020204030204" pitchFamily="34" charset="0"/>
              </a:rPr>
              <a:t>Thực hiện đúng, hiệu quả các thao tác khám phụ khoa, gồm: đặt mỏ vịt, thăm âm đạo bằng tay trên mô hình</a:t>
            </a:r>
          </a:p>
          <a:p>
            <a:pPr marL="346075" lvl="0" indent="-346075" algn="just">
              <a:buFont typeface="+mj-lt"/>
              <a:buAutoNum type="arabicPeriod"/>
            </a:pPr>
            <a:r>
              <a:rPr lang="vi-VN">
                <a:latin typeface="Calibri" panose="020F0502020204030204" pitchFamily="34" charset="0"/>
                <a:cs typeface="Calibri" panose="020F0502020204030204" pitchFamily="34" charset="0"/>
              </a:rPr>
              <a:t>Nhận diện được kết quả thăm khám phụ khoa là bình thường hay bất thường</a:t>
            </a:r>
          </a:p>
        </p:txBody>
      </p:sp>
    </p:spTree>
    <p:extLst>
      <p:ext uri="{BB962C8B-B14F-4D97-AF65-F5344CB8AC3E}">
        <p14:creationId xmlns:p14="http://schemas.microsoft.com/office/powerpoint/2010/main" val="22972811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ags/tag10.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1.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2.xml><?xml version="1.0" encoding="utf-8"?>
<p:tagLst xmlns:a="http://schemas.openxmlformats.org/drawingml/2006/main" xmlns:r="http://schemas.openxmlformats.org/officeDocument/2006/relationships" xmlns:p="http://schemas.openxmlformats.org/presentationml/2006/main">
  <p:tag name="TYPE" val="0"/>
</p:tagLst>
</file>

<file path=ppt/tags/tag1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E4925B0A8C547BA953F5929F0744278&lt;/guid&gt;&#10;        &lt;description /&gt;&#10;        &lt;date&gt;2/21/2022 10:34:2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48D62AE71024780A2E93BCBB3A0EE45&lt;/guid&gt;&#10;            &lt;repollguid&gt;39904F6B8F5B498F999B09A33E054256&lt;/repollguid&gt;&#10;            &lt;sourceid&gt;FB7D0E1528724818A74191B60E1361A2&lt;/sourceid&gt;&#10;            &lt;questiontext&gt;Tại sao khi làm bệnh án phụ khoa, bên cạnh việc khai thác chi tiết các thông tin định hướng [+] và thông tin định hướng [-], bạn còn phải khai thác các thông tin tùy hành?&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946999D907C4FEDADD6BECC45BC6756&lt;/guid&gt;&#10;                    &lt;answertext&gt;Để “đặt vấn đề” tốt hơn&lt;/answertext&gt;&#10;                    &lt;valuetype&gt;-1&lt;/valuetype&gt;&#10;                &lt;/answer&gt;&#10;                &lt;answer&gt;&#10;                    &lt;guid&gt;9CFA5113B699460B893224939D749663&lt;/guid&gt;&#10;                    &lt;answertext&gt;Để “xác lập Δ” tốt hơn&lt;/answertext&gt;&#10;                    &lt;valuetype&gt;-1&lt;/valuetype&gt;&#10;                &lt;/answer&gt;&#10;                &lt;answer&gt;&#10;                    &lt;guid&gt;9A608F219F2A47A3A55CEC58BA98A8A1&lt;/guid&gt;&#10;                    &lt;answertext&gt;Để “Δ phân biệt” tốt hơn&lt;/answertext&gt;&#10;                    &lt;valuetype&gt;-1&lt;/valuetype&gt;&#10;                &lt;/answer&gt;&#10;                &lt;answer&gt;&#10;                    &lt;guid&gt;D750335BAA114C6196F4374832EA4CB3&lt;/guid&gt;&#10;                    &lt;answertext&gt;Để “cá thể hoá” quản lí&lt;/answertext&gt;&#10;                    &lt;valuetype&gt;1&lt;/valuetype&gt;&#10;                &lt;/answer&gt;&#10;            &lt;/answers&gt;&#10;        &lt;/multichoice&gt;&#10;    &lt;/questions&gt;&#10;&lt;/questionlist&gt;"/>
  <p:tag name="LIVECHARTING" val="False"/>
  <p:tag name="AUTOOPENPOLL" val="True"/>
  <p:tag name="AUTOFORMATCHART" val="True"/>
  <p:tag name="HASRESULTS" val="False"/>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16.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17.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18.xml><?xml version="1.0" encoding="utf-8"?>
<p:tagLst xmlns:a="http://schemas.openxmlformats.org/drawingml/2006/main" xmlns:r="http://schemas.openxmlformats.org/officeDocument/2006/relationships" xmlns:p="http://schemas.openxmlformats.org/presentationml/2006/main">
  <p:tag name="TYPE" val="0"/>
</p:tagLst>
</file>

<file path=ppt/tags/tag19.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05BDD27E7144A7282C082EF8847E6CC&lt;/guid&gt;&#10;        &lt;description /&gt;&#10;        &lt;date&gt;2/21/2022 10:34: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F4B9B4ED52A428AB104CE7BD81C2D7E&lt;/guid&gt;&#10;            &lt;repollguid&gt;3720BBA2FF5F4F72BCBE94C0D55207BD&lt;/repollguid&gt;&#10;            &lt;sourceid&gt;9752E5F72CFA4B62AF6AC3CB7F7ADABC&lt;/sourceid&gt;&#10;            &lt;questiontext&gt;Trong một bệnh án dành cho người bệnh ngoại trú, thành phần nào không thuộc về bệnh sử?&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64F0C4AB8B548D2A4C1C0280C684C04&lt;/guid&gt;&#10;                    &lt;answertext&gt;Than phiền chủ&lt;/answertext&gt;&#10;                    &lt;valuetype&gt;-1&lt;/valuetype&gt;&#10;                &lt;/answer&gt;&#10;                &lt;answer&gt;&#10;                    &lt;guid&gt;ACC9A8158E8A428C9AC8F568CD70440A&lt;/guid&gt;&#10;                    &lt;answertext&gt;Lý do đến khám&lt;/answertext&gt;&#10;                    &lt;valuetype&gt;-1&lt;/valuetype&gt;&#10;                &lt;/answer&gt;&#10;                &lt;answer&gt;&#10;                    &lt;guid&gt;C81D49516BA14FC5A5F61A00337D3F8C&lt;/guid&gt;&#10;                    &lt;answertext&gt;CLS đã có trước&lt;/answertext&gt;&#10;                    &lt;valuetype&gt;-1&lt;/valuetype&gt;&#10;                &lt;/answer&gt;&#10;                &lt;answer&gt;&#10;                    &lt;guid&gt;58B55BA4779D4E0E8DA07125FED51316&lt;/guid&gt;&#10;                    &lt;answertext&gt;Lý do vào viện&lt;/answertext&gt;&#10;                    &lt;valuetype&gt;1&lt;/valuetype&gt;&#10;                &lt;/answer&gt;&#10;            &lt;/answers&gt;&#10;        &lt;/multichoice&gt;&#10;    &lt;/questions&gt;&#10;&lt;/questionlist&gt;"/>
  <p:tag name="LIVECHARTING" val="False"/>
  <p:tag name="AUTOOPENPOLL" val="True"/>
  <p:tag name="AUTOFORMATCHART" val="True"/>
  <p:tag name="HASRESULTS"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0BC38994305244ABA028D74AE7D3F1B1&lt;/guid&gt;&#10;        &lt;description /&gt;&#10;        &lt;date&gt;2/21/2022 10:34:1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2D4D9E115CE45E8A0F6E23E9F9FB418&lt;/guid&gt;&#10;            &lt;repollguid&gt;40445DF18C8641F08C245B454C7793CE&lt;/repollguid&gt;&#10;            &lt;sourceid&gt;48FA1D9D55664E19ACA9072CB60C5DD6&lt;/sourceid&gt;&#10;            &lt;questiontext&gt;Bạn thường xuyên chọn phương thức khai thác tiền sử, bệnh sử nào mỗi khi làm bệnh án y khoa?&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B4E3092E5214DCB9A92DD96CD43B5ED&lt;/guid&gt;&#10;                    &lt;answertext&gt;Theo check-list có sẵn&lt;/answertext&gt;&#10;                    &lt;valuetype&gt;0&lt;/valuetype&gt;&#10;                &lt;/answer&gt;&#10;                &lt;answer&gt;&#10;                    &lt;guid&gt;E17834D6EA9E481E963CD96767F0FA6E&lt;/guid&gt;&#10;                    &lt;answertext&gt;Kiểu “xuôi dòng sự kiện”&lt;/answertext&gt;&#10;                    &lt;valuetype&gt;0&lt;/valuetype&gt;&#10;                &lt;/answer&gt;&#10;                &lt;answer&gt;&#10;                    &lt;guid&gt;FE93BDC9FB1C4558BE3572F32499A1AE&lt;/guid&gt;&#10;                    &lt;answertext&gt;Kiểu “ngược dòng sự kiện”&lt;/answertext&gt;&#10;                    &lt;valuetype&gt;0&lt;/valuetype&gt;&#10;                &lt;/answer&gt;&#10;                &lt;answer&gt;&#10;                    &lt;guid&gt;A69BCAC2D4F54B498E11382BC862F2A2&lt;/guid&gt;&#10;                    &lt;answertext&gt;Một phương thức khác&lt;/answertext&gt;&#10;                    &lt;valuetype&gt;0&lt;/valuetype&gt;&#10;                &lt;/answer&gt;&#10;            &lt;/answers&gt;&#10;        &lt;/multichoice&gt;&#10;    &lt;/questions&gt;&#10;&lt;/questionlist&gt;"/>
  <p:tag name="HASRESULTS" val="False"/>
  <p:tag name="LIVECHARTING" val="False"/>
  <p:tag name="AUTOOPENPOLL" val="True"/>
  <p:tag name="AUTOFORMATCHART" val="Tru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2.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23.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24.xml><?xml version="1.0" encoding="utf-8"?>
<p:tagLst xmlns:a="http://schemas.openxmlformats.org/drawingml/2006/main" xmlns:r="http://schemas.openxmlformats.org/officeDocument/2006/relationships" xmlns:p="http://schemas.openxmlformats.org/presentationml/2006/main">
  <p:tag name="TYPE" val="0"/>
</p:tagLst>
</file>

<file path=ppt/tags/tag2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E3BD3DE353B401195372FAB7900E1CF&lt;/guid&gt;&#10;        &lt;description /&gt;&#10;        &lt;date&gt;2/21/2022 10:34:3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437FEDD591F49FF879AC0841B853B5E&lt;/guid&gt;&#10;            &lt;repollguid&gt;1650967728104435A96CC806130A4E81&lt;/repollguid&gt;&#10;            &lt;sourceid&gt;8E2AE1D5C2A94C73BB2FF9E4F0AB18BF&lt;/sourceid&gt;&#10;            &lt;questiontext&gt;Khi thực hiện khám phụ khoa, người khám (thầy thuốc) phải ở tư thế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9B2379628304F2494789D8EC822A297&lt;/guid&gt;&#10;                    &lt;answertext&gt;Luôn ở thế đứng, cả khám mỏ vịt và khám âm đạo &lt;/answertext&gt;&#10;                    &lt;valuetype&gt;-1&lt;/valuetype&gt;&#10;                &lt;/answer&gt;&#10;                &lt;answer&gt;&#10;                    &lt;guid&gt;32FB0F9256B94A949E0C015092A858BF&lt;/guid&gt;&#10;                    &lt;answertext&gt;Luôn ở thế ngồi, cả khám mỏ vịt và khám âm đạo &lt;/answertext&gt;&#10;                    &lt;valuetype&gt;-1&lt;/valuetype&gt;&#10;                &lt;/answer&gt;&#10;                &lt;answer&gt;&#10;                    &lt;guid&gt;4761393144C14AA791476E1DAED58F98&lt;/guid&gt;&#10;                    &lt;answertext&gt;Đứng khi khám mỏ vịt, ngồi khi khám âm đạo &lt;/answertext&gt;&#10;                    &lt;valuetype&gt;-1&lt;/valuetype&gt;&#10;                &lt;/answer&gt;&#10;                &lt;answer&gt;&#10;                    &lt;guid&gt;B00EB5FD01264AAAAF1E55953DA00654&lt;/guid&gt;&#10;                    &lt;answertext&gt;Đứng khi khám âm đạo, ngồi khi khám mỏ vịt&lt;/answertext&gt;&#10;                    &lt;valuetype&gt;1&lt;/valuetype&gt;&#10;                &lt;/answer&gt;&#10;            &lt;/answers&gt;&#10;        &lt;/multichoice&gt;&#10;    &lt;/questions&gt;&#10;&lt;/questionlist&gt;"/>
  <p:tag name="LIVECHARTING" val="False"/>
  <p:tag name="AUTOOPENPOLL" val="True"/>
  <p:tag name="AUTOFORMATCHART" val="True"/>
  <p:tag name="HASRESULTS" val="False"/>
</p:tagLst>
</file>

<file path=ppt/tags/tag26.xml><?xml version="1.0" encoding="utf-8"?>
<p:tagLst xmlns:a="http://schemas.openxmlformats.org/drawingml/2006/main" xmlns:r="http://schemas.openxmlformats.org/officeDocument/2006/relationships" xmlns:p="http://schemas.openxmlformats.org/presentationml/2006/main">
  <p:tag name="ZEROBASED" val="False"/>
</p:tagLst>
</file>

<file path=ppt/tags/tag2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28.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29.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30.xml><?xml version="1.0" encoding="utf-8"?>
<p:tagLst xmlns:a="http://schemas.openxmlformats.org/drawingml/2006/main" xmlns:r="http://schemas.openxmlformats.org/officeDocument/2006/relationships" xmlns:p="http://schemas.openxmlformats.org/presentationml/2006/main">
  <p:tag name="TYPE" val="0"/>
</p:tagLst>
</file>

<file path=ppt/tags/tag3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6CD13818EC14B94AA684DA2FBCDA4A5&lt;/guid&gt;&#10;        &lt;description /&gt;&#10;        &lt;date&gt;2/21/2022 10:34:4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BB177847FC741A6A148C87DCD0B2BE9&lt;/guid&gt;&#10;            &lt;repollguid&gt;2C541B1DB56042C385CC87097501E072&lt;/repollguid&gt;&#10;            &lt;sourceid&gt;B23058A7023E47E09C9B436AAAB39881&lt;/sourceid&gt;&#10;            &lt;questiontext&gt;Nhận định như thế nào về tư thế của bà ta trên bàn khá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EB201F113F84A8C98C42ACFE41C227A&lt;/guid&gt;&#10;                    &lt;answertext&gt;Thuận lợi cho khám &lt;/answertext&gt;&#10;                    &lt;valuetype&gt;1&lt;/valuetype&gt;&#10;                &lt;/answer&gt;&#10;                &lt;answer&gt;&#10;                    &lt;guid&gt;446F7C8EDDA4430884733ACC65E511EA&lt;/guid&gt;&#10;                    &lt;answertext&gt;Bất lợi cho khám &lt;/answertext&gt;&#10;                    &lt;valuetype&gt;-1&lt;/valuetype&gt;&#10;                &lt;/answer&gt;&#10;            &lt;/answers&gt;&#10;        &lt;/multichoice&gt;&#10;    &lt;/questions&gt;&#10;&lt;/questionlist&gt;"/>
  <p:tag name="LIVECHARTING" val="False"/>
  <p:tag name="AUTOOPENPOLL" val="True"/>
  <p:tag name="AUTOFORMATCHART" val="True"/>
  <p:tag name="HASRESULTS" val="False"/>
</p:tagLst>
</file>

<file path=ppt/tags/tag32.xml><?xml version="1.0" encoding="utf-8"?>
<p:tagLst xmlns:a="http://schemas.openxmlformats.org/drawingml/2006/main" xmlns:r="http://schemas.openxmlformats.org/officeDocument/2006/relationships" xmlns:p="http://schemas.openxmlformats.org/presentationml/2006/main">
  <p:tag name="ZEROBASED" val="False"/>
</p:tagLst>
</file>

<file path=ppt/tags/tag3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34.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35.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36.xml><?xml version="1.0" encoding="utf-8"?>
<p:tagLst xmlns:a="http://schemas.openxmlformats.org/drawingml/2006/main" xmlns:r="http://schemas.openxmlformats.org/officeDocument/2006/relationships" xmlns:p="http://schemas.openxmlformats.org/presentationml/2006/main">
  <p:tag name="TYPE" val="0"/>
</p:tagLst>
</file>

<file path=ppt/tags/tag37.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0D67AF01834E64B4BECE6B548E6DA7&lt;/guid&gt;&#10;        &lt;description /&gt;&#10;        &lt;date&gt;2/21/2022 10:34: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4BA82100C274214BC9F8AD00B831478&lt;/guid&gt;&#10;            &lt;repollguid&gt;F7EFFFA580AC4BF1ACDFBCED170F4D54&lt;/repollguid&gt;&#10;            &lt;sourceid&gt;E0C367B7E9E94FAF93F71C01B16DFF0A&lt;/sourceid&gt;&#10;            &lt;questiontext&gt;Yếu tố nào giúp thực hiện được khám mỏ vịt với một quan sát tốt nhất mà không gây khó chịu cho người bệnh?&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39FA117D62346D186A93D9D01C30D57&lt;/guid&gt;&#10;                    &lt;answertext&gt;Chọn size của mỏ vịt&lt;/answertext&gt;&#10;                    &lt;valuetype&gt;1&lt;/valuetype&gt;&#10;                &lt;/answer&gt;&#10;                &lt;answer&gt;&#10;                    &lt;guid&gt;6BA1E746ED604770B5E41CA43A5FF786&lt;/guid&gt;&#10;                    &lt;answertext&gt;Đặt đúng kĩ thuật&lt;/answertext&gt;&#10;                    &lt;valuetype&gt;-1&lt;/valuetype&gt;&#10;                &lt;/answer&gt;&#10;                &lt;answer&gt;&#10;                    &lt;guid&gt;196D85B1902F4953858CBC16A42700F2&lt;/guid&gt;&#10;                    &lt;answertext&gt;Dùng chất bôi trơn&lt;/answertext&gt;&#10;                    &lt;valuetype&gt;-1&lt;/valuetype&gt;&#10;                &lt;/answer&gt;&#10;                &lt;answer&gt;&#10;                    &lt;guid&gt;8DFD25169E3D4DCA9D56BC29E96B2DCC&lt;/guid&gt;&#10;                    &lt;answertext&gt;Chất liệu của mỏ vịt&lt;/answertext&gt;&#10;                    &lt;valuetype&gt;-1&lt;/valuetype&gt;&#10;                &lt;/answer&gt;&#10;            &lt;/answers&gt;&#10;        &lt;/multichoice&gt;&#10;    &lt;/questions&gt;&#10;&lt;/questionlist&gt;"/>
  <p:tag name="LIVECHARTING" val="False"/>
  <p:tag name="AUTOOPENPOLL" val="True"/>
  <p:tag name="AUTOFORMATCHART" val="True"/>
  <p:tag name="HASRESULTS" val="False"/>
</p:tagLst>
</file>

<file path=ppt/tags/tag38.xml><?xml version="1.0" encoding="utf-8"?>
<p:tagLst xmlns:a="http://schemas.openxmlformats.org/drawingml/2006/main" xmlns:r="http://schemas.openxmlformats.org/officeDocument/2006/relationships" xmlns:p="http://schemas.openxmlformats.org/presentationml/2006/main">
  <p:tag name="ZEROBASED" val="False"/>
</p:tagLst>
</file>

<file path=ppt/tags/tag3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3"/>
  <p:tag name="LABELFORMAT" val="1"/>
</p:tagLst>
</file>

<file path=ppt/tags/tag40.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1.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2.xml><?xml version="1.0" encoding="utf-8"?>
<p:tagLst xmlns:a="http://schemas.openxmlformats.org/drawingml/2006/main" xmlns:r="http://schemas.openxmlformats.org/officeDocument/2006/relationships" xmlns:p="http://schemas.openxmlformats.org/presentationml/2006/main">
  <p:tag name="TYPE" val="0"/>
</p:tagLst>
</file>

<file path=ppt/tags/tag4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67DE56AB6CF4D94B7A6CD4C6B7E923A&lt;/guid&gt;&#10;        &lt;description /&gt;&#10;        &lt;date&gt;2/21/2022 10:35:0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5561DFA5B484551A5BB03BDFEE31462&lt;/guid&gt;&#10;            &lt;repollguid&gt;FABA1BC44808438B9F3FC346C7BB5A08&lt;/repollguid&gt;&#10;            &lt;sourceid&gt;BC3AB4005ED74271AD8D992AA05ACE79&lt;/sourceid&gt;&#10;            &lt;questiontext&gt;Thời điểm khám vú tốt nhất là khi nà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9141860DECE4C67A4B9AEAF3F34F6AD&lt;/guid&gt;&#10;                    &lt;answertext&gt;Đang khi hành kinh&lt;/answertext&gt;&#10;                    &lt;valuetype&gt;-1&lt;/valuetype&gt;&#10;                &lt;/answer&gt;&#10;                &lt;answer&gt;&#10;                    &lt;guid&gt;A94F40B119D948878441F06E1C3C73E4&lt;/guid&gt;&#10;                    &lt;answertext&gt;Sau sạch kinh 5-7 ngày&lt;/answertext&gt;&#10;                    &lt;valuetype&gt;1&lt;/valuetype&gt;&#10;                &lt;/answer&gt;&#10;                &lt;answer&gt;&#10;                    &lt;guid&gt;5F58CFB4D7B8434D9EC5011F4372F74F&lt;/guid&gt;&#10;                    &lt;answertext&gt;Quanh ngày rụng trứng&lt;/answertext&gt;&#10;                    &lt;valuetype&gt;-1&lt;/valuetype&gt;&#10;                &lt;/answer&gt;&#10;                &lt;answer&gt;&#10;                    &lt;guid&gt;1D9D97DF02814BA1A04FF10DDEAF66D3&lt;/guid&gt;&#10;                    &lt;answertext&gt;Ngay trước khi hành kinh &lt;/answertext&gt;&#10;                    &lt;valuetype&gt;-1&lt;/valuetype&gt;&#10;                &lt;/answer&gt;&#10;            &lt;/answers&gt;&#10;        &lt;/multichoice&gt;&#10;    &lt;/questions&gt;&#10;&lt;/questionlist&gt;"/>
  <p:tag name="LIVECHARTING" val="False"/>
  <p:tag name="AUTOOPENPOLL" val="True"/>
  <p:tag name="AUTOFORMATCHART" val="True"/>
  <p:tag name="HASRESULTS" val="False"/>
</p:tagLst>
</file>

<file path=ppt/tags/tag44.xml><?xml version="1.0" encoding="utf-8"?>
<p:tagLst xmlns:a="http://schemas.openxmlformats.org/drawingml/2006/main" xmlns:r="http://schemas.openxmlformats.org/officeDocument/2006/relationships" xmlns:p="http://schemas.openxmlformats.org/presentationml/2006/main">
  <p:tag name="ZEROBASED" val="False"/>
</p:tagLst>
</file>

<file path=ppt/tags/tag4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46.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47.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48.xml><?xml version="1.0" encoding="utf-8"?>
<p:tagLst xmlns:a="http://schemas.openxmlformats.org/drawingml/2006/main" xmlns:r="http://schemas.openxmlformats.org/officeDocument/2006/relationships" xmlns:p="http://schemas.openxmlformats.org/presentationml/2006/main">
  <p:tag name="TYPE" val="0"/>
</p:tagLst>
</file>

<file path=ppt/tags/tag49.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076DBCA3209B4AFC8502FFA83D7ADBC3&lt;/guid&gt;&#10;        &lt;description /&gt;&#10;        &lt;date&gt;2/21/2022 10:35:1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ADA9F772D38493BA9E5F2EF0F16F0EB&lt;/guid&gt;&#10;            &lt;repollguid&gt;2DD427A23BCC4D75AF5F6184C912ED73&lt;/repollguid&gt;&#10;            &lt;sourceid&gt;DA7A547F38B6473D994A656D3A16BA83&lt;/sourceid&gt;&#10;            &lt;questiontext&gt;Trong 4 thái độ kể sau, thái độ nào là chấp nhận được?&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CF4A6076D444B0783C2E3472724111A&lt;/guid&gt;&#10;                    &lt;answertext&gt;Bỏ qua khám vú đối bên, nếu đã thấy tổn thương ở một bên vú &lt;/answertext&gt;&#10;                    &lt;valuetype&gt;-1&lt;/valuetype&gt;&#10;                &lt;/answer&gt;&#10;                &lt;answer&gt;&#10;                    &lt;guid&gt;513571FF0919480DA4FD81BDD3178A4C&lt;/guid&gt;&#10;                    &lt;answertext&gt;Bỏ qua khám hạch thượng&amp;amp; hạ đòn, nếu khám hạch nách âm tính&lt;/answertext&gt;&#10;                    &lt;valuetype&gt;-1&lt;/valuetype&gt;&#10;                &lt;/answer&gt;&#10;                &lt;answer&gt;&#10;                    &lt;guid&gt;EAA5AC0CB6674B80940115EE3FD0D30E&lt;/guid&gt;&#10;                    &lt;answertext&gt;Bỏ qua khám hạch, nếu nhìn và sờ không thấy u&lt;/answertext&gt;&#10;                    &lt;valuetype&gt;-1&lt;/valuetype&gt;&#10;                &lt;/answer&gt;&#10;                &lt;answer&gt;&#10;                    &lt;guid&gt;7A8A17B61DCE43539B092ACC5CB56612&lt;/guid&gt;&#10;                    &lt;answertext&gt;Bắt buộc phải khám đủ tất cả các nội dung, cả 2 bên&lt;/answertext&gt;&#10;                    &lt;valuetype&gt;1&lt;/valuetype&gt;&#10;                &lt;/answer&gt;&#10;            &lt;/answers&gt;&#10;        &lt;/multichoice&gt;&#10;    &lt;/questions&gt;&#10;&lt;/questionlist&gt;"/>
  <p:tag name="LIVECHARTING" val="False"/>
  <p:tag name="AUTOOPENPOLL" val="True"/>
  <p:tag name="AUTOFORMATCHART" val="True"/>
  <p:tag name="HASRESULTS" val="False"/>
</p:tagLst>
</file>

<file path=ppt/tags/tag5.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50.xml><?xml version="1.0" encoding="utf-8"?>
<p:tagLst xmlns:a="http://schemas.openxmlformats.org/drawingml/2006/main" xmlns:r="http://schemas.openxmlformats.org/officeDocument/2006/relationships" xmlns:p="http://schemas.openxmlformats.org/presentationml/2006/main">
  <p:tag name="ZEROBASED" val="False"/>
</p:tagLst>
</file>

<file path=ppt/tags/tag5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52.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3.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54.xml><?xml version="1.0" encoding="utf-8"?>
<p:tagLst xmlns:a="http://schemas.openxmlformats.org/drawingml/2006/main" xmlns:r="http://schemas.openxmlformats.org/officeDocument/2006/relationships" xmlns:p="http://schemas.openxmlformats.org/presentationml/2006/main">
  <p:tag name="TYPE" val="0"/>
</p:tagLst>
</file>

<file path=ppt/tags/tag5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908F1CB29154AF0BC56F7AEB8678944&lt;/guid&gt;&#10;        &lt;description /&gt;&#10;        &lt;date&gt;2/21/2022 10:35:1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171F6F952E4B689C520BAE9C50B60F&lt;/guid&gt;&#10;            &lt;repollguid&gt;64BDBFBD5A904E37A9476BF2346E288E&lt;/repollguid&gt;&#10;            &lt;sourceid&gt;8A26BC54A11C4F40BA7CCCCF17C89DD7&lt;/sourceid&gt;&#10;            &lt;questiontext&gt;Tại sao tư thế sờ nắn tuyến vú tốt nhất là tư thế nằ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A5F7FC92BBB45619277DFDA16178C77&lt;/guid&gt;&#10;                    &lt;answertext&gt;Mô tuyến vú được bộc lộ tốt hơn khi nằm&lt;/answertext&gt;&#10;                    &lt;valuetype&gt;-1&lt;/valuetype&gt;&#10;                &lt;/answer&gt;&#10;                &lt;answer&gt;&#10;                    &lt;guid&gt;D6C0075847B54FB6BE3D7AB0DFEB6B10&lt;/guid&gt;&#10;                    &lt;answertext&gt;Mô tuyến vú được dàn trải đều ở mọi phía khi nằm&lt;/answertext&gt;&#10;                    &lt;valuetype&gt;1&lt;/valuetype&gt;&#10;                &lt;/answer&gt;&#10;                &lt;answer&gt;&#10;                    &lt;guid&gt;F5049499ED2245F5A78300C042BE13FD&lt;/guid&gt;&#10;                    &lt;answertext&gt;Dễ thực hiện thao tác khám hơn nếu ở thế nằm&lt;/answertext&gt;&#10;                    &lt;valuetype&gt;-1&lt;/valuetype&gt;&#10;                &lt;/answer&gt;&#10;                &lt;answer&gt;&#10;                    &lt;guid&gt;BADEFA2FEF434BFEB2496BB035BC81F3&lt;/guid&gt;&#10;                    &lt;answertext&gt;Dễ thực hiện che chắn, đảm bảo tính riêng tư hơn &lt;/answertext&gt;&#10;                    &lt;valuetype&gt;-1&lt;/valuetype&gt;&#10;                &lt;/answer&gt;&#10;            &lt;/answers&gt;&#10;        &lt;/multichoice&gt;&#10;    &lt;/questions&gt;&#10;&lt;/questionlist&gt;"/>
  <p:tag name="LIVECHARTING" val="False"/>
  <p:tag name="AUTOOPENPOLL" val="True"/>
  <p:tag name="AUTOFORMATCHART" val="True"/>
  <p:tag name="HASRESULTS" val="False"/>
</p:tagLst>
</file>

<file path=ppt/tags/tag56.xml><?xml version="1.0" encoding="utf-8"?>
<p:tagLst xmlns:a="http://schemas.openxmlformats.org/drawingml/2006/main" xmlns:r="http://schemas.openxmlformats.org/officeDocument/2006/relationships" xmlns:p="http://schemas.openxmlformats.org/presentationml/2006/main">
  <p:tag name="ZEROBASED" val="False"/>
</p:tagLst>
</file>

<file path=ppt/tags/tag5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ags/tag58.xml><?xml version="1.0" encoding="utf-8"?>
<p:tagLst xmlns:a="http://schemas.openxmlformats.org/drawingml/2006/main" xmlns:r="http://schemas.openxmlformats.org/officeDocument/2006/relationships" xmlns:p="http://schemas.openxmlformats.org/presentationml/2006/main">
  <p:tag name="ISCAI" val="True"/>
  <p:tag name="TYPE" val="3"/>
</p:tagLst>
</file>

<file path=ppt/tags/tag59.xml><?xml version="1.0" encoding="utf-8"?>
<p:tagLst xmlns:a="http://schemas.openxmlformats.org/drawingml/2006/main" xmlns:r="http://schemas.openxmlformats.org/officeDocument/2006/relationships" xmlns:p="http://schemas.openxmlformats.org/presentationml/2006/main">
  <p:tag name="TYPE" val="0"/>
  <p:tag name="TPCOUNTDOWNSECONDS" val="30"/>
</p:tagLst>
</file>

<file path=ppt/tags/tag6.xml><?xml version="1.0" encoding="utf-8"?>
<p:tagLst xmlns:a="http://schemas.openxmlformats.org/drawingml/2006/main" xmlns:r="http://schemas.openxmlformats.org/officeDocument/2006/relationships" xmlns:p="http://schemas.openxmlformats.org/presentationml/2006/main">
  <p:tag name="TYPE" val="0"/>
</p:tagLst>
</file>

<file path=ppt/tags/tag60.xml><?xml version="1.0" encoding="utf-8"?>
<p:tagLst xmlns:a="http://schemas.openxmlformats.org/drawingml/2006/main" xmlns:r="http://schemas.openxmlformats.org/officeDocument/2006/relationships" xmlns:p="http://schemas.openxmlformats.org/presentationml/2006/main">
  <p:tag name="TYPE" val="0"/>
</p:tagLst>
</file>

<file path=ppt/tags/tag7.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4FB26B6DDD3457D90E4C30CC9B009AF&lt;/guid&gt;&#10;        &lt;description /&gt;&#10;        &lt;date&gt;2/21/2022 10:34:2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50BD18428334B518045D7EBE9E74B8D&lt;/guid&gt;&#10;            &lt;repollguid&gt;855942C4C6B74AB782AAD26C7B024221&lt;/repollguid&gt;&#10;            &lt;sourceid&gt;B1EDD3033D134F3D888EE769C4296586&lt;/sourceid&gt;&#10;            &lt;questiontext&gt;Một bệnh nhân đến khám vì một vấn đề phụ khoa mang tính chất cấp cứu. Phương thức khai thác tiền sử, bệnh sử nào là phù hợp với tình huống nà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2DFEDE249844A85AED311D7F653A178&lt;/guid&gt;&#10;                    &lt;answertext&gt;Theo check-list có sẵn&lt;/answertext&gt;&#10;                    &lt;valuetype&gt;-1&lt;/valuetype&gt;&#10;                &lt;/answer&gt;&#10;                &lt;answer&gt;&#10;                    &lt;guid&gt;0B80D2CD8E204AC0AC9D3EF863A03C56&lt;/guid&gt;&#10;                    &lt;answertext&gt;Kiểu “xuôi dòng sự kiện”&lt;/answertext&gt;&#10;                    &lt;valuetype&gt;-1&lt;/valuetype&gt;&#10;                &lt;/answer&gt;&#10;                &lt;answer&gt;&#10;                    &lt;guid&gt;F2B0E08B8E454D57994559A40E6052BF&lt;/guid&gt;&#10;                    &lt;answertext&gt;Kiểu “ngược dòng sự kiện”&lt;/answertext&gt;&#10;                    &lt;valuetype&gt;1&lt;/valuetype&gt;&#10;                &lt;/answer&gt;&#10;                &lt;answer&gt;&#10;                    &lt;guid&gt;A6862904EE7E4AD5B00E26CCAE05EBF3&lt;/guid&gt;&#10;                    &lt;answertext&gt;Cả 3 kiểu đều là phù hợp&lt;/answertext&gt;&#10;                    &lt;valuetype&gt;-1&lt;/valuetype&gt;&#10;                &lt;/answer&gt;&#10;            &lt;/answers&gt;&#10;        &lt;/multichoice&gt;&#10;    &lt;/questions&gt;&#10;&lt;/questionlist&gt;"/>
  <p:tag name="LIVECHARTING" val="False"/>
  <p:tag name="AUTOOPENPOLL" val="True"/>
  <p:tag name="AUTOFORMATCHART" val="True"/>
  <p:tag name="HASRESULTS" val="Fals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3"/>
  <p:tag name="LABELFORMAT" val="1"/>
  <p:tag name="COLORTYPE" val="SCHE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773</Words>
  <Application>Microsoft Office PowerPoint</Application>
  <PresentationFormat>On-screen Show (4:3)</PresentationFormat>
  <Paragraphs>86</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Tahoma</vt:lpstr>
      <vt:lpstr>Office Theme</vt:lpstr>
      <vt:lpstr>Microsoft Graph Chart</vt:lpstr>
      <vt:lpstr>Kĩ năng khai thác tiền sử, bệnh sử phụ khoa Khám lâm sàng phụ khoa Khám tuyến vú</vt:lpstr>
      <vt:lpstr>Phần I Kĩ năng khai thác tiền sử, bệnh sử phụ khoa</vt:lpstr>
      <vt:lpstr>Mục tiêu học tập</vt:lpstr>
      <vt:lpstr>Bạn thường xuyên chọn phương thức khai thác tiền sử, bệnh sử nào mỗi khi làm bệnh án y khoa?</vt:lpstr>
      <vt:lpstr>Một bệnh nhân đến khám vì một vấn đề phụ khoa mang tính chất cấp cứu. Phương thức khai thác tiền sử, bệnh sử nào là phù hợp với tình huống này?</vt:lpstr>
      <vt:lpstr>Tại sao khi làm bệnh án phụ khoa, bên cạnh việc khai thác chi tiết các thông tin định hướng [+] và thông tin định hướng [-], bạn còn phải khai thác các thông tin tùy hành?</vt:lpstr>
      <vt:lpstr>Trong một bệnh án dành cho người bệnh ngoại trú, thành phần nào không thuộc về bệnh sử?</vt:lpstr>
      <vt:lpstr>Phần II Khám lâm sàng phụ khoa</vt:lpstr>
      <vt:lpstr>Mục tiêu học tập</vt:lpstr>
      <vt:lpstr>Khi thực hiện khám phụ khoa, người khám (thầy thuốc) phải ở tư thế nào?</vt:lpstr>
      <vt:lpstr>Nhận định như thế nào về tư thế của bà ta trên bàn khám?</vt:lpstr>
      <vt:lpstr>Yếu tố nào giúp thực hiện được khám mỏ vịt với một quan sát tốt nhất mà không gây khó chịu cho người bệnh?</vt:lpstr>
      <vt:lpstr>Phần III Khám lâm sàng tuyến vú</vt:lpstr>
      <vt:lpstr>Mục tiêu học tập</vt:lpstr>
      <vt:lpstr>Thời điểm khám vú tốt nhất là khi nào?</vt:lpstr>
      <vt:lpstr>Trong 4 thái độ kể sau, thái độ nào là chấp nhận được?</vt:lpstr>
      <vt:lpstr>Tại sao tư thế sờ nắn tuyến vú tốt nhất là tư thế nằm?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Nguyễn Đức Thiện</cp:lastModifiedBy>
  <cp:revision>61</cp:revision>
  <dcterms:created xsi:type="dcterms:W3CDTF">2021-06-05T06:25:08Z</dcterms:created>
  <dcterms:modified xsi:type="dcterms:W3CDTF">2022-02-21T04:15:47Z</dcterms:modified>
</cp:coreProperties>
</file>