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0" r:id="rId3"/>
    <p:sldId id="278" r:id="rId4"/>
    <p:sldId id="316" r:id="rId5"/>
    <p:sldId id="317" r:id="rId6"/>
    <p:sldId id="318" r:id="rId7"/>
    <p:sldId id="319" r:id="rId8"/>
    <p:sldId id="320" r:id="rId9"/>
    <p:sldId id="321" r:id="rId10"/>
    <p:sldId id="322" r:id="rId11"/>
    <p:sldId id="323" r:id="rId12"/>
    <p:sldId id="287" r:id="rId13"/>
    <p:sldId id="310" r:id="rId14"/>
    <p:sldId id="324" r:id="rId15"/>
    <p:sldId id="325" r:id="rId16"/>
    <p:sldId id="327" r:id="rId17"/>
    <p:sldId id="328" r:id="rId18"/>
    <p:sldId id="329" r:id="rId19"/>
    <p:sldId id="332" r:id="rId20"/>
    <p:sldId id="333" r:id="rId21"/>
    <p:sldId id="334" r:id="rId22"/>
    <p:sldId id="335" r:id="rId23"/>
    <p:sldId id="336" r:id="rId24"/>
  </p:sldIdLst>
  <p:sldSz cx="9144000" cy="6858000" type="screen4x3"/>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424" autoAdjust="0"/>
  </p:normalViewPr>
  <p:slideViewPr>
    <p:cSldViewPr>
      <p:cViewPr varScale="1">
        <p:scale>
          <a:sx n="116" d="100"/>
          <a:sy n="116" d="100"/>
        </p:scale>
        <p:origin x="1520" y="19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A8E4CF-21F7-44EB-80CD-C54358FA2818}" type="datetimeFigureOut">
              <a:rPr lang="en-US" smtClean="0"/>
              <a:t>8/31/22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83F93C-F516-4C49-92B4-7254F3B73708}" type="slidenum">
              <a:rPr lang="en-US" smtClean="0"/>
              <a:t>‹#›</a:t>
            </a:fld>
            <a:endParaRPr lang="en-US"/>
          </a:p>
        </p:txBody>
      </p:sp>
    </p:spTree>
    <p:extLst>
      <p:ext uri="{BB962C8B-B14F-4D97-AF65-F5344CB8AC3E}">
        <p14:creationId xmlns:p14="http://schemas.microsoft.com/office/powerpoint/2010/main" val="1828556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222375"/>
          </a:xfrm>
        </p:spPr>
        <p:txBody>
          <a:bodyPr>
            <a:normAutofit/>
          </a:bodyPr>
          <a:lstStyle>
            <a:lvl1pPr>
              <a:defRPr sz="3200" b="1"/>
            </a:lvl1pPr>
          </a:lstStyle>
          <a:p>
            <a:r>
              <a:rPr lang="en-US"/>
              <a:t>Click to edit Master title style</a:t>
            </a:r>
          </a:p>
        </p:txBody>
      </p:sp>
      <p:sp>
        <p:nvSpPr>
          <p:cNvPr id="3" name="Subtitle 2"/>
          <p:cNvSpPr>
            <a:spLocks noGrp="1"/>
          </p:cNvSpPr>
          <p:nvPr>
            <p:ph type="subTitle" idx="1"/>
          </p:nvPr>
        </p:nvSpPr>
        <p:spPr>
          <a:xfrm>
            <a:off x="1371600" y="3886200"/>
            <a:ext cx="6400800" cy="9144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736337"/>
            <a:ext cx="9144000" cy="112166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70939" y="6283619"/>
            <a:ext cx="2020661" cy="36345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2400" y="381000"/>
            <a:ext cx="3252412" cy="629063"/>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1"/>
            <a:ext cx="9144000" cy="361537"/>
          </a:xfrm>
          <a:prstGeom prst="rect">
            <a:avLst/>
          </a:prstGeom>
        </p:spPr>
      </p:pic>
    </p:spTree>
    <p:extLst>
      <p:ext uri="{BB962C8B-B14F-4D97-AF65-F5344CB8AC3E}">
        <p14:creationId xmlns:p14="http://schemas.microsoft.com/office/powerpoint/2010/main" val="363079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080F5-E452-4679-A30F-59058745294E}" type="datetimeFigureOut">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3703217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080F5-E452-4679-A30F-59058745294E}" type="datetimeFigureOut">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503195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4738-85BF-4665-85F9-57C5F746D92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27FA2C0A-C6A7-4548-B02B-E912856ABCF8}"/>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A1D00-99EE-411E-8B02-E95EB4E51491}"/>
              </a:ext>
            </a:extLst>
          </p:cNvPr>
          <p:cNvSpPr>
            <a:spLocks noGrp="1"/>
          </p:cNvSpPr>
          <p:nvPr>
            <p:ph type="dt" sz="half" idx="10"/>
          </p:nvPr>
        </p:nvSpPr>
        <p:spPr/>
        <p:txBody>
          <a:bodyPr/>
          <a:lstStyle/>
          <a:p>
            <a:fld id="{757080F5-E452-4679-A30F-59058745294E}" type="datetimeFigureOut">
              <a:rPr lang="en-US" smtClean="0"/>
              <a:t>8/31/22</a:t>
            </a:fld>
            <a:endParaRPr lang="en-US"/>
          </a:p>
        </p:txBody>
      </p:sp>
      <p:sp>
        <p:nvSpPr>
          <p:cNvPr id="5" name="Footer Placeholder 4">
            <a:extLst>
              <a:ext uri="{FF2B5EF4-FFF2-40B4-BE49-F238E27FC236}">
                <a16:creationId xmlns:a16="http://schemas.microsoft.com/office/drawing/2014/main" id="{4705F3A1-6645-4241-BFCF-5C26A1702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80995-5A04-4F64-9C01-DC22403677F9}"/>
              </a:ext>
            </a:extLst>
          </p:cNvPr>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106860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736337"/>
            <a:ext cx="9144000" cy="112166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70939" y="6283619"/>
            <a:ext cx="2020661" cy="363457"/>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1"/>
            <a:ext cx="9144000" cy="361537"/>
          </a:xfrm>
          <a:prstGeom prst="rect">
            <a:avLst/>
          </a:prstGeom>
        </p:spPr>
      </p:pic>
      <p:sp>
        <p:nvSpPr>
          <p:cNvPr id="13" name="Title 1"/>
          <p:cNvSpPr>
            <a:spLocks noGrp="1"/>
          </p:cNvSpPr>
          <p:nvPr>
            <p:ph type="title"/>
          </p:nvPr>
        </p:nvSpPr>
        <p:spPr>
          <a:xfrm>
            <a:off x="457200" y="361536"/>
            <a:ext cx="8229600" cy="1056102"/>
          </a:xfrm>
        </p:spPr>
        <p:txBody>
          <a:bodyPr>
            <a:normAutofit/>
          </a:bodyPr>
          <a:lstStyle>
            <a:lvl1pPr>
              <a:defRPr sz="3200" b="1"/>
            </a:lvl1pPr>
          </a:lstStyle>
          <a:p>
            <a:r>
              <a:rPr lang="en-US"/>
              <a:t>Click to edit Master title style</a:t>
            </a:r>
          </a:p>
        </p:txBody>
      </p:sp>
      <p:sp>
        <p:nvSpPr>
          <p:cNvPr id="14" name="Content Placeholder 2"/>
          <p:cNvSpPr>
            <a:spLocks noGrp="1"/>
          </p:cNvSpPr>
          <p:nvPr>
            <p:ph idx="1"/>
          </p:nvPr>
        </p:nvSpPr>
        <p:spPr>
          <a:xfrm>
            <a:off x="457200" y="1524000"/>
            <a:ext cx="8229600" cy="4648200"/>
          </a:xfrm>
        </p:spPr>
        <p:txBody>
          <a:bodyPr>
            <a:normAutofit/>
          </a:bodyPr>
          <a:lstStyle>
            <a:lvl1pPr marL="231775" indent="-231775">
              <a:buFont typeface="Arial" pitchFamily="34" charset="0"/>
              <a:buChar char="•"/>
              <a:defRPr sz="2400"/>
            </a:lvl1pPr>
            <a:lvl2pPr marL="463550" indent="-231775">
              <a:buFont typeface="Arial" pitchFamily="34" charset="0"/>
              <a:buChar char="•"/>
              <a:defRPr sz="2400"/>
            </a:lvl2pPr>
            <a:lvl3pPr marL="682625" indent="-219075">
              <a:buFont typeface="Arial" pitchFamily="34" charset="0"/>
              <a:buChar char="•"/>
              <a:defRPr sz="2400"/>
            </a:lvl3pPr>
            <a:lvl4pPr marL="1600200" indent="-228600">
              <a:buFont typeface="Arial" pitchFamily="34" charset="0"/>
              <a:buChar char="•"/>
              <a:defRPr sz="2800"/>
            </a:lvl4pPr>
            <a:lvl5pPr marL="2057400" indent="-228600">
              <a:buFont typeface="Arial" pitchFamily="34" charset="0"/>
              <a:buChar char="•"/>
              <a:defRPr sz="28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11594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736337"/>
            <a:ext cx="9144000" cy="112166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70939" y="6283619"/>
            <a:ext cx="2020661" cy="363457"/>
          </a:xfrm>
          <a:prstGeom prst="rect">
            <a:avLst/>
          </a:prstGeom>
        </p:spPr>
      </p:pic>
      <p:sp>
        <p:nvSpPr>
          <p:cNvPr id="11" name="Content Placeholder 3"/>
          <p:cNvSpPr>
            <a:spLocks noGrp="1"/>
          </p:cNvSpPr>
          <p:nvPr>
            <p:ph sz="half" idx="2"/>
          </p:nvPr>
        </p:nvSpPr>
        <p:spPr>
          <a:xfrm>
            <a:off x="4648200" y="1524000"/>
            <a:ext cx="4038600" cy="4648200"/>
          </a:xfrm>
        </p:spPr>
        <p:txBody>
          <a:bodyPr>
            <a:normAutofit/>
          </a:bodyPr>
          <a:lstStyle>
            <a:lvl1pPr marL="231775" indent="-231775" algn="l" defTabSz="914400" rtl="0" eaLnBrk="1" latinLnBrk="0" hangingPunct="1">
              <a:spcBef>
                <a:spcPct val="20000"/>
              </a:spcBef>
              <a:buFont typeface="Arial" pitchFamily="34" charset="0"/>
              <a:buChar char="•"/>
              <a:defRPr lang="en-US" sz="2400" kern="1200" smtClean="0">
                <a:solidFill>
                  <a:schemeClr val="tx1"/>
                </a:solidFill>
                <a:latin typeface="+mn-lt"/>
                <a:ea typeface="+mn-ea"/>
                <a:cs typeface="+mn-cs"/>
              </a:defRPr>
            </a:lvl1pPr>
            <a:lvl2pPr marL="463550" indent="-231775" algn="l" defTabSz="914400" rtl="0" eaLnBrk="1" latinLnBrk="0" hangingPunct="1">
              <a:spcBef>
                <a:spcPct val="20000"/>
              </a:spcBef>
              <a:buFont typeface="Arial" pitchFamily="34" charset="0"/>
              <a:buChar char="•"/>
              <a:defRPr lang="en-US" sz="2400" kern="1200" smtClean="0">
                <a:solidFill>
                  <a:schemeClr val="tx1"/>
                </a:solidFill>
                <a:latin typeface="+mn-lt"/>
                <a:ea typeface="+mn-ea"/>
                <a:cs typeface="+mn-cs"/>
              </a:defRPr>
            </a:lvl2pPr>
            <a:lvl3pPr marL="682625" indent="-219075" algn="l" defTabSz="914400" rtl="0" eaLnBrk="1" latinLnBrk="0" hangingPunct="1">
              <a:spcBef>
                <a:spcPct val="20000"/>
              </a:spcBef>
              <a:buFont typeface="Arial" pitchFamily="34" charset="0"/>
              <a:buChar char="•"/>
              <a:defRPr lang="en-US" sz="2400" kern="1200">
                <a:solidFill>
                  <a:schemeClr val="tx1"/>
                </a:solidFill>
                <a:latin typeface="+mn-lt"/>
                <a:ea typeface="+mn-ea"/>
                <a:cs typeface="+mn-cs"/>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2" name="Content Placeholder 2"/>
          <p:cNvSpPr>
            <a:spLocks noGrp="1"/>
          </p:cNvSpPr>
          <p:nvPr>
            <p:ph sz="half" idx="1"/>
          </p:nvPr>
        </p:nvSpPr>
        <p:spPr>
          <a:xfrm>
            <a:off x="457200" y="1524000"/>
            <a:ext cx="4038600" cy="4648200"/>
          </a:xfrm>
        </p:spPr>
        <p:txBody>
          <a:bodyPr>
            <a:normAutofit/>
          </a:bodyPr>
          <a:lstStyle>
            <a:lvl1pPr marL="231775" indent="-231775">
              <a:defRPr sz="2400"/>
            </a:lvl1pPr>
            <a:lvl2pPr marL="463550" indent="-231775">
              <a:buFont typeface="Arial" pitchFamily="34" charset="0"/>
              <a:buChar char="•"/>
              <a:defRPr sz="2400"/>
            </a:lvl2pPr>
            <a:lvl3pPr marL="682625" indent="-219075">
              <a:buFont typeface="Arial" pitchFamily="34" charset="0"/>
              <a:buChar char="•"/>
              <a:defRPr sz="2400"/>
            </a:lvl3pPr>
            <a:lvl4pPr marL="1600200" indent="-228600">
              <a:buFont typeface="Arial" pitchFamily="34" charset="0"/>
              <a:buChar char="•"/>
              <a:defRPr sz="2400"/>
            </a:lvl4pPr>
            <a:lvl5pPr marL="2057400" indent="-228600">
              <a:buFont typeface="Arial" pitchFamily="34" charset="0"/>
              <a:buChar char="•"/>
              <a:defRPr sz="2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3" name="Title 1"/>
          <p:cNvSpPr>
            <a:spLocks noGrp="1"/>
          </p:cNvSpPr>
          <p:nvPr>
            <p:ph type="title"/>
          </p:nvPr>
        </p:nvSpPr>
        <p:spPr>
          <a:xfrm>
            <a:off x="457200" y="361536"/>
            <a:ext cx="8229600" cy="1056102"/>
          </a:xfrm>
        </p:spPr>
        <p:txBody>
          <a:bodyPr>
            <a:normAutofit/>
          </a:bodyPr>
          <a:lstStyle>
            <a:lvl1pPr>
              <a:defRPr sz="3200" b="1"/>
            </a:lvl1pPr>
          </a:lstStyle>
          <a:p>
            <a:r>
              <a:rPr lang="en-US"/>
              <a:t>Click to edit Master title style</a:t>
            </a:r>
          </a:p>
        </p:txBody>
      </p:sp>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1"/>
            <a:ext cx="9144000" cy="361537"/>
          </a:xfrm>
          <a:prstGeom prst="rect">
            <a:avLst/>
          </a:prstGeom>
        </p:spPr>
      </p:pic>
    </p:spTree>
    <p:extLst>
      <p:ext uri="{BB962C8B-B14F-4D97-AF65-F5344CB8AC3E}">
        <p14:creationId xmlns:p14="http://schemas.microsoft.com/office/powerpoint/2010/main" val="120049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080F5-E452-4679-A30F-59058745294E}" type="datetimeFigureOut">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31871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080F5-E452-4679-A30F-59058745294E}" type="datetimeFigureOut">
              <a:rPr lang="en-US" smtClean="0"/>
              <a:t>8/31/22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321108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080F5-E452-4679-A30F-59058745294E}" type="datetimeFigureOut">
              <a:rPr lang="en-US" smtClean="0"/>
              <a:t>8/31/22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279120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080F5-E452-4679-A30F-59058745294E}" type="datetimeFigureOut">
              <a:rPr lang="en-US" smtClean="0"/>
              <a:t>8/31/22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55323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080F5-E452-4679-A30F-59058745294E}" type="datetimeFigureOut">
              <a:rPr lang="en-US" smtClean="0"/>
              <a:t>8/31/22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207168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080F5-E452-4679-A30F-59058745294E}" type="datetimeFigureOut">
              <a:rPr lang="en-US" smtClean="0"/>
              <a:t>8/31/22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426979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080F5-E452-4679-A30F-59058745294E}" type="datetimeFigureOut">
              <a:rPr lang="en-US" smtClean="0"/>
              <a:t>8/31/22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694AC-0F79-4848-8BF3-FE15C9AB63F1}" type="slidenum">
              <a:rPr lang="en-US" smtClean="0"/>
              <a:t>‹#›</a:t>
            </a:fld>
            <a:endParaRPr lang="en-US"/>
          </a:p>
        </p:txBody>
      </p:sp>
    </p:spTree>
    <p:extLst>
      <p:ext uri="{BB962C8B-B14F-4D97-AF65-F5344CB8AC3E}">
        <p14:creationId xmlns:p14="http://schemas.microsoft.com/office/powerpoint/2010/main" val="2197613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40.xml"/><Relationship Id="rId7"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image" Target="../media/image12.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6.xml"/><Relationship Id="rId7"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image" Target="../media/image13.emf"/></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52.xml"/><Relationship Id="rId7"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9" Type="http://schemas.openxmlformats.org/officeDocument/2006/relationships/image" Target="../media/image15.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58.xml"/><Relationship Id="rId7"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image" Target="../media/image1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64.xml"/><Relationship Id="rId7"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9"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70.xml"/><Relationship Id="rId7"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19.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76.xml"/><Relationship Id="rId7"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9" Type="http://schemas.openxmlformats.org/officeDocument/2006/relationships/image" Target="../media/image20.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82.xml"/><Relationship Id="rId7"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9" Type="http://schemas.openxmlformats.org/officeDocument/2006/relationships/image" Target="../media/image21.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88.xml"/><Relationship Id="rId7"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9"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4.xml"/><Relationship Id="rId7"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0.xml"/><Relationship Id="rId7"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7.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6.xml"/><Relationship Id="rId7"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8.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2.xml"/><Relationship Id="rId7"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9.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8.xml"/><Relationship Id="rId7"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10.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34.xml"/><Relationship Id="rId7"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9"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vi-VN" dirty="0">
                <a:latin typeface="Calibri" panose="020F0502020204030204" pitchFamily="34" charset="0"/>
                <a:cs typeface="Calibri" panose="020F0502020204030204" pitchFamily="34" charset="0"/>
              </a:rPr>
              <a:t>PHẦN 1: Kĩ thuật làm phết tế bào học cổ tử cung tầm soát ung thư cổ tử cung (Pap test)</a:t>
            </a:r>
            <a:br>
              <a:rPr lang="vi-VN" dirty="0">
                <a:latin typeface="Calibri" panose="020F0502020204030204" pitchFamily="34" charset="0"/>
                <a:cs typeface="Calibri" panose="020F0502020204030204" pitchFamily="34" charset="0"/>
              </a:rPr>
            </a:br>
            <a:r>
              <a:rPr lang="vi-VN" dirty="0">
                <a:latin typeface="Calibri" panose="020F0502020204030204" pitchFamily="34" charset="0"/>
                <a:cs typeface="Calibri" panose="020F0502020204030204" pitchFamily="34" charset="0"/>
              </a:rPr>
              <a:t>Tư vấn cho người bệnh về kết quả Pap test</a:t>
            </a:r>
            <a:br>
              <a:rPr lang="vi-VN" dirty="0">
                <a:latin typeface="Calibri" panose="020F0502020204030204" pitchFamily="34" charset="0"/>
                <a:cs typeface="Calibri" panose="020F0502020204030204" pitchFamily="34" charset="0"/>
              </a:rPr>
            </a:br>
            <a:br>
              <a:rPr lang="vi-VN" dirty="0">
                <a:latin typeface="Calibri" panose="020F0502020204030204" pitchFamily="34" charset="0"/>
                <a:cs typeface="Calibri" panose="020F0502020204030204" pitchFamily="34" charset="0"/>
              </a:rPr>
            </a:br>
            <a:r>
              <a:rPr lang="vi-VN" dirty="0">
                <a:latin typeface="Calibri" panose="020F0502020204030204" pitchFamily="34" charset="0"/>
                <a:cs typeface="Calibri" panose="020F0502020204030204" pitchFamily="34" charset="0"/>
              </a:rPr>
              <a:t>PHẦN 2: Thủ thuật sinh thiết nội mạc tử cung</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US">
                <a:latin typeface="Calibri" panose="020F0502020204030204" pitchFamily="34" charset="0"/>
                <a:cs typeface="Calibri" panose="020F0502020204030204" pitchFamily="34" charset="0"/>
              </a:rPr>
              <a:t>Bài kiểm tra đảm bảo chuẩn bị bài</a:t>
            </a:r>
          </a:p>
        </p:txBody>
      </p:sp>
    </p:spTree>
    <p:extLst>
      <p:ext uri="{BB962C8B-B14F-4D97-AF65-F5344CB8AC3E}">
        <p14:creationId xmlns:p14="http://schemas.microsoft.com/office/powerpoint/2010/main" val="91842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F8FE9FFA-FE37-4644-9AA8-94B2872DCDA4}"/>
              </a:ext>
            </a:extLst>
          </p:cNvPr>
          <p:cNvSpPr>
            <a:spLocks noGrp="1"/>
          </p:cNvSpPr>
          <p:nvPr>
            <p:ph type="title"/>
          </p:nvPr>
        </p:nvSpPr>
        <p:spPr/>
        <p:txBody>
          <a:bodyPr>
            <a:normAutofit fontScale="90000"/>
          </a:bodyPr>
          <a:lstStyle/>
          <a:p>
            <a:pPr marL="363538" indent="-363538">
              <a:buFont typeface="+mj-lt"/>
              <a:buAutoNum type="arabicPeriod" startAt="7"/>
            </a:pPr>
            <a:r>
              <a:rPr lang="vi-VN" dirty="0">
                <a:latin typeface="Calibri" panose="020F0502020204030204" pitchFamily="34" charset="0"/>
                <a:cs typeface="Calibri" panose="020F0502020204030204" pitchFamily="34" charset="0"/>
              </a:rPr>
              <a:t>Ở người mãn kinh, nếu cổ tử cung bị teo đét, thì cần thực hiện Pap test như thế nào</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510CDC3B-CDA6-4472-B4CC-0D357D751FB8}"/>
              </a:ext>
            </a:extLst>
          </p:cNvPr>
          <p:cNvSpPr>
            <a:spLocks noGrp="1"/>
          </p:cNvSpPr>
          <p:nvPr>
            <p:ph idx="1"/>
            <p:custDataLst>
              <p:tags r:id="rId2"/>
            </p:custDataLst>
          </p:nvPr>
        </p:nvSpPr>
        <p:spPr>
          <a:xfrm>
            <a:off x="161089" y="2088896"/>
            <a:ext cx="4343400" cy="4419600"/>
          </a:xfrm>
        </p:spPr>
        <p:txBody>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Dùng E</a:t>
            </a:r>
            <a:r>
              <a:rPr lang="vi-VN" baseline="-25000" dirty="0">
                <a:latin typeface="Calibri" panose="020F0502020204030204" pitchFamily="34" charset="0"/>
                <a:cs typeface="Calibri" panose="020F0502020204030204" pitchFamily="34" charset="0"/>
              </a:rPr>
              <a:t>1</a:t>
            </a:r>
            <a:r>
              <a:rPr lang="vi-VN" dirty="0">
                <a:latin typeface="Calibri" panose="020F0502020204030204" pitchFamily="34" charset="0"/>
                <a:cs typeface="Calibri" panose="020F0502020204030204" pitchFamily="34" charset="0"/>
              </a:rPr>
              <a:t> / E</a:t>
            </a:r>
            <a:r>
              <a:rPr lang="vi-VN" baseline="-25000" dirty="0">
                <a:latin typeface="Calibri" panose="020F0502020204030204" pitchFamily="34" charset="0"/>
                <a:cs typeface="Calibri" panose="020F0502020204030204" pitchFamily="34" charset="0"/>
              </a:rPr>
              <a:t>2</a:t>
            </a:r>
            <a:r>
              <a:rPr lang="vi-VN" dirty="0">
                <a:latin typeface="Calibri" panose="020F0502020204030204" pitchFamily="34" charset="0"/>
                <a:cs typeface="Calibri" panose="020F0502020204030204" pitchFamily="34" charset="0"/>
              </a:rPr>
              <a:t> trước Pap</a:t>
            </a:r>
          </a:p>
          <a:p>
            <a:pPr marL="860425" lvl="1" indent="-514350">
              <a:buFont typeface="+mj-lt"/>
              <a:buAutoNum type="alphaUcPeriod"/>
            </a:pPr>
            <a:r>
              <a:rPr lang="vi-VN" dirty="0">
                <a:latin typeface="Calibri" panose="020F0502020204030204" pitchFamily="34" charset="0"/>
                <a:cs typeface="Calibri" panose="020F0502020204030204" pitchFamily="34" charset="0"/>
              </a:rPr>
              <a:t>Dùng chổi (cytobrush)</a:t>
            </a:r>
          </a:p>
          <a:p>
            <a:pPr marL="860425" lvl="1" indent="-514350">
              <a:buFont typeface="+mj-lt"/>
              <a:buAutoNum type="alphaUcPeriod"/>
            </a:pPr>
            <a:r>
              <a:rPr lang="vi-VN" dirty="0">
                <a:latin typeface="Calibri" panose="020F0502020204030204" pitchFamily="34" charset="0"/>
                <a:cs typeface="Calibri" panose="020F0502020204030204" pitchFamily="34" charset="0"/>
              </a:rPr>
              <a:t>Dùng cervical broom</a:t>
            </a:r>
          </a:p>
          <a:p>
            <a:pPr marL="860425" lvl="1" indent="-514350">
              <a:buFont typeface="+mj-lt"/>
              <a:buAutoNum type="alphaUcPeriod"/>
            </a:pPr>
            <a:r>
              <a:rPr lang="vi-VN" dirty="0">
                <a:latin typeface="Calibri" panose="020F0502020204030204" pitchFamily="34" charset="0"/>
                <a:cs typeface="Calibri" panose="020F0502020204030204" pitchFamily="34" charset="0"/>
              </a:rPr>
              <a:t>Không có gì khác biệt</a:t>
            </a:r>
          </a:p>
          <a:p>
            <a:pPr marL="860425" lvl="1" indent="-514350">
              <a:buFont typeface="+mj-lt"/>
              <a:buAutoNum type="alphaUcPeriod"/>
            </a:pPr>
            <a:r>
              <a:rPr lang="vi-VN" dirty="0">
                <a:latin typeface="Calibri" panose="020F0502020204030204" pitchFamily="34" charset="0"/>
                <a:cs typeface="Calibri" panose="020F0502020204030204" pitchFamily="34" charset="0"/>
              </a:rPr>
              <a:t>Không cần làm Pap</a:t>
            </a:r>
            <a:endParaRPr lang="en-US" dirty="0"/>
          </a:p>
        </p:txBody>
      </p:sp>
      <p:graphicFrame>
        <p:nvGraphicFramePr>
          <p:cNvPr id="4" name="TPChart">
            <a:extLst>
              <a:ext uri="{FF2B5EF4-FFF2-40B4-BE49-F238E27FC236}">
                <a16:creationId xmlns:a16="http://schemas.microsoft.com/office/drawing/2014/main" id="{B38E833E-2495-42A6-B73C-2AB791BBAB9D}"/>
              </a:ext>
            </a:extLst>
          </p:cNvPr>
          <p:cNvGraphicFramePr>
            <a:graphicFrameLocks noChangeAspect="1"/>
          </p:cNvGraphicFramePr>
          <p:nvPr>
            <p:custDataLst>
              <p:tags r:id="rId3"/>
            </p:custDataLst>
            <p:extLst>
              <p:ext uri="{D42A27DB-BD31-4B8C-83A1-F6EECF244321}">
                <p14:modId xmlns:p14="http://schemas.microsoft.com/office/powerpoint/2010/main" val="1830572466"/>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B38E833E-2495-42A6-B73C-2AB791BBAB9D}"/>
                          </a:ext>
                        </a:extLst>
                      </p:cNvPr>
                      <p:cNvPicPr/>
                      <p:nvPr/>
                    </p:nvPicPr>
                    <p:blipFill>
                      <a:blip r:embed="rId9"/>
                      <a:stretch>
                        <a:fillRect/>
                      </a:stretch>
                    </p:blipFill>
                    <p:spPr>
                      <a:xfrm>
                        <a:off x="4508500" y="1600200"/>
                        <a:ext cx="4572000" cy="51435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6A003960-F895-4514-8C6E-F99B7EB199AE}"/>
              </a:ext>
            </a:extLst>
          </p:cNvPr>
          <p:cNvSpPr/>
          <p:nvPr>
            <p:custDataLst>
              <p:tags r:id="rId4"/>
            </p:custDataLst>
          </p:nvPr>
        </p:nvSpPr>
        <p:spPr>
          <a:xfrm>
            <a:off x="-11631" y="2209800"/>
            <a:ext cx="215900" cy="2159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FBE19E7A-B995-4666-873C-B2DF4EFF13F5}"/>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34596251-770D-40D4-97C0-D725E0F99C73}"/>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A39F3738-4277-4386-B353-061674EDA420}"/>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DC4068C9-1797-4932-9EB2-6C739E27BE97}"/>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95631EB8-37A9-48F1-8081-7BB2B899703F}"/>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181056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DC88A089-6CD7-4E19-BDF5-25F70155BBD4}"/>
              </a:ext>
            </a:extLst>
          </p:cNvPr>
          <p:cNvSpPr>
            <a:spLocks noGrp="1"/>
          </p:cNvSpPr>
          <p:nvPr>
            <p:ph type="title"/>
          </p:nvPr>
        </p:nvSpPr>
        <p:spPr/>
        <p:txBody>
          <a:bodyPr>
            <a:normAutofit fontScale="90000"/>
          </a:bodyPr>
          <a:lstStyle/>
          <a:p>
            <a:pPr marL="358775" indent="-358775">
              <a:buFont typeface="+mj-lt"/>
              <a:buAutoNum type="arabicPeriod" startAt="8"/>
            </a:pPr>
            <a:r>
              <a:rPr lang="vi-VN" dirty="0">
                <a:latin typeface="Calibri" panose="020F0502020204030204" pitchFamily="34" charset="0"/>
                <a:cs typeface="Calibri" panose="020F0502020204030204" pitchFamily="34" charset="0"/>
              </a:rPr>
              <a:t>Trong các tình trạng sau, có thể chấp nhận thực hiện Pap test ở tình trạng nào</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883557D3-7BAB-4542-AD40-C83EDB2817BE}"/>
              </a:ext>
            </a:extLst>
          </p:cNvPr>
          <p:cNvSpPr>
            <a:spLocks noGrp="1"/>
          </p:cNvSpPr>
          <p:nvPr>
            <p:ph idx="1"/>
            <p:custDataLst>
              <p:tags r:id="rId2"/>
            </p:custDataLst>
          </p:nvPr>
        </p:nvSpPr>
        <p:spPr>
          <a:xfrm>
            <a:off x="0" y="1840832"/>
            <a:ext cx="4953000" cy="4361447"/>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Đợt cấp viêm âm đạo do nấm </a:t>
            </a:r>
            <a:r>
              <a:rPr lang="vi-VN" i="1" dirty="0">
                <a:latin typeface="Calibri" panose="020F0502020204030204" pitchFamily="34" charset="0"/>
                <a:cs typeface="Calibri" panose="020F0502020204030204" pitchFamily="34" charset="0"/>
              </a:rPr>
              <a:t>C. albicans</a:t>
            </a:r>
          </a:p>
          <a:p>
            <a:pPr marL="860425" lvl="1" indent="-514350">
              <a:buFont typeface="+mj-lt"/>
              <a:buAutoNum type="alphaUcPeriod"/>
            </a:pPr>
            <a:r>
              <a:rPr lang="vi-VN" dirty="0">
                <a:latin typeface="Calibri" panose="020F0502020204030204" pitchFamily="34" charset="0"/>
                <a:cs typeface="Calibri" panose="020F0502020204030204" pitchFamily="34" charset="0"/>
              </a:rPr>
              <a:t>Xuất huyết tử cung dạng điểm (spotting)</a:t>
            </a:r>
          </a:p>
          <a:p>
            <a:pPr marL="860425" lvl="1" indent="-514350">
              <a:buFont typeface="+mj-lt"/>
              <a:buAutoNum type="alphaUcPeriod"/>
            </a:pPr>
            <a:r>
              <a:rPr lang="vi-VN" dirty="0">
                <a:latin typeface="Calibri" panose="020F0502020204030204" pitchFamily="34" charset="0"/>
                <a:cs typeface="Calibri" panose="020F0502020204030204" pitchFamily="34" charset="0"/>
              </a:rPr>
              <a:t>Viêm kênh cổ tử cung cấp nhầy mủ</a:t>
            </a:r>
          </a:p>
          <a:p>
            <a:pPr marL="860425" lvl="1" indent="-514350">
              <a:buFont typeface="+mj-lt"/>
              <a:buAutoNum type="alphaUcPeriod"/>
            </a:pPr>
            <a:r>
              <a:rPr lang="vi-VN" dirty="0">
                <a:latin typeface="Calibri" panose="020F0502020204030204" pitchFamily="34" charset="0"/>
                <a:cs typeface="Calibri" panose="020F0502020204030204" pitchFamily="34" charset="0"/>
              </a:rPr>
              <a:t>Đặt các thuốc dạng nén điều trị viêm âm đạo</a:t>
            </a:r>
          </a:p>
        </p:txBody>
      </p:sp>
      <p:graphicFrame>
        <p:nvGraphicFramePr>
          <p:cNvPr id="4" name="TPChart">
            <a:extLst>
              <a:ext uri="{FF2B5EF4-FFF2-40B4-BE49-F238E27FC236}">
                <a16:creationId xmlns:a16="http://schemas.microsoft.com/office/drawing/2014/main" id="{FB6E6E59-29E9-47B9-8196-965325D5D0D6}"/>
              </a:ext>
            </a:extLst>
          </p:cNvPr>
          <p:cNvGraphicFramePr>
            <a:graphicFrameLocks noChangeAspect="1"/>
          </p:cNvGraphicFramePr>
          <p:nvPr>
            <p:custDataLst>
              <p:tags r:id="rId3"/>
            </p:custDataLst>
            <p:extLst>
              <p:ext uri="{D42A27DB-BD31-4B8C-83A1-F6EECF244321}">
                <p14:modId xmlns:p14="http://schemas.microsoft.com/office/powerpoint/2010/main" val="4259691228"/>
              </p:ext>
            </p:extLst>
          </p:nvPr>
        </p:nvGraphicFramePr>
        <p:xfrm>
          <a:off x="5084232" y="1600200"/>
          <a:ext cx="3996267" cy="4495800"/>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FB6E6E59-29E9-47B9-8196-965325D5D0D6}"/>
                          </a:ext>
                        </a:extLst>
                      </p:cNvPr>
                      <p:cNvPicPr/>
                      <p:nvPr/>
                    </p:nvPicPr>
                    <p:blipFill>
                      <a:blip r:embed="rId9"/>
                      <a:stretch>
                        <a:fillRect/>
                      </a:stretch>
                    </p:blipFill>
                    <p:spPr>
                      <a:xfrm>
                        <a:off x="5084232" y="1600200"/>
                        <a:ext cx="3996267" cy="44958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E115AD56-0A00-4D27-8494-34717698F157}"/>
              </a:ext>
            </a:extLst>
          </p:cNvPr>
          <p:cNvSpPr/>
          <p:nvPr>
            <p:custDataLst>
              <p:tags r:id="rId4"/>
            </p:custDataLst>
          </p:nvPr>
        </p:nvSpPr>
        <p:spPr>
          <a:xfrm>
            <a:off x="-25400" y="2667000"/>
            <a:ext cx="431800" cy="4064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729AF57B-AF38-423A-8DE6-5DDEDFBD77AD}"/>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BFF20E17-F0F6-42B7-B6B9-1C72819B08AA}"/>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9EAAFFEC-2ADB-4D09-A881-42C350AECF4A}"/>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99EB9F35-D115-4C28-AF4A-EA67892FC694}"/>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995C0C45-1B81-4C6F-B6E3-672E474BF045}"/>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258872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vi-VN" dirty="0">
                <a:latin typeface="Calibri" panose="020F0502020204030204" pitchFamily="34" charset="0"/>
                <a:cs typeface="Calibri" panose="020F0502020204030204" pitchFamily="34" charset="0"/>
              </a:rPr>
              <a:t>Tư vấn cho người bệnh về kết quả Pap test</a:t>
            </a:r>
            <a:endParaRPr lang="en-US" dirty="0"/>
          </a:p>
        </p:txBody>
      </p:sp>
      <p:sp>
        <p:nvSpPr>
          <p:cNvPr id="5" name="Subtitle 4">
            <a:extLst>
              <a:ext uri="{FF2B5EF4-FFF2-40B4-BE49-F238E27FC236}">
                <a16:creationId xmlns:a16="http://schemas.microsoft.com/office/drawing/2014/main" id="{A9A2C2D2-E894-4D3E-81D4-8B21E9555A19}"/>
              </a:ext>
            </a:extLst>
          </p:cNvPr>
          <p:cNvSpPr>
            <a:spLocks noGrp="1"/>
          </p:cNvSpPr>
          <p:nvPr>
            <p:ph type="subTitle" idx="1"/>
          </p:nvPr>
        </p:nvSpPr>
        <p:spPr/>
        <p:txBody>
          <a:bodyPr/>
          <a:lstStyle/>
          <a:p>
            <a:endParaRPr lang="en-US"/>
          </a:p>
        </p:txBody>
      </p:sp>
      <p:pic>
        <p:nvPicPr>
          <p:cNvPr id="4" name="Picture 3" descr="A picture containing dessert&#10;&#10;Description automatically generated">
            <a:extLst>
              <a:ext uri="{FF2B5EF4-FFF2-40B4-BE49-F238E27FC236}">
                <a16:creationId xmlns:a16="http://schemas.microsoft.com/office/drawing/2014/main" id="{8F06F236-EFE1-9D41-91AD-6A5C81E1B5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0452" y="3433462"/>
            <a:ext cx="2723095" cy="2159810"/>
          </a:xfrm>
          <a:prstGeom prst="rect">
            <a:avLst/>
          </a:prstGeom>
          <a:ln w="38100">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2914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Mục tiêu học tập</a:t>
            </a:r>
          </a:p>
        </p:txBody>
      </p:sp>
      <p:sp>
        <p:nvSpPr>
          <p:cNvPr id="3" name="Content Placeholder 2"/>
          <p:cNvSpPr>
            <a:spLocks noGrp="1"/>
          </p:cNvSpPr>
          <p:nvPr>
            <p:ph idx="1"/>
          </p:nvPr>
        </p:nvSpPr>
        <p:spPr/>
        <p:txBody>
          <a:bodyPr/>
          <a:lstStyle/>
          <a:p>
            <a:pPr marL="0" indent="0" algn="just">
              <a:lnSpc>
                <a:spcPct val="100000"/>
              </a:lnSpc>
              <a:spcBef>
                <a:spcPts val="600"/>
              </a:spcBef>
              <a:spcAft>
                <a:spcPts val="600"/>
              </a:spcAft>
              <a:buNone/>
            </a:pPr>
            <a:r>
              <a:rPr lang="vi-VN">
                <a:latin typeface="Calibri" panose="020F0502020204030204" pitchFamily="34" charset="0"/>
                <a:cs typeface="Calibri" panose="020F0502020204030204" pitchFamily="34" charset="0"/>
              </a:rPr>
              <a:t>Sau khi hoàn thành bài, người học có khả năng:</a:t>
            </a:r>
          </a:p>
          <a:p>
            <a:pPr marL="355600" indent="-355600" algn="just">
              <a:lnSpc>
                <a:spcPct val="100000"/>
              </a:lnSpc>
              <a:spcBef>
                <a:spcPts val="600"/>
              </a:spcBef>
              <a:spcAft>
                <a:spcPts val="600"/>
              </a:spcAft>
              <a:buFont typeface="+mj-lt"/>
              <a:buAutoNum type="arabicPeriod"/>
            </a:pPr>
            <a:r>
              <a:rPr lang="vi-VN">
                <a:latin typeface="Calibri" panose="020F0502020204030204" pitchFamily="34" charset="0"/>
                <a:cs typeface="Calibri" panose="020F0502020204030204" pitchFamily="34" charset="0"/>
              </a:rPr>
              <a:t>Giao tiếp một cách hiệu quả với một bệnh nhân đến khám vì một vấn đề phụ khoa</a:t>
            </a:r>
          </a:p>
          <a:p>
            <a:pPr marL="355600" indent="-355600" algn="just">
              <a:lnSpc>
                <a:spcPct val="100000"/>
              </a:lnSpc>
              <a:spcBef>
                <a:spcPts val="600"/>
              </a:spcBef>
              <a:spcAft>
                <a:spcPts val="600"/>
              </a:spcAft>
              <a:buFont typeface="+mj-lt"/>
              <a:buAutoNum type="arabicPeriod"/>
            </a:pPr>
            <a:r>
              <a:rPr lang="vi-VN">
                <a:latin typeface="Calibri" panose="020F0502020204030204" pitchFamily="34" charset="0"/>
                <a:cs typeface="Calibri" panose="020F0502020204030204" pitchFamily="34" charset="0"/>
              </a:rPr>
              <a:t>Tư vấn được cho người bệnh về kết quả của Pap test và hướng quản lí sau Pap test</a:t>
            </a:r>
          </a:p>
        </p:txBody>
      </p:sp>
    </p:spTree>
    <p:extLst>
      <p:ext uri="{BB962C8B-B14F-4D97-AF65-F5344CB8AC3E}">
        <p14:creationId xmlns:p14="http://schemas.microsoft.com/office/powerpoint/2010/main" val="324390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90A51567-F609-48A8-905E-7C3D8FBBBA4F}"/>
              </a:ext>
            </a:extLst>
          </p:cNvPr>
          <p:cNvSpPr>
            <a:spLocks noGrp="1"/>
          </p:cNvSpPr>
          <p:nvPr>
            <p:ph type="title"/>
          </p:nvPr>
        </p:nvSpPr>
        <p:spPr/>
        <p:txBody>
          <a:bodyPr>
            <a:normAutofit fontScale="90000"/>
          </a:bodyPr>
          <a:lstStyle/>
          <a:p>
            <a:pPr marL="358775" indent="-358775">
              <a:buFont typeface="+mj-lt"/>
              <a:buAutoNum type="arabicPeriod" startAt="9"/>
            </a:pPr>
            <a:r>
              <a:rPr lang="en-US" dirty="0">
                <a:latin typeface="Calibri" panose="020F0502020204030204" pitchFamily="34" charset="0"/>
                <a:cs typeface="Calibri" panose="020F0502020204030204" pitchFamily="34" charset="0"/>
              </a:rPr>
              <a:t>Theo </a:t>
            </a:r>
            <a:r>
              <a:rPr lang="en-US" dirty="0" err="1">
                <a:latin typeface="Calibri" panose="020F0502020204030204" pitchFamily="34" charset="0"/>
                <a:cs typeface="Calibri" panose="020F0502020204030204" pitchFamily="34" charset="0"/>
              </a:rPr>
              <a:t>hệ</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thống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phân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loại</a:t>
            </a:r>
            <a:r>
              <a:rPr lang="en-US" dirty="0">
                <a:latin typeface="Calibri" panose="020F0502020204030204" pitchFamily="34" charset="0"/>
                <a:cs typeface="Calibri" panose="020F0502020204030204" pitchFamily="34" charset="0"/>
              </a:rPr>
              <a:t> Bethesda, </a:t>
            </a:r>
            <a:r>
              <a:rPr lang="en-US" dirty="0" err="1">
                <a:latin typeface="Calibri" panose="020F0502020204030204" pitchFamily="34" charset="0"/>
                <a:cs typeface="Calibri" panose="020F0502020204030204" pitchFamily="34" charset="0"/>
              </a:rPr>
              <a:t>một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luận</a:t>
            </a:r>
            <a:r>
              <a:rPr lang="en-US" dirty="0">
                <a:latin typeface="Calibri" panose="020F0502020204030204" pitchFamily="34" charset="0"/>
                <a:cs typeface="Calibri" panose="020F0502020204030204" pitchFamily="34" charset="0"/>
              </a:rPr>
              <a:t> NILM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nghĩa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gì</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436E1FA0-33FA-42E6-AEF3-93EB67D3E353}"/>
              </a:ext>
            </a:extLst>
          </p:cNvPr>
          <p:cNvSpPr>
            <a:spLocks noGrp="1"/>
          </p:cNvSpPr>
          <p:nvPr>
            <p:ph idx="1"/>
            <p:custDataLst>
              <p:tags r:id="rId2"/>
            </p:custDataLst>
          </p:nvPr>
        </p:nvSpPr>
        <p:spPr>
          <a:xfrm>
            <a:off x="79542" y="2590800"/>
            <a:ext cx="4572000" cy="2362200"/>
          </a:xfrm>
        </p:spPr>
        <p:txBody>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Không có ung thư</a:t>
            </a:r>
          </a:p>
          <a:p>
            <a:pPr marL="860425" lvl="1" indent="-514350">
              <a:buFont typeface="+mj-lt"/>
              <a:buAutoNum type="alphaUcPeriod"/>
            </a:pPr>
            <a:r>
              <a:rPr lang="vi-VN" dirty="0">
                <a:latin typeface="Calibri" panose="020F0502020204030204" pitchFamily="34" charset="0"/>
                <a:cs typeface="Calibri" panose="020F0502020204030204" pitchFamily="34" charset="0"/>
              </a:rPr>
              <a:t>Không phát hiện -SIL</a:t>
            </a:r>
          </a:p>
          <a:p>
            <a:pPr marL="860425" lvl="1" indent="-514350">
              <a:buFont typeface="+mj-lt"/>
              <a:buAutoNum type="alphaUcPeriod"/>
            </a:pPr>
            <a:r>
              <a:rPr lang="vi-VN" dirty="0">
                <a:latin typeface="Calibri" panose="020F0502020204030204" pitchFamily="34" charset="0"/>
                <a:cs typeface="Calibri" panose="020F0502020204030204" pitchFamily="34" charset="0"/>
              </a:rPr>
              <a:t>Không tế bào bất thương</a:t>
            </a:r>
          </a:p>
          <a:p>
            <a:pPr marL="860425" lvl="1" indent="-514350">
              <a:buFont typeface="+mj-lt"/>
              <a:buAutoNum type="alphaUcPeriod"/>
            </a:pPr>
            <a:r>
              <a:rPr lang="vi-VN" dirty="0">
                <a:latin typeface="Calibri" panose="020F0502020204030204" pitchFamily="34" charset="0"/>
                <a:cs typeface="Calibri" panose="020F0502020204030204" pitchFamily="34" charset="0"/>
              </a:rPr>
              <a:t>Không thể kết luận được</a:t>
            </a:r>
          </a:p>
        </p:txBody>
      </p:sp>
      <p:graphicFrame>
        <p:nvGraphicFramePr>
          <p:cNvPr id="4" name="TPChart">
            <a:extLst>
              <a:ext uri="{FF2B5EF4-FFF2-40B4-BE49-F238E27FC236}">
                <a16:creationId xmlns:a16="http://schemas.microsoft.com/office/drawing/2014/main" id="{4DD88426-64A8-4CD9-89E9-EC78FB5051B0}"/>
              </a:ext>
            </a:extLst>
          </p:cNvPr>
          <p:cNvGraphicFramePr>
            <a:graphicFrameLocks noChangeAspect="1"/>
          </p:cNvGraphicFramePr>
          <p:nvPr>
            <p:custDataLst>
              <p:tags r:id="rId3"/>
            </p:custDataLst>
            <p:extLst>
              <p:ext uri="{D42A27DB-BD31-4B8C-83A1-F6EECF244321}">
                <p14:modId xmlns:p14="http://schemas.microsoft.com/office/powerpoint/2010/main" val="3230004757"/>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4DD88426-64A8-4CD9-89E9-EC78FB5051B0}"/>
                          </a:ext>
                        </a:extLst>
                      </p:cNvPr>
                      <p:cNvPicPr/>
                      <p:nvPr/>
                    </p:nvPicPr>
                    <p:blipFill>
                      <a:blip r:embed="rId9"/>
                      <a:stretch>
                        <a:fillRect/>
                      </a:stretch>
                    </p:blipFill>
                    <p:spPr>
                      <a:xfrm>
                        <a:off x="4508500" y="1600200"/>
                        <a:ext cx="4572000" cy="51435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7A5E9564-6585-4ABF-B22E-7AE847D3842E}"/>
              </a:ext>
            </a:extLst>
          </p:cNvPr>
          <p:cNvSpPr/>
          <p:nvPr>
            <p:custDataLst>
              <p:tags r:id="rId4"/>
            </p:custDataLst>
          </p:nvPr>
        </p:nvSpPr>
        <p:spPr>
          <a:xfrm>
            <a:off x="120650" y="3638550"/>
            <a:ext cx="266700" cy="2667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1B71F64D-C704-4672-A505-0F0D57A0454D}"/>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8B3F2156-99B3-4BE7-911D-AC0A40CA79CD}"/>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211D7077-6127-4C8D-AD33-02C891FBB26F}"/>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3B1FFE11-1FF2-48C0-BE36-DF4928795828}"/>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BA4D2B34-0414-48D9-A548-17ABF055BC02}"/>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584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C88A1E70-7ABC-4DED-BC70-E44862847DEC}"/>
              </a:ext>
            </a:extLst>
          </p:cNvPr>
          <p:cNvSpPr>
            <a:spLocks noGrp="1"/>
          </p:cNvSpPr>
          <p:nvPr>
            <p:ph type="title"/>
          </p:nvPr>
        </p:nvSpPr>
        <p:spPr/>
        <p:txBody>
          <a:bodyPr>
            <a:normAutofit fontScale="90000"/>
          </a:bodyPr>
          <a:lstStyle/>
          <a:p>
            <a:pPr marL="363538" indent="-363538">
              <a:buFont typeface="+mj-lt"/>
              <a:buAutoNum type="arabicPeriod" startAt="10"/>
            </a:pPr>
            <a:r>
              <a:rPr lang="vi-VN" dirty="0">
                <a:latin typeface="Calibri" panose="020F0502020204030204" pitchFamily="34" charset="0"/>
                <a:cs typeface="Calibri" panose="020F0502020204030204" pitchFamily="34" charset="0"/>
              </a:rPr>
              <a:t>Diễn giải một kết quả Pap test tầm soát dương tính, cần xem xét thông tin gì</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C46A51BE-F783-454B-960A-28F781AD3FD6}"/>
              </a:ext>
            </a:extLst>
          </p:cNvPr>
          <p:cNvSpPr>
            <a:spLocks noGrp="1"/>
          </p:cNvSpPr>
          <p:nvPr>
            <p:ph idx="1"/>
            <p:custDataLst>
              <p:tags r:id="rId2"/>
            </p:custDataLst>
          </p:nvPr>
        </p:nvSpPr>
        <p:spPr>
          <a:xfrm>
            <a:off x="-50800" y="1884947"/>
            <a:ext cx="5067300" cy="3830053"/>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Ước tính nguy cơ theo tiền sử, HPV và Pap trước đó</a:t>
            </a:r>
          </a:p>
          <a:p>
            <a:pPr marL="860425" lvl="1" indent="-514350">
              <a:buFont typeface="+mj-lt"/>
              <a:buAutoNum type="alphaUcPeriod"/>
            </a:pPr>
            <a:r>
              <a:rPr lang="vi-VN" dirty="0">
                <a:latin typeface="Calibri" panose="020F0502020204030204" pitchFamily="34" charset="0"/>
                <a:cs typeface="Calibri" panose="020F0502020204030204" pitchFamily="34" charset="0"/>
              </a:rPr>
              <a:t>Mức độ bất thường của tế bào học là HSIL hay LSIL</a:t>
            </a:r>
          </a:p>
          <a:p>
            <a:pPr marL="860425" lvl="1" indent="-514350">
              <a:buFont typeface="+mj-lt"/>
              <a:buAutoNum type="alphaUcPeriod"/>
            </a:pPr>
            <a:r>
              <a:rPr lang="vi-VN" dirty="0">
                <a:latin typeface="Calibri" panose="020F0502020204030204" pitchFamily="34" charset="0"/>
                <a:cs typeface="Calibri" panose="020F0502020204030204" pitchFamily="34" charset="0"/>
              </a:rPr>
              <a:t>Có hay không kèm nhiễm HPV type nguy cơ cao</a:t>
            </a:r>
          </a:p>
          <a:p>
            <a:pPr marL="860425" lvl="1" indent="-514350">
              <a:buFont typeface="+mj-lt"/>
              <a:buAutoNum type="alphaUcPeriod"/>
            </a:pPr>
            <a:r>
              <a:rPr lang="vi-VN" dirty="0">
                <a:latin typeface="Calibri" panose="020F0502020204030204" pitchFamily="34" charset="0"/>
                <a:cs typeface="Calibri" panose="020F0502020204030204" pitchFamily="34" charset="0"/>
              </a:rPr>
              <a:t>Cả ba nhóm thông tin trên cùng giúp tiếp cận hợp lí</a:t>
            </a:r>
          </a:p>
        </p:txBody>
      </p:sp>
      <p:graphicFrame>
        <p:nvGraphicFramePr>
          <p:cNvPr id="4" name="TPChart">
            <a:extLst>
              <a:ext uri="{FF2B5EF4-FFF2-40B4-BE49-F238E27FC236}">
                <a16:creationId xmlns:a16="http://schemas.microsoft.com/office/drawing/2014/main" id="{7F04F349-EDB3-4B87-973F-78FBCD1F87AD}"/>
              </a:ext>
            </a:extLst>
          </p:cNvPr>
          <p:cNvGraphicFramePr>
            <a:graphicFrameLocks noChangeAspect="1"/>
          </p:cNvGraphicFramePr>
          <p:nvPr>
            <p:custDataLst>
              <p:tags r:id="rId3"/>
            </p:custDataLst>
            <p:extLst>
              <p:ext uri="{D42A27DB-BD31-4B8C-83A1-F6EECF244321}">
                <p14:modId xmlns:p14="http://schemas.microsoft.com/office/powerpoint/2010/main" val="1704057674"/>
              </p:ext>
            </p:extLst>
          </p:nvPr>
        </p:nvGraphicFramePr>
        <p:xfrm>
          <a:off x="5016500" y="1600200"/>
          <a:ext cx="4064000" cy="4572000"/>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7F04F349-EDB3-4B87-973F-78FBCD1F87AD}"/>
                          </a:ext>
                        </a:extLst>
                      </p:cNvPr>
                      <p:cNvPicPr/>
                      <p:nvPr/>
                    </p:nvPicPr>
                    <p:blipFill>
                      <a:blip r:embed="rId9"/>
                      <a:stretch>
                        <a:fillRect/>
                      </a:stretch>
                    </p:blipFill>
                    <p:spPr>
                      <a:xfrm>
                        <a:off x="5016500" y="1600200"/>
                        <a:ext cx="4064000" cy="45720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72AC75EE-6896-4BDE-A228-D2DAEB915541}"/>
              </a:ext>
            </a:extLst>
          </p:cNvPr>
          <p:cNvSpPr/>
          <p:nvPr>
            <p:custDataLst>
              <p:tags r:id="rId4"/>
            </p:custDataLst>
          </p:nvPr>
        </p:nvSpPr>
        <p:spPr>
          <a:xfrm>
            <a:off x="0" y="4267200"/>
            <a:ext cx="386080" cy="4318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C62DECB1-CC65-46D7-9572-0F59981F10C1}"/>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4FFB49A0-EF3C-4B98-9372-B27DD8C94DA0}"/>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B73A2A27-62F9-4039-8CBD-EC190395F170}"/>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3CDB300D-F818-43D8-A892-83DCC7DB5828}"/>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26CCCA0A-FF02-445A-B92F-D7FB74489893}"/>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5457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2438400"/>
          </a:xfrm>
        </p:spPr>
        <p:txBody>
          <a:bodyPr>
            <a:normAutofit/>
          </a:bodyPr>
          <a:lstStyle/>
          <a:p>
            <a:pPr algn="l"/>
            <a:r>
              <a:rPr lang="vi-VN" dirty="0">
                <a:latin typeface="Calibri" panose="020F0502020204030204" pitchFamily="34" charset="0"/>
                <a:cs typeface="Calibri" panose="020F0502020204030204" pitchFamily="34" charset="0"/>
              </a:rPr>
              <a:t>PHẦN 2:</a:t>
            </a:r>
            <a:br>
              <a:rPr lang="vi-VN" dirty="0">
                <a:latin typeface="Calibri" panose="020F0502020204030204" pitchFamily="34" charset="0"/>
                <a:cs typeface="Calibri" panose="020F0502020204030204" pitchFamily="34" charset="0"/>
              </a:rPr>
            </a:br>
            <a:r>
              <a:rPr lang="vi-VN" dirty="0">
                <a:latin typeface="Calibri" panose="020F0502020204030204" pitchFamily="34" charset="0"/>
                <a:cs typeface="Calibri" panose="020F0502020204030204" pitchFamily="34" charset="0"/>
              </a:rPr>
              <a:t>Thủ thuật sinh thiết nội mạc tử cung</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371600" y="4495800"/>
            <a:ext cx="6400800" cy="914400"/>
          </a:xfrm>
        </p:spPr>
        <p:txBody>
          <a:bodyPr/>
          <a:lstStyle/>
          <a:p>
            <a:r>
              <a:rPr lang="en-US">
                <a:latin typeface="Calibri" panose="020F0502020204030204" pitchFamily="34" charset="0"/>
                <a:cs typeface="Calibri" panose="020F0502020204030204" pitchFamily="34" charset="0"/>
              </a:rPr>
              <a:t>Bài kiểm tra đảm bảo chuẩn bị bài</a:t>
            </a:r>
          </a:p>
        </p:txBody>
      </p:sp>
    </p:spTree>
    <p:extLst>
      <p:ext uri="{BB962C8B-B14F-4D97-AF65-F5344CB8AC3E}">
        <p14:creationId xmlns:p14="http://schemas.microsoft.com/office/powerpoint/2010/main" val="372061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79575"/>
          </a:xfrm>
        </p:spPr>
        <p:txBody>
          <a:bodyPr>
            <a:normAutofit/>
          </a:bodyPr>
          <a:lstStyle/>
          <a:p>
            <a:br>
              <a:rPr lang="en-US" dirty="0"/>
            </a:br>
            <a:r>
              <a:rPr lang="vi-VN" dirty="0">
                <a:latin typeface="Calibri" panose="020F0502020204030204" pitchFamily="34" charset="0"/>
                <a:cs typeface="Calibri" panose="020F0502020204030204" pitchFamily="34" charset="0"/>
              </a:rPr>
              <a:t>Sinh thiết nội mạc tử cung</a:t>
            </a:r>
            <a:endParaRPr lang="en-US" dirty="0"/>
          </a:p>
        </p:txBody>
      </p:sp>
      <p:pic>
        <p:nvPicPr>
          <p:cNvPr id="4" name="Picture 3" descr="A picture containing wooden, lined, several, arranged&#10;&#10;Description automatically generated">
            <a:extLst>
              <a:ext uri="{FF2B5EF4-FFF2-40B4-BE49-F238E27FC236}">
                <a16:creationId xmlns:a16="http://schemas.microsoft.com/office/drawing/2014/main" id="{F6B60E13-F893-B244-BA49-DE0990C16625}"/>
              </a:ext>
            </a:extLst>
          </p:cNvPr>
          <p:cNvPicPr>
            <a:picLocks noChangeAspect="1"/>
          </p:cNvPicPr>
          <p:nvPr/>
        </p:nvPicPr>
        <p:blipFill>
          <a:blip r:embed="rId2"/>
          <a:stretch>
            <a:fillRect/>
          </a:stretch>
        </p:blipFill>
        <p:spPr>
          <a:xfrm rot="16200000">
            <a:off x="3671014" y="3193337"/>
            <a:ext cx="1801972" cy="2730500"/>
          </a:xfrm>
          <a:prstGeom prst="rect">
            <a:avLst/>
          </a:prstGeom>
          <a:ln w="38100">
            <a:solidFill>
              <a:schemeClr val="accent5">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06006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Mục tiêu học tập</a:t>
            </a:r>
          </a:p>
        </p:txBody>
      </p:sp>
      <p:sp>
        <p:nvSpPr>
          <p:cNvPr id="3" name="Content Placeholder 2"/>
          <p:cNvSpPr>
            <a:spLocks noGrp="1"/>
          </p:cNvSpPr>
          <p:nvPr>
            <p:ph idx="1"/>
          </p:nvPr>
        </p:nvSpPr>
        <p:spPr/>
        <p:txBody>
          <a:bodyPr/>
          <a:lstStyle/>
          <a:p>
            <a:pPr marL="0" indent="0" algn="just">
              <a:lnSpc>
                <a:spcPct val="100000"/>
              </a:lnSpc>
              <a:spcBef>
                <a:spcPts val="600"/>
              </a:spcBef>
              <a:spcAft>
                <a:spcPts val="600"/>
              </a:spcAft>
              <a:buNone/>
            </a:pPr>
            <a:r>
              <a:rPr lang="vi-VN" dirty="0">
                <a:latin typeface="Calibri" panose="020F0502020204030204" pitchFamily="34" charset="0"/>
                <a:cs typeface="Calibri" panose="020F0502020204030204" pitchFamily="34" charset="0"/>
              </a:rPr>
              <a:t>Sau khi hoàn thành bài, người học có khả năng:</a:t>
            </a:r>
          </a:p>
          <a:p>
            <a:pPr marL="355600" indent="-355600" algn="just">
              <a:lnSpc>
                <a:spcPct val="100000"/>
              </a:lnSpc>
              <a:spcBef>
                <a:spcPts val="600"/>
              </a:spcBef>
              <a:spcAft>
                <a:spcPts val="600"/>
              </a:spcAft>
              <a:buFont typeface="+mj-lt"/>
              <a:buAutoNum type="arabicPeriod"/>
            </a:pPr>
            <a:r>
              <a:rPr lang="vi-VN" dirty="0">
                <a:latin typeface="Calibri" panose="020F0502020204030204" pitchFamily="34" charset="0"/>
                <a:cs typeface="Calibri" panose="020F0502020204030204" pitchFamily="34" charset="0"/>
              </a:rPr>
              <a:t>Trình bày được các chỉ định của thực hiện sinh thiết nội mạc tử cung</a:t>
            </a:r>
          </a:p>
          <a:p>
            <a:pPr marL="355600" indent="-355600" algn="just">
              <a:lnSpc>
                <a:spcPct val="100000"/>
              </a:lnSpc>
              <a:spcBef>
                <a:spcPts val="600"/>
              </a:spcBef>
              <a:spcAft>
                <a:spcPts val="600"/>
              </a:spcAft>
              <a:buFont typeface="+mj-lt"/>
              <a:buAutoNum type="arabicPeriod"/>
            </a:pPr>
            <a:r>
              <a:rPr lang="vi-VN" dirty="0">
                <a:latin typeface="Calibri" panose="020F0502020204030204" pitchFamily="34" charset="0"/>
                <a:cs typeface="Calibri" panose="020F0502020204030204" pitchFamily="34" charset="0"/>
              </a:rPr>
              <a:t>Thực hiện đúng, đủ và theo trình tự các bước của quy trình sinh thiết nội mạc tử cung bằng Pipelle / bằng nong nạo trên mô hình</a:t>
            </a:r>
          </a:p>
        </p:txBody>
      </p:sp>
    </p:spTree>
    <p:extLst>
      <p:ext uri="{BB962C8B-B14F-4D97-AF65-F5344CB8AC3E}">
        <p14:creationId xmlns:p14="http://schemas.microsoft.com/office/powerpoint/2010/main" val="1158877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34E1D719-0EF3-4484-8A96-E14B1ACF1628}"/>
              </a:ext>
            </a:extLst>
          </p:cNvPr>
          <p:cNvSpPr>
            <a:spLocks noGrp="1"/>
          </p:cNvSpPr>
          <p:nvPr>
            <p:ph type="title"/>
          </p:nvPr>
        </p:nvSpPr>
        <p:spPr/>
        <p:txBody>
          <a:bodyPr>
            <a:normAutofit fontScale="90000"/>
          </a:bodyPr>
          <a:lstStyle/>
          <a:p>
            <a:pPr marL="271463" indent="-271463">
              <a:buFont typeface="+mj-lt"/>
              <a:buAutoNum type="arabicPeriod"/>
            </a:pPr>
            <a:r>
              <a:rPr lang="vi-VN" dirty="0">
                <a:latin typeface="Calibri" panose="020F0502020204030204" pitchFamily="34" charset="0"/>
                <a:cs typeface="Calibri" panose="020F0502020204030204" pitchFamily="34" charset="0"/>
              </a:rPr>
              <a:t>Khi tư vấn sinh thiết nội mạc, cần chú ý điểm nào sau đây</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6A604641-2763-4B9C-BDE5-4F3046B310D6}"/>
              </a:ext>
            </a:extLst>
          </p:cNvPr>
          <p:cNvSpPr>
            <a:spLocks noGrp="1"/>
          </p:cNvSpPr>
          <p:nvPr>
            <p:ph idx="1"/>
            <p:custDataLst>
              <p:tags r:id="rId2"/>
            </p:custDataLst>
          </p:nvPr>
        </p:nvSpPr>
        <p:spPr>
          <a:xfrm>
            <a:off x="-16042" y="1952626"/>
            <a:ext cx="5430253" cy="4357687"/>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Sinh thiết với Pipelle sẽ tránh được thủng tử cung</a:t>
            </a:r>
          </a:p>
          <a:p>
            <a:pPr marL="860425" lvl="1" indent="-514350">
              <a:buFont typeface="+mj-lt"/>
              <a:buAutoNum type="alphaUcPeriod"/>
            </a:pPr>
            <a:r>
              <a:rPr lang="vi-VN" dirty="0">
                <a:latin typeface="Calibri" panose="020F0502020204030204" pitchFamily="34" charset="0"/>
                <a:cs typeface="Calibri" panose="020F0502020204030204" pitchFamily="34" charset="0"/>
              </a:rPr>
              <a:t>Có một tỉ lệ âm giả nhất định khi không đủ mẫu  </a:t>
            </a:r>
          </a:p>
          <a:p>
            <a:pPr marL="860425" lvl="1" indent="-514350">
              <a:buFont typeface="+mj-lt"/>
              <a:buAutoNum type="alphaUcPeriod"/>
            </a:pPr>
            <a:r>
              <a:rPr lang="vi-VN" dirty="0">
                <a:latin typeface="Calibri" panose="020F0502020204030204" pitchFamily="34" charset="0"/>
                <a:cs typeface="Calibri" panose="020F0502020204030204" pitchFamily="34" charset="0"/>
              </a:rPr>
              <a:t>Đau bụng sau D&amp;C thể hiện thủng / nhiễm trùng</a:t>
            </a:r>
          </a:p>
          <a:p>
            <a:pPr marL="860425" lvl="1" indent="-514350">
              <a:buFont typeface="+mj-lt"/>
              <a:buAutoNum type="alphaUcPeriod"/>
            </a:pPr>
            <a:r>
              <a:rPr lang="vi-VN" dirty="0">
                <a:latin typeface="Calibri" panose="020F0502020204030204" pitchFamily="34" charset="0"/>
                <a:cs typeface="Calibri" panose="020F0502020204030204" pitchFamily="34" charset="0"/>
              </a:rPr>
              <a:t>D&amp;C có thể ảnh hưởng xấu đến tương lai sinh sản</a:t>
            </a:r>
          </a:p>
        </p:txBody>
      </p:sp>
      <p:graphicFrame>
        <p:nvGraphicFramePr>
          <p:cNvPr id="4" name="TPChart">
            <a:extLst>
              <a:ext uri="{FF2B5EF4-FFF2-40B4-BE49-F238E27FC236}">
                <a16:creationId xmlns:a16="http://schemas.microsoft.com/office/drawing/2014/main" id="{4FF8BFC3-F6FA-4E40-B8C1-EBDFE705A1C6}"/>
              </a:ext>
            </a:extLst>
          </p:cNvPr>
          <p:cNvGraphicFramePr>
            <a:graphicFrameLocks noChangeAspect="1"/>
          </p:cNvGraphicFramePr>
          <p:nvPr>
            <p:custDataLst>
              <p:tags r:id="rId3"/>
            </p:custDataLst>
          </p:nvPr>
        </p:nvGraphicFramePr>
        <p:xfrm>
          <a:off x="5181600" y="1752600"/>
          <a:ext cx="4051300" cy="4557713"/>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4FF8BFC3-F6FA-4E40-B8C1-EBDFE705A1C6}"/>
                          </a:ext>
                        </a:extLst>
                      </p:cNvPr>
                      <p:cNvPicPr/>
                      <p:nvPr/>
                    </p:nvPicPr>
                    <p:blipFill>
                      <a:blip r:embed="rId9"/>
                      <a:stretch>
                        <a:fillRect/>
                      </a:stretch>
                    </p:blipFill>
                    <p:spPr>
                      <a:xfrm>
                        <a:off x="5181600" y="1752600"/>
                        <a:ext cx="4051300" cy="4557713"/>
                      </a:xfrm>
                      <a:prstGeom prst="rect">
                        <a:avLst/>
                      </a:prstGeom>
                    </p:spPr>
                  </p:pic>
                </p:oleObj>
              </mc:Fallback>
            </mc:AlternateContent>
          </a:graphicData>
        </a:graphic>
      </p:graphicFrame>
      <p:sp>
        <p:nvSpPr>
          <p:cNvPr id="5" name="CAI1">
            <a:extLst>
              <a:ext uri="{FF2B5EF4-FFF2-40B4-BE49-F238E27FC236}">
                <a16:creationId xmlns:a16="http://schemas.microsoft.com/office/drawing/2014/main" id="{A1074964-624A-4636-8657-1F10EA3E67D9}"/>
              </a:ext>
            </a:extLst>
          </p:cNvPr>
          <p:cNvSpPr/>
          <p:nvPr>
            <p:custDataLst>
              <p:tags r:id="rId4"/>
            </p:custDataLst>
          </p:nvPr>
        </p:nvSpPr>
        <p:spPr>
          <a:xfrm>
            <a:off x="-14705" y="2819400"/>
            <a:ext cx="444500" cy="3810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1CE3276E-B5A5-40A4-90B2-DDEB6C82CFB4}"/>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A728C7CA-ED44-4A5B-A981-2F40FD3A2B7A}"/>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05795474-3C28-4375-A9B4-110F345640E6}"/>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99251D8F-93D4-47AF-B653-0E9A3C0965BE}"/>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9EB4F858-E514-446C-A349-C3ADEACD10F2}"/>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370691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a:t>Phần I</a:t>
            </a:r>
            <a:br>
              <a:rPr lang="en-US"/>
            </a:br>
            <a:r>
              <a:rPr lang="vi-VN">
                <a:latin typeface="Calibri" panose="020F0502020204030204" pitchFamily="34" charset="0"/>
                <a:cs typeface="Calibri" panose="020F0502020204030204" pitchFamily="34" charset="0"/>
              </a:rPr>
              <a:t>Kĩ thuật làm phết tế bào học cổ tử cung tầm soát ung thư cổ tử cung (Pap test)</a:t>
            </a:r>
            <a:endParaRPr lang="en-US"/>
          </a:p>
        </p:txBody>
      </p:sp>
      <p:sp>
        <p:nvSpPr>
          <p:cNvPr id="4" name="Subtitle 3">
            <a:extLst>
              <a:ext uri="{FF2B5EF4-FFF2-40B4-BE49-F238E27FC236}">
                <a16:creationId xmlns:a16="http://schemas.microsoft.com/office/drawing/2014/main" id="{6F32B76A-BA12-4398-81C3-3831A257B361}"/>
              </a:ext>
            </a:extLst>
          </p:cNvPr>
          <p:cNvSpPr>
            <a:spLocks noGrp="1"/>
          </p:cNvSpPr>
          <p:nvPr>
            <p:ph type="subTitle" idx="1"/>
          </p:nvPr>
        </p:nvSpPr>
        <p:spPr/>
        <p:txBody>
          <a:bodyPr/>
          <a:lstStyle/>
          <a:p>
            <a:endParaRPr lang="en-US"/>
          </a:p>
        </p:txBody>
      </p:sp>
      <p:pic>
        <p:nvPicPr>
          <p:cNvPr id="5" name="Picture 4" descr="A sharp knife on a black surface&#10;&#10;Description automatically generated with medium confidence">
            <a:extLst>
              <a:ext uri="{FF2B5EF4-FFF2-40B4-BE49-F238E27FC236}">
                <a16:creationId xmlns:a16="http://schemas.microsoft.com/office/drawing/2014/main" id="{51A50312-3596-D14F-8FB6-AB1DAAFE49CA}"/>
              </a:ext>
            </a:extLst>
          </p:cNvPr>
          <p:cNvPicPr>
            <a:picLocks noChangeAspect="1"/>
          </p:cNvPicPr>
          <p:nvPr/>
        </p:nvPicPr>
        <p:blipFill>
          <a:blip r:embed="rId2"/>
          <a:stretch>
            <a:fillRect/>
          </a:stretch>
        </p:blipFill>
        <p:spPr>
          <a:xfrm>
            <a:off x="3045326" y="3886200"/>
            <a:ext cx="3053348" cy="1660440"/>
          </a:xfrm>
          <a:prstGeom prst="rect">
            <a:avLst/>
          </a:prstGeom>
          <a:ln w="38100">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60738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E0CD5830-57CD-41F1-8925-8BA8934D8C4F}"/>
              </a:ext>
            </a:extLst>
          </p:cNvPr>
          <p:cNvSpPr>
            <a:spLocks noGrp="1"/>
          </p:cNvSpPr>
          <p:nvPr>
            <p:ph type="title"/>
          </p:nvPr>
        </p:nvSpPr>
        <p:spPr/>
        <p:txBody>
          <a:bodyPr>
            <a:normAutofit fontScale="90000"/>
          </a:bodyPr>
          <a:lstStyle/>
          <a:p>
            <a:pPr marL="346075" indent="-346075">
              <a:buFont typeface="+mj-lt"/>
              <a:buAutoNum type="arabicPeriod" startAt="2"/>
            </a:pPr>
            <a:r>
              <a:rPr lang="vi-VN" dirty="0">
                <a:latin typeface="Calibri" panose="020F0502020204030204" pitchFamily="34" charset="0"/>
                <a:cs typeface="Calibri" panose="020F0502020204030204" pitchFamily="34" charset="0"/>
              </a:rPr>
              <a:t>Vì sao Pipelle không thể thay thế được D&amp;C khi cần khảo sát nội mạc tử cung</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4C58B809-D571-4029-8CAD-F3A9B11676E1}"/>
              </a:ext>
            </a:extLst>
          </p:cNvPr>
          <p:cNvSpPr>
            <a:spLocks noGrp="1"/>
          </p:cNvSpPr>
          <p:nvPr>
            <p:ph idx="1"/>
            <p:custDataLst>
              <p:tags r:id="rId2"/>
            </p:custDataLst>
          </p:nvPr>
        </p:nvSpPr>
        <p:spPr>
          <a:xfrm>
            <a:off x="12032" y="1981200"/>
            <a:ext cx="5321968" cy="4114800"/>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Vì tỉ lệ âm tính giả cao khi tổn thương là khu trú </a:t>
            </a:r>
          </a:p>
          <a:p>
            <a:pPr marL="860425" lvl="1" indent="-514350">
              <a:buFont typeface="+mj-lt"/>
              <a:buAutoNum type="alphaUcPeriod"/>
            </a:pPr>
            <a:r>
              <a:rPr lang="vi-VN" dirty="0">
                <a:latin typeface="Calibri" panose="020F0502020204030204" pitchFamily="34" charset="0"/>
                <a:cs typeface="Calibri" panose="020F0502020204030204" pitchFamily="34" charset="0"/>
              </a:rPr>
              <a:t>Vì giá trị chẩn đoán của nó thấp hơn hẳn của D&amp;C</a:t>
            </a:r>
          </a:p>
          <a:p>
            <a:pPr marL="860425" lvl="1" indent="-514350">
              <a:buFont typeface="+mj-lt"/>
              <a:buAutoNum type="alphaUcPeriod"/>
            </a:pPr>
            <a:r>
              <a:rPr lang="vi-VN" dirty="0">
                <a:latin typeface="Calibri" panose="020F0502020204030204" pitchFamily="34" charset="0"/>
                <a:cs typeface="Calibri" panose="020F0502020204030204" pitchFamily="34" charset="0"/>
              </a:rPr>
              <a:t>Vì tính xâm lấn của nó là  tương đương với D&amp;C</a:t>
            </a:r>
          </a:p>
          <a:p>
            <a:pPr marL="860425" lvl="1" indent="-514350">
              <a:buFont typeface="+mj-lt"/>
              <a:buAutoNum type="alphaUcPeriod"/>
            </a:pPr>
            <a:r>
              <a:rPr lang="vi-VN" dirty="0">
                <a:latin typeface="Calibri" panose="020F0502020204030204" pitchFamily="34" charset="0"/>
                <a:cs typeface="Calibri" panose="020F0502020204030204" pitchFamily="34" charset="0"/>
              </a:rPr>
              <a:t>Cả 3 lí giải trên làm Pipelle không thay được D&amp;C</a:t>
            </a:r>
          </a:p>
        </p:txBody>
      </p:sp>
      <p:graphicFrame>
        <p:nvGraphicFramePr>
          <p:cNvPr id="4" name="TPChart">
            <a:extLst>
              <a:ext uri="{FF2B5EF4-FFF2-40B4-BE49-F238E27FC236}">
                <a16:creationId xmlns:a16="http://schemas.microsoft.com/office/drawing/2014/main" id="{302FBBF1-1A20-4927-B0AB-A849E35BA2F9}"/>
              </a:ext>
            </a:extLst>
          </p:cNvPr>
          <p:cNvGraphicFramePr>
            <a:graphicFrameLocks noChangeAspect="1"/>
          </p:cNvGraphicFramePr>
          <p:nvPr>
            <p:custDataLst>
              <p:tags r:id="rId3"/>
            </p:custDataLst>
          </p:nvPr>
        </p:nvGraphicFramePr>
        <p:xfrm>
          <a:off x="5257800" y="1524000"/>
          <a:ext cx="4064000" cy="4572000"/>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302FBBF1-1A20-4927-B0AB-A849E35BA2F9}"/>
                          </a:ext>
                        </a:extLst>
                      </p:cNvPr>
                      <p:cNvPicPr/>
                      <p:nvPr/>
                    </p:nvPicPr>
                    <p:blipFill>
                      <a:blip r:embed="rId9"/>
                      <a:stretch>
                        <a:fillRect/>
                      </a:stretch>
                    </p:blipFill>
                    <p:spPr>
                      <a:xfrm>
                        <a:off x="5257800" y="1524000"/>
                        <a:ext cx="4064000" cy="45720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F2EFE320-832C-4079-BBD8-2CCC3F6E0138}"/>
              </a:ext>
            </a:extLst>
          </p:cNvPr>
          <p:cNvSpPr/>
          <p:nvPr>
            <p:custDataLst>
              <p:tags r:id="rId4"/>
            </p:custDataLst>
          </p:nvPr>
        </p:nvSpPr>
        <p:spPr>
          <a:xfrm>
            <a:off x="82216" y="2009274"/>
            <a:ext cx="343568" cy="2667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11D2F358-7B78-40DD-A405-4EB17367D82B}"/>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36DC9CD4-5CF3-4073-A78F-1413C0939D66}"/>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CC9E204B-057E-4081-9AE6-7BB1D8B6F7CA}"/>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1C52924A-FBF1-4066-A590-619A0D74F367}"/>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FDCF5FB8-661C-4009-A6EC-87DFA261F80F}"/>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108913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4154D19C-108A-4EAB-85B5-8094C01696FE}"/>
              </a:ext>
            </a:extLst>
          </p:cNvPr>
          <p:cNvSpPr>
            <a:spLocks noGrp="1"/>
          </p:cNvSpPr>
          <p:nvPr>
            <p:ph type="title"/>
          </p:nvPr>
        </p:nvSpPr>
        <p:spPr/>
        <p:txBody>
          <a:bodyPr>
            <a:normAutofit fontScale="90000"/>
          </a:bodyPr>
          <a:lstStyle/>
          <a:p>
            <a:pPr marL="346075" indent="-346075">
              <a:buFont typeface="+mj-lt"/>
              <a:buAutoNum type="arabicPeriod" startAt="3"/>
            </a:pPr>
            <a:r>
              <a:rPr lang="vi-VN" dirty="0">
                <a:latin typeface="Calibri" panose="020F0502020204030204" pitchFamily="34" charset="0"/>
                <a:cs typeface="Calibri" panose="020F0502020204030204" pitchFamily="34" charset="0"/>
              </a:rPr>
              <a:t>Khi thực hiện D&amp;C, nong cổ tử cung đến mức nào là đủ</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29FBDFC5-324F-449D-B7D3-885C5D4BB801}"/>
              </a:ext>
            </a:extLst>
          </p:cNvPr>
          <p:cNvSpPr>
            <a:spLocks noGrp="1"/>
          </p:cNvSpPr>
          <p:nvPr>
            <p:ph idx="1"/>
            <p:custDataLst>
              <p:tags r:id="rId2"/>
            </p:custDataLst>
          </p:nvPr>
        </p:nvSpPr>
        <p:spPr>
          <a:xfrm>
            <a:off x="-28074" y="1808159"/>
            <a:ext cx="5285874" cy="4572000"/>
          </a:xfrm>
        </p:spPr>
        <p:txBody>
          <a:bodyPr>
            <a:normAutofit/>
          </a:bodyPr>
          <a:lstStyle/>
          <a:p>
            <a:pPr marL="860425" indent="-514350">
              <a:buFont typeface="+mj-lt"/>
              <a:buAutoNum type="alphaUcPeriod"/>
            </a:pPr>
            <a:r>
              <a:rPr lang="vi-VN" dirty="0">
                <a:latin typeface="Calibri" panose="020F0502020204030204" pitchFamily="34" charset="0"/>
                <a:cs typeface="Calibri" panose="020F0502020204030204" pitchFamily="34" charset="0"/>
              </a:rPr>
              <a:t>Khi đạt được độ mở mong muốn (qua vừa thìa nạo)</a:t>
            </a:r>
          </a:p>
          <a:p>
            <a:pPr marL="860425" indent="-514350">
              <a:buFont typeface="+mj-lt"/>
              <a:buAutoNum type="alphaUcPeriod"/>
            </a:pPr>
            <a:r>
              <a:rPr lang="vi-VN" dirty="0">
                <a:latin typeface="Calibri" panose="020F0502020204030204" pitchFamily="34" charset="0"/>
                <a:cs typeface="Calibri" panose="020F0502020204030204" pitchFamily="34" charset="0"/>
              </a:rPr>
              <a:t>Nong đến que số lớn nhất trong bộ nong (số 10)</a:t>
            </a:r>
          </a:p>
          <a:p>
            <a:pPr marL="860425" indent="-514350">
              <a:buFont typeface="+mj-lt"/>
              <a:buAutoNum type="alphaUcPeriod"/>
            </a:pPr>
            <a:r>
              <a:rPr lang="vi-VN" dirty="0">
                <a:latin typeface="Calibri" panose="020F0502020204030204" pitchFamily="34" charset="0"/>
                <a:cs typeface="Calibri" panose="020F0502020204030204" pitchFamily="34" charset="0"/>
              </a:rPr>
              <a:t>Nong đến khi cứng, không thể nong rộng hơn</a:t>
            </a:r>
          </a:p>
          <a:p>
            <a:pPr marL="860425" indent="-514350">
              <a:buFont typeface="+mj-lt"/>
              <a:buAutoNum type="alphaUcPeriod"/>
            </a:pPr>
            <a:r>
              <a:rPr lang="vi-VN" dirty="0">
                <a:latin typeface="Calibri" panose="020F0502020204030204" pitchFamily="34" charset="0"/>
                <a:cs typeface="Calibri" panose="020F0502020204030204" pitchFamily="34" charset="0"/>
              </a:rPr>
              <a:t>Đến khi thấy được máu chảy nhiều từ lòng tử cung</a:t>
            </a:r>
            <a:endParaRPr lang="en-US" dirty="0">
              <a:latin typeface="Calibri" panose="020F0502020204030204" pitchFamily="34" charset="0"/>
              <a:cs typeface="Calibri" panose="020F0502020204030204" pitchFamily="34" charset="0"/>
            </a:endParaRPr>
          </a:p>
        </p:txBody>
      </p:sp>
      <p:graphicFrame>
        <p:nvGraphicFramePr>
          <p:cNvPr id="4" name="TPChart">
            <a:extLst>
              <a:ext uri="{FF2B5EF4-FFF2-40B4-BE49-F238E27FC236}">
                <a16:creationId xmlns:a16="http://schemas.microsoft.com/office/drawing/2014/main" id="{9FD1840A-E980-4876-9B71-80AB6152CE95}"/>
              </a:ext>
            </a:extLst>
          </p:cNvPr>
          <p:cNvGraphicFramePr>
            <a:graphicFrameLocks noChangeAspect="1"/>
          </p:cNvGraphicFramePr>
          <p:nvPr>
            <p:custDataLst>
              <p:tags r:id="rId3"/>
            </p:custDataLst>
          </p:nvPr>
        </p:nvGraphicFramePr>
        <p:xfrm>
          <a:off x="5080000" y="1560095"/>
          <a:ext cx="4064000" cy="4572000"/>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9FD1840A-E980-4876-9B71-80AB6152CE95}"/>
                          </a:ext>
                        </a:extLst>
                      </p:cNvPr>
                      <p:cNvPicPr/>
                      <p:nvPr/>
                    </p:nvPicPr>
                    <p:blipFill>
                      <a:blip r:embed="rId9"/>
                      <a:stretch>
                        <a:fillRect/>
                      </a:stretch>
                    </p:blipFill>
                    <p:spPr>
                      <a:xfrm>
                        <a:off x="5080000" y="1560095"/>
                        <a:ext cx="4064000" cy="45720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7F55DC9D-CE1D-43EA-BF44-310D914F2E1F}"/>
              </a:ext>
            </a:extLst>
          </p:cNvPr>
          <p:cNvSpPr/>
          <p:nvPr>
            <p:custDataLst>
              <p:tags r:id="rId4"/>
            </p:custDataLst>
          </p:nvPr>
        </p:nvSpPr>
        <p:spPr>
          <a:xfrm>
            <a:off x="0" y="1840243"/>
            <a:ext cx="355600" cy="2794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B03CC6F8-2EBA-490D-8DE9-9D89FFCBBBBC}"/>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580C49EA-358E-453E-8FEC-581F7905A2AE}"/>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03C185D3-2468-4661-9C6A-1ACC20619198}"/>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C12970EB-5106-447B-A24A-CBB45DDABDD9}"/>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40A9A218-5BD4-4740-9044-89733FF921AC}"/>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6403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940CF976-D041-44E6-8D9F-EED57124DBE0}"/>
              </a:ext>
            </a:extLst>
          </p:cNvPr>
          <p:cNvSpPr>
            <a:spLocks noGrp="1"/>
          </p:cNvSpPr>
          <p:nvPr>
            <p:ph type="title"/>
          </p:nvPr>
        </p:nvSpPr>
        <p:spPr/>
        <p:txBody>
          <a:bodyPr>
            <a:normAutofit fontScale="90000"/>
          </a:bodyPr>
          <a:lstStyle/>
          <a:p>
            <a:pPr marL="346075" indent="-346075">
              <a:buFont typeface="+mj-lt"/>
              <a:buAutoNum type="arabicPeriod" startAt="4"/>
            </a:pP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D&amp;C, </a:t>
            </a:r>
            <a:r>
              <a:rPr lang="en-US" dirty="0" err="1">
                <a:latin typeface="Calibri" panose="020F0502020204030204" pitchFamily="34" charset="0"/>
                <a:cs typeface="Calibri" panose="020F0502020204030204" pitchFamily="34" charset="0"/>
              </a:rPr>
              <a: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động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giúp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việc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thủng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cung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thủ</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thuật</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CF91E96F-7066-485F-ABBA-E836344A390B}"/>
              </a:ext>
            </a:extLst>
          </p:cNvPr>
          <p:cNvSpPr>
            <a:spLocks noGrp="1"/>
          </p:cNvSpPr>
          <p:nvPr>
            <p:ph idx="1"/>
            <p:custDataLst>
              <p:tags r:id="rId2"/>
            </p:custDataLst>
          </p:nvPr>
        </p:nvSpPr>
        <p:spPr>
          <a:xfrm>
            <a:off x="-36095" y="1885536"/>
            <a:ext cx="5105400" cy="4972464"/>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Xác định chính xác tư thế tử cung trước thủ thuật</a:t>
            </a:r>
          </a:p>
          <a:p>
            <a:pPr marL="860425" lvl="1" indent="-514350">
              <a:buFont typeface="+mj-lt"/>
              <a:buAutoNum type="alphaUcPeriod"/>
            </a:pPr>
            <a:r>
              <a:rPr lang="vi-VN" dirty="0">
                <a:latin typeface="Calibri" panose="020F0502020204030204" pitchFamily="34" charset="0"/>
                <a:cs typeface="Calibri" panose="020F0502020204030204" pitchFamily="34" charset="0"/>
              </a:rPr>
              <a:t>Đo chính xác độ sâu và  tư thế tử cung với thước</a:t>
            </a:r>
          </a:p>
          <a:p>
            <a:pPr marL="860425" lvl="1" indent="-514350">
              <a:buFont typeface="+mj-lt"/>
              <a:buAutoNum type="alphaUcPeriod"/>
            </a:pPr>
            <a:r>
              <a:rPr lang="vi-VN" dirty="0">
                <a:latin typeface="Calibri" panose="020F0502020204030204" pitchFamily="34" charset="0"/>
                <a:cs typeface="Calibri" panose="020F0502020204030204" pitchFamily="34" charset="0"/>
              </a:rPr>
              <a:t>Thận trọng khi dùng que nong để nong cổ tử cung</a:t>
            </a:r>
          </a:p>
          <a:p>
            <a:pPr marL="860425" lvl="1" indent="-514350">
              <a:buFont typeface="+mj-lt"/>
              <a:buAutoNum type="alphaUcPeriod"/>
            </a:pPr>
            <a:r>
              <a:rPr lang="vi-VN" dirty="0">
                <a:latin typeface="Calibri" panose="020F0502020204030204" pitchFamily="34" charset="0"/>
                <a:cs typeface="Calibri" panose="020F0502020204030204" pitchFamily="34" charset="0"/>
              </a:rPr>
              <a:t>Cả 3 giải pháp cùng giúp hạn chế thủng tử cung</a:t>
            </a:r>
          </a:p>
        </p:txBody>
      </p:sp>
      <p:graphicFrame>
        <p:nvGraphicFramePr>
          <p:cNvPr id="4" name="TPChart">
            <a:extLst>
              <a:ext uri="{FF2B5EF4-FFF2-40B4-BE49-F238E27FC236}">
                <a16:creationId xmlns:a16="http://schemas.microsoft.com/office/drawing/2014/main" id="{06AA9D67-0812-4D7A-A438-0BBAF26D735F}"/>
              </a:ext>
            </a:extLst>
          </p:cNvPr>
          <p:cNvGraphicFramePr>
            <a:graphicFrameLocks noChangeAspect="1"/>
          </p:cNvGraphicFramePr>
          <p:nvPr>
            <p:custDataLst>
              <p:tags r:id="rId3"/>
            </p:custDataLst>
          </p:nvPr>
        </p:nvGraphicFramePr>
        <p:xfrm>
          <a:off x="4986348" y="1600200"/>
          <a:ext cx="4133589" cy="4650288"/>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06AA9D67-0812-4D7A-A438-0BBAF26D735F}"/>
                          </a:ext>
                        </a:extLst>
                      </p:cNvPr>
                      <p:cNvPicPr/>
                      <p:nvPr/>
                    </p:nvPicPr>
                    <p:blipFill>
                      <a:blip r:embed="rId9"/>
                      <a:stretch>
                        <a:fillRect/>
                      </a:stretch>
                    </p:blipFill>
                    <p:spPr>
                      <a:xfrm>
                        <a:off x="4986348" y="1600200"/>
                        <a:ext cx="4133589" cy="4650288"/>
                      </a:xfrm>
                      <a:prstGeom prst="rect">
                        <a:avLst/>
                      </a:prstGeom>
                    </p:spPr>
                  </p:pic>
                </p:oleObj>
              </mc:Fallback>
            </mc:AlternateContent>
          </a:graphicData>
        </a:graphic>
      </p:graphicFrame>
      <p:sp>
        <p:nvSpPr>
          <p:cNvPr id="5" name="CAI1">
            <a:extLst>
              <a:ext uri="{FF2B5EF4-FFF2-40B4-BE49-F238E27FC236}">
                <a16:creationId xmlns:a16="http://schemas.microsoft.com/office/drawing/2014/main" id="{CA1E1148-7C4E-471B-8D50-91857D0D275B}"/>
              </a:ext>
            </a:extLst>
          </p:cNvPr>
          <p:cNvSpPr/>
          <p:nvPr>
            <p:custDataLst>
              <p:tags r:id="rId4"/>
            </p:custDataLst>
          </p:nvPr>
        </p:nvSpPr>
        <p:spPr>
          <a:xfrm>
            <a:off x="-36096" y="4371768"/>
            <a:ext cx="493295" cy="428832"/>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F39C27BE-27BD-4B8E-A654-A18FEADFD423}"/>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D9D95EE0-26FE-45B4-BF64-22E976F3570B}"/>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13FF9EE8-550E-4214-B4F5-E5AD07E2E199}"/>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47646331-A1FB-4479-BC30-02C5D7655B72}"/>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D2F8048E-1684-4194-9318-9309FB70DCC2}"/>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134326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E7143E74-34FC-4343-B2C5-9E24FF06ADC2}"/>
              </a:ext>
            </a:extLst>
          </p:cNvPr>
          <p:cNvSpPr>
            <a:spLocks noGrp="1"/>
          </p:cNvSpPr>
          <p:nvPr>
            <p:ph type="title"/>
          </p:nvPr>
        </p:nvSpPr>
        <p:spPr/>
        <p:txBody>
          <a:bodyPr>
            <a:normAutofit fontScale="90000"/>
          </a:bodyPr>
          <a:lstStyle/>
          <a:p>
            <a:pPr marL="323850" indent="-323850">
              <a:buFont typeface="+mj-lt"/>
              <a:buAutoNum type="arabicPeriod" startAt="5"/>
            </a:pPr>
            <a:r>
              <a:rPr lang="vi-VN" dirty="0">
                <a:latin typeface="Calibri" panose="020F0502020204030204" pitchFamily="34" charset="0"/>
                <a:cs typeface="Calibri" panose="020F0502020204030204" pitchFamily="34" charset="0"/>
              </a:rPr>
              <a:t>Khi nạo sinh thiết nội mạc tử cung, kháng sinh dự phòng được thực hiện ra sao?</a:t>
            </a:r>
            <a:endParaRPr lang="en-US" dirty="0">
              <a:latin typeface="Calibri" panose="020F0502020204030204" pitchFamily="34" charset="0"/>
              <a:cs typeface="Calibri" panose="020F0502020204030204" pitchFamily="34" charset="0"/>
            </a:endParaRPr>
          </a:p>
        </p:txBody>
      </p:sp>
      <p:sp>
        <p:nvSpPr>
          <p:cNvPr id="3" name="TPAnswers">
            <a:extLst>
              <a:ext uri="{FF2B5EF4-FFF2-40B4-BE49-F238E27FC236}">
                <a16:creationId xmlns:a16="http://schemas.microsoft.com/office/drawing/2014/main" id="{6353FBE3-9033-48B2-9B9B-C6EA7FE65298}"/>
              </a:ext>
            </a:extLst>
          </p:cNvPr>
          <p:cNvSpPr>
            <a:spLocks noGrp="1"/>
          </p:cNvSpPr>
          <p:nvPr>
            <p:ph idx="1"/>
            <p:custDataLst>
              <p:tags r:id="rId2"/>
            </p:custDataLst>
          </p:nvPr>
        </p:nvSpPr>
        <p:spPr>
          <a:xfrm>
            <a:off x="-16042" y="1926469"/>
            <a:ext cx="5105400" cy="4876800"/>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Không cần cho kháng sinh dự phòng trước và sau đó</a:t>
            </a:r>
          </a:p>
          <a:p>
            <a:pPr marL="860425" lvl="1" indent="-514350">
              <a:buFont typeface="+mj-lt"/>
              <a:buAutoNum type="alphaUcPeriod"/>
            </a:pPr>
            <a:r>
              <a:rPr lang="vi-VN" dirty="0">
                <a:latin typeface="Calibri" panose="020F0502020204030204" pitchFamily="34" charset="0"/>
                <a:cs typeface="Calibri" panose="020F0502020204030204" pitchFamily="34" charset="0"/>
              </a:rPr>
              <a:t>Cefazolin 1 gram, liều duy nhất trước thủ thuật</a:t>
            </a:r>
          </a:p>
          <a:p>
            <a:pPr marL="860425" lvl="1" indent="-514350">
              <a:buFont typeface="+mj-lt"/>
              <a:buAutoNum type="alphaUcPeriod"/>
            </a:pPr>
            <a:r>
              <a:rPr lang="vi-VN" dirty="0">
                <a:latin typeface="Calibri" panose="020F0502020204030204" pitchFamily="34" charset="0"/>
                <a:cs typeface="Calibri" panose="020F0502020204030204" pitchFamily="34" charset="0"/>
              </a:rPr>
              <a:t>Doxycyclin 200 mg, liều duy nhất sau thủ thuật</a:t>
            </a:r>
          </a:p>
          <a:p>
            <a:pPr marL="860425" lvl="1" indent="-514350">
              <a:buFont typeface="+mj-lt"/>
              <a:buAutoNum type="alphaUcPeriod"/>
            </a:pPr>
            <a:r>
              <a:rPr lang="vi-VN" dirty="0">
                <a:latin typeface="Calibri" panose="020F0502020204030204" pitchFamily="34" charset="0"/>
                <a:cs typeface="Calibri" panose="020F0502020204030204" pitchFamily="34" charset="0"/>
              </a:rPr>
              <a:t>Kháng sinh phổ rộng, từ 3 đến 5 ngày sau thủ thuật</a:t>
            </a:r>
            <a:endParaRPr lang="vi-VN" dirty="0"/>
          </a:p>
        </p:txBody>
      </p:sp>
      <p:graphicFrame>
        <p:nvGraphicFramePr>
          <p:cNvPr id="4" name="TPChart">
            <a:extLst>
              <a:ext uri="{FF2B5EF4-FFF2-40B4-BE49-F238E27FC236}">
                <a16:creationId xmlns:a16="http://schemas.microsoft.com/office/drawing/2014/main" id="{A386EC80-11BB-425E-A700-E0DF0DB095EB}"/>
              </a:ext>
            </a:extLst>
          </p:cNvPr>
          <p:cNvGraphicFramePr>
            <a:graphicFrameLocks noChangeAspect="1"/>
          </p:cNvGraphicFramePr>
          <p:nvPr>
            <p:custDataLst>
              <p:tags r:id="rId3"/>
            </p:custDataLst>
          </p:nvPr>
        </p:nvGraphicFramePr>
        <p:xfrm>
          <a:off x="5016500" y="1600200"/>
          <a:ext cx="4064000" cy="4572000"/>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A386EC80-11BB-425E-A700-E0DF0DB095EB}"/>
                          </a:ext>
                        </a:extLst>
                      </p:cNvPr>
                      <p:cNvPicPr/>
                      <p:nvPr/>
                    </p:nvPicPr>
                    <p:blipFill>
                      <a:blip r:embed="rId9"/>
                      <a:stretch>
                        <a:fillRect/>
                      </a:stretch>
                    </p:blipFill>
                    <p:spPr>
                      <a:xfrm>
                        <a:off x="5016500" y="1600200"/>
                        <a:ext cx="4064000" cy="45720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7DEFDA3F-9685-4334-B71C-7C9EAB76785A}"/>
              </a:ext>
            </a:extLst>
          </p:cNvPr>
          <p:cNvSpPr/>
          <p:nvPr>
            <p:custDataLst>
              <p:tags r:id="rId4"/>
            </p:custDataLst>
          </p:nvPr>
        </p:nvSpPr>
        <p:spPr>
          <a:xfrm>
            <a:off x="42378" y="3554663"/>
            <a:ext cx="414822" cy="3556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DBCFA8D8-67A7-4E9C-A86C-C351769194E8}"/>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E1EE57B8-8B86-4FAD-A82D-85D9B4A91D08}"/>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8B42F785-5555-428E-A9D4-3C292F5062CD}"/>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9C7AA59F-7537-484A-99D9-5C1D1F163684}"/>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B398EBF6-5C6B-4930-85C3-859232267D91}"/>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279129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Mục tiêu học tập</a:t>
            </a:r>
          </a:p>
        </p:txBody>
      </p:sp>
      <p:sp>
        <p:nvSpPr>
          <p:cNvPr id="3" name="Content Placeholder 2"/>
          <p:cNvSpPr>
            <a:spLocks noGrp="1"/>
          </p:cNvSpPr>
          <p:nvPr>
            <p:ph idx="1"/>
          </p:nvPr>
        </p:nvSpPr>
        <p:spPr/>
        <p:txBody>
          <a:bodyPr/>
          <a:lstStyle/>
          <a:p>
            <a:pPr marL="0" indent="0" algn="just">
              <a:lnSpc>
                <a:spcPct val="100000"/>
              </a:lnSpc>
              <a:spcBef>
                <a:spcPts val="600"/>
              </a:spcBef>
              <a:spcAft>
                <a:spcPts val="600"/>
              </a:spcAft>
              <a:buNone/>
            </a:pPr>
            <a:r>
              <a:rPr lang="vi-VN">
                <a:latin typeface="Calibri" panose="020F0502020204030204" pitchFamily="34" charset="0"/>
                <a:cs typeface="Calibri" panose="020F0502020204030204" pitchFamily="34" charset="0"/>
              </a:rPr>
              <a:t>Sau khi hoàn thành bài, người học có khả năng:</a:t>
            </a:r>
          </a:p>
          <a:p>
            <a:pPr marL="355600" indent="-355600" algn="just">
              <a:lnSpc>
                <a:spcPct val="100000"/>
              </a:lnSpc>
              <a:spcBef>
                <a:spcPts val="600"/>
              </a:spcBef>
              <a:spcAft>
                <a:spcPts val="600"/>
              </a:spcAft>
              <a:buFont typeface="+mj-lt"/>
              <a:buAutoNum type="arabicPeriod"/>
            </a:pPr>
            <a:r>
              <a:rPr lang="vi-VN">
                <a:latin typeface="Calibri" panose="020F0502020204030204" pitchFamily="34" charset="0"/>
                <a:cs typeface="Calibri" panose="020F0502020204030204" pitchFamily="34" charset="0"/>
              </a:rPr>
              <a:t>Giao tiếp một cách hiệu quả với một bệnh nhân đến khám vì một vấn đề phụ khoa</a:t>
            </a:r>
          </a:p>
          <a:p>
            <a:pPr marL="355600" indent="-355600" algn="just">
              <a:lnSpc>
                <a:spcPct val="100000"/>
              </a:lnSpc>
              <a:spcBef>
                <a:spcPts val="600"/>
              </a:spcBef>
              <a:spcAft>
                <a:spcPts val="600"/>
              </a:spcAft>
              <a:buFont typeface="+mj-lt"/>
              <a:buAutoNum type="arabicPeriod"/>
            </a:pPr>
            <a:r>
              <a:rPr lang="vi-VN">
                <a:latin typeface="Calibri" panose="020F0502020204030204" pitchFamily="34" charset="0"/>
                <a:cs typeface="Calibri" panose="020F0502020204030204" pitchFamily="34" charset="0"/>
              </a:rPr>
              <a:t>Chọn được phương pháp lấy mẫu tế bào học tầm soát ung thư cổ tử cung (Pap test) và thực hiện đúng việc lấy mẫu bằng các phương pháp khác nhau</a:t>
            </a:r>
          </a:p>
          <a:p>
            <a:pPr marL="346075" lvl="0" indent="-346075">
              <a:buFont typeface="+mj-lt"/>
              <a:buAutoNum type="arabicPeriod"/>
            </a:pPr>
            <a:endParaRPr lang="vi-VN"/>
          </a:p>
        </p:txBody>
      </p:sp>
    </p:spTree>
    <p:extLst>
      <p:ext uri="{BB962C8B-B14F-4D97-AF65-F5344CB8AC3E}">
        <p14:creationId xmlns:p14="http://schemas.microsoft.com/office/powerpoint/2010/main" val="173065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1583F43E-8FCF-4DB5-B669-2BF1B8F701D5}"/>
              </a:ext>
            </a:extLst>
          </p:cNvPr>
          <p:cNvSpPr>
            <a:spLocks noGrp="1"/>
          </p:cNvSpPr>
          <p:nvPr>
            <p:ph type="title"/>
          </p:nvPr>
        </p:nvSpPr>
        <p:spPr/>
        <p:txBody>
          <a:bodyPr>
            <a:normAutofit fontScale="90000"/>
          </a:bodyPr>
          <a:lstStyle/>
          <a:p>
            <a:pPr marL="346075" indent="-346075">
              <a:buFont typeface="+mj-lt"/>
              <a:buAutoNum type="arabicPeriod"/>
            </a:pPr>
            <a:r>
              <a:rPr lang="vi-VN" dirty="0">
                <a:latin typeface="Calibri" panose="020F0502020204030204" pitchFamily="34" charset="0"/>
                <a:cs typeface="Calibri" panose="020F0502020204030204" pitchFamily="34" charset="0"/>
              </a:rPr>
              <a:t>Chống chỉ định nào là tuyệt đối cho pap test qui ước  nhưng tương đối ở pap test nhúng dịch?</a:t>
            </a:r>
            <a:endParaRPr lang="en-US" dirty="0">
              <a:latin typeface="Calibri" panose="020F0502020204030204" pitchFamily="34" charset="0"/>
              <a:cs typeface="Calibri" panose="020F0502020204030204" pitchFamily="34" charset="0"/>
            </a:endParaRPr>
          </a:p>
        </p:txBody>
      </p:sp>
      <p:sp>
        <p:nvSpPr>
          <p:cNvPr id="3" name="TPAnswers">
            <a:extLst>
              <a:ext uri="{FF2B5EF4-FFF2-40B4-BE49-F238E27FC236}">
                <a16:creationId xmlns:a16="http://schemas.microsoft.com/office/drawing/2014/main" id="{842220BA-0812-418C-9738-DACB0F0111EA}"/>
              </a:ext>
            </a:extLst>
          </p:cNvPr>
          <p:cNvSpPr>
            <a:spLocks noGrp="1"/>
          </p:cNvSpPr>
          <p:nvPr>
            <p:ph idx="1"/>
            <p:custDataLst>
              <p:tags r:id="rId2"/>
            </p:custDataLst>
          </p:nvPr>
        </p:nvSpPr>
        <p:spPr>
          <a:xfrm>
            <a:off x="0" y="2381250"/>
            <a:ext cx="4572000" cy="3257550"/>
          </a:xfrm>
        </p:spPr>
        <p:txBody>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Xuất huyết âm đạo</a:t>
            </a:r>
          </a:p>
          <a:p>
            <a:pPr marL="860425" lvl="1" indent="-514350">
              <a:buFont typeface="+mj-lt"/>
              <a:buAutoNum type="alphaUcPeriod"/>
            </a:pPr>
            <a:r>
              <a:rPr lang="vi-VN" dirty="0">
                <a:latin typeface="Calibri" panose="020F0502020204030204" pitchFamily="34" charset="0"/>
                <a:cs typeface="Calibri" panose="020F0502020204030204" pitchFamily="34" charset="0"/>
              </a:rPr>
              <a:t>Viêm cổ tử cung cấp</a:t>
            </a:r>
          </a:p>
          <a:p>
            <a:pPr marL="860425" lvl="1" indent="-514350">
              <a:buFont typeface="+mj-lt"/>
              <a:buAutoNum type="alphaUcPeriod"/>
            </a:pPr>
            <a:r>
              <a:rPr lang="vi-VN" dirty="0">
                <a:latin typeface="Calibri" panose="020F0502020204030204" pitchFamily="34" charset="0"/>
                <a:cs typeface="Calibri" panose="020F0502020204030204" pitchFamily="34" charset="0"/>
              </a:rPr>
              <a:t>Đặt E</a:t>
            </a:r>
            <a:r>
              <a:rPr lang="vi-VN" baseline="-25000" dirty="0">
                <a:latin typeface="Calibri" panose="020F0502020204030204" pitchFamily="34" charset="0"/>
                <a:cs typeface="Calibri" panose="020F0502020204030204" pitchFamily="34" charset="0"/>
              </a:rPr>
              <a:t>2</a:t>
            </a:r>
            <a:r>
              <a:rPr lang="vi-VN" dirty="0">
                <a:latin typeface="Calibri" panose="020F0502020204030204" pitchFamily="34" charset="0"/>
                <a:cs typeface="Calibri" panose="020F0502020204030204" pitchFamily="34" charset="0"/>
              </a:rPr>
              <a:t> âm đạo trước đó</a:t>
            </a:r>
          </a:p>
          <a:p>
            <a:pPr marL="860425" lvl="1" indent="-514350">
              <a:buFont typeface="+mj-lt"/>
              <a:buAutoNum type="alphaUcPeriod"/>
            </a:pPr>
            <a:r>
              <a:rPr lang="vi-VN" dirty="0">
                <a:latin typeface="Calibri" panose="020F0502020204030204" pitchFamily="34" charset="0"/>
                <a:cs typeface="Calibri" panose="020F0502020204030204" pitchFamily="34" charset="0"/>
              </a:rPr>
              <a:t>Thụt rửa âm đạo trước đó</a:t>
            </a:r>
          </a:p>
        </p:txBody>
      </p:sp>
      <p:graphicFrame>
        <p:nvGraphicFramePr>
          <p:cNvPr id="4" name="TPChart">
            <a:extLst>
              <a:ext uri="{FF2B5EF4-FFF2-40B4-BE49-F238E27FC236}">
                <a16:creationId xmlns:a16="http://schemas.microsoft.com/office/drawing/2014/main" id="{BA5218B9-B45D-4B0F-AC0B-3080BBF5B729}"/>
              </a:ext>
            </a:extLst>
          </p:cNvPr>
          <p:cNvGraphicFramePr>
            <a:graphicFrameLocks noChangeAspect="1"/>
          </p:cNvGraphicFramePr>
          <p:nvPr>
            <p:custDataLst>
              <p:tags r:id="rId3"/>
            </p:custDataLst>
            <p:extLst>
              <p:ext uri="{D42A27DB-BD31-4B8C-83A1-F6EECF244321}">
                <p14:modId xmlns:p14="http://schemas.microsoft.com/office/powerpoint/2010/main" val="2454690704"/>
              </p:ext>
            </p:extLst>
          </p:nvPr>
        </p:nvGraphicFramePr>
        <p:xfrm>
          <a:off x="4496468" y="1940092"/>
          <a:ext cx="4572000" cy="4463716"/>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BA5218B9-B45D-4B0F-AC0B-3080BBF5B729}"/>
                          </a:ext>
                        </a:extLst>
                      </p:cNvPr>
                      <p:cNvPicPr/>
                      <p:nvPr/>
                    </p:nvPicPr>
                    <p:blipFill>
                      <a:blip r:embed="rId9"/>
                      <a:stretch>
                        <a:fillRect/>
                      </a:stretch>
                    </p:blipFill>
                    <p:spPr>
                      <a:xfrm>
                        <a:off x="4496468" y="1940092"/>
                        <a:ext cx="4572000" cy="4463716"/>
                      </a:xfrm>
                      <a:prstGeom prst="rect">
                        <a:avLst/>
                      </a:prstGeom>
                    </p:spPr>
                  </p:pic>
                </p:oleObj>
              </mc:Fallback>
            </mc:AlternateContent>
          </a:graphicData>
        </a:graphic>
      </p:graphicFrame>
      <p:sp>
        <p:nvSpPr>
          <p:cNvPr id="5" name="CAI1">
            <a:extLst>
              <a:ext uri="{FF2B5EF4-FFF2-40B4-BE49-F238E27FC236}">
                <a16:creationId xmlns:a16="http://schemas.microsoft.com/office/drawing/2014/main" id="{C59297DE-82EC-4AB4-A930-5FD1A884FD2B}"/>
              </a:ext>
            </a:extLst>
          </p:cNvPr>
          <p:cNvSpPr/>
          <p:nvPr>
            <p:custDataLst>
              <p:tags r:id="rId4"/>
            </p:custDataLst>
          </p:nvPr>
        </p:nvSpPr>
        <p:spPr>
          <a:xfrm>
            <a:off x="146050" y="2514600"/>
            <a:ext cx="215900" cy="2159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0BD65E33-F3B7-4CBB-9342-CFBC925FFC08}"/>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C49F645D-0BF1-418A-813C-2CF82F15C59B}"/>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109F5E66-725B-454C-B651-7B0422E35BF2}"/>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A9204F3A-BE63-4D00-AC63-6C97B8337CEF}"/>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79F02EA3-5857-4EA0-91FE-0AC5030411D1}"/>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341018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1B29421B-90A7-4068-90D1-BA611EF157F6}"/>
              </a:ext>
            </a:extLst>
          </p:cNvPr>
          <p:cNvSpPr>
            <a:spLocks noGrp="1"/>
          </p:cNvSpPr>
          <p:nvPr>
            <p:ph type="title"/>
          </p:nvPr>
        </p:nvSpPr>
        <p:spPr/>
        <p:txBody>
          <a:bodyPr>
            <a:normAutofit fontScale="90000"/>
          </a:bodyPr>
          <a:lstStyle/>
          <a:p>
            <a:pPr marL="346075" indent="-346075">
              <a:buFont typeface="+mj-lt"/>
              <a:buAutoNum type="arabicPeriod" startAt="2"/>
            </a:pPr>
            <a:r>
              <a:rPr lang="vi-VN" dirty="0">
                <a:latin typeface="Calibri" panose="020F0502020204030204" pitchFamily="34" charset="0"/>
                <a:cs typeface="Calibri" panose="020F0502020204030204" pitchFamily="34" charset="0"/>
              </a:rPr>
              <a:t>Chổi cytobrush được dùng để lấy mẫu tế bào học trong trường hợp nào</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CE94CEA0-D577-4246-9252-6B84483C24FD}"/>
              </a:ext>
            </a:extLst>
          </p:cNvPr>
          <p:cNvSpPr>
            <a:spLocks noGrp="1"/>
          </p:cNvSpPr>
          <p:nvPr>
            <p:ph idx="1"/>
            <p:custDataLst>
              <p:tags r:id="rId2"/>
            </p:custDataLst>
          </p:nvPr>
        </p:nvSpPr>
        <p:spPr>
          <a:xfrm>
            <a:off x="-4011" y="2272713"/>
            <a:ext cx="5434264" cy="3561936"/>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Cổ tử cung bị chít hẹp nhỏ hơn đầu que Ayre </a:t>
            </a:r>
          </a:p>
          <a:p>
            <a:pPr marL="860425" lvl="1" indent="-514350">
              <a:buFont typeface="+mj-lt"/>
              <a:buAutoNum type="alphaUcPeriod"/>
            </a:pPr>
            <a:r>
              <a:rPr lang="vi-VN" dirty="0">
                <a:latin typeface="Calibri" panose="020F0502020204030204" pitchFamily="34" charset="0"/>
                <a:cs typeface="Calibri" panose="020F0502020204030204" pitchFamily="34" charset="0"/>
              </a:rPr>
              <a:t>Muốn / cần lấy mẫu (riêng) kênh cổ tử cung</a:t>
            </a:r>
          </a:p>
          <a:p>
            <a:pPr marL="860425" lvl="1" indent="-514350">
              <a:buFont typeface="+mj-lt"/>
              <a:buAutoNum type="alphaUcPeriod"/>
            </a:pPr>
            <a:r>
              <a:rPr lang="vi-VN" dirty="0">
                <a:latin typeface="Calibri" panose="020F0502020204030204" pitchFamily="34" charset="0"/>
                <a:cs typeface="Calibri" panose="020F0502020204030204" pitchFamily="34" charset="0"/>
              </a:rPr>
              <a:t>Không thấy rõ được TZ (vùng biến đổi lát-trụ)</a:t>
            </a:r>
          </a:p>
          <a:p>
            <a:pPr marL="860425" lvl="1" indent="-514350">
              <a:buFont typeface="+mj-lt"/>
              <a:buAutoNum type="alphaUcPeriod"/>
            </a:pPr>
            <a:r>
              <a:rPr lang="vi-VN" dirty="0">
                <a:latin typeface="Calibri" panose="020F0502020204030204" pitchFamily="34" charset="0"/>
                <a:cs typeface="Calibri" panose="020F0502020204030204" pitchFamily="34" charset="0"/>
              </a:rPr>
              <a:t>Cổ tử cung có vùng lộ tuyến rộng</a:t>
            </a:r>
          </a:p>
        </p:txBody>
      </p:sp>
      <p:graphicFrame>
        <p:nvGraphicFramePr>
          <p:cNvPr id="4" name="TPChart">
            <a:extLst>
              <a:ext uri="{FF2B5EF4-FFF2-40B4-BE49-F238E27FC236}">
                <a16:creationId xmlns:a16="http://schemas.microsoft.com/office/drawing/2014/main" id="{A8B06DE9-285E-479B-B15E-218334A22941}"/>
              </a:ext>
            </a:extLst>
          </p:cNvPr>
          <p:cNvGraphicFramePr>
            <a:graphicFrameLocks noChangeAspect="1"/>
          </p:cNvGraphicFramePr>
          <p:nvPr>
            <p:custDataLst>
              <p:tags r:id="rId3"/>
            </p:custDataLst>
            <p:extLst>
              <p:ext uri="{D42A27DB-BD31-4B8C-83A1-F6EECF244321}">
                <p14:modId xmlns:p14="http://schemas.microsoft.com/office/powerpoint/2010/main" val="1714436927"/>
              </p:ext>
            </p:extLst>
          </p:nvPr>
        </p:nvGraphicFramePr>
        <p:xfrm>
          <a:off x="4990505" y="1782762"/>
          <a:ext cx="4037189" cy="4541838"/>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A8B06DE9-285E-479B-B15E-218334A22941}"/>
                          </a:ext>
                        </a:extLst>
                      </p:cNvPr>
                      <p:cNvPicPr/>
                      <p:nvPr/>
                    </p:nvPicPr>
                    <p:blipFill>
                      <a:blip r:embed="rId9"/>
                      <a:stretch>
                        <a:fillRect/>
                      </a:stretch>
                    </p:blipFill>
                    <p:spPr>
                      <a:xfrm>
                        <a:off x="4990505" y="1782762"/>
                        <a:ext cx="4037189" cy="4541838"/>
                      </a:xfrm>
                      <a:prstGeom prst="rect">
                        <a:avLst/>
                      </a:prstGeom>
                    </p:spPr>
                  </p:pic>
                </p:oleObj>
              </mc:Fallback>
            </mc:AlternateContent>
          </a:graphicData>
        </a:graphic>
      </p:graphicFrame>
      <p:sp>
        <p:nvSpPr>
          <p:cNvPr id="5" name="CAI1">
            <a:extLst>
              <a:ext uri="{FF2B5EF4-FFF2-40B4-BE49-F238E27FC236}">
                <a16:creationId xmlns:a16="http://schemas.microsoft.com/office/drawing/2014/main" id="{73BFEB44-4269-46C4-B2E3-9F970E6D63CB}"/>
              </a:ext>
            </a:extLst>
          </p:cNvPr>
          <p:cNvSpPr/>
          <p:nvPr>
            <p:custDataLst>
              <p:tags r:id="rId4"/>
            </p:custDataLst>
          </p:nvPr>
        </p:nvSpPr>
        <p:spPr>
          <a:xfrm>
            <a:off x="12700" y="3207751"/>
            <a:ext cx="444500" cy="4699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9CD19B48-5A15-4ADC-A76F-E8631D155737}"/>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198C1D95-434E-4948-92E3-AD399122D0D3}"/>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2D1C99E9-52B5-4DD8-8A8F-C7E25FFDC33D}"/>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B77DD501-CB14-4B9D-A58E-B564065083EA}"/>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53B56658-192B-4411-BEB5-1E74A30A6C46}"/>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292251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FDBBAFA0-009C-4F29-91FD-1B2B8A26907C}"/>
              </a:ext>
            </a:extLst>
          </p:cNvPr>
          <p:cNvSpPr>
            <a:spLocks noGrp="1"/>
          </p:cNvSpPr>
          <p:nvPr>
            <p:ph type="title"/>
          </p:nvPr>
        </p:nvSpPr>
        <p:spPr/>
        <p:txBody>
          <a:bodyPr>
            <a:normAutofit fontScale="90000"/>
          </a:bodyPr>
          <a:lstStyle/>
          <a:p>
            <a:pPr marL="346075" indent="-346075">
              <a:buFont typeface="+mj-lt"/>
              <a:buAutoNum type="arabicPeriod" startAt="3"/>
            </a:pPr>
            <a:r>
              <a:rPr lang="vi-VN" dirty="0">
                <a:latin typeface="Calibri" panose="020F0502020204030204" pitchFamily="34" charset="0"/>
                <a:cs typeface="Calibri" panose="020F0502020204030204" pitchFamily="34" charset="0"/>
              </a:rPr>
              <a:t>Khi thực hiện lấy tế bào bằng que Ayre, hành động nào là chính xác</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73DF8087-4750-4FB1-8088-49AA42AD7743}"/>
              </a:ext>
            </a:extLst>
          </p:cNvPr>
          <p:cNvSpPr>
            <a:spLocks noGrp="1"/>
          </p:cNvSpPr>
          <p:nvPr>
            <p:ph idx="1"/>
            <p:custDataLst>
              <p:tags r:id="rId2"/>
            </p:custDataLst>
          </p:nvPr>
        </p:nvSpPr>
        <p:spPr>
          <a:xfrm>
            <a:off x="0" y="2067132"/>
            <a:ext cx="5281863" cy="3638136"/>
          </a:xfrm>
        </p:spPr>
        <p:txBody>
          <a:bodyPr>
            <a:normAutofit/>
          </a:bodyPr>
          <a:lstStyle/>
          <a:p>
            <a:pPr marL="860425" indent="-514350">
              <a:buFont typeface="+mj-lt"/>
              <a:buAutoNum type="alphaUcPeriod"/>
            </a:pPr>
            <a:r>
              <a:rPr lang="vi-VN" dirty="0">
                <a:latin typeface="Calibri" panose="020F0502020204030204" pitchFamily="34" charset="0"/>
                <a:cs typeface="Calibri" panose="020F0502020204030204" pitchFamily="34" charset="0"/>
              </a:rPr>
              <a:t>Xoay que nhiều vòng, xoay que theo cả hai chiều</a:t>
            </a:r>
          </a:p>
          <a:p>
            <a:pPr marL="860425" indent="-514350">
              <a:buFont typeface="+mj-lt"/>
              <a:buAutoNum type="alphaUcPeriod"/>
            </a:pPr>
            <a:r>
              <a:rPr lang="vi-VN" dirty="0">
                <a:latin typeface="Calibri" panose="020F0502020204030204" pitchFamily="34" charset="0"/>
                <a:cs typeface="Calibri" panose="020F0502020204030204" pitchFamily="34" charset="0"/>
              </a:rPr>
              <a:t>Cố đưa đầu nhỏ vào sâu trong kênh cổ tử cung</a:t>
            </a:r>
          </a:p>
          <a:p>
            <a:pPr marL="860425" indent="-514350">
              <a:buFont typeface="+mj-lt"/>
              <a:buAutoNum type="alphaUcPeriod"/>
            </a:pPr>
            <a:r>
              <a:rPr lang="vi-VN" dirty="0">
                <a:latin typeface="Calibri" panose="020F0502020204030204" pitchFamily="34" charset="0"/>
                <a:cs typeface="Calibri" panose="020F0502020204030204" pitchFamily="34" charset="0"/>
              </a:rPr>
              <a:t>Đặt phần khuyết của que ở vùng biến đổi lát-trụ</a:t>
            </a:r>
          </a:p>
          <a:p>
            <a:pPr marL="860425" indent="-514350">
              <a:buFont typeface="+mj-lt"/>
              <a:buAutoNum type="alphaUcPeriod"/>
            </a:pPr>
            <a:r>
              <a:rPr lang="vi-VN" dirty="0">
                <a:latin typeface="Calibri" panose="020F0502020204030204" pitchFamily="34" charset="0"/>
                <a:cs typeface="Calibri" panose="020F0502020204030204" pitchFamily="34" charset="0"/>
              </a:rPr>
              <a:t>Nếu lộ tuyến quá rộng thì không dùng que Ayre</a:t>
            </a:r>
            <a:endParaRPr lang="en-US" dirty="0">
              <a:latin typeface="Calibri" panose="020F0502020204030204" pitchFamily="34" charset="0"/>
              <a:cs typeface="Calibri" panose="020F0502020204030204" pitchFamily="34" charset="0"/>
            </a:endParaRPr>
          </a:p>
        </p:txBody>
      </p:sp>
      <p:graphicFrame>
        <p:nvGraphicFramePr>
          <p:cNvPr id="4" name="TPChart">
            <a:extLst>
              <a:ext uri="{FF2B5EF4-FFF2-40B4-BE49-F238E27FC236}">
                <a16:creationId xmlns:a16="http://schemas.microsoft.com/office/drawing/2014/main" id="{5D5F1BE9-62BA-41D9-BC37-C6CD7BDF4B06}"/>
              </a:ext>
            </a:extLst>
          </p:cNvPr>
          <p:cNvGraphicFramePr>
            <a:graphicFrameLocks noChangeAspect="1"/>
          </p:cNvGraphicFramePr>
          <p:nvPr>
            <p:custDataLst>
              <p:tags r:id="rId3"/>
            </p:custDataLst>
            <p:extLst>
              <p:ext uri="{D42A27DB-BD31-4B8C-83A1-F6EECF244321}">
                <p14:modId xmlns:p14="http://schemas.microsoft.com/office/powerpoint/2010/main" val="4021626828"/>
              </p:ext>
            </p:extLst>
          </p:nvPr>
        </p:nvGraphicFramePr>
        <p:xfrm>
          <a:off x="5016500" y="1600200"/>
          <a:ext cx="4064000" cy="4572000"/>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5D5F1BE9-62BA-41D9-BC37-C6CD7BDF4B06}"/>
                          </a:ext>
                        </a:extLst>
                      </p:cNvPr>
                      <p:cNvPicPr/>
                      <p:nvPr/>
                    </p:nvPicPr>
                    <p:blipFill>
                      <a:blip r:embed="rId9"/>
                      <a:stretch>
                        <a:fillRect/>
                      </a:stretch>
                    </p:blipFill>
                    <p:spPr>
                      <a:xfrm>
                        <a:off x="5016500" y="1600200"/>
                        <a:ext cx="4064000" cy="45720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0182D06F-ECA8-4B06-90B0-42585369003A}"/>
              </a:ext>
            </a:extLst>
          </p:cNvPr>
          <p:cNvSpPr/>
          <p:nvPr>
            <p:custDataLst>
              <p:tags r:id="rId4"/>
            </p:custDataLst>
          </p:nvPr>
        </p:nvSpPr>
        <p:spPr>
          <a:xfrm>
            <a:off x="-25400" y="3848100"/>
            <a:ext cx="482600" cy="4826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555E7F90-DC53-46BD-860D-F58AA0059ABD}"/>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82094D03-0047-4D9F-9139-DD18DBC775E7}"/>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86DEAA73-B922-4B73-BED5-84861B0B4241}"/>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7345112D-3416-41E3-8E06-1C991C54CC85}"/>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2652CC87-9E0B-4F93-82F4-42742BF67382}"/>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7396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B955BC4F-66F6-4E6C-A5D2-E515A946A569}"/>
              </a:ext>
            </a:extLst>
          </p:cNvPr>
          <p:cNvSpPr>
            <a:spLocks noGrp="1"/>
          </p:cNvSpPr>
          <p:nvPr>
            <p:ph type="title"/>
          </p:nvPr>
        </p:nvSpPr>
        <p:spPr>
          <a:xfrm>
            <a:off x="196850" y="431802"/>
            <a:ext cx="8642350" cy="1320797"/>
          </a:xfrm>
        </p:spPr>
        <p:txBody>
          <a:bodyPr>
            <a:normAutofit fontScale="90000"/>
          </a:bodyPr>
          <a:lstStyle/>
          <a:p>
            <a:pPr marL="346075" indent="-346075">
              <a:buFont typeface="+mj-lt"/>
              <a:buAutoNum type="arabicPeriod" startAt="4"/>
            </a:pPr>
            <a:r>
              <a:rPr lang="en-US" dirty="0" err="1">
                <a:latin typeface="Calibri" panose="020F0502020204030204" pitchFamily="34" charset="0"/>
                <a:cs typeface="Calibri" panose="020F0502020204030204" pitchFamily="34" charset="0"/>
              </a:rPr>
              <a:t>Dưới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đây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một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hình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thấy</a:t>
            </a:r>
            <a:r>
              <a:rPr lang="en-US" dirty="0">
                <a:latin typeface="Calibri" panose="020F0502020204030204" pitchFamily="34" charset="0"/>
                <a:cs typeface="Calibri" panose="020F0502020204030204" pitchFamily="34" charset="0"/>
              </a:rPr>
              <a:t> qua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vịt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làm</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chọn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hiện</a:t>
            </a:r>
            <a:r>
              <a:rPr lang="en-US" dirty="0">
                <a:latin typeface="Calibri" panose="020F0502020204030204" pitchFamily="34" charset="0"/>
                <a:cs typeface="Calibri" panose="020F0502020204030204" pitchFamily="34" charset="0"/>
              </a:rPr>
              <a:t> Pap test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trường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hợp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nào</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C16B7AF9-6359-45A3-AB8A-07C4DAE29696}"/>
              </a:ext>
            </a:extLst>
          </p:cNvPr>
          <p:cNvSpPr>
            <a:spLocks noGrp="1"/>
          </p:cNvSpPr>
          <p:nvPr>
            <p:ph idx="1"/>
            <p:custDataLst>
              <p:tags r:id="rId2"/>
            </p:custDataLst>
          </p:nvPr>
        </p:nvSpPr>
        <p:spPr>
          <a:xfrm>
            <a:off x="0" y="2185734"/>
            <a:ext cx="5167786" cy="3953044"/>
          </a:xfrm>
        </p:spPr>
        <p:txBody>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Có nhiều tân mạch</a:t>
            </a:r>
          </a:p>
          <a:p>
            <a:pPr marL="860425" lvl="1" indent="-514350">
              <a:buFont typeface="+mj-lt"/>
              <a:buAutoNum type="alphaUcPeriod"/>
            </a:pPr>
            <a:r>
              <a:rPr lang="vi-VN" dirty="0">
                <a:latin typeface="Calibri" panose="020F0502020204030204" pitchFamily="34" charset="0"/>
                <a:cs typeface="Calibri" panose="020F0502020204030204" pitchFamily="34" charset="0"/>
              </a:rPr>
              <a:t>Có nhiều cửa tuyến</a:t>
            </a:r>
          </a:p>
          <a:p>
            <a:pPr marL="860425" lvl="1" indent="-514350">
              <a:buFont typeface="+mj-lt"/>
              <a:buAutoNum type="alphaUcPeriod"/>
            </a:pPr>
            <a:r>
              <a:rPr lang="vi-VN" dirty="0">
                <a:latin typeface="Calibri" panose="020F0502020204030204" pitchFamily="34" charset="0"/>
                <a:cs typeface="Calibri" panose="020F0502020204030204" pitchFamily="34" charset="0"/>
              </a:rPr>
              <a:t>Vùng lộ tuyến rộng</a:t>
            </a:r>
          </a:p>
          <a:p>
            <a:pPr marL="860425" lvl="1" indent="-514350">
              <a:buFont typeface="+mj-lt"/>
              <a:buAutoNum type="alphaUcPeriod"/>
            </a:pPr>
            <a:r>
              <a:rPr lang="vi-VN" dirty="0">
                <a:latin typeface="Calibri" panose="020F0502020204030204" pitchFamily="34" charset="0"/>
                <a:cs typeface="Calibri" panose="020F0502020204030204" pitchFamily="34" charset="0"/>
              </a:rPr>
              <a:t>Có tổn thương thấy qua mắt thường</a:t>
            </a:r>
          </a:p>
        </p:txBody>
      </p:sp>
      <p:graphicFrame>
        <p:nvGraphicFramePr>
          <p:cNvPr id="4" name="TPChart">
            <a:extLst>
              <a:ext uri="{FF2B5EF4-FFF2-40B4-BE49-F238E27FC236}">
                <a16:creationId xmlns:a16="http://schemas.microsoft.com/office/drawing/2014/main" id="{5ACBF323-5BEF-490B-B296-49E3BED62017}"/>
              </a:ext>
            </a:extLst>
          </p:cNvPr>
          <p:cNvGraphicFramePr>
            <a:graphicFrameLocks noChangeAspect="1"/>
          </p:cNvGraphicFramePr>
          <p:nvPr>
            <p:custDataLst>
              <p:tags r:id="rId3"/>
            </p:custDataLst>
            <p:extLst>
              <p:ext uri="{D42A27DB-BD31-4B8C-83A1-F6EECF244321}">
                <p14:modId xmlns:p14="http://schemas.microsoft.com/office/powerpoint/2010/main" val="2057152041"/>
              </p:ext>
            </p:extLst>
          </p:nvPr>
        </p:nvGraphicFramePr>
        <p:xfrm>
          <a:off x="5167786" y="1914356"/>
          <a:ext cx="3996267" cy="4495800"/>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5ACBF323-5BEF-490B-B296-49E3BED62017}"/>
                          </a:ext>
                        </a:extLst>
                      </p:cNvPr>
                      <p:cNvPicPr/>
                      <p:nvPr/>
                    </p:nvPicPr>
                    <p:blipFill>
                      <a:blip r:embed="rId9"/>
                      <a:stretch>
                        <a:fillRect/>
                      </a:stretch>
                    </p:blipFill>
                    <p:spPr>
                      <a:xfrm>
                        <a:off x="5167786" y="1914356"/>
                        <a:ext cx="3996267" cy="44958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BEDB9B5C-2866-46A5-BDA2-CD5B18B50D26}"/>
              </a:ext>
            </a:extLst>
          </p:cNvPr>
          <p:cNvSpPr/>
          <p:nvPr>
            <p:custDataLst>
              <p:tags r:id="rId4"/>
            </p:custDataLst>
          </p:nvPr>
        </p:nvSpPr>
        <p:spPr>
          <a:xfrm>
            <a:off x="12700" y="3569367"/>
            <a:ext cx="449580" cy="4445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06699E57-F0E8-4240-A614-5A9906847552}"/>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E296278C-8B3C-4D78-BFF7-7348068C65CB}"/>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2B9BAA49-D252-4094-B415-69A3CB68747C}"/>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01C9D60D-A35B-49ED-96A1-AF10B1962444}"/>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275C2455-6CAD-47A1-A813-986F95A462AA}"/>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115708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A66397A9-12F4-4EB0-A218-E4BBE52081BC}"/>
              </a:ext>
            </a:extLst>
          </p:cNvPr>
          <p:cNvSpPr>
            <a:spLocks noGrp="1"/>
          </p:cNvSpPr>
          <p:nvPr>
            <p:ph type="title"/>
          </p:nvPr>
        </p:nvSpPr>
        <p:spPr/>
        <p:txBody>
          <a:bodyPr>
            <a:normAutofit fontScale="90000"/>
          </a:bodyPr>
          <a:lstStyle/>
          <a:p>
            <a:pPr marL="363538" indent="-363538">
              <a:buFont typeface="+mj-lt"/>
              <a:buAutoNum type="arabicPeriod" startAt="5"/>
            </a:pPr>
            <a:r>
              <a:rPr lang="en-US" dirty="0" err="1">
                <a:latin typeface="Calibri" panose="020F0502020204030204" pitchFamily="34" charset="0"/>
                <a:cs typeface="Calibri" panose="020F0502020204030204" pitchFamily="34" charset="0"/>
              </a:rPr>
              <a:t>Dùng</a:t>
            </a:r>
            <a:r>
              <a:rPr lang="en-US" dirty="0">
                <a:latin typeface="Calibri" panose="020F0502020204030204" pitchFamily="34" charset="0"/>
                <a:cs typeface="Calibri" panose="020F0502020204030204" pitchFamily="34" charset="0"/>
              </a:rPr>
              <a:t> que Ayre,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lên</a:t>
            </a:r>
            <a:r>
              <a:rPr lang="en-US" dirty="0">
                <a:latin typeface="Calibri" panose="020F0502020204030204" pitchFamily="34" charset="0"/>
                <a:cs typeface="Calibri" panose="020F0502020204030204" pitchFamily="34" charset="0"/>
              </a:rPr>
              <a:t> lame, </a:t>
            </a:r>
            <a:r>
              <a:rPr lang="en-US" dirty="0" err="1">
                <a:latin typeface="Calibri" panose="020F0502020204030204" pitchFamily="34" charset="0"/>
                <a:cs typeface="Calibri" panose="020F0502020204030204" pitchFamily="34" charset="0"/>
              </a:rPr>
              <a:t>cần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chú</a:t>
            </a:r>
            <a:r>
              <a:rPr lang="en-US" dirty="0">
                <a:latin typeface="Calibri" panose="020F0502020204030204" pitchFamily="34" charset="0"/>
                <a:cs typeface="Calibri" panose="020F0502020204030204" pitchFamily="34" charset="0"/>
              </a:rPr>
              <a:t> ý </a:t>
            </a:r>
            <a:r>
              <a:rPr lang="en-US" dirty="0" err="1">
                <a:latin typeface="Calibri" panose="020F0502020204030204" pitchFamily="34" charset="0"/>
                <a:cs typeface="Calibri" panose="020F0502020204030204" pitchFamily="34" charset="0"/>
              </a:rPr>
              <a:t>gì</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EC0AA8D6-B06C-4210-9F1D-32BA48592A08}"/>
              </a:ext>
            </a:extLst>
          </p:cNvPr>
          <p:cNvSpPr>
            <a:spLocks noGrp="1"/>
          </p:cNvSpPr>
          <p:nvPr>
            <p:ph idx="1"/>
            <p:custDataLst>
              <p:tags r:id="rId2"/>
            </p:custDataLst>
          </p:nvPr>
        </p:nvSpPr>
        <p:spPr>
          <a:xfrm>
            <a:off x="-8022" y="1752600"/>
            <a:ext cx="5265821" cy="4648200"/>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Phết lần lượt hai mặt của que Ayre lên lame</a:t>
            </a:r>
          </a:p>
          <a:p>
            <a:pPr marL="860425" lvl="1" indent="-514350">
              <a:buFont typeface="+mj-lt"/>
              <a:buAutoNum type="alphaUcPeriod"/>
            </a:pPr>
            <a:r>
              <a:rPr lang="vi-VN" dirty="0">
                <a:latin typeface="Calibri" panose="020F0502020204030204" pitchFamily="34" charset="0"/>
                <a:cs typeface="Calibri" panose="020F0502020204030204" pitchFamily="34" charset="0"/>
              </a:rPr>
              <a:t>Để que Ayre là thẳng vuông góc với mặt lame </a:t>
            </a:r>
          </a:p>
          <a:p>
            <a:pPr marL="860425" lvl="1" indent="-514350">
              <a:buFont typeface="+mj-lt"/>
              <a:buAutoNum type="alphaUcPeriod"/>
            </a:pPr>
            <a:r>
              <a:rPr lang="vi-VN" dirty="0">
                <a:latin typeface="Calibri" panose="020F0502020204030204" pitchFamily="34" charset="0"/>
                <a:cs typeface="Calibri" panose="020F0502020204030204" pitchFamily="34" charset="0"/>
              </a:rPr>
              <a:t>Phết nhiều đường chồng lên nhau lên lame</a:t>
            </a:r>
          </a:p>
          <a:p>
            <a:pPr marL="860425" lvl="1" indent="-514350">
              <a:buFont typeface="+mj-lt"/>
              <a:buAutoNum type="alphaUcPeriod"/>
            </a:pPr>
            <a:r>
              <a:rPr lang="vi-VN" dirty="0">
                <a:latin typeface="Calibri" panose="020F0502020204030204" pitchFamily="34" charset="0"/>
                <a:cs typeface="Calibri" panose="020F0502020204030204" pitchFamily="34" charset="0"/>
              </a:rPr>
              <a:t>Đặt mặt có tế bào tiếp xúc hoàn toàn với mặt lame (kể cả vùng khuyết)</a:t>
            </a:r>
          </a:p>
        </p:txBody>
      </p:sp>
      <p:graphicFrame>
        <p:nvGraphicFramePr>
          <p:cNvPr id="4" name="TPChart">
            <a:extLst>
              <a:ext uri="{FF2B5EF4-FFF2-40B4-BE49-F238E27FC236}">
                <a16:creationId xmlns:a16="http://schemas.microsoft.com/office/drawing/2014/main" id="{D17EC3D7-33A1-42FB-9FE8-F11D4AE89643}"/>
              </a:ext>
            </a:extLst>
          </p:cNvPr>
          <p:cNvGraphicFramePr>
            <a:graphicFrameLocks noChangeAspect="1"/>
          </p:cNvGraphicFramePr>
          <p:nvPr>
            <p:custDataLst>
              <p:tags r:id="rId3"/>
            </p:custDataLst>
            <p:extLst>
              <p:ext uri="{D42A27DB-BD31-4B8C-83A1-F6EECF244321}">
                <p14:modId xmlns:p14="http://schemas.microsoft.com/office/powerpoint/2010/main" val="3629255820"/>
              </p:ext>
            </p:extLst>
          </p:nvPr>
        </p:nvGraphicFramePr>
        <p:xfrm>
          <a:off x="5084232" y="1600200"/>
          <a:ext cx="3996267" cy="4495800"/>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D17EC3D7-33A1-42FB-9FE8-F11D4AE89643}"/>
                          </a:ext>
                        </a:extLst>
                      </p:cNvPr>
                      <p:cNvPicPr/>
                      <p:nvPr/>
                    </p:nvPicPr>
                    <p:blipFill>
                      <a:blip r:embed="rId9"/>
                      <a:stretch>
                        <a:fillRect/>
                      </a:stretch>
                    </p:blipFill>
                    <p:spPr>
                      <a:xfrm>
                        <a:off x="5084232" y="1600200"/>
                        <a:ext cx="3996267" cy="44958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36D143CE-9D97-440A-B005-953754D9EE94}"/>
              </a:ext>
            </a:extLst>
          </p:cNvPr>
          <p:cNvSpPr/>
          <p:nvPr>
            <p:custDataLst>
              <p:tags r:id="rId4"/>
            </p:custDataLst>
          </p:nvPr>
        </p:nvSpPr>
        <p:spPr>
          <a:xfrm>
            <a:off x="30078" y="4203700"/>
            <a:ext cx="414422" cy="4953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4A421122-9A53-4930-B6BE-562D49540F33}"/>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3E31C3AE-9B98-43C5-B407-7F525617C0CA}"/>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9908D824-D223-4076-B842-BED2DA194205}"/>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9091CE78-8CA3-41D1-B9CC-E51C5AE8714C}"/>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0245F393-213A-42CA-A6B2-46101E976A7F}"/>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96335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BB21DEE6-7BC7-412B-9FCB-A4A69751E3E8}"/>
              </a:ext>
            </a:extLst>
          </p:cNvPr>
          <p:cNvSpPr>
            <a:spLocks noGrp="1"/>
          </p:cNvSpPr>
          <p:nvPr>
            <p:ph type="title"/>
          </p:nvPr>
        </p:nvSpPr>
        <p:spPr>
          <a:xfrm>
            <a:off x="457200" y="361536"/>
            <a:ext cx="8229600" cy="1391064"/>
          </a:xfrm>
        </p:spPr>
        <p:txBody>
          <a:bodyPr>
            <a:normAutofit fontScale="90000"/>
          </a:bodyPr>
          <a:lstStyle/>
          <a:p>
            <a:pPr marL="409575" indent="-409575">
              <a:buFont typeface="+mj-lt"/>
              <a:buAutoNum type="arabicPeriod" startAt="6"/>
            </a:pP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hiện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kiểu</a:t>
            </a:r>
            <a:r>
              <a:rPr lang="en-US" dirty="0">
                <a:latin typeface="Calibri" panose="020F0502020204030204" pitchFamily="34" charset="0"/>
                <a:cs typeface="Calibri" panose="020F0502020204030204" pitchFamily="34" charset="0"/>
              </a:rPr>
              <a:t> qui </a:t>
            </a:r>
            <a:r>
              <a:rPr lang="en-US" dirty="0" err="1">
                <a:latin typeface="Calibri" panose="020F0502020204030204" pitchFamily="34" charset="0"/>
                <a:cs typeface="Calibri" panose="020F0502020204030204" pitchFamily="34" charset="0"/>
              </a:rPr>
              <a:t>ước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phải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hiện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định</a:t>
            </a:r>
            <a:r>
              <a:rPr lang="en-US" dirty="0">
                <a:latin typeface="Calibri" panose="020F0502020204030204" pitchFamily="34" charset="0"/>
                <a:cs typeface="Calibri" panose="020F0502020204030204" pitchFamily="34" charset="0"/>
              </a:rPr>
              <a:t> lame </a:t>
            </a:r>
            <a:r>
              <a:rPr lang="en-US" dirty="0" err="1">
                <a:latin typeface="Calibri" panose="020F0502020204030204" pitchFamily="34" charset="0"/>
                <a:cs typeface="Calibri" panose="020F0502020204030204" pitchFamily="34" charset="0"/>
              </a:rPr>
              <a:t>như</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tốt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nhất</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C987933B-18F4-4CEE-BD07-96071D236AFC}"/>
              </a:ext>
            </a:extLst>
          </p:cNvPr>
          <p:cNvSpPr>
            <a:spLocks noGrp="1"/>
          </p:cNvSpPr>
          <p:nvPr>
            <p:ph idx="1"/>
            <p:custDataLst>
              <p:tags r:id="rId2"/>
            </p:custDataLst>
          </p:nvPr>
        </p:nvSpPr>
        <p:spPr>
          <a:xfrm>
            <a:off x="24063" y="2438401"/>
            <a:ext cx="5029200" cy="2667000"/>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Cố định ngay sau phết</a:t>
            </a:r>
          </a:p>
          <a:p>
            <a:pPr marL="860425" lvl="1" indent="-514350">
              <a:buFont typeface="+mj-lt"/>
              <a:buAutoNum type="alphaUcPeriod"/>
            </a:pPr>
            <a:r>
              <a:rPr lang="vi-VN" dirty="0">
                <a:latin typeface="Calibri" panose="020F0502020204030204" pitchFamily="34" charset="0"/>
                <a:cs typeface="Calibri" panose="020F0502020204030204" pitchFamily="34" charset="0"/>
              </a:rPr>
              <a:t>Sau khi lame đã khô hẳn</a:t>
            </a:r>
          </a:p>
          <a:p>
            <a:pPr marL="860425" lvl="1" indent="-514350">
              <a:buFont typeface="+mj-lt"/>
              <a:buAutoNum type="alphaUcPeriod"/>
            </a:pPr>
            <a:r>
              <a:rPr lang="vi-VN" dirty="0">
                <a:latin typeface="Calibri" panose="020F0502020204030204" pitchFamily="34" charset="0"/>
                <a:cs typeface="Calibri" panose="020F0502020204030204" pitchFamily="34" charset="0"/>
              </a:rPr>
              <a:t>Ưu tiên cố định với </a:t>
            </a:r>
            <a:r>
              <a:rPr lang="vi-VN" i="1" dirty="0">
                <a:latin typeface="Calibri" panose="020F0502020204030204" pitchFamily="34" charset="0"/>
                <a:cs typeface="Calibri" panose="020F0502020204030204" pitchFamily="34" charset="0"/>
              </a:rPr>
              <a:t>Spray</a:t>
            </a:r>
            <a:r>
              <a:rPr lang="vi-VN" dirty="0">
                <a:latin typeface="Calibri" panose="020F0502020204030204" pitchFamily="34" charset="0"/>
                <a:cs typeface="Calibri" panose="020F0502020204030204" pitchFamily="34" charset="0"/>
              </a:rPr>
              <a:t> </a:t>
            </a:r>
          </a:p>
          <a:p>
            <a:pPr marL="860425" lvl="1" indent="-514350">
              <a:buFont typeface="+mj-lt"/>
              <a:buAutoNum type="alphaUcPeriod"/>
            </a:pPr>
            <a:r>
              <a:rPr lang="vi-VN" dirty="0">
                <a:latin typeface="Calibri" panose="020F0502020204030204" pitchFamily="34" charset="0"/>
                <a:cs typeface="Calibri" panose="020F0502020204030204" pitchFamily="34" charset="0"/>
              </a:rPr>
              <a:t>Tốt nhất là nhuộm “</a:t>
            </a:r>
            <a:r>
              <a:rPr lang="vi-VN" i="1" dirty="0">
                <a:latin typeface="Calibri" panose="020F0502020204030204" pitchFamily="34" charset="0"/>
                <a:cs typeface="Calibri" panose="020F0502020204030204" pitchFamily="34" charset="0"/>
              </a:rPr>
              <a:t>tươi</a:t>
            </a:r>
            <a:r>
              <a:rPr lang="vi-VN" dirty="0">
                <a:latin typeface="Calibri" panose="020F0502020204030204" pitchFamily="34" charset="0"/>
                <a:cs typeface="Calibri" panose="020F0502020204030204" pitchFamily="34" charset="0"/>
              </a:rPr>
              <a:t>” (chỉ cố định khi phải vận chuyển xa)</a:t>
            </a:r>
          </a:p>
        </p:txBody>
      </p:sp>
      <p:graphicFrame>
        <p:nvGraphicFramePr>
          <p:cNvPr id="4" name="TPChart">
            <a:extLst>
              <a:ext uri="{FF2B5EF4-FFF2-40B4-BE49-F238E27FC236}">
                <a16:creationId xmlns:a16="http://schemas.microsoft.com/office/drawing/2014/main" id="{0DA482BA-E5BD-4336-8AB5-A212E7B928B0}"/>
              </a:ext>
            </a:extLst>
          </p:cNvPr>
          <p:cNvGraphicFramePr>
            <a:graphicFrameLocks noChangeAspect="1"/>
          </p:cNvGraphicFramePr>
          <p:nvPr>
            <p:custDataLst>
              <p:tags r:id="rId3"/>
            </p:custDataLst>
            <p:extLst>
              <p:ext uri="{D42A27DB-BD31-4B8C-83A1-F6EECF244321}">
                <p14:modId xmlns:p14="http://schemas.microsoft.com/office/powerpoint/2010/main" val="616519887"/>
              </p:ext>
            </p:extLst>
          </p:nvPr>
        </p:nvGraphicFramePr>
        <p:xfrm>
          <a:off x="5334000" y="1884947"/>
          <a:ext cx="3654035" cy="4110789"/>
        </p:xfrm>
        <a:graphic>
          <a:graphicData uri="http://schemas.openxmlformats.org/presentationml/2006/ole">
            <mc:AlternateContent xmlns:mc="http://schemas.openxmlformats.org/markup-compatibility/2006">
              <mc:Choice xmlns:v="urn:schemas-microsoft-com:vml" Requires="v">
                <p:oleObj name="Chart" r:id="rId8" imgW="4572000" imgH="5143500" progId="MSGraph.Chart.8">
                  <p:embed followColorScheme="full"/>
                </p:oleObj>
              </mc:Choice>
              <mc:Fallback>
                <p:oleObj name="Chart" r:id="rId8" imgW="4572000" imgH="5143500" progId="MSGraph.Chart.8">
                  <p:embed followColorScheme="full"/>
                  <p:pic>
                    <p:nvPicPr>
                      <p:cNvPr id="4" name="TPChart">
                        <a:extLst>
                          <a:ext uri="{FF2B5EF4-FFF2-40B4-BE49-F238E27FC236}">
                            <a16:creationId xmlns:a16="http://schemas.microsoft.com/office/drawing/2014/main" id="{0DA482BA-E5BD-4336-8AB5-A212E7B928B0}"/>
                          </a:ext>
                        </a:extLst>
                      </p:cNvPr>
                      <p:cNvPicPr/>
                      <p:nvPr/>
                    </p:nvPicPr>
                    <p:blipFill>
                      <a:blip r:embed="rId9"/>
                      <a:stretch>
                        <a:fillRect/>
                      </a:stretch>
                    </p:blipFill>
                    <p:spPr>
                      <a:xfrm>
                        <a:off x="5334000" y="1884947"/>
                        <a:ext cx="3654035" cy="4110789"/>
                      </a:xfrm>
                      <a:prstGeom prst="rect">
                        <a:avLst/>
                      </a:prstGeom>
                    </p:spPr>
                  </p:pic>
                </p:oleObj>
              </mc:Fallback>
            </mc:AlternateContent>
          </a:graphicData>
        </a:graphic>
      </p:graphicFrame>
      <p:sp>
        <p:nvSpPr>
          <p:cNvPr id="5" name="CAI1">
            <a:extLst>
              <a:ext uri="{FF2B5EF4-FFF2-40B4-BE49-F238E27FC236}">
                <a16:creationId xmlns:a16="http://schemas.microsoft.com/office/drawing/2014/main" id="{568609EE-A12E-47A5-8C35-F9257CDF36D8}"/>
              </a:ext>
            </a:extLst>
          </p:cNvPr>
          <p:cNvSpPr/>
          <p:nvPr>
            <p:custDataLst>
              <p:tags r:id="rId4"/>
            </p:custDataLst>
          </p:nvPr>
        </p:nvSpPr>
        <p:spPr>
          <a:xfrm>
            <a:off x="146050" y="2590800"/>
            <a:ext cx="215900" cy="2159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340D186C-E9BE-4FBE-8A0B-F1E9335B72A9}"/>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50E20C12-BD94-48CF-B5CE-B2CE5263FE0F}"/>
              </a:ext>
            </a:extLst>
          </p:cNvPr>
          <p:cNvGrpSpPr/>
          <p:nvPr>
            <p:custDataLst>
              <p:tags r:id="rId5"/>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E59A4E5F-C4D0-41DE-8413-2124095D2175}"/>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B5340C43-5C1D-492E-A803-37FB4AF9EE18}"/>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496017C1-3520-4C00-9A4C-6B941BA50708}"/>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1"/>
    </p:custDataLst>
    <p:extLst>
      <p:ext uri="{BB962C8B-B14F-4D97-AF65-F5344CB8AC3E}">
        <p14:creationId xmlns:p14="http://schemas.microsoft.com/office/powerpoint/2010/main" val="50097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4.1.2"/>
  <p:tag name="PPTVERSION" val="16"/>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11.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12.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13.xml><?xml version="1.0" encoding="utf-8"?>
<p:tagLst xmlns:a="http://schemas.openxmlformats.org/drawingml/2006/main" xmlns:r="http://schemas.openxmlformats.org/officeDocument/2006/relationships" xmlns:p="http://schemas.openxmlformats.org/presentationml/2006/main">
  <p:tag name="TYPE" val="0"/>
</p:tagLst>
</file>

<file path=ppt/tags/tag14.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CACE2A50E38B406897462FE869A33A26&lt;/guid&gt;&#10;        &lt;description /&gt;&#10;        &lt;date&gt;2/21/2022 9:21:3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A34534A67DE4A1DB749E9735E576529&lt;/guid&gt;&#10;            &lt;repollguid&gt;454DC148489540909EBC7424ABC25AE4&lt;/repollguid&gt;&#10;            &lt;sourceid&gt;84BC96B133724080B3CDA78845DA3764&lt;/sourceid&gt;&#10;            &lt;questiontext&gt;Khi thực hiện lấy tế bào bằng que Ayre, hành động nào là chính xác?&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6943D6089E6480BAA705E96F34B8761&lt;/guid&gt;&#10;                    &lt;answertext&gt;Xoay que nhiều vòng, xoay que theo cả hai chiều&lt;/answertext&gt;&#10;                    &lt;valuetype&gt;-1&lt;/valuetype&gt;&#10;                &lt;/answer&gt;&#10;                &lt;answer&gt;&#10;                    &lt;guid&gt;509132F3C1EC4B40BF94581A898B688B&lt;/guid&gt;&#10;                    &lt;answertext&gt;Cố đưa đầu nhỏ vào sâu trong kênh cổ tử cung&lt;/answertext&gt;&#10;                    &lt;valuetype&gt;-1&lt;/valuetype&gt;&#10;                &lt;/answer&gt;&#10;                &lt;answer&gt;&#10;                    &lt;guid&gt;3645DAFCBBCF41A08B41274654F4F955&lt;/guid&gt;&#10;                    &lt;answertext&gt;Đặt phần khuyết của que ở vùng biến đổi lát-trụ&lt;/answertext&gt;&#10;                    &lt;valuetype&gt;1&lt;/valuetype&gt;&#10;                &lt;/answer&gt;&#10;                &lt;answer&gt;&#10;                    &lt;guid&gt;6D8533F35476439489614FD42ED8612B&lt;/guid&gt;&#10;                    &lt;answertext&gt;Nếu lộ tuyến quá rộng thì không dùng que Ayre&lt;/answertext&gt;&#10;                    &lt;valuetype&gt;-1&lt;/valuetype&gt;&#10;                &lt;/answer&gt;&#10;            &lt;/answers&gt;&#10;        &lt;/multichoice&gt;&#10;    &lt;/questions&gt;&#10;&lt;/questionlist&gt;"/>
  <p:tag name="AUTOOPENPOLL" val="True"/>
  <p:tag name="AUTOFORMATCHART" val="True"/>
  <p:tag name="HASRESULTS"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17.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18.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19.xml><?xml version="1.0" encoding="utf-8"?>
<p:tagLst xmlns:a="http://schemas.openxmlformats.org/drawingml/2006/main" xmlns:r="http://schemas.openxmlformats.org/officeDocument/2006/relationships" xmlns:p="http://schemas.openxmlformats.org/presentationml/2006/main">
  <p:tag name="TYPE" val="0"/>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8A00B5436DCF4018AED069EC1FE318D4&lt;/guid&gt;&#10;        &lt;description /&gt;&#10;        &lt;date&gt;2/21/2022 9:17:30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05C37FE15734C5CB9258D551296EAD7&lt;/guid&gt;&#10;            &lt;repollguid&gt;67B3F4D819C34D8896B33BA8EEEC3689&lt;/repollguid&gt;&#10;            &lt;sourceid&gt;45518C4D6F2F4E05832A1570CBF8E80B&lt;/sourceid&gt;&#10;            &lt;questiontext&gt;Chống chỉ định nào là tuyệt đối cho pap test qui ước  nhưng tương đối ở pap test nhúng dịch?&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30FF51462B046F8875F514B5BD84E17&lt;/guid&gt;&#10;                    &lt;answertext&gt;Xuất huyết âm đạo&lt;/answertext&gt;&#10;                    &lt;valuetype&gt;1&lt;/valuetype&gt;&#10;                &lt;/answer&gt;&#10;                &lt;answer&gt;&#10;                    &lt;guid&gt;C53B889E7F5C4462A6D9F6F478C9CF45&lt;/guid&gt;&#10;                    &lt;answertext&gt;Viêm cổ tử cung cấp&lt;/answertext&gt;&#10;                    &lt;valuetype&gt;-1&lt;/valuetype&gt;&#10;                &lt;/answer&gt;&#10;                &lt;answer&gt;&#10;                    &lt;guid&gt;D9EF24BD143546228364F17488B6023C&lt;/guid&gt;&#10;                    &lt;answertext&gt;Đặt E2 âm đạo trước đó&lt;/answertext&gt;&#10;                    &lt;valuetype&gt;-1&lt;/valuetype&gt;&#10;                &lt;/answer&gt;&#10;                &lt;answer&gt;&#10;                    &lt;guid&gt;7204CEE85AF04A9CAB6C6B2F1CE9032E&lt;/guid&gt;&#10;                    &lt;answertext&gt;Thụt rửa âm đạo trước đó&lt;/answertext&gt;&#10;                    &lt;valuetype&gt;-1&lt;/valuetype&gt;&#10;                &lt;/answer&gt;&#10;            &lt;/answers&gt;&#10;        &lt;/multichoice&gt;&#10;    &lt;/questions&gt;&#10;&lt;/questionlist&gt;"/>
  <p:tag name="AUTOOPENPOLL" val="True"/>
  <p:tag name="AUTOFORMATCHART" val="True"/>
  <p:tag name="HASRESULTS" val="False"/>
</p:tagLst>
</file>

<file path=ppt/tags/tag20.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A94B96F408304CDF8A86B0B2A138D25B&lt;/guid&gt;&#10;        &lt;description /&gt;&#10;        &lt;date&gt;2/21/2022 9:22:40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AB2AF52A18C4EC097051CC8E148A0A6&lt;/guid&gt;&#10;            &lt;repollguid&gt;F1292F8B329E4CD7A4C54042E2717968&lt;/repollguid&gt;&#10;            &lt;sourceid&gt;0D825E020C244A4AB206F8C9E9A2955B&lt;/sourceid&gt;&#10;            &lt;questiontext&gt;Dưới đây là một số hình ảnh thấy qua khám mỏ vịt. Không làm / không chọn thực hiện Pap test trong trường hợp nào?&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22DBAB4013A42E98406047F3B03985C&lt;/guid&gt;&#10;                    &lt;answertext&gt;Có nhiều tân mạch&lt;/answertext&gt;&#10;                    &lt;valuetype&gt;-1&lt;/valuetype&gt;&#10;                &lt;/answer&gt;&#10;                &lt;answer&gt;&#10;                    &lt;guid&gt;0E61822590B3483CA34DC0952E99075C&lt;/guid&gt;&#10;                    &lt;answertext&gt;Có nhiều cửa tuyến&lt;/answertext&gt;&#10;                    &lt;valuetype&gt;-1&lt;/valuetype&gt;&#10;                &lt;/answer&gt;&#10;                &lt;answer&gt;&#10;                    &lt;guid&gt;41F32A3EE0204F4B8E1FD159B8202896&lt;/guid&gt;&#10;                    &lt;answertext&gt;Vùng lộ tuyến rộng&lt;/answertext&gt;&#10;                    &lt;valuetype&gt;-1&lt;/valuetype&gt;&#10;                &lt;/answer&gt;&#10;                &lt;answer&gt;&#10;                    &lt;guid&gt;8829C72B582643F0863F2CF27C4E4FCF&lt;/guid&gt;&#10;                    &lt;answertext&gt;Có tổn thương thấy qua mắt thường&lt;/answertext&gt;&#10;                    &lt;valuetype&gt;1&lt;/valuetype&gt;&#10;                &lt;/answer&gt;&#10;            &lt;/answers&gt;&#10;        &lt;/multichoice&gt;&#10;    &lt;/questions&gt;&#10;&lt;/questionlist&gt;"/>
  <p:tag name="AUTOOPENPOLL" val="True"/>
  <p:tag name="AUTOFORMATCHART" val="True"/>
  <p:tag name="HASRESULTS" val="False"/>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23.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24.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25.xml><?xml version="1.0" encoding="utf-8"?>
<p:tagLst xmlns:a="http://schemas.openxmlformats.org/drawingml/2006/main" xmlns:r="http://schemas.openxmlformats.org/officeDocument/2006/relationships" xmlns:p="http://schemas.openxmlformats.org/presentationml/2006/main">
  <p:tag name="TYPE" val="0"/>
</p:tagLst>
</file>

<file path=ppt/tags/tag26.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8FE9C7D7FAFF41D7BA76652C63BB1085&lt;/guid&gt;&#10;        &lt;description /&gt;&#10;        &lt;date&gt;2/21/2022 9:23:4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DBBD2F4629743E195C3812CBE830626&lt;/guid&gt;&#10;            &lt;repollguid&gt;B1269ABAC4B14CC39C6A1DCAD6BFABF5&lt;/repollguid&gt;&#10;            &lt;sourceid&gt;8909B29F9B0F4541BC570453F4D51F8B&lt;/sourceid&gt;&#10;            &lt;questiontext&gt;Dùng que Ayre, khi phết tế bào lên lame, cần chú ý gì?&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C73D4795FE547158D6BF8FF94645C90&lt;/guid&gt;&#10;                    &lt;answertext&gt;Phết lần lượt hai mặt của que Ayre lên lame&lt;/answertext&gt;&#10;                    &lt;valuetype&gt;-1&lt;/valuetype&gt;&#10;                &lt;/answer&gt;&#10;                &lt;answer&gt;&#10;                    &lt;guid&gt;CB2D2E63DE3F40C3936A7FFF0EC3915C&lt;/guid&gt;&#10;                    &lt;answertext&gt;Để que Ayre là thẳng vuông góc với mặt lame &lt;/answertext&gt;&#10;                    &lt;valuetype&gt;-1&lt;/valuetype&gt;&#10;                &lt;/answer&gt;&#10;                &lt;answer&gt;&#10;                    &lt;guid&gt;E60D350D6C5346939C063FB9784482F7&lt;/guid&gt;&#10;                    &lt;answertext&gt;Phết nhiều đường chồng lên nhau lên lame&lt;/answertext&gt;&#10;                    &lt;valuetype&gt;-1&lt;/valuetype&gt;&#10;                &lt;/answer&gt;&#10;                &lt;answer&gt;&#10;                    &lt;guid&gt;2AB6D67046BE4B49830F8807B72AFBBD&lt;/guid&gt;&#10;                    &lt;answertext&gt;Đặt mặt có tế bào tiếp xúc hoàn toàn với mặt lame (kể cả vùng khuyết)&lt;/answertext&gt;&#10;                    &lt;valuetype&gt;1&lt;/valuetype&gt;&#10;                &lt;/answer&gt;&#10;            &lt;/answers&gt;&#10;        &lt;/multichoice&gt;&#10;    &lt;/questions&gt;&#10;&lt;/questionlist&gt;"/>
  <p:tag name="AUTOOPENPOLL" val="True"/>
  <p:tag name="AUTOFORMATCHART" val="True"/>
  <p:tag name="HASRESULTS" val="False"/>
</p:tagLst>
</file>

<file path=ppt/tags/tag27.xml><?xml version="1.0" encoding="utf-8"?>
<p:tagLst xmlns:a="http://schemas.openxmlformats.org/drawingml/2006/main" xmlns:r="http://schemas.openxmlformats.org/officeDocument/2006/relationships" xmlns:p="http://schemas.openxmlformats.org/presentationml/2006/main">
  <p:tag name="ZEROBASED" val="False"/>
</p:tagLst>
</file>

<file path=ppt/tags/tag2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29.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30.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31.xml><?xml version="1.0" encoding="utf-8"?>
<p:tagLst xmlns:a="http://schemas.openxmlformats.org/drawingml/2006/main" xmlns:r="http://schemas.openxmlformats.org/officeDocument/2006/relationships" xmlns:p="http://schemas.openxmlformats.org/presentationml/2006/main">
  <p:tag name="TYPE" val="0"/>
</p:tagLst>
</file>

<file path=ppt/tags/tag32.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B862A69BFD8C4A84B93EF5F99FAD0B7E&lt;/guid&gt;&#10;        &lt;description /&gt;&#10;        &lt;date&gt;2/21/2022 9:24:3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56BDDDFE46D4676A5B36FFB70FF7ED2&lt;/guid&gt;&#10;            &lt;repollguid&gt;9828A8F0EE4B42EBB5BA9CA955AF4C5D&lt;/repollguid&gt;&#10;            &lt;sourceid&gt;5D346C2F4232480995208BF5CF42C283&lt;/sourceid&gt;&#10;            &lt;questiontext&gt;Thực hiện phết kiểu qui ước, sau khi phết xong, phải thực hiện cố định lame như thế nào là tốt nhấ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A7346110D49423EBACBDC6CCA1ADA10&lt;/guid&gt;&#10;                    &lt;answertext&gt;Cố định ngay sau phết&lt;/answertext&gt;&#10;                    &lt;valuetype&gt;1&lt;/valuetype&gt;&#10;                &lt;/answer&gt;&#10;                &lt;answer&gt;&#10;                    &lt;guid&gt;E756FFD3E3334A06B0FD0470D806759A&lt;/guid&gt;&#10;                    &lt;answertext&gt;Sau khi lame đã khô hẳn&lt;/answertext&gt;&#10;                    &lt;valuetype&gt;-1&lt;/valuetype&gt;&#10;                &lt;/answer&gt;&#10;                &lt;answer&gt;&#10;                    &lt;guid&gt;403926214CF74D778A243CB5251756AA&lt;/guid&gt;&#10;                    &lt;answertext&gt;Ưu tiên cố định với Spray &lt;/answertext&gt;&#10;                    &lt;valuetype&gt;-1&lt;/valuetype&gt;&#10;                &lt;/answer&gt;&#10;                &lt;answer&gt;&#10;                    &lt;guid&gt;AE84B5800A0748EEA023816DD6A80475&lt;/guid&gt;&#10;                    &lt;answertext&gt;Tốt nhất là nhuộm “tươi” (chỉ cố định khi phải vận chuyển xa)&lt;/answertext&gt;&#10;                    &lt;valuetype&gt;-1&lt;/valuetype&gt;&#10;                &lt;/answer&gt;&#10;            &lt;/answers&gt;&#10;        &lt;/multichoice&gt;&#10;    &lt;/questions&gt;&#10;&lt;/questionlist&gt;"/>
  <p:tag name="AUTOOPENPOLL" val="True"/>
  <p:tag name="AUTOFORMATCHART" val="True"/>
  <p:tag name="HASRESULTS" val="False"/>
</p:tagLst>
</file>

<file path=ppt/tags/tag33.xml><?xml version="1.0" encoding="utf-8"?>
<p:tagLst xmlns:a="http://schemas.openxmlformats.org/drawingml/2006/main" xmlns:r="http://schemas.openxmlformats.org/officeDocument/2006/relationships" xmlns:p="http://schemas.openxmlformats.org/presentationml/2006/main">
  <p:tag name="ZEROBASED" val="False"/>
</p:tagLst>
</file>

<file path=ppt/tags/tag3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35.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36.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37.xml><?xml version="1.0" encoding="utf-8"?>
<p:tagLst xmlns:a="http://schemas.openxmlformats.org/drawingml/2006/main" xmlns:r="http://schemas.openxmlformats.org/officeDocument/2006/relationships" xmlns:p="http://schemas.openxmlformats.org/presentationml/2006/main">
  <p:tag name="TYPE" val="0"/>
</p:tagLst>
</file>

<file path=ppt/tags/tag38.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4ECC3BB51F294DAE8FB010262CA8A35C&lt;/guid&gt;&#10;        &lt;description /&gt;&#10;        &lt;date&gt;2/21/2022 9:25:54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84949BB6EC4492F8B0E28FD230591EA&lt;/guid&gt;&#10;            &lt;repollguid&gt;77C82A46F469421DB4465DBFABAC896E&lt;/repollguid&gt;&#10;            &lt;sourceid&gt;8C98EE1CEBE64B5B8EEF10348C69F29F&lt;/sourceid&gt;&#10;            &lt;questiontext&gt;Ở người mãn kinh, nếu cổ tử cung bị teo đét, thì cần thực hiện Pap test như thế nào?&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BADAE8F4182453ABF2601DEDEBFA126&lt;/guid&gt;&#10;                    &lt;answertext&gt;Dùng E1 / E2 trước Pap&lt;/answertext&gt;&#10;                    &lt;valuetype&gt;1&lt;/valuetype&gt;&#10;                &lt;/answer&gt;&#10;                &lt;answer&gt;&#10;                    &lt;guid&gt;A5B9EEA7760D4018B2A644EC0965EBC3&lt;/guid&gt;&#10;                    &lt;answertext&gt;Dùng chổi (cytobrush)&lt;/answertext&gt;&#10;                    &lt;valuetype&gt;-1&lt;/valuetype&gt;&#10;                &lt;/answer&gt;&#10;                &lt;answer&gt;&#10;                    &lt;guid&gt;948CE0CA3BBD4EC1878492A1701B62B0&lt;/guid&gt;&#10;                    &lt;answertext&gt;Dùng cervical broom&lt;/answertext&gt;&#10;                    &lt;valuetype&gt;-1&lt;/valuetype&gt;&#10;                &lt;/answer&gt;&#10;                &lt;answer&gt;&#10;                    &lt;guid&gt;358E840C574E4467A5D1581A70B2278A&lt;/guid&gt;&#10;                    &lt;answertext&gt;Không có gì khác biệt&lt;/answertext&gt;&#10;                    &lt;valuetype&gt;-1&lt;/valuetype&gt;&#10;                &lt;/answer&gt;&#10;                &lt;answer&gt;&#10;                    &lt;guid&gt;8101B087933C4149B45AC6AA10B59E42&lt;/guid&gt;&#10;                    &lt;answertext&gt;Không cần làm Pap&lt;/answertext&gt;&#10;                    &lt;valuetype&gt;-1&lt;/valuetype&gt;&#10;                &lt;/answer&gt;&#10;            &lt;/answers&gt;&#10;        &lt;/multichoice&gt;&#10;    &lt;/questions&gt;&#10;&lt;/questionlist&gt;"/>
  <p:tag name="AUTOOPENPOLL" val="True"/>
  <p:tag name="AUTOFORMATCHART" val="True"/>
  <p:tag name="HASRESULTS" val="False"/>
</p:tagLst>
</file>

<file path=ppt/tags/tag39.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LABELFORMAT" val="1"/>
  <p:tag name="NUMBERFORMAT" val="3"/>
  <p:tag name="COLORTYPE" val="SCHEME"/>
</p:tagLst>
</file>

<file path=ppt/tags/tag4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3"/>
  <p:tag name="LABELFORMAT" val="1"/>
</p:tagLst>
</file>

<file path=ppt/tags/tag41.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42.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43.xml><?xml version="1.0" encoding="utf-8"?>
<p:tagLst xmlns:a="http://schemas.openxmlformats.org/drawingml/2006/main" xmlns:r="http://schemas.openxmlformats.org/officeDocument/2006/relationships" xmlns:p="http://schemas.openxmlformats.org/presentationml/2006/main">
  <p:tag name="TYPE" val="0"/>
</p:tagLst>
</file>

<file path=ppt/tags/tag44.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447CE7B828D7435FACA405FB2A752781&lt;/guid&gt;&#10;        &lt;description /&gt;&#10;        &lt;date&gt;2/21/2022 9:26:46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77AD5979A614592BBC6B693B33AA490&lt;/guid&gt;&#10;            &lt;repollguid&gt;017ECBDE08834BC2A9A3D94CD32F12BC&lt;/repollguid&gt;&#10;            &lt;sourceid&gt;2F87E16B85F141D0B5C56546FE159282&lt;/sourceid&gt;&#10;            &lt;questiontext&gt;Trong các tình trạng sau, có thể chấp nhận thực hiện Pap test ở tình trạng nào?&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ABD46CC85B54D4BAAF124BA1F795A6B&lt;/guid&gt;&#10;                    &lt;answertext&gt;Đợt cấp viêm âm đạo do nấm C. albicans&lt;/answertext&gt;&#10;                    &lt;valuetype&gt;-1&lt;/valuetype&gt;&#10;                &lt;/answer&gt;&#10;                &lt;answer&gt;&#10;                    &lt;guid&gt;AC516B00F7184D048DE0F68F96491359&lt;/guid&gt;&#10;                    &lt;answertext&gt;Xuất huyết tử cung dạng điểm (spotting)&lt;/answertext&gt;&#10;                    &lt;valuetype&gt;1&lt;/valuetype&gt;&#10;                &lt;/answer&gt;&#10;                &lt;answer&gt;&#10;                    &lt;guid&gt;D5A6349922A4446B8B47CC81202044C7&lt;/guid&gt;&#10;                    &lt;answertext&gt;Viêm kênh cổ tử cung cấp nhầy mủ&lt;/answertext&gt;&#10;                    &lt;valuetype&gt;-1&lt;/valuetype&gt;&#10;                &lt;/answer&gt;&#10;                &lt;answer&gt;&#10;                    &lt;guid&gt;59B187360E7F48F29DBA4202B4BC53BB&lt;/guid&gt;&#10;                    &lt;answertext&gt;Đặt các thuốc dạng nén điều trị viêm âm đạo&lt;/answertext&gt;&#10;                    &lt;valuetype&gt;-1&lt;/valuetype&gt;&#10;                &lt;/answer&gt;&#10;            &lt;/answers&gt;&#10;        &lt;/multichoice&gt;&#10;    &lt;/questions&gt;&#10;&lt;/questionlist&gt;"/>
  <p:tag name="AUTOOPENPOLL" val="True"/>
  <p:tag name="AUTOFORMATCHART" val="True"/>
  <p:tag name="HASRESULTS" val="False"/>
</p:tagLst>
</file>

<file path=ppt/tags/tag45.xml><?xml version="1.0" encoding="utf-8"?>
<p:tagLst xmlns:a="http://schemas.openxmlformats.org/drawingml/2006/main" xmlns:r="http://schemas.openxmlformats.org/officeDocument/2006/relationships" xmlns:p="http://schemas.openxmlformats.org/presentationml/2006/main">
  <p:tag name="ZEROBASED" val="False"/>
</p:tagLst>
</file>

<file path=ppt/tags/tag4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47.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48.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49.xml><?xml version="1.0" encoding="utf-8"?>
<p:tagLst xmlns:a="http://schemas.openxmlformats.org/drawingml/2006/main" xmlns:r="http://schemas.openxmlformats.org/officeDocument/2006/relationships" xmlns:p="http://schemas.openxmlformats.org/presentationml/2006/main">
  <p:tag name="TYPE" val="0"/>
</p:tagLst>
</file>

<file path=ppt/tags/tag5.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50.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F92058BE766B41CFB6B766F456E40AC8&lt;/guid&gt;&#10;        &lt;description /&gt;&#10;        &lt;date&gt;2/21/2022 9:27:4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81AF20609F440C7B80AD04273B28558&lt;/guid&gt;&#10;            &lt;repollguid&gt;EB2E33ADD3AC4262BBB390415F5A7395&lt;/repollguid&gt;&#10;            &lt;sourceid&gt;32A5A700D7404B14AA283181503BB932&lt;/sourceid&gt;&#10;            &lt;questiontext&gt;Theo hệ thống phân loại Bethesda, một kết luận NILM có nghĩa là gì?&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0A864A4B1874A22BC3FAB9E5DA03BD7&lt;/guid&gt;&#10;                    &lt;answertext&gt;Không có ung thư&lt;/answertext&gt;&#10;                    &lt;valuetype&gt;-1&lt;/valuetype&gt;&#10;                &lt;/answer&gt;&#10;                &lt;answer&gt;&#10;                    &lt;guid&gt;1E906E6C16674468B6B65135022DBB23&lt;/guid&gt;&#10;                    &lt;answertext&gt;Không phát hiện -SIL&lt;/answertext&gt;&#10;                    &lt;valuetype&gt;-1&lt;/valuetype&gt;&#10;                &lt;/answer&gt;&#10;                &lt;answer&gt;&#10;                    &lt;guid&gt;DA157D773530492998F47D91D37F3B16&lt;/guid&gt;&#10;                    &lt;answertext&gt;Không tế bào bất thương&lt;/answertext&gt;&#10;                    &lt;valuetype&gt;1&lt;/valuetype&gt;&#10;                &lt;/answer&gt;&#10;                &lt;answer&gt;&#10;                    &lt;guid&gt;034BDA94ECC94E67A4FD51B217896228&lt;/guid&gt;&#10;                    &lt;answertext&gt;Không thể kết luận được&lt;/answertext&gt;&#10;                    &lt;valuetype&gt;-1&lt;/valuetype&gt;&#10;                &lt;/answer&gt;&#10;            &lt;/answers&gt;&#10;        &lt;/multichoice&gt;&#10;    &lt;/questions&gt;&#10;&lt;/questionlist&gt;"/>
  <p:tag name="AUTOOPENPOLL" val="True"/>
  <p:tag name="AUTOFORMATCHART" val="True"/>
  <p:tag name="HASRESULTS" val="False"/>
</p:tagLst>
</file>

<file path=ppt/tags/tag51.xml><?xml version="1.0" encoding="utf-8"?>
<p:tagLst xmlns:a="http://schemas.openxmlformats.org/drawingml/2006/main" xmlns:r="http://schemas.openxmlformats.org/officeDocument/2006/relationships" xmlns:p="http://schemas.openxmlformats.org/presentationml/2006/main">
  <p:tag name="ZEROBASED" val="False"/>
</p:tagLst>
</file>

<file path=ppt/tags/tag5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3"/>
  <p:tag name="LABELFORMAT" val="1"/>
</p:tagLst>
</file>

<file path=ppt/tags/tag53.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54.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55.xml><?xml version="1.0" encoding="utf-8"?>
<p:tagLst xmlns:a="http://schemas.openxmlformats.org/drawingml/2006/main" xmlns:r="http://schemas.openxmlformats.org/officeDocument/2006/relationships" xmlns:p="http://schemas.openxmlformats.org/presentationml/2006/main">
  <p:tag name="TYPE" val="0"/>
</p:tagLst>
</file>

<file path=ppt/tags/tag56.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F445518DB8BF4F288F8E6D40B8DD5833&lt;/guid&gt;&#10;        &lt;description /&gt;&#10;        &lt;date&gt;2/21/2022 9:28:17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46C723836C14307A3936A80A6A4EE98&lt;/guid&gt;&#10;            &lt;repollguid&gt;1F766AB13173469B94E182322C65374C&lt;/repollguid&gt;&#10;            &lt;sourceid&gt;65D822EBAE594EC591D6D426794DD3CA&lt;/sourceid&gt;&#10;            &lt;questiontext&gt;Diễn giải một kết quả Pap test tầm soát dương tính, cần xem xét thông tin gì?&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41C6C2B435143DF864813F1A9679D56&lt;/guid&gt;&#10;                    &lt;answertext&gt;Ước tính nguy cơ theo tiền sử, HPV và Pap trước đó&lt;/answertext&gt;&#10;                    &lt;valuetype&gt;-1&lt;/valuetype&gt;&#10;                &lt;/answer&gt;&#10;                &lt;answer&gt;&#10;                    &lt;guid&gt;09F41FD2AABA458F835F30B6E285CA79&lt;/guid&gt;&#10;                    &lt;answertext&gt;Mức độ bất thường của tế bào học là HSIL hay LSIL&lt;/answertext&gt;&#10;                    &lt;valuetype&gt;-1&lt;/valuetype&gt;&#10;                &lt;/answer&gt;&#10;                &lt;answer&gt;&#10;                    &lt;guid&gt;15EA28A0270746CD8DA3282B9EC14AD4&lt;/guid&gt;&#10;                    &lt;answertext&gt;Có hay không kèm nhiễm HPV type nguy cơ cao&lt;/answertext&gt;&#10;                    &lt;valuetype&gt;-1&lt;/valuetype&gt;&#10;                &lt;/answer&gt;&#10;                &lt;answer&gt;&#10;                    &lt;guid&gt;E91356939A934874AF88691B4076442C&lt;/guid&gt;&#10;                    &lt;answertext&gt;Cả ba nhóm thông tin trên cùng giúp tiếp cận hợp lí&lt;/answertext&gt;&#10;                    &lt;valuetype&gt;1&lt;/valuetype&gt;&#10;                &lt;/answer&gt;&#10;            &lt;/answers&gt;&#10;        &lt;/multichoice&gt;&#10;    &lt;/questions&gt;&#10;&lt;/questionlist&gt;"/>
  <p:tag name="AUTOOPENPOLL" val="True"/>
  <p:tag name="AUTOFORMATCHART" val="True"/>
  <p:tag name="HASRESULTS" val="False"/>
</p:tagLst>
</file>

<file path=ppt/tags/tag57.xml><?xml version="1.0" encoding="utf-8"?>
<p:tagLst xmlns:a="http://schemas.openxmlformats.org/drawingml/2006/main" xmlns:r="http://schemas.openxmlformats.org/officeDocument/2006/relationships" xmlns:p="http://schemas.openxmlformats.org/presentationml/2006/main">
  <p:tag name="ZEROBASED" val="False"/>
</p:tagLst>
</file>

<file path=ppt/tags/tag5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59.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6.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60.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61.xml><?xml version="1.0" encoding="utf-8"?>
<p:tagLst xmlns:a="http://schemas.openxmlformats.org/drawingml/2006/main" xmlns:r="http://schemas.openxmlformats.org/officeDocument/2006/relationships" xmlns:p="http://schemas.openxmlformats.org/presentationml/2006/main">
  <p:tag name="TYPE" val="0"/>
</p:tagLst>
</file>

<file path=ppt/tags/tag6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E2A4AC4CD0B74F96BBC096D5A8502EC8&lt;/guid&gt;&#10;        &lt;description /&gt;&#10;        &lt;date&gt;2/21/2022 9:38:1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D55A6C3BF944E1D945CE9C1E3633B58&lt;/guid&gt;&#10;            &lt;repollguid&gt;DB9661340CBC4440B6CADC4116B89E47&lt;/repollguid&gt;&#10;            &lt;sourceid&gt;B1747DB73F03423E85DAA9C6896F24AB&lt;/sourceid&gt;&#10;            &lt;questiontext&gt;Khi tư vấn sinh thiết nội mạc, cần chú ý điểm nào sau đâ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F62D4C8EF734340947477CF36D55CF7&lt;/guid&gt;&#10;                    &lt;answertext&gt;Sinh thiết với Pipelle sẽ tránh được thủng tử cung&lt;/answertext&gt;&#10;                    &lt;valuetype&gt;-1&lt;/valuetype&gt;&#10;                &lt;/answer&gt;&#10;                &lt;answer&gt;&#10;                    &lt;guid&gt;8CCDA539D4094B31A458937D65CC7F9C&lt;/guid&gt;&#10;                    &lt;answertext&gt;Có một tỉ lệ âm giả nhất định khi không đủ mẫu  &lt;/answertext&gt;&#10;                    &lt;valuetype&gt;1&lt;/valuetype&gt;&#10;                &lt;/answer&gt;&#10;                &lt;answer&gt;&#10;                    &lt;guid&gt;3C011BACAF464C939C76CEB1F2E85A37&lt;/guid&gt;&#10;                    &lt;answertext&gt;Đau bụng sau D&amp;amp;C thể hiện thủng / nhiễm trùng&lt;/answertext&gt;&#10;                    &lt;valuetype&gt;-1&lt;/valuetype&gt;&#10;                &lt;/answer&gt;&#10;                &lt;answer&gt;&#10;                    &lt;guid&gt;5139923CA45D4C069AC612D47AF0EB67&lt;/guid&gt;&#10;                    &lt;answertext&gt;D&amp;amp;C có thể ảnh hưởng xấu đến tương lai sinh sản&lt;/answertext&gt;&#10;                    &lt;valuetype&gt;-1&lt;/valuetype&gt;&#10;                &lt;/answer&gt;&#10;            &lt;/answers&gt;&#10;        &lt;/multichoice&gt;&#10;    &lt;/questions&gt;&#10;&lt;/questionlist&gt;"/>
  <p:tag name="LIVECHARTING" val="False"/>
  <p:tag name="AUTOOPENPOLL" val="True"/>
  <p:tag name="AUTOFORMATCHART" val="True"/>
  <p:tag name="HASRESULTS" val="False"/>
</p:tagLst>
</file>

<file path=ppt/tags/tag63.xml><?xml version="1.0" encoding="utf-8"?>
<p:tagLst xmlns:a="http://schemas.openxmlformats.org/drawingml/2006/main" xmlns:r="http://schemas.openxmlformats.org/officeDocument/2006/relationships" xmlns:p="http://schemas.openxmlformats.org/presentationml/2006/main">
  <p:tag name="ZEROBASED" val="False"/>
</p:tagLst>
</file>

<file path=ppt/tags/tag6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LABELFORMAT" val="1"/>
  <p:tag name="NUMBERFORMAT" val="3"/>
  <p:tag name="COLORTYPE" val="SCHEME"/>
</p:tagLst>
</file>

<file path=ppt/tags/tag65.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66.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67.xml><?xml version="1.0" encoding="utf-8"?>
<p:tagLst xmlns:a="http://schemas.openxmlformats.org/drawingml/2006/main" xmlns:r="http://schemas.openxmlformats.org/officeDocument/2006/relationships" xmlns:p="http://schemas.openxmlformats.org/presentationml/2006/main">
  <p:tag name="TYPE" val="0"/>
</p:tagLst>
</file>

<file path=ppt/tags/tag68.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389D4568E2744D78B5842BE70FA012A0&lt;/guid&gt;&#10;        &lt;description /&gt;&#10;        &lt;date&gt;2/21/2022 9:46:3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0F8AA5AD5B74FE5AB7D258DC9B8D00D&lt;/guid&gt;&#10;            &lt;repollguid&gt;98BEDFD695244B079FC5FE223797B709&lt;/repollguid&gt;&#10;            &lt;sourceid&gt;196A2DD6240F483EAC8166552114F244&lt;/sourceid&gt;&#10;            &lt;questiontext&gt;Vì sao Pipelle không thể thay thế được D&amp;amp;C khi cần khảo sát nội mạc tử cung?&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F4880AE6DA0E44EA9F1827E22F2FE852&lt;/guid&gt;&#10;                    &lt;answertext&gt;Vì tỉ lệ âm tính giả cao khi tổn thương là khu trú &lt;/answertext&gt;&#10;                    &lt;valuetype&gt;1&lt;/valuetype&gt;&#10;                &lt;/answer&gt;&#10;                &lt;answer&gt;&#10;                    &lt;guid&gt;984321DED01B4BC7B725481877D3CD5E&lt;/guid&gt;&#10;                    &lt;answertext&gt;Vì giá trị chẩn đoán của nó thấp hơn hẳn của D&amp;amp;C&lt;/answertext&gt;&#10;                    &lt;valuetype&gt;-1&lt;/valuetype&gt;&#10;                &lt;/answer&gt;&#10;                &lt;answer&gt;&#10;                    &lt;guid&gt;413A215BFAF646F49806458AAEF96EF0&lt;/guid&gt;&#10;                    &lt;answertext&gt;Vì tính xâm lấn của nó là  tương đương với D&amp;amp;C&lt;/answertext&gt;&#10;                    &lt;valuetype&gt;-1&lt;/valuetype&gt;&#10;                &lt;/answer&gt;&#10;                &lt;answer&gt;&#10;                    &lt;guid&gt;503AF1A2114D4BADA1795B7A9B987009&lt;/guid&gt;&#10;                    &lt;answertext&gt;Cả 3 lí giải trên làm Pipelle không thay được D&amp;amp;C&lt;/answertext&gt;&#10;                    &lt;valuetype&gt;-1&lt;/valuetype&gt;&#10;                &lt;/answer&gt;&#10;            &lt;/answers&gt;&#10;        &lt;/multichoice&gt;&#10;    &lt;/questions&gt;&#10;&lt;/questionlist&gt;"/>
  <p:tag name="LIVECHARTING" val="False"/>
  <p:tag name="AUTOOPENPOLL" val="True"/>
  <p:tag name="AUTOFORMATCHART" val="True"/>
  <p:tag name="HASRESULTS" val="False"/>
</p:tagLst>
</file>

<file path=ppt/tags/tag69.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Lst>
</file>

<file path=ppt/tags/tag7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71.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72.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73.xml><?xml version="1.0" encoding="utf-8"?>
<p:tagLst xmlns:a="http://schemas.openxmlformats.org/drawingml/2006/main" xmlns:r="http://schemas.openxmlformats.org/officeDocument/2006/relationships" xmlns:p="http://schemas.openxmlformats.org/presentationml/2006/main">
  <p:tag name="TYPE" val="0"/>
</p:tagLst>
</file>

<file path=ppt/tags/tag7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E98B370B439F4A518A9AD655E32F0ED5&lt;/guid&gt;&#10;        &lt;description /&gt;&#10;        &lt;date&gt;2/21/2022 9:47:26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D046DC7EAA94ABA8FF7E9CF36692AB4&lt;/guid&gt;&#10;            &lt;repollguid&gt;7280F171BA0D40CB96C239B55F658439&lt;/repollguid&gt;&#10;            &lt;sourceid&gt;ADF3F6D03479459397B8C7C4B2A31438&lt;/sourceid&gt;&#10;            &lt;questiontext&gt;Khi thực hiện D&amp;amp;C, nong cổ tử cung đến mức nào là đủ?&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0CC576D834541CA9C749896BE36D42D&lt;/guid&gt;&#10;                    &lt;answertext&gt;Khi đạt được độ mở mong muốn (qua vừa thìa nạo)&lt;/answertext&gt;&#10;                    &lt;valuetype&gt;1&lt;/valuetype&gt;&#10;                &lt;/answer&gt;&#10;                &lt;answer&gt;&#10;                    &lt;guid&gt;DCE44841E79946048544AD017F3C95BA&lt;/guid&gt;&#10;                    &lt;answertext&gt;Nong đến que số lớn nhất trong bộ nong (số 10)&lt;/answertext&gt;&#10;                    &lt;valuetype&gt;-1&lt;/valuetype&gt;&#10;                &lt;/answer&gt;&#10;                &lt;answer&gt;&#10;                    &lt;guid&gt;904026565D6E4304AC59738CC4DFAF45&lt;/guid&gt;&#10;                    &lt;answertext&gt;Nong đến khi cứng, không thể nong rộng hơn&lt;/answertext&gt;&#10;                    &lt;valuetype&gt;-1&lt;/valuetype&gt;&#10;                &lt;/answer&gt;&#10;                &lt;answer&gt;&#10;                    &lt;guid&gt;55B204B0198048D9AB27170D1B1CA2DB&lt;/guid&gt;&#10;                    &lt;answertext&gt;Đến khi thấy được máu chảy nhiều từ lòng tử cung&lt;/answertext&gt;&#10;                    &lt;valuetype&gt;-1&lt;/valuetype&gt;&#10;                &lt;/answer&gt;&#10;            &lt;/answers&gt;&#10;        &lt;/multichoice&gt;&#10;    &lt;/questions&gt;&#10;&lt;/questionlist&gt;"/>
  <p:tag name="LIVECHARTING" val="False"/>
  <p:tag name="AUTOOPENPOLL" val="True"/>
  <p:tag name="AUTOFORMATCHART" val="True"/>
  <p:tag name="HASRESULTS" val="False"/>
</p:tagLst>
</file>

<file path=ppt/tags/tag75.xml><?xml version="1.0" encoding="utf-8"?>
<p:tagLst xmlns:a="http://schemas.openxmlformats.org/drawingml/2006/main" xmlns:r="http://schemas.openxmlformats.org/officeDocument/2006/relationships" xmlns:p="http://schemas.openxmlformats.org/presentationml/2006/main">
  <p:tag name="ZEROBASED" val="False"/>
</p:tagLst>
</file>

<file path=ppt/tags/tag7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77.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78.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79.xml><?xml version="1.0" encoding="utf-8"?>
<p:tagLst xmlns:a="http://schemas.openxmlformats.org/drawingml/2006/main" xmlns:r="http://schemas.openxmlformats.org/officeDocument/2006/relationships" xmlns:p="http://schemas.openxmlformats.org/presentationml/2006/main">
  <p:tag name="TYPE" val="0"/>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663CA67169AA4496A145DCAAE4942EE1&lt;/guid&gt;&#10;        &lt;description /&gt;&#10;        &lt;date&gt;2/21/2022 9:19:34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D17B430C0144D2AA8E5D8D0BD8DEC8F&lt;/guid&gt;&#10;            &lt;repollguid&gt;576E13B917B547DCA282EF618D11712B&lt;/repollguid&gt;&#10;            &lt;sourceid&gt;756C84B8C04F430E8392F011F46C81D1&lt;/sourceid&gt;&#10;            &lt;questiontext&gt;Chổi cytobrush được dùng để lấy mẫu tế bào học trong trường hợp nào?&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B3E70E2FB4746BD82DE5DB5286A2207&lt;/guid&gt;&#10;                    &lt;answertext&gt;Cổ tử cung bị chít hẹp nhỏ hơn đầu que Ayre &lt;/answertext&gt;&#10;                    &lt;valuetype&gt;-1&lt;/valuetype&gt;&#10;                &lt;/answer&gt;&#10;                &lt;answer&gt;&#10;                    &lt;guid&gt;2F44EA66BE894714B0DB0D1E665EED59&lt;/guid&gt;&#10;                    &lt;answertext&gt;Muốn / cần lấy mẫu (riêng) kênh cổ tử cung&lt;/answertext&gt;&#10;                    &lt;valuetype&gt;1&lt;/valuetype&gt;&#10;                &lt;/answer&gt;&#10;                &lt;answer&gt;&#10;                    &lt;guid&gt;DFFCCC214AA64A67B26A5475D1AFB38E&lt;/guid&gt;&#10;                    &lt;answertext&gt;Không thấy rõ được TZ (vùng biến đổi lát-trụ)&lt;/answertext&gt;&#10;                    &lt;valuetype&gt;-1&lt;/valuetype&gt;&#10;                &lt;/answer&gt;&#10;                &lt;answer&gt;&#10;                    &lt;guid&gt;A7AAC48E9F6748F68E741C4FF8CF0DBB&lt;/guid&gt;&#10;                    &lt;answertext&gt;Cổ tử cung có vùng lộ tuyến rộng&lt;/answertext&gt;&#10;                    &lt;valuetype&gt;-1&lt;/valuetype&gt;&#10;                &lt;/answer&gt;&#10;            &lt;/answers&gt;&#10;        &lt;/multichoice&gt;&#10;    &lt;/questions&gt;&#10;&lt;/questionlist&gt;"/>
  <p:tag name="AUTOOPENPOLL" val="True"/>
  <p:tag name="AUTOFORMATCHART" val="True"/>
  <p:tag name="HASRESULTS" val="False"/>
</p:tagLst>
</file>

<file path=ppt/tags/tag80.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38AE65DE488049E9BABC6650C887B99F&lt;/guid&gt;&#10;        &lt;description /&gt;&#10;        &lt;date&gt;2/21/2022 9:47:36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FCAA0BC8C424A508E3CD5E42E6AFD99&lt;/guid&gt;&#10;            &lt;repollguid&gt;38AB0E4E72984C9BA21EC2993D973CCB&lt;/repollguid&gt;&#10;            &lt;sourceid&gt;FE2EE936DD334EEEB783CEAF2F5FD962&lt;/sourceid&gt;&#10;            &lt;questiontext&gt;Trong D&amp;amp;C, hành động nào nào giúp hạn chế việc thủng tử cung trong thủ thuậ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B23605BA68D48408D0F0E19A232B30C&lt;/guid&gt;&#10;                    &lt;answertext&gt;Xác định chính xác tư thế tử cung trước thủ thuật&lt;/answertext&gt;&#10;                    &lt;valuetype&gt;-1&lt;/valuetype&gt;&#10;                &lt;/answer&gt;&#10;                &lt;answer&gt;&#10;                    &lt;guid&gt;12C9208C52C34C74A55D1D0283728D58&lt;/guid&gt;&#10;                    &lt;answertext&gt;Đo chính xác độ sâu và  tư thế tử cung với thước&lt;/answertext&gt;&#10;                    &lt;valuetype&gt;-1&lt;/valuetype&gt;&#10;                &lt;/answer&gt;&#10;                &lt;answer&gt;&#10;                    &lt;guid&gt;8B2BB75C1022432FB93D134F57CD74D6&lt;/guid&gt;&#10;                    &lt;answertext&gt;Thận trọng khi dùng que nong để nong cổ tử cung&lt;/answertext&gt;&#10;                    &lt;valuetype&gt;-1&lt;/valuetype&gt;&#10;                &lt;/answer&gt;&#10;                &lt;answer&gt;&#10;                    &lt;guid&gt;3B16A82EF13A4288A40C3D78BCEFCEBB&lt;/guid&gt;&#10;                    &lt;answertext&gt;Cả 3 giải pháp cùng giúp hạn chế thủng tử cung&lt;/answertext&gt;&#10;                    &lt;valuetype&gt;1&lt;/valuetype&gt;&#10;                &lt;/answer&gt;&#10;            &lt;/answers&gt;&#10;        &lt;/multichoice&gt;&#10;    &lt;/questions&gt;&#10;&lt;/questionlist&gt;"/>
  <p:tag name="LIVECHARTING" val="False"/>
  <p:tag name="AUTOOPENPOLL" val="True"/>
  <p:tag name="AUTOFORMATCHART" val="True"/>
  <p:tag name="HASRESULTS" val="False"/>
</p:tagLst>
</file>

<file path=ppt/tags/tag81.xml><?xml version="1.0" encoding="utf-8"?>
<p:tagLst xmlns:a="http://schemas.openxmlformats.org/drawingml/2006/main" xmlns:r="http://schemas.openxmlformats.org/officeDocument/2006/relationships" xmlns:p="http://schemas.openxmlformats.org/presentationml/2006/main">
  <p:tag name="ZEROBASED" val="False"/>
</p:tagLst>
</file>

<file path=ppt/tags/tag82.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83.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84.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85.xml><?xml version="1.0" encoding="utf-8"?>
<p:tagLst xmlns:a="http://schemas.openxmlformats.org/drawingml/2006/main" xmlns:r="http://schemas.openxmlformats.org/officeDocument/2006/relationships" xmlns:p="http://schemas.openxmlformats.org/presentationml/2006/main">
  <p:tag name="TYPE" val="0"/>
</p:tagLst>
</file>

<file path=ppt/tags/tag8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1D39A48196BE4CB08E84E49DC5FC231C&lt;/guid&gt;&#10;        &lt;description /&gt;&#10;        &lt;date&gt;2/21/2022 9:47:4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38FCCAEEA8F46C6AA56D6E50F206CFA&lt;/guid&gt;&#10;            &lt;repollguid&gt;F6A1023833CE47D6854A27729FC3D3B6&lt;/repollguid&gt;&#10;            &lt;sourceid&gt;C0C0CB430E134219BECB997269C96F5D&lt;/sourceid&gt;&#10;            &lt;questiontext&gt;Khi nạo sinh thiết nội mạc tử cung, kháng sinh dự phòng được thực hiện ra sao?&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1DAB8386F714DB4AC382A3D569A098B&lt;/guid&gt;&#10;                    &lt;answertext&gt;Không cần cho kháng sinh dự phòng trước và sau đó&lt;/answertext&gt;&#10;                    &lt;valuetype&gt;-1&lt;/valuetype&gt;&#10;                &lt;/answer&gt;&#10;                &lt;answer&gt;&#10;                    &lt;guid&gt;1F8A7CB18C754E748DE995663D2BF5C5&lt;/guid&gt;&#10;                    &lt;answertext&gt;Cefazolin 1 gram, liều duy nhất trước thủ thuật&lt;/answertext&gt;&#10;                    &lt;valuetype&gt;-1&lt;/valuetype&gt;&#10;                &lt;/answer&gt;&#10;                &lt;answer&gt;&#10;                    &lt;guid&gt;E0F42E7ED397400C8E2E23207EE01452&lt;/guid&gt;&#10;                    &lt;answertext&gt;Doxycyclin 200 mg, liều duy nhất sau thủ thuật&lt;/answertext&gt;&#10;                    &lt;valuetype&gt;1&lt;/valuetype&gt;&#10;                &lt;/answer&gt;&#10;                &lt;answer&gt;&#10;                    &lt;guid&gt;699281485A7145069872EDEF5D1BBC6F&lt;/guid&gt;&#10;                    &lt;answertext&gt;Kháng sinh phổ rộng, từ 3 đến 5 ngày sau thủ thuật&lt;/answertext&gt;&#10;                    &lt;valuetype&gt;-1&lt;/valuetype&gt;&#10;                &lt;/answer&gt;&#10;            &lt;/answers&gt;&#10;        &lt;/multichoice&gt;&#10;    &lt;/questions&gt;&#10;&lt;/questionlist&gt;"/>
  <p:tag name="LIVECHARTING" val="False"/>
  <p:tag name="AUTOOPENPOLL" val="True"/>
  <p:tag name="AUTOFORMATCHART" val="True"/>
  <p:tag name="HASRESULTS" val="False"/>
</p:tagLst>
</file>

<file path=ppt/tags/tag87.xml><?xml version="1.0" encoding="utf-8"?>
<p:tagLst xmlns:a="http://schemas.openxmlformats.org/drawingml/2006/main" xmlns:r="http://schemas.openxmlformats.org/officeDocument/2006/relationships" xmlns:p="http://schemas.openxmlformats.org/presentationml/2006/main">
  <p:tag name="ZEROBASED" val="False"/>
</p:tagLst>
</file>

<file path=ppt/tags/tag8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89.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ags/tag90.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91.xml><?xml version="1.0" encoding="utf-8"?>
<p:tagLst xmlns:a="http://schemas.openxmlformats.org/drawingml/2006/main" xmlns:r="http://schemas.openxmlformats.org/officeDocument/2006/relationships" xmlns:p="http://schemas.openxmlformats.org/presentationml/2006/main">
  <p:tag name="TYP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TotalTime>
  <Words>1198</Words>
  <Application>Microsoft Macintosh PowerPoint</Application>
  <PresentationFormat>On-screen Show (4:3)</PresentationFormat>
  <Paragraphs>125</Paragraphs>
  <Slides>23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Calibri</vt:lpstr>
      <vt:lpstr>Tahoma</vt:lpstr>
      <vt:lpstr>Office Theme</vt:lpstr>
      <vt:lpstr>Chart</vt:lpstr>
      <vt:lpstr>PHẦN 1: Kĩ thuật làm phết tế bào học cổ tử cung tầm soát ung thư cổ tử cung (Pap test) Tư vấn cho người bệnh về kết quả Pap test  PHẦN 2: Thủ thuật sinh thiết nội mạc tử cung</vt:lpstr>
      <vt:lpstr>Phần I Kĩ thuật làm phết tế bào học cổ tử cung tầm soát ung thư cổ tử cung (Pap test)</vt:lpstr>
      <vt:lpstr>Mục tiêu học tập</vt:lpstr>
      <vt:lpstr>Chống chỉ định nào là tuyệt đối cho pap test qui ước  nhưng tương đối ở pap test nhúng dịch?</vt:lpstr>
      <vt:lpstr>Chổi cytobrush được dùng để lấy mẫu tế bào học trong trường hợp nào?</vt:lpstr>
      <vt:lpstr>Khi thực hiện lấy tế bào bằng que Ayre, hành động nào là chính xác?</vt:lpstr>
      <vt:lpstr>Dưới đây là một số hình ảnh thấy qua khám mỏ vịt. Không làm / không chọn thực hiện Pap test trong trường hợp nào?</vt:lpstr>
      <vt:lpstr>Dùng que Ayre, khi phết tế bào lên lame, cần chú ý gì?</vt:lpstr>
      <vt:lpstr>Thực hiện phết kiểu qui ước, sau khi phết xong, phải thực hiện cố định lame như thế nào là tốt nhất?</vt:lpstr>
      <vt:lpstr>Ở người mãn kinh, nếu cổ tử cung bị teo đét, thì cần thực hiện Pap test như thế nào?</vt:lpstr>
      <vt:lpstr>Trong các tình trạng sau, có thể chấp nhận thực hiện Pap test ở tình trạng nào?</vt:lpstr>
      <vt:lpstr>Tư vấn cho người bệnh về kết quả Pap test</vt:lpstr>
      <vt:lpstr>Mục tiêu học tập</vt:lpstr>
      <vt:lpstr>Theo hệ thống phân loại Bethesda, một kết luận NILM có nghĩa là gì?</vt:lpstr>
      <vt:lpstr>Diễn giải một kết quả Pap test tầm soát dương tính, cần xem xét thông tin gì?</vt:lpstr>
      <vt:lpstr>PHẦN 2: Thủ thuật sinh thiết nội mạc tử cung</vt:lpstr>
      <vt:lpstr> Sinh thiết nội mạc tử cung</vt:lpstr>
      <vt:lpstr>Mục tiêu học tập</vt:lpstr>
      <vt:lpstr>Khi tư vấn sinh thiết nội mạc, cần chú ý điểm nào sau đây?</vt:lpstr>
      <vt:lpstr>Vì sao Pipelle không thể thay thế được D&amp;C khi cần khảo sát nội mạc tử cung?</vt:lpstr>
      <vt:lpstr>Khi thực hiện D&amp;C, nong cổ tử cung đến mức nào là đủ?</vt:lpstr>
      <vt:lpstr>Trong D&amp;C, hành động nào nào giúp hạn chế việc thủng tử cung trong thủ thuật?</vt:lpstr>
      <vt:lpstr>Khi nạo sinh thiết nội mạc tử cung, kháng sinh dự phòng được thực hiện ra sao?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Pham Thanh Hoang</cp:lastModifiedBy>
  <cp:revision>73</cp:revision>
  <dcterms:created xsi:type="dcterms:W3CDTF">2021-06-05T06:25:08Z</dcterms:created>
  <dcterms:modified xsi:type="dcterms:W3CDTF">2022-08-31T04:00:52Z</dcterms:modified>
</cp:coreProperties>
</file>