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70" r:id="rId3"/>
    <p:sldId id="278" r:id="rId4"/>
    <p:sldId id="316" r:id="rId5"/>
    <p:sldId id="317" r:id="rId6"/>
    <p:sldId id="318" r:id="rId7"/>
    <p:sldId id="319" r:id="rId8"/>
    <p:sldId id="320" r:id="rId9"/>
    <p:sldId id="321" r:id="rId10"/>
    <p:sldId id="322" r:id="rId11"/>
    <p:sldId id="323" r:id="rId12"/>
    <p:sldId id="287" r:id="rId13"/>
    <p:sldId id="310" r:id="rId14"/>
    <p:sldId id="324" r:id="rId15"/>
    <p:sldId id="325" r:id="rId16"/>
  </p:sldIdLst>
  <p:sldSz cx="9144000" cy="6858000" type="screen4x3"/>
  <p:notesSz cx="6858000" cy="914400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2427" autoAdjust="0"/>
  </p:normalViewPr>
  <p:slideViewPr>
    <p:cSldViewPr>
      <p:cViewPr varScale="1">
        <p:scale>
          <a:sx n="76" d="100"/>
          <a:sy n="76" d="100"/>
        </p:scale>
        <p:origin x="1746" y="90"/>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A8E4CF-21F7-44EB-80CD-C54358FA2818}" type="datetimeFigureOut">
              <a:rPr lang="en-US" smtClean="0"/>
              <a:t>2/21/2022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83F93C-F516-4C49-92B4-7254F3B73708}" type="slidenum">
              <a:rPr lang="en-US" smtClean="0"/>
              <a:t>‹#›</a:t>
            </a:fld>
            <a:endParaRPr lang="en-US"/>
          </a:p>
        </p:txBody>
      </p:sp>
    </p:spTree>
    <p:extLst>
      <p:ext uri="{BB962C8B-B14F-4D97-AF65-F5344CB8AC3E}">
        <p14:creationId xmlns:p14="http://schemas.microsoft.com/office/powerpoint/2010/main" val="1828556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222375"/>
          </a:xfrm>
        </p:spPr>
        <p:txBody>
          <a:bodyPr>
            <a:normAutofit/>
          </a:bodyPr>
          <a:lstStyle>
            <a:lvl1pPr>
              <a:defRPr sz="3200" b="1"/>
            </a:lvl1pPr>
          </a:lstStyle>
          <a:p>
            <a:r>
              <a:rPr lang="en-US"/>
              <a:t>Click to edit Master title style</a:t>
            </a:r>
          </a:p>
        </p:txBody>
      </p:sp>
      <p:sp>
        <p:nvSpPr>
          <p:cNvPr id="3" name="Subtitle 2"/>
          <p:cNvSpPr>
            <a:spLocks noGrp="1"/>
          </p:cNvSpPr>
          <p:nvPr>
            <p:ph type="subTitle" idx="1"/>
          </p:nvPr>
        </p:nvSpPr>
        <p:spPr>
          <a:xfrm>
            <a:off x="1371600" y="3886200"/>
            <a:ext cx="6400800" cy="914400"/>
          </a:xfrm>
        </p:spPr>
        <p:txBody>
          <a:bodyPr>
            <a:norm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5736337"/>
            <a:ext cx="9144000" cy="1121663"/>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970939" y="6283619"/>
            <a:ext cx="2020661" cy="363457"/>
          </a:xfrm>
          <a:prstGeom prst="rect">
            <a:avLst/>
          </a:prstGeom>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52400" y="381000"/>
            <a:ext cx="3252412" cy="629063"/>
          </a:xfrm>
          <a:prstGeom prst="rect">
            <a:avLst/>
          </a:prstGeom>
        </p:spPr>
      </p:pic>
      <p:pic>
        <p:nvPicPr>
          <p:cNvPr id="10" name="Picture 9"/>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 y="-1"/>
            <a:ext cx="9144000" cy="361537"/>
          </a:xfrm>
          <a:prstGeom prst="rect">
            <a:avLst/>
          </a:prstGeom>
        </p:spPr>
      </p:pic>
    </p:spTree>
    <p:extLst>
      <p:ext uri="{BB962C8B-B14F-4D97-AF65-F5344CB8AC3E}">
        <p14:creationId xmlns:p14="http://schemas.microsoft.com/office/powerpoint/2010/main" val="3630795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7080F5-E452-4679-A30F-59058745294E}" type="datetimeFigureOut">
              <a:rPr lang="en-US" smtClean="0"/>
              <a:t>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2694AC-0F79-4848-8BF3-FE15C9AB63F1}" type="slidenum">
              <a:rPr lang="en-US" smtClean="0"/>
              <a:t>‹#›</a:t>
            </a:fld>
            <a:endParaRPr lang="en-US"/>
          </a:p>
        </p:txBody>
      </p:sp>
    </p:spTree>
    <p:extLst>
      <p:ext uri="{BB962C8B-B14F-4D97-AF65-F5344CB8AC3E}">
        <p14:creationId xmlns:p14="http://schemas.microsoft.com/office/powerpoint/2010/main" val="3703217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7080F5-E452-4679-A30F-59058745294E}" type="datetimeFigureOut">
              <a:rPr lang="en-US" smtClean="0"/>
              <a:t>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2694AC-0F79-4848-8BF3-FE15C9AB63F1}" type="slidenum">
              <a:rPr lang="en-US" smtClean="0"/>
              <a:t>‹#›</a:t>
            </a:fld>
            <a:endParaRPr lang="en-US"/>
          </a:p>
        </p:txBody>
      </p:sp>
    </p:spTree>
    <p:extLst>
      <p:ext uri="{BB962C8B-B14F-4D97-AF65-F5344CB8AC3E}">
        <p14:creationId xmlns:p14="http://schemas.microsoft.com/office/powerpoint/2010/main" val="5031951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84738-85BF-4665-85F9-57C5F746D929}"/>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27FA2C0A-C6A7-4548-B02B-E912856ABCF8}"/>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4A1D00-99EE-411E-8B02-E95EB4E51491}"/>
              </a:ext>
            </a:extLst>
          </p:cNvPr>
          <p:cNvSpPr>
            <a:spLocks noGrp="1"/>
          </p:cNvSpPr>
          <p:nvPr>
            <p:ph type="dt" sz="half" idx="10"/>
          </p:nvPr>
        </p:nvSpPr>
        <p:spPr/>
        <p:txBody>
          <a:bodyPr/>
          <a:lstStyle/>
          <a:p>
            <a:fld id="{757080F5-E452-4679-A30F-59058745294E}" type="datetimeFigureOut">
              <a:rPr lang="en-US" smtClean="0"/>
              <a:t>2/21/2022</a:t>
            </a:fld>
            <a:endParaRPr lang="en-US"/>
          </a:p>
        </p:txBody>
      </p:sp>
      <p:sp>
        <p:nvSpPr>
          <p:cNvPr id="5" name="Footer Placeholder 4">
            <a:extLst>
              <a:ext uri="{FF2B5EF4-FFF2-40B4-BE49-F238E27FC236}">
                <a16:creationId xmlns:a16="http://schemas.microsoft.com/office/drawing/2014/main" id="{4705F3A1-6645-4241-BFCF-5C26A17027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480995-5A04-4F64-9C01-DC22403677F9}"/>
              </a:ext>
            </a:extLst>
          </p:cNvPr>
          <p:cNvSpPr>
            <a:spLocks noGrp="1"/>
          </p:cNvSpPr>
          <p:nvPr>
            <p:ph type="sldNum" sz="quarter" idx="12"/>
          </p:nvPr>
        </p:nvSpPr>
        <p:spPr/>
        <p:txBody>
          <a:bodyPr/>
          <a:lstStyle/>
          <a:p>
            <a:fld id="{3D2694AC-0F79-4848-8BF3-FE15C9AB63F1}" type="slidenum">
              <a:rPr lang="en-US" smtClean="0"/>
              <a:t>‹#›</a:t>
            </a:fld>
            <a:endParaRPr lang="en-US"/>
          </a:p>
        </p:txBody>
      </p:sp>
    </p:spTree>
    <p:extLst>
      <p:ext uri="{BB962C8B-B14F-4D97-AF65-F5344CB8AC3E}">
        <p14:creationId xmlns:p14="http://schemas.microsoft.com/office/powerpoint/2010/main" val="1068608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5736337"/>
            <a:ext cx="9144000" cy="1121663"/>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970939" y="6283619"/>
            <a:ext cx="2020661" cy="363457"/>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 y="-1"/>
            <a:ext cx="9144000" cy="361537"/>
          </a:xfrm>
          <a:prstGeom prst="rect">
            <a:avLst/>
          </a:prstGeom>
        </p:spPr>
      </p:pic>
      <p:sp>
        <p:nvSpPr>
          <p:cNvPr id="13" name="Title 1"/>
          <p:cNvSpPr>
            <a:spLocks noGrp="1"/>
          </p:cNvSpPr>
          <p:nvPr>
            <p:ph type="title"/>
          </p:nvPr>
        </p:nvSpPr>
        <p:spPr>
          <a:xfrm>
            <a:off x="457200" y="361536"/>
            <a:ext cx="8229600" cy="1056102"/>
          </a:xfrm>
        </p:spPr>
        <p:txBody>
          <a:bodyPr>
            <a:normAutofit/>
          </a:bodyPr>
          <a:lstStyle>
            <a:lvl1pPr>
              <a:defRPr sz="3200" b="1"/>
            </a:lvl1pPr>
          </a:lstStyle>
          <a:p>
            <a:r>
              <a:rPr lang="en-US"/>
              <a:t>Click to edit Master title style</a:t>
            </a:r>
          </a:p>
        </p:txBody>
      </p:sp>
      <p:sp>
        <p:nvSpPr>
          <p:cNvPr id="14" name="Content Placeholder 2"/>
          <p:cNvSpPr>
            <a:spLocks noGrp="1"/>
          </p:cNvSpPr>
          <p:nvPr>
            <p:ph idx="1"/>
          </p:nvPr>
        </p:nvSpPr>
        <p:spPr>
          <a:xfrm>
            <a:off x="457200" y="1524000"/>
            <a:ext cx="8229600" cy="4648200"/>
          </a:xfrm>
        </p:spPr>
        <p:txBody>
          <a:bodyPr>
            <a:normAutofit/>
          </a:bodyPr>
          <a:lstStyle>
            <a:lvl1pPr marL="231775" indent="-231775">
              <a:buFont typeface="Arial" pitchFamily="34" charset="0"/>
              <a:buChar char="•"/>
              <a:defRPr sz="2400"/>
            </a:lvl1pPr>
            <a:lvl2pPr marL="463550" indent="-231775">
              <a:buFont typeface="Arial" pitchFamily="34" charset="0"/>
              <a:buChar char="•"/>
              <a:defRPr sz="2400"/>
            </a:lvl2pPr>
            <a:lvl3pPr marL="682625" indent="-219075">
              <a:buFont typeface="Arial" pitchFamily="34" charset="0"/>
              <a:buChar char="•"/>
              <a:defRPr sz="2400"/>
            </a:lvl3pPr>
            <a:lvl4pPr marL="1600200" indent="-228600">
              <a:buFont typeface="Arial" pitchFamily="34" charset="0"/>
              <a:buChar char="•"/>
              <a:defRPr sz="2800"/>
            </a:lvl4pPr>
            <a:lvl5pPr marL="2057400" indent="-228600">
              <a:buFont typeface="Arial" pitchFamily="34" charset="0"/>
              <a:buChar char="•"/>
              <a:defRPr sz="28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211594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5736337"/>
            <a:ext cx="9144000" cy="1121663"/>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970939" y="6283619"/>
            <a:ext cx="2020661" cy="363457"/>
          </a:xfrm>
          <a:prstGeom prst="rect">
            <a:avLst/>
          </a:prstGeom>
        </p:spPr>
      </p:pic>
      <p:sp>
        <p:nvSpPr>
          <p:cNvPr id="11" name="Content Placeholder 3"/>
          <p:cNvSpPr>
            <a:spLocks noGrp="1"/>
          </p:cNvSpPr>
          <p:nvPr>
            <p:ph sz="half" idx="2"/>
          </p:nvPr>
        </p:nvSpPr>
        <p:spPr>
          <a:xfrm>
            <a:off x="4648200" y="1524000"/>
            <a:ext cx="4038600" cy="4648200"/>
          </a:xfrm>
        </p:spPr>
        <p:txBody>
          <a:bodyPr>
            <a:normAutofit/>
          </a:bodyPr>
          <a:lstStyle>
            <a:lvl1pPr marL="231775" indent="-231775" algn="l" defTabSz="914400" rtl="0" eaLnBrk="1" latinLnBrk="0" hangingPunct="1">
              <a:spcBef>
                <a:spcPct val="20000"/>
              </a:spcBef>
              <a:buFont typeface="Arial" pitchFamily="34" charset="0"/>
              <a:buChar char="•"/>
              <a:defRPr lang="en-US" sz="2400" kern="1200" smtClean="0">
                <a:solidFill>
                  <a:schemeClr val="tx1"/>
                </a:solidFill>
                <a:latin typeface="+mn-lt"/>
                <a:ea typeface="+mn-ea"/>
                <a:cs typeface="+mn-cs"/>
              </a:defRPr>
            </a:lvl1pPr>
            <a:lvl2pPr marL="463550" indent="-231775" algn="l" defTabSz="914400" rtl="0" eaLnBrk="1" latinLnBrk="0" hangingPunct="1">
              <a:spcBef>
                <a:spcPct val="20000"/>
              </a:spcBef>
              <a:buFont typeface="Arial" pitchFamily="34" charset="0"/>
              <a:buChar char="•"/>
              <a:defRPr lang="en-US" sz="2400" kern="1200" smtClean="0">
                <a:solidFill>
                  <a:schemeClr val="tx1"/>
                </a:solidFill>
                <a:latin typeface="+mn-lt"/>
                <a:ea typeface="+mn-ea"/>
                <a:cs typeface="+mn-cs"/>
              </a:defRPr>
            </a:lvl2pPr>
            <a:lvl3pPr marL="682625" indent="-219075" algn="l" defTabSz="914400" rtl="0" eaLnBrk="1" latinLnBrk="0" hangingPunct="1">
              <a:spcBef>
                <a:spcPct val="20000"/>
              </a:spcBef>
              <a:buFont typeface="Arial" pitchFamily="34" charset="0"/>
              <a:buChar char="•"/>
              <a:defRPr lang="en-US" sz="2400" kern="1200">
                <a:solidFill>
                  <a:schemeClr val="tx1"/>
                </a:solidFill>
                <a:latin typeface="+mn-lt"/>
                <a:ea typeface="+mn-ea"/>
                <a:cs typeface="+mn-cs"/>
              </a:defRPr>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12" name="Content Placeholder 2"/>
          <p:cNvSpPr>
            <a:spLocks noGrp="1"/>
          </p:cNvSpPr>
          <p:nvPr>
            <p:ph sz="half" idx="1"/>
          </p:nvPr>
        </p:nvSpPr>
        <p:spPr>
          <a:xfrm>
            <a:off x="457200" y="1524000"/>
            <a:ext cx="4038600" cy="4648200"/>
          </a:xfrm>
        </p:spPr>
        <p:txBody>
          <a:bodyPr>
            <a:normAutofit/>
          </a:bodyPr>
          <a:lstStyle>
            <a:lvl1pPr marL="231775" indent="-231775">
              <a:defRPr sz="2400"/>
            </a:lvl1pPr>
            <a:lvl2pPr marL="463550" indent="-231775">
              <a:buFont typeface="Arial" pitchFamily="34" charset="0"/>
              <a:buChar char="•"/>
              <a:defRPr sz="2400"/>
            </a:lvl2pPr>
            <a:lvl3pPr marL="682625" indent="-219075">
              <a:buFont typeface="Arial" pitchFamily="34" charset="0"/>
              <a:buChar char="•"/>
              <a:defRPr sz="2400"/>
            </a:lvl3pPr>
            <a:lvl4pPr marL="1600200" indent="-228600">
              <a:buFont typeface="Arial" pitchFamily="34" charset="0"/>
              <a:buChar char="•"/>
              <a:defRPr sz="2400"/>
            </a:lvl4pPr>
            <a:lvl5pPr marL="2057400" indent="-228600">
              <a:buFont typeface="Arial" pitchFamily="34" charset="0"/>
              <a:buChar char="•"/>
              <a:defRPr sz="2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13" name="Title 1"/>
          <p:cNvSpPr>
            <a:spLocks noGrp="1"/>
          </p:cNvSpPr>
          <p:nvPr>
            <p:ph type="title"/>
          </p:nvPr>
        </p:nvSpPr>
        <p:spPr>
          <a:xfrm>
            <a:off x="457200" y="361536"/>
            <a:ext cx="8229600" cy="1056102"/>
          </a:xfrm>
        </p:spPr>
        <p:txBody>
          <a:bodyPr>
            <a:normAutofit/>
          </a:bodyPr>
          <a:lstStyle>
            <a:lvl1pPr>
              <a:defRPr sz="3200" b="1"/>
            </a:lvl1pPr>
          </a:lstStyle>
          <a:p>
            <a:r>
              <a:rPr lang="en-US"/>
              <a:t>Click to edit Master title style</a:t>
            </a:r>
          </a:p>
        </p:txBody>
      </p:sp>
      <p:pic>
        <p:nvPicPr>
          <p:cNvPr id="14" name="Picture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 y="-1"/>
            <a:ext cx="9144000" cy="361537"/>
          </a:xfrm>
          <a:prstGeom prst="rect">
            <a:avLst/>
          </a:prstGeom>
        </p:spPr>
      </p:pic>
    </p:spTree>
    <p:extLst>
      <p:ext uri="{BB962C8B-B14F-4D97-AF65-F5344CB8AC3E}">
        <p14:creationId xmlns:p14="http://schemas.microsoft.com/office/powerpoint/2010/main" val="1200499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7080F5-E452-4679-A30F-59058745294E}" type="datetimeFigureOut">
              <a:rPr lang="en-US" smtClean="0"/>
              <a:t>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2694AC-0F79-4848-8BF3-FE15C9AB63F1}" type="slidenum">
              <a:rPr lang="en-US" smtClean="0"/>
              <a:t>‹#›</a:t>
            </a:fld>
            <a:endParaRPr lang="en-US"/>
          </a:p>
        </p:txBody>
      </p:sp>
    </p:spTree>
    <p:extLst>
      <p:ext uri="{BB962C8B-B14F-4D97-AF65-F5344CB8AC3E}">
        <p14:creationId xmlns:p14="http://schemas.microsoft.com/office/powerpoint/2010/main" val="318712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57080F5-E452-4679-A30F-59058745294E}" type="datetimeFigureOut">
              <a:rPr lang="en-US" smtClean="0"/>
              <a:t>2/21/2022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2694AC-0F79-4848-8BF3-FE15C9AB63F1}" type="slidenum">
              <a:rPr lang="en-US" smtClean="0"/>
              <a:t>‹#›</a:t>
            </a:fld>
            <a:endParaRPr lang="en-US"/>
          </a:p>
        </p:txBody>
      </p:sp>
    </p:spTree>
    <p:extLst>
      <p:ext uri="{BB962C8B-B14F-4D97-AF65-F5344CB8AC3E}">
        <p14:creationId xmlns:p14="http://schemas.microsoft.com/office/powerpoint/2010/main" val="3211080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57080F5-E452-4679-A30F-59058745294E}" type="datetimeFigureOut">
              <a:rPr lang="en-US" smtClean="0"/>
              <a:t>2/21/2022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2694AC-0F79-4848-8BF3-FE15C9AB63F1}" type="slidenum">
              <a:rPr lang="en-US" smtClean="0"/>
              <a:t>‹#›</a:t>
            </a:fld>
            <a:endParaRPr lang="en-US"/>
          </a:p>
        </p:txBody>
      </p:sp>
    </p:spTree>
    <p:extLst>
      <p:ext uri="{BB962C8B-B14F-4D97-AF65-F5344CB8AC3E}">
        <p14:creationId xmlns:p14="http://schemas.microsoft.com/office/powerpoint/2010/main" val="2791205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080F5-E452-4679-A30F-59058745294E}" type="datetimeFigureOut">
              <a:rPr lang="en-US" smtClean="0"/>
              <a:t>2/21/2022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2694AC-0F79-4848-8BF3-FE15C9AB63F1}" type="slidenum">
              <a:rPr lang="en-US" smtClean="0"/>
              <a:t>‹#›</a:t>
            </a:fld>
            <a:endParaRPr lang="en-US"/>
          </a:p>
        </p:txBody>
      </p:sp>
    </p:spTree>
    <p:extLst>
      <p:ext uri="{BB962C8B-B14F-4D97-AF65-F5344CB8AC3E}">
        <p14:creationId xmlns:p14="http://schemas.microsoft.com/office/powerpoint/2010/main" val="553235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7080F5-E452-4679-A30F-59058745294E}" type="datetimeFigureOut">
              <a:rPr lang="en-US" smtClean="0"/>
              <a:t>2/21/2022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2694AC-0F79-4848-8BF3-FE15C9AB63F1}" type="slidenum">
              <a:rPr lang="en-US" smtClean="0"/>
              <a:t>‹#›</a:t>
            </a:fld>
            <a:endParaRPr lang="en-US"/>
          </a:p>
        </p:txBody>
      </p:sp>
    </p:spTree>
    <p:extLst>
      <p:ext uri="{BB962C8B-B14F-4D97-AF65-F5344CB8AC3E}">
        <p14:creationId xmlns:p14="http://schemas.microsoft.com/office/powerpoint/2010/main" val="2071689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7080F5-E452-4679-A30F-59058745294E}" type="datetimeFigureOut">
              <a:rPr lang="en-US" smtClean="0"/>
              <a:t>2/21/2022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2694AC-0F79-4848-8BF3-FE15C9AB63F1}" type="slidenum">
              <a:rPr lang="en-US" smtClean="0"/>
              <a:t>‹#›</a:t>
            </a:fld>
            <a:endParaRPr lang="en-US"/>
          </a:p>
        </p:txBody>
      </p:sp>
    </p:spTree>
    <p:extLst>
      <p:ext uri="{BB962C8B-B14F-4D97-AF65-F5344CB8AC3E}">
        <p14:creationId xmlns:p14="http://schemas.microsoft.com/office/powerpoint/2010/main" val="4269797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080F5-E452-4679-A30F-59058745294E}" type="datetimeFigureOut">
              <a:rPr lang="en-US" smtClean="0"/>
              <a:t>2/21/2022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2694AC-0F79-4848-8BF3-FE15C9AB63F1}" type="slidenum">
              <a:rPr lang="en-US" smtClean="0"/>
              <a:t>‹#›</a:t>
            </a:fld>
            <a:endParaRPr lang="en-US"/>
          </a:p>
        </p:txBody>
      </p:sp>
    </p:spTree>
    <p:extLst>
      <p:ext uri="{BB962C8B-B14F-4D97-AF65-F5344CB8AC3E}">
        <p14:creationId xmlns:p14="http://schemas.microsoft.com/office/powerpoint/2010/main" val="2197613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1"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39.xml"/><Relationship Id="rId7" Type="http://schemas.openxmlformats.org/officeDocument/2006/relationships/tags" Target="../tags/tag43.xml"/><Relationship Id="rId2" Type="http://schemas.openxmlformats.org/officeDocument/2006/relationships/tags" Target="../tags/tag38.xml"/><Relationship Id="rId1" Type="http://schemas.openxmlformats.org/officeDocument/2006/relationships/vmlDrawing" Target="../drawings/vmlDrawing7.vml"/><Relationship Id="rId6" Type="http://schemas.openxmlformats.org/officeDocument/2006/relationships/tags" Target="../tags/tag42.xml"/><Relationship Id="rId5" Type="http://schemas.openxmlformats.org/officeDocument/2006/relationships/tags" Target="../tags/tag41.xml"/><Relationship Id="rId10" Type="http://schemas.openxmlformats.org/officeDocument/2006/relationships/image" Target="../media/image12.emf"/><Relationship Id="rId4" Type="http://schemas.openxmlformats.org/officeDocument/2006/relationships/tags" Target="../tags/tag40.xml"/><Relationship Id="rId9" Type="http://schemas.openxmlformats.org/officeDocument/2006/relationships/oleObject" Target="../embeddings/oleObject7.bin"/></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45.xml"/><Relationship Id="rId7" Type="http://schemas.openxmlformats.org/officeDocument/2006/relationships/tags" Target="../tags/tag49.xml"/><Relationship Id="rId2" Type="http://schemas.openxmlformats.org/officeDocument/2006/relationships/tags" Target="../tags/tag44.xml"/><Relationship Id="rId1" Type="http://schemas.openxmlformats.org/officeDocument/2006/relationships/vmlDrawing" Target="../drawings/vmlDrawing8.vml"/><Relationship Id="rId6" Type="http://schemas.openxmlformats.org/officeDocument/2006/relationships/tags" Target="../tags/tag48.xml"/><Relationship Id="rId5" Type="http://schemas.openxmlformats.org/officeDocument/2006/relationships/tags" Target="../tags/tag47.xml"/><Relationship Id="rId10" Type="http://schemas.openxmlformats.org/officeDocument/2006/relationships/image" Target="../media/image13.emf"/><Relationship Id="rId4" Type="http://schemas.openxmlformats.org/officeDocument/2006/relationships/tags" Target="../tags/tag46.xml"/><Relationship Id="rId9" Type="http://schemas.openxmlformats.org/officeDocument/2006/relationships/oleObject" Target="../embeddings/oleObject8.bin"/></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51.xml"/><Relationship Id="rId7" Type="http://schemas.openxmlformats.org/officeDocument/2006/relationships/tags" Target="../tags/tag55.xml"/><Relationship Id="rId2" Type="http://schemas.openxmlformats.org/officeDocument/2006/relationships/tags" Target="../tags/tag50.xml"/><Relationship Id="rId1" Type="http://schemas.openxmlformats.org/officeDocument/2006/relationships/vmlDrawing" Target="../drawings/vmlDrawing9.vml"/><Relationship Id="rId6" Type="http://schemas.openxmlformats.org/officeDocument/2006/relationships/tags" Target="../tags/tag54.xml"/><Relationship Id="rId5" Type="http://schemas.openxmlformats.org/officeDocument/2006/relationships/tags" Target="../tags/tag53.xml"/><Relationship Id="rId10" Type="http://schemas.openxmlformats.org/officeDocument/2006/relationships/image" Target="../media/image15.emf"/><Relationship Id="rId4" Type="http://schemas.openxmlformats.org/officeDocument/2006/relationships/tags" Target="../tags/tag52.xml"/><Relationship Id="rId9" Type="http://schemas.openxmlformats.org/officeDocument/2006/relationships/oleObject" Target="../embeddings/oleObject9.bin"/></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57.xml"/><Relationship Id="rId7" Type="http://schemas.openxmlformats.org/officeDocument/2006/relationships/tags" Target="../tags/tag61.xml"/><Relationship Id="rId2" Type="http://schemas.openxmlformats.org/officeDocument/2006/relationships/tags" Target="../tags/tag56.xml"/><Relationship Id="rId1" Type="http://schemas.openxmlformats.org/officeDocument/2006/relationships/vmlDrawing" Target="../drawings/vmlDrawing10.vml"/><Relationship Id="rId6" Type="http://schemas.openxmlformats.org/officeDocument/2006/relationships/tags" Target="../tags/tag60.xml"/><Relationship Id="rId5" Type="http://schemas.openxmlformats.org/officeDocument/2006/relationships/tags" Target="../tags/tag59.xml"/><Relationship Id="rId10" Type="http://schemas.openxmlformats.org/officeDocument/2006/relationships/image" Target="../media/image16.emf"/><Relationship Id="rId4" Type="http://schemas.openxmlformats.org/officeDocument/2006/relationships/tags" Target="../tags/tag58.xml"/><Relationship Id="rId9" Type="http://schemas.openxmlformats.org/officeDocument/2006/relationships/oleObject" Target="../embeddings/oleObject10.bin"/></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tags" Target="../tags/tag6.xml"/><Relationship Id="rId5" Type="http://schemas.openxmlformats.org/officeDocument/2006/relationships/tags" Target="../tags/tag5.xml"/><Relationship Id="rId10" Type="http://schemas.openxmlformats.org/officeDocument/2006/relationships/image" Target="../media/image6.emf"/><Relationship Id="rId4" Type="http://schemas.openxmlformats.org/officeDocument/2006/relationships/tags" Target="../tags/tag4.xml"/><Relationship Id="rId9"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9.xml"/><Relationship Id="rId7" Type="http://schemas.openxmlformats.org/officeDocument/2006/relationships/tags" Target="../tags/tag13.xml"/><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tags" Target="../tags/tag12.xml"/><Relationship Id="rId5" Type="http://schemas.openxmlformats.org/officeDocument/2006/relationships/tags" Target="../tags/tag11.xml"/><Relationship Id="rId10" Type="http://schemas.openxmlformats.org/officeDocument/2006/relationships/image" Target="../media/image7.emf"/><Relationship Id="rId4" Type="http://schemas.openxmlformats.org/officeDocument/2006/relationships/tags" Target="../tags/tag10.xml"/><Relationship Id="rId9"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5.xml"/><Relationship Id="rId7" Type="http://schemas.openxmlformats.org/officeDocument/2006/relationships/tags" Target="../tags/tag19.xml"/><Relationship Id="rId2" Type="http://schemas.openxmlformats.org/officeDocument/2006/relationships/tags" Target="../tags/tag14.xml"/><Relationship Id="rId1" Type="http://schemas.openxmlformats.org/officeDocument/2006/relationships/vmlDrawing" Target="../drawings/vmlDrawing3.vml"/><Relationship Id="rId6" Type="http://schemas.openxmlformats.org/officeDocument/2006/relationships/tags" Target="../tags/tag18.xml"/><Relationship Id="rId5" Type="http://schemas.openxmlformats.org/officeDocument/2006/relationships/tags" Target="../tags/tag17.xml"/><Relationship Id="rId10" Type="http://schemas.openxmlformats.org/officeDocument/2006/relationships/image" Target="../media/image8.emf"/><Relationship Id="rId4" Type="http://schemas.openxmlformats.org/officeDocument/2006/relationships/tags" Target="../tags/tag16.xml"/><Relationship Id="rId9" Type="http://schemas.openxmlformats.org/officeDocument/2006/relationships/oleObject" Target="../embeddings/oleObject3.bin"/></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1.xml"/><Relationship Id="rId7" Type="http://schemas.openxmlformats.org/officeDocument/2006/relationships/tags" Target="../tags/tag25.xml"/><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tags" Target="../tags/tag24.xml"/><Relationship Id="rId5" Type="http://schemas.openxmlformats.org/officeDocument/2006/relationships/tags" Target="../tags/tag23.xml"/><Relationship Id="rId10" Type="http://schemas.openxmlformats.org/officeDocument/2006/relationships/image" Target="../media/image9.emf"/><Relationship Id="rId4" Type="http://schemas.openxmlformats.org/officeDocument/2006/relationships/tags" Target="../tags/tag22.xml"/><Relationship Id="rId9" Type="http://schemas.openxmlformats.org/officeDocument/2006/relationships/oleObject" Target="../embeddings/oleObject4.bin"/></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7.xml"/><Relationship Id="rId7" Type="http://schemas.openxmlformats.org/officeDocument/2006/relationships/tags" Target="../tags/tag31.xml"/><Relationship Id="rId2" Type="http://schemas.openxmlformats.org/officeDocument/2006/relationships/tags" Target="../tags/tag26.xml"/><Relationship Id="rId1" Type="http://schemas.openxmlformats.org/officeDocument/2006/relationships/vmlDrawing" Target="../drawings/vmlDrawing5.vml"/><Relationship Id="rId6" Type="http://schemas.openxmlformats.org/officeDocument/2006/relationships/tags" Target="../tags/tag30.xml"/><Relationship Id="rId5" Type="http://schemas.openxmlformats.org/officeDocument/2006/relationships/tags" Target="../tags/tag29.xml"/><Relationship Id="rId10" Type="http://schemas.openxmlformats.org/officeDocument/2006/relationships/image" Target="../media/image10.emf"/><Relationship Id="rId4" Type="http://schemas.openxmlformats.org/officeDocument/2006/relationships/tags" Target="../tags/tag28.xml"/><Relationship Id="rId9" Type="http://schemas.openxmlformats.org/officeDocument/2006/relationships/oleObject" Target="../embeddings/oleObject5.bin"/></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33.xml"/><Relationship Id="rId7" Type="http://schemas.openxmlformats.org/officeDocument/2006/relationships/tags" Target="../tags/tag37.xml"/><Relationship Id="rId2" Type="http://schemas.openxmlformats.org/officeDocument/2006/relationships/tags" Target="../tags/tag32.xml"/><Relationship Id="rId1" Type="http://schemas.openxmlformats.org/officeDocument/2006/relationships/vmlDrawing" Target="../drawings/vmlDrawing6.vml"/><Relationship Id="rId6" Type="http://schemas.openxmlformats.org/officeDocument/2006/relationships/tags" Target="../tags/tag36.xml"/><Relationship Id="rId5" Type="http://schemas.openxmlformats.org/officeDocument/2006/relationships/tags" Target="../tags/tag35.xml"/><Relationship Id="rId10" Type="http://schemas.openxmlformats.org/officeDocument/2006/relationships/image" Target="../media/image11.emf"/><Relationship Id="rId4" Type="http://schemas.openxmlformats.org/officeDocument/2006/relationships/tags" Target="../tags/tag34.xml"/><Relationship Id="rId9" Type="http://schemas.openxmlformats.org/officeDocument/2006/relationships/oleObject" Target="../embeddings/oleObject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l"/>
            <a:r>
              <a:rPr lang="vi-VN">
                <a:latin typeface="Calibri" panose="020F0502020204030204" pitchFamily="34" charset="0"/>
                <a:cs typeface="Calibri" panose="020F0502020204030204" pitchFamily="34" charset="0"/>
              </a:rPr>
              <a:t>Kĩ thuật làm phết tế bào học cổ tử cung tầm soát ung thư cổ tử cung (Pap test)</a:t>
            </a:r>
            <a:br>
              <a:rPr lang="vi-VN">
                <a:latin typeface="Calibri" panose="020F0502020204030204" pitchFamily="34" charset="0"/>
                <a:cs typeface="Calibri" panose="020F0502020204030204" pitchFamily="34" charset="0"/>
              </a:rPr>
            </a:br>
            <a:r>
              <a:rPr lang="vi-VN">
                <a:latin typeface="Calibri" panose="020F0502020204030204" pitchFamily="34" charset="0"/>
                <a:cs typeface="Calibri" panose="020F0502020204030204" pitchFamily="34" charset="0"/>
              </a:rPr>
              <a:t>Tư vấn cho người bệnh về kết quả Pap test</a:t>
            </a:r>
            <a:endParaRPr lang="en-US">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p:txBody>
          <a:bodyPr/>
          <a:lstStyle/>
          <a:p>
            <a:r>
              <a:rPr lang="en-US">
                <a:latin typeface="Calibri" panose="020F0502020204030204" pitchFamily="34" charset="0"/>
                <a:cs typeface="Calibri" panose="020F0502020204030204" pitchFamily="34" charset="0"/>
              </a:rPr>
              <a:t>Bài kiểm tra đảm bảo chuẩn bị bài</a:t>
            </a:r>
          </a:p>
        </p:txBody>
      </p:sp>
    </p:spTree>
    <p:extLst>
      <p:ext uri="{BB962C8B-B14F-4D97-AF65-F5344CB8AC3E}">
        <p14:creationId xmlns:p14="http://schemas.microsoft.com/office/powerpoint/2010/main" val="918423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a:extLst>
              <a:ext uri="{FF2B5EF4-FFF2-40B4-BE49-F238E27FC236}">
                <a16:creationId xmlns:a16="http://schemas.microsoft.com/office/drawing/2014/main" id="{F8FE9FFA-FE37-4644-9AA8-94B2872DCDA4}"/>
              </a:ext>
            </a:extLst>
          </p:cNvPr>
          <p:cNvSpPr>
            <a:spLocks noGrp="1"/>
          </p:cNvSpPr>
          <p:nvPr>
            <p:ph type="title"/>
          </p:nvPr>
        </p:nvSpPr>
        <p:spPr/>
        <p:txBody>
          <a:bodyPr>
            <a:normAutofit fontScale="90000"/>
          </a:bodyPr>
          <a:lstStyle/>
          <a:p>
            <a:pPr marL="363538" indent="-363538">
              <a:buFont typeface="+mj-lt"/>
              <a:buAutoNum type="arabicPeriod" startAt="7"/>
            </a:pPr>
            <a:r>
              <a:rPr lang="vi-VN" dirty="0">
                <a:latin typeface="Calibri" panose="020F0502020204030204" pitchFamily="34" charset="0"/>
                <a:cs typeface="Calibri" panose="020F0502020204030204" pitchFamily="34" charset="0"/>
              </a:rPr>
              <a:t>Ở người mãn kinh, nếu cổ tử cung bị teo đét, thì cần thực hiện Pap test như thế nào</a:t>
            </a:r>
            <a:r>
              <a:rPr lang="en-US" dirty="0">
                <a:latin typeface="Calibri" panose="020F0502020204030204" pitchFamily="34" charset="0"/>
                <a:cs typeface="Calibri" panose="020F0502020204030204" pitchFamily="34" charset="0"/>
              </a:rPr>
              <a:t>?</a:t>
            </a:r>
          </a:p>
        </p:txBody>
      </p:sp>
      <p:sp>
        <p:nvSpPr>
          <p:cNvPr id="3" name="TPAnswers">
            <a:extLst>
              <a:ext uri="{FF2B5EF4-FFF2-40B4-BE49-F238E27FC236}">
                <a16:creationId xmlns:a16="http://schemas.microsoft.com/office/drawing/2014/main" id="{510CDC3B-CDA6-4472-B4CC-0D357D751FB8}"/>
              </a:ext>
            </a:extLst>
          </p:cNvPr>
          <p:cNvSpPr>
            <a:spLocks noGrp="1"/>
          </p:cNvSpPr>
          <p:nvPr>
            <p:ph idx="1"/>
            <p:custDataLst>
              <p:tags r:id="rId3"/>
            </p:custDataLst>
          </p:nvPr>
        </p:nvSpPr>
        <p:spPr>
          <a:xfrm>
            <a:off x="161089" y="2088896"/>
            <a:ext cx="4343400" cy="4419600"/>
          </a:xfrm>
        </p:spPr>
        <p:txBody>
          <a:bodyPr/>
          <a:lstStyle/>
          <a:p>
            <a:pPr marL="860425" lvl="1" indent="-514350">
              <a:buFont typeface="+mj-lt"/>
              <a:buAutoNum type="alphaUcPeriod"/>
            </a:pPr>
            <a:r>
              <a:rPr lang="vi-VN" dirty="0">
                <a:latin typeface="Calibri" panose="020F0502020204030204" pitchFamily="34" charset="0"/>
                <a:cs typeface="Calibri" panose="020F0502020204030204" pitchFamily="34" charset="0"/>
              </a:rPr>
              <a:t>Dùng E</a:t>
            </a:r>
            <a:r>
              <a:rPr lang="vi-VN" baseline="-25000" dirty="0">
                <a:latin typeface="Calibri" panose="020F0502020204030204" pitchFamily="34" charset="0"/>
                <a:cs typeface="Calibri" panose="020F0502020204030204" pitchFamily="34" charset="0"/>
              </a:rPr>
              <a:t>1</a:t>
            </a:r>
            <a:r>
              <a:rPr lang="vi-VN" dirty="0">
                <a:latin typeface="Calibri" panose="020F0502020204030204" pitchFamily="34" charset="0"/>
                <a:cs typeface="Calibri" panose="020F0502020204030204" pitchFamily="34" charset="0"/>
              </a:rPr>
              <a:t> / E</a:t>
            </a:r>
            <a:r>
              <a:rPr lang="vi-VN" baseline="-25000" dirty="0">
                <a:latin typeface="Calibri" panose="020F0502020204030204" pitchFamily="34" charset="0"/>
                <a:cs typeface="Calibri" panose="020F0502020204030204" pitchFamily="34" charset="0"/>
              </a:rPr>
              <a:t>2</a:t>
            </a:r>
            <a:r>
              <a:rPr lang="vi-VN" dirty="0">
                <a:latin typeface="Calibri" panose="020F0502020204030204" pitchFamily="34" charset="0"/>
                <a:cs typeface="Calibri" panose="020F0502020204030204" pitchFamily="34" charset="0"/>
              </a:rPr>
              <a:t> trước Pap</a:t>
            </a:r>
          </a:p>
          <a:p>
            <a:pPr marL="860425" lvl="1" indent="-514350">
              <a:buFont typeface="+mj-lt"/>
              <a:buAutoNum type="alphaUcPeriod"/>
            </a:pPr>
            <a:r>
              <a:rPr lang="vi-VN" dirty="0">
                <a:latin typeface="Calibri" panose="020F0502020204030204" pitchFamily="34" charset="0"/>
                <a:cs typeface="Calibri" panose="020F0502020204030204" pitchFamily="34" charset="0"/>
              </a:rPr>
              <a:t>Dùng chổi (cytobrush)</a:t>
            </a:r>
          </a:p>
          <a:p>
            <a:pPr marL="860425" lvl="1" indent="-514350">
              <a:buFont typeface="+mj-lt"/>
              <a:buAutoNum type="alphaUcPeriod"/>
            </a:pPr>
            <a:r>
              <a:rPr lang="vi-VN" dirty="0">
                <a:latin typeface="Calibri" panose="020F0502020204030204" pitchFamily="34" charset="0"/>
                <a:cs typeface="Calibri" panose="020F0502020204030204" pitchFamily="34" charset="0"/>
              </a:rPr>
              <a:t>Dùng cervical broom</a:t>
            </a:r>
          </a:p>
          <a:p>
            <a:pPr marL="860425" lvl="1" indent="-514350">
              <a:buFont typeface="+mj-lt"/>
              <a:buAutoNum type="alphaUcPeriod"/>
            </a:pPr>
            <a:r>
              <a:rPr lang="vi-VN" dirty="0">
                <a:latin typeface="Calibri" panose="020F0502020204030204" pitchFamily="34" charset="0"/>
                <a:cs typeface="Calibri" panose="020F0502020204030204" pitchFamily="34" charset="0"/>
              </a:rPr>
              <a:t>Không có gì khác biệt</a:t>
            </a:r>
          </a:p>
          <a:p>
            <a:pPr marL="860425" lvl="1" indent="-514350">
              <a:buFont typeface="+mj-lt"/>
              <a:buAutoNum type="alphaUcPeriod"/>
            </a:pPr>
            <a:r>
              <a:rPr lang="vi-VN" dirty="0">
                <a:latin typeface="Calibri" panose="020F0502020204030204" pitchFamily="34" charset="0"/>
                <a:cs typeface="Calibri" panose="020F0502020204030204" pitchFamily="34" charset="0"/>
              </a:rPr>
              <a:t>Không cần làm Pap</a:t>
            </a:r>
            <a:endParaRPr lang="en-US" dirty="0"/>
          </a:p>
        </p:txBody>
      </p:sp>
      <p:graphicFrame>
        <p:nvGraphicFramePr>
          <p:cNvPr id="4" name="TPChart">
            <a:extLst>
              <a:ext uri="{FF2B5EF4-FFF2-40B4-BE49-F238E27FC236}">
                <a16:creationId xmlns:a16="http://schemas.microsoft.com/office/drawing/2014/main" id="{B38E833E-2495-42A6-B73C-2AB791BBAB9D}"/>
              </a:ext>
            </a:extLst>
          </p:cNvPr>
          <p:cNvGraphicFramePr>
            <a:graphicFrameLocks noChangeAspect="1"/>
          </p:cNvGraphicFramePr>
          <p:nvPr>
            <p:custDataLst>
              <p:tags r:id="rId4"/>
            </p:custDataLst>
            <p:extLst>
              <p:ext uri="{D42A27DB-BD31-4B8C-83A1-F6EECF244321}">
                <p14:modId xmlns:p14="http://schemas.microsoft.com/office/powerpoint/2010/main" val="1830572466"/>
              </p:ext>
            </p:extLst>
          </p:nvPr>
        </p:nvGraphicFramePr>
        <p:xfrm>
          <a:off x="4508500" y="1600200"/>
          <a:ext cx="4572000" cy="5143500"/>
        </p:xfrm>
        <a:graphic>
          <a:graphicData uri="http://schemas.openxmlformats.org/presentationml/2006/ole">
            <mc:AlternateContent xmlns:mc="http://schemas.openxmlformats.org/markup-compatibility/2006">
              <mc:Choice xmlns:v="urn:schemas-microsoft-com:vml" Requires="v">
                <p:oleObj spid="_x0000_s7173" name="Chart" r:id="rId9" imgW="4572000" imgH="5143500" progId="MSGraph.Chart.8">
                  <p:embed followColorScheme="full"/>
                </p:oleObj>
              </mc:Choice>
              <mc:Fallback>
                <p:oleObj name="Chart" r:id="rId9" imgW="4572000" imgH="5143500" progId="MSGraph.Chart.8">
                  <p:embed followColorScheme="full"/>
                  <p:pic>
                    <p:nvPicPr>
                      <p:cNvPr id="0" name=""/>
                      <p:cNvPicPr/>
                      <p:nvPr/>
                    </p:nvPicPr>
                    <p:blipFill>
                      <a:blip r:embed="rId10"/>
                      <a:stretch>
                        <a:fillRect/>
                      </a:stretch>
                    </p:blipFill>
                    <p:spPr>
                      <a:xfrm>
                        <a:off x="4508500" y="1600200"/>
                        <a:ext cx="4572000" cy="5143500"/>
                      </a:xfrm>
                      <a:prstGeom prst="rect">
                        <a:avLst/>
                      </a:prstGeom>
                    </p:spPr>
                  </p:pic>
                </p:oleObj>
              </mc:Fallback>
            </mc:AlternateContent>
          </a:graphicData>
        </a:graphic>
      </p:graphicFrame>
      <p:sp>
        <p:nvSpPr>
          <p:cNvPr id="5" name="CAI1">
            <a:extLst>
              <a:ext uri="{FF2B5EF4-FFF2-40B4-BE49-F238E27FC236}">
                <a16:creationId xmlns:a16="http://schemas.microsoft.com/office/drawing/2014/main" id="{6A003960-F895-4514-8C6E-F99B7EB199AE}"/>
              </a:ext>
            </a:extLst>
          </p:cNvPr>
          <p:cNvSpPr/>
          <p:nvPr>
            <p:custDataLst>
              <p:tags r:id="rId5"/>
            </p:custDataLst>
          </p:nvPr>
        </p:nvSpPr>
        <p:spPr>
          <a:xfrm>
            <a:off x="-11631" y="2209800"/>
            <a:ext cx="215900" cy="215900"/>
          </a:xfrm>
          <a:prstGeom prst="star5">
            <a:avLst/>
          </a:prstGeom>
          <a:gradFill flip="none" rotWithShape="1">
            <a:gsLst>
              <a:gs pos="0">
                <a:srgbClr val="FFFF00"/>
              </a:gs>
              <a:gs pos="100000">
                <a:srgbClr val="FFFFFF"/>
              </a:gs>
            </a:gsLst>
            <a:path path="rect">
              <a:fillToRect l="50000" t="50000" r="50000" b="50000"/>
            </a:path>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PCountdownTrigger">
            <a:extLst>
              <a:ext uri="{FF2B5EF4-FFF2-40B4-BE49-F238E27FC236}">
                <a16:creationId xmlns:a16="http://schemas.microsoft.com/office/drawing/2014/main" id="{FBE19E7A-B995-4666-873C-B2DF4EFF13F5}"/>
              </a:ext>
            </a:extLst>
          </p:cNvPr>
          <p:cNvSpPr/>
          <p:nvPr/>
        </p:nvSpPr>
        <p:spPr>
          <a:xfrm>
            <a:off x="0" y="0"/>
            <a:ext cx="12700" cy="12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TPCountdown">
            <a:extLst>
              <a:ext uri="{FF2B5EF4-FFF2-40B4-BE49-F238E27FC236}">
                <a16:creationId xmlns:a16="http://schemas.microsoft.com/office/drawing/2014/main" id="{34596251-770D-40D4-97C0-D725E0F99C73}"/>
              </a:ext>
            </a:extLst>
          </p:cNvPr>
          <p:cNvGrpSpPr/>
          <p:nvPr>
            <p:custDataLst>
              <p:tags r:id="rId6"/>
            </p:custDataLst>
          </p:nvPr>
        </p:nvGrpSpPr>
        <p:grpSpPr>
          <a:xfrm>
            <a:off x="8382000" y="6096000"/>
            <a:ext cx="635000" cy="635000"/>
            <a:chOff x="8318500" y="6032500"/>
            <a:chExt cx="635000" cy="635000"/>
          </a:xfrm>
        </p:grpSpPr>
        <p:sp>
          <p:nvSpPr>
            <p:cNvPr id="7" name="CountdownShape">
              <a:extLst>
                <a:ext uri="{FF2B5EF4-FFF2-40B4-BE49-F238E27FC236}">
                  <a16:creationId xmlns:a16="http://schemas.microsoft.com/office/drawing/2014/main" id="{A39F3738-4277-4386-B353-061674EDA420}"/>
                </a:ext>
              </a:extLst>
            </p:cNvPr>
            <p:cNvSpPr/>
            <p:nvPr/>
          </p:nvSpPr>
          <p:spPr>
            <a:xfrm>
              <a:off x="8318500" y="6032500"/>
              <a:ext cx="635000" cy="6350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untdownText">
              <a:extLst>
                <a:ext uri="{FF2B5EF4-FFF2-40B4-BE49-F238E27FC236}">
                  <a16:creationId xmlns:a16="http://schemas.microsoft.com/office/drawing/2014/main" id="{DC4068C9-1797-4932-9EB2-6C739E27BE97}"/>
                </a:ext>
              </a:extLst>
            </p:cNvPr>
            <p:cNvSpPr txBox="1"/>
            <p:nvPr/>
          </p:nvSpPr>
          <p:spPr>
            <a:xfrm>
              <a:off x="8318500" y="6032500"/>
              <a:ext cx="635000" cy="635000"/>
            </a:xfrm>
            <a:prstGeom prst="rect">
              <a:avLst/>
            </a:prstGeom>
            <a:noFill/>
          </p:spPr>
          <p:txBody>
            <a:bodyPr vert="horz" rtlCol="0" anchor="ctr" anchorCtr="1">
              <a:noAutofit/>
            </a:bodyPr>
            <a:lstStyle/>
            <a:p>
              <a:pPr algn="ctr"/>
              <a:r>
                <a:rPr lang="en-US" b="1">
                  <a:latin typeface="Tahoma" panose="020B0604030504040204" pitchFamily="34" charset="0"/>
                </a:rPr>
                <a:t>30</a:t>
              </a:r>
            </a:p>
          </p:txBody>
        </p:sp>
      </p:grpSp>
      <p:sp>
        <p:nvSpPr>
          <p:cNvPr id="10" name="TPResponseCounter">
            <a:extLst>
              <a:ext uri="{FF2B5EF4-FFF2-40B4-BE49-F238E27FC236}">
                <a16:creationId xmlns:a16="http://schemas.microsoft.com/office/drawing/2014/main" id="{95631EB8-37A9-48F1-8081-7BB2B899703F}"/>
              </a:ext>
            </a:extLst>
          </p:cNvPr>
          <p:cNvSpPr/>
          <p:nvPr>
            <p:custDataLst>
              <p:tags r:id="rId7"/>
            </p:custDataLst>
          </p:nvPr>
        </p:nvSpPr>
        <p:spPr>
          <a:xfrm>
            <a:off x="254000" y="5842000"/>
            <a:ext cx="1905000" cy="889000"/>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en-US" sz="2000">
                <a:solidFill>
                  <a:schemeClr val="tx1"/>
                </a:solidFill>
                <a:latin typeface="Tahoma" panose="020B0604030504040204" pitchFamily="34" charset="0"/>
              </a:rPr>
              <a:t>Response Counter</a:t>
            </a:r>
          </a:p>
        </p:txBody>
      </p:sp>
    </p:spTree>
    <p:custDataLst>
      <p:tags r:id="rId2"/>
    </p:custDataLst>
    <p:extLst>
      <p:ext uri="{BB962C8B-B14F-4D97-AF65-F5344CB8AC3E}">
        <p14:creationId xmlns:p14="http://schemas.microsoft.com/office/powerpoint/2010/main" val="181056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P spid="5"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a:extLst>
              <a:ext uri="{FF2B5EF4-FFF2-40B4-BE49-F238E27FC236}">
                <a16:creationId xmlns:a16="http://schemas.microsoft.com/office/drawing/2014/main" id="{DC88A089-6CD7-4E19-BDF5-25F70155BBD4}"/>
              </a:ext>
            </a:extLst>
          </p:cNvPr>
          <p:cNvSpPr>
            <a:spLocks noGrp="1"/>
          </p:cNvSpPr>
          <p:nvPr>
            <p:ph type="title"/>
          </p:nvPr>
        </p:nvSpPr>
        <p:spPr/>
        <p:txBody>
          <a:bodyPr>
            <a:normAutofit fontScale="90000"/>
          </a:bodyPr>
          <a:lstStyle/>
          <a:p>
            <a:pPr marL="358775" indent="-358775">
              <a:buFont typeface="+mj-lt"/>
              <a:buAutoNum type="arabicPeriod" startAt="8"/>
            </a:pPr>
            <a:r>
              <a:rPr lang="vi-VN" dirty="0">
                <a:latin typeface="Calibri" panose="020F0502020204030204" pitchFamily="34" charset="0"/>
                <a:cs typeface="Calibri" panose="020F0502020204030204" pitchFamily="34" charset="0"/>
              </a:rPr>
              <a:t>Trong các tình trạng sau, có thể chấp nhận thực hiện Pap test ở tình trạng nào</a:t>
            </a:r>
            <a:r>
              <a:rPr lang="en-US" dirty="0">
                <a:latin typeface="Calibri" panose="020F0502020204030204" pitchFamily="34" charset="0"/>
                <a:cs typeface="Calibri" panose="020F0502020204030204" pitchFamily="34" charset="0"/>
              </a:rPr>
              <a:t>?</a:t>
            </a:r>
          </a:p>
        </p:txBody>
      </p:sp>
      <p:sp>
        <p:nvSpPr>
          <p:cNvPr id="3" name="TPAnswers">
            <a:extLst>
              <a:ext uri="{FF2B5EF4-FFF2-40B4-BE49-F238E27FC236}">
                <a16:creationId xmlns:a16="http://schemas.microsoft.com/office/drawing/2014/main" id="{883557D3-7BAB-4542-AD40-C83EDB2817BE}"/>
              </a:ext>
            </a:extLst>
          </p:cNvPr>
          <p:cNvSpPr>
            <a:spLocks noGrp="1"/>
          </p:cNvSpPr>
          <p:nvPr>
            <p:ph idx="1"/>
            <p:custDataLst>
              <p:tags r:id="rId3"/>
            </p:custDataLst>
          </p:nvPr>
        </p:nvSpPr>
        <p:spPr>
          <a:xfrm>
            <a:off x="0" y="1840832"/>
            <a:ext cx="4953000" cy="4361447"/>
          </a:xfrm>
        </p:spPr>
        <p:txBody>
          <a:bodyPr>
            <a:normAutofit/>
          </a:bodyPr>
          <a:lstStyle/>
          <a:p>
            <a:pPr marL="860425" lvl="1" indent="-514350">
              <a:buFont typeface="+mj-lt"/>
              <a:buAutoNum type="alphaUcPeriod"/>
            </a:pPr>
            <a:r>
              <a:rPr lang="vi-VN" dirty="0">
                <a:latin typeface="Calibri" panose="020F0502020204030204" pitchFamily="34" charset="0"/>
                <a:cs typeface="Calibri" panose="020F0502020204030204" pitchFamily="34" charset="0"/>
              </a:rPr>
              <a:t>Đợt cấp viêm âm đạo do nấm </a:t>
            </a:r>
            <a:r>
              <a:rPr lang="vi-VN" i="1" dirty="0">
                <a:latin typeface="Calibri" panose="020F0502020204030204" pitchFamily="34" charset="0"/>
                <a:cs typeface="Calibri" panose="020F0502020204030204" pitchFamily="34" charset="0"/>
              </a:rPr>
              <a:t>C. albicans</a:t>
            </a:r>
          </a:p>
          <a:p>
            <a:pPr marL="860425" lvl="1" indent="-514350">
              <a:buFont typeface="+mj-lt"/>
              <a:buAutoNum type="alphaUcPeriod"/>
            </a:pPr>
            <a:r>
              <a:rPr lang="vi-VN" dirty="0">
                <a:latin typeface="Calibri" panose="020F0502020204030204" pitchFamily="34" charset="0"/>
                <a:cs typeface="Calibri" panose="020F0502020204030204" pitchFamily="34" charset="0"/>
              </a:rPr>
              <a:t>Xuất huyết tử cung dạng điểm (spotting)</a:t>
            </a:r>
          </a:p>
          <a:p>
            <a:pPr marL="860425" lvl="1" indent="-514350">
              <a:buFont typeface="+mj-lt"/>
              <a:buAutoNum type="alphaUcPeriod"/>
            </a:pPr>
            <a:r>
              <a:rPr lang="vi-VN" dirty="0">
                <a:latin typeface="Calibri" panose="020F0502020204030204" pitchFamily="34" charset="0"/>
                <a:cs typeface="Calibri" panose="020F0502020204030204" pitchFamily="34" charset="0"/>
              </a:rPr>
              <a:t>Viêm kênh cổ tử cung cấp nhầy mủ</a:t>
            </a:r>
          </a:p>
          <a:p>
            <a:pPr marL="860425" lvl="1" indent="-514350">
              <a:buFont typeface="+mj-lt"/>
              <a:buAutoNum type="alphaUcPeriod"/>
            </a:pPr>
            <a:r>
              <a:rPr lang="vi-VN" dirty="0">
                <a:latin typeface="Calibri" panose="020F0502020204030204" pitchFamily="34" charset="0"/>
                <a:cs typeface="Calibri" panose="020F0502020204030204" pitchFamily="34" charset="0"/>
              </a:rPr>
              <a:t>Đặt các thuốc dạng nén điều trị viêm âm đạo</a:t>
            </a:r>
          </a:p>
        </p:txBody>
      </p:sp>
      <p:graphicFrame>
        <p:nvGraphicFramePr>
          <p:cNvPr id="4" name="TPChart">
            <a:extLst>
              <a:ext uri="{FF2B5EF4-FFF2-40B4-BE49-F238E27FC236}">
                <a16:creationId xmlns:a16="http://schemas.microsoft.com/office/drawing/2014/main" id="{FB6E6E59-29E9-47B9-8196-965325D5D0D6}"/>
              </a:ext>
            </a:extLst>
          </p:cNvPr>
          <p:cNvGraphicFramePr>
            <a:graphicFrameLocks noChangeAspect="1"/>
          </p:cNvGraphicFramePr>
          <p:nvPr>
            <p:custDataLst>
              <p:tags r:id="rId4"/>
            </p:custDataLst>
            <p:extLst>
              <p:ext uri="{D42A27DB-BD31-4B8C-83A1-F6EECF244321}">
                <p14:modId xmlns:p14="http://schemas.microsoft.com/office/powerpoint/2010/main" val="4259691228"/>
              </p:ext>
            </p:extLst>
          </p:nvPr>
        </p:nvGraphicFramePr>
        <p:xfrm>
          <a:off x="5084232" y="1600200"/>
          <a:ext cx="3996267" cy="4495800"/>
        </p:xfrm>
        <a:graphic>
          <a:graphicData uri="http://schemas.openxmlformats.org/presentationml/2006/ole">
            <mc:AlternateContent xmlns:mc="http://schemas.openxmlformats.org/markup-compatibility/2006">
              <mc:Choice xmlns:v="urn:schemas-microsoft-com:vml" Requires="v">
                <p:oleObj spid="_x0000_s8197" name="Chart" r:id="rId9" imgW="4572000" imgH="5143500" progId="MSGraph.Chart.8">
                  <p:embed followColorScheme="full"/>
                </p:oleObj>
              </mc:Choice>
              <mc:Fallback>
                <p:oleObj name="Chart" r:id="rId9" imgW="4572000" imgH="5143500" progId="MSGraph.Chart.8">
                  <p:embed followColorScheme="full"/>
                  <p:pic>
                    <p:nvPicPr>
                      <p:cNvPr id="0" name=""/>
                      <p:cNvPicPr/>
                      <p:nvPr/>
                    </p:nvPicPr>
                    <p:blipFill>
                      <a:blip r:embed="rId10"/>
                      <a:stretch>
                        <a:fillRect/>
                      </a:stretch>
                    </p:blipFill>
                    <p:spPr>
                      <a:xfrm>
                        <a:off x="5084232" y="1600200"/>
                        <a:ext cx="3996267" cy="4495800"/>
                      </a:xfrm>
                      <a:prstGeom prst="rect">
                        <a:avLst/>
                      </a:prstGeom>
                    </p:spPr>
                  </p:pic>
                </p:oleObj>
              </mc:Fallback>
            </mc:AlternateContent>
          </a:graphicData>
        </a:graphic>
      </p:graphicFrame>
      <p:sp>
        <p:nvSpPr>
          <p:cNvPr id="5" name="CAI1">
            <a:extLst>
              <a:ext uri="{FF2B5EF4-FFF2-40B4-BE49-F238E27FC236}">
                <a16:creationId xmlns:a16="http://schemas.microsoft.com/office/drawing/2014/main" id="{E115AD56-0A00-4D27-8494-34717698F157}"/>
              </a:ext>
            </a:extLst>
          </p:cNvPr>
          <p:cNvSpPr/>
          <p:nvPr>
            <p:custDataLst>
              <p:tags r:id="rId5"/>
            </p:custDataLst>
          </p:nvPr>
        </p:nvSpPr>
        <p:spPr>
          <a:xfrm>
            <a:off x="-25400" y="2667000"/>
            <a:ext cx="431800" cy="406400"/>
          </a:xfrm>
          <a:prstGeom prst="star5">
            <a:avLst/>
          </a:prstGeom>
          <a:gradFill flip="none" rotWithShape="1">
            <a:gsLst>
              <a:gs pos="0">
                <a:srgbClr val="FFFF00"/>
              </a:gs>
              <a:gs pos="100000">
                <a:srgbClr val="FFFFFF"/>
              </a:gs>
            </a:gsLst>
            <a:path path="rect">
              <a:fillToRect l="50000" t="50000" r="50000" b="50000"/>
            </a:path>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PCountdownTrigger">
            <a:extLst>
              <a:ext uri="{FF2B5EF4-FFF2-40B4-BE49-F238E27FC236}">
                <a16:creationId xmlns:a16="http://schemas.microsoft.com/office/drawing/2014/main" id="{729AF57B-AF38-423A-8DE6-5DDEDFBD77AD}"/>
              </a:ext>
            </a:extLst>
          </p:cNvPr>
          <p:cNvSpPr/>
          <p:nvPr/>
        </p:nvSpPr>
        <p:spPr>
          <a:xfrm>
            <a:off x="0" y="0"/>
            <a:ext cx="12700" cy="12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TPCountdown">
            <a:extLst>
              <a:ext uri="{FF2B5EF4-FFF2-40B4-BE49-F238E27FC236}">
                <a16:creationId xmlns:a16="http://schemas.microsoft.com/office/drawing/2014/main" id="{BFF20E17-F0F6-42B7-B6B9-1C72819B08AA}"/>
              </a:ext>
            </a:extLst>
          </p:cNvPr>
          <p:cNvGrpSpPr/>
          <p:nvPr>
            <p:custDataLst>
              <p:tags r:id="rId6"/>
            </p:custDataLst>
          </p:nvPr>
        </p:nvGrpSpPr>
        <p:grpSpPr>
          <a:xfrm>
            <a:off x="8382000" y="6096000"/>
            <a:ext cx="635000" cy="635000"/>
            <a:chOff x="8318500" y="6032500"/>
            <a:chExt cx="635000" cy="635000"/>
          </a:xfrm>
        </p:grpSpPr>
        <p:sp>
          <p:nvSpPr>
            <p:cNvPr id="7" name="CountdownShape">
              <a:extLst>
                <a:ext uri="{FF2B5EF4-FFF2-40B4-BE49-F238E27FC236}">
                  <a16:creationId xmlns:a16="http://schemas.microsoft.com/office/drawing/2014/main" id="{9EAAFFEC-2ADB-4D09-A881-42C350AECF4A}"/>
                </a:ext>
              </a:extLst>
            </p:cNvPr>
            <p:cNvSpPr/>
            <p:nvPr/>
          </p:nvSpPr>
          <p:spPr>
            <a:xfrm>
              <a:off x="8318500" y="6032500"/>
              <a:ext cx="635000" cy="6350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untdownText">
              <a:extLst>
                <a:ext uri="{FF2B5EF4-FFF2-40B4-BE49-F238E27FC236}">
                  <a16:creationId xmlns:a16="http://schemas.microsoft.com/office/drawing/2014/main" id="{99EB9F35-D115-4C28-AF4A-EA67892FC694}"/>
                </a:ext>
              </a:extLst>
            </p:cNvPr>
            <p:cNvSpPr txBox="1"/>
            <p:nvPr/>
          </p:nvSpPr>
          <p:spPr>
            <a:xfrm>
              <a:off x="8318500" y="6032500"/>
              <a:ext cx="635000" cy="635000"/>
            </a:xfrm>
            <a:prstGeom prst="rect">
              <a:avLst/>
            </a:prstGeom>
            <a:noFill/>
          </p:spPr>
          <p:txBody>
            <a:bodyPr vert="horz" rtlCol="0" anchor="ctr" anchorCtr="1">
              <a:noAutofit/>
            </a:bodyPr>
            <a:lstStyle/>
            <a:p>
              <a:pPr algn="ctr"/>
              <a:r>
                <a:rPr lang="en-US" b="1">
                  <a:latin typeface="Tahoma" panose="020B0604030504040204" pitchFamily="34" charset="0"/>
                </a:rPr>
                <a:t>30</a:t>
              </a:r>
            </a:p>
          </p:txBody>
        </p:sp>
      </p:grpSp>
      <p:sp>
        <p:nvSpPr>
          <p:cNvPr id="10" name="TPResponseCounter">
            <a:extLst>
              <a:ext uri="{FF2B5EF4-FFF2-40B4-BE49-F238E27FC236}">
                <a16:creationId xmlns:a16="http://schemas.microsoft.com/office/drawing/2014/main" id="{995C0C45-1B81-4C6F-B6E3-672E474BF045}"/>
              </a:ext>
            </a:extLst>
          </p:cNvPr>
          <p:cNvSpPr/>
          <p:nvPr>
            <p:custDataLst>
              <p:tags r:id="rId7"/>
            </p:custDataLst>
          </p:nvPr>
        </p:nvSpPr>
        <p:spPr>
          <a:xfrm>
            <a:off x="254000" y="5842000"/>
            <a:ext cx="1905000" cy="889000"/>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en-US" sz="2000">
                <a:solidFill>
                  <a:schemeClr val="tx1"/>
                </a:solidFill>
                <a:latin typeface="Tahoma" panose="020B0604030504040204" pitchFamily="34" charset="0"/>
              </a:rPr>
              <a:t>Response Counter</a:t>
            </a:r>
          </a:p>
        </p:txBody>
      </p:sp>
    </p:spTree>
    <p:custDataLst>
      <p:tags r:id="rId2"/>
    </p:custDataLst>
    <p:extLst>
      <p:ext uri="{BB962C8B-B14F-4D97-AF65-F5344CB8AC3E}">
        <p14:creationId xmlns:p14="http://schemas.microsoft.com/office/powerpoint/2010/main" val="258872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P spid="5"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a:t>Phần II</a:t>
            </a:r>
            <a:br>
              <a:rPr lang="en-US"/>
            </a:br>
            <a:r>
              <a:rPr lang="vi-VN">
                <a:latin typeface="Calibri" panose="020F0502020204030204" pitchFamily="34" charset="0"/>
                <a:cs typeface="Calibri" panose="020F0502020204030204" pitchFamily="34" charset="0"/>
              </a:rPr>
              <a:t>Tư vấn cho người bệnh về kết quả Pap test</a:t>
            </a:r>
            <a:endParaRPr lang="en-US"/>
          </a:p>
        </p:txBody>
      </p:sp>
      <p:sp>
        <p:nvSpPr>
          <p:cNvPr id="5" name="Subtitle 4">
            <a:extLst>
              <a:ext uri="{FF2B5EF4-FFF2-40B4-BE49-F238E27FC236}">
                <a16:creationId xmlns:a16="http://schemas.microsoft.com/office/drawing/2014/main" id="{A9A2C2D2-E894-4D3E-81D4-8B21E9555A19}"/>
              </a:ext>
            </a:extLst>
          </p:cNvPr>
          <p:cNvSpPr>
            <a:spLocks noGrp="1"/>
          </p:cNvSpPr>
          <p:nvPr>
            <p:ph type="subTitle" idx="1"/>
          </p:nvPr>
        </p:nvSpPr>
        <p:spPr/>
        <p:txBody>
          <a:bodyPr/>
          <a:lstStyle/>
          <a:p>
            <a:endParaRPr lang="en-US"/>
          </a:p>
        </p:txBody>
      </p:sp>
      <p:pic>
        <p:nvPicPr>
          <p:cNvPr id="4" name="Picture 3" descr="A picture containing dessert&#10;&#10;Description automatically generated">
            <a:extLst>
              <a:ext uri="{FF2B5EF4-FFF2-40B4-BE49-F238E27FC236}">
                <a16:creationId xmlns:a16="http://schemas.microsoft.com/office/drawing/2014/main" id="{8F06F236-EFE1-9D41-91AD-6A5C81E1B51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10452" y="3433462"/>
            <a:ext cx="2723095" cy="2159810"/>
          </a:xfrm>
          <a:prstGeom prst="rect">
            <a:avLst/>
          </a:prstGeom>
          <a:ln w="38100">
            <a:solidFill>
              <a:srgbClr val="002060"/>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229145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t>Mục tiêu học tập</a:t>
            </a:r>
          </a:p>
        </p:txBody>
      </p:sp>
      <p:sp>
        <p:nvSpPr>
          <p:cNvPr id="3" name="Content Placeholder 2"/>
          <p:cNvSpPr>
            <a:spLocks noGrp="1"/>
          </p:cNvSpPr>
          <p:nvPr>
            <p:ph idx="1"/>
          </p:nvPr>
        </p:nvSpPr>
        <p:spPr/>
        <p:txBody>
          <a:bodyPr/>
          <a:lstStyle/>
          <a:p>
            <a:pPr marL="0" indent="0" algn="just">
              <a:lnSpc>
                <a:spcPct val="100000"/>
              </a:lnSpc>
              <a:spcBef>
                <a:spcPts val="600"/>
              </a:spcBef>
              <a:spcAft>
                <a:spcPts val="600"/>
              </a:spcAft>
              <a:buNone/>
            </a:pPr>
            <a:r>
              <a:rPr lang="vi-VN">
                <a:latin typeface="Calibri" panose="020F0502020204030204" pitchFamily="34" charset="0"/>
                <a:cs typeface="Calibri" panose="020F0502020204030204" pitchFamily="34" charset="0"/>
              </a:rPr>
              <a:t>Sau khi hoàn thành bài, người học có khả năng:</a:t>
            </a:r>
          </a:p>
          <a:p>
            <a:pPr marL="355600" indent="-355600" algn="just">
              <a:lnSpc>
                <a:spcPct val="100000"/>
              </a:lnSpc>
              <a:spcBef>
                <a:spcPts val="600"/>
              </a:spcBef>
              <a:spcAft>
                <a:spcPts val="600"/>
              </a:spcAft>
              <a:buFont typeface="+mj-lt"/>
              <a:buAutoNum type="arabicPeriod"/>
            </a:pPr>
            <a:r>
              <a:rPr lang="vi-VN">
                <a:latin typeface="Calibri" panose="020F0502020204030204" pitchFamily="34" charset="0"/>
                <a:cs typeface="Calibri" panose="020F0502020204030204" pitchFamily="34" charset="0"/>
              </a:rPr>
              <a:t>Giao tiếp một cách hiệu quả với một bệnh nhân đến khám vì một vấn đề phụ khoa</a:t>
            </a:r>
          </a:p>
          <a:p>
            <a:pPr marL="355600" indent="-355600" algn="just">
              <a:lnSpc>
                <a:spcPct val="100000"/>
              </a:lnSpc>
              <a:spcBef>
                <a:spcPts val="600"/>
              </a:spcBef>
              <a:spcAft>
                <a:spcPts val="600"/>
              </a:spcAft>
              <a:buFont typeface="+mj-lt"/>
              <a:buAutoNum type="arabicPeriod"/>
            </a:pPr>
            <a:r>
              <a:rPr lang="vi-VN">
                <a:latin typeface="Calibri" panose="020F0502020204030204" pitchFamily="34" charset="0"/>
                <a:cs typeface="Calibri" panose="020F0502020204030204" pitchFamily="34" charset="0"/>
              </a:rPr>
              <a:t>Tư vấn được cho người bệnh về kết quả của Pap test và hướng quản lí sau Pap test</a:t>
            </a:r>
          </a:p>
        </p:txBody>
      </p:sp>
    </p:spTree>
    <p:extLst>
      <p:ext uri="{BB962C8B-B14F-4D97-AF65-F5344CB8AC3E}">
        <p14:creationId xmlns:p14="http://schemas.microsoft.com/office/powerpoint/2010/main" val="3243900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a:extLst>
              <a:ext uri="{FF2B5EF4-FFF2-40B4-BE49-F238E27FC236}">
                <a16:creationId xmlns:a16="http://schemas.microsoft.com/office/drawing/2014/main" id="{90A51567-F609-48A8-905E-7C3D8FBBBA4F}"/>
              </a:ext>
            </a:extLst>
          </p:cNvPr>
          <p:cNvSpPr>
            <a:spLocks noGrp="1"/>
          </p:cNvSpPr>
          <p:nvPr>
            <p:ph type="title"/>
          </p:nvPr>
        </p:nvSpPr>
        <p:spPr/>
        <p:txBody>
          <a:bodyPr>
            <a:normAutofit fontScale="90000"/>
          </a:bodyPr>
          <a:lstStyle/>
          <a:p>
            <a:pPr marL="358775" indent="-358775">
              <a:buFont typeface="+mj-lt"/>
              <a:buAutoNum type="arabicPeriod" startAt="9"/>
            </a:pPr>
            <a:r>
              <a:rPr lang="en-US" dirty="0">
                <a:latin typeface="Calibri" panose="020F0502020204030204" pitchFamily="34" charset="0"/>
                <a:cs typeface="Calibri" panose="020F0502020204030204" pitchFamily="34" charset="0"/>
              </a:rPr>
              <a:t>Theo </a:t>
            </a:r>
            <a:r>
              <a:rPr lang="en-US" dirty="0" err="1">
                <a:latin typeface="Calibri" panose="020F0502020204030204" pitchFamily="34" charset="0"/>
                <a:cs typeface="Calibri" panose="020F0502020204030204" pitchFamily="34" charset="0"/>
              </a:rPr>
              <a:t>hệ</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thống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phân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loại</a:t>
            </a:r>
            <a:r>
              <a:rPr lang="en-US" dirty="0">
                <a:latin typeface="Calibri" panose="020F0502020204030204" pitchFamily="34" charset="0"/>
                <a:cs typeface="Calibri" panose="020F0502020204030204" pitchFamily="34" charset="0"/>
              </a:rPr>
              <a:t> Bethesda, </a:t>
            </a:r>
            <a:r>
              <a:rPr lang="en-US" dirty="0" err="1">
                <a:latin typeface="Calibri" panose="020F0502020204030204" pitchFamily="34" charset="0"/>
                <a:cs typeface="Calibri" panose="020F0502020204030204" pitchFamily="34" charset="0"/>
              </a:rPr>
              <a:t>một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kết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luận</a:t>
            </a:r>
            <a:r>
              <a:rPr lang="en-US" dirty="0">
                <a:latin typeface="Calibri" panose="020F0502020204030204" pitchFamily="34" charset="0"/>
                <a:cs typeface="Calibri" panose="020F0502020204030204" pitchFamily="34" charset="0"/>
              </a:rPr>
              <a:t> NILM </a:t>
            </a:r>
            <a:r>
              <a:rPr lang="en-US" dirty="0" err="1">
                <a:latin typeface="Calibri" panose="020F0502020204030204" pitchFamily="34" charset="0"/>
                <a:cs typeface="Calibri" panose="020F0502020204030204" pitchFamily="34" charset="0"/>
              </a:rPr>
              <a:t>có</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nghĩa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là</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gì</a:t>
            </a:r>
            <a:r>
              <a:rPr lang="en-US" dirty="0">
                <a:latin typeface="Calibri" panose="020F0502020204030204" pitchFamily="34" charset="0"/>
                <a:cs typeface="Calibri" panose="020F0502020204030204" pitchFamily="34" charset="0"/>
              </a:rPr>
              <a:t>?</a:t>
            </a:r>
          </a:p>
        </p:txBody>
      </p:sp>
      <p:sp>
        <p:nvSpPr>
          <p:cNvPr id="3" name="TPAnswers">
            <a:extLst>
              <a:ext uri="{FF2B5EF4-FFF2-40B4-BE49-F238E27FC236}">
                <a16:creationId xmlns:a16="http://schemas.microsoft.com/office/drawing/2014/main" id="{436E1FA0-33FA-42E6-AEF3-93EB67D3E353}"/>
              </a:ext>
            </a:extLst>
          </p:cNvPr>
          <p:cNvSpPr>
            <a:spLocks noGrp="1"/>
          </p:cNvSpPr>
          <p:nvPr>
            <p:ph idx="1"/>
            <p:custDataLst>
              <p:tags r:id="rId3"/>
            </p:custDataLst>
          </p:nvPr>
        </p:nvSpPr>
        <p:spPr>
          <a:xfrm>
            <a:off x="79542" y="2590800"/>
            <a:ext cx="4572000" cy="2362200"/>
          </a:xfrm>
        </p:spPr>
        <p:txBody>
          <a:bodyPr/>
          <a:lstStyle/>
          <a:p>
            <a:pPr marL="860425" lvl="1" indent="-514350">
              <a:buFont typeface="+mj-lt"/>
              <a:buAutoNum type="alphaUcPeriod"/>
            </a:pPr>
            <a:r>
              <a:rPr lang="vi-VN" dirty="0">
                <a:latin typeface="Calibri" panose="020F0502020204030204" pitchFamily="34" charset="0"/>
                <a:cs typeface="Calibri" panose="020F0502020204030204" pitchFamily="34" charset="0"/>
              </a:rPr>
              <a:t>Không có ung thư</a:t>
            </a:r>
          </a:p>
          <a:p>
            <a:pPr marL="860425" lvl="1" indent="-514350">
              <a:buFont typeface="+mj-lt"/>
              <a:buAutoNum type="alphaUcPeriod"/>
            </a:pPr>
            <a:r>
              <a:rPr lang="vi-VN" dirty="0">
                <a:latin typeface="Calibri" panose="020F0502020204030204" pitchFamily="34" charset="0"/>
                <a:cs typeface="Calibri" panose="020F0502020204030204" pitchFamily="34" charset="0"/>
              </a:rPr>
              <a:t>Không phát hiện -SIL</a:t>
            </a:r>
          </a:p>
          <a:p>
            <a:pPr marL="860425" lvl="1" indent="-514350">
              <a:buFont typeface="+mj-lt"/>
              <a:buAutoNum type="alphaUcPeriod"/>
            </a:pPr>
            <a:r>
              <a:rPr lang="vi-VN" dirty="0">
                <a:latin typeface="Calibri" panose="020F0502020204030204" pitchFamily="34" charset="0"/>
                <a:cs typeface="Calibri" panose="020F0502020204030204" pitchFamily="34" charset="0"/>
              </a:rPr>
              <a:t>Không tế bào bất thương</a:t>
            </a:r>
          </a:p>
          <a:p>
            <a:pPr marL="860425" lvl="1" indent="-514350">
              <a:buFont typeface="+mj-lt"/>
              <a:buAutoNum type="alphaUcPeriod"/>
            </a:pPr>
            <a:r>
              <a:rPr lang="vi-VN" dirty="0">
                <a:latin typeface="Calibri" panose="020F0502020204030204" pitchFamily="34" charset="0"/>
                <a:cs typeface="Calibri" panose="020F0502020204030204" pitchFamily="34" charset="0"/>
              </a:rPr>
              <a:t>Không thể kết luận được</a:t>
            </a:r>
          </a:p>
        </p:txBody>
      </p:sp>
      <p:graphicFrame>
        <p:nvGraphicFramePr>
          <p:cNvPr id="4" name="TPChart">
            <a:extLst>
              <a:ext uri="{FF2B5EF4-FFF2-40B4-BE49-F238E27FC236}">
                <a16:creationId xmlns:a16="http://schemas.microsoft.com/office/drawing/2014/main" id="{4DD88426-64A8-4CD9-89E9-EC78FB5051B0}"/>
              </a:ext>
            </a:extLst>
          </p:cNvPr>
          <p:cNvGraphicFramePr>
            <a:graphicFrameLocks noChangeAspect="1"/>
          </p:cNvGraphicFramePr>
          <p:nvPr>
            <p:custDataLst>
              <p:tags r:id="rId4"/>
            </p:custDataLst>
            <p:extLst>
              <p:ext uri="{D42A27DB-BD31-4B8C-83A1-F6EECF244321}">
                <p14:modId xmlns:p14="http://schemas.microsoft.com/office/powerpoint/2010/main" val="3230004757"/>
              </p:ext>
            </p:extLst>
          </p:nvPr>
        </p:nvGraphicFramePr>
        <p:xfrm>
          <a:off x="4508500" y="1600200"/>
          <a:ext cx="4572000" cy="5143500"/>
        </p:xfrm>
        <a:graphic>
          <a:graphicData uri="http://schemas.openxmlformats.org/presentationml/2006/ole">
            <mc:AlternateContent xmlns:mc="http://schemas.openxmlformats.org/markup-compatibility/2006">
              <mc:Choice xmlns:v="urn:schemas-microsoft-com:vml" Requires="v">
                <p:oleObj spid="_x0000_s9221" name="Chart" r:id="rId9" imgW="4572000" imgH="5143500" progId="MSGraph.Chart.8">
                  <p:embed followColorScheme="full"/>
                </p:oleObj>
              </mc:Choice>
              <mc:Fallback>
                <p:oleObj name="Chart" r:id="rId9" imgW="4572000" imgH="5143500" progId="MSGraph.Chart.8">
                  <p:embed followColorScheme="full"/>
                  <p:pic>
                    <p:nvPicPr>
                      <p:cNvPr id="0" name=""/>
                      <p:cNvPicPr/>
                      <p:nvPr/>
                    </p:nvPicPr>
                    <p:blipFill>
                      <a:blip r:embed="rId10"/>
                      <a:stretch>
                        <a:fillRect/>
                      </a:stretch>
                    </p:blipFill>
                    <p:spPr>
                      <a:xfrm>
                        <a:off x="4508500" y="1600200"/>
                        <a:ext cx="4572000" cy="5143500"/>
                      </a:xfrm>
                      <a:prstGeom prst="rect">
                        <a:avLst/>
                      </a:prstGeom>
                    </p:spPr>
                  </p:pic>
                </p:oleObj>
              </mc:Fallback>
            </mc:AlternateContent>
          </a:graphicData>
        </a:graphic>
      </p:graphicFrame>
      <p:sp>
        <p:nvSpPr>
          <p:cNvPr id="5" name="CAI1">
            <a:extLst>
              <a:ext uri="{FF2B5EF4-FFF2-40B4-BE49-F238E27FC236}">
                <a16:creationId xmlns:a16="http://schemas.microsoft.com/office/drawing/2014/main" id="{7A5E9564-6585-4ABF-B22E-7AE847D3842E}"/>
              </a:ext>
            </a:extLst>
          </p:cNvPr>
          <p:cNvSpPr/>
          <p:nvPr>
            <p:custDataLst>
              <p:tags r:id="rId5"/>
            </p:custDataLst>
          </p:nvPr>
        </p:nvSpPr>
        <p:spPr>
          <a:xfrm>
            <a:off x="120650" y="3638550"/>
            <a:ext cx="266700" cy="266700"/>
          </a:xfrm>
          <a:prstGeom prst="star5">
            <a:avLst/>
          </a:prstGeom>
          <a:gradFill flip="none" rotWithShape="1">
            <a:gsLst>
              <a:gs pos="0">
                <a:srgbClr val="FFFF00"/>
              </a:gs>
              <a:gs pos="100000">
                <a:srgbClr val="FFFFFF"/>
              </a:gs>
            </a:gsLst>
            <a:path path="rect">
              <a:fillToRect l="50000" t="50000" r="50000" b="50000"/>
            </a:path>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PCountdownTrigger">
            <a:extLst>
              <a:ext uri="{FF2B5EF4-FFF2-40B4-BE49-F238E27FC236}">
                <a16:creationId xmlns:a16="http://schemas.microsoft.com/office/drawing/2014/main" id="{1B71F64D-C704-4672-A505-0F0D57A0454D}"/>
              </a:ext>
            </a:extLst>
          </p:cNvPr>
          <p:cNvSpPr/>
          <p:nvPr/>
        </p:nvSpPr>
        <p:spPr>
          <a:xfrm>
            <a:off x="0" y="0"/>
            <a:ext cx="12700" cy="12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TPCountdown">
            <a:extLst>
              <a:ext uri="{FF2B5EF4-FFF2-40B4-BE49-F238E27FC236}">
                <a16:creationId xmlns:a16="http://schemas.microsoft.com/office/drawing/2014/main" id="{8B3F2156-99B3-4BE7-911D-AC0A40CA79CD}"/>
              </a:ext>
            </a:extLst>
          </p:cNvPr>
          <p:cNvGrpSpPr/>
          <p:nvPr>
            <p:custDataLst>
              <p:tags r:id="rId6"/>
            </p:custDataLst>
          </p:nvPr>
        </p:nvGrpSpPr>
        <p:grpSpPr>
          <a:xfrm>
            <a:off x="8382000" y="6096000"/>
            <a:ext cx="635000" cy="635000"/>
            <a:chOff x="8318500" y="6032500"/>
            <a:chExt cx="635000" cy="635000"/>
          </a:xfrm>
        </p:grpSpPr>
        <p:sp>
          <p:nvSpPr>
            <p:cNvPr id="7" name="CountdownShape">
              <a:extLst>
                <a:ext uri="{FF2B5EF4-FFF2-40B4-BE49-F238E27FC236}">
                  <a16:creationId xmlns:a16="http://schemas.microsoft.com/office/drawing/2014/main" id="{211D7077-6127-4C8D-AD33-02C891FBB26F}"/>
                </a:ext>
              </a:extLst>
            </p:cNvPr>
            <p:cNvSpPr/>
            <p:nvPr/>
          </p:nvSpPr>
          <p:spPr>
            <a:xfrm>
              <a:off x="8318500" y="6032500"/>
              <a:ext cx="635000" cy="6350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untdownText">
              <a:extLst>
                <a:ext uri="{FF2B5EF4-FFF2-40B4-BE49-F238E27FC236}">
                  <a16:creationId xmlns:a16="http://schemas.microsoft.com/office/drawing/2014/main" id="{3B1FFE11-1FF2-48C0-BE36-DF4928795828}"/>
                </a:ext>
              </a:extLst>
            </p:cNvPr>
            <p:cNvSpPr txBox="1"/>
            <p:nvPr/>
          </p:nvSpPr>
          <p:spPr>
            <a:xfrm>
              <a:off x="8318500" y="6032500"/>
              <a:ext cx="635000" cy="635000"/>
            </a:xfrm>
            <a:prstGeom prst="rect">
              <a:avLst/>
            </a:prstGeom>
            <a:noFill/>
          </p:spPr>
          <p:txBody>
            <a:bodyPr vert="horz" rtlCol="0" anchor="ctr" anchorCtr="1">
              <a:noAutofit/>
            </a:bodyPr>
            <a:lstStyle/>
            <a:p>
              <a:pPr algn="ctr"/>
              <a:r>
                <a:rPr lang="en-US" b="1">
                  <a:latin typeface="Tahoma" panose="020B0604030504040204" pitchFamily="34" charset="0"/>
                </a:rPr>
                <a:t>30</a:t>
              </a:r>
            </a:p>
          </p:txBody>
        </p:sp>
      </p:grpSp>
      <p:sp>
        <p:nvSpPr>
          <p:cNvPr id="10" name="TPResponseCounter">
            <a:extLst>
              <a:ext uri="{FF2B5EF4-FFF2-40B4-BE49-F238E27FC236}">
                <a16:creationId xmlns:a16="http://schemas.microsoft.com/office/drawing/2014/main" id="{BA4D2B34-0414-48D9-A548-17ABF055BC02}"/>
              </a:ext>
            </a:extLst>
          </p:cNvPr>
          <p:cNvSpPr/>
          <p:nvPr>
            <p:custDataLst>
              <p:tags r:id="rId7"/>
            </p:custDataLst>
          </p:nvPr>
        </p:nvSpPr>
        <p:spPr>
          <a:xfrm>
            <a:off x="254000" y="5842000"/>
            <a:ext cx="1905000" cy="889000"/>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en-US" sz="2000">
                <a:solidFill>
                  <a:schemeClr val="tx1"/>
                </a:solidFill>
                <a:latin typeface="Tahoma" panose="020B0604030504040204" pitchFamily="34" charset="0"/>
              </a:rPr>
              <a:t>Response Counter</a:t>
            </a:r>
          </a:p>
        </p:txBody>
      </p:sp>
    </p:spTree>
    <p:custDataLst>
      <p:tags r:id="rId2"/>
    </p:custDataLst>
    <p:extLst>
      <p:ext uri="{BB962C8B-B14F-4D97-AF65-F5344CB8AC3E}">
        <p14:creationId xmlns:p14="http://schemas.microsoft.com/office/powerpoint/2010/main" val="5846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P spid="5" grpId="0" animBg="1"/>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a:extLst>
              <a:ext uri="{FF2B5EF4-FFF2-40B4-BE49-F238E27FC236}">
                <a16:creationId xmlns:a16="http://schemas.microsoft.com/office/drawing/2014/main" id="{C88A1E70-7ABC-4DED-BC70-E44862847DEC}"/>
              </a:ext>
            </a:extLst>
          </p:cNvPr>
          <p:cNvSpPr>
            <a:spLocks noGrp="1"/>
          </p:cNvSpPr>
          <p:nvPr>
            <p:ph type="title"/>
          </p:nvPr>
        </p:nvSpPr>
        <p:spPr/>
        <p:txBody>
          <a:bodyPr>
            <a:normAutofit fontScale="90000"/>
          </a:bodyPr>
          <a:lstStyle/>
          <a:p>
            <a:pPr marL="363538" indent="-363538">
              <a:buFont typeface="+mj-lt"/>
              <a:buAutoNum type="arabicPeriod" startAt="10"/>
            </a:pPr>
            <a:r>
              <a:rPr lang="vi-VN" dirty="0">
                <a:latin typeface="Calibri" panose="020F0502020204030204" pitchFamily="34" charset="0"/>
                <a:cs typeface="Calibri" panose="020F0502020204030204" pitchFamily="34" charset="0"/>
              </a:rPr>
              <a:t>Diễn giải một kết quả Pap test tầm soát dương tính, cần xem xét thông tin gì</a:t>
            </a:r>
            <a:r>
              <a:rPr lang="en-US" dirty="0">
                <a:latin typeface="Calibri" panose="020F0502020204030204" pitchFamily="34" charset="0"/>
                <a:cs typeface="Calibri" panose="020F0502020204030204" pitchFamily="34" charset="0"/>
              </a:rPr>
              <a:t>?</a:t>
            </a:r>
          </a:p>
        </p:txBody>
      </p:sp>
      <p:sp>
        <p:nvSpPr>
          <p:cNvPr id="3" name="TPAnswers">
            <a:extLst>
              <a:ext uri="{FF2B5EF4-FFF2-40B4-BE49-F238E27FC236}">
                <a16:creationId xmlns:a16="http://schemas.microsoft.com/office/drawing/2014/main" id="{C46A51BE-F783-454B-960A-28F781AD3FD6}"/>
              </a:ext>
            </a:extLst>
          </p:cNvPr>
          <p:cNvSpPr>
            <a:spLocks noGrp="1"/>
          </p:cNvSpPr>
          <p:nvPr>
            <p:ph idx="1"/>
            <p:custDataLst>
              <p:tags r:id="rId3"/>
            </p:custDataLst>
          </p:nvPr>
        </p:nvSpPr>
        <p:spPr>
          <a:xfrm>
            <a:off x="-50800" y="1884947"/>
            <a:ext cx="5067300" cy="3830053"/>
          </a:xfrm>
        </p:spPr>
        <p:txBody>
          <a:bodyPr>
            <a:normAutofit/>
          </a:bodyPr>
          <a:lstStyle/>
          <a:p>
            <a:pPr marL="860425" lvl="1" indent="-514350">
              <a:buFont typeface="+mj-lt"/>
              <a:buAutoNum type="alphaUcPeriod"/>
            </a:pPr>
            <a:r>
              <a:rPr lang="vi-VN" dirty="0">
                <a:latin typeface="Calibri" panose="020F0502020204030204" pitchFamily="34" charset="0"/>
                <a:cs typeface="Calibri" panose="020F0502020204030204" pitchFamily="34" charset="0"/>
              </a:rPr>
              <a:t>Ước tính nguy cơ theo tiền sử, HPV và Pap trước đó</a:t>
            </a:r>
          </a:p>
          <a:p>
            <a:pPr marL="860425" lvl="1" indent="-514350">
              <a:buFont typeface="+mj-lt"/>
              <a:buAutoNum type="alphaUcPeriod"/>
            </a:pPr>
            <a:r>
              <a:rPr lang="vi-VN" dirty="0">
                <a:latin typeface="Calibri" panose="020F0502020204030204" pitchFamily="34" charset="0"/>
                <a:cs typeface="Calibri" panose="020F0502020204030204" pitchFamily="34" charset="0"/>
              </a:rPr>
              <a:t>Mức độ bất thường của tế bào học là HSIL hay LSIL</a:t>
            </a:r>
          </a:p>
          <a:p>
            <a:pPr marL="860425" lvl="1" indent="-514350">
              <a:buFont typeface="+mj-lt"/>
              <a:buAutoNum type="alphaUcPeriod"/>
            </a:pPr>
            <a:r>
              <a:rPr lang="vi-VN" dirty="0">
                <a:latin typeface="Calibri" panose="020F0502020204030204" pitchFamily="34" charset="0"/>
                <a:cs typeface="Calibri" panose="020F0502020204030204" pitchFamily="34" charset="0"/>
              </a:rPr>
              <a:t>Có hay không kèm nhiễm HPV type nguy cơ cao</a:t>
            </a:r>
          </a:p>
          <a:p>
            <a:pPr marL="860425" lvl="1" indent="-514350">
              <a:buFont typeface="+mj-lt"/>
              <a:buAutoNum type="alphaUcPeriod"/>
            </a:pPr>
            <a:r>
              <a:rPr lang="vi-VN" dirty="0">
                <a:latin typeface="Calibri" panose="020F0502020204030204" pitchFamily="34" charset="0"/>
                <a:cs typeface="Calibri" panose="020F0502020204030204" pitchFamily="34" charset="0"/>
              </a:rPr>
              <a:t>Cả ba nhóm thông tin trên cùng giúp tiếp cận hợp lí</a:t>
            </a:r>
          </a:p>
        </p:txBody>
      </p:sp>
      <p:graphicFrame>
        <p:nvGraphicFramePr>
          <p:cNvPr id="4" name="TPChart">
            <a:extLst>
              <a:ext uri="{FF2B5EF4-FFF2-40B4-BE49-F238E27FC236}">
                <a16:creationId xmlns:a16="http://schemas.microsoft.com/office/drawing/2014/main" id="{7F04F349-EDB3-4B87-973F-78FBCD1F87AD}"/>
              </a:ext>
            </a:extLst>
          </p:cNvPr>
          <p:cNvGraphicFramePr>
            <a:graphicFrameLocks noChangeAspect="1"/>
          </p:cNvGraphicFramePr>
          <p:nvPr>
            <p:custDataLst>
              <p:tags r:id="rId4"/>
            </p:custDataLst>
            <p:extLst>
              <p:ext uri="{D42A27DB-BD31-4B8C-83A1-F6EECF244321}">
                <p14:modId xmlns:p14="http://schemas.microsoft.com/office/powerpoint/2010/main" val="1704057674"/>
              </p:ext>
            </p:extLst>
          </p:nvPr>
        </p:nvGraphicFramePr>
        <p:xfrm>
          <a:off x="5016500" y="1600200"/>
          <a:ext cx="4064000" cy="4572000"/>
        </p:xfrm>
        <a:graphic>
          <a:graphicData uri="http://schemas.openxmlformats.org/presentationml/2006/ole">
            <mc:AlternateContent xmlns:mc="http://schemas.openxmlformats.org/markup-compatibility/2006">
              <mc:Choice xmlns:v="urn:schemas-microsoft-com:vml" Requires="v">
                <p:oleObj spid="_x0000_s10245" name="Chart" r:id="rId9" imgW="4572000" imgH="5143500" progId="MSGraph.Chart.8">
                  <p:embed followColorScheme="full"/>
                </p:oleObj>
              </mc:Choice>
              <mc:Fallback>
                <p:oleObj name="Chart" r:id="rId9" imgW="4572000" imgH="5143500" progId="MSGraph.Chart.8">
                  <p:embed followColorScheme="full"/>
                  <p:pic>
                    <p:nvPicPr>
                      <p:cNvPr id="0" name=""/>
                      <p:cNvPicPr/>
                      <p:nvPr/>
                    </p:nvPicPr>
                    <p:blipFill>
                      <a:blip r:embed="rId10"/>
                      <a:stretch>
                        <a:fillRect/>
                      </a:stretch>
                    </p:blipFill>
                    <p:spPr>
                      <a:xfrm>
                        <a:off x="5016500" y="1600200"/>
                        <a:ext cx="4064000" cy="4572000"/>
                      </a:xfrm>
                      <a:prstGeom prst="rect">
                        <a:avLst/>
                      </a:prstGeom>
                    </p:spPr>
                  </p:pic>
                </p:oleObj>
              </mc:Fallback>
            </mc:AlternateContent>
          </a:graphicData>
        </a:graphic>
      </p:graphicFrame>
      <p:sp>
        <p:nvSpPr>
          <p:cNvPr id="5" name="CAI1">
            <a:extLst>
              <a:ext uri="{FF2B5EF4-FFF2-40B4-BE49-F238E27FC236}">
                <a16:creationId xmlns:a16="http://schemas.microsoft.com/office/drawing/2014/main" id="{72AC75EE-6896-4BDE-A228-D2DAEB915541}"/>
              </a:ext>
            </a:extLst>
          </p:cNvPr>
          <p:cNvSpPr/>
          <p:nvPr>
            <p:custDataLst>
              <p:tags r:id="rId5"/>
            </p:custDataLst>
          </p:nvPr>
        </p:nvSpPr>
        <p:spPr>
          <a:xfrm>
            <a:off x="0" y="4267200"/>
            <a:ext cx="386080" cy="431800"/>
          </a:xfrm>
          <a:prstGeom prst="star5">
            <a:avLst/>
          </a:prstGeom>
          <a:gradFill flip="none" rotWithShape="1">
            <a:gsLst>
              <a:gs pos="0">
                <a:srgbClr val="FFFF00"/>
              </a:gs>
              <a:gs pos="100000">
                <a:srgbClr val="FFFFFF"/>
              </a:gs>
            </a:gsLst>
            <a:path path="rect">
              <a:fillToRect l="50000" t="50000" r="50000" b="50000"/>
            </a:path>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PCountdownTrigger">
            <a:extLst>
              <a:ext uri="{FF2B5EF4-FFF2-40B4-BE49-F238E27FC236}">
                <a16:creationId xmlns:a16="http://schemas.microsoft.com/office/drawing/2014/main" id="{C62DECB1-CC65-46D7-9572-0F59981F10C1}"/>
              </a:ext>
            </a:extLst>
          </p:cNvPr>
          <p:cNvSpPr/>
          <p:nvPr/>
        </p:nvSpPr>
        <p:spPr>
          <a:xfrm>
            <a:off x="0" y="0"/>
            <a:ext cx="12700" cy="12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TPCountdown">
            <a:extLst>
              <a:ext uri="{FF2B5EF4-FFF2-40B4-BE49-F238E27FC236}">
                <a16:creationId xmlns:a16="http://schemas.microsoft.com/office/drawing/2014/main" id="{4FFB49A0-EF3C-4B98-9372-B27DD8C94DA0}"/>
              </a:ext>
            </a:extLst>
          </p:cNvPr>
          <p:cNvGrpSpPr/>
          <p:nvPr>
            <p:custDataLst>
              <p:tags r:id="rId6"/>
            </p:custDataLst>
          </p:nvPr>
        </p:nvGrpSpPr>
        <p:grpSpPr>
          <a:xfrm>
            <a:off x="8382000" y="6096000"/>
            <a:ext cx="635000" cy="635000"/>
            <a:chOff x="8318500" y="6032500"/>
            <a:chExt cx="635000" cy="635000"/>
          </a:xfrm>
        </p:grpSpPr>
        <p:sp>
          <p:nvSpPr>
            <p:cNvPr id="7" name="CountdownShape">
              <a:extLst>
                <a:ext uri="{FF2B5EF4-FFF2-40B4-BE49-F238E27FC236}">
                  <a16:creationId xmlns:a16="http://schemas.microsoft.com/office/drawing/2014/main" id="{B73A2A27-62F9-4039-8CBD-EC190395F170}"/>
                </a:ext>
              </a:extLst>
            </p:cNvPr>
            <p:cNvSpPr/>
            <p:nvPr/>
          </p:nvSpPr>
          <p:spPr>
            <a:xfrm>
              <a:off x="8318500" y="6032500"/>
              <a:ext cx="635000" cy="6350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untdownText">
              <a:extLst>
                <a:ext uri="{FF2B5EF4-FFF2-40B4-BE49-F238E27FC236}">
                  <a16:creationId xmlns:a16="http://schemas.microsoft.com/office/drawing/2014/main" id="{3CDB300D-F818-43D8-A892-83DCC7DB5828}"/>
                </a:ext>
              </a:extLst>
            </p:cNvPr>
            <p:cNvSpPr txBox="1"/>
            <p:nvPr/>
          </p:nvSpPr>
          <p:spPr>
            <a:xfrm>
              <a:off x="8318500" y="6032500"/>
              <a:ext cx="635000" cy="635000"/>
            </a:xfrm>
            <a:prstGeom prst="rect">
              <a:avLst/>
            </a:prstGeom>
            <a:noFill/>
          </p:spPr>
          <p:txBody>
            <a:bodyPr vert="horz" rtlCol="0" anchor="ctr" anchorCtr="1">
              <a:noAutofit/>
            </a:bodyPr>
            <a:lstStyle/>
            <a:p>
              <a:pPr algn="ctr"/>
              <a:r>
                <a:rPr lang="en-US" b="1">
                  <a:latin typeface="Tahoma" panose="020B0604030504040204" pitchFamily="34" charset="0"/>
                </a:rPr>
                <a:t>30</a:t>
              </a:r>
            </a:p>
          </p:txBody>
        </p:sp>
      </p:grpSp>
      <p:sp>
        <p:nvSpPr>
          <p:cNvPr id="10" name="TPResponseCounter">
            <a:extLst>
              <a:ext uri="{FF2B5EF4-FFF2-40B4-BE49-F238E27FC236}">
                <a16:creationId xmlns:a16="http://schemas.microsoft.com/office/drawing/2014/main" id="{26CCCA0A-FF02-445A-B92F-D7FB74489893}"/>
              </a:ext>
            </a:extLst>
          </p:cNvPr>
          <p:cNvSpPr/>
          <p:nvPr>
            <p:custDataLst>
              <p:tags r:id="rId7"/>
            </p:custDataLst>
          </p:nvPr>
        </p:nvSpPr>
        <p:spPr>
          <a:xfrm>
            <a:off x="254000" y="5842000"/>
            <a:ext cx="1905000" cy="889000"/>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en-US" sz="2000">
                <a:solidFill>
                  <a:schemeClr val="tx1"/>
                </a:solidFill>
                <a:latin typeface="Tahoma" panose="020B0604030504040204" pitchFamily="34" charset="0"/>
              </a:rPr>
              <a:t>Response Counter</a:t>
            </a:r>
          </a:p>
        </p:txBody>
      </p:sp>
    </p:spTree>
    <p:custDataLst>
      <p:tags r:id="rId2"/>
    </p:custDataLst>
    <p:extLst>
      <p:ext uri="{BB962C8B-B14F-4D97-AF65-F5344CB8AC3E}">
        <p14:creationId xmlns:p14="http://schemas.microsoft.com/office/powerpoint/2010/main" val="545799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P spid="5" grpId="0"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l"/>
            <a:r>
              <a:rPr lang="en-US"/>
              <a:t>Phần I</a:t>
            </a:r>
            <a:br>
              <a:rPr lang="en-US"/>
            </a:br>
            <a:r>
              <a:rPr lang="vi-VN">
                <a:latin typeface="Calibri" panose="020F0502020204030204" pitchFamily="34" charset="0"/>
                <a:cs typeface="Calibri" panose="020F0502020204030204" pitchFamily="34" charset="0"/>
              </a:rPr>
              <a:t>Kĩ thuật làm phết tế bào học cổ tử cung tầm soát ung thư cổ tử cung (Pap test)</a:t>
            </a:r>
            <a:endParaRPr lang="en-US"/>
          </a:p>
        </p:txBody>
      </p:sp>
      <p:sp>
        <p:nvSpPr>
          <p:cNvPr id="4" name="Subtitle 3">
            <a:extLst>
              <a:ext uri="{FF2B5EF4-FFF2-40B4-BE49-F238E27FC236}">
                <a16:creationId xmlns:a16="http://schemas.microsoft.com/office/drawing/2014/main" id="{6F32B76A-BA12-4398-81C3-3831A257B361}"/>
              </a:ext>
            </a:extLst>
          </p:cNvPr>
          <p:cNvSpPr>
            <a:spLocks noGrp="1"/>
          </p:cNvSpPr>
          <p:nvPr>
            <p:ph type="subTitle" idx="1"/>
          </p:nvPr>
        </p:nvSpPr>
        <p:spPr/>
        <p:txBody>
          <a:bodyPr/>
          <a:lstStyle/>
          <a:p>
            <a:endParaRPr lang="en-US"/>
          </a:p>
        </p:txBody>
      </p:sp>
      <p:pic>
        <p:nvPicPr>
          <p:cNvPr id="5" name="Picture 4" descr="A sharp knife on a black surface&#10;&#10;Description automatically generated with medium confidence">
            <a:extLst>
              <a:ext uri="{FF2B5EF4-FFF2-40B4-BE49-F238E27FC236}">
                <a16:creationId xmlns:a16="http://schemas.microsoft.com/office/drawing/2014/main" id="{51A50312-3596-D14F-8FB6-AB1DAAFE49CA}"/>
              </a:ext>
            </a:extLst>
          </p:cNvPr>
          <p:cNvPicPr>
            <a:picLocks noChangeAspect="1"/>
          </p:cNvPicPr>
          <p:nvPr/>
        </p:nvPicPr>
        <p:blipFill>
          <a:blip r:embed="rId2"/>
          <a:stretch>
            <a:fillRect/>
          </a:stretch>
        </p:blipFill>
        <p:spPr>
          <a:xfrm>
            <a:off x="3045326" y="3886200"/>
            <a:ext cx="3053348" cy="1660440"/>
          </a:xfrm>
          <a:prstGeom prst="rect">
            <a:avLst/>
          </a:prstGeom>
          <a:ln w="38100">
            <a:solidFill>
              <a:srgbClr val="002060"/>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660738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t>Mục tiêu học tập</a:t>
            </a:r>
          </a:p>
        </p:txBody>
      </p:sp>
      <p:sp>
        <p:nvSpPr>
          <p:cNvPr id="3" name="Content Placeholder 2"/>
          <p:cNvSpPr>
            <a:spLocks noGrp="1"/>
          </p:cNvSpPr>
          <p:nvPr>
            <p:ph idx="1"/>
          </p:nvPr>
        </p:nvSpPr>
        <p:spPr/>
        <p:txBody>
          <a:bodyPr/>
          <a:lstStyle/>
          <a:p>
            <a:pPr marL="0" indent="0" algn="just">
              <a:lnSpc>
                <a:spcPct val="100000"/>
              </a:lnSpc>
              <a:spcBef>
                <a:spcPts val="600"/>
              </a:spcBef>
              <a:spcAft>
                <a:spcPts val="600"/>
              </a:spcAft>
              <a:buNone/>
            </a:pPr>
            <a:r>
              <a:rPr lang="vi-VN">
                <a:latin typeface="Calibri" panose="020F0502020204030204" pitchFamily="34" charset="0"/>
                <a:cs typeface="Calibri" panose="020F0502020204030204" pitchFamily="34" charset="0"/>
              </a:rPr>
              <a:t>Sau khi hoàn thành bài, người học có khả năng:</a:t>
            </a:r>
          </a:p>
          <a:p>
            <a:pPr marL="355600" indent="-355600" algn="just">
              <a:lnSpc>
                <a:spcPct val="100000"/>
              </a:lnSpc>
              <a:spcBef>
                <a:spcPts val="600"/>
              </a:spcBef>
              <a:spcAft>
                <a:spcPts val="600"/>
              </a:spcAft>
              <a:buFont typeface="+mj-lt"/>
              <a:buAutoNum type="arabicPeriod"/>
            </a:pPr>
            <a:r>
              <a:rPr lang="vi-VN">
                <a:latin typeface="Calibri" panose="020F0502020204030204" pitchFamily="34" charset="0"/>
                <a:cs typeface="Calibri" panose="020F0502020204030204" pitchFamily="34" charset="0"/>
              </a:rPr>
              <a:t>Giao tiếp một cách hiệu quả với một bệnh nhân đến khám vì một vấn đề phụ khoa</a:t>
            </a:r>
          </a:p>
          <a:p>
            <a:pPr marL="355600" indent="-355600" algn="just">
              <a:lnSpc>
                <a:spcPct val="100000"/>
              </a:lnSpc>
              <a:spcBef>
                <a:spcPts val="600"/>
              </a:spcBef>
              <a:spcAft>
                <a:spcPts val="600"/>
              </a:spcAft>
              <a:buFont typeface="+mj-lt"/>
              <a:buAutoNum type="arabicPeriod"/>
            </a:pPr>
            <a:r>
              <a:rPr lang="vi-VN">
                <a:latin typeface="Calibri" panose="020F0502020204030204" pitchFamily="34" charset="0"/>
                <a:cs typeface="Calibri" panose="020F0502020204030204" pitchFamily="34" charset="0"/>
              </a:rPr>
              <a:t>Chọn được phương pháp lấy mẫu tế bào học tầm soát ung thư cổ tử cung (Pap test) và thực hiện đúng việc lấy mẫu bằng các phương pháp khác nhau</a:t>
            </a:r>
          </a:p>
          <a:p>
            <a:pPr marL="346075" lvl="0" indent="-346075">
              <a:buFont typeface="+mj-lt"/>
              <a:buAutoNum type="arabicPeriod"/>
            </a:pPr>
            <a:endParaRPr lang="vi-VN"/>
          </a:p>
        </p:txBody>
      </p:sp>
    </p:spTree>
    <p:extLst>
      <p:ext uri="{BB962C8B-B14F-4D97-AF65-F5344CB8AC3E}">
        <p14:creationId xmlns:p14="http://schemas.microsoft.com/office/powerpoint/2010/main" val="1730650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a:extLst>
              <a:ext uri="{FF2B5EF4-FFF2-40B4-BE49-F238E27FC236}">
                <a16:creationId xmlns:a16="http://schemas.microsoft.com/office/drawing/2014/main" id="{1583F43E-8FCF-4DB5-B669-2BF1B8F701D5}"/>
              </a:ext>
            </a:extLst>
          </p:cNvPr>
          <p:cNvSpPr>
            <a:spLocks noGrp="1"/>
          </p:cNvSpPr>
          <p:nvPr>
            <p:ph type="title"/>
          </p:nvPr>
        </p:nvSpPr>
        <p:spPr/>
        <p:txBody>
          <a:bodyPr>
            <a:normAutofit fontScale="90000"/>
          </a:bodyPr>
          <a:lstStyle/>
          <a:p>
            <a:pPr marL="346075" indent="-346075">
              <a:buFont typeface="+mj-lt"/>
              <a:buAutoNum type="arabicPeriod"/>
            </a:pPr>
            <a:r>
              <a:rPr lang="vi-VN" dirty="0">
                <a:latin typeface="Calibri" panose="020F0502020204030204" pitchFamily="34" charset="0"/>
                <a:cs typeface="Calibri" panose="020F0502020204030204" pitchFamily="34" charset="0"/>
              </a:rPr>
              <a:t>Chống chỉ định nào là tuyệt đối cho pap test qui ước  nhưng tương đối ở pap test nhúng dịch?</a:t>
            </a:r>
            <a:endParaRPr lang="en-US" dirty="0">
              <a:latin typeface="Calibri" panose="020F0502020204030204" pitchFamily="34" charset="0"/>
              <a:cs typeface="Calibri" panose="020F0502020204030204" pitchFamily="34" charset="0"/>
            </a:endParaRPr>
          </a:p>
        </p:txBody>
      </p:sp>
      <p:sp>
        <p:nvSpPr>
          <p:cNvPr id="3" name="TPAnswers">
            <a:extLst>
              <a:ext uri="{FF2B5EF4-FFF2-40B4-BE49-F238E27FC236}">
                <a16:creationId xmlns:a16="http://schemas.microsoft.com/office/drawing/2014/main" id="{842220BA-0812-418C-9738-DACB0F0111EA}"/>
              </a:ext>
            </a:extLst>
          </p:cNvPr>
          <p:cNvSpPr>
            <a:spLocks noGrp="1"/>
          </p:cNvSpPr>
          <p:nvPr>
            <p:ph idx="1"/>
            <p:custDataLst>
              <p:tags r:id="rId3"/>
            </p:custDataLst>
          </p:nvPr>
        </p:nvSpPr>
        <p:spPr>
          <a:xfrm>
            <a:off x="0" y="2381250"/>
            <a:ext cx="4572000" cy="3257550"/>
          </a:xfrm>
        </p:spPr>
        <p:txBody>
          <a:bodyPr/>
          <a:lstStyle/>
          <a:p>
            <a:pPr marL="860425" lvl="1" indent="-514350">
              <a:buFont typeface="+mj-lt"/>
              <a:buAutoNum type="alphaUcPeriod"/>
            </a:pPr>
            <a:r>
              <a:rPr lang="vi-VN" dirty="0">
                <a:latin typeface="Calibri" panose="020F0502020204030204" pitchFamily="34" charset="0"/>
                <a:cs typeface="Calibri" panose="020F0502020204030204" pitchFamily="34" charset="0"/>
              </a:rPr>
              <a:t>Xuất huyết âm đạo</a:t>
            </a:r>
          </a:p>
          <a:p>
            <a:pPr marL="860425" lvl="1" indent="-514350">
              <a:buFont typeface="+mj-lt"/>
              <a:buAutoNum type="alphaUcPeriod"/>
            </a:pPr>
            <a:r>
              <a:rPr lang="vi-VN" dirty="0">
                <a:latin typeface="Calibri" panose="020F0502020204030204" pitchFamily="34" charset="0"/>
                <a:cs typeface="Calibri" panose="020F0502020204030204" pitchFamily="34" charset="0"/>
              </a:rPr>
              <a:t>Viêm cổ tử cung cấp</a:t>
            </a:r>
          </a:p>
          <a:p>
            <a:pPr marL="860425" lvl="1" indent="-514350">
              <a:buFont typeface="+mj-lt"/>
              <a:buAutoNum type="alphaUcPeriod"/>
            </a:pPr>
            <a:r>
              <a:rPr lang="vi-VN" dirty="0">
                <a:latin typeface="Calibri" panose="020F0502020204030204" pitchFamily="34" charset="0"/>
                <a:cs typeface="Calibri" panose="020F0502020204030204" pitchFamily="34" charset="0"/>
              </a:rPr>
              <a:t>Đặt E</a:t>
            </a:r>
            <a:r>
              <a:rPr lang="vi-VN" baseline="-25000" dirty="0">
                <a:latin typeface="Calibri" panose="020F0502020204030204" pitchFamily="34" charset="0"/>
                <a:cs typeface="Calibri" panose="020F0502020204030204" pitchFamily="34" charset="0"/>
              </a:rPr>
              <a:t>2</a:t>
            </a:r>
            <a:r>
              <a:rPr lang="vi-VN" dirty="0">
                <a:latin typeface="Calibri" panose="020F0502020204030204" pitchFamily="34" charset="0"/>
                <a:cs typeface="Calibri" panose="020F0502020204030204" pitchFamily="34" charset="0"/>
              </a:rPr>
              <a:t> âm đạo trước đó</a:t>
            </a:r>
          </a:p>
          <a:p>
            <a:pPr marL="860425" lvl="1" indent="-514350">
              <a:buFont typeface="+mj-lt"/>
              <a:buAutoNum type="alphaUcPeriod"/>
            </a:pPr>
            <a:r>
              <a:rPr lang="vi-VN" dirty="0">
                <a:latin typeface="Calibri" panose="020F0502020204030204" pitchFamily="34" charset="0"/>
                <a:cs typeface="Calibri" panose="020F0502020204030204" pitchFamily="34" charset="0"/>
              </a:rPr>
              <a:t>Thụt rửa âm đạo trước đó</a:t>
            </a:r>
          </a:p>
        </p:txBody>
      </p:sp>
      <p:graphicFrame>
        <p:nvGraphicFramePr>
          <p:cNvPr id="4" name="TPChart">
            <a:extLst>
              <a:ext uri="{FF2B5EF4-FFF2-40B4-BE49-F238E27FC236}">
                <a16:creationId xmlns:a16="http://schemas.microsoft.com/office/drawing/2014/main" id="{BA5218B9-B45D-4B0F-AC0B-3080BBF5B729}"/>
              </a:ext>
            </a:extLst>
          </p:cNvPr>
          <p:cNvGraphicFramePr>
            <a:graphicFrameLocks noChangeAspect="1"/>
          </p:cNvGraphicFramePr>
          <p:nvPr>
            <p:custDataLst>
              <p:tags r:id="rId4"/>
            </p:custDataLst>
            <p:extLst>
              <p:ext uri="{D42A27DB-BD31-4B8C-83A1-F6EECF244321}">
                <p14:modId xmlns:p14="http://schemas.microsoft.com/office/powerpoint/2010/main" val="2454690704"/>
              </p:ext>
            </p:extLst>
          </p:nvPr>
        </p:nvGraphicFramePr>
        <p:xfrm>
          <a:off x="4496468" y="1940092"/>
          <a:ext cx="4572000" cy="4463716"/>
        </p:xfrm>
        <a:graphic>
          <a:graphicData uri="http://schemas.openxmlformats.org/presentationml/2006/ole">
            <mc:AlternateContent xmlns:mc="http://schemas.openxmlformats.org/markup-compatibility/2006">
              <mc:Choice xmlns:v="urn:schemas-microsoft-com:vml" Requires="v">
                <p:oleObj spid="_x0000_s1029" name="Chart" r:id="rId9" imgW="4572000" imgH="5143500" progId="MSGraph.Chart.8">
                  <p:embed followColorScheme="full"/>
                </p:oleObj>
              </mc:Choice>
              <mc:Fallback>
                <p:oleObj name="Chart" r:id="rId9" imgW="4572000" imgH="5143500" progId="MSGraph.Chart.8">
                  <p:embed followColorScheme="full"/>
                  <p:pic>
                    <p:nvPicPr>
                      <p:cNvPr id="0" name=""/>
                      <p:cNvPicPr/>
                      <p:nvPr/>
                    </p:nvPicPr>
                    <p:blipFill>
                      <a:blip r:embed="rId10"/>
                      <a:stretch>
                        <a:fillRect/>
                      </a:stretch>
                    </p:blipFill>
                    <p:spPr>
                      <a:xfrm>
                        <a:off x="4496468" y="1940092"/>
                        <a:ext cx="4572000" cy="4463716"/>
                      </a:xfrm>
                      <a:prstGeom prst="rect">
                        <a:avLst/>
                      </a:prstGeom>
                    </p:spPr>
                  </p:pic>
                </p:oleObj>
              </mc:Fallback>
            </mc:AlternateContent>
          </a:graphicData>
        </a:graphic>
      </p:graphicFrame>
      <p:sp>
        <p:nvSpPr>
          <p:cNvPr id="5" name="CAI1">
            <a:extLst>
              <a:ext uri="{FF2B5EF4-FFF2-40B4-BE49-F238E27FC236}">
                <a16:creationId xmlns:a16="http://schemas.microsoft.com/office/drawing/2014/main" id="{C59297DE-82EC-4AB4-A930-5FD1A884FD2B}"/>
              </a:ext>
            </a:extLst>
          </p:cNvPr>
          <p:cNvSpPr/>
          <p:nvPr>
            <p:custDataLst>
              <p:tags r:id="rId5"/>
            </p:custDataLst>
          </p:nvPr>
        </p:nvSpPr>
        <p:spPr>
          <a:xfrm>
            <a:off x="146050" y="2514600"/>
            <a:ext cx="215900" cy="215900"/>
          </a:xfrm>
          <a:prstGeom prst="star5">
            <a:avLst/>
          </a:prstGeom>
          <a:gradFill flip="none" rotWithShape="1">
            <a:gsLst>
              <a:gs pos="0">
                <a:srgbClr val="FFFF00"/>
              </a:gs>
              <a:gs pos="100000">
                <a:srgbClr val="FFFFFF"/>
              </a:gs>
            </a:gsLst>
            <a:path path="rect">
              <a:fillToRect l="50000" t="50000" r="50000" b="50000"/>
            </a:path>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PCountdownTrigger">
            <a:extLst>
              <a:ext uri="{FF2B5EF4-FFF2-40B4-BE49-F238E27FC236}">
                <a16:creationId xmlns:a16="http://schemas.microsoft.com/office/drawing/2014/main" id="{0BD65E33-F3B7-4CBB-9342-CFBC925FFC08}"/>
              </a:ext>
            </a:extLst>
          </p:cNvPr>
          <p:cNvSpPr/>
          <p:nvPr/>
        </p:nvSpPr>
        <p:spPr>
          <a:xfrm>
            <a:off x="0" y="0"/>
            <a:ext cx="12700" cy="12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TPCountdown">
            <a:extLst>
              <a:ext uri="{FF2B5EF4-FFF2-40B4-BE49-F238E27FC236}">
                <a16:creationId xmlns:a16="http://schemas.microsoft.com/office/drawing/2014/main" id="{C49F645D-0BF1-418A-813C-2CF82F15C59B}"/>
              </a:ext>
            </a:extLst>
          </p:cNvPr>
          <p:cNvGrpSpPr/>
          <p:nvPr>
            <p:custDataLst>
              <p:tags r:id="rId6"/>
            </p:custDataLst>
          </p:nvPr>
        </p:nvGrpSpPr>
        <p:grpSpPr>
          <a:xfrm>
            <a:off x="8382000" y="6096000"/>
            <a:ext cx="635000" cy="635000"/>
            <a:chOff x="8318500" y="6032500"/>
            <a:chExt cx="635000" cy="635000"/>
          </a:xfrm>
        </p:grpSpPr>
        <p:sp>
          <p:nvSpPr>
            <p:cNvPr id="7" name="CountdownShape">
              <a:extLst>
                <a:ext uri="{FF2B5EF4-FFF2-40B4-BE49-F238E27FC236}">
                  <a16:creationId xmlns:a16="http://schemas.microsoft.com/office/drawing/2014/main" id="{109F5E66-725B-454C-B651-7B0422E35BF2}"/>
                </a:ext>
              </a:extLst>
            </p:cNvPr>
            <p:cNvSpPr/>
            <p:nvPr/>
          </p:nvSpPr>
          <p:spPr>
            <a:xfrm>
              <a:off x="8318500" y="6032500"/>
              <a:ext cx="635000" cy="6350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untdownText">
              <a:extLst>
                <a:ext uri="{FF2B5EF4-FFF2-40B4-BE49-F238E27FC236}">
                  <a16:creationId xmlns:a16="http://schemas.microsoft.com/office/drawing/2014/main" id="{A9204F3A-BE63-4D00-AC63-6C97B8337CEF}"/>
                </a:ext>
              </a:extLst>
            </p:cNvPr>
            <p:cNvSpPr txBox="1"/>
            <p:nvPr/>
          </p:nvSpPr>
          <p:spPr>
            <a:xfrm>
              <a:off x="8318500" y="6032500"/>
              <a:ext cx="635000" cy="635000"/>
            </a:xfrm>
            <a:prstGeom prst="rect">
              <a:avLst/>
            </a:prstGeom>
            <a:noFill/>
          </p:spPr>
          <p:txBody>
            <a:bodyPr vert="horz" rtlCol="0" anchor="ctr" anchorCtr="1">
              <a:noAutofit/>
            </a:bodyPr>
            <a:lstStyle/>
            <a:p>
              <a:pPr algn="ctr"/>
              <a:r>
                <a:rPr lang="en-US" b="1">
                  <a:latin typeface="Tahoma" panose="020B0604030504040204" pitchFamily="34" charset="0"/>
                </a:rPr>
                <a:t>30</a:t>
              </a:r>
            </a:p>
          </p:txBody>
        </p:sp>
      </p:grpSp>
      <p:sp>
        <p:nvSpPr>
          <p:cNvPr id="10" name="TPResponseCounter">
            <a:extLst>
              <a:ext uri="{FF2B5EF4-FFF2-40B4-BE49-F238E27FC236}">
                <a16:creationId xmlns:a16="http://schemas.microsoft.com/office/drawing/2014/main" id="{79F02EA3-5857-4EA0-91FE-0AC5030411D1}"/>
              </a:ext>
            </a:extLst>
          </p:cNvPr>
          <p:cNvSpPr/>
          <p:nvPr>
            <p:custDataLst>
              <p:tags r:id="rId7"/>
            </p:custDataLst>
          </p:nvPr>
        </p:nvSpPr>
        <p:spPr>
          <a:xfrm>
            <a:off x="254000" y="5842000"/>
            <a:ext cx="1905000" cy="889000"/>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en-US" sz="2000">
                <a:solidFill>
                  <a:schemeClr val="tx1"/>
                </a:solidFill>
                <a:latin typeface="Tahoma" panose="020B0604030504040204" pitchFamily="34" charset="0"/>
              </a:rPr>
              <a:t>Response Counter</a:t>
            </a:r>
          </a:p>
        </p:txBody>
      </p:sp>
    </p:spTree>
    <p:custDataLst>
      <p:tags r:id="rId2"/>
    </p:custDataLst>
    <p:extLst>
      <p:ext uri="{BB962C8B-B14F-4D97-AF65-F5344CB8AC3E}">
        <p14:creationId xmlns:p14="http://schemas.microsoft.com/office/powerpoint/2010/main" val="3410181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P spid="5"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a:extLst>
              <a:ext uri="{FF2B5EF4-FFF2-40B4-BE49-F238E27FC236}">
                <a16:creationId xmlns:a16="http://schemas.microsoft.com/office/drawing/2014/main" id="{1B29421B-90A7-4068-90D1-BA611EF157F6}"/>
              </a:ext>
            </a:extLst>
          </p:cNvPr>
          <p:cNvSpPr>
            <a:spLocks noGrp="1"/>
          </p:cNvSpPr>
          <p:nvPr>
            <p:ph type="title"/>
          </p:nvPr>
        </p:nvSpPr>
        <p:spPr/>
        <p:txBody>
          <a:bodyPr>
            <a:normAutofit fontScale="90000"/>
          </a:bodyPr>
          <a:lstStyle/>
          <a:p>
            <a:pPr marL="346075" indent="-346075">
              <a:buFont typeface="+mj-lt"/>
              <a:buAutoNum type="arabicPeriod" startAt="2"/>
            </a:pPr>
            <a:r>
              <a:rPr lang="vi-VN" dirty="0">
                <a:latin typeface="Calibri" panose="020F0502020204030204" pitchFamily="34" charset="0"/>
                <a:cs typeface="Calibri" panose="020F0502020204030204" pitchFamily="34" charset="0"/>
              </a:rPr>
              <a:t>Chổi cytobrush được dùng để lấy mẫu tế bào học trong trường hợp nào</a:t>
            </a:r>
            <a:r>
              <a:rPr lang="en-US" dirty="0">
                <a:latin typeface="Calibri" panose="020F0502020204030204" pitchFamily="34" charset="0"/>
                <a:cs typeface="Calibri" panose="020F0502020204030204" pitchFamily="34" charset="0"/>
              </a:rPr>
              <a:t>?</a:t>
            </a:r>
          </a:p>
        </p:txBody>
      </p:sp>
      <p:sp>
        <p:nvSpPr>
          <p:cNvPr id="3" name="TPAnswers">
            <a:extLst>
              <a:ext uri="{FF2B5EF4-FFF2-40B4-BE49-F238E27FC236}">
                <a16:creationId xmlns:a16="http://schemas.microsoft.com/office/drawing/2014/main" id="{CE94CEA0-D577-4246-9252-6B84483C24FD}"/>
              </a:ext>
            </a:extLst>
          </p:cNvPr>
          <p:cNvSpPr>
            <a:spLocks noGrp="1"/>
          </p:cNvSpPr>
          <p:nvPr>
            <p:ph idx="1"/>
            <p:custDataLst>
              <p:tags r:id="rId3"/>
            </p:custDataLst>
          </p:nvPr>
        </p:nvSpPr>
        <p:spPr>
          <a:xfrm>
            <a:off x="-4011" y="2272713"/>
            <a:ext cx="5434264" cy="3561936"/>
          </a:xfrm>
        </p:spPr>
        <p:txBody>
          <a:bodyPr>
            <a:normAutofit/>
          </a:bodyPr>
          <a:lstStyle/>
          <a:p>
            <a:pPr marL="860425" lvl="1" indent="-514350">
              <a:buFont typeface="+mj-lt"/>
              <a:buAutoNum type="alphaUcPeriod"/>
            </a:pPr>
            <a:r>
              <a:rPr lang="vi-VN" dirty="0">
                <a:latin typeface="Calibri" panose="020F0502020204030204" pitchFamily="34" charset="0"/>
                <a:cs typeface="Calibri" panose="020F0502020204030204" pitchFamily="34" charset="0"/>
              </a:rPr>
              <a:t>Cổ tử cung bị chít hẹp nhỏ hơn đầu que Ayre </a:t>
            </a:r>
          </a:p>
          <a:p>
            <a:pPr marL="860425" lvl="1" indent="-514350">
              <a:buFont typeface="+mj-lt"/>
              <a:buAutoNum type="alphaUcPeriod"/>
            </a:pPr>
            <a:r>
              <a:rPr lang="vi-VN" dirty="0">
                <a:latin typeface="Calibri" panose="020F0502020204030204" pitchFamily="34" charset="0"/>
                <a:cs typeface="Calibri" panose="020F0502020204030204" pitchFamily="34" charset="0"/>
              </a:rPr>
              <a:t>Muốn / cần lấy mẫu (riêng) kênh cổ tử cung</a:t>
            </a:r>
          </a:p>
          <a:p>
            <a:pPr marL="860425" lvl="1" indent="-514350">
              <a:buFont typeface="+mj-lt"/>
              <a:buAutoNum type="alphaUcPeriod"/>
            </a:pPr>
            <a:r>
              <a:rPr lang="vi-VN" dirty="0">
                <a:latin typeface="Calibri" panose="020F0502020204030204" pitchFamily="34" charset="0"/>
                <a:cs typeface="Calibri" panose="020F0502020204030204" pitchFamily="34" charset="0"/>
              </a:rPr>
              <a:t>Không thấy rõ được TZ (vùng biến đổi lát-trụ)</a:t>
            </a:r>
          </a:p>
          <a:p>
            <a:pPr marL="860425" lvl="1" indent="-514350">
              <a:buFont typeface="+mj-lt"/>
              <a:buAutoNum type="alphaUcPeriod"/>
            </a:pPr>
            <a:r>
              <a:rPr lang="vi-VN" dirty="0">
                <a:latin typeface="Calibri" panose="020F0502020204030204" pitchFamily="34" charset="0"/>
                <a:cs typeface="Calibri" panose="020F0502020204030204" pitchFamily="34" charset="0"/>
              </a:rPr>
              <a:t>Cổ tử cung có vùng lộ tuyến rộng</a:t>
            </a:r>
          </a:p>
        </p:txBody>
      </p:sp>
      <p:graphicFrame>
        <p:nvGraphicFramePr>
          <p:cNvPr id="4" name="TPChart">
            <a:extLst>
              <a:ext uri="{FF2B5EF4-FFF2-40B4-BE49-F238E27FC236}">
                <a16:creationId xmlns:a16="http://schemas.microsoft.com/office/drawing/2014/main" id="{A8B06DE9-285E-479B-B15E-218334A22941}"/>
              </a:ext>
            </a:extLst>
          </p:cNvPr>
          <p:cNvGraphicFramePr>
            <a:graphicFrameLocks noChangeAspect="1"/>
          </p:cNvGraphicFramePr>
          <p:nvPr>
            <p:custDataLst>
              <p:tags r:id="rId4"/>
            </p:custDataLst>
            <p:extLst>
              <p:ext uri="{D42A27DB-BD31-4B8C-83A1-F6EECF244321}">
                <p14:modId xmlns:p14="http://schemas.microsoft.com/office/powerpoint/2010/main" val="1714436927"/>
              </p:ext>
            </p:extLst>
          </p:nvPr>
        </p:nvGraphicFramePr>
        <p:xfrm>
          <a:off x="4990505" y="1782762"/>
          <a:ext cx="4037189" cy="4541838"/>
        </p:xfrm>
        <a:graphic>
          <a:graphicData uri="http://schemas.openxmlformats.org/presentationml/2006/ole">
            <mc:AlternateContent xmlns:mc="http://schemas.openxmlformats.org/markup-compatibility/2006">
              <mc:Choice xmlns:v="urn:schemas-microsoft-com:vml" Requires="v">
                <p:oleObj spid="_x0000_s2053" name="Chart" r:id="rId9" imgW="4572000" imgH="5143500" progId="MSGraph.Chart.8">
                  <p:embed followColorScheme="full"/>
                </p:oleObj>
              </mc:Choice>
              <mc:Fallback>
                <p:oleObj name="Chart" r:id="rId9" imgW="4572000" imgH="5143500" progId="MSGraph.Chart.8">
                  <p:embed followColorScheme="full"/>
                  <p:pic>
                    <p:nvPicPr>
                      <p:cNvPr id="0" name=""/>
                      <p:cNvPicPr/>
                      <p:nvPr/>
                    </p:nvPicPr>
                    <p:blipFill>
                      <a:blip r:embed="rId10"/>
                      <a:stretch>
                        <a:fillRect/>
                      </a:stretch>
                    </p:blipFill>
                    <p:spPr>
                      <a:xfrm>
                        <a:off x="4990505" y="1782762"/>
                        <a:ext cx="4037189" cy="4541838"/>
                      </a:xfrm>
                      <a:prstGeom prst="rect">
                        <a:avLst/>
                      </a:prstGeom>
                    </p:spPr>
                  </p:pic>
                </p:oleObj>
              </mc:Fallback>
            </mc:AlternateContent>
          </a:graphicData>
        </a:graphic>
      </p:graphicFrame>
      <p:sp>
        <p:nvSpPr>
          <p:cNvPr id="5" name="CAI1">
            <a:extLst>
              <a:ext uri="{FF2B5EF4-FFF2-40B4-BE49-F238E27FC236}">
                <a16:creationId xmlns:a16="http://schemas.microsoft.com/office/drawing/2014/main" id="{73BFEB44-4269-46C4-B2E3-9F970E6D63CB}"/>
              </a:ext>
            </a:extLst>
          </p:cNvPr>
          <p:cNvSpPr/>
          <p:nvPr>
            <p:custDataLst>
              <p:tags r:id="rId5"/>
            </p:custDataLst>
          </p:nvPr>
        </p:nvSpPr>
        <p:spPr>
          <a:xfrm>
            <a:off x="12700" y="3207751"/>
            <a:ext cx="444500" cy="469900"/>
          </a:xfrm>
          <a:prstGeom prst="star5">
            <a:avLst/>
          </a:prstGeom>
          <a:gradFill flip="none" rotWithShape="1">
            <a:gsLst>
              <a:gs pos="0">
                <a:srgbClr val="FFFF00"/>
              </a:gs>
              <a:gs pos="100000">
                <a:srgbClr val="FFFFFF"/>
              </a:gs>
            </a:gsLst>
            <a:path path="rect">
              <a:fillToRect l="50000" t="50000" r="50000" b="50000"/>
            </a:path>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PCountdownTrigger">
            <a:extLst>
              <a:ext uri="{FF2B5EF4-FFF2-40B4-BE49-F238E27FC236}">
                <a16:creationId xmlns:a16="http://schemas.microsoft.com/office/drawing/2014/main" id="{9CD19B48-5A15-4ADC-A76F-E8631D155737}"/>
              </a:ext>
            </a:extLst>
          </p:cNvPr>
          <p:cNvSpPr/>
          <p:nvPr/>
        </p:nvSpPr>
        <p:spPr>
          <a:xfrm>
            <a:off x="0" y="0"/>
            <a:ext cx="12700" cy="12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TPCountdown">
            <a:extLst>
              <a:ext uri="{FF2B5EF4-FFF2-40B4-BE49-F238E27FC236}">
                <a16:creationId xmlns:a16="http://schemas.microsoft.com/office/drawing/2014/main" id="{198C1D95-434E-4948-92E3-AD399122D0D3}"/>
              </a:ext>
            </a:extLst>
          </p:cNvPr>
          <p:cNvGrpSpPr/>
          <p:nvPr>
            <p:custDataLst>
              <p:tags r:id="rId6"/>
            </p:custDataLst>
          </p:nvPr>
        </p:nvGrpSpPr>
        <p:grpSpPr>
          <a:xfrm>
            <a:off x="8382000" y="6096000"/>
            <a:ext cx="635000" cy="635000"/>
            <a:chOff x="8318500" y="6032500"/>
            <a:chExt cx="635000" cy="635000"/>
          </a:xfrm>
        </p:grpSpPr>
        <p:sp>
          <p:nvSpPr>
            <p:cNvPr id="7" name="CountdownShape">
              <a:extLst>
                <a:ext uri="{FF2B5EF4-FFF2-40B4-BE49-F238E27FC236}">
                  <a16:creationId xmlns:a16="http://schemas.microsoft.com/office/drawing/2014/main" id="{2D1C99E9-52B5-4DD8-8A8F-C7E25FFDC33D}"/>
                </a:ext>
              </a:extLst>
            </p:cNvPr>
            <p:cNvSpPr/>
            <p:nvPr/>
          </p:nvSpPr>
          <p:spPr>
            <a:xfrm>
              <a:off x="8318500" y="6032500"/>
              <a:ext cx="635000" cy="6350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untdownText">
              <a:extLst>
                <a:ext uri="{FF2B5EF4-FFF2-40B4-BE49-F238E27FC236}">
                  <a16:creationId xmlns:a16="http://schemas.microsoft.com/office/drawing/2014/main" id="{B77DD501-CB14-4B9D-A58E-B564065083EA}"/>
                </a:ext>
              </a:extLst>
            </p:cNvPr>
            <p:cNvSpPr txBox="1"/>
            <p:nvPr/>
          </p:nvSpPr>
          <p:spPr>
            <a:xfrm>
              <a:off x="8318500" y="6032500"/>
              <a:ext cx="635000" cy="635000"/>
            </a:xfrm>
            <a:prstGeom prst="rect">
              <a:avLst/>
            </a:prstGeom>
            <a:noFill/>
          </p:spPr>
          <p:txBody>
            <a:bodyPr vert="horz" rtlCol="0" anchor="ctr" anchorCtr="1">
              <a:noAutofit/>
            </a:bodyPr>
            <a:lstStyle/>
            <a:p>
              <a:pPr algn="ctr"/>
              <a:r>
                <a:rPr lang="en-US" b="1">
                  <a:latin typeface="Tahoma" panose="020B0604030504040204" pitchFamily="34" charset="0"/>
                </a:rPr>
                <a:t>30</a:t>
              </a:r>
            </a:p>
          </p:txBody>
        </p:sp>
      </p:grpSp>
      <p:sp>
        <p:nvSpPr>
          <p:cNvPr id="10" name="TPResponseCounter">
            <a:extLst>
              <a:ext uri="{FF2B5EF4-FFF2-40B4-BE49-F238E27FC236}">
                <a16:creationId xmlns:a16="http://schemas.microsoft.com/office/drawing/2014/main" id="{53B56658-192B-4411-BEB5-1E74A30A6C46}"/>
              </a:ext>
            </a:extLst>
          </p:cNvPr>
          <p:cNvSpPr/>
          <p:nvPr>
            <p:custDataLst>
              <p:tags r:id="rId7"/>
            </p:custDataLst>
          </p:nvPr>
        </p:nvSpPr>
        <p:spPr>
          <a:xfrm>
            <a:off x="254000" y="5842000"/>
            <a:ext cx="1905000" cy="889000"/>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en-US" sz="2000">
                <a:solidFill>
                  <a:schemeClr val="tx1"/>
                </a:solidFill>
                <a:latin typeface="Tahoma" panose="020B0604030504040204" pitchFamily="34" charset="0"/>
              </a:rPr>
              <a:t>Response Counter</a:t>
            </a:r>
          </a:p>
        </p:txBody>
      </p:sp>
    </p:spTree>
    <p:custDataLst>
      <p:tags r:id="rId2"/>
    </p:custDataLst>
    <p:extLst>
      <p:ext uri="{BB962C8B-B14F-4D97-AF65-F5344CB8AC3E}">
        <p14:creationId xmlns:p14="http://schemas.microsoft.com/office/powerpoint/2010/main" val="2922518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a:extLst>
              <a:ext uri="{FF2B5EF4-FFF2-40B4-BE49-F238E27FC236}">
                <a16:creationId xmlns:a16="http://schemas.microsoft.com/office/drawing/2014/main" id="{FDBBAFA0-009C-4F29-91FD-1B2B8A26907C}"/>
              </a:ext>
            </a:extLst>
          </p:cNvPr>
          <p:cNvSpPr>
            <a:spLocks noGrp="1"/>
          </p:cNvSpPr>
          <p:nvPr>
            <p:ph type="title"/>
          </p:nvPr>
        </p:nvSpPr>
        <p:spPr/>
        <p:txBody>
          <a:bodyPr>
            <a:normAutofit fontScale="90000"/>
          </a:bodyPr>
          <a:lstStyle/>
          <a:p>
            <a:pPr marL="346075" indent="-346075">
              <a:buFont typeface="+mj-lt"/>
              <a:buAutoNum type="arabicPeriod" startAt="3"/>
            </a:pPr>
            <a:r>
              <a:rPr lang="vi-VN" dirty="0">
                <a:latin typeface="Calibri" panose="020F0502020204030204" pitchFamily="34" charset="0"/>
                <a:cs typeface="Calibri" panose="020F0502020204030204" pitchFamily="34" charset="0"/>
              </a:rPr>
              <a:t>Khi thực hiện lấy tế bào bằng que Ayre, hành động nào là chính xác</a:t>
            </a:r>
            <a:r>
              <a:rPr lang="en-US" dirty="0">
                <a:latin typeface="Calibri" panose="020F0502020204030204" pitchFamily="34" charset="0"/>
                <a:cs typeface="Calibri" panose="020F0502020204030204" pitchFamily="34" charset="0"/>
              </a:rPr>
              <a:t>?</a:t>
            </a:r>
          </a:p>
        </p:txBody>
      </p:sp>
      <p:sp>
        <p:nvSpPr>
          <p:cNvPr id="3" name="TPAnswers">
            <a:extLst>
              <a:ext uri="{FF2B5EF4-FFF2-40B4-BE49-F238E27FC236}">
                <a16:creationId xmlns:a16="http://schemas.microsoft.com/office/drawing/2014/main" id="{73DF8087-4750-4FB1-8088-49AA42AD7743}"/>
              </a:ext>
            </a:extLst>
          </p:cNvPr>
          <p:cNvSpPr>
            <a:spLocks noGrp="1"/>
          </p:cNvSpPr>
          <p:nvPr>
            <p:ph idx="1"/>
            <p:custDataLst>
              <p:tags r:id="rId3"/>
            </p:custDataLst>
          </p:nvPr>
        </p:nvSpPr>
        <p:spPr>
          <a:xfrm>
            <a:off x="0" y="2067132"/>
            <a:ext cx="5281863" cy="3638136"/>
          </a:xfrm>
        </p:spPr>
        <p:txBody>
          <a:bodyPr>
            <a:normAutofit/>
          </a:bodyPr>
          <a:lstStyle/>
          <a:p>
            <a:pPr marL="860425" indent="-514350">
              <a:buFont typeface="+mj-lt"/>
              <a:buAutoNum type="alphaUcPeriod"/>
            </a:pPr>
            <a:r>
              <a:rPr lang="vi-VN" dirty="0">
                <a:latin typeface="Calibri" panose="020F0502020204030204" pitchFamily="34" charset="0"/>
                <a:cs typeface="Calibri" panose="020F0502020204030204" pitchFamily="34" charset="0"/>
              </a:rPr>
              <a:t>Xoay que nhiều vòng, xoay que theo cả hai chiều</a:t>
            </a:r>
          </a:p>
          <a:p>
            <a:pPr marL="860425" indent="-514350">
              <a:buFont typeface="+mj-lt"/>
              <a:buAutoNum type="alphaUcPeriod"/>
            </a:pPr>
            <a:r>
              <a:rPr lang="vi-VN" dirty="0">
                <a:latin typeface="Calibri" panose="020F0502020204030204" pitchFamily="34" charset="0"/>
                <a:cs typeface="Calibri" panose="020F0502020204030204" pitchFamily="34" charset="0"/>
              </a:rPr>
              <a:t>Cố đưa đầu nhỏ vào sâu trong kênh cổ tử cung</a:t>
            </a:r>
          </a:p>
          <a:p>
            <a:pPr marL="860425" indent="-514350">
              <a:buFont typeface="+mj-lt"/>
              <a:buAutoNum type="alphaUcPeriod"/>
            </a:pPr>
            <a:r>
              <a:rPr lang="vi-VN" dirty="0">
                <a:latin typeface="Calibri" panose="020F0502020204030204" pitchFamily="34" charset="0"/>
                <a:cs typeface="Calibri" panose="020F0502020204030204" pitchFamily="34" charset="0"/>
              </a:rPr>
              <a:t>Đặt phần khuyết của que ở vùng biến đổi lát-trụ</a:t>
            </a:r>
          </a:p>
          <a:p>
            <a:pPr marL="860425" indent="-514350">
              <a:buFont typeface="+mj-lt"/>
              <a:buAutoNum type="alphaUcPeriod"/>
            </a:pPr>
            <a:r>
              <a:rPr lang="vi-VN" dirty="0">
                <a:latin typeface="Calibri" panose="020F0502020204030204" pitchFamily="34" charset="0"/>
                <a:cs typeface="Calibri" panose="020F0502020204030204" pitchFamily="34" charset="0"/>
              </a:rPr>
              <a:t>Nếu lộ tuyến quá rộng thì không dùng que Ayre</a:t>
            </a:r>
            <a:endParaRPr lang="en-US" dirty="0">
              <a:latin typeface="Calibri" panose="020F0502020204030204" pitchFamily="34" charset="0"/>
              <a:cs typeface="Calibri" panose="020F0502020204030204" pitchFamily="34" charset="0"/>
            </a:endParaRPr>
          </a:p>
        </p:txBody>
      </p:sp>
      <p:graphicFrame>
        <p:nvGraphicFramePr>
          <p:cNvPr id="4" name="TPChart">
            <a:extLst>
              <a:ext uri="{FF2B5EF4-FFF2-40B4-BE49-F238E27FC236}">
                <a16:creationId xmlns:a16="http://schemas.microsoft.com/office/drawing/2014/main" id="{5D5F1BE9-62BA-41D9-BC37-C6CD7BDF4B06}"/>
              </a:ext>
            </a:extLst>
          </p:cNvPr>
          <p:cNvGraphicFramePr>
            <a:graphicFrameLocks noChangeAspect="1"/>
          </p:cNvGraphicFramePr>
          <p:nvPr>
            <p:custDataLst>
              <p:tags r:id="rId4"/>
            </p:custDataLst>
            <p:extLst>
              <p:ext uri="{D42A27DB-BD31-4B8C-83A1-F6EECF244321}">
                <p14:modId xmlns:p14="http://schemas.microsoft.com/office/powerpoint/2010/main" val="4021626828"/>
              </p:ext>
            </p:extLst>
          </p:nvPr>
        </p:nvGraphicFramePr>
        <p:xfrm>
          <a:off x="5016500" y="1600200"/>
          <a:ext cx="4064000" cy="4572000"/>
        </p:xfrm>
        <a:graphic>
          <a:graphicData uri="http://schemas.openxmlformats.org/presentationml/2006/ole">
            <mc:AlternateContent xmlns:mc="http://schemas.openxmlformats.org/markup-compatibility/2006">
              <mc:Choice xmlns:v="urn:schemas-microsoft-com:vml" Requires="v">
                <p:oleObj spid="_x0000_s3077" name="Chart" r:id="rId9" imgW="4572000" imgH="5143500" progId="MSGraph.Chart.8">
                  <p:embed followColorScheme="full"/>
                </p:oleObj>
              </mc:Choice>
              <mc:Fallback>
                <p:oleObj name="Chart" r:id="rId9" imgW="4572000" imgH="5143500" progId="MSGraph.Chart.8">
                  <p:embed followColorScheme="full"/>
                  <p:pic>
                    <p:nvPicPr>
                      <p:cNvPr id="0" name=""/>
                      <p:cNvPicPr/>
                      <p:nvPr/>
                    </p:nvPicPr>
                    <p:blipFill>
                      <a:blip r:embed="rId10"/>
                      <a:stretch>
                        <a:fillRect/>
                      </a:stretch>
                    </p:blipFill>
                    <p:spPr>
                      <a:xfrm>
                        <a:off x="5016500" y="1600200"/>
                        <a:ext cx="4064000" cy="4572000"/>
                      </a:xfrm>
                      <a:prstGeom prst="rect">
                        <a:avLst/>
                      </a:prstGeom>
                    </p:spPr>
                  </p:pic>
                </p:oleObj>
              </mc:Fallback>
            </mc:AlternateContent>
          </a:graphicData>
        </a:graphic>
      </p:graphicFrame>
      <p:sp>
        <p:nvSpPr>
          <p:cNvPr id="5" name="CAI1">
            <a:extLst>
              <a:ext uri="{FF2B5EF4-FFF2-40B4-BE49-F238E27FC236}">
                <a16:creationId xmlns:a16="http://schemas.microsoft.com/office/drawing/2014/main" id="{0182D06F-ECA8-4B06-90B0-42585369003A}"/>
              </a:ext>
            </a:extLst>
          </p:cNvPr>
          <p:cNvSpPr/>
          <p:nvPr>
            <p:custDataLst>
              <p:tags r:id="rId5"/>
            </p:custDataLst>
          </p:nvPr>
        </p:nvSpPr>
        <p:spPr>
          <a:xfrm>
            <a:off x="-25400" y="3848100"/>
            <a:ext cx="482600" cy="482600"/>
          </a:xfrm>
          <a:prstGeom prst="star5">
            <a:avLst/>
          </a:prstGeom>
          <a:gradFill flip="none" rotWithShape="1">
            <a:gsLst>
              <a:gs pos="0">
                <a:srgbClr val="FFFF00"/>
              </a:gs>
              <a:gs pos="100000">
                <a:srgbClr val="FFFFFF"/>
              </a:gs>
            </a:gsLst>
            <a:path path="rect">
              <a:fillToRect l="50000" t="50000" r="50000" b="50000"/>
            </a:path>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PCountdownTrigger">
            <a:extLst>
              <a:ext uri="{FF2B5EF4-FFF2-40B4-BE49-F238E27FC236}">
                <a16:creationId xmlns:a16="http://schemas.microsoft.com/office/drawing/2014/main" id="{555E7F90-DC53-46BD-860D-F58AA0059ABD}"/>
              </a:ext>
            </a:extLst>
          </p:cNvPr>
          <p:cNvSpPr/>
          <p:nvPr/>
        </p:nvSpPr>
        <p:spPr>
          <a:xfrm>
            <a:off x="0" y="0"/>
            <a:ext cx="12700" cy="12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TPCountdown">
            <a:extLst>
              <a:ext uri="{FF2B5EF4-FFF2-40B4-BE49-F238E27FC236}">
                <a16:creationId xmlns:a16="http://schemas.microsoft.com/office/drawing/2014/main" id="{82094D03-0047-4D9F-9139-DD18DBC775E7}"/>
              </a:ext>
            </a:extLst>
          </p:cNvPr>
          <p:cNvGrpSpPr/>
          <p:nvPr>
            <p:custDataLst>
              <p:tags r:id="rId6"/>
            </p:custDataLst>
          </p:nvPr>
        </p:nvGrpSpPr>
        <p:grpSpPr>
          <a:xfrm>
            <a:off x="8382000" y="6096000"/>
            <a:ext cx="635000" cy="635000"/>
            <a:chOff x="8318500" y="6032500"/>
            <a:chExt cx="635000" cy="635000"/>
          </a:xfrm>
        </p:grpSpPr>
        <p:sp>
          <p:nvSpPr>
            <p:cNvPr id="7" name="CountdownShape">
              <a:extLst>
                <a:ext uri="{FF2B5EF4-FFF2-40B4-BE49-F238E27FC236}">
                  <a16:creationId xmlns:a16="http://schemas.microsoft.com/office/drawing/2014/main" id="{86DEAA73-B922-4B73-BED5-84861B0B4241}"/>
                </a:ext>
              </a:extLst>
            </p:cNvPr>
            <p:cNvSpPr/>
            <p:nvPr/>
          </p:nvSpPr>
          <p:spPr>
            <a:xfrm>
              <a:off x="8318500" y="6032500"/>
              <a:ext cx="635000" cy="6350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untdownText">
              <a:extLst>
                <a:ext uri="{FF2B5EF4-FFF2-40B4-BE49-F238E27FC236}">
                  <a16:creationId xmlns:a16="http://schemas.microsoft.com/office/drawing/2014/main" id="{7345112D-3416-41E3-8E06-1C991C54CC85}"/>
                </a:ext>
              </a:extLst>
            </p:cNvPr>
            <p:cNvSpPr txBox="1"/>
            <p:nvPr/>
          </p:nvSpPr>
          <p:spPr>
            <a:xfrm>
              <a:off x="8318500" y="6032500"/>
              <a:ext cx="635000" cy="635000"/>
            </a:xfrm>
            <a:prstGeom prst="rect">
              <a:avLst/>
            </a:prstGeom>
            <a:noFill/>
          </p:spPr>
          <p:txBody>
            <a:bodyPr vert="horz" rtlCol="0" anchor="ctr" anchorCtr="1">
              <a:noAutofit/>
            </a:bodyPr>
            <a:lstStyle/>
            <a:p>
              <a:pPr algn="ctr"/>
              <a:r>
                <a:rPr lang="en-US" b="1">
                  <a:latin typeface="Tahoma" panose="020B0604030504040204" pitchFamily="34" charset="0"/>
                </a:rPr>
                <a:t>30</a:t>
              </a:r>
            </a:p>
          </p:txBody>
        </p:sp>
      </p:grpSp>
      <p:sp>
        <p:nvSpPr>
          <p:cNvPr id="10" name="TPResponseCounter">
            <a:extLst>
              <a:ext uri="{FF2B5EF4-FFF2-40B4-BE49-F238E27FC236}">
                <a16:creationId xmlns:a16="http://schemas.microsoft.com/office/drawing/2014/main" id="{2652CC87-9E0B-4F93-82F4-42742BF67382}"/>
              </a:ext>
            </a:extLst>
          </p:cNvPr>
          <p:cNvSpPr/>
          <p:nvPr>
            <p:custDataLst>
              <p:tags r:id="rId7"/>
            </p:custDataLst>
          </p:nvPr>
        </p:nvSpPr>
        <p:spPr>
          <a:xfrm>
            <a:off x="254000" y="5842000"/>
            <a:ext cx="1905000" cy="889000"/>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en-US" sz="2000">
                <a:solidFill>
                  <a:schemeClr val="tx1"/>
                </a:solidFill>
                <a:latin typeface="Tahoma" panose="020B0604030504040204" pitchFamily="34" charset="0"/>
              </a:rPr>
              <a:t>Response Counter</a:t>
            </a:r>
          </a:p>
        </p:txBody>
      </p:sp>
    </p:spTree>
    <p:custDataLst>
      <p:tags r:id="rId2"/>
    </p:custDataLst>
    <p:extLst>
      <p:ext uri="{BB962C8B-B14F-4D97-AF65-F5344CB8AC3E}">
        <p14:creationId xmlns:p14="http://schemas.microsoft.com/office/powerpoint/2010/main" val="739692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P spid="5"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a:extLst>
              <a:ext uri="{FF2B5EF4-FFF2-40B4-BE49-F238E27FC236}">
                <a16:creationId xmlns:a16="http://schemas.microsoft.com/office/drawing/2014/main" id="{B955BC4F-66F6-4E6C-A5D2-E515A946A569}"/>
              </a:ext>
            </a:extLst>
          </p:cNvPr>
          <p:cNvSpPr>
            <a:spLocks noGrp="1"/>
          </p:cNvSpPr>
          <p:nvPr>
            <p:ph type="title"/>
          </p:nvPr>
        </p:nvSpPr>
        <p:spPr>
          <a:xfrm>
            <a:off x="196850" y="431802"/>
            <a:ext cx="8642350" cy="1320797"/>
          </a:xfrm>
        </p:spPr>
        <p:txBody>
          <a:bodyPr>
            <a:normAutofit fontScale="90000"/>
          </a:bodyPr>
          <a:lstStyle/>
          <a:p>
            <a:pPr marL="346075" indent="-346075">
              <a:buFont typeface="+mj-lt"/>
              <a:buAutoNum type="arabicPeriod" startAt="4"/>
            </a:pPr>
            <a:r>
              <a:rPr lang="en-US" dirty="0" err="1">
                <a:latin typeface="Calibri" panose="020F0502020204030204" pitchFamily="34" charset="0"/>
                <a:cs typeface="Calibri" panose="020F0502020204030204" pitchFamily="34" charset="0"/>
              </a:rPr>
              <a:t>Dưới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đây</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là</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một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số</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hình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ảnh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thấy</a:t>
            </a:r>
            <a:r>
              <a:rPr lang="en-US" dirty="0">
                <a:latin typeface="Calibri" panose="020F0502020204030204" pitchFamily="34" charset="0"/>
                <a:cs typeface="Calibri" panose="020F0502020204030204" pitchFamily="34" charset="0"/>
              </a:rPr>
              <a:t> qua </a:t>
            </a:r>
            <a:r>
              <a:rPr lang="en-US" dirty="0" err="1">
                <a:latin typeface="Calibri" panose="020F0502020204030204" pitchFamily="34" charset="0"/>
                <a:cs typeface="Calibri" panose="020F0502020204030204" pitchFamily="34" charset="0"/>
              </a:rPr>
              <a:t>khám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mỏ</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vịt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Không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làm</a:t>
            </a:r>
            <a:r>
              <a:rPr lang="en-US" dirty="0">
                <a:latin typeface="Calibri" panose="020F0502020204030204" pitchFamily="34" charset="0"/>
                <a:cs typeface="Calibri" panose="020F0502020204030204" pitchFamily="34" charset="0"/>
              </a:rPr>
              <a:t> / </a:t>
            </a:r>
            <a:r>
              <a:rPr lang="en-US" dirty="0" err="1">
                <a:latin typeface="Calibri" panose="020F0502020204030204" pitchFamily="34" charset="0"/>
                <a:cs typeface="Calibri" panose="020F0502020204030204" pitchFamily="34" charset="0"/>
              </a:rPr>
              <a:t>không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chọn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thực</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hiện</a:t>
            </a:r>
            <a:r>
              <a:rPr lang="en-US" dirty="0">
                <a:latin typeface="Calibri" panose="020F0502020204030204" pitchFamily="34" charset="0"/>
                <a:cs typeface="Calibri" panose="020F0502020204030204" pitchFamily="34" charset="0"/>
              </a:rPr>
              <a:t> Pap test </a:t>
            </a:r>
            <a:r>
              <a:rPr lang="en-US" dirty="0" err="1">
                <a:latin typeface="Calibri" panose="020F0502020204030204" pitchFamily="34" charset="0"/>
                <a:cs typeface="Calibri" panose="020F0502020204030204" pitchFamily="34" charset="0"/>
              </a:rPr>
              <a:t>trong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trường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hợp</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nào</a:t>
            </a:r>
            <a:r>
              <a:rPr lang="en-US" dirty="0">
                <a:latin typeface="Calibri" panose="020F0502020204030204" pitchFamily="34" charset="0"/>
                <a:cs typeface="Calibri" panose="020F0502020204030204" pitchFamily="34" charset="0"/>
              </a:rPr>
              <a:t>?</a:t>
            </a:r>
          </a:p>
        </p:txBody>
      </p:sp>
      <p:sp>
        <p:nvSpPr>
          <p:cNvPr id="3" name="TPAnswers">
            <a:extLst>
              <a:ext uri="{FF2B5EF4-FFF2-40B4-BE49-F238E27FC236}">
                <a16:creationId xmlns:a16="http://schemas.microsoft.com/office/drawing/2014/main" id="{C16B7AF9-6359-45A3-AB8A-07C4DAE29696}"/>
              </a:ext>
            </a:extLst>
          </p:cNvPr>
          <p:cNvSpPr>
            <a:spLocks noGrp="1"/>
          </p:cNvSpPr>
          <p:nvPr>
            <p:ph idx="1"/>
            <p:custDataLst>
              <p:tags r:id="rId3"/>
            </p:custDataLst>
          </p:nvPr>
        </p:nvSpPr>
        <p:spPr>
          <a:xfrm>
            <a:off x="0" y="2185734"/>
            <a:ext cx="5167786" cy="3953044"/>
          </a:xfrm>
        </p:spPr>
        <p:txBody>
          <a:bodyPr/>
          <a:lstStyle/>
          <a:p>
            <a:pPr marL="860425" lvl="1" indent="-514350">
              <a:buFont typeface="+mj-lt"/>
              <a:buAutoNum type="alphaUcPeriod"/>
            </a:pPr>
            <a:r>
              <a:rPr lang="vi-VN" dirty="0">
                <a:latin typeface="Calibri" panose="020F0502020204030204" pitchFamily="34" charset="0"/>
                <a:cs typeface="Calibri" panose="020F0502020204030204" pitchFamily="34" charset="0"/>
              </a:rPr>
              <a:t>Có nhiều tân mạch</a:t>
            </a:r>
          </a:p>
          <a:p>
            <a:pPr marL="860425" lvl="1" indent="-514350">
              <a:buFont typeface="+mj-lt"/>
              <a:buAutoNum type="alphaUcPeriod"/>
            </a:pPr>
            <a:r>
              <a:rPr lang="vi-VN" dirty="0">
                <a:latin typeface="Calibri" panose="020F0502020204030204" pitchFamily="34" charset="0"/>
                <a:cs typeface="Calibri" panose="020F0502020204030204" pitchFamily="34" charset="0"/>
              </a:rPr>
              <a:t>Có nhiều cửa tuyến</a:t>
            </a:r>
          </a:p>
          <a:p>
            <a:pPr marL="860425" lvl="1" indent="-514350">
              <a:buFont typeface="+mj-lt"/>
              <a:buAutoNum type="alphaUcPeriod"/>
            </a:pPr>
            <a:r>
              <a:rPr lang="vi-VN" dirty="0">
                <a:latin typeface="Calibri" panose="020F0502020204030204" pitchFamily="34" charset="0"/>
                <a:cs typeface="Calibri" panose="020F0502020204030204" pitchFamily="34" charset="0"/>
              </a:rPr>
              <a:t>Vùng lộ tuyến rộng</a:t>
            </a:r>
          </a:p>
          <a:p>
            <a:pPr marL="860425" lvl="1" indent="-514350">
              <a:buFont typeface="+mj-lt"/>
              <a:buAutoNum type="alphaUcPeriod"/>
            </a:pPr>
            <a:r>
              <a:rPr lang="vi-VN" dirty="0">
                <a:latin typeface="Calibri" panose="020F0502020204030204" pitchFamily="34" charset="0"/>
                <a:cs typeface="Calibri" panose="020F0502020204030204" pitchFamily="34" charset="0"/>
              </a:rPr>
              <a:t>Có tổn thương thấy qua mắt thường</a:t>
            </a:r>
          </a:p>
        </p:txBody>
      </p:sp>
      <p:graphicFrame>
        <p:nvGraphicFramePr>
          <p:cNvPr id="4" name="TPChart">
            <a:extLst>
              <a:ext uri="{FF2B5EF4-FFF2-40B4-BE49-F238E27FC236}">
                <a16:creationId xmlns:a16="http://schemas.microsoft.com/office/drawing/2014/main" id="{5ACBF323-5BEF-490B-B296-49E3BED62017}"/>
              </a:ext>
            </a:extLst>
          </p:cNvPr>
          <p:cNvGraphicFramePr>
            <a:graphicFrameLocks noChangeAspect="1"/>
          </p:cNvGraphicFramePr>
          <p:nvPr>
            <p:custDataLst>
              <p:tags r:id="rId4"/>
            </p:custDataLst>
            <p:extLst>
              <p:ext uri="{D42A27DB-BD31-4B8C-83A1-F6EECF244321}">
                <p14:modId xmlns:p14="http://schemas.microsoft.com/office/powerpoint/2010/main" val="2057152041"/>
              </p:ext>
            </p:extLst>
          </p:nvPr>
        </p:nvGraphicFramePr>
        <p:xfrm>
          <a:off x="5167786" y="1914356"/>
          <a:ext cx="3996267" cy="4495800"/>
        </p:xfrm>
        <a:graphic>
          <a:graphicData uri="http://schemas.openxmlformats.org/presentationml/2006/ole">
            <mc:AlternateContent xmlns:mc="http://schemas.openxmlformats.org/markup-compatibility/2006">
              <mc:Choice xmlns:v="urn:schemas-microsoft-com:vml" Requires="v">
                <p:oleObj spid="_x0000_s4101" name="Chart" r:id="rId9" imgW="4572000" imgH="5143500" progId="MSGraph.Chart.8">
                  <p:embed followColorScheme="full"/>
                </p:oleObj>
              </mc:Choice>
              <mc:Fallback>
                <p:oleObj name="Chart" r:id="rId9" imgW="4572000" imgH="5143500" progId="MSGraph.Chart.8">
                  <p:embed followColorScheme="full"/>
                  <p:pic>
                    <p:nvPicPr>
                      <p:cNvPr id="0" name=""/>
                      <p:cNvPicPr/>
                      <p:nvPr/>
                    </p:nvPicPr>
                    <p:blipFill>
                      <a:blip r:embed="rId10"/>
                      <a:stretch>
                        <a:fillRect/>
                      </a:stretch>
                    </p:blipFill>
                    <p:spPr>
                      <a:xfrm>
                        <a:off x="5167786" y="1914356"/>
                        <a:ext cx="3996267" cy="4495800"/>
                      </a:xfrm>
                      <a:prstGeom prst="rect">
                        <a:avLst/>
                      </a:prstGeom>
                    </p:spPr>
                  </p:pic>
                </p:oleObj>
              </mc:Fallback>
            </mc:AlternateContent>
          </a:graphicData>
        </a:graphic>
      </p:graphicFrame>
      <p:sp>
        <p:nvSpPr>
          <p:cNvPr id="5" name="CAI1">
            <a:extLst>
              <a:ext uri="{FF2B5EF4-FFF2-40B4-BE49-F238E27FC236}">
                <a16:creationId xmlns:a16="http://schemas.microsoft.com/office/drawing/2014/main" id="{BEDB9B5C-2866-46A5-BDA2-CD5B18B50D26}"/>
              </a:ext>
            </a:extLst>
          </p:cNvPr>
          <p:cNvSpPr/>
          <p:nvPr>
            <p:custDataLst>
              <p:tags r:id="rId5"/>
            </p:custDataLst>
          </p:nvPr>
        </p:nvSpPr>
        <p:spPr>
          <a:xfrm>
            <a:off x="12700" y="3569367"/>
            <a:ext cx="449580" cy="444500"/>
          </a:xfrm>
          <a:prstGeom prst="star5">
            <a:avLst/>
          </a:prstGeom>
          <a:gradFill flip="none" rotWithShape="1">
            <a:gsLst>
              <a:gs pos="0">
                <a:srgbClr val="FFFF00"/>
              </a:gs>
              <a:gs pos="100000">
                <a:srgbClr val="FFFFFF"/>
              </a:gs>
            </a:gsLst>
            <a:path path="rect">
              <a:fillToRect l="50000" t="50000" r="50000" b="50000"/>
            </a:path>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PCountdownTrigger">
            <a:extLst>
              <a:ext uri="{FF2B5EF4-FFF2-40B4-BE49-F238E27FC236}">
                <a16:creationId xmlns:a16="http://schemas.microsoft.com/office/drawing/2014/main" id="{06699E57-F0E8-4240-A614-5A9906847552}"/>
              </a:ext>
            </a:extLst>
          </p:cNvPr>
          <p:cNvSpPr/>
          <p:nvPr/>
        </p:nvSpPr>
        <p:spPr>
          <a:xfrm>
            <a:off x="0" y="0"/>
            <a:ext cx="12700" cy="12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TPCountdown">
            <a:extLst>
              <a:ext uri="{FF2B5EF4-FFF2-40B4-BE49-F238E27FC236}">
                <a16:creationId xmlns:a16="http://schemas.microsoft.com/office/drawing/2014/main" id="{E296278C-8B3C-4D78-BFF7-7348068C65CB}"/>
              </a:ext>
            </a:extLst>
          </p:cNvPr>
          <p:cNvGrpSpPr/>
          <p:nvPr>
            <p:custDataLst>
              <p:tags r:id="rId6"/>
            </p:custDataLst>
          </p:nvPr>
        </p:nvGrpSpPr>
        <p:grpSpPr>
          <a:xfrm>
            <a:off x="8382000" y="6096000"/>
            <a:ext cx="635000" cy="635000"/>
            <a:chOff x="8318500" y="6032500"/>
            <a:chExt cx="635000" cy="635000"/>
          </a:xfrm>
        </p:grpSpPr>
        <p:sp>
          <p:nvSpPr>
            <p:cNvPr id="7" name="CountdownShape">
              <a:extLst>
                <a:ext uri="{FF2B5EF4-FFF2-40B4-BE49-F238E27FC236}">
                  <a16:creationId xmlns:a16="http://schemas.microsoft.com/office/drawing/2014/main" id="{2B9BAA49-D252-4094-B415-69A3CB68747C}"/>
                </a:ext>
              </a:extLst>
            </p:cNvPr>
            <p:cNvSpPr/>
            <p:nvPr/>
          </p:nvSpPr>
          <p:spPr>
            <a:xfrm>
              <a:off x="8318500" y="6032500"/>
              <a:ext cx="635000" cy="6350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untdownText">
              <a:extLst>
                <a:ext uri="{FF2B5EF4-FFF2-40B4-BE49-F238E27FC236}">
                  <a16:creationId xmlns:a16="http://schemas.microsoft.com/office/drawing/2014/main" id="{01C9D60D-A35B-49ED-96A1-AF10B1962444}"/>
                </a:ext>
              </a:extLst>
            </p:cNvPr>
            <p:cNvSpPr txBox="1"/>
            <p:nvPr/>
          </p:nvSpPr>
          <p:spPr>
            <a:xfrm>
              <a:off x="8318500" y="6032500"/>
              <a:ext cx="635000" cy="635000"/>
            </a:xfrm>
            <a:prstGeom prst="rect">
              <a:avLst/>
            </a:prstGeom>
            <a:noFill/>
          </p:spPr>
          <p:txBody>
            <a:bodyPr vert="horz" rtlCol="0" anchor="ctr" anchorCtr="1">
              <a:noAutofit/>
            </a:bodyPr>
            <a:lstStyle/>
            <a:p>
              <a:pPr algn="ctr"/>
              <a:r>
                <a:rPr lang="en-US" b="1">
                  <a:latin typeface="Tahoma" panose="020B0604030504040204" pitchFamily="34" charset="0"/>
                </a:rPr>
                <a:t>30</a:t>
              </a:r>
            </a:p>
          </p:txBody>
        </p:sp>
      </p:grpSp>
      <p:sp>
        <p:nvSpPr>
          <p:cNvPr id="10" name="TPResponseCounter">
            <a:extLst>
              <a:ext uri="{FF2B5EF4-FFF2-40B4-BE49-F238E27FC236}">
                <a16:creationId xmlns:a16="http://schemas.microsoft.com/office/drawing/2014/main" id="{275C2455-6CAD-47A1-A813-986F95A462AA}"/>
              </a:ext>
            </a:extLst>
          </p:cNvPr>
          <p:cNvSpPr/>
          <p:nvPr>
            <p:custDataLst>
              <p:tags r:id="rId7"/>
            </p:custDataLst>
          </p:nvPr>
        </p:nvSpPr>
        <p:spPr>
          <a:xfrm>
            <a:off x="254000" y="5842000"/>
            <a:ext cx="1905000" cy="889000"/>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en-US" sz="2000">
                <a:solidFill>
                  <a:schemeClr val="tx1"/>
                </a:solidFill>
                <a:latin typeface="Tahoma" panose="020B0604030504040204" pitchFamily="34" charset="0"/>
              </a:rPr>
              <a:t>Response Counter</a:t>
            </a:r>
          </a:p>
        </p:txBody>
      </p:sp>
    </p:spTree>
    <p:custDataLst>
      <p:tags r:id="rId2"/>
    </p:custDataLst>
    <p:extLst>
      <p:ext uri="{BB962C8B-B14F-4D97-AF65-F5344CB8AC3E}">
        <p14:creationId xmlns:p14="http://schemas.microsoft.com/office/powerpoint/2010/main" val="1157082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P spid="5"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a:extLst>
              <a:ext uri="{FF2B5EF4-FFF2-40B4-BE49-F238E27FC236}">
                <a16:creationId xmlns:a16="http://schemas.microsoft.com/office/drawing/2014/main" id="{A66397A9-12F4-4EB0-A218-E4BBE52081BC}"/>
              </a:ext>
            </a:extLst>
          </p:cNvPr>
          <p:cNvSpPr>
            <a:spLocks noGrp="1"/>
          </p:cNvSpPr>
          <p:nvPr>
            <p:ph type="title"/>
          </p:nvPr>
        </p:nvSpPr>
        <p:spPr/>
        <p:txBody>
          <a:bodyPr>
            <a:normAutofit fontScale="90000"/>
          </a:bodyPr>
          <a:lstStyle/>
          <a:p>
            <a:pPr marL="363538" indent="-363538">
              <a:buFont typeface="+mj-lt"/>
              <a:buAutoNum type="arabicPeriod" startAt="5"/>
            </a:pPr>
            <a:r>
              <a:rPr lang="en-US" dirty="0" err="1">
                <a:latin typeface="Calibri" panose="020F0502020204030204" pitchFamily="34" charset="0"/>
                <a:cs typeface="Calibri" panose="020F0502020204030204" pitchFamily="34" charset="0"/>
              </a:rPr>
              <a:t>Dùng</a:t>
            </a:r>
            <a:r>
              <a:rPr lang="en-US" dirty="0">
                <a:latin typeface="Calibri" panose="020F0502020204030204" pitchFamily="34" charset="0"/>
                <a:cs typeface="Calibri" panose="020F0502020204030204" pitchFamily="34" charset="0"/>
              </a:rPr>
              <a:t> que Ayre, </a:t>
            </a:r>
            <a:r>
              <a:rPr lang="en-US" dirty="0" err="1">
                <a:latin typeface="Calibri" panose="020F0502020204030204" pitchFamily="34" charset="0"/>
                <a:cs typeface="Calibri" panose="020F0502020204030204" pitchFamily="34" charset="0"/>
              </a:rPr>
              <a:t>khi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phết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tế</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bào</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lên</a:t>
            </a:r>
            <a:r>
              <a:rPr lang="en-US" dirty="0">
                <a:latin typeface="Calibri" panose="020F0502020204030204" pitchFamily="34" charset="0"/>
                <a:cs typeface="Calibri" panose="020F0502020204030204" pitchFamily="34" charset="0"/>
              </a:rPr>
              <a:t> lame, </a:t>
            </a:r>
            <a:r>
              <a:rPr lang="en-US" dirty="0" err="1">
                <a:latin typeface="Calibri" panose="020F0502020204030204" pitchFamily="34" charset="0"/>
                <a:cs typeface="Calibri" panose="020F0502020204030204" pitchFamily="34" charset="0"/>
              </a:rPr>
              <a:t>cần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chú</a:t>
            </a:r>
            <a:r>
              <a:rPr lang="en-US" dirty="0">
                <a:latin typeface="Calibri" panose="020F0502020204030204" pitchFamily="34" charset="0"/>
                <a:cs typeface="Calibri" panose="020F0502020204030204" pitchFamily="34" charset="0"/>
              </a:rPr>
              <a:t> ý </a:t>
            </a:r>
            <a:r>
              <a:rPr lang="en-US" dirty="0" err="1">
                <a:latin typeface="Calibri" panose="020F0502020204030204" pitchFamily="34" charset="0"/>
                <a:cs typeface="Calibri" panose="020F0502020204030204" pitchFamily="34" charset="0"/>
              </a:rPr>
              <a:t>gì</a:t>
            </a:r>
            <a:r>
              <a:rPr lang="en-US" dirty="0">
                <a:latin typeface="Calibri" panose="020F0502020204030204" pitchFamily="34" charset="0"/>
                <a:cs typeface="Calibri" panose="020F0502020204030204" pitchFamily="34" charset="0"/>
              </a:rPr>
              <a:t>?</a:t>
            </a:r>
          </a:p>
        </p:txBody>
      </p:sp>
      <p:sp>
        <p:nvSpPr>
          <p:cNvPr id="3" name="TPAnswers">
            <a:extLst>
              <a:ext uri="{FF2B5EF4-FFF2-40B4-BE49-F238E27FC236}">
                <a16:creationId xmlns:a16="http://schemas.microsoft.com/office/drawing/2014/main" id="{EC0AA8D6-B06C-4210-9F1D-32BA48592A08}"/>
              </a:ext>
            </a:extLst>
          </p:cNvPr>
          <p:cNvSpPr>
            <a:spLocks noGrp="1"/>
          </p:cNvSpPr>
          <p:nvPr>
            <p:ph idx="1"/>
            <p:custDataLst>
              <p:tags r:id="rId3"/>
            </p:custDataLst>
          </p:nvPr>
        </p:nvSpPr>
        <p:spPr>
          <a:xfrm>
            <a:off x="-8022" y="1752600"/>
            <a:ext cx="5265821" cy="4648200"/>
          </a:xfrm>
        </p:spPr>
        <p:txBody>
          <a:bodyPr>
            <a:normAutofit/>
          </a:bodyPr>
          <a:lstStyle/>
          <a:p>
            <a:pPr marL="860425" lvl="1" indent="-514350">
              <a:buFont typeface="+mj-lt"/>
              <a:buAutoNum type="alphaUcPeriod"/>
            </a:pPr>
            <a:r>
              <a:rPr lang="vi-VN" dirty="0">
                <a:latin typeface="Calibri" panose="020F0502020204030204" pitchFamily="34" charset="0"/>
                <a:cs typeface="Calibri" panose="020F0502020204030204" pitchFamily="34" charset="0"/>
              </a:rPr>
              <a:t>Phết lần lượt hai mặt của que Ayre lên lame</a:t>
            </a:r>
          </a:p>
          <a:p>
            <a:pPr marL="860425" lvl="1" indent="-514350">
              <a:buFont typeface="+mj-lt"/>
              <a:buAutoNum type="alphaUcPeriod"/>
            </a:pPr>
            <a:r>
              <a:rPr lang="vi-VN" dirty="0">
                <a:latin typeface="Calibri" panose="020F0502020204030204" pitchFamily="34" charset="0"/>
                <a:cs typeface="Calibri" panose="020F0502020204030204" pitchFamily="34" charset="0"/>
              </a:rPr>
              <a:t>Để que Ayre là thẳng vuông góc với mặt lame </a:t>
            </a:r>
          </a:p>
          <a:p>
            <a:pPr marL="860425" lvl="1" indent="-514350">
              <a:buFont typeface="+mj-lt"/>
              <a:buAutoNum type="alphaUcPeriod"/>
            </a:pPr>
            <a:r>
              <a:rPr lang="vi-VN" dirty="0">
                <a:latin typeface="Calibri" panose="020F0502020204030204" pitchFamily="34" charset="0"/>
                <a:cs typeface="Calibri" panose="020F0502020204030204" pitchFamily="34" charset="0"/>
              </a:rPr>
              <a:t>Phết nhiều đường chồng lên nhau lên lame</a:t>
            </a:r>
          </a:p>
          <a:p>
            <a:pPr marL="860425" lvl="1" indent="-514350">
              <a:buFont typeface="+mj-lt"/>
              <a:buAutoNum type="alphaUcPeriod"/>
            </a:pPr>
            <a:r>
              <a:rPr lang="vi-VN" dirty="0">
                <a:latin typeface="Calibri" panose="020F0502020204030204" pitchFamily="34" charset="0"/>
                <a:cs typeface="Calibri" panose="020F0502020204030204" pitchFamily="34" charset="0"/>
              </a:rPr>
              <a:t>Đặt mặt có tế bào tiếp xúc hoàn toàn với mặt lame (kể cả vùng khuyết)</a:t>
            </a:r>
          </a:p>
        </p:txBody>
      </p:sp>
      <p:graphicFrame>
        <p:nvGraphicFramePr>
          <p:cNvPr id="4" name="TPChart">
            <a:extLst>
              <a:ext uri="{FF2B5EF4-FFF2-40B4-BE49-F238E27FC236}">
                <a16:creationId xmlns:a16="http://schemas.microsoft.com/office/drawing/2014/main" id="{D17EC3D7-33A1-42FB-9FE8-F11D4AE89643}"/>
              </a:ext>
            </a:extLst>
          </p:cNvPr>
          <p:cNvGraphicFramePr>
            <a:graphicFrameLocks noChangeAspect="1"/>
          </p:cNvGraphicFramePr>
          <p:nvPr>
            <p:custDataLst>
              <p:tags r:id="rId4"/>
            </p:custDataLst>
            <p:extLst>
              <p:ext uri="{D42A27DB-BD31-4B8C-83A1-F6EECF244321}">
                <p14:modId xmlns:p14="http://schemas.microsoft.com/office/powerpoint/2010/main" val="3629255820"/>
              </p:ext>
            </p:extLst>
          </p:nvPr>
        </p:nvGraphicFramePr>
        <p:xfrm>
          <a:off x="5084232" y="1600200"/>
          <a:ext cx="3996267" cy="4495800"/>
        </p:xfrm>
        <a:graphic>
          <a:graphicData uri="http://schemas.openxmlformats.org/presentationml/2006/ole">
            <mc:AlternateContent xmlns:mc="http://schemas.openxmlformats.org/markup-compatibility/2006">
              <mc:Choice xmlns:v="urn:schemas-microsoft-com:vml" Requires="v">
                <p:oleObj spid="_x0000_s5125" name="Chart" r:id="rId9" imgW="4572000" imgH="5143500" progId="MSGraph.Chart.8">
                  <p:embed followColorScheme="full"/>
                </p:oleObj>
              </mc:Choice>
              <mc:Fallback>
                <p:oleObj name="Chart" r:id="rId9" imgW="4572000" imgH="5143500" progId="MSGraph.Chart.8">
                  <p:embed followColorScheme="full"/>
                  <p:pic>
                    <p:nvPicPr>
                      <p:cNvPr id="0" name=""/>
                      <p:cNvPicPr/>
                      <p:nvPr/>
                    </p:nvPicPr>
                    <p:blipFill>
                      <a:blip r:embed="rId10"/>
                      <a:stretch>
                        <a:fillRect/>
                      </a:stretch>
                    </p:blipFill>
                    <p:spPr>
                      <a:xfrm>
                        <a:off x="5084232" y="1600200"/>
                        <a:ext cx="3996267" cy="4495800"/>
                      </a:xfrm>
                      <a:prstGeom prst="rect">
                        <a:avLst/>
                      </a:prstGeom>
                    </p:spPr>
                  </p:pic>
                </p:oleObj>
              </mc:Fallback>
            </mc:AlternateContent>
          </a:graphicData>
        </a:graphic>
      </p:graphicFrame>
      <p:sp>
        <p:nvSpPr>
          <p:cNvPr id="5" name="CAI1">
            <a:extLst>
              <a:ext uri="{FF2B5EF4-FFF2-40B4-BE49-F238E27FC236}">
                <a16:creationId xmlns:a16="http://schemas.microsoft.com/office/drawing/2014/main" id="{36D143CE-9D97-440A-B005-953754D9EE94}"/>
              </a:ext>
            </a:extLst>
          </p:cNvPr>
          <p:cNvSpPr/>
          <p:nvPr>
            <p:custDataLst>
              <p:tags r:id="rId5"/>
            </p:custDataLst>
          </p:nvPr>
        </p:nvSpPr>
        <p:spPr>
          <a:xfrm>
            <a:off x="30078" y="4203700"/>
            <a:ext cx="414422" cy="495300"/>
          </a:xfrm>
          <a:prstGeom prst="star5">
            <a:avLst/>
          </a:prstGeom>
          <a:gradFill flip="none" rotWithShape="1">
            <a:gsLst>
              <a:gs pos="0">
                <a:srgbClr val="FFFF00"/>
              </a:gs>
              <a:gs pos="100000">
                <a:srgbClr val="FFFFFF"/>
              </a:gs>
            </a:gsLst>
            <a:path path="rect">
              <a:fillToRect l="50000" t="50000" r="50000" b="50000"/>
            </a:path>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PCountdownTrigger">
            <a:extLst>
              <a:ext uri="{FF2B5EF4-FFF2-40B4-BE49-F238E27FC236}">
                <a16:creationId xmlns:a16="http://schemas.microsoft.com/office/drawing/2014/main" id="{4A421122-9A53-4930-B6BE-562D49540F33}"/>
              </a:ext>
            </a:extLst>
          </p:cNvPr>
          <p:cNvSpPr/>
          <p:nvPr/>
        </p:nvSpPr>
        <p:spPr>
          <a:xfrm>
            <a:off x="0" y="0"/>
            <a:ext cx="12700" cy="12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TPCountdown">
            <a:extLst>
              <a:ext uri="{FF2B5EF4-FFF2-40B4-BE49-F238E27FC236}">
                <a16:creationId xmlns:a16="http://schemas.microsoft.com/office/drawing/2014/main" id="{3E31C3AE-9B98-43C5-B407-7F525617C0CA}"/>
              </a:ext>
            </a:extLst>
          </p:cNvPr>
          <p:cNvGrpSpPr/>
          <p:nvPr>
            <p:custDataLst>
              <p:tags r:id="rId6"/>
            </p:custDataLst>
          </p:nvPr>
        </p:nvGrpSpPr>
        <p:grpSpPr>
          <a:xfrm>
            <a:off x="8382000" y="6096000"/>
            <a:ext cx="635000" cy="635000"/>
            <a:chOff x="8318500" y="6032500"/>
            <a:chExt cx="635000" cy="635000"/>
          </a:xfrm>
        </p:grpSpPr>
        <p:sp>
          <p:nvSpPr>
            <p:cNvPr id="7" name="CountdownShape">
              <a:extLst>
                <a:ext uri="{FF2B5EF4-FFF2-40B4-BE49-F238E27FC236}">
                  <a16:creationId xmlns:a16="http://schemas.microsoft.com/office/drawing/2014/main" id="{9908D824-D223-4076-B842-BED2DA194205}"/>
                </a:ext>
              </a:extLst>
            </p:cNvPr>
            <p:cNvSpPr/>
            <p:nvPr/>
          </p:nvSpPr>
          <p:spPr>
            <a:xfrm>
              <a:off x="8318500" y="6032500"/>
              <a:ext cx="635000" cy="6350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untdownText">
              <a:extLst>
                <a:ext uri="{FF2B5EF4-FFF2-40B4-BE49-F238E27FC236}">
                  <a16:creationId xmlns:a16="http://schemas.microsoft.com/office/drawing/2014/main" id="{9091CE78-8CA3-41D1-B9CC-E51C5AE8714C}"/>
                </a:ext>
              </a:extLst>
            </p:cNvPr>
            <p:cNvSpPr txBox="1"/>
            <p:nvPr/>
          </p:nvSpPr>
          <p:spPr>
            <a:xfrm>
              <a:off x="8318500" y="6032500"/>
              <a:ext cx="635000" cy="635000"/>
            </a:xfrm>
            <a:prstGeom prst="rect">
              <a:avLst/>
            </a:prstGeom>
            <a:noFill/>
          </p:spPr>
          <p:txBody>
            <a:bodyPr vert="horz" rtlCol="0" anchor="ctr" anchorCtr="1">
              <a:noAutofit/>
            </a:bodyPr>
            <a:lstStyle/>
            <a:p>
              <a:pPr algn="ctr"/>
              <a:r>
                <a:rPr lang="en-US" b="1">
                  <a:latin typeface="Tahoma" panose="020B0604030504040204" pitchFamily="34" charset="0"/>
                </a:rPr>
                <a:t>30</a:t>
              </a:r>
            </a:p>
          </p:txBody>
        </p:sp>
      </p:grpSp>
      <p:sp>
        <p:nvSpPr>
          <p:cNvPr id="10" name="TPResponseCounter">
            <a:extLst>
              <a:ext uri="{FF2B5EF4-FFF2-40B4-BE49-F238E27FC236}">
                <a16:creationId xmlns:a16="http://schemas.microsoft.com/office/drawing/2014/main" id="{0245F393-213A-42CA-A6B2-46101E976A7F}"/>
              </a:ext>
            </a:extLst>
          </p:cNvPr>
          <p:cNvSpPr/>
          <p:nvPr>
            <p:custDataLst>
              <p:tags r:id="rId7"/>
            </p:custDataLst>
          </p:nvPr>
        </p:nvSpPr>
        <p:spPr>
          <a:xfrm>
            <a:off x="254000" y="5842000"/>
            <a:ext cx="1905000" cy="889000"/>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en-US" sz="2000">
                <a:solidFill>
                  <a:schemeClr val="tx1"/>
                </a:solidFill>
                <a:latin typeface="Tahoma" panose="020B0604030504040204" pitchFamily="34" charset="0"/>
              </a:rPr>
              <a:t>Response Counter</a:t>
            </a:r>
          </a:p>
        </p:txBody>
      </p:sp>
    </p:spTree>
    <p:custDataLst>
      <p:tags r:id="rId2"/>
    </p:custDataLst>
    <p:extLst>
      <p:ext uri="{BB962C8B-B14F-4D97-AF65-F5344CB8AC3E}">
        <p14:creationId xmlns:p14="http://schemas.microsoft.com/office/powerpoint/2010/main" val="963357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a:extLst>
              <a:ext uri="{FF2B5EF4-FFF2-40B4-BE49-F238E27FC236}">
                <a16:creationId xmlns:a16="http://schemas.microsoft.com/office/drawing/2014/main" id="{BB21DEE6-7BC7-412B-9FCB-A4A69751E3E8}"/>
              </a:ext>
            </a:extLst>
          </p:cNvPr>
          <p:cNvSpPr>
            <a:spLocks noGrp="1"/>
          </p:cNvSpPr>
          <p:nvPr>
            <p:ph type="title"/>
          </p:nvPr>
        </p:nvSpPr>
        <p:spPr>
          <a:xfrm>
            <a:off x="457200" y="361536"/>
            <a:ext cx="8229600" cy="1391064"/>
          </a:xfrm>
        </p:spPr>
        <p:txBody>
          <a:bodyPr>
            <a:normAutofit fontScale="90000"/>
          </a:bodyPr>
          <a:lstStyle/>
          <a:p>
            <a:pPr marL="409575" indent="-409575">
              <a:buFont typeface="+mj-lt"/>
              <a:buAutoNum type="arabicPeriod" startAt="6"/>
            </a:pPr>
            <a:r>
              <a:rPr lang="en-US" dirty="0" err="1">
                <a:latin typeface="Calibri" panose="020F0502020204030204" pitchFamily="34" charset="0"/>
                <a:cs typeface="Calibri" panose="020F0502020204030204" pitchFamily="34" charset="0"/>
              </a:rPr>
              <a:t>Thực</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hiện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phết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kiểu</a:t>
            </a:r>
            <a:r>
              <a:rPr lang="en-US" dirty="0">
                <a:latin typeface="Calibri" panose="020F0502020204030204" pitchFamily="34" charset="0"/>
                <a:cs typeface="Calibri" panose="020F0502020204030204" pitchFamily="34" charset="0"/>
              </a:rPr>
              <a:t> qui </a:t>
            </a:r>
            <a:r>
              <a:rPr lang="en-US" dirty="0" err="1">
                <a:latin typeface="Calibri" panose="020F0502020204030204" pitchFamily="34" charset="0"/>
                <a:cs typeface="Calibri" panose="020F0502020204030204" pitchFamily="34" charset="0"/>
              </a:rPr>
              <a:t>ước</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sau</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khi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phết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xong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phải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thực</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hiện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cố</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định</a:t>
            </a:r>
            <a:r>
              <a:rPr lang="en-US" dirty="0">
                <a:latin typeface="Calibri" panose="020F0502020204030204" pitchFamily="34" charset="0"/>
                <a:cs typeface="Calibri" panose="020F0502020204030204" pitchFamily="34" charset="0"/>
              </a:rPr>
              <a:t> lame </a:t>
            </a:r>
            <a:r>
              <a:rPr lang="en-US" dirty="0" err="1">
                <a:latin typeface="Calibri" panose="020F0502020204030204" pitchFamily="34" charset="0"/>
                <a:cs typeface="Calibri" panose="020F0502020204030204" pitchFamily="34" charset="0"/>
              </a:rPr>
              <a:t>như</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thế</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nào</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là</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tốt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nhất</a:t>
            </a:r>
            <a:r>
              <a:rPr lang="en-US" dirty="0">
                <a:latin typeface="Calibri" panose="020F0502020204030204" pitchFamily="34" charset="0"/>
                <a:cs typeface="Calibri" panose="020F0502020204030204" pitchFamily="34" charset="0"/>
              </a:rPr>
              <a:t>?</a:t>
            </a:r>
          </a:p>
        </p:txBody>
      </p:sp>
      <p:sp>
        <p:nvSpPr>
          <p:cNvPr id="3" name="TPAnswers">
            <a:extLst>
              <a:ext uri="{FF2B5EF4-FFF2-40B4-BE49-F238E27FC236}">
                <a16:creationId xmlns:a16="http://schemas.microsoft.com/office/drawing/2014/main" id="{C987933B-18F4-4CEE-BD07-96071D236AFC}"/>
              </a:ext>
            </a:extLst>
          </p:cNvPr>
          <p:cNvSpPr>
            <a:spLocks noGrp="1"/>
          </p:cNvSpPr>
          <p:nvPr>
            <p:ph idx="1"/>
            <p:custDataLst>
              <p:tags r:id="rId3"/>
            </p:custDataLst>
          </p:nvPr>
        </p:nvSpPr>
        <p:spPr>
          <a:xfrm>
            <a:off x="24063" y="2438401"/>
            <a:ext cx="5029200" cy="2667000"/>
          </a:xfrm>
        </p:spPr>
        <p:txBody>
          <a:bodyPr>
            <a:normAutofit/>
          </a:bodyPr>
          <a:lstStyle/>
          <a:p>
            <a:pPr marL="860425" lvl="1" indent="-514350">
              <a:buFont typeface="+mj-lt"/>
              <a:buAutoNum type="alphaUcPeriod"/>
            </a:pPr>
            <a:r>
              <a:rPr lang="vi-VN" dirty="0">
                <a:latin typeface="Calibri" panose="020F0502020204030204" pitchFamily="34" charset="0"/>
                <a:cs typeface="Calibri" panose="020F0502020204030204" pitchFamily="34" charset="0"/>
              </a:rPr>
              <a:t>Cố định ngay sau phết</a:t>
            </a:r>
          </a:p>
          <a:p>
            <a:pPr marL="860425" lvl="1" indent="-514350">
              <a:buFont typeface="+mj-lt"/>
              <a:buAutoNum type="alphaUcPeriod"/>
            </a:pPr>
            <a:r>
              <a:rPr lang="vi-VN" dirty="0">
                <a:latin typeface="Calibri" panose="020F0502020204030204" pitchFamily="34" charset="0"/>
                <a:cs typeface="Calibri" panose="020F0502020204030204" pitchFamily="34" charset="0"/>
              </a:rPr>
              <a:t>Sau khi lame đã khô hẳn</a:t>
            </a:r>
          </a:p>
          <a:p>
            <a:pPr marL="860425" lvl="1" indent="-514350">
              <a:buFont typeface="+mj-lt"/>
              <a:buAutoNum type="alphaUcPeriod"/>
            </a:pPr>
            <a:r>
              <a:rPr lang="vi-VN" dirty="0">
                <a:latin typeface="Calibri" panose="020F0502020204030204" pitchFamily="34" charset="0"/>
                <a:cs typeface="Calibri" panose="020F0502020204030204" pitchFamily="34" charset="0"/>
              </a:rPr>
              <a:t>Ưu tiên cố định với </a:t>
            </a:r>
            <a:r>
              <a:rPr lang="vi-VN" i="1" dirty="0">
                <a:latin typeface="Calibri" panose="020F0502020204030204" pitchFamily="34" charset="0"/>
                <a:cs typeface="Calibri" panose="020F0502020204030204" pitchFamily="34" charset="0"/>
              </a:rPr>
              <a:t>Spray</a:t>
            </a:r>
            <a:r>
              <a:rPr lang="vi-VN" dirty="0">
                <a:latin typeface="Calibri" panose="020F0502020204030204" pitchFamily="34" charset="0"/>
                <a:cs typeface="Calibri" panose="020F0502020204030204" pitchFamily="34" charset="0"/>
              </a:rPr>
              <a:t> </a:t>
            </a:r>
          </a:p>
          <a:p>
            <a:pPr marL="860425" lvl="1" indent="-514350">
              <a:buFont typeface="+mj-lt"/>
              <a:buAutoNum type="alphaUcPeriod"/>
            </a:pPr>
            <a:r>
              <a:rPr lang="vi-VN" dirty="0">
                <a:latin typeface="Calibri" panose="020F0502020204030204" pitchFamily="34" charset="0"/>
                <a:cs typeface="Calibri" panose="020F0502020204030204" pitchFamily="34" charset="0"/>
              </a:rPr>
              <a:t>Tốt nhất là nhuộm “</a:t>
            </a:r>
            <a:r>
              <a:rPr lang="vi-VN" i="1" dirty="0">
                <a:latin typeface="Calibri" panose="020F0502020204030204" pitchFamily="34" charset="0"/>
                <a:cs typeface="Calibri" panose="020F0502020204030204" pitchFamily="34" charset="0"/>
              </a:rPr>
              <a:t>tươi</a:t>
            </a:r>
            <a:r>
              <a:rPr lang="vi-VN" dirty="0">
                <a:latin typeface="Calibri" panose="020F0502020204030204" pitchFamily="34" charset="0"/>
                <a:cs typeface="Calibri" panose="020F0502020204030204" pitchFamily="34" charset="0"/>
              </a:rPr>
              <a:t>” (chỉ cố định khi phải vận chuyển xa)</a:t>
            </a:r>
          </a:p>
        </p:txBody>
      </p:sp>
      <p:graphicFrame>
        <p:nvGraphicFramePr>
          <p:cNvPr id="4" name="TPChart">
            <a:extLst>
              <a:ext uri="{FF2B5EF4-FFF2-40B4-BE49-F238E27FC236}">
                <a16:creationId xmlns:a16="http://schemas.microsoft.com/office/drawing/2014/main" id="{0DA482BA-E5BD-4336-8AB5-A212E7B928B0}"/>
              </a:ext>
            </a:extLst>
          </p:cNvPr>
          <p:cNvGraphicFramePr>
            <a:graphicFrameLocks noChangeAspect="1"/>
          </p:cNvGraphicFramePr>
          <p:nvPr>
            <p:custDataLst>
              <p:tags r:id="rId4"/>
            </p:custDataLst>
            <p:extLst>
              <p:ext uri="{D42A27DB-BD31-4B8C-83A1-F6EECF244321}">
                <p14:modId xmlns:p14="http://schemas.microsoft.com/office/powerpoint/2010/main" val="616519887"/>
              </p:ext>
            </p:extLst>
          </p:nvPr>
        </p:nvGraphicFramePr>
        <p:xfrm>
          <a:off x="5334000" y="1884947"/>
          <a:ext cx="3654035" cy="4110789"/>
        </p:xfrm>
        <a:graphic>
          <a:graphicData uri="http://schemas.openxmlformats.org/presentationml/2006/ole">
            <mc:AlternateContent xmlns:mc="http://schemas.openxmlformats.org/markup-compatibility/2006">
              <mc:Choice xmlns:v="urn:schemas-microsoft-com:vml" Requires="v">
                <p:oleObj spid="_x0000_s6149" name="Chart" r:id="rId9" imgW="4572000" imgH="5143500" progId="MSGraph.Chart.8">
                  <p:embed followColorScheme="full"/>
                </p:oleObj>
              </mc:Choice>
              <mc:Fallback>
                <p:oleObj name="Chart" r:id="rId9" imgW="4572000" imgH="5143500" progId="MSGraph.Chart.8">
                  <p:embed followColorScheme="full"/>
                  <p:pic>
                    <p:nvPicPr>
                      <p:cNvPr id="0" name=""/>
                      <p:cNvPicPr/>
                      <p:nvPr/>
                    </p:nvPicPr>
                    <p:blipFill>
                      <a:blip r:embed="rId10"/>
                      <a:stretch>
                        <a:fillRect/>
                      </a:stretch>
                    </p:blipFill>
                    <p:spPr>
                      <a:xfrm>
                        <a:off x="5334000" y="1884947"/>
                        <a:ext cx="3654035" cy="4110789"/>
                      </a:xfrm>
                      <a:prstGeom prst="rect">
                        <a:avLst/>
                      </a:prstGeom>
                    </p:spPr>
                  </p:pic>
                </p:oleObj>
              </mc:Fallback>
            </mc:AlternateContent>
          </a:graphicData>
        </a:graphic>
      </p:graphicFrame>
      <p:sp>
        <p:nvSpPr>
          <p:cNvPr id="5" name="CAI1">
            <a:extLst>
              <a:ext uri="{FF2B5EF4-FFF2-40B4-BE49-F238E27FC236}">
                <a16:creationId xmlns:a16="http://schemas.microsoft.com/office/drawing/2014/main" id="{568609EE-A12E-47A5-8C35-F9257CDF36D8}"/>
              </a:ext>
            </a:extLst>
          </p:cNvPr>
          <p:cNvSpPr/>
          <p:nvPr>
            <p:custDataLst>
              <p:tags r:id="rId5"/>
            </p:custDataLst>
          </p:nvPr>
        </p:nvSpPr>
        <p:spPr>
          <a:xfrm>
            <a:off x="146050" y="2590800"/>
            <a:ext cx="215900" cy="215900"/>
          </a:xfrm>
          <a:prstGeom prst="star5">
            <a:avLst/>
          </a:prstGeom>
          <a:gradFill flip="none" rotWithShape="1">
            <a:gsLst>
              <a:gs pos="0">
                <a:srgbClr val="FFFF00"/>
              </a:gs>
              <a:gs pos="100000">
                <a:srgbClr val="FFFFFF"/>
              </a:gs>
            </a:gsLst>
            <a:path path="rect">
              <a:fillToRect l="50000" t="50000" r="50000" b="50000"/>
            </a:path>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PCountdownTrigger">
            <a:extLst>
              <a:ext uri="{FF2B5EF4-FFF2-40B4-BE49-F238E27FC236}">
                <a16:creationId xmlns:a16="http://schemas.microsoft.com/office/drawing/2014/main" id="{340D186C-E9BE-4FBE-8A0B-F1E9335B72A9}"/>
              </a:ext>
            </a:extLst>
          </p:cNvPr>
          <p:cNvSpPr/>
          <p:nvPr/>
        </p:nvSpPr>
        <p:spPr>
          <a:xfrm>
            <a:off x="0" y="0"/>
            <a:ext cx="12700" cy="12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TPCountdown">
            <a:extLst>
              <a:ext uri="{FF2B5EF4-FFF2-40B4-BE49-F238E27FC236}">
                <a16:creationId xmlns:a16="http://schemas.microsoft.com/office/drawing/2014/main" id="{50E20C12-BD94-48CF-B5CE-B2CE5263FE0F}"/>
              </a:ext>
            </a:extLst>
          </p:cNvPr>
          <p:cNvGrpSpPr/>
          <p:nvPr>
            <p:custDataLst>
              <p:tags r:id="rId6"/>
            </p:custDataLst>
          </p:nvPr>
        </p:nvGrpSpPr>
        <p:grpSpPr>
          <a:xfrm>
            <a:off x="8382000" y="6096000"/>
            <a:ext cx="635000" cy="635000"/>
            <a:chOff x="8318500" y="6032500"/>
            <a:chExt cx="635000" cy="635000"/>
          </a:xfrm>
        </p:grpSpPr>
        <p:sp>
          <p:nvSpPr>
            <p:cNvPr id="7" name="CountdownShape">
              <a:extLst>
                <a:ext uri="{FF2B5EF4-FFF2-40B4-BE49-F238E27FC236}">
                  <a16:creationId xmlns:a16="http://schemas.microsoft.com/office/drawing/2014/main" id="{E59A4E5F-C4D0-41DE-8413-2124095D2175}"/>
                </a:ext>
              </a:extLst>
            </p:cNvPr>
            <p:cNvSpPr/>
            <p:nvPr/>
          </p:nvSpPr>
          <p:spPr>
            <a:xfrm>
              <a:off x="8318500" y="6032500"/>
              <a:ext cx="635000" cy="6350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untdownText">
              <a:extLst>
                <a:ext uri="{FF2B5EF4-FFF2-40B4-BE49-F238E27FC236}">
                  <a16:creationId xmlns:a16="http://schemas.microsoft.com/office/drawing/2014/main" id="{B5340C43-5C1D-492E-A803-37FB4AF9EE18}"/>
                </a:ext>
              </a:extLst>
            </p:cNvPr>
            <p:cNvSpPr txBox="1"/>
            <p:nvPr/>
          </p:nvSpPr>
          <p:spPr>
            <a:xfrm>
              <a:off x="8318500" y="6032500"/>
              <a:ext cx="635000" cy="635000"/>
            </a:xfrm>
            <a:prstGeom prst="rect">
              <a:avLst/>
            </a:prstGeom>
            <a:noFill/>
          </p:spPr>
          <p:txBody>
            <a:bodyPr vert="horz" rtlCol="0" anchor="ctr" anchorCtr="1">
              <a:noAutofit/>
            </a:bodyPr>
            <a:lstStyle/>
            <a:p>
              <a:pPr algn="ctr"/>
              <a:r>
                <a:rPr lang="en-US" b="1">
                  <a:latin typeface="Tahoma" panose="020B0604030504040204" pitchFamily="34" charset="0"/>
                </a:rPr>
                <a:t>30</a:t>
              </a:r>
            </a:p>
          </p:txBody>
        </p:sp>
      </p:grpSp>
      <p:sp>
        <p:nvSpPr>
          <p:cNvPr id="10" name="TPResponseCounter">
            <a:extLst>
              <a:ext uri="{FF2B5EF4-FFF2-40B4-BE49-F238E27FC236}">
                <a16:creationId xmlns:a16="http://schemas.microsoft.com/office/drawing/2014/main" id="{496017C1-3520-4C00-9A4C-6B941BA50708}"/>
              </a:ext>
            </a:extLst>
          </p:cNvPr>
          <p:cNvSpPr/>
          <p:nvPr>
            <p:custDataLst>
              <p:tags r:id="rId7"/>
            </p:custDataLst>
          </p:nvPr>
        </p:nvSpPr>
        <p:spPr>
          <a:xfrm>
            <a:off x="254000" y="5842000"/>
            <a:ext cx="1905000" cy="889000"/>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en-US" sz="2000">
                <a:solidFill>
                  <a:schemeClr val="tx1"/>
                </a:solidFill>
                <a:latin typeface="Tahoma" panose="020B0604030504040204" pitchFamily="34" charset="0"/>
              </a:rPr>
              <a:t>Response Counter</a:t>
            </a:r>
          </a:p>
        </p:txBody>
      </p:sp>
    </p:spTree>
    <p:custDataLst>
      <p:tags r:id="rId2"/>
    </p:custDataLst>
    <p:extLst>
      <p:ext uri="{BB962C8B-B14F-4D97-AF65-F5344CB8AC3E}">
        <p14:creationId xmlns:p14="http://schemas.microsoft.com/office/powerpoint/2010/main" val="500972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P spid="5" grpId="0" animBg="1"/>
      <p:bldP spid="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PVERSION" val="5"/>
  <p:tag name="TPFULLVERSION" val="5.4.1.2"/>
  <p:tag name="PPTVERSION" val="16"/>
  <p:tag name="TPOS" val="2"/>
</p:tagLst>
</file>

<file path=ppt/tags/tag10.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NUMBERFORMAT" val="3"/>
  <p:tag name="LABELFORMAT" val="1"/>
  <p:tag name="COLORTYPE" val="SCHEME"/>
</p:tagLst>
</file>

<file path=ppt/tags/tag11.xml><?xml version="1.0" encoding="utf-8"?>
<p:tagLst xmlns:a="http://schemas.openxmlformats.org/drawingml/2006/main" xmlns:r="http://schemas.openxmlformats.org/officeDocument/2006/relationships" xmlns:p="http://schemas.openxmlformats.org/presentationml/2006/main">
  <p:tag name="ISCAI" val="True"/>
  <p:tag name="TYPE" val="3"/>
</p:tagLst>
</file>

<file path=ppt/tags/tag12.xml><?xml version="1.0" encoding="utf-8"?>
<p:tagLst xmlns:a="http://schemas.openxmlformats.org/drawingml/2006/main" xmlns:r="http://schemas.openxmlformats.org/officeDocument/2006/relationships" xmlns:p="http://schemas.openxmlformats.org/presentationml/2006/main">
  <p:tag name="TYPE" val="0"/>
  <p:tag name="TPCOUNTDOWNSECONDS" val="30"/>
</p:tagLst>
</file>

<file path=ppt/tags/tag13.xml><?xml version="1.0" encoding="utf-8"?>
<p:tagLst xmlns:a="http://schemas.openxmlformats.org/drawingml/2006/main" xmlns:r="http://schemas.openxmlformats.org/officeDocument/2006/relationships" xmlns:p="http://schemas.openxmlformats.org/presentationml/2006/main">
  <p:tag name="TYPE" val="0"/>
</p:tagLst>
</file>

<file path=ppt/tags/tag14.xml><?xml version="1.0" encoding="utf-8"?>
<p:tagLst xmlns:a="http://schemas.openxmlformats.org/drawingml/2006/main" xmlns:r="http://schemas.openxmlformats.org/officeDocument/2006/relationships" xmlns:p="http://schemas.openxmlformats.org/presentationml/2006/main">
  <p:tag name="TYPE" val="MultiChoiceSlide"/>
  <p:tag name="LIVECHARTING" val="False"/>
  <p:tag name="TPQUESTIONXML" val="﻿&lt;?xml version=&quot;1.0&quot; encoding=&quot;utf-8&quot;?&gt;&#10;&lt;questionlist&gt;&#10;    &lt;properties&gt;&#10;        &lt;guid&gt;CACE2A50E38B406897462FE869A33A26&lt;/guid&gt;&#10;        &lt;description /&gt;&#10;        &lt;date&gt;2/21/2022 9:21:39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7A34534A67DE4A1DB749E9735E576529&lt;/guid&gt;&#10;            &lt;repollguid&gt;454DC148489540909EBC7424ABC25AE4&lt;/repollguid&gt;&#10;            &lt;sourceid&gt;84BC96B133724080B3CDA78845DA3764&lt;/sourceid&gt;&#10;            &lt;questiontext&gt;Khi thực hiện lấy tế bào bằng que Ayre, hành động nào là chính xác?&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76943D6089E6480BAA705E96F34B8761&lt;/guid&gt;&#10;                    &lt;answertext&gt;Xoay que nhiều vòng, xoay que theo cả hai chiều&lt;/answertext&gt;&#10;                    &lt;valuetype&gt;-1&lt;/valuetype&gt;&#10;                &lt;/answer&gt;&#10;                &lt;answer&gt;&#10;                    &lt;guid&gt;509132F3C1EC4B40BF94581A898B688B&lt;/guid&gt;&#10;                    &lt;answertext&gt;Cố đưa đầu nhỏ vào sâu trong kênh cổ tử cung&lt;/answertext&gt;&#10;                    &lt;valuetype&gt;-1&lt;/valuetype&gt;&#10;                &lt;/answer&gt;&#10;                &lt;answer&gt;&#10;                    &lt;guid&gt;3645DAFCBBCF41A08B41274654F4F955&lt;/guid&gt;&#10;                    &lt;answertext&gt;Đặt phần khuyết của que ở vùng biến đổi lát-trụ&lt;/answertext&gt;&#10;                    &lt;valuetype&gt;1&lt;/valuetype&gt;&#10;                &lt;/answer&gt;&#10;                &lt;answer&gt;&#10;                    &lt;guid&gt;6D8533F35476439489614FD42ED8612B&lt;/guid&gt;&#10;                    &lt;answertext&gt;Nếu lộ tuyến quá rộng thì không dùng que Ayre&lt;/answertext&gt;&#10;                    &lt;valuetype&gt;-1&lt;/valuetype&gt;&#10;                &lt;/answer&gt;&#10;            &lt;/answers&gt;&#10;        &lt;/multichoice&gt;&#10;    &lt;/questions&gt;&#10;&lt;/questionlist&gt;"/>
  <p:tag name="AUTOOPENPOLL" val="True"/>
  <p:tag name="AUTOFORMATCHART" val="True"/>
  <p:tag name="HASRESULTS" val="False"/>
</p:tagLst>
</file>

<file path=ppt/tags/tag15.xml><?xml version="1.0" encoding="utf-8"?>
<p:tagLst xmlns:a="http://schemas.openxmlformats.org/drawingml/2006/main" xmlns:r="http://schemas.openxmlformats.org/officeDocument/2006/relationships" xmlns:p="http://schemas.openxmlformats.org/presentationml/2006/main">
  <p:tag name="ZEROBASED" val="False"/>
</p:tagLst>
</file>

<file path=ppt/tags/tag16.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NUMBERFORMAT" val="3"/>
  <p:tag name="LABELFORMAT" val="1"/>
  <p:tag name="COLORTYPE" val="SCHEME"/>
</p:tagLst>
</file>

<file path=ppt/tags/tag17.xml><?xml version="1.0" encoding="utf-8"?>
<p:tagLst xmlns:a="http://schemas.openxmlformats.org/drawingml/2006/main" xmlns:r="http://schemas.openxmlformats.org/officeDocument/2006/relationships" xmlns:p="http://schemas.openxmlformats.org/presentationml/2006/main">
  <p:tag name="ISCAI" val="True"/>
  <p:tag name="TYPE" val="3"/>
</p:tagLst>
</file>

<file path=ppt/tags/tag18.xml><?xml version="1.0" encoding="utf-8"?>
<p:tagLst xmlns:a="http://schemas.openxmlformats.org/drawingml/2006/main" xmlns:r="http://schemas.openxmlformats.org/officeDocument/2006/relationships" xmlns:p="http://schemas.openxmlformats.org/presentationml/2006/main">
  <p:tag name="TYPE" val="0"/>
  <p:tag name="TPCOUNTDOWNSECONDS" val="30"/>
</p:tagLst>
</file>

<file path=ppt/tags/tag19.xml><?xml version="1.0" encoding="utf-8"?>
<p:tagLst xmlns:a="http://schemas.openxmlformats.org/drawingml/2006/main" xmlns:r="http://schemas.openxmlformats.org/officeDocument/2006/relationships" xmlns:p="http://schemas.openxmlformats.org/presentationml/2006/main">
  <p:tag name="TYPE" val="0"/>
</p:tagLst>
</file>

<file path=ppt/tags/tag2.xml><?xml version="1.0" encoding="utf-8"?>
<p:tagLst xmlns:a="http://schemas.openxmlformats.org/drawingml/2006/main" xmlns:r="http://schemas.openxmlformats.org/officeDocument/2006/relationships" xmlns:p="http://schemas.openxmlformats.org/presentationml/2006/main">
  <p:tag name="TYPE" val="MultiChoiceSlide"/>
  <p:tag name="LIVECHARTING" val="False"/>
  <p:tag name="TPQUESTIONXML" val="﻿&lt;?xml version=&quot;1.0&quot; encoding=&quot;utf-8&quot;?&gt;&#10;&lt;questionlist&gt;&#10;    &lt;properties&gt;&#10;        &lt;guid&gt;8A00B5436DCF4018AED069EC1FE318D4&lt;/guid&gt;&#10;        &lt;description /&gt;&#10;        &lt;date&gt;2/21/2022 9:17:30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505C37FE15734C5CB9258D551296EAD7&lt;/guid&gt;&#10;            &lt;repollguid&gt;67B3F4D819C34D8896B33BA8EEEC3689&lt;/repollguid&gt;&#10;            &lt;sourceid&gt;45518C4D6F2F4E05832A1570CBF8E80B&lt;/sourceid&gt;&#10;            &lt;questiontext&gt;Chống chỉ định nào là tuyệt đối cho pap test qui ước  nhưng tương đối ở pap test nhúng dịch?&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D30FF51462B046F8875F514B5BD84E17&lt;/guid&gt;&#10;                    &lt;answertext&gt;Xuất huyết âm đạo&lt;/answertext&gt;&#10;                    &lt;valuetype&gt;1&lt;/valuetype&gt;&#10;                &lt;/answer&gt;&#10;                &lt;answer&gt;&#10;                    &lt;guid&gt;C53B889E7F5C4462A6D9F6F478C9CF45&lt;/guid&gt;&#10;                    &lt;answertext&gt;Viêm cổ tử cung cấp&lt;/answertext&gt;&#10;                    &lt;valuetype&gt;-1&lt;/valuetype&gt;&#10;                &lt;/answer&gt;&#10;                &lt;answer&gt;&#10;                    &lt;guid&gt;D9EF24BD143546228364F17488B6023C&lt;/guid&gt;&#10;                    &lt;answertext&gt;Đặt E2 âm đạo trước đó&lt;/answertext&gt;&#10;                    &lt;valuetype&gt;-1&lt;/valuetype&gt;&#10;                &lt;/answer&gt;&#10;                &lt;answer&gt;&#10;                    &lt;guid&gt;7204CEE85AF04A9CAB6C6B2F1CE9032E&lt;/guid&gt;&#10;                    &lt;answertext&gt;Thụt rửa âm đạo trước đó&lt;/answertext&gt;&#10;                    &lt;valuetype&gt;-1&lt;/valuetype&gt;&#10;                &lt;/answer&gt;&#10;            &lt;/answers&gt;&#10;        &lt;/multichoice&gt;&#10;    &lt;/questions&gt;&#10;&lt;/questionlist&gt;"/>
  <p:tag name="AUTOOPENPOLL" val="True"/>
  <p:tag name="AUTOFORMATCHART" val="True"/>
  <p:tag name="HASRESULTS" val="False"/>
</p:tagLst>
</file>

<file path=ppt/tags/tag20.xml><?xml version="1.0" encoding="utf-8"?>
<p:tagLst xmlns:a="http://schemas.openxmlformats.org/drawingml/2006/main" xmlns:r="http://schemas.openxmlformats.org/officeDocument/2006/relationships" xmlns:p="http://schemas.openxmlformats.org/presentationml/2006/main">
  <p:tag name="TYPE" val="MultiChoiceSlide"/>
  <p:tag name="LIVECHARTING" val="False"/>
  <p:tag name="TPQUESTIONXML" val="﻿&lt;?xml version=&quot;1.0&quot; encoding=&quot;utf-8&quot;?&gt;&#10;&lt;questionlist&gt;&#10;    &lt;properties&gt;&#10;        &lt;guid&gt;A94B96F408304CDF8A86B0B2A138D25B&lt;/guid&gt;&#10;        &lt;description /&gt;&#10;        &lt;date&gt;2/21/2022 9:22:40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8AB2AF52A18C4EC097051CC8E148A0A6&lt;/guid&gt;&#10;            &lt;repollguid&gt;F1292F8B329E4CD7A4C54042E2717968&lt;/repollguid&gt;&#10;            &lt;sourceid&gt;0D825E020C244A4AB206F8C9E9A2955B&lt;/sourceid&gt;&#10;            &lt;questiontext&gt;Dưới đây là một số hình ảnh thấy qua khám mỏ vịt. Không làm / không chọn thực hiện Pap test trong trường hợp nào?&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022DBAB4013A42E98406047F3B03985C&lt;/guid&gt;&#10;                    &lt;answertext&gt;Có nhiều tân mạch&lt;/answertext&gt;&#10;                    &lt;valuetype&gt;-1&lt;/valuetype&gt;&#10;                &lt;/answer&gt;&#10;                &lt;answer&gt;&#10;                    &lt;guid&gt;0E61822590B3483CA34DC0952E99075C&lt;/guid&gt;&#10;                    &lt;answertext&gt;Có nhiều cửa tuyến&lt;/answertext&gt;&#10;                    &lt;valuetype&gt;-1&lt;/valuetype&gt;&#10;                &lt;/answer&gt;&#10;                &lt;answer&gt;&#10;                    &lt;guid&gt;41F32A3EE0204F4B8E1FD159B8202896&lt;/guid&gt;&#10;                    &lt;answertext&gt;Vùng lộ tuyến rộng&lt;/answertext&gt;&#10;                    &lt;valuetype&gt;-1&lt;/valuetype&gt;&#10;                &lt;/answer&gt;&#10;                &lt;answer&gt;&#10;                    &lt;guid&gt;8829C72B582643F0863F2CF27C4E4FCF&lt;/guid&gt;&#10;                    &lt;answertext&gt;Có tổn thương thấy qua mắt thường&lt;/answertext&gt;&#10;                    &lt;valuetype&gt;1&lt;/valuetype&gt;&#10;                &lt;/answer&gt;&#10;            &lt;/answers&gt;&#10;        &lt;/multichoice&gt;&#10;    &lt;/questions&gt;&#10;&lt;/questionlist&gt;"/>
  <p:tag name="AUTOOPENPOLL" val="True"/>
  <p:tag name="AUTOFORMATCHART" val="True"/>
  <p:tag name="HASRESULTS" val="False"/>
</p:tagLst>
</file>

<file path=ppt/tags/tag21.xml><?xml version="1.0" encoding="utf-8"?>
<p:tagLst xmlns:a="http://schemas.openxmlformats.org/drawingml/2006/main" xmlns:r="http://schemas.openxmlformats.org/officeDocument/2006/relationships" xmlns:p="http://schemas.openxmlformats.org/presentationml/2006/main">
  <p:tag name="ZEROBASED" val="False"/>
</p:tagLst>
</file>

<file path=ppt/tags/tag22.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NUMBERFORMAT" val="3"/>
  <p:tag name="LABELFORMAT" val="1"/>
  <p:tag name="COLORTYPE" val="SCHEME"/>
</p:tagLst>
</file>

<file path=ppt/tags/tag23.xml><?xml version="1.0" encoding="utf-8"?>
<p:tagLst xmlns:a="http://schemas.openxmlformats.org/drawingml/2006/main" xmlns:r="http://schemas.openxmlformats.org/officeDocument/2006/relationships" xmlns:p="http://schemas.openxmlformats.org/presentationml/2006/main">
  <p:tag name="ISCAI" val="True"/>
  <p:tag name="TYPE" val="3"/>
</p:tagLst>
</file>

<file path=ppt/tags/tag24.xml><?xml version="1.0" encoding="utf-8"?>
<p:tagLst xmlns:a="http://schemas.openxmlformats.org/drawingml/2006/main" xmlns:r="http://schemas.openxmlformats.org/officeDocument/2006/relationships" xmlns:p="http://schemas.openxmlformats.org/presentationml/2006/main">
  <p:tag name="TYPE" val="0"/>
  <p:tag name="TPCOUNTDOWNSECONDS" val="30"/>
</p:tagLst>
</file>

<file path=ppt/tags/tag25.xml><?xml version="1.0" encoding="utf-8"?>
<p:tagLst xmlns:a="http://schemas.openxmlformats.org/drawingml/2006/main" xmlns:r="http://schemas.openxmlformats.org/officeDocument/2006/relationships" xmlns:p="http://schemas.openxmlformats.org/presentationml/2006/main">
  <p:tag name="TYPE" val="0"/>
</p:tagLst>
</file>

<file path=ppt/tags/tag26.xml><?xml version="1.0" encoding="utf-8"?>
<p:tagLst xmlns:a="http://schemas.openxmlformats.org/drawingml/2006/main" xmlns:r="http://schemas.openxmlformats.org/officeDocument/2006/relationships" xmlns:p="http://schemas.openxmlformats.org/presentationml/2006/main">
  <p:tag name="TYPE" val="MultiChoiceSlide"/>
  <p:tag name="LIVECHARTING" val="False"/>
  <p:tag name="TPQUESTIONXML" val="﻿&lt;?xml version=&quot;1.0&quot; encoding=&quot;utf-8&quot;?&gt;&#10;&lt;questionlist&gt;&#10;    &lt;properties&gt;&#10;        &lt;guid&gt;8FE9C7D7FAFF41D7BA76652C63BB1085&lt;/guid&gt;&#10;        &lt;description /&gt;&#10;        &lt;date&gt;2/21/2022 9:23:45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EDBBD2F4629743E195C3812CBE830626&lt;/guid&gt;&#10;            &lt;repollguid&gt;B1269ABAC4B14CC39C6A1DCAD6BFABF5&lt;/repollguid&gt;&#10;            &lt;sourceid&gt;8909B29F9B0F4541BC570453F4D51F8B&lt;/sourceid&gt;&#10;            &lt;questiontext&gt;Dùng que Ayre, khi phết tế bào lên lame, cần chú ý gì?&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DC73D4795FE547158D6BF8FF94645C90&lt;/guid&gt;&#10;                    &lt;answertext&gt;Phết lần lượt hai mặt của que Ayre lên lame&lt;/answertext&gt;&#10;                    &lt;valuetype&gt;-1&lt;/valuetype&gt;&#10;                &lt;/answer&gt;&#10;                &lt;answer&gt;&#10;                    &lt;guid&gt;CB2D2E63DE3F40C3936A7FFF0EC3915C&lt;/guid&gt;&#10;                    &lt;answertext&gt;Để que Ayre là thẳng vuông góc với mặt lame &lt;/answertext&gt;&#10;                    &lt;valuetype&gt;-1&lt;/valuetype&gt;&#10;                &lt;/answer&gt;&#10;                &lt;answer&gt;&#10;                    &lt;guid&gt;E60D350D6C5346939C063FB9784482F7&lt;/guid&gt;&#10;                    &lt;answertext&gt;Phết nhiều đường chồng lên nhau lên lame&lt;/answertext&gt;&#10;                    &lt;valuetype&gt;-1&lt;/valuetype&gt;&#10;                &lt;/answer&gt;&#10;                &lt;answer&gt;&#10;                    &lt;guid&gt;2AB6D67046BE4B49830F8807B72AFBBD&lt;/guid&gt;&#10;                    &lt;answertext&gt;Đặt mặt có tế bào tiếp xúc hoàn toàn với mặt lame (kể cả vùng khuyết)&lt;/answertext&gt;&#10;                    &lt;valuetype&gt;1&lt;/valuetype&gt;&#10;                &lt;/answer&gt;&#10;            &lt;/answers&gt;&#10;        &lt;/multichoice&gt;&#10;    &lt;/questions&gt;&#10;&lt;/questionlist&gt;"/>
  <p:tag name="AUTOOPENPOLL" val="True"/>
  <p:tag name="AUTOFORMATCHART" val="True"/>
  <p:tag name="HASRESULTS" val="False"/>
</p:tagLst>
</file>

<file path=ppt/tags/tag27.xml><?xml version="1.0" encoding="utf-8"?>
<p:tagLst xmlns:a="http://schemas.openxmlformats.org/drawingml/2006/main" xmlns:r="http://schemas.openxmlformats.org/officeDocument/2006/relationships" xmlns:p="http://schemas.openxmlformats.org/presentationml/2006/main">
  <p:tag name="ZEROBASED" val="False"/>
</p:tagLst>
</file>

<file path=ppt/tags/tag28.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NUMBERFORMAT" val="3"/>
  <p:tag name="LABELFORMAT" val="1"/>
  <p:tag name="COLORTYPE" val="SCHEME"/>
</p:tagLst>
</file>

<file path=ppt/tags/tag29.xml><?xml version="1.0" encoding="utf-8"?>
<p:tagLst xmlns:a="http://schemas.openxmlformats.org/drawingml/2006/main" xmlns:r="http://schemas.openxmlformats.org/officeDocument/2006/relationships" xmlns:p="http://schemas.openxmlformats.org/presentationml/2006/main">
  <p:tag name="ISCAI" val="True"/>
  <p:tag name="TYPE" val="3"/>
</p:tagLst>
</file>

<file path=ppt/tags/tag3.xml><?xml version="1.0" encoding="utf-8"?>
<p:tagLst xmlns:a="http://schemas.openxmlformats.org/drawingml/2006/main" xmlns:r="http://schemas.openxmlformats.org/officeDocument/2006/relationships" xmlns:p="http://schemas.openxmlformats.org/presentationml/2006/main">
  <p:tag name="ZEROBASED" val="False"/>
</p:tagLst>
</file>

<file path=ppt/tags/tag30.xml><?xml version="1.0" encoding="utf-8"?>
<p:tagLst xmlns:a="http://schemas.openxmlformats.org/drawingml/2006/main" xmlns:r="http://schemas.openxmlformats.org/officeDocument/2006/relationships" xmlns:p="http://schemas.openxmlformats.org/presentationml/2006/main">
  <p:tag name="TYPE" val="0"/>
  <p:tag name="TPCOUNTDOWNSECONDS" val="30"/>
</p:tagLst>
</file>

<file path=ppt/tags/tag31.xml><?xml version="1.0" encoding="utf-8"?>
<p:tagLst xmlns:a="http://schemas.openxmlformats.org/drawingml/2006/main" xmlns:r="http://schemas.openxmlformats.org/officeDocument/2006/relationships" xmlns:p="http://schemas.openxmlformats.org/presentationml/2006/main">
  <p:tag name="TYPE" val="0"/>
</p:tagLst>
</file>

<file path=ppt/tags/tag32.xml><?xml version="1.0" encoding="utf-8"?>
<p:tagLst xmlns:a="http://schemas.openxmlformats.org/drawingml/2006/main" xmlns:r="http://schemas.openxmlformats.org/officeDocument/2006/relationships" xmlns:p="http://schemas.openxmlformats.org/presentationml/2006/main">
  <p:tag name="TYPE" val="MultiChoiceSlide"/>
  <p:tag name="LIVECHARTING" val="False"/>
  <p:tag name="TPQUESTIONXML" val="﻿&lt;?xml version=&quot;1.0&quot; encoding=&quot;utf-8&quot;?&gt;&#10;&lt;questionlist&gt;&#10;    &lt;properties&gt;&#10;        &lt;guid&gt;B862A69BFD8C4A84B93EF5F99FAD0B7E&lt;/guid&gt;&#10;        &lt;description /&gt;&#10;        &lt;date&gt;2/21/2022 9:24:35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856BDDDFE46D4676A5B36FFB70FF7ED2&lt;/guid&gt;&#10;            &lt;repollguid&gt;9828A8F0EE4B42EBB5BA9CA955AF4C5D&lt;/repollguid&gt;&#10;            &lt;sourceid&gt;5D346C2F4232480995208BF5CF42C283&lt;/sourceid&gt;&#10;            &lt;questiontext&gt;Thực hiện phết kiểu qui ước, sau khi phết xong, phải thực hiện cố định lame như thế nào là tốt nhất?&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AA7346110D49423EBACBDC6CCA1ADA10&lt;/guid&gt;&#10;                    &lt;answertext&gt;Cố định ngay sau phết&lt;/answertext&gt;&#10;                    &lt;valuetype&gt;1&lt;/valuetype&gt;&#10;                &lt;/answer&gt;&#10;                &lt;answer&gt;&#10;                    &lt;guid&gt;E756FFD3E3334A06B0FD0470D806759A&lt;/guid&gt;&#10;                    &lt;answertext&gt;Sau khi lame đã khô hẳn&lt;/answertext&gt;&#10;                    &lt;valuetype&gt;-1&lt;/valuetype&gt;&#10;                &lt;/answer&gt;&#10;                &lt;answer&gt;&#10;                    &lt;guid&gt;403926214CF74D778A243CB5251756AA&lt;/guid&gt;&#10;                    &lt;answertext&gt;Ưu tiên cố định với Spray &lt;/answertext&gt;&#10;                    &lt;valuetype&gt;-1&lt;/valuetype&gt;&#10;                &lt;/answer&gt;&#10;                &lt;answer&gt;&#10;                    &lt;guid&gt;AE84B5800A0748EEA023816DD6A80475&lt;/guid&gt;&#10;                    &lt;answertext&gt;Tốt nhất là nhuộm “tươi” (chỉ cố định khi phải vận chuyển xa)&lt;/answertext&gt;&#10;                    &lt;valuetype&gt;-1&lt;/valuetype&gt;&#10;                &lt;/answer&gt;&#10;            &lt;/answers&gt;&#10;        &lt;/multichoice&gt;&#10;    &lt;/questions&gt;&#10;&lt;/questionlist&gt;"/>
  <p:tag name="AUTOOPENPOLL" val="True"/>
  <p:tag name="AUTOFORMATCHART" val="True"/>
  <p:tag name="HASRESULTS" val="False"/>
</p:tagLst>
</file>

<file path=ppt/tags/tag33.xml><?xml version="1.0" encoding="utf-8"?>
<p:tagLst xmlns:a="http://schemas.openxmlformats.org/drawingml/2006/main" xmlns:r="http://schemas.openxmlformats.org/officeDocument/2006/relationships" xmlns:p="http://schemas.openxmlformats.org/presentationml/2006/main">
  <p:tag name="ZEROBASED" val="False"/>
</p:tagLst>
</file>

<file path=ppt/tags/tag34.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NUMBERFORMAT" val="3"/>
  <p:tag name="LABELFORMAT" val="1"/>
  <p:tag name="COLORTYPE" val="SCHEME"/>
</p:tagLst>
</file>

<file path=ppt/tags/tag35.xml><?xml version="1.0" encoding="utf-8"?>
<p:tagLst xmlns:a="http://schemas.openxmlformats.org/drawingml/2006/main" xmlns:r="http://schemas.openxmlformats.org/officeDocument/2006/relationships" xmlns:p="http://schemas.openxmlformats.org/presentationml/2006/main">
  <p:tag name="ISCAI" val="True"/>
  <p:tag name="TYPE" val="3"/>
</p:tagLst>
</file>

<file path=ppt/tags/tag36.xml><?xml version="1.0" encoding="utf-8"?>
<p:tagLst xmlns:a="http://schemas.openxmlformats.org/drawingml/2006/main" xmlns:r="http://schemas.openxmlformats.org/officeDocument/2006/relationships" xmlns:p="http://schemas.openxmlformats.org/presentationml/2006/main">
  <p:tag name="TYPE" val="0"/>
  <p:tag name="TPCOUNTDOWNSECONDS" val="30"/>
</p:tagLst>
</file>

<file path=ppt/tags/tag37.xml><?xml version="1.0" encoding="utf-8"?>
<p:tagLst xmlns:a="http://schemas.openxmlformats.org/drawingml/2006/main" xmlns:r="http://schemas.openxmlformats.org/officeDocument/2006/relationships" xmlns:p="http://schemas.openxmlformats.org/presentationml/2006/main">
  <p:tag name="TYPE" val="0"/>
</p:tagLst>
</file>

<file path=ppt/tags/tag38.xml><?xml version="1.0" encoding="utf-8"?>
<p:tagLst xmlns:a="http://schemas.openxmlformats.org/drawingml/2006/main" xmlns:r="http://schemas.openxmlformats.org/officeDocument/2006/relationships" xmlns:p="http://schemas.openxmlformats.org/presentationml/2006/main">
  <p:tag name="TYPE" val="MultiChoiceSlide"/>
  <p:tag name="LIVECHARTING" val="False"/>
  <p:tag name="TPQUESTIONXML" val="﻿&lt;?xml version=&quot;1.0&quot; encoding=&quot;utf-8&quot;?&gt;&#10;&lt;questionlist&gt;&#10;    &lt;properties&gt;&#10;        &lt;guid&gt;4ECC3BB51F294DAE8FB010262CA8A35C&lt;/guid&gt;&#10;        &lt;description /&gt;&#10;        &lt;date&gt;2/21/2022 9:25:54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484949BB6EC4492F8B0E28FD230591EA&lt;/guid&gt;&#10;            &lt;repollguid&gt;77C82A46F469421DB4465DBFABAC896E&lt;/repollguid&gt;&#10;            &lt;sourceid&gt;8C98EE1CEBE64B5B8EEF10348C69F29F&lt;/sourceid&gt;&#10;            &lt;questiontext&gt;Ở người mãn kinh, nếu cổ tử cung bị teo đét, thì cần thực hiện Pap test như thế nào?&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2BADAE8F4182453ABF2601DEDEBFA126&lt;/guid&gt;&#10;                    &lt;answertext&gt;Dùng E1 / E2 trước Pap&lt;/answertext&gt;&#10;                    &lt;valuetype&gt;1&lt;/valuetype&gt;&#10;                &lt;/answer&gt;&#10;                &lt;answer&gt;&#10;                    &lt;guid&gt;A5B9EEA7760D4018B2A644EC0965EBC3&lt;/guid&gt;&#10;                    &lt;answertext&gt;Dùng chổi (cytobrush)&lt;/answertext&gt;&#10;                    &lt;valuetype&gt;-1&lt;/valuetype&gt;&#10;                &lt;/answer&gt;&#10;                &lt;answer&gt;&#10;                    &lt;guid&gt;948CE0CA3BBD4EC1878492A1701B62B0&lt;/guid&gt;&#10;                    &lt;answertext&gt;Dùng cervical broom&lt;/answertext&gt;&#10;                    &lt;valuetype&gt;-1&lt;/valuetype&gt;&#10;                &lt;/answer&gt;&#10;                &lt;answer&gt;&#10;                    &lt;guid&gt;358E840C574E4467A5D1581A70B2278A&lt;/guid&gt;&#10;                    &lt;answertext&gt;Không có gì khác biệt&lt;/answertext&gt;&#10;                    &lt;valuetype&gt;-1&lt;/valuetype&gt;&#10;                &lt;/answer&gt;&#10;                &lt;answer&gt;&#10;                    &lt;guid&gt;8101B087933C4149B45AC6AA10B59E42&lt;/guid&gt;&#10;                    &lt;answertext&gt;Không cần làm Pap&lt;/answertext&gt;&#10;                    &lt;valuetype&gt;-1&lt;/valuetype&gt;&#10;                &lt;/answer&gt;&#10;            &lt;/answers&gt;&#10;        &lt;/multichoice&gt;&#10;    &lt;/questions&gt;&#10;&lt;/questionlist&gt;"/>
  <p:tag name="AUTOOPENPOLL" val="True"/>
  <p:tag name="AUTOFORMATCHART" val="True"/>
  <p:tag name="HASRESULTS" val="False"/>
</p:tagLst>
</file>

<file path=ppt/tags/tag39.xml><?xml version="1.0" encoding="utf-8"?>
<p:tagLst xmlns:a="http://schemas.openxmlformats.org/drawingml/2006/main" xmlns:r="http://schemas.openxmlformats.org/officeDocument/2006/relationships" xmlns:p="http://schemas.openxmlformats.org/presentationml/2006/main">
  <p:tag name="ZEROBASED" val="False"/>
</p:tagLst>
</file>

<file path=ppt/tags/tag4.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LABELFORMAT" val="1"/>
  <p:tag name="NUMBERFORMAT" val="3"/>
  <p:tag name="COLORTYPE" val="SCHEME"/>
</p:tagLst>
</file>

<file path=ppt/tags/tag40.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3"/>
  <p:tag name="LABELFORMAT" val="1"/>
</p:tagLst>
</file>

<file path=ppt/tags/tag41.xml><?xml version="1.0" encoding="utf-8"?>
<p:tagLst xmlns:a="http://schemas.openxmlformats.org/drawingml/2006/main" xmlns:r="http://schemas.openxmlformats.org/officeDocument/2006/relationships" xmlns:p="http://schemas.openxmlformats.org/presentationml/2006/main">
  <p:tag name="ISCAI" val="True"/>
  <p:tag name="TYPE" val="3"/>
</p:tagLst>
</file>

<file path=ppt/tags/tag42.xml><?xml version="1.0" encoding="utf-8"?>
<p:tagLst xmlns:a="http://schemas.openxmlformats.org/drawingml/2006/main" xmlns:r="http://schemas.openxmlformats.org/officeDocument/2006/relationships" xmlns:p="http://schemas.openxmlformats.org/presentationml/2006/main">
  <p:tag name="TYPE" val="0"/>
  <p:tag name="TPCOUNTDOWNSECONDS" val="30"/>
</p:tagLst>
</file>

<file path=ppt/tags/tag43.xml><?xml version="1.0" encoding="utf-8"?>
<p:tagLst xmlns:a="http://schemas.openxmlformats.org/drawingml/2006/main" xmlns:r="http://schemas.openxmlformats.org/officeDocument/2006/relationships" xmlns:p="http://schemas.openxmlformats.org/presentationml/2006/main">
  <p:tag name="TYPE" val="0"/>
</p:tagLst>
</file>

<file path=ppt/tags/tag44.xml><?xml version="1.0" encoding="utf-8"?>
<p:tagLst xmlns:a="http://schemas.openxmlformats.org/drawingml/2006/main" xmlns:r="http://schemas.openxmlformats.org/officeDocument/2006/relationships" xmlns:p="http://schemas.openxmlformats.org/presentationml/2006/main">
  <p:tag name="TYPE" val="MultiChoiceSlide"/>
  <p:tag name="LIVECHARTING" val="False"/>
  <p:tag name="TPQUESTIONXML" val="﻿&lt;?xml version=&quot;1.0&quot; encoding=&quot;utf-8&quot;?&gt;&#10;&lt;questionlist&gt;&#10;    &lt;properties&gt;&#10;        &lt;guid&gt;447CE7B828D7435FACA405FB2A752781&lt;/guid&gt;&#10;        &lt;description /&gt;&#10;        &lt;date&gt;2/21/2022 9:26:46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D77AD5979A614592BBC6B693B33AA490&lt;/guid&gt;&#10;            &lt;repollguid&gt;017ECBDE08834BC2A9A3D94CD32F12BC&lt;/repollguid&gt;&#10;            &lt;sourceid&gt;2F87E16B85F141D0B5C56546FE159282&lt;/sourceid&gt;&#10;            &lt;questiontext&gt;Trong các tình trạng sau, có thể chấp nhận thực hiện Pap test ở tình trạng nào?&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9ABD46CC85B54D4BAAF124BA1F795A6B&lt;/guid&gt;&#10;                    &lt;answertext&gt;Đợt cấp viêm âm đạo do nấm C. albicans&lt;/answertext&gt;&#10;                    &lt;valuetype&gt;-1&lt;/valuetype&gt;&#10;                &lt;/answer&gt;&#10;                &lt;answer&gt;&#10;                    &lt;guid&gt;AC516B00F7184D048DE0F68F96491359&lt;/guid&gt;&#10;                    &lt;answertext&gt;Xuất huyết tử cung dạng điểm (spotting)&lt;/answertext&gt;&#10;                    &lt;valuetype&gt;1&lt;/valuetype&gt;&#10;                &lt;/answer&gt;&#10;                &lt;answer&gt;&#10;                    &lt;guid&gt;D5A6349922A4446B8B47CC81202044C7&lt;/guid&gt;&#10;                    &lt;answertext&gt;Viêm kênh cổ tử cung cấp nhầy mủ&lt;/answertext&gt;&#10;                    &lt;valuetype&gt;-1&lt;/valuetype&gt;&#10;                &lt;/answer&gt;&#10;                &lt;answer&gt;&#10;                    &lt;guid&gt;59B187360E7F48F29DBA4202B4BC53BB&lt;/guid&gt;&#10;                    &lt;answertext&gt;Đặt các thuốc dạng nén điều trị viêm âm đạo&lt;/answertext&gt;&#10;                    &lt;valuetype&gt;-1&lt;/valuetype&gt;&#10;                &lt;/answer&gt;&#10;            &lt;/answers&gt;&#10;        &lt;/multichoice&gt;&#10;    &lt;/questions&gt;&#10;&lt;/questionlist&gt;"/>
  <p:tag name="AUTOOPENPOLL" val="True"/>
  <p:tag name="AUTOFORMATCHART" val="True"/>
  <p:tag name="HASRESULTS" val="False"/>
</p:tagLst>
</file>

<file path=ppt/tags/tag45.xml><?xml version="1.0" encoding="utf-8"?>
<p:tagLst xmlns:a="http://schemas.openxmlformats.org/drawingml/2006/main" xmlns:r="http://schemas.openxmlformats.org/officeDocument/2006/relationships" xmlns:p="http://schemas.openxmlformats.org/presentationml/2006/main">
  <p:tag name="ZEROBASED" val="False"/>
</p:tagLst>
</file>

<file path=ppt/tags/tag46.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NUMBERFORMAT" val="3"/>
  <p:tag name="LABELFORMAT" val="1"/>
  <p:tag name="COLORTYPE" val="SCHEME"/>
</p:tagLst>
</file>

<file path=ppt/tags/tag47.xml><?xml version="1.0" encoding="utf-8"?>
<p:tagLst xmlns:a="http://schemas.openxmlformats.org/drawingml/2006/main" xmlns:r="http://schemas.openxmlformats.org/officeDocument/2006/relationships" xmlns:p="http://schemas.openxmlformats.org/presentationml/2006/main">
  <p:tag name="ISCAI" val="True"/>
  <p:tag name="TYPE" val="3"/>
</p:tagLst>
</file>

<file path=ppt/tags/tag48.xml><?xml version="1.0" encoding="utf-8"?>
<p:tagLst xmlns:a="http://schemas.openxmlformats.org/drawingml/2006/main" xmlns:r="http://schemas.openxmlformats.org/officeDocument/2006/relationships" xmlns:p="http://schemas.openxmlformats.org/presentationml/2006/main">
  <p:tag name="TYPE" val="0"/>
  <p:tag name="TPCOUNTDOWNSECONDS" val="30"/>
</p:tagLst>
</file>

<file path=ppt/tags/tag49.xml><?xml version="1.0" encoding="utf-8"?>
<p:tagLst xmlns:a="http://schemas.openxmlformats.org/drawingml/2006/main" xmlns:r="http://schemas.openxmlformats.org/officeDocument/2006/relationships" xmlns:p="http://schemas.openxmlformats.org/presentationml/2006/main">
  <p:tag name="TYPE" val="0"/>
</p:tagLst>
</file>

<file path=ppt/tags/tag5.xml><?xml version="1.0" encoding="utf-8"?>
<p:tagLst xmlns:a="http://schemas.openxmlformats.org/drawingml/2006/main" xmlns:r="http://schemas.openxmlformats.org/officeDocument/2006/relationships" xmlns:p="http://schemas.openxmlformats.org/presentationml/2006/main">
  <p:tag name="ISCAI" val="True"/>
  <p:tag name="TYPE" val="3"/>
</p:tagLst>
</file>

<file path=ppt/tags/tag50.xml><?xml version="1.0" encoding="utf-8"?>
<p:tagLst xmlns:a="http://schemas.openxmlformats.org/drawingml/2006/main" xmlns:r="http://schemas.openxmlformats.org/officeDocument/2006/relationships" xmlns:p="http://schemas.openxmlformats.org/presentationml/2006/main">
  <p:tag name="TYPE" val="MultiChoiceSlide"/>
  <p:tag name="LIVECHARTING" val="False"/>
  <p:tag name="TPQUESTIONXML" val="﻿&lt;?xml version=&quot;1.0&quot; encoding=&quot;utf-8&quot;?&gt;&#10;&lt;questionlist&gt;&#10;    &lt;properties&gt;&#10;        &lt;guid&gt;F92058BE766B41CFB6B766F456E40AC8&lt;/guid&gt;&#10;        &lt;description /&gt;&#10;        &lt;date&gt;2/21/2022 9:27:45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081AF20609F440C7B80AD04273B28558&lt;/guid&gt;&#10;            &lt;repollguid&gt;EB2E33ADD3AC4262BBB390415F5A7395&lt;/repollguid&gt;&#10;            &lt;sourceid&gt;32A5A700D7404B14AA283181503BB932&lt;/sourceid&gt;&#10;            &lt;questiontext&gt;Theo hệ thống phân loại Bethesda, một kết luận NILM có nghĩa là gì?&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50A864A4B1874A22BC3FAB9E5DA03BD7&lt;/guid&gt;&#10;                    &lt;answertext&gt;Không có ung thư&lt;/answertext&gt;&#10;                    &lt;valuetype&gt;-1&lt;/valuetype&gt;&#10;                &lt;/answer&gt;&#10;                &lt;answer&gt;&#10;                    &lt;guid&gt;1E906E6C16674468B6B65135022DBB23&lt;/guid&gt;&#10;                    &lt;answertext&gt;Không phát hiện -SIL&lt;/answertext&gt;&#10;                    &lt;valuetype&gt;-1&lt;/valuetype&gt;&#10;                &lt;/answer&gt;&#10;                &lt;answer&gt;&#10;                    &lt;guid&gt;DA157D773530492998F47D91D37F3B16&lt;/guid&gt;&#10;                    &lt;answertext&gt;Không tế bào bất thương&lt;/answertext&gt;&#10;                    &lt;valuetype&gt;1&lt;/valuetype&gt;&#10;                &lt;/answer&gt;&#10;                &lt;answer&gt;&#10;                    &lt;guid&gt;034BDA94ECC94E67A4FD51B217896228&lt;/guid&gt;&#10;                    &lt;answertext&gt;Không thể kết luận được&lt;/answertext&gt;&#10;                    &lt;valuetype&gt;-1&lt;/valuetype&gt;&#10;                &lt;/answer&gt;&#10;            &lt;/answers&gt;&#10;        &lt;/multichoice&gt;&#10;    &lt;/questions&gt;&#10;&lt;/questionlist&gt;"/>
  <p:tag name="AUTOOPENPOLL" val="True"/>
  <p:tag name="AUTOFORMATCHART" val="True"/>
  <p:tag name="HASRESULTS" val="False"/>
</p:tagLst>
</file>

<file path=ppt/tags/tag51.xml><?xml version="1.0" encoding="utf-8"?>
<p:tagLst xmlns:a="http://schemas.openxmlformats.org/drawingml/2006/main" xmlns:r="http://schemas.openxmlformats.org/officeDocument/2006/relationships" xmlns:p="http://schemas.openxmlformats.org/presentationml/2006/main">
  <p:tag name="ZEROBASED" val="False"/>
</p:tagLst>
</file>

<file path=ppt/tags/tag52.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3"/>
  <p:tag name="LABELFORMAT" val="1"/>
</p:tagLst>
</file>

<file path=ppt/tags/tag53.xml><?xml version="1.0" encoding="utf-8"?>
<p:tagLst xmlns:a="http://schemas.openxmlformats.org/drawingml/2006/main" xmlns:r="http://schemas.openxmlformats.org/officeDocument/2006/relationships" xmlns:p="http://schemas.openxmlformats.org/presentationml/2006/main">
  <p:tag name="ISCAI" val="True"/>
  <p:tag name="TYPE" val="3"/>
</p:tagLst>
</file>

<file path=ppt/tags/tag54.xml><?xml version="1.0" encoding="utf-8"?>
<p:tagLst xmlns:a="http://schemas.openxmlformats.org/drawingml/2006/main" xmlns:r="http://schemas.openxmlformats.org/officeDocument/2006/relationships" xmlns:p="http://schemas.openxmlformats.org/presentationml/2006/main">
  <p:tag name="TYPE" val="0"/>
  <p:tag name="TPCOUNTDOWNSECONDS" val="30"/>
</p:tagLst>
</file>

<file path=ppt/tags/tag55.xml><?xml version="1.0" encoding="utf-8"?>
<p:tagLst xmlns:a="http://schemas.openxmlformats.org/drawingml/2006/main" xmlns:r="http://schemas.openxmlformats.org/officeDocument/2006/relationships" xmlns:p="http://schemas.openxmlformats.org/presentationml/2006/main">
  <p:tag name="TYPE" val="0"/>
</p:tagLst>
</file>

<file path=ppt/tags/tag56.xml><?xml version="1.0" encoding="utf-8"?>
<p:tagLst xmlns:a="http://schemas.openxmlformats.org/drawingml/2006/main" xmlns:r="http://schemas.openxmlformats.org/officeDocument/2006/relationships" xmlns:p="http://schemas.openxmlformats.org/presentationml/2006/main">
  <p:tag name="TYPE" val="MultiChoiceSlide"/>
  <p:tag name="LIVECHARTING" val="False"/>
  <p:tag name="TPQUESTIONXML" val="﻿&lt;?xml version=&quot;1.0&quot; encoding=&quot;utf-8&quot;?&gt;&#10;&lt;questionlist&gt;&#10;    &lt;properties&gt;&#10;        &lt;guid&gt;F445518DB8BF4F288F8E6D40B8DD5833&lt;/guid&gt;&#10;        &lt;description /&gt;&#10;        &lt;date&gt;2/21/2022 9:28:17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346C723836C14307A3936A80A6A4EE98&lt;/guid&gt;&#10;            &lt;repollguid&gt;1F766AB13173469B94E182322C65374C&lt;/repollguid&gt;&#10;            &lt;sourceid&gt;65D822EBAE594EC591D6D426794DD3CA&lt;/sourceid&gt;&#10;            &lt;questiontext&gt;Diễn giải một kết quả Pap test tầm soát dương tính, cần xem xét thông tin gì?&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C41C6C2B435143DF864813F1A9679D56&lt;/guid&gt;&#10;                    &lt;answertext&gt;Ước tính nguy cơ theo tiền sử, HPV và Pap trước đó&lt;/answertext&gt;&#10;                    &lt;valuetype&gt;-1&lt;/valuetype&gt;&#10;                &lt;/answer&gt;&#10;                &lt;answer&gt;&#10;                    &lt;guid&gt;09F41FD2AABA458F835F30B6E285CA79&lt;/guid&gt;&#10;                    &lt;answertext&gt;Mức độ bất thường của tế bào học là HSIL hay LSIL&lt;/answertext&gt;&#10;                    &lt;valuetype&gt;-1&lt;/valuetype&gt;&#10;                &lt;/answer&gt;&#10;                &lt;answer&gt;&#10;                    &lt;guid&gt;15EA28A0270746CD8DA3282B9EC14AD4&lt;/guid&gt;&#10;                    &lt;answertext&gt;Có hay không kèm nhiễm HPV type nguy cơ cao&lt;/answertext&gt;&#10;                    &lt;valuetype&gt;-1&lt;/valuetype&gt;&#10;                &lt;/answer&gt;&#10;                &lt;answer&gt;&#10;                    &lt;guid&gt;E91356939A934874AF88691B4076442C&lt;/guid&gt;&#10;                    &lt;answertext&gt;Cả ba nhóm thông tin trên cùng giúp tiếp cận hợp lí&lt;/answertext&gt;&#10;                    &lt;valuetype&gt;1&lt;/valuetype&gt;&#10;                &lt;/answer&gt;&#10;            &lt;/answers&gt;&#10;        &lt;/multichoice&gt;&#10;    &lt;/questions&gt;&#10;&lt;/questionlist&gt;"/>
  <p:tag name="AUTOOPENPOLL" val="True"/>
  <p:tag name="AUTOFORMATCHART" val="True"/>
  <p:tag name="HASRESULTS" val="False"/>
</p:tagLst>
</file>

<file path=ppt/tags/tag57.xml><?xml version="1.0" encoding="utf-8"?>
<p:tagLst xmlns:a="http://schemas.openxmlformats.org/drawingml/2006/main" xmlns:r="http://schemas.openxmlformats.org/officeDocument/2006/relationships" xmlns:p="http://schemas.openxmlformats.org/presentationml/2006/main">
  <p:tag name="ZEROBASED" val="False"/>
</p:tagLst>
</file>

<file path=ppt/tags/tag58.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NUMBERFORMAT" val="3"/>
  <p:tag name="LABELFORMAT" val="1"/>
  <p:tag name="COLORTYPE" val="SCHEME"/>
</p:tagLst>
</file>

<file path=ppt/tags/tag59.xml><?xml version="1.0" encoding="utf-8"?>
<p:tagLst xmlns:a="http://schemas.openxmlformats.org/drawingml/2006/main" xmlns:r="http://schemas.openxmlformats.org/officeDocument/2006/relationships" xmlns:p="http://schemas.openxmlformats.org/presentationml/2006/main">
  <p:tag name="ISCAI" val="True"/>
  <p:tag name="TYPE" val="3"/>
</p:tagLst>
</file>

<file path=ppt/tags/tag6.xml><?xml version="1.0" encoding="utf-8"?>
<p:tagLst xmlns:a="http://schemas.openxmlformats.org/drawingml/2006/main" xmlns:r="http://schemas.openxmlformats.org/officeDocument/2006/relationships" xmlns:p="http://schemas.openxmlformats.org/presentationml/2006/main">
  <p:tag name="TYPE" val="0"/>
  <p:tag name="TPCOUNTDOWNSECONDS" val="30"/>
</p:tagLst>
</file>

<file path=ppt/tags/tag60.xml><?xml version="1.0" encoding="utf-8"?>
<p:tagLst xmlns:a="http://schemas.openxmlformats.org/drawingml/2006/main" xmlns:r="http://schemas.openxmlformats.org/officeDocument/2006/relationships" xmlns:p="http://schemas.openxmlformats.org/presentationml/2006/main">
  <p:tag name="TYPE" val="0"/>
  <p:tag name="TPCOUNTDOWNSECONDS" val="30"/>
</p:tagLst>
</file>

<file path=ppt/tags/tag61.xml><?xml version="1.0" encoding="utf-8"?>
<p:tagLst xmlns:a="http://schemas.openxmlformats.org/drawingml/2006/main" xmlns:r="http://schemas.openxmlformats.org/officeDocument/2006/relationships" xmlns:p="http://schemas.openxmlformats.org/presentationml/2006/main">
  <p:tag name="TYPE" val="0"/>
</p:tagLst>
</file>

<file path=ppt/tags/tag7.xml><?xml version="1.0" encoding="utf-8"?>
<p:tagLst xmlns:a="http://schemas.openxmlformats.org/drawingml/2006/main" xmlns:r="http://schemas.openxmlformats.org/officeDocument/2006/relationships" xmlns:p="http://schemas.openxmlformats.org/presentationml/2006/main">
  <p:tag name="TYPE" val="0"/>
</p:tagLst>
</file>

<file path=ppt/tags/tag8.xml><?xml version="1.0" encoding="utf-8"?>
<p:tagLst xmlns:a="http://schemas.openxmlformats.org/drawingml/2006/main" xmlns:r="http://schemas.openxmlformats.org/officeDocument/2006/relationships" xmlns:p="http://schemas.openxmlformats.org/presentationml/2006/main">
  <p:tag name="TYPE" val="MultiChoiceSlide"/>
  <p:tag name="LIVECHARTING" val="False"/>
  <p:tag name="TPQUESTIONXML" val="﻿&lt;?xml version=&quot;1.0&quot; encoding=&quot;utf-8&quot;?&gt;&#10;&lt;questionlist&gt;&#10;    &lt;properties&gt;&#10;        &lt;guid&gt;663CA67169AA4496A145DCAAE4942EE1&lt;/guid&gt;&#10;        &lt;description /&gt;&#10;        &lt;date&gt;2/21/2022 9:19:34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1D17B430C0144D2AA8E5D8D0BD8DEC8F&lt;/guid&gt;&#10;            &lt;repollguid&gt;576E13B917B547DCA282EF618D11712B&lt;/repollguid&gt;&#10;            &lt;sourceid&gt;756C84B8C04F430E8392F011F46C81D1&lt;/sourceid&gt;&#10;            &lt;questiontext&gt;Chổi cytobrush được dùng để lấy mẫu tế bào học trong trường hợp nào?&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5B3E70E2FB4746BD82DE5DB5286A2207&lt;/guid&gt;&#10;                    &lt;answertext&gt;Cổ tử cung bị chít hẹp nhỏ hơn đầu que Ayre &lt;/answertext&gt;&#10;                    &lt;valuetype&gt;-1&lt;/valuetype&gt;&#10;                &lt;/answer&gt;&#10;                &lt;answer&gt;&#10;                    &lt;guid&gt;2F44EA66BE894714B0DB0D1E665EED59&lt;/guid&gt;&#10;                    &lt;answertext&gt;Muốn / cần lấy mẫu (riêng) kênh cổ tử cung&lt;/answertext&gt;&#10;                    &lt;valuetype&gt;1&lt;/valuetype&gt;&#10;                &lt;/answer&gt;&#10;                &lt;answer&gt;&#10;                    &lt;guid&gt;DFFCCC214AA64A67B26A5475D1AFB38E&lt;/guid&gt;&#10;                    &lt;answertext&gt;Không thấy rõ được TZ (vùng biến đổi lát-trụ)&lt;/answertext&gt;&#10;                    &lt;valuetype&gt;-1&lt;/valuetype&gt;&#10;                &lt;/answer&gt;&#10;                &lt;answer&gt;&#10;                    &lt;guid&gt;A7AAC48E9F6748F68E741C4FF8CF0DBB&lt;/guid&gt;&#10;                    &lt;answertext&gt;Cổ tử cung có vùng lộ tuyến rộng&lt;/answertext&gt;&#10;                    &lt;valuetype&gt;-1&lt;/valuetype&gt;&#10;                &lt;/answer&gt;&#10;            &lt;/answers&gt;&#10;        &lt;/multichoice&gt;&#10;    &lt;/questions&gt;&#10;&lt;/questionlist&gt;"/>
  <p:tag name="AUTOOPENPOLL" val="True"/>
  <p:tag name="AUTOFORMATCHART" val="True"/>
  <p:tag name="HASRESULTS" val="False"/>
</p:tagLst>
</file>

<file path=ppt/tags/tag9.xml><?xml version="1.0" encoding="utf-8"?>
<p:tagLst xmlns:a="http://schemas.openxmlformats.org/drawingml/2006/main" xmlns:r="http://schemas.openxmlformats.org/officeDocument/2006/relationships" xmlns:p="http://schemas.openxmlformats.org/presentationml/2006/main">
  <p:tag name="ZEROBASED" val="Fals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1303</TotalTime>
  <Words>755</Words>
  <Application>Microsoft Office PowerPoint</Application>
  <PresentationFormat>On-screen Show (4:3)</PresentationFormat>
  <Paragraphs>83</Paragraphs>
  <Slides>15</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0" baseType="lpstr">
      <vt:lpstr>Arial</vt:lpstr>
      <vt:lpstr>Calibri</vt:lpstr>
      <vt:lpstr>Tahoma</vt:lpstr>
      <vt:lpstr>Office Theme</vt:lpstr>
      <vt:lpstr>Microsoft Graph Chart</vt:lpstr>
      <vt:lpstr>Kĩ thuật làm phết tế bào học cổ tử cung tầm soát ung thư cổ tử cung (Pap test) Tư vấn cho người bệnh về kết quả Pap test</vt:lpstr>
      <vt:lpstr>Phần I Kĩ thuật làm phết tế bào học cổ tử cung tầm soát ung thư cổ tử cung (Pap test)</vt:lpstr>
      <vt:lpstr>Mục tiêu học tập</vt:lpstr>
      <vt:lpstr>Chống chỉ định nào là tuyệt đối cho pap test qui ước  nhưng tương đối ở pap test nhúng dịch?</vt:lpstr>
      <vt:lpstr>Chổi cytobrush được dùng để lấy mẫu tế bào học trong trường hợp nào?</vt:lpstr>
      <vt:lpstr>Khi thực hiện lấy tế bào bằng que Ayre, hành động nào là chính xác?</vt:lpstr>
      <vt:lpstr>Dưới đây là một số hình ảnh thấy qua khám mỏ vịt. Không làm / không chọn thực hiện Pap test trong trường hợp nào?</vt:lpstr>
      <vt:lpstr>Dùng que Ayre, khi phết tế bào lên lame, cần chú ý gì?</vt:lpstr>
      <vt:lpstr>Thực hiện phết kiểu qui ước, sau khi phết xong, phải thực hiện cố định lame như thế nào là tốt nhất?</vt:lpstr>
      <vt:lpstr>Ở người mãn kinh, nếu cổ tử cung bị teo đét, thì cần thực hiện Pap test như thế nào?</vt:lpstr>
      <vt:lpstr>Trong các tình trạng sau, có thể chấp nhận thực hiện Pap test ở tình trạng nào?</vt:lpstr>
      <vt:lpstr>Phần II Tư vấn cho người bệnh về kết quả Pap test</vt:lpstr>
      <vt:lpstr>Mục tiêu học tập</vt:lpstr>
      <vt:lpstr>Theo hệ thống phân loại Bethesda, một kết luận NILM có nghĩa là gì?</vt:lpstr>
      <vt:lpstr>Diễn giải một kết quả Pap test tầm soát dương tính, cần xem xét thông tin gì?</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Nguyễn Đức Thiện</cp:lastModifiedBy>
  <cp:revision>71</cp:revision>
  <dcterms:created xsi:type="dcterms:W3CDTF">2021-06-05T06:25:08Z</dcterms:created>
  <dcterms:modified xsi:type="dcterms:W3CDTF">2022-02-21T03:53:26Z</dcterms:modified>
</cp:coreProperties>
</file>