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8" r:id="rId4"/>
    <p:sldId id="332" r:id="rId5"/>
    <p:sldId id="333" r:id="rId6"/>
    <p:sldId id="334" r:id="rId7"/>
    <p:sldId id="335" r:id="rId8"/>
    <p:sldId id="336" r:id="rId9"/>
    <p:sldId id="321" r:id="rId10"/>
    <p:sldId id="322" r:id="rId11"/>
    <p:sldId id="337" r:id="rId12"/>
    <p:sldId id="338" r:id="rId13"/>
    <p:sldId id="327" r:id="rId14"/>
    <p:sldId id="328" r:id="rId15"/>
    <p:sldId id="340" r:id="rId16"/>
    <p:sldId id="34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27" autoAdjust="0"/>
  </p:normalViewPr>
  <p:slideViewPr>
    <p:cSldViewPr>
      <p:cViewPr varScale="1">
        <p:scale>
          <a:sx n="80" d="100"/>
          <a:sy n="80" d="100"/>
        </p:scale>
        <p:origin x="16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E4CF-21F7-44EB-80CD-C54358FA28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3F93C-F516-4C49-92B4-7254F3B7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223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3252412" cy="629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643E-4CDA-4E4D-96BB-E9E4F73E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C54C-11DF-4571-A8CD-4CADC184A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ED7-E2FC-4287-9342-D304C3A7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805D-3435-4697-AD36-95AD25D9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BD26-DF50-454A-9604-44A02AF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61536"/>
            <a:ext cx="8229600" cy="105610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>
            <a:lvl1pPr marL="231775" indent="-231775">
              <a:buFont typeface="Arial" pitchFamily="34" charset="0"/>
              <a:buChar char="•"/>
              <a:defRPr sz="2400"/>
            </a:lvl1pPr>
            <a:lvl2pPr marL="463550" indent="-231775">
              <a:buFont typeface="Arial" pitchFamily="34" charset="0"/>
              <a:buChar char="•"/>
              <a:defRPr sz="2400"/>
            </a:lvl2pPr>
            <a:lvl3pPr marL="682625" indent="-219075">
              <a:buFont typeface="Arial" pitchFamily="34" charset="0"/>
              <a:buChar char="•"/>
              <a:defRPr sz="2400"/>
            </a:lvl3pPr>
            <a:lvl4pPr marL="1600200" indent="-228600">
              <a:buFont typeface="Arial" pitchFamily="34" charset="0"/>
              <a:buChar char="•"/>
              <a:defRPr sz="2800"/>
            </a:lvl4pPr>
            <a:lvl5pPr marL="2057400" indent="-228600">
              <a:buFont typeface="Arial" pitchFamily="34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15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>
            <a:norm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>
            <a:normAutofit/>
          </a:bodyPr>
          <a:lstStyle>
            <a:lvl1pPr marL="231775" indent="-231775">
              <a:defRPr sz="2400"/>
            </a:lvl1pPr>
            <a:lvl2pPr marL="463550" indent="-231775">
              <a:buFont typeface="Arial" pitchFamily="34" charset="0"/>
              <a:buChar char="•"/>
              <a:defRPr sz="2400"/>
            </a:lvl2pPr>
            <a:lvl3pPr marL="682625" indent="-219075">
              <a:buFont typeface="Arial" pitchFamily="34" charset="0"/>
              <a:buChar char="•"/>
              <a:defRPr sz="2400"/>
            </a:lvl3pPr>
            <a:lvl4pPr marL="1600200" indent="-228600">
              <a:buFont typeface="Arial" pitchFamily="34" charset="0"/>
              <a:buChar char="•"/>
              <a:defRPr sz="2400"/>
            </a:lvl4pPr>
            <a:lvl5pPr marL="2057400" indent="-228600">
              <a:buFont typeface="Arial" pitchFamily="34" charset="0"/>
              <a:buChar char="•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61536"/>
            <a:ext cx="8229600" cy="105610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vmlDrawing" Target="../drawings/vmlDrawing6.v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12.emf"/><Relationship Id="rId4" Type="http://schemas.openxmlformats.org/officeDocument/2006/relationships/tags" Target="../tags/tag40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8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4.emf"/><Relationship Id="rId4" Type="http://schemas.openxmlformats.org/officeDocument/2006/relationships/tags" Target="../tags/tag46.xml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5.emf"/><Relationship Id="rId4" Type="http://schemas.openxmlformats.org/officeDocument/2006/relationships/tags" Target="../tags/tag52.xml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6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7.emf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8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9.emf"/><Relationship Id="rId4" Type="http://schemas.openxmlformats.org/officeDocument/2006/relationships/tags" Target="../tags/tag22.xml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0.emf"/><Relationship Id="rId4" Type="http://schemas.openxmlformats.org/officeDocument/2006/relationships/tags" Target="../tags/tag2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438400"/>
          </a:xfrm>
        </p:spPr>
        <p:txBody>
          <a:bodyPr>
            <a:normAutofit/>
          </a:bodyPr>
          <a:lstStyle/>
          <a:p>
            <a:pPr algn="l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 thủ thuật cơ bản trong phụ khoa: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Sinh thiết nội mạc tử cung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Hút nạo thai trứng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Chọc hút tế bào vú bằng kim nhỏ (FNA)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914400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Bài kiểm tra đảm bảo chuẩn bị bài</a:t>
            </a:r>
          </a:p>
        </p:txBody>
      </p:sp>
    </p:spTree>
    <p:extLst>
      <p:ext uri="{BB962C8B-B14F-4D97-AF65-F5344CB8AC3E}">
        <p14:creationId xmlns:p14="http://schemas.microsoft.com/office/powerpoint/2010/main" val="91842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hoàn thành bài, người học có khả năng: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Trình bày đủ và đúng các chuẩn bị cần thiết cho bệnh nhân trước khi thực hiện hút nạo thai trứng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Thực hiện đúng, đủ, theo trình tự các bước hút nạo thai trứng trên mô hình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Trình bày được các tai biến và cách theo dõi bệnh nhân sau hút nạo thai trứng</a:t>
            </a:r>
          </a:p>
        </p:txBody>
      </p:sp>
    </p:spTree>
    <p:extLst>
      <p:ext uri="{BB962C8B-B14F-4D97-AF65-F5344CB8AC3E}">
        <p14:creationId xmlns:p14="http://schemas.microsoft.com/office/powerpoint/2010/main" val="189909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214FF665-01D3-4D50-894C-5E14D06F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9575" indent="-409575">
              <a:buFont typeface="+mj-lt"/>
              <a:buAutoNum type="arabicPeriod" startAt="6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Trước khi hút nạo thai trứng, người ta chuẩn bị cổ tử cung bằng cách 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6F57C36D-5352-49C8-982C-89FB1167B02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0" y="2019300"/>
            <a:ext cx="5410200" cy="47244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Prostaglandine E1 đêm trước ngày hút nạo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Prostaglandine E2 vài giờ trước khi hút nạo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Đặt bóng Foley qua kênh tử cung tối hôm trước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Nong cổ tử cung với que nong ngay trước hút nạo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E20EC889-BA8A-41AC-9D78-6B4EED78F20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0452742"/>
              </p:ext>
            </p:extLst>
          </p:nvPr>
        </p:nvGraphicFramePr>
        <p:xfrm>
          <a:off x="5272505" y="1752600"/>
          <a:ext cx="3871495" cy="435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2505" y="1752600"/>
                        <a:ext cx="3871495" cy="4355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E7174BEB-2CAC-4B46-A874-F4E2EF1833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" y="4537242"/>
            <a:ext cx="386080" cy="232611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4101A13C-9D36-4DCD-9F70-4E2AAF58F487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05FD2571-B216-484A-92F8-134C846F650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0E915CAE-4225-47C7-AEDB-4FDAE8DCDC26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17353E35-D7BE-41AB-B81C-6C19CF2D1845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9A103C5B-BBEE-477D-BED2-1393A3EC39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60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DBB6F579-267A-44C0-90DC-259906D0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3538" indent="-363538">
              <a:buFont typeface="+mj-lt"/>
              <a:buAutoNum type="arabicPeriod" startAt="7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Hành động nào được coi là quan trọng nhất giúp cầm máu khi hút nạo thai trứng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CC4D9F6C-8B79-4B68-A2A9-6A1642824A70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0" y="2119563"/>
            <a:ext cx="5562600" cy="46482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Dùng chế phẩm oxytocics trong khi hút nạo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Dùng chế phẩm oxytocics sau khi hút nạo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Nhanh chóng làm sạch buồng tử cung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Dùng acid tranexamic trước khi hút nạo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F420CD8B-2D78-4064-957F-61130088AC0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46369608"/>
              </p:ext>
            </p:extLst>
          </p:nvPr>
        </p:nvGraphicFramePr>
        <p:xfrm>
          <a:off x="5080000" y="1676400"/>
          <a:ext cx="406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00" y="1676400"/>
                        <a:ext cx="4064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764E644F-EBC1-4F37-9EDA-1AB3E381215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25400" y="3747169"/>
            <a:ext cx="406400" cy="44383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A8C97257-B409-41C0-9066-6B3CB4AC6DDC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BE09602A-E563-4ACC-9306-6BE7CD1179B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CC482A4B-1E71-4BAD-97F7-EA00FBC2A697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093E50B6-0409-47BD-9CE7-C2344E997F46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EF2FA33D-0F4E-42DA-AA7D-E8B101C08F6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08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/>
              <a:t>Phần II</a:t>
            </a:r>
            <a:br>
              <a:rPr lang="en-US"/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Chọc hút tế bào vú bằng kim nhỏ (FNA)</a:t>
            </a:r>
            <a:endParaRPr lang="en-US"/>
          </a:p>
        </p:txBody>
      </p:sp>
      <p:pic>
        <p:nvPicPr>
          <p:cNvPr id="3" name="Picture 2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2A0868F9-7770-514B-B3AC-FF64E585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18" y="3733800"/>
            <a:ext cx="3020564" cy="1679576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81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hoàn thành bài, người học có khả năng: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Cung cấp được thông tin về kĩ thuật FNAC cho người bệnh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Liệt kê được các dụng cụ cần thiết để thực hiện FNAC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Thực hiện đúng các thao tác thực hiện FNAC trên mô hình</a:t>
            </a:r>
          </a:p>
        </p:txBody>
      </p:sp>
    </p:spTree>
    <p:extLst>
      <p:ext uri="{BB962C8B-B14F-4D97-AF65-F5344CB8AC3E}">
        <p14:creationId xmlns:p14="http://schemas.microsoft.com/office/powerpoint/2010/main" val="5292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4F42B940-5B33-472D-8AD1-EAE26B5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58775" indent="-358775">
              <a:buFont typeface="+mj-lt"/>
              <a:buAutoNum type="arabicPeriod" startAt="9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FNA,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7BEAB70D-BB77-40CD-A3BE-3DF2F8A20E4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2422358"/>
            <a:ext cx="4343400" cy="3368842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Theo hình rẽ quạt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Theo đường tròn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Theo chiều đứng thẳng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Tuỳ ý, chỉ cần lấy được mô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C97A26A8-88C8-4694-83DE-19D2278C74E7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72517889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EE39C4E1-E879-4653-879D-A5B78CD201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880" y="2540000"/>
            <a:ext cx="215900" cy="2159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BFA3C32B-6E72-4D62-90CB-F6C70100722B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B88E592B-FEC2-4402-B363-AFCF0023CAC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1412B0CC-5E07-465E-B9F6-C28E408219C3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FA9E48F0-0566-489C-B53D-B2D84420B1B9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5F8DFD4A-6084-4D95-86B1-46F7184DDE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38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6CA04DEA-0DA7-4367-B3A4-56E3A6A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3538" indent="-363538">
              <a:buFont typeface="+mj-lt"/>
              <a:buAutoNum type="arabicPeriod" startAt="10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FNA, khi rút kim ra khỏi u, áp suất trong lòng xy-lanh phải ra sao để tránh gieo rắc tế bào 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760780A4-7C27-45DD-8A0D-EB56CF9104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2800350"/>
            <a:ext cx="4572000" cy="27432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Áp suất âm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Áp suất dương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Trạng thái nghỉ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có yêu cầu đặc biệt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33A7BEF5-8FAA-40F3-AF6D-FE733C438AF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60138290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CA73A98D-5F89-4AD5-B0C2-0F10F7EC72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240" y="38227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C6D8ECDD-BF96-4943-A6BE-E1DEB3E2B4D3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3A515828-3527-4FB0-AD8C-4D9FCC66B08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E0139D4E-33F2-4ABF-86FA-03F8D5C80940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47968724-F125-4AE1-88B6-3C35A7B32420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4E9CB93B-9B8F-4207-8DED-EC06050E68F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46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/>
              <a:t>Phần I</a:t>
            </a:r>
            <a:br>
              <a:rPr lang="en-US"/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Sinh thiết nội mạc tử cung</a:t>
            </a:r>
            <a:endParaRPr lang="en-US"/>
          </a:p>
        </p:txBody>
      </p:sp>
      <p:pic>
        <p:nvPicPr>
          <p:cNvPr id="4" name="Picture 3" descr="A picture containing wooden, lined, several, arranged&#10;&#10;Description automatically generated">
            <a:extLst>
              <a:ext uri="{FF2B5EF4-FFF2-40B4-BE49-F238E27FC236}">
                <a16:creationId xmlns:a16="http://schemas.microsoft.com/office/drawing/2014/main" id="{F6B60E13-F893-B244-BA49-DE0990C1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71014" y="3193337"/>
            <a:ext cx="1801972" cy="27305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hoàn thành bài, người học có khả năng: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Trình bày được các chỉ định của thực hiện sinh thiết nội mạc tử cung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Tư vấn hiệu quả cho người bệnh trước và sau khi thực hiện sinh thiết nội mạc tử cung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Thực hiện đúng, đủ và theo trình tự các bước của quy trình sinh thiết nội mạc tử cung bằng Pipelle / bằng nong nạo trên mô hình</a:t>
            </a:r>
          </a:p>
        </p:txBody>
      </p:sp>
    </p:spTree>
    <p:extLst>
      <p:ext uri="{BB962C8B-B14F-4D97-AF65-F5344CB8AC3E}">
        <p14:creationId xmlns:p14="http://schemas.microsoft.com/office/powerpoint/2010/main" val="173065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34E1D719-0EF3-4484-8A96-E14B1AC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71463" indent="-271463">
              <a:buFont typeface="+mj-lt"/>
              <a:buAutoNum type="arabi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tư vấn sinh thiết nội mạc, cần chú ý điểm nào sau đây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6A604641-2763-4B9C-BDE5-4F3046B310D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16042" y="1952626"/>
            <a:ext cx="5430253" cy="4357687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Sinh thiết với Pipelle sẽ tránh được thủng tử cung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Có một tỉ lệ âm giả nhất định khi không đủ mẫu  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Đau bụng sau D&amp;C thể hiện thủng / nhiễm trùng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D&amp;C có thể ảnh hưởng xấu đến tương lai sinh sản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4FF8BFC3-F6FA-4E40-B8C1-EBDFE705A1C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25670461"/>
              </p:ext>
            </p:extLst>
          </p:nvPr>
        </p:nvGraphicFramePr>
        <p:xfrm>
          <a:off x="5181600" y="1752600"/>
          <a:ext cx="4051300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1600" y="1752600"/>
                        <a:ext cx="4051300" cy="455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A1074964-624A-4636-8657-1F10EA3E67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14705" y="2819400"/>
            <a:ext cx="444500" cy="3810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1CE3276E-B5A5-40A4-90B2-DDEB6C82CFB4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A728C7CA-ED44-4A5B-A981-2F40FD3A2B7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05795474-3C28-4375-A9B4-110F345640E6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99251D8F-93D4-47AF-B653-0E9A3C0965BE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9EB4F858-E514-446C-A349-C3ADEACD10F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069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E0CD5830-57CD-41F1-8925-8BA8934D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6075" indent="-346075">
              <a:buFont typeface="+mj-lt"/>
              <a:buAutoNum type="arabicPeriod" startAt="2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Vì sao Pipelle không thể thay thế được D&amp;C khi cần khảo sát nội mạc tử 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4C58B809-D571-4029-8CAD-F3A9B11676E1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032" y="1981200"/>
            <a:ext cx="5321968" cy="41148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Vì tỉ lệ âm tính giả cao khi tổn thương là khu trú 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Vì giá trị chẩn đoán của nó thấp hơn hẳn của D&amp;C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Vì tính xâm lấn của nó là  tương đương với D&amp;C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 3 lí giải trên làm Pipelle không thay được D&amp;C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302FBBF1-1A20-4927-B0AB-A849E35BA2F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42835319"/>
              </p:ext>
            </p:extLst>
          </p:nvPr>
        </p:nvGraphicFramePr>
        <p:xfrm>
          <a:off x="5257800" y="1524000"/>
          <a:ext cx="406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1524000"/>
                        <a:ext cx="4064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F2EFE320-832C-4079-BBD8-2CCC3F6E01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216" y="2009274"/>
            <a:ext cx="343568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11D2F358-7B78-40DD-A405-4EB17367D82B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36DC9CD4-5CF3-4073-A78F-1413C0939D6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CC9E204B-057E-4081-9AE6-7BB1D8B6F7CA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1C52924A-FBF1-4066-A590-619A0D74F367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FDCF5FB8-661C-4009-A6EC-87DFA261F8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91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4154D19C-108A-4EAB-85B5-8094C016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6075" indent="-346075">
              <a:buFont typeface="+mj-lt"/>
              <a:buAutoNum type="arabicPeriod" startAt="3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thực hiện D&amp;C, nong cổ tử cung đến mức nào là đủ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29FBDFC5-324F-449D-B7D3-885C5D4BB801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28074" y="1808159"/>
            <a:ext cx="5285874" cy="4572000"/>
          </a:xfrm>
        </p:spPr>
        <p:txBody>
          <a:bodyPr>
            <a:normAutofit/>
          </a:bodyPr>
          <a:lstStyle/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đạt được độ mở mong muốn (qua vừa thìa nạo)</a:t>
            </a: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Nong đến que số lớn nhất trong bộ nong (số 10)</a:t>
            </a: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Nong đến khi cứng, không thể nong rộng hơn</a:t>
            </a: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Đến khi thấy được máu chảy nhiều từ lòng tử cung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9FD1840A-E980-4876-9B71-80AB6152CE9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46467172"/>
              </p:ext>
            </p:extLst>
          </p:nvPr>
        </p:nvGraphicFramePr>
        <p:xfrm>
          <a:off x="5080000" y="1560095"/>
          <a:ext cx="406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00" y="1560095"/>
                        <a:ext cx="4064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7F55DC9D-CE1D-43EA-BF44-310D914F2E1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1840243"/>
            <a:ext cx="355600" cy="2794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B03CC6F8-2EBA-490D-8DE9-9D89FFCBBBBC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580C49EA-358E-453E-8FEC-581F7905A2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03C185D3-2468-4661-9C6A-1ACC20619198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C12970EB-5106-447B-A24A-CBB45DDABDD9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40A9A218-5BD4-4740-9044-89733FF921A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40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940CF976-D041-44E6-8D9F-EED5712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6075" indent="-346075">
              <a:buFont typeface="+mj-lt"/>
              <a:buAutoNum type="arabicPeriod" startAt="4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D&amp;C,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thủng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CF91E96F-7066-485F-ABBA-E836344A390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36095" y="1885536"/>
            <a:ext cx="5105400" cy="4972464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Xác định chính xác tư thế tử cung trước thủ thuật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Đo chính xác độ sâu và  tư thế tử cung với thước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Thận trọng khi dùng que nong để nong cổ tử cung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 3 giải pháp cùng giúp hạn chế thủng tử cung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06AA9D67-0812-4D7A-A438-0BBAF26D735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27914422"/>
              </p:ext>
            </p:extLst>
          </p:nvPr>
        </p:nvGraphicFramePr>
        <p:xfrm>
          <a:off x="4986348" y="1600200"/>
          <a:ext cx="4133589" cy="465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6348" y="1600200"/>
                        <a:ext cx="4133589" cy="465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CA1E1148-7C4E-471B-8D50-91857D0D275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36096" y="4371768"/>
            <a:ext cx="493295" cy="428832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F39C27BE-27BD-4B8E-A654-A18FEADFD423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D9D95EE0-26FE-45B4-BF64-22E976F3570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13FF9EE8-550E-4214-B4F5-E5AD07E2E199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47646331-A1FB-4479-BC30-02C5D7655B72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D2F8048E-1684-4194-9318-9309FB70DCC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432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E7143E74-34FC-4343-B2C5-9E24FF0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3850" indent="-323850">
              <a:buFont typeface="+mj-lt"/>
              <a:buAutoNum type="arabicPeriod" startAt="5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nạo sinh thiết nội mạc tử cung, kháng sinh dự phòng được thực hiện ra sao?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6353FBE3-9033-48B2-9B9B-C6EA7FE6529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16042" y="1926469"/>
            <a:ext cx="5105400" cy="48768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cần cho kháng sinh dự phòng trước và sau đó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Cefazolin 1 gram, liều duy nhất trước thủ thuật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Doxycyclin 200 mg, liều duy nhất sau thủ thuật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Kháng sinh phổ rộng, từ 3 đến 5 ngày sau thủ thuật</a:t>
            </a:r>
            <a:endParaRPr lang="vi-VN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A386EC80-11BB-425E-A700-E0DF0DB095E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07679516"/>
              </p:ext>
            </p:extLst>
          </p:nvPr>
        </p:nvGraphicFramePr>
        <p:xfrm>
          <a:off x="5016500" y="1600200"/>
          <a:ext cx="406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500" y="1600200"/>
                        <a:ext cx="4064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7DEFDA3F-9685-4334-B71C-7C9EAB76785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378" y="3554663"/>
            <a:ext cx="414822" cy="3556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DBCFA8D8-67A7-4E9C-A86C-C351769194E8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E1EE57B8-8B86-4FAD-A82D-85D9B4A91D0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B42F785-5555-428E-A9D4-3C292F5062CD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9C7AA59F-7537-484A-99D9-5C1D1F163684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B398EBF6-5C6B-4930-85C3-859232267D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12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/>
              <a:t>Phần II</a:t>
            </a:r>
            <a:br>
              <a:rPr lang="en-US"/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Hút nạo thai trứng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5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080A305561BF4D5987166992FFE70BBD"/>
  <p:tag name="TPVERSION" val="5"/>
  <p:tag name="TPFULLVERSION" val="5.4.1.2"/>
  <p:tag name="PPTVERSION" val="16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E98B370B439F4A518A9AD655E32F0ED5&lt;/guid&gt;&#10;        &lt;description /&gt;&#10;        &lt;date&gt;2/21/2022 9:47:2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D046DC7EAA94ABA8FF7E9CF36692AB4&lt;/guid&gt;&#10;            &lt;repollguid&gt;7280F171BA0D40CB96C239B55F658439&lt;/repollguid&gt;&#10;            &lt;sourceid&gt;ADF3F6D03479459397B8C7C4B2A31438&lt;/sourceid&gt;&#10;            &lt;questiontext&gt;Khi thực hiện D&amp;amp;C, nong cổ tử cung đến mức nào là đủ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CC576D834541CA9C749896BE36D42D&lt;/guid&gt;&#10;                    &lt;answertext&gt;Khi đạt được độ mở mong muốn (qua vừa thìa nạo)&lt;/answertext&gt;&#10;                    &lt;valuetype&gt;1&lt;/valuetype&gt;&#10;                &lt;/answer&gt;&#10;                &lt;answer&gt;&#10;                    &lt;guid&gt;DCE44841E79946048544AD017F3C95BA&lt;/guid&gt;&#10;                    &lt;answertext&gt;Nong đến que số lớn nhất trong bộ nong (số 10)&lt;/answertext&gt;&#10;                    &lt;valuetype&gt;-1&lt;/valuetype&gt;&#10;                &lt;/answer&gt;&#10;                &lt;answer&gt;&#10;                    &lt;guid&gt;904026565D6E4304AC59738CC4DFAF45&lt;/guid&gt;&#10;                    &lt;answertext&gt;Nong đến khi cứng, không thể nong rộng hơn&lt;/answertext&gt;&#10;                    &lt;valuetype&gt;-1&lt;/valuetype&gt;&#10;                &lt;/answer&gt;&#10;                &lt;answer&gt;&#10;                    &lt;guid&gt;55B204B0198048D9AB27170D1B1CA2DB&lt;/guid&gt;&#10;                    &lt;answertext&gt;Đến khi thấy được máu chảy nhiều từ lòng tử cung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E2A4AC4CD0B74F96BBC096D5A8502EC8&lt;/guid&gt;&#10;        &lt;description /&gt;&#10;        &lt;date&gt;2/21/2022 9:38:1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D55A6C3BF944E1D945CE9C1E3633B58&lt;/guid&gt;&#10;            &lt;repollguid&gt;DB9661340CBC4440B6CADC4116B89E47&lt;/repollguid&gt;&#10;            &lt;sourceid&gt;B1747DB73F03423E85DAA9C6896F24AB&lt;/sourceid&gt;&#10;            &lt;questiontext&gt;Khi tư vấn sinh thiết nội mạc, cần chú ý điểm nào sau đâ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F62D4C8EF734340947477CF36D55CF7&lt;/guid&gt;&#10;                    &lt;answertext&gt;Sinh thiết với Pipelle sẽ tránh được thủng tử cung&lt;/answertext&gt;&#10;                    &lt;valuetype&gt;-1&lt;/valuetype&gt;&#10;                &lt;/answer&gt;&#10;                &lt;answer&gt;&#10;                    &lt;guid&gt;8CCDA539D4094B31A458937D65CC7F9C&lt;/guid&gt;&#10;                    &lt;answertext&gt;Có một tỉ lệ âm giả nhất định khi không đủ mẫu  &lt;/answertext&gt;&#10;                    &lt;valuetype&gt;1&lt;/valuetype&gt;&#10;                &lt;/answer&gt;&#10;                &lt;answer&gt;&#10;                    &lt;guid&gt;3C011BACAF464C939C76CEB1F2E85A37&lt;/guid&gt;&#10;                    &lt;answertext&gt;Đau bụng sau D&amp;amp;C thể hiện thủng / nhiễm trùng&lt;/answertext&gt;&#10;                    &lt;valuetype&gt;-1&lt;/valuetype&gt;&#10;                &lt;/answer&gt;&#10;                &lt;answer&gt;&#10;                    &lt;guid&gt;5139923CA45D4C069AC612D47AF0EB67&lt;/guid&gt;&#10;                    &lt;answertext&gt;D&amp;amp;C có thể ảnh hưởng xấu đến tương lai sinh sản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8AE65DE488049E9BABC6650C887B99F&lt;/guid&gt;&#10;        &lt;description /&gt;&#10;        &lt;date&gt;2/21/2022 9:47:3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FCAA0BC8C424A508E3CD5E42E6AFD99&lt;/guid&gt;&#10;            &lt;repollguid&gt;38AB0E4E72984C9BA21EC2993D973CCB&lt;/repollguid&gt;&#10;            &lt;sourceid&gt;FE2EE936DD334EEEB783CEAF2F5FD962&lt;/sourceid&gt;&#10;            &lt;questiontext&gt;Trong D&amp;amp;C, hành động nào nào giúp hạn chế việc thủng tử cung trong thủ thuậ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B23605BA68D48408D0F0E19A232B30C&lt;/guid&gt;&#10;                    &lt;answertext&gt;Xác định chính xác tư thế tử cung trước thủ thuật&lt;/answertext&gt;&#10;                    &lt;valuetype&gt;-1&lt;/valuetype&gt;&#10;                &lt;/answer&gt;&#10;                &lt;answer&gt;&#10;                    &lt;guid&gt;12C9208C52C34C74A55D1D0283728D58&lt;/guid&gt;&#10;                    &lt;answertext&gt;Đo chính xác độ sâu và  tư thế tử cung với thước&lt;/answertext&gt;&#10;                    &lt;valuetype&gt;-1&lt;/valuetype&gt;&#10;                &lt;/answer&gt;&#10;                &lt;answer&gt;&#10;                    &lt;guid&gt;8B2BB75C1022432FB93D134F57CD74D6&lt;/guid&gt;&#10;                    &lt;answertext&gt;Thận trọng khi dùng que nong để nong cổ tử cung&lt;/answertext&gt;&#10;                    &lt;valuetype&gt;-1&lt;/valuetype&gt;&#10;                &lt;/answer&gt;&#10;                &lt;answer&gt;&#10;                    &lt;guid&gt;3B16A82EF13A4288A40C3D78BCEFCEBB&lt;/guid&gt;&#10;                    &lt;answertext&gt;Cả 3 giải pháp cùng giúp hạn chế thủng tử cung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D39A48196BE4CB08E84E49DC5FC231C&lt;/guid&gt;&#10;        &lt;description /&gt;&#10;        &lt;date&gt;2/21/2022 9:47:4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38FCCAEEA8F46C6AA56D6E50F206CFA&lt;/guid&gt;&#10;            &lt;repollguid&gt;F6A1023833CE47D6854A27729FC3D3B6&lt;/repollguid&gt;&#10;            &lt;sourceid&gt;C0C0CB430E134219BECB997269C96F5D&lt;/sourceid&gt;&#10;            &lt;questiontext&gt;Khi nạo sinh thiết nội mạc tử cung, kháng sinh dự phòng được thực hiện ra sa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1DAB8386F714DB4AC382A3D569A098B&lt;/guid&gt;&#10;                    &lt;answertext&gt;Không cần cho kháng sinh dự phòng trước và sau đó&lt;/answertext&gt;&#10;                    &lt;valuetype&gt;-1&lt;/valuetype&gt;&#10;                &lt;/answer&gt;&#10;                &lt;answer&gt;&#10;                    &lt;guid&gt;1F8A7CB18C754E748DE995663D2BF5C5&lt;/guid&gt;&#10;                    &lt;answertext&gt;Cefazolin 1 gram, liều duy nhất trước thủ thuật&lt;/answertext&gt;&#10;                    &lt;valuetype&gt;-1&lt;/valuetype&gt;&#10;                &lt;/answer&gt;&#10;                &lt;answer&gt;&#10;                    &lt;guid&gt;E0F42E7ED397400C8E2E23207EE01452&lt;/guid&gt;&#10;                    &lt;answertext&gt;Doxycyclin 200 mg, liều duy nhất sau thủ thuật&lt;/answertext&gt;&#10;                    &lt;valuetype&gt;1&lt;/valuetype&gt;&#10;                &lt;/answer&gt;&#10;                &lt;answer&gt;&#10;                    &lt;guid&gt;699281485A7145069872EDEF5D1BBC6F&lt;/guid&gt;&#10;                    &lt;answertext&gt;Kháng sinh phổ rộng, từ 3 đến 5 ngày sau thủ thuật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F025E97EE9C24299BAE8930FCA99909F&lt;/guid&gt;&#10;        &lt;description /&gt;&#10;        &lt;date&gt;2/21/2022 9:47:4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01D402DEAC743D38EB2E258B9B66BE5&lt;/guid&gt;&#10;            &lt;repollguid&gt;58E790A6D37642EFAAB3C06370CCC240&lt;/repollguid&gt;&#10;            &lt;sourceid&gt;C4E30C63DBF8474BB67E36D1C7B2DC49&lt;/sourceid&gt;&#10;            &lt;questiontext&gt;Trước khi hút nạo thai trứng, người ta chuẩn bị cổ tử cung bằng cách nà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210AD99A1764B439E906D827533ABB4&lt;/guid&gt;&#10;                    &lt;answertext&gt;Prostaglandine E1 đêm trước ngày hút nạo&lt;/answertext&gt;&#10;                    &lt;valuetype&gt;-1&lt;/valuetype&gt;&#10;                &lt;/answer&gt;&#10;                &lt;answer&gt;&#10;                    &lt;guid&gt;39B7C8DA4C4F49A8891CF5EE3EC79864&lt;/guid&gt;&#10;                    &lt;answertext&gt;Prostaglandine E2 vài giờ trước khi hút nạo&lt;/answertext&gt;&#10;                    &lt;valuetype&gt;-1&lt;/valuetype&gt;&#10;                &lt;/answer&gt;&#10;                &lt;answer&gt;&#10;                    &lt;guid&gt;1F5354B973844F63A51E21AF12C1F64C&lt;/guid&gt;&#10;                    &lt;answertext&gt;Đặt bóng Foley qua kênh tử cung tối hôm trước&lt;/answertext&gt;&#10;                    &lt;valuetype&gt;-1&lt;/valuetype&gt;&#10;                &lt;/answer&gt;&#10;                &lt;answer&gt;&#10;                    &lt;guid&gt;A52FFFB996194AC99C8D0705F3B1D0D4&lt;/guid&gt;&#10;                    &lt;answertext&gt;Nong cổ tử cung với que nong ngay trước hút nạo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B5ECB97638F4908B0DA5B54FA820AA7&lt;/guid&gt;&#10;        &lt;description /&gt;&#10;        &lt;date&gt;2/21/2022 9:47:5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D50E6FC3157403FBBDE12E9F2FF9FF7&lt;/guid&gt;&#10;            &lt;repollguid&gt;9F42098E1C444C04AC5A1E84643593CC&lt;/repollguid&gt;&#10;            &lt;sourceid&gt;103A586FBF834344976B8F97921254C9&lt;/sourceid&gt;&#10;            &lt;questiontext&gt;Hành động nào được coi là quan trọng nhất giúp cầm máu khi hút nạo thai trứng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5450D9AA48C4E88B47675C03FC98A27&lt;/guid&gt;&#10;                    &lt;answertext&gt;Dùng chế phẩm oxytocics trong khi hút nạo&lt;/answertext&gt;&#10;                    &lt;valuetype&gt;-1&lt;/valuetype&gt;&#10;                &lt;/answer&gt;&#10;                &lt;answer&gt;&#10;                    &lt;guid&gt;5A839FE529FB4D7D8F52BA8CA45E4B42&lt;/guid&gt;&#10;                    &lt;answertext&gt;Dùng chế phẩm oxytocics sau khi hút nạo&lt;/answertext&gt;&#10;                    &lt;valuetype&gt;-1&lt;/valuetype&gt;&#10;                &lt;/answer&gt;&#10;                &lt;answer&gt;&#10;                    &lt;guid&gt;1B72812EE5CA45ACAADAD9DB839D0B5C&lt;/guid&gt;&#10;                    &lt;answertext&gt;Nhanh chóng làm sạch buồng tử cung&lt;/answertext&gt;&#10;                    &lt;valuetype&gt;1&lt;/valuetype&gt;&#10;                &lt;/answer&gt;&#10;                &lt;answer&gt;&#10;                    &lt;guid&gt;1121C91A42DD4F92A578F352926D0851&lt;/guid&gt;&#10;                    &lt;answertext&gt;Dùng acid tranexamic trước khi hút nạo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1"/>
  <p:tag name="NUMBERFORMAT" val="3"/>
  <p:tag name="COLORTYPE" val="SCHEM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8567CEDDEDE846A89D6202C3449ED4AF&lt;/guid&gt;&#10;        &lt;description /&gt;&#10;        &lt;date&gt;2/21/2022 9:48:0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C952F2856824E199F04FFEE515D01CF&lt;/guid&gt;&#10;            &lt;repollguid&gt;1C4AF4FE23F94A72A982A63EFFB8FE51&lt;/repollguid&gt;&#10;            &lt;sourceid&gt;69CCD0EB63574662AD1FF2E0492BCA4B&lt;/sourceid&gt;&#10;            &lt;questiontext&gt;Trong FNA, phải điều khiển đầu kim di chuyển trong khối u như thế nà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51BE2DCF50347DA97DA7A90690D2567&lt;/guid&gt;&#10;                    &lt;answertext&gt;Theo hình rẽ quạt&lt;/answertext&gt;&#10;                    &lt;valuetype&gt;1&lt;/valuetype&gt;&#10;                &lt;/answer&gt;&#10;                &lt;answer&gt;&#10;                    &lt;guid&gt;90339A401F2B4EC8835A31B5F51F16E6&lt;/guid&gt;&#10;                    &lt;answertext&gt;Theo đường tròn&lt;/answertext&gt;&#10;                    &lt;valuetype&gt;-1&lt;/valuetype&gt;&#10;                &lt;/answer&gt;&#10;                &lt;answer&gt;&#10;                    &lt;guid&gt;3A2F9472C5A94F93B1619DBB665431C9&lt;/guid&gt;&#10;                    &lt;answertext&gt;Theo chiều đứng thẳng&lt;/answertext&gt;&#10;                    &lt;valuetype&gt;-1&lt;/valuetype&gt;&#10;                &lt;/answer&gt;&#10;                &lt;answer&gt;&#10;                    &lt;guid&gt;25F990C1FB984C84A2AA355096A892F0&lt;/guid&gt;&#10;                    &lt;answertext&gt;Tuỳ ý, chỉ cần lấy được mô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3"/>
  <p:tag name="LABELFORMAT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BE33CE69C294061AF901E4A6FD795D7&lt;/guid&gt;&#10;        &lt;description /&gt;&#10;        &lt;date&gt;2/21/2022 9:48:1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31AB863590640E48B9333EC14AEE285&lt;/guid&gt;&#10;            &lt;repollguid&gt;0A110F3D795A423AAF8DA9410AE7E22E&lt;/repollguid&gt;&#10;            &lt;sourceid&gt;87025496B80C46C8B6D2AC4233056828&lt;/sourceid&gt;&#10;            &lt;questiontext&gt;Trong FNA, khi rút kim ra khỏi u, áp suất trong lòng xy-lanh phải ra sao để tránh gieo rắc tế bào u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542740FA27B46218D305C5EA1A929FF&lt;/guid&gt;&#10;                    &lt;answertext&gt;Áp suất âm&lt;/answertext&gt;&#10;                    &lt;valuetype&gt;-1&lt;/valuetype&gt;&#10;                &lt;/answer&gt;&#10;                &lt;answer&gt;&#10;                    &lt;guid&gt;07018F83701A4F42A4DCB16526D239B8&lt;/guid&gt;&#10;                    &lt;answertext&gt;Áp suất dương&lt;/answertext&gt;&#10;                    &lt;valuetype&gt;-1&lt;/valuetype&gt;&#10;                &lt;/answer&gt;&#10;                &lt;answer&gt;&#10;                    &lt;guid&gt;118B4CAB9E354F509F687913C525CE99&lt;/guid&gt;&#10;                    &lt;answertext&gt;Trạng thái nghỉ&lt;/answertext&gt;&#10;                    &lt;valuetype&gt;1&lt;/valuetype&gt;&#10;                &lt;/answer&gt;&#10;                &lt;answer&gt;&#10;                    &lt;guid&gt;912BBB63750043EC925A238A92B1B82A&lt;/guid&gt;&#10;                    &lt;answertext&gt;Không có yêu cầu đặc biệt&lt;/answertext&gt;&#10;                    &lt;valuetype&gt;-1&lt;/valuetype&gt;&#10;                &lt;/answer&gt;&#10;            &lt;/answers&gt;&#10;        &lt;/multichoice&gt;&#10;    &lt;/questions&gt;&#10;&lt;/questionlist&gt;"/>
  <p:tag name="HASRESULTS" val="False"/>
  <p:tag name="LIVECHARTING" val="False"/>
  <p:tag name="AUTOOPENPOLL" val="True"/>
  <p:tag name="AUTOFORMATCHART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89D4568E2744D78B5842BE70FA012A0&lt;/guid&gt;&#10;        &lt;description /&gt;&#10;        &lt;date&gt;2/21/2022 9:46:3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0F8AA5AD5B74FE5AB7D258DC9B8D00D&lt;/guid&gt;&#10;            &lt;repollguid&gt;98BEDFD695244B079FC5FE223797B709&lt;/repollguid&gt;&#10;            &lt;sourceid&gt;196A2DD6240F483EAC8166552114F244&lt;/sourceid&gt;&#10;            &lt;questiontext&gt;Vì sao Pipelle không thể thay thế được D&amp;amp;C khi cần khảo sát nội mạc tử cung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4880AE6DA0E44EA9F1827E22F2FE852&lt;/guid&gt;&#10;                    &lt;answertext&gt;Vì tỉ lệ âm tính giả cao khi tổn thương là khu trú &lt;/answertext&gt;&#10;                    &lt;valuetype&gt;1&lt;/valuetype&gt;&#10;                &lt;/answer&gt;&#10;                &lt;answer&gt;&#10;                    &lt;guid&gt;984321DED01B4BC7B725481877D3CD5E&lt;/guid&gt;&#10;                    &lt;answertext&gt;Vì giá trị chẩn đoán của nó thấp hơn hẳn của D&amp;amp;C&lt;/answertext&gt;&#10;                    &lt;valuetype&gt;-1&lt;/valuetype&gt;&#10;                &lt;/answer&gt;&#10;                &lt;answer&gt;&#10;                    &lt;guid&gt;413A215BFAF646F49806458AAEF96EF0&lt;/guid&gt;&#10;                    &lt;answertext&gt;Vì tính xâm lấn của nó là  tương đương với D&amp;amp;C&lt;/answertext&gt;&#10;                    &lt;valuetype&gt;-1&lt;/valuetype&gt;&#10;                &lt;/answer&gt;&#10;                &lt;answer&gt;&#10;                    &lt;guid&gt;503AF1A2114D4BADA1795B7A9B987009&lt;/guid&gt;&#10;                    &lt;answertext&gt;Cả 3 lí giải trên làm Pipelle không thay được D&amp;amp;C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808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Microsoft Graph Chart</vt:lpstr>
      <vt:lpstr>Các thủ thuật cơ bản trong phụ khoa: Sinh thiết nội mạc tử cung Hút nạo thai trứng Chọc hút tế bào vú bằng kim nhỏ (FNA)</vt:lpstr>
      <vt:lpstr>Phần I Sinh thiết nội mạc tử cung</vt:lpstr>
      <vt:lpstr>Mục tiêu học tập</vt:lpstr>
      <vt:lpstr>Khi tư vấn sinh thiết nội mạc, cần chú ý điểm nào sau đây?</vt:lpstr>
      <vt:lpstr>Vì sao Pipelle không thể thay thế được D&amp;C khi cần khảo sát nội mạc tử cung?</vt:lpstr>
      <vt:lpstr>Khi thực hiện D&amp;C, nong cổ tử cung đến mức nào là đủ?</vt:lpstr>
      <vt:lpstr>Trong D&amp;C, hành động nào nào giúp hạn chế việc thủng tử cung trong thủ thuật?</vt:lpstr>
      <vt:lpstr>Khi nạo sinh thiết nội mạc tử cung, kháng sinh dự phòng được thực hiện ra sao?</vt:lpstr>
      <vt:lpstr>Phần II Hút nạo thai trứng</vt:lpstr>
      <vt:lpstr>Mục tiêu học tập</vt:lpstr>
      <vt:lpstr>Trước khi hút nạo thai trứng, người ta chuẩn bị cổ tử cung bằng cách nào?</vt:lpstr>
      <vt:lpstr>Hành động nào được coi là quan trọng nhất giúp cầm máu khi hút nạo thai trứng?</vt:lpstr>
      <vt:lpstr>Phần II Chọc hút tế bào vú bằng kim nhỏ (FNA)</vt:lpstr>
      <vt:lpstr>Mục tiêu học tập</vt:lpstr>
      <vt:lpstr>Trong FNA, phải điều khiển đầu kim di chuyển trong khối u như thế nào?</vt:lpstr>
      <vt:lpstr>Trong FNA, khi rút kim ra khỏi u, áp suất trong lòng xy-lanh phải ra sao để tránh gieo rắc tế bào 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Nguyễn Đức Thiện</cp:lastModifiedBy>
  <cp:revision>79</cp:revision>
  <dcterms:created xsi:type="dcterms:W3CDTF">2021-06-05T06:25:08Z</dcterms:created>
  <dcterms:modified xsi:type="dcterms:W3CDTF">2022-02-21T04:17:21Z</dcterms:modified>
</cp:coreProperties>
</file>