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8" r:id="rId4"/>
    <p:sldId id="332" r:id="rId5"/>
    <p:sldId id="345" r:id="rId6"/>
    <p:sldId id="346" r:id="rId7"/>
    <p:sldId id="347" r:id="rId8"/>
    <p:sldId id="336" r:id="rId9"/>
    <p:sldId id="348" r:id="rId10"/>
    <p:sldId id="349" r:id="rId11"/>
    <p:sldId id="350" r:id="rId12"/>
    <p:sldId id="351" r:id="rId13"/>
    <p:sldId id="327" r:id="rId14"/>
    <p:sldId id="328" r:id="rId15"/>
    <p:sldId id="341" r:id="rId16"/>
    <p:sldId id="352" r:id="rId17"/>
    <p:sldId id="353" r:id="rId18"/>
    <p:sldId id="354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03" autoAdjust="0"/>
  </p:normalViewPr>
  <p:slideViewPr>
    <p:cSldViewPr>
      <p:cViewPr varScale="1">
        <p:scale>
          <a:sx n="80" d="100"/>
          <a:sy n="80" d="100"/>
        </p:scale>
        <p:origin x="16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E4CF-21F7-44EB-80CD-C54358FA28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3F93C-F516-4C49-92B4-7254F3B73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PFbgSm0QQ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https://www.youtube.com/watch?v=FuPFbgSm0QQ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F93C-F516-4C49-92B4-7254F3B737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223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337"/>
            <a:ext cx="9144000" cy="1121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39" y="6283619"/>
            <a:ext cx="2020661" cy="363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3252412" cy="629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DEB6-12EB-42F0-BF28-6F789CFB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56AC-0DF9-4481-A076-392E56326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3F1A-2377-422E-BDF1-AD8BB3C8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A473-4AFA-4C30-B60D-9A6D0BA8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7C7E-BEF1-48C4-9875-C1187EC2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337"/>
            <a:ext cx="9144000" cy="1121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39" y="6283619"/>
            <a:ext cx="2020661" cy="363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36153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61536"/>
            <a:ext cx="8229600" cy="105610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>
            <a:lvl1pPr marL="231775" indent="-231775">
              <a:buFont typeface="Arial" pitchFamily="34" charset="0"/>
              <a:buChar char="•"/>
              <a:defRPr sz="2400"/>
            </a:lvl1pPr>
            <a:lvl2pPr marL="463550" indent="-231775">
              <a:buFont typeface="Arial" pitchFamily="34" charset="0"/>
              <a:buChar char="•"/>
              <a:defRPr sz="2400"/>
            </a:lvl2pPr>
            <a:lvl3pPr marL="682625" indent="-219075">
              <a:buFont typeface="Arial" pitchFamily="34" charset="0"/>
              <a:buChar char="•"/>
              <a:defRPr sz="2400"/>
            </a:lvl3pPr>
            <a:lvl4pPr marL="1600200" indent="-228600">
              <a:buFont typeface="Arial" pitchFamily="34" charset="0"/>
              <a:buChar char="•"/>
              <a:defRPr sz="2800"/>
            </a:lvl4pPr>
            <a:lvl5pPr marL="2057400" indent="-228600">
              <a:buFont typeface="Arial" pitchFamily="34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15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337"/>
            <a:ext cx="9144000" cy="112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39" y="6283619"/>
            <a:ext cx="2020661" cy="363457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>
            <a:normAutofit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>
            <a:normAutofit/>
          </a:bodyPr>
          <a:lstStyle>
            <a:lvl1pPr marL="231775" indent="-231775">
              <a:defRPr sz="2400"/>
            </a:lvl1pPr>
            <a:lvl2pPr marL="463550" indent="-231775">
              <a:buFont typeface="Arial" pitchFamily="34" charset="0"/>
              <a:buChar char="•"/>
              <a:defRPr sz="2400"/>
            </a:lvl2pPr>
            <a:lvl3pPr marL="682625" indent="-219075">
              <a:buFont typeface="Arial" pitchFamily="34" charset="0"/>
              <a:buChar char="•"/>
              <a:defRPr sz="2400"/>
            </a:lvl3pPr>
            <a:lvl4pPr marL="1600200" indent="-228600">
              <a:buFont typeface="Arial" pitchFamily="34" charset="0"/>
              <a:buChar char="•"/>
              <a:defRPr sz="2400"/>
            </a:lvl4pPr>
            <a:lvl5pPr marL="2057400" indent="-228600">
              <a:buFont typeface="Arial" pitchFamily="34" charset="0"/>
              <a:buChar char="•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61536"/>
            <a:ext cx="8229600" cy="105610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0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80F5-E452-4679-A30F-59058745294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94AC-0F79-4848-8BF3-FE15C9AB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6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0.emf"/><Relationship Id="rId4" Type="http://schemas.openxmlformats.org/officeDocument/2006/relationships/tags" Target="../tags/tag33.xml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7.v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11.emf"/><Relationship Id="rId4" Type="http://schemas.openxmlformats.org/officeDocument/2006/relationships/tags" Target="../tags/tag39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PFbgSm0Q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12.emf"/><Relationship Id="rId4" Type="http://schemas.openxmlformats.org/officeDocument/2006/relationships/tags" Target="../tags/tag45.xml"/><Relationship Id="rId9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vmlDrawing" Target="../drawings/vmlDrawing9.v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13.emf"/><Relationship Id="rId4" Type="http://schemas.openxmlformats.org/officeDocument/2006/relationships/tags" Target="../tags/tag51.xml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image" Target="../media/image14.emf"/><Relationship Id="rId4" Type="http://schemas.openxmlformats.org/officeDocument/2006/relationships/tags" Target="../tags/tag57.xml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6.emf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7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8.emf"/><Relationship Id="rId4" Type="http://schemas.openxmlformats.org/officeDocument/2006/relationships/tags" Target="../tags/tag22.xm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438400"/>
          </a:xfrm>
        </p:spPr>
        <p:txBody>
          <a:bodyPr>
            <a:normAutofit/>
          </a:bodyPr>
          <a:lstStyle/>
          <a:p>
            <a:pPr algn="l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Tư vấn chọn lựa một biện pháp tránh thai</a:t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Kĩ thuật đặt dụng cụ tử cung tránh thai loại Tcu-380A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914400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Bài kiểm tra đảm bảo chuẩn bị bài</a:t>
            </a:r>
          </a:p>
        </p:txBody>
      </p:sp>
    </p:spTree>
    <p:extLst>
      <p:ext uri="{BB962C8B-B14F-4D97-AF65-F5344CB8AC3E}">
        <p14:creationId xmlns:p14="http://schemas.microsoft.com/office/powerpoint/2010/main" val="91842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5D84DAD6-7E17-4DC3-90D9-91DD7981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3850" indent="-323850">
              <a:buFont typeface="+mj-lt"/>
              <a:buAutoNum type="arabicPeriod" startAt="5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Tránh thai bằng condom có hiệu quả cao bảo vệ người dùng với loại STI nào?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CBF3BAA9-C02D-4C38-9FE9-B8CDC101816C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5584" y="2438400"/>
            <a:ext cx="4191000" cy="32004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HIV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HPV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Giang mai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Cả 3 loại STIs trên</a:t>
            </a:r>
            <a:endParaRPr lang="en-US" dirty="0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9CFBBC42-5570-4EBC-A0C6-A15B32508AA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85234929"/>
              </p:ext>
            </p:extLst>
          </p:nvPr>
        </p:nvGraphicFramePr>
        <p:xfrm>
          <a:off x="4572000" y="1352964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hart" r:id="rId8" imgW="4572000" imgH="5143500" progId="MSGraph.Chart.8">
                  <p:embed followColorScheme="full"/>
                </p:oleObj>
              </mc:Choice>
              <mc:Fallback>
                <p:oleObj name="Chart" r:id="rId8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1352964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CountdownTrigger">
            <a:extLst>
              <a:ext uri="{FF2B5EF4-FFF2-40B4-BE49-F238E27FC236}">
                <a16:creationId xmlns:a16="http://schemas.microsoft.com/office/drawing/2014/main" id="{05A596B4-3EE4-4B56-9332-7AA465393C12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TPCountdown">
            <a:extLst>
              <a:ext uri="{FF2B5EF4-FFF2-40B4-BE49-F238E27FC236}">
                <a16:creationId xmlns:a16="http://schemas.microsoft.com/office/drawing/2014/main" id="{2BFED743-23F3-4477-9E70-BB9300345C1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6" name="CountdownShape">
              <a:extLst>
                <a:ext uri="{FF2B5EF4-FFF2-40B4-BE49-F238E27FC236}">
                  <a16:creationId xmlns:a16="http://schemas.microsoft.com/office/drawing/2014/main" id="{D65BEC4B-3948-4E19-8327-EA6BA1806E92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untdownText">
              <a:extLst>
                <a:ext uri="{FF2B5EF4-FFF2-40B4-BE49-F238E27FC236}">
                  <a16:creationId xmlns:a16="http://schemas.microsoft.com/office/drawing/2014/main" id="{BBACF167-7DEE-430A-BA53-7DAC931DF1C2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9" name="TPResponseCounter">
            <a:extLst>
              <a:ext uri="{FF2B5EF4-FFF2-40B4-BE49-F238E27FC236}">
                <a16:creationId xmlns:a16="http://schemas.microsoft.com/office/drawing/2014/main" id="{2BE2248C-5913-4434-800C-04FE9BD2B92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557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17E30FEA-A805-4F2F-85C6-B17658E1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9575" indent="-409575">
              <a:buFont typeface="+mj-lt"/>
              <a:buAutoNum type="arabicPeriod" startAt="6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Thấu cảm trong tư vấn tránh thai được thể hiện ra sao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15D8CAD7-8EAC-470A-9F26-9EED43C85B55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28074" y="2057400"/>
            <a:ext cx="5181600" cy="39624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Nhìn, đánh giá sự việc với góc nhìn của người dùng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Ủng hộ, hướng theo quan điểm của người dùng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Tìm hiểu và chia sẻ với cảm xúc của người dùng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Chăm chú lắng nghe và cho phản hồi điều chỉnh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BC1BE9C7-BB67-4A86-BFA0-214C11B92CD2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19057083"/>
              </p:ext>
            </p:extLst>
          </p:nvPr>
        </p:nvGraphicFramePr>
        <p:xfrm>
          <a:off x="4572000" y="1421649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1421649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CB4C11E7-DDA4-4DA5-B283-8AE69AB046D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383674" y="2247900"/>
            <a:ext cx="444500" cy="4445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2BCD1CFB-B75D-4E68-90AA-9E00AD649694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505571AA-6C92-409D-8D67-98A3A8AAD3C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831FC6DD-A3C7-4FD2-8F94-76890F9A5BB4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F777862B-0FE4-40F9-AE5F-4801579479D4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1A8AE2E2-3E0E-4D28-8681-546C3D24D61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826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549A6840-B347-4BA5-9CAB-3207F8D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3538" indent="-363538">
              <a:buFont typeface="+mj-lt"/>
              <a:buAutoNum type="arabicPeriod" startAt="7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Làm gì khi người dùng phản đối 1 biện pháp mà bạn nghĩ là rất phù hợp cho bà 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6762F7DA-782E-4FFE-AF66-E3C41C23FBDC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0" y="2038350"/>
            <a:ext cx="5486400" cy="42672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Tìm hiểu kĩ vì sao bà ta “cự tuyệt” phương pháp đó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Giải thích cho bà rõ vì sao phương pháp là phù hợp  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Chỉ cho bà ta điểm bất lợi của các “plan B, plan C…”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Đưa ra các bằng chứng y khoa nói rằng nó ưu việt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FA66D8A0-45D9-498E-AD57-48A432C6694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0106944"/>
              </p:ext>
            </p:extLst>
          </p:nvPr>
        </p:nvGraphicFramePr>
        <p:xfrm>
          <a:off x="4724400" y="1417638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1417638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F435FD9C-A2CF-40BD-AB28-7EFE041B0BE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355600" y="2235200"/>
            <a:ext cx="444500" cy="4445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E3675389-000C-4EE2-8445-672D39C191BB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FBFBFFCE-BA16-48EB-8C6C-564BCF04CEB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830F65A9-1188-477F-9092-33455E3E7D24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C7189BF8-C129-4E07-B99A-60A94E233993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43382A12-30DA-495F-B7C0-8DADA26BF97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70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3825"/>
            <a:ext cx="7772400" cy="1679575"/>
          </a:xfrm>
        </p:spPr>
        <p:txBody>
          <a:bodyPr>
            <a:normAutofit/>
          </a:bodyPr>
          <a:lstStyle/>
          <a:p>
            <a:r>
              <a:rPr lang="en-US"/>
              <a:t>Phần II</a:t>
            </a:r>
            <a:br>
              <a:rPr lang="en-US"/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Kĩ thuật đặt dụng cụ tử cung tránh thai loại Tcu-380A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hoàn thành bài, người học có khả năng: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Thực hiện đúng kỹ thuật thao tác đặt dụng cụ tử cung TCu 380A trên mô hình tử cung rời</a:t>
            </a:r>
          </a:p>
        </p:txBody>
      </p:sp>
    </p:spTree>
    <p:extLst>
      <p:ext uri="{BB962C8B-B14F-4D97-AF65-F5344CB8AC3E}">
        <p14:creationId xmlns:p14="http://schemas.microsoft.com/office/powerpoint/2010/main" val="5292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2CC4-C40C-0C4B-96B0-01F6A915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Trước tiên, hãy cùng quan sát video clip sau…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1C4E-830E-4F44-BE2D-AF692BCE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Video clip 652 về đặt dụng cụ tử cung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https://www.youtube.com/watch?v=FuPFbgSm0QQ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35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050D0BB1-A85A-4670-BF20-BA76CBBD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58775" indent="-358775">
              <a:buFont typeface="+mj-lt"/>
              <a:buAutoNum type="arabicPeriod" startAt="8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Khi chỉnh nấc hãm xanh, cần lưu ý gì về phương của nó so với phương của cành ngang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97280DD2-4F2A-48AE-A7A7-E457BFBE15C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095500"/>
            <a:ext cx="8229600" cy="46482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Cùng phương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Vuông góc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Chéo góc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Bất kì</a:t>
            </a:r>
            <a:endParaRPr lang="en-US" dirty="0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717B7C77-9BA7-471D-B457-6122DBAB2C3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5385303"/>
              </p:ext>
            </p:extLst>
          </p:nvPr>
        </p:nvGraphicFramePr>
        <p:xfrm>
          <a:off x="4572000" y="1417638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1417638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4A5C451F-1193-4B47-BA23-B10CA186217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84480" y="2209800"/>
            <a:ext cx="215900" cy="2159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561C2D9D-7A03-4D28-BF96-F04D8EFA8A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E59857AB-367A-488F-B721-1861EA9D0DD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881A714A-B15C-4F4E-84CE-104EFC2D5B9E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CCE047A1-E53C-421A-A27E-AA3156AD8BD4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87FD449E-1339-4088-A99A-52F8660D50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97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E5FAE4CE-D5D8-4626-8CC6-822635A4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96862"/>
            <a:ext cx="8534400" cy="1056102"/>
          </a:xfrm>
        </p:spPr>
        <p:txBody>
          <a:bodyPr>
            <a:normAutofit fontScale="90000"/>
          </a:bodyPr>
          <a:lstStyle/>
          <a:p>
            <a:pPr marL="358775" indent="-358775">
              <a:buFont typeface="+mj-lt"/>
              <a:buAutoNum type="arabicPeriod" startAt="9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phóng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D4A7BB4F-E04F-481C-A925-D05C7F3204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2190750"/>
            <a:ext cx="4051300" cy="39624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Bản thân của IUD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Ống đặt (cần đặt)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Piston (cần đẩy)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Cả ba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822EDA2F-D899-462F-AF1F-3B4E83B7DAD2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33691981"/>
              </p:ext>
            </p:extLst>
          </p:nvPr>
        </p:nvGraphicFramePr>
        <p:xfrm>
          <a:off x="4596063" y="1352964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6063" y="1352964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55AFE9B8-70F1-409A-87AC-D24FF8A17A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1440" y="2781300"/>
            <a:ext cx="266700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23509EFA-C5B3-463C-BDC5-32F7BF2FC435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A4510530-D9C9-4FEC-9FF9-54B9F182094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2BB1A0A4-3288-4736-83F0-8B65D8746929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15EEEE40-F0E1-45C6-BE7F-0A9A2E428EC7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85337215-14C2-41F1-B3EF-6472D5D0313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43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562AB91E-593E-405E-9DFC-6CEE07BE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3538" indent="-363538">
              <a:buFont typeface="+mj-lt"/>
              <a:buAutoNum type="arabicPeriod" startAt="10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Hệ thống cần được tháo ra như thế 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A7675C5B-97FE-4B5C-8E0A-781303D35FB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152400" y="2152650"/>
            <a:ext cx="5181600" cy="4038600"/>
          </a:xfrm>
        </p:spPr>
        <p:txBody>
          <a:bodyPr>
            <a:normAutofit/>
          </a:bodyPr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Tháo cần đẩy trước, khi tháo giữ yên cần đặt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Tháo cần đặt trước, khi tháo giữ yên cần đẩy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Tháo cần đặt trước, khi tháo đẩy nhẹ cần đẩy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Cả cần đặt và cần đẩy phải được tháo ra cùng lúc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A8A67273-92CB-4987-8259-0A71ECD214D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48766201"/>
              </p:ext>
            </p:extLst>
          </p:nvPr>
        </p:nvGraphicFramePr>
        <p:xfrm>
          <a:off x="4724400" y="1397585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1397585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39A1A76F-932B-4AE1-A983-506BA68F019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508000" y="2349500"/>
            <a:ext cx="444500" cy="4445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0083C31C-DFD3-4988-8A98-A95C55D5BD49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57F21389-81B6-4108-A3D3-1D16E41A0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FA200E0E-8345-43A8-98B8-56F31E5A768A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FBCDAD6E-52AE-4AB0-9345-81A17ACF6811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2773B380-9CC1-46B0-9E50-596CC9BE58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609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/>
          <a:p>
            <a:r>
              <a:rPr lang="en-US"/>
              <a:t>Phần I</a:t>
            </a:r>
            <a:br>
              <a:rPr lang="en-US"/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Tư vấn chọn lựa một biện pháp tránh thai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hoàn thành bài, người học có khả năng: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Giao tiếp hiệu quả với khách hàng để tư vấn chọn lựa biện pháp tránh thai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Khai thác đủ và đúng thông tin để chọn được các biện pháp tránh thai an toàn và phù hợp</a:t>
            </a:r>
          </a:p>
          <a:p>
            <a:pPr marL="355600" indent="-355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Tư vấn cho một khách hàng cụ thể chọn được một biện pháp tránh thai phù hợp</a:t>
            </a:r>
          </a:p>
        </p:txBody>
      </p:sp>
    </p:spTree>
    <p:extLst>
      <p:ext uri="{BB962C8B-B14F-4D97-AF65-F5344CB8AC3E}">
        <p14:creationId xmlns:p14="http://schemas.microsoft.com/office/powerpoint/2010/main" val="173065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2CC4-C40C-0C4B-96B0-01F6A915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Trước tiên, hãy cùng quan sát video clip sau…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1C4E-830E-4F44-BE2D-AF692BCE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Video clip 651 tư vấn về tránh thai</a:t>
            </a:r>
          </a:p>
          <a:p>
            <a:pPr marL="0" indent="0">
              <a:buNone/>
            </a:pPr>
            <a:r>
              <a:rPr lang="en-US" u="sng">
                <a:solidFill>
                  <a:srgbClr val="0070C0"/>
                </a:solidFill>
              </a:rPr>
              <a:t>URL to be added by the clip owner</a:t>
            </a:r>
          </a:p>
        </p:txBody>
      </p:sp>
    </p:spTree>
    <p:extLst>
      <p:ext uri="{BB962C8B-B14F-4D97-AF65-F5344CB8AC3E}">
        <p14:creationId xmlns:p14="http://schemas.microsoft.com/office/powerpoint/2010/main" val="29002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101BD9C2-F4CF-4C16-82EC-8268DA59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71463" indent="-271463">
              <a:buFont typeface="+mj-lt"/>
              <a:buAutoNum type="arabi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Nội dung nào liên quan đến sàng lọc tính an toàn đã được thực 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00846B06-CEE6-4DCA-A356-146B628DFCCD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2004675"/>
            <a:ext cx="4191000" cy="44958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Tiền sử gia đình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Tiền sử bản thân  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Nguy cơ mắc STIs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Tiền sử dùng thuốc</a:t>
            </a:r>
            <a:endParaRPr lang="en-US" dirty="0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59B887D0-6CF2-44E4-9268-33CD5F6DC16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60367006"/>
              </p:ext>
            </p:extLst>
          </p:nvPr>
        </p:nvGraphicFramePr>
        <p:xfrm>
          <a:off x="4648200" y="12954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12954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D6F4CAC5-ABBF-4C39-8CD0-1C99C976F3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7640" y="2590800"/>
            <a:ext cx="266700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D7B17954-5DC1-479A-8F9C-80D44D8E4A8A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3D0CCA0E-C4D6-4EBF-B4C0-AFAFCDE320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8F0F82C9-A4C7-4303-8A6E-ABCBCA741EA2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7186A539-6735-4C3B-9E87-A9566C97300A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D55C6364-43CA-4524-B1B3-7949E2B930A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43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E07CFE6E-6A64-47B9-B407-DAE7C080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Nội dung nào liên quan đến khảo sát tính phù hợp đã được thực 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9018EE4C-A153-4008-8DE6-AEF860C3C93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2362200"/>
            <a:ext cx="4419600" cy="32004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Điều kiện kinh tế tài chính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Thời gian dùng tránh thai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Yêu cầu cá nhân đặc biệt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Lí do từ chối 1 biện pháp</a:t>
            </a:r>
            <a:endParaRPr lang="en-US" dirty="0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6EB4BBE0-21CD-407F-8C99-E016EB376D0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1573454"/>
              </p:ext>
            </p:extLst>
          </p:nvPr>
        </p:nvGraphicFramePr>
        <p:xfrm>
          <a:off x="4648200" y="1352964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1352964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DF6B981D-08BD-4828-991A-529CA0B027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5240" y="2946400"/>
            <a:ext cx="266700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83A64D2B-B9DE-4A9D-AAEE-3BD4B3E79DC5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DD7FDB51-F22E-413C-9300-4E80E6D1DD3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5A47B064-3DEF-4F7A-8512-31EEFAB731FF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42F59CC1-FD42-4B0B-AC5C-7B6BFCFBAE05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E4847423-5EA9-4C0A-8714-9A83E3047EC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756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E24222D4-922A-4066-9C88-DACDD428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Trong 4 cặp sau, cặp nào được xếp theo thứ tự phù hợp cao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ít phù 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9B558CB2-F3B3-4D3D-92B7-F7BED0ADCD16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2128044"/>
            <a:ext cx="4267200" cy="3581400"/>
          </a:xfrm>
        </p:spPr>
        <p:txBody>
          <a:bodyPr/>
          <a:lstStyle/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COCs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Condom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Condom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COCs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TCu 380A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COCs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0425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COCs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TCu 380A</a:t>
            </a:r>
            <a:endParaRPr lang="en-US" dirty="0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A49804E3-F019-4AA9-97AD-BF97B9E42E1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24885389"/>
              </p:ext>
            </p:extLst>
          </p:nvPr>
        </p:nvGraphicFramePr>
        <p:xfrm>
          <a:off x="4724400" y="127635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127635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0F424FB5-EF21-482C-BD11-9AF0CB2CB44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1440" y="2717800"/>
            <a:ext cx="266700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42351DC6-9C4B-4223-8CED-2C9AA891430E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07A756FE-A51A-4C1B-A3C6-56D4560898A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8ED3A799-932B-4E5D-82B4-7F669444A2F0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D0FDBCB5-5AAF-4D02-BEC4-5A499FD04059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8441BF8E-BD43-414B-B1F5-8EA4FE6B85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69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2CC4-C40C-0C4B-96B0-01F6A915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Hãy trả lời các câu hỏi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1C4E-830E-4F44-BE2D-AF692BCE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DCB616EA-264E-44E1-9CA8-A5723160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56102"/>
          </a:xfrm>
        </p:spPr>
        <p:txBody>
          <a:bodyPr>
            <a:normAutofit fontScale="90000"/>
          </a:bodyPr>
          <a:lstStyle/>
          <a:p>
            <a:pPr marL="346075" indent="-346075">
              <a:buFont typeface="+mj-lt"/>
              <a:buAutoNum type="arabicPeriod" startAt="4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Cat 3, 4,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cat 1,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B67738EB-BDBF-40E3-BB6A-326A8826D9B6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52400" y="2362200"/>
            <a:ext cx="4419600" cy="2743200"/>
          </a:xfrm>
        </p:spPr>
        <p:txBody>
          <a:bodyPr/>
          <a:lstStyle/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Chọn biện pháp có cat 3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Tư vấn rõ về các cat 1, 2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Chọn tránh thai vĩnh viễn</a:t>
            </a:r>
          </a:p>
          <a:p>
            <a:pPr marL="860425" lvl="1" indent="-514350">
              <a:buFont typeface="+mj-lt"/>
              <a:buAutoNum type="alphaU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Tránh thai cho bạn tình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06BC1F14-4B57-4924-AA88-716482235D6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27938785"/>
              </p:ext>
            </p:extLst>
          </p:nvPr>
        </p:nvGraphicFramePr>
        <p:xfrm>
          <a:off x="4741333" y="1521323"/>
          <a:ext cx="440266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1333" y="1521323"/>
                        <a:ext cx="440266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>
            <a:extLst>
              <a:ext uri="{FF2B5EF4-FFF2-40B4-BE49-F238E27FC236}">
                <a16:creationId xmlns:a16="http://schemas.microsoft.com/office/drawing/2014/main" id="{BE2FD34F-7655-4314-AA36-943B732E1A9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60960" y="2946400"/>
            <a:ext cx="266700" cy="266700"/>
          </a:xfrm>
          <a:prstGeom prst="star5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PCountdownTrigger">
            <a:extLst>
              <a:ext uri="{FF2B5EF4-FFF2-40B4-BE49-F238E27FC236}">
                <a16:creationId xmlns:a16="http://schemas.microsoft.com/office/drawing/2014/main" id="{476FF3E2-82B4-40E9-9793-F7C3ED46146E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3668417B-0C9A-4420-9CD7-ADE999DAD4C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7" name="CountdownShape">
              <a:extLst>
                <a:ext uri="{FF2B5EF4-FFF2-40B4-BE49-F238E27FC236}">
                  <a16:creationId xmlns:a16="http://schemas.microsoft.com/office/drawing/2014/main" id="{59CB5204-27BA-422A-A26D-26F098AA8A03}"/>
                </a:ext>
              </a:extLst>
            </p:cNvPr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untdownText">
              <a:extLst>
                <a:ext uri="{FF2B5EF4-FFF2-40B4-BE49-F238E27FC236}">
                  <a16:creationId xmlns:a16="http://schemas.microsoft.com/office/drawing/2014/main" id="{A5722ECB-E93E-469A-84BA-E1681D54BBEF}"/>
                </a:ext>
              </a:extLst>
            </p:cNvPr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 panose="020B0604030504040204" pitchFamily="34" charset="0"/>
                </a:rPr>
                <a:t>30</a:t>
              </a:r>
            </a:p>
          </p:txBody>
        </p: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99F4E810-0C83-4FE4-92BF-2CD5588336A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02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6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12A667471E6E43E5873236C540C7A3FD&lt;/guid&gt;&#10;        &lt;description /&gt;&#10;        &lt;date&gt;2/21/2022 10:15:5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6D895855F6445B99A2F520749282281&lt;/guid&gt;&#10;            &lt;repollguid&gt;3D1CAF336A2543399228CFBBA87E0ADE&lt;/repollguid&gt;&#10;            &lt;sourceid&gt;F21BAF01D00944489F20FCE17B5E0127&lt;/sourceid&gt;&#10;            &lt;questiontext&gt;3.Trong 4 cặp sau, cặp nào được xếp theo thứ tự phù hợp cao  ít phù hợ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1436D21F16A4C48B94EDEFFB327F84F&lt;/guid&gt;&#10;                    &lt;answertext&gt;COCs  Condom&lt;/answertext&gt;&#10;                    &lt;valuetype&gt;-1&lt;/valuetype&gt;&#10;                &lt;/answer&gt;&#10;                &lt;answer&gt;&#10;                    &lt;guid&gt;7C19B41672664F63B85D5B864D83F56C&lt;/guid&gt;&#10;                    &lt;answertext&gt;Condom  COCs&lt;/answertext&gt;&#10;                    &lt;valuetype&gt;1&lt;/valuetype&gt;&#10;                &lt;/answer&gt;&#10;                &lt;answer&gt;&#10;                    &lt;guid&gt;C56177969157456D971C82C7B067F1E1&lt;/guid&gt;&#10;                    &lt;answertext&gt;TCu 380A  COCs&lt;/answertext&gt;&#10;                    &lt;valuetype&gt;-1&lt;/valuetype&gt;&#10;                &lt;/answer&gt;&#10;                &lt;answer&gt;&#10;                    &lt;guid&gt;358C1003C3494FD587CA4444BA063517&lt;/guid&gt;&#10;                    &lt;answertext&gt;COCs  TCu 380A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71B0C51477334E2AA963D81B41CA58AB&lt;/guid&gt;&#10;        &lt;description /&gt;&#10;        &lt;date&gt;2/21/2022 10:15:3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97ABFBE22B34D599965EB9CB5879743&lt;/guid&gt;&#10;            &lt;repollguid&gt;9C76E2EFDBA1400984132A4898637B33&lt;/repollguid&gt;&#10;            &lt;sourceid&gt;6EA41B7F17354B7083114E448AC5899F&lt;/sourceid&gt;&#10;            &lt;questiontext&gt;Nội dung nào liên quan đến sàng lọc tính an toàn đã được thực hiệ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B61F79E035B483393340601BB7BDC1D&lt;/guid&gt;&#10;                    &lt;answertext&gt;Tiền sử gia đình&lt;/answertext&gt;&#10;                    &lt;valuetype&gt;-1&lt;/valuetype&gt;&#10;                &lt;/answer&gt;&#10;                &lt;answer&gt;&#10;                    &lt;guid&gt;2D936E83F14C4DE5BF5B583DF7CA29EE&lt;/guid&gt;&#10;                    &lt;answertext&gt;Tiền sử bản thân  &lt;/answertext&gt;&#10;                    &lt;valuetype&gt;1&lt;/valuetype&gt;&#10;                &lt;/answer&gt;&#10;                &lt;answer&gt;&#10;                    &lt;guid&gt;9CED9180C97D4F27A35B0CEAA16D6982&lt;/guid&gt;&#10;                    &lt;answertext&gt;Nguy cơ mắc STIs&lt;/answertext&gt;&#10;                    &lt;valuetype&gt;-1&lt;/valuetype&gt;&#10;                &lt;/answer&gt;&#10;                &lt;answer&gt;&#10;                    &lt;guid&gt;006BB280D80C43BBA4F03F2A051777CD&lt;/guid&gt;&#10;                    &lt;answertext&gt;Tiền sử dùng thuốc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A8828978FFAE489DB3AF82F721D49651&lt;/guid&gt;&#10;        &lt;description /&gt;&#10;        &lt;date&gt;2/21/2022 10:16:0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52DB9514C8C49929A019523937531D2&lt;/guid&gt;&#10;            &lt;repollguid&gt;6E65E36031874860B26477B5DC02BE25&lt;/repollguid&gt;&#10;            &lt;sourceid&gt;DF58685FA8084E70A5880D3224D5CC91&lt;/sourceid&gt;&#10;            &lt;questiontext&gt;Sàng lọc tính an toàn, thấy đa phần là Cat 3, 4, còn các biện pháp cat 1, 2 có vẻ như không phù hợp với ý định của khách hàng. Làm gì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CDD6C48DB97C43FC8B80530CBDF32E75&lt;/guid&gt;&#10;                    &lt;answertext&gt;Chọn biện pháp có cat 3&lt;/answertext&gt;&#10;                    &lt;valuetype&gt;-1&lt;/valuetype&gt;&#10;                &lt;/answer&gt;&#10;                &lt;answer&gt;&#10;                    &lt;guid&gt;04D094075EC44C59A725554389FC877E&lt;/guid&gt;&#10;                    &lt;answertext&gt;Tư vấn rõ về các cat 1, 2&lt;/answertext&gt;&#10;                    &lt;valuetype&gt;1&lt;/valuetype&gt;&#10;                &lt;/answer&gt;&#10;                &lt;answer&gt;&#10;                    &lt;guid&gt;26D585FFF0D0429B938DBEBA2D520AD0&lt;/guid&gt;&#10;                    &lt;answertext&gt;Chọn tránh thai vĩnh viễn&lt;/answertext&gt;&#10;                    &lt;valuetype&gt;-1&lt;/valuetype&gt;&#10;                &lt;/answer&gt;&#10;                &lt;answer&gt;&#10;                    &lt;guid&gt;6F9DBA83E32D4BC396DCC72ABD97DF4B&lt;/guid&gt;&#10;                    &lt;answertext&gt;Tránh thai cho bạn tình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8EA18894F148426DA30F50622940AE02&lt;/guid&gt;&#10;        &lt;description /&gt;&#10;        &lt;date&gt;2/21/2022 10:16:0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CBEE5DF0C8C42299094CD9ADE268A1D&lt;/guid&gt;&#10;            &lt;repollguid&gt;4193D14551C64E3DA5DF5363E4447CEC&lt;/repollguid&gt;&#10;            &lt;sourceid&gt;A7E08D7C1D4E46EDBAF9AD803C6D8597&lt;/sourceid&gt;&#10;            &lt;questiontext&gt;Tránh thai bằng condom có hiệu quả cao bảo vệ người dùng với loại STI nà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BD1432556024E56AE922C6DC7452F7A&lt;/guid&gt;&#10;                    &lt;answertext&gt;HIV&lt;/answertext&gt;&#10;                    &lt;valuetype&gt;0&lt;/valuetype&gt;&#10;                &lt;/answer&gt;&#10;                &lt;answer&gt;&#10;                    &lt;guid&gt;94F691737FBD482A90DA0EBE2337E989&lt;/guid&gt;&#10;                    &lt;answertext&gt;HPV&lt;/answertext&gt;&#10;                    &lt;valuetype&gt;0&lt;/valuetype&gt;&#10;                &lt;/answer&gt;&#10;                &lt;answer&gt;&#10;                    &lt;guid&gt;8A74C3439DFA4EEDB3427BE0A257994C&lt;/guid&gt;&#10;                    &lt;answertext&gt;Giang mai&lt;/answertext&gt;&#10;                    &lt;valuetype&gt;0&lt;/valuetype&gt;&#10;                &lt;/answer&gt;&#10;                &lt;answer&gt;&#10;                    &lt;guid&gt;4DC61F50872443C4AD5DEE1A37F4F665&lt;/guid&gt;&#10;                    &lt;answertext&gt;Cả 3 loại STIs trên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1CF5DAC710A34DAB9EBD185F2C190CF9&lt;/guid&gt;&#10;        &lt;description /&gt;&#10;        &lt;date&gt;2/21/2022 10:16:1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F522C86B86A4271B99749C15A79B047&lt;/guid&gt;&#10;            &lt;repollguid&gt;83D544E9B12A408A87966E76B2E8584F&lt;/repollguid&gt;&#10;            &lt;sourceid&gt;579B38AB17B04E4CB9C262C766AEBBBF&lt;/sourceid&gt;&#10;            &lt;questiontext&gt;Thấu cảm trong tư vấn tránh thai được thể hiện ra sa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C6F3C4BB6E5B4D288D198BCF3546232B&lt;/guid&gt;&#10;                    &lt;answertext&gt;Nhìn, đánh giá sự việc với góc nhìn của người dùng&lt;/answertext&gt;&#10;                    &lt;valuetype&gt;1&lt;/valuetype&gt;&#10;                &lt;/answer&gt;&#10;                &lt;answer&gt;&#10;                    &lt;guid&gt;DAF128E3DE2C41D983AECD4EABE03E1D&lt;/guid&gt;&#10;                    &lt;answertext&gt;Ủng hộ, hướng theo quan điểm của người dùng&lt;/answertext&gt;&#10;                    &lt;valuetype&gt;-1&lt;/valuetype&gt;&#10;                &lt;/answer&gt;&#10;                &lt;answer&gt;&#10;                    &lt;guid&gt;37A6F5B7C02A4CBDBC40D5C31A26DB43&lt;/guid&gt;&#10;                    &lt;answertext&gt;Tìm hiểu và chia sẻ với cảm xúc của người dùng&lt;/answertext&gt;&#10;                    &lt;valuetype&gt;-1&lt;/valuetype&gt;&#10;                &lt;/answer&gt;&#10;                &lt;answer&gt;&#10;                    &lt;guid&gt;507BD08905B647CE9AEFFC55C12EE617&lt;/guid&gt;&#10;                    &lt;answertext&gt;Chăm chú lắng nghe và cho phản hồi điều chỉnh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24B7BFE1C69448FEA18B7CA49CD30B3A&lt;/guid&gt;&#10;        &lt;description /&gt;&#10;        &lt;date&gt;2/21/2022 10:16:2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156F38D1C504BE78A3F3D3F2031231C&lt;/guid&gt;&#10;            &lt;repollguid&gt;2CA2FE05C6AC4B5C9A3CA8FC2CD017F8&lt;/repollguid&gt;&#10;            &lt;sourceid&gt;2EA925DD0C394D46B96A6763564352AC&lt;/sourceid&gt;&#10;            &lt;questiontext&gt;Làm gì khi người dùng phản đối 1 biện pháp mà bạn nghĩ là rất phù hợp cho bà ta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1F5519C4F8E4C3DA5CD8D9DFFA83C1C&lt;/guid&gt;&#10;                    &lt;answertext&gt;Tìm hiểu kĩ vì sao bà ta “cự tuyệt” phương pháp đó&lt;/answertext&gt;&#10;                    &lt;valuetype&gt;1&lt;/valuetype&gt;&#10;                &lt;/answer&gt;&#10;                &lt;answer&gt;&#10;                    &lt;guid&gt;773A0EF5BCDA494DB2DE16625A1E3DFE&lt;/guid&gt;&#10;                    &lt;answertext&gt;Giải thích cho bà rõ vì sao phương pháp là phù hợp  &lt;/answertext&gt;&#10;                    &lt;valuetype&gt;-1&lt;/valuetype&gt;&#10;                &lt;/answer&gt;&#10;                &lt;answer&gt;&#10;                    &lt;guid&gt;E1956C18871C4B1F83D95143AD983C36&lt;/guid&gt;&#10;                    &lt;answertext&gt;Chỉ cho bà ta điểm bất lợi của các “plan B, plan C…”&lt;/answertext&gt;&#10;                    &lt;valuetype&gt;-1&lt;/valuetype&gt;&#10;                &lt;/answer&gt;&#10;                &lt;answer&gt;&#10;                    &lt;guid&gt;26D404F11A1849709D94D45103F00B64&lt;/guid&gt;&#10;                    &lt;answertext&gt;Đưa ra các bằng chứng y khoa nói rằng nó ưu việt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9D1DDAA7F9004EF3A1A8D0127DB9F499&lt;/guid&gt;&#10;        &lt;description /&gt;&#10;        &lt;date&gt;2/21/2022 10:16:2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17DC0D6C41E4AF3AE8DC0783C0992C6&lt;/guid&gt;&#10;            &lt;repollguid&gt;F8263F7ADEED489C8183C44AD88A616D&lt;/repollguid&gt;&#10;            &lt;sourceid&gt;2052EB14DD2A4C19A5DB519C9570338C&lt;/sourceid&gt;&#10;            &lt;questiontext&gt;Khi chỉnh nấc hãm xanh, cần lưu ý gì về phương của nó so với phương của cành ngang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911468DF2EC4E648E129677447377F2&lt;/guid&gt;&#10;                    &lt;answertext&gt;Cùng phương&lt;/answertext&gt;&#10;                    &lt;valuetype&gt;1&lt;/valuetype&gt;&#10;                &lt;/answer&gt;&#10;                &lt;answer&gt;&#10;                    &lt;guid&gt;0E5AA8A87F4D44FFB045835937A3EE15&lt;/guid&gt;&#10;                    &lt;answertext&gt;Vuông góc&lt;/answertext&gt;&#10;                    &lt;valuetype&gt;-1&lt;/valuetype&gt;&#10;                &lt;/answer&gt;&#10;                &lt;answer&gt;&#10;                    &lt;guid&gt;91823B76948F4D9FBF9D5168EA0F47A3&lt;/guid&gt;&#10;                    &lt;answertext&gt;Chéo góc&lt;/answertext&gt;&#10;                    &lt;valuetype&gt;-1&lt;/valuetype&gt;&#10;                &lt;/answer&gt;&#10;                &lt;answer&gt;&#10;                    &lt;guid&gt;A7AD8CA285544852977589FF820FB1F4&lt;/guid&gt;&#10;                    &lt;answertext&gt;Bất kì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9BDCFB4796BD43A3932935C9C22712D7&lt;/guid&gt;&#10;        &lt;description /&gt;&#10;        &lt;date&gt;2/21/2022 10:16:3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A5D4B0CE5349F894E5C93CCE41CB55&lt;/guid&gt;&#10;            &lt;repollguid&gt;BCFC2BA4E6E24813BB8D2AF0BEAEFAA4&lt;/repollguid&gt;&#10;            &lt;sourceid&gt;2B4F961520184217A50217FB5FBC60A9&lt;/sourceid&gt;&#10;            &lt;questiontext&gt;Trong thao tác giải phóng cành ngang của chữ T, phần nào của toàn bộ hệ thống sẽ được di chuyể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C1E6B6B5F4D46FCAD14C1440BBD7F7E&lt;/guid&gt;&#10;                    &lt;answertext&gt;Bản thân của IUD&lt;/answertext&gt;&#10;                    &lt;valuetype&gt;-1&lt;/valuetype&gt;&#10;                &lt;/answer&gt;&#10;                &lt;answer&gt;&#10;                    &lt;guid&gt;03FBFAF72CCC4939B21617C88D2C0161&lt;/guid&gt;&#10;                    &lt;answertext&gt;Ống đặt (cần đặt)&lt;/answertext&gt;&#10;                    &lt;valuetype&gt;1&lt;/valuetype&gt;&#10;                &lt;/answer&gt;&#10;                &lt;answer&gt;&#10;                    &lt;guid&gt;D7F8ED9B9AE141BD8634DA625AB04EF9&lt;/guid&gt;&#10;                    &lt;answertext&gt;Piston (cần đẩy)&lt;/answertext&gt;&#10;                    &lt;valuetype&gt;-1&lt;/valuetype&gt;&#10;                &lt;/answer&gt;&#10;                &lt;answer&gt;&#10;                    &lt;guid&gt;7341114AEDCD47F7AB8113108C65F92D&lt;/guid&gt;&#10;                    &lt;answertext&gt;Cả ba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638E30AA5835458D986B2DFC98606E41&lt;/guid&gt;&#10;        &lt;description /&gt;&#10;        &lt;date&gt;2/21/2022 10:16:3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E49BD2288EA4240A42C8CEB8080C35A&lt;/guid&gt;&#10;            &lt;repollguid&gt;885936776D124CF3B064183DCFD75BCC&lt;/repollguid&gt;&#10;            &lt;sourceid&gt;BBD730E0E87849EAA70924302EC50847&lt;/sourceid&gt;&#10;            &lt;questiontext&gt;Hệ thống cần được tháo ra như thế nà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3A63A6AF9C44443B60B56B4AADE4DC1&lt;/guid&gt;&#10;                    &lt;answertext&gt;Tháo cần đẩy trước, khi tháo giữ yên cần đặt&lt;/answertext&gt;&#10;                    &lt;valuetype&gt;1&lt;/valuetype&gt;&#10;                &lt;/answer&gt;&#10;                &lt;answer&gt;&#10;                    &lt;guid&gt;65D9F63B403047CDBF3738AF92A4F09C&lt;/guid&gt;&#10;                    &lt;answertext&gt;Tháo cần đặt trước, khi tháo giữ yên cần đẩy&lt;/answertext&gt;&#10;                    &lt;valuetype&gt;-1&lt;/valuetype&gt;&#10;                &lt;/answer&gt;&#10;                &lt;answer&gt;&#10;                    &lt;guid&gt;07792864096247DB9E76D4D701DCE1F0&lt;/guid&gt;&#10;                    &lt;answertext&gt;Tháo cần đặt trước, khi tháo đẩy nhẹ cần đẩy&lt;/answertext&gt;&#10;                    &lt;valuetype&gt;-1&lt;/valuetype&gt;&#10;                &lt;/answer&gt;&#10;                &lt;answer&gt;&#10;                    &lt;guid&gt;2A5D943722B34A618E09C272B5739878&lt;/guid&gt;&#10;                    &lt;answertext&gt;Cả cần đặt và cần đẩy phải được tháo ra cùng lúc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3"/>
  <p:tag name="LABELFORMAT" val="1"/>
  <p:tag name="COLORTYPE" val="SCHEM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7AF2664AD6654581B89F76AA38176CCC&lt;/guid&gt;&#10;        &lt;description /&gt;&#10;        &lt;date&gt;2/21/2022 10:15:4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3641C6FD6364761A908189C2745E1CB&lt;/guid&gt;&#10;            &lt;repollguid&gt;FED5BA5A245D468F93D9DBF50BB94565&lt;/repollguid&gt;&#10;            &lt;sourceid&gt;47E6E10B330546659BBDDECF524FAFCB&lt;/sourceid&gt;&#10;            &lt;questiontext&gt;2.Nội dung nào liên quan đến khảo sát tính phù hợp đã được thực hiệ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9D891AC8B0F426FBFEF68BB5E884CC8&lt;/guid&gt;&#10;                    &lt;answertext&gt;Điều kiện kinh tế tài chính&lt;/answertext&gt;&#10;                    &lt;valuetype&gt;-1&lt;/valuetype&gt;&#10;                &lt;/answer&gt;&#10;                &lt;answer&gt;&#10;                    &lt;guid&gt;2BE7C68977BF4CD29C23CB4C0A04F8BA&lt;/guid&gt;&#10;                    &lt;answertext&gt;Thời gian dùng tránh thai&lt;/answertext&gt;&#10;                    &lt;valuetype&gt;1&lt;/valuetype&gt;&#10;                &lt;/answer&gt;&#10;                &lt;answer&gt;&#10;                    &lt;guid&gt;52A12614730A484A998096209B807C3E&lt;/guid&gt;&#10;                    &lt;answertext&gt;Yêu cầu cá nhân đặc biệt&lt;/answertext&gt;&#10;                    &lt;valuetype&gt;-1&lt;/valuetype&gt;&#10;                &lt;/answer&gt;&#10;                &lt;answer&gt;&#10;                    &lt;guid&gt;DD841F1AAD204BDABF9ECEBB6A97C23D&lt;/guid&gt;&#10;                    &lt;answertext&gt;Lí do từ chối 1 biện pháp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HASRESULT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729</Words>
  <Application>Microsoft Office PowerPoint</Application>
  <PresentationFormat>On-screen Show (4:3)</PresentationFormat>
  <Paragraphs>91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Office Theme</vt:lpstr>
      <vt:lpstr>Microsoft Graph Chart</vt:lpstr>
      <vt:lpstr>Tư vấn chọn lựa một biện pháp tránh thai Kĩ thuật đặt dụng cụ tử cung tránh thai loại Tcu-380A</vt:lpstr>
      <vt:lpstr>Phần I Tư vấn chọn lựa một biện pháp tránh thai</vt:lpstr>
      <vt:lpstr>Mục tiêu học tập</vt:lpstr>
      <vt:lpstr>Trước tiên, hãy cùng quan sát video clip sau…</vt:lpstr>
      <vt:lpstr>Nội dung nào liên quan đến sàng lọc tính an toàn đã được thực hiện?</vt:lpstr>
      <vt:lpstr>2.Nội dung nào liên quan đến khảo sát tính phù hợp đã được thực hiện?</vt:lpstr>
      <vt:lpstr>3.Trong 4 cặp sau, cặp nào được xếp theo thứ tự phù hợp cao  ít phù hợp?</vt:lpstr>
      <vt:lpstr>Hãy trả lời các câu hỏi tiếp theo</vt:lpstr>
      <vt:lpstr>Sàng lọc tính an toàn, thấy đa phần là Cat 3, 4, còn các biện pháp cat 1, 2 có vẻ như không phù hợp với ý định của khách hàng. Làm gì?</vt:lpstr>
      <vt:lpstr>Tránh thai bằng condom có hiệu quả cao bảo vệ người dùng với loại STI nào?</vt:lpstr>
      <vt:lpstr>Thấu cảm trong tư vấn tránh thai được thể hiện ra sao?</vt:lpstr>
      <vt:lpstr>Làm gì khi người dùng phản đối 1 biện pháp mà bạn nghĩ là rất phù hợp cho bà ta?</vt:lpstr>
      <vt:lpstr>Phần II Kĩ thuật đặt dụng cụ tử cung tránh thai loại Tcu-380A</vt:lpstr>
      <vt:lpstr>Mục tiêu học tập</vt:lpstr>
      <vt:lpstr>Trước tiên, hãy cùng quan sát video clip sau…</vt:lpstr>
      <vt:lpstr>Khi chỉnh nấc hãm xanh, cần lưu ý gì về phương của nó so với phương của cành ngang?</vt:lpstr>
      <vt:lpstr>Trong thao tác giải phóng cành ngang của chữ T, phần nào của toàn bộ hệ thống sẽ được di chuyển?</vt:lpstr>
      <vt:lpstr>Hệ thống cần được tháo ra như thế nào?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Nguyễn Đức Thiện</cp:lastModifiedBy>
  <cp:revision>91</cp:revision>
  <dcterms:created xsi:type="dcterms:W3CDTF">2021-06-05T06:25:08Z</dcterms:created>
  <dcterms:modified xsi:type="dcterms:W3CDTF">2022-02-21T04:17:18Z</dcterms:modified>
</cp:coreProperties>
</file>