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6"/>
  </p:notesMasterIdLst>
  <p:sldIdLst>
    <p:sldId id="256" r:id="rId2"/>
    <p:sldId id="277" r:id="rId3"/>
    <p:sldId id="257" r:id="rId4"/>
    <p:sldId id="258" r:id="rId5"/>
    <p:sldId id="287" r:id="rId6"/>
    <p:sldId id="286" r:id="rId7"/>
    <p:sldId id="288" r:id="rId8"/>
    <p:sldId id="290" r:id="rId9"/>
    <p:sldId id="291" r:id="rId10"/>
    <p:sldId id="259" r:id="rId11"/>
    <p:sldId id="260" r:id="rId12"/>
    <p:sldId id="278" r:id="rId13"/>
    <p:sldId id="261" r:id="rId14"/>
    <p:sldId id="279" r:id="rId15"/>
    <p:sldId id="280" r:id="rId16"/>
    <p:sldId id="270" r:id="rId17"/>
    <p:sldId id="271" r:id="rId18"/>
    <p:sldId id="283" r:id="rId19"/>
    <p:sldId id="284" r:id="rId20"/>
    <p:sldId id="285" r:id="rId21"/>
    <p:sldId id="272" r:id="rId22"/>
    <p:sldId id="273" r:id="rId23"/>
    <p:sldId id="262" r:id="rId24"/>
    <p:sldId id="266" r:id="rId25"/>
    <p:sldId id="263" r:id="rId26"/>
    <p:sldId id="264" r:id="rId27"/>
    <p:sldId id="265" r:id="rId28"/>
    <p:sldId id="281" r:id="rId29"/>
    <p:sldId id="267" r:id="rId30"/>
    <p:sldId id="282" r:id="rId31"/>
    <p:sldId id="268" r:id="rId32"/>
    <p:sldId id="269" r:id="rId33"/>
    <p:sldId id="274" r:id="rId34"/>
    <p:sldId id="27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8490B-70F9-4D8F-A5D3-2537A34B76B9}" type="datetimeFigureOut">
              <a:rPr lang="en-US" smtClean="0"/>
              <a:t>8/25/2019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250A3-95F0-4706-8E33-CA844F5C19FD}" type="slidenum">
              <a:rPr lang="en-US" smtClean="0"/>
              <a:t>‹#›</a:t>
            </a:fld>
            <a:endParaRPr lang="en-US"/>
          </a:p>
        </p:txBody>
      </p:sp>
    </p:spTree>
    <p:extLst>
      <p:ext uri="{BB962C8B-B14F-4D97-AF65-F5344CB8AC3E}">
        <p14:creationId xmlns:p14="http://schemas.microsoft.com/office/powerpoint/2010/main" val="408279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1</a:t>
            </a:fld>
            <a:endParaRPr lang="en-US"/>
          </a:p>
        </p:txBody>
      </p:sp>
    </p:spTree>
    <p:extLst>
      <p:ext uri="{BB962C8B-B14F-4D97-AF65-F5344CB8AC3E}">
        <p14:creationId xmlns:p14="http://schemas.microsoft.com/office/powerpoint/2010/main" val="1314425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10</a:t>
            </a:fld>
            <a:endParaRPr lang="en-US"/>
          </a:p>
        </p:txBody>
      </p:sp>
    </p:spTree>
    <p:extLst>
      <p:ext uri="{BB962C8B-B14F-4D97-AF65-F5344CB8AC3E}">
        <p14:creationId xmlns:p14="http://schemas.microsoft.com/office/powerpoint/2010/main" val="816740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11</a:t>
            </a:fld>
            <a:endParaRPr lang="en-US"/>
          </a:p>
        </p:txBody>
      </p:sp>
    </p:spTree>
    <p:extLst>
      <p:ext uri="{BB962C8B-B14F-4D97-AF65-F5344CB8AC3E}">
        <p14:creationId xmlns:p14="http://schemas.microsoft.com/office/powerpoint/2010/main" val="2325245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12</a:t>
            </a:fld>
            <a:endParaRPr lang="en-US"/>
          </a:p>
        </p:txBody>
      </p:sp>
    </p:spTree>
    <p:extLst>
      <p:ext uri="{BB962C8B-B14F-4D97-AF65-F5344CB8AC3E}">
        <p14:creationId xmlns:p14="http://schemas.microsoft.com/office/powerpoint/2010/main" val="232524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13</a:t>
            </a:fld>
            <a:endParaRPr lang="en-US"/>
          </a:p>
        </p:txBody>
      </p:sp>
    </p:spTree>
    <p:extLst>
      <p:ext uri="{BB962C8B-B14F-4D97-AF65-F5344CB8AC3E}">
        <p14:creationId xmlns:p14="http://schemas.microsoft.com/office/powerpoint/2010/main" val="2758186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14</a:t>
            </a:fld>
            <a:endParaRPr lang="en-US"/>
          </a:p>
        </p:txBody>
      </p:sp>
    </p:spTree>
    <p:extLst>
      <p:ext uri="{BB962C8B-B14F-4D97-AF65-F5344CB8AC3E}">
        <p14:creationId xmlns:p14="http://schemas.microsoft.com/office/powerpoint/2010/main" val="2758186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15</a:t>
            </a:fld>
            <a:endParaRPr lang="en-US"/>
          </a:p>
        </p:txBody>
      </p:sp>
    </p:spTree>
    <p:extLst>
      <p:ext uri="{BB962C8B-B14F-4D97-AF65-F5344CB8AC3E}">
        <p14:creationId xmlns:p14="http://schemas.microsoft.com/office/powerpoint/2010/main" val="2758186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16</a:t>
            </a:fld>
            <a:endParaRPr lang="en-US"/>
          </a:p>
        </p:txBody>
      </p:sp>
    </p:spTree>
    <p:extLst>
      <p:ext uri="{BB962C8B-B14F-4D97-AF65-F5344CB8AC3E}">
        <p14:creationId xmlns:p14="http://schemas.microsoft.com/office/powerpoint/2010/main" val="1595036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17</a:t>
            </a:fld>
            <a:endParaRPr lang="en-US"/>
          </a:p>
        </p:txBody>
      </p:sp>
    </p:spTree>
    <p:extLst>
      <p:ext uri="{BB962C8B-B14F-4D97-AF65-F5344CB8AC3E}">
        <p14:creationId xmlns:p14="http://schemas.microsoft.com/office/powerpoint/2010/main" val="2812344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18</a:t>
            </a:fld>
            <a:endParaRPr lang="en-US"/>
          </a:p>
        </p:txBody>
      </p:sp>
    </p:spTree>
    <p:extLst>
      <p:ext uri="{BB962C8B-B14F-4D97-AF65-F5344CB8AC3E}">
        <p14:creationId xmlns:p14="http://schemas.microsoft.com/office/powerpoint/2010/main" val="2812344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19</a:t>
            </a:fld>
            <a:endParaRPr lang="en-US"/>
          </a:p>
        </p:txBody>
      </p:sp>
    </p:spTree>
    <p:extLst>
      <p:ext uri="{BB962C8B-B14F-4D97-AF65-F5344CB8AC3E}">
        <p14:creationId xmlns:p14="http://schemas.microsoft.com/office/powerpoint/2010/main" val="2812344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2</a:t>
            </a:fld>
            <a:endParaRPr lang="en-US"/>
          </a:p>
        </p:txBody>
      </p:sp>
    </p:spTree>
    <p:extLst>
      <p:ext uri="{BB962C8B-B14F-4D97-AF65-F5344CB8AC3E}">
        <p14:creationId xmlns:p14="http://schemas.microsoft.com/office/powerpoint/2010/main" val="3926474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20</a:t>
            </a:fld>
            <a:endParaRPr lang="en-US"/>
          </a:p>
        </p:txBody>
      </p:sp>
    </p:spTree>
    <p:extLst>
      <p:ext uri="{BB962C8B-B14F-4D97-AF65-F5344CB8AC3E}">
        <p14:creationId xmlns:p14="http://schemas.microsoft.com/office/powerpoint/2010/main" val="2812344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21</a:t>
            </a:fld>
            <a:endParaRPr lang="en-US"/>
          </a:p>
        </p:txBody>
      </p:sp>
    </p:spTree>
    <p:extLst>
      <p:ext uri="{BB962C8B-B14F-4D97-AF65-F5344CB8AC3E}">
        <p14:creationId xmlns:p14="http://schemas.microsoft.com/office/powerpoint/2010/main" val="4160961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22</a:t>
            </a:fld>
            <a:endParaRPr lang="en-US"/>
          </a:p>
        </p:txBody>
      </p:sp>
    </p:spTree>
    <p:extLst>
      <p:ext uri="{BB962C8B-B14F-4D97-AF65-F5344CB8AC3E}">
        <p14:creationId xmlns:p14="http://schemas.microsoft.com/office/powerpoint/2010/main" val="1522919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23</a:t>
            </a:fld>
            <a:endParaRPr lang="en-US"/>
          </a:p>
        </p:txBody>
      </p:sp>
    </p:spTree>
    <p:extLst>
      <p:ext uri="{BB962C8B-B14F-4D97-AF65-F5344CB8AC3E}">
        <p14:creationId xmlns:p14="http://schemas.microsoft.com/office/powerpoint/2010/main" val="1740931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24</a:t>
            </a:fld>
            <a:endParaRPr lang="en-US"/>
          </a:p>
        </p:txBody>
      </p:sp>
    </p:spTree>
    <p:extLst>
      <p:ext uri="{BB962C8B-B14F-4D97-AF65-F5344CB8AC3E}">
        <p14:creationId xmlns:p14="http://schemas.microsoft.com/office/powerpoint/2010/main" val="1617779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25</a:t>
            </a:fld>
            <a:endParaRPr lang="en-US"/>
          </a:p>
        </p:txBody>
      </p:sp>
    </p:spTree>
    <p:extLst>
      <p:ext uri="{BB962C8B-B14F-4D97-AF65-F5344CB8AC3E}">
        <p14:creationId xmlns:p14="http://schemas.microsoft.com/office/powerpoint/2010/main" val="3965533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26</a:t>
            </a:fld>
            <a:endParaRPr lang="en-US"/>
          </a:p>
        </p:txBody>
      </p:sp>
    </p:spTree>
    <p:extLst>
      <p:ext uri="{BB962C8B-B14F-4D97-AF65-F5344CB8AC3E}">
        <p14:creationId xmlns:p14="http://schemas.microsoft.com/office/powerpoint/2010/main" val="285650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27</a:t>
            </a:fld>
            <a:endParaRPr lang="en-US"/>
          </a:p>
        </p:txBody>
      </p:sp>
    </p:spTree>
    <p:extLst>
      <p:ext uri="{BB962C8B-B14F-4D97-AF65-F5344CB8AC3E}">
        <p14:creationId xmlns:p14="http://schemas.microsoft.com/office/powerpoint/2010/main" val="1328391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28</a:t>
            </a:fld>
            <a:endParaRPr lang="en-US"/>
          </a:p>
        </p:txBody>
      </p:sp>
    </p:spTree>
    <p:extLst>
      <p:ext uri="{BB962C8B-B14F-4D97-AF65-F5344CB8AC3E}">
        <p14:creationId xmlns:p14="http://schemas.microsoft.com/office/powerpoint/2010/main" val="1328391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29</a:t>
            </a:fld>
            <a:endParaRPr lang="en-US"/>
          </a:p>
        </p:txBody>
      </p:sp>
    </p:spTree>
    <p:extLst>
      <p:ext uri="{BB962C8B-B14F-4D97-AF65-F5344CB8AC3E}">
        <p14:creationId xmlns:p14="http://schemas.microsoft.com/office/powerpoint/2010/main" val="3851782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3</a:t>
            </a:fld>
            <a:endParaRPr lang="en-US"/>
          </a:p>
        </p:txBody>
      </p:sp>
    </p:spTree>
    <p:extLst>
      <p:ext uri="{BB962C8B-B14F-4D97-AF65-F5344CB8AC3E}">
        <p14:creationId xmlns:p14="http://schemas.microsoft.com/office/powerpoint/2010/main" val="873057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30</a:t>
            </a:fld>
            <a:endParaRPr lang="en-US"/>
          </a:p>
        </p:txBody>
      </p:sp>
    </p:spTree>
    <p:extLst>
      <p:ext uri="{BB962C8B-B14F-4D97-AF65-F5344CB8AC3E}">
        <p14:creationId xmlns:p14="http://schemas.microsoft.com/office/powerpoint/2010/main" val="3851782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31</a:t>
            </a:fld>
            <a:endParaRPr lang="en-US"/>
          </a:p>
        </p:txBody>
      </p:sp>
    </p:spTree>
    <p:extLst>
      <p:ext uri="{BB962C8B-B14F-4D97-AF65-F5344CB8AC3E}">
        <p14:creationId xmlns:p14="http://schemas.microsoft.com/office/powerpoint/2010/main" val="20968063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32</a:t>
            </a:fld>
            <a:endParaRPr lang="en-US"/>
          </a:p>
        </p:txBody>
      </p:sp>
    </p:spTree>
    <p:extLst>
      <p:ext uri="{BB962C8B-B14F-4D97-AF65-F5344CB8AC3E}">
        <p14:creationId xmlns:p14="http://schemas.microsoft.com/office/powerpoint/2010/main" val="1956241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33</a:t>
            </a:fld>
            <a:endParaRPr lang="en-US"/>
          </a:p>
        </p:txBody>
      </p:sp>
    </p:spTree>
    <p:extLst>
      <p:ext uri="{BB962C8B-B14F-4D97-AF65-F5344CB8AC3E}">
        <p14:creationId xmlns:p14="http://schemas.microsoft.com/office/powerpoint/2010/main" val="133935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34</a:t>
            </a:fld>
            <a:endParaRPr lang="en-US"/>
          </a:p>
        </p:txBody>
      </p:sp>
    </p:spTree>
    <p:extLst>
      <p:ext uri="{BB962C8B-B14F-4D97-AF65-F5344CB8AC3E}">
        <p14:creationId xmlns:p14="http://schemas.microsoft.com/office/powerpoint/2010/main" val="152542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4</a:t>
            </a:fld>
            <a:endParaRPr lang="en-US"/>
          </a:p>
        </p:txBody>
      </p:sp>
    </p:spTree>
    <p:extLst>
      <p:ext uri="{BB962C8B-B14F-4D97-AF65-F5344CB8AC3E}">
        <p14:creationId xmlns:p14="http://schemas.microsoft.com/office/powerpoint/2010/main" val="3882382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5</a:t>
            </a:fld>
            <a:endParaRPr lang="en-US"/>
          </a:p>
        </p:txBody>
      </p:sp>
    </p:spTree>
    <p:extLst>
      <p:ext uri="{BB962C8B-B14F-4D97-AF65-F5344CB8AC3E}">
        <p14:creationId xmlns:p14="http://schemas.microsoft.com/office/powerpoint/2010/main" val="2175054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6</a:t>
            </a:fld>
            <a:endParaRPr lang="en-US"/>
          </a:p>
        </p:txBody>
      </p:sp>
    </p:spTree>
    <p:extLst>
      <p:ext uri="{BB962C8B-B14F-4D97-AF65-F5344CB8AC3E}">
        <p14:creationId xmlns:p14="http://schemas.microsoft.com/office/powerpoint/2010/main" val="2873743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50A3-95F0-4706-8E33-CA844F5C19FD}" type="slidenum">
              <a:rPr lang="en-US" smtClean="0"/>
              <a:t>7</a:t>
            </a:fld>
            <a:endParaRPr lang="en-US"/>
          </a:p>
        </p:txBody>
      </p:sp>
    </p:spTree>
    <p:extLst>
      <p:ext uri="{BB962C8B-B14F-4D97-AF65-F5344CB8AC3E}">
        <p14:creationId xmlns:p14="http://schemas.microsoft.com/office/powerpoint/2010/main" val="52825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0309A2-80FD-46C2-B497-4952E1EBC1C6}" type="slidenum">
              <a:rPr lang="en-US" smtClean="0"/>
              <a:t>8</a:t>
            </a:fld>
            <a:endParaRPr lang="en-US"/>
          </a:p>
        </p:txBody>
      </p:sp>
    </p:spTree>
    <p:extLst>
      <p:ext uri="{BB962C8B-B14F-4D97-AF65-F5344CB8AC3E}">
        <p14:creationId xmlns:p14="http://schemas.microsoft.com/office/powerpoint/2010/main" val="153647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0309A2-80FD-46C2-B497-4952E1EBC1C6}" type="slidenum">
              <a:rPr lang="en-US" smtClean="0"/>
              <a:t>9</a:t>
            </a:fld>
            <a:endParaRPr lang="en-US"/>
          </a:p>
        </p:txBody>
      </p:sp>
    </p:spTree>
    <p:extLst>
      <p:ext uri="{BB962C8B-B14F-4D97-AF65-F5344CB8AC3E}">
        <p14:creationId xmlns:p14="http://schemas.microsoft.com/office/powerpoint/2010/main" val="27003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C668BC-A83E-4E13-9DC7-FF5D96E634D3}"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27ED4-969B-4BB1-BD01-8AA6A8798C52}" type="slidenum">
              <a:rPr lang="en-US" smtClean="0"/>
              <a:t>‹#›</a:t>
            </a:fld>
            <a:endParaRPr lang="en-US"/>
          </a:p>
        </p:txBody>
      </p:sp>
    </p:spTree>
    <p:extLst>
      <p:ext uri="{BB962C8B-B14F-4D97-AF65-F5344CB8AC3E}">
        <p14:creationId xmlns:p14="http://schemas.microsoft.com/office/powerpoint/2010/main" val="2847403275"/>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668BC-A83E-4E13-9DC7-FF5D96E634D3}"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27ED4-969B-4BB1-BD01-8AA6A8798C52}" type="slidenum">
              <a:rPr lang="en-US" smtClean="0"/>
              <a:t>‹#›</a:t>
            </a:fld>
            <a:endParaRPr lang="en-US"/>
          </a:p>
        </p:txBody>
      </p:sp>
    </p:spTree>
    <p:extLst>
      <p:ext uri="{BB962C8B-B14F-4D97-AF65-F5344CB8AC3E}">
        <p14:creationId xmlns:p14="http://schemas.microsoft.com/office/powerpoint/2010/main" val="564185599"/>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668BC-A83E-4E13-9DC7-FF5D96E634D3}"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27ED4-969B-4BB1-BD01-8AA6A8798C52}" type="slidenum">
              <a:rPr lang="en-US" smtClean="0"/>
              <a:t>‹#›</a:t>
            </a:fld>
            <a:endParaRPr lang="en-US"/>
          </a:p>
        </p:txBody>
      </p:sp>
    </p:spTree>
    <p:extLst>
      <p:ext uri="{BB962C8B-B14F-4D97-AF65-F5344CB8AC3E}">
        <p14:creationId xmlns:p14="http://schemas.microsoft.com/office/powerpoint/2010/main" val="3395064242"/>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668BC-A83E-4E13-9DC7-FF5D96E634D3}"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27ED4-969B-4BB1-BD01-8AA6A8798C52}" type="slidenum">
              <a:rPr lang="en-US" smtClean="0"/>
              <a:t>‹#›</a:t>
            </a:fld>
            <a:endParaRPr lang="en-US"/>
          </a:p>
        </p:txBody>
      </p:sp>
    </p:spTree>
    <p:extLst>
      <p:ext uri="{BB962C8B-B14F-4D97-AF65-F5344CB8AC3E}">
        <p14:creationId xmlns:p14="http://schemas.microsoft.com/office/powerpoint/2010/main" val="1142415145"/>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C668BC-A83E-4E13-9DC7-FF5D96E634D3}"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27ED4-969B-4BB1-BD01-8AA6A8798C52}" type="slidenum">
              <a:rPr lang="en-US" smtClean="0"/>
              <a:t>‹#›</a:t>
            </a:fld>
            <a:endParaRPr lang="en-US"/>
          </a:p>
        </p:txBody>
      </p:sp>
    </p:spTree>
    <p:extLst>
      <p:ext uri="{BB962C8B-B14F-4D97-AF65-F5344CB8AC3E}">
        <p14:creationId xmlns:p14="http://schemas.microsoft.com/office/powerpoint/2010/main" val="42150406"/>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C668BC-A83E-4E13-9DC7-FF5D96E634D3}"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27ED4-969B-4BB1-BD01-8AA6A8798C52}" type="slidenum">
              <a:rPr lang="en-US" smtClean="0"/>
              <a:t>‹#›</a:t>
            </a:fld>
            <a:endParaRPr lang="en-US"/>
          </a:p>
        </p:txBody>
      </p:sp>
    </p:spTree>
    <p:extLst>
      <p:ext uri="{BB962C8B-B14F-4D97-AF65-F5344CB8AC3E}">
        <p14:creationId xmlns:p14="http://schemas.microsoft.com/office/powerpoint/2010/main" val="96614046"/>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C668BC-A83E-4E13-9DC7-FF5D96E634D3}" type="datetimeFigureOut">
              <a:rPr lang="en-US" smtClean="0"/>
              <a:t>8/25/2019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27ED4-969B-4BB1-BD01-8AA6A8798C52}" type="slidenum">
              <a:rPr lang="en-US" smtClean="0"/>
              <a:t>‹#›</a:t>
            </a:fld>
            <a:endParaRPr lang="en-US"/>
          </a:p>
        </p:txBody>
      </p:sp>
    </p:spTree>
    <p:extLst>
      <p:ext uri="{BB962C8B-B14F-4D97-AF65-F5344CB8AC3E}">
        <p14:creationId xmlns:p14="http://schemas.microsoft.com/office/powerpoint/2010/main" val="3569115399"/>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C668BC-A83E-4E13-9DC7-FF5D96E634D3}" type="datetimeFigureOut">
              <a:rPr lang="en-US" smtClean="0"/>
              <a:t>8/25/2019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27ED4-969B-4BB1-BD01-8AA6A8798C52}" type="slidenum">
              <a:rPr lang="en-US" smtClean="0"/>
              <a:t>‹#›</a:t>
            </a:fld>
            <a:endParaRPr lang="en-US"/>
          </a:p>
        </p:txBody>
      </p:sp>
    </p:spTree>
    <p:extLst>
      <p:ext uri="{BB962C8B-B14F-4D97-AF65-F5344CB8AC3E}">
        <p14:creationId xmlns:p14="http://schemas.microsoft.com/office/powerpoint/2010/main" val="273783935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668BC-A83E-4E13-9DC7-FF5D96E634D3}" type="datetimeFigureOut">
              <a:rPr lang="en-US" smtClean="0"/>
              <a:t>8/25/2019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27ED4-969B-4BB1-BD01-8AA6A8798C52}" type="slidenum">
              <a:rPr lang="en-US" smtClean="0"/>
              <a:t>‹#›</a:t>
            </a:fld>
            <a:endParaRPr lang="en-US"/>
          </a:p>
        </p:txBody>
      </p:sp>
    </p:spTree>
    <p:extLst>
      <p:ext uri="{BB962C8B-B14F-4D97-AF65-F5344CB8AC3E}">
        <p14:creationId xmlns:p14="http://schemas.microsoft.com/office/powerpoint/2010/main" val="3538077048"/>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668BC-A83E-4E13-9DC7-FF5D96E634D3}"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27ED4-969B-4BB1-BD01-8AA6A8798C52}" type="slidenum">
              <a:rPr lang="en-US" smtClean="0"/>
              <a:t>‹#›</a:t>
            </a:fld>
            <a:endParaRPr lang="en-US"/>
          </a:p>
        </p:txBody>
      </p:sp>
    </p:spTree>
    <p:extLst>
      <p:ext uri="{BB962C8B-B14F-4D97-AF65-F5344CB8AC3E}">
        <p14:creationId xmlns:p14="http://schemas.microsoft.com/office/powerpoint/2010/main" val="2706646859"/>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668BC-A83E-4E13-9DC7-FF5D96E634D3}"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27ED4-969B-4BB1-BD01-8AA6A8798C52}" type="slidenum">
              <a:rPr lang="en-US" smtClean="0"/>
              <a:t>‹#›</a:t>
            </a:fld>
            <a:endParaRPr lang="en-US"/>
          </a:p>
        </p:txBody>
      </p:sp>
    </p:spTree>
    <p:extLst>
      <p:ext uri="{BB962C8B-B14F-4D97-AF65-F5344CB8AC3E}">
        <p14:creationId xmlns:p14="http://schemas.microsoft.com/office/powerpoint/2010/main" val="2277215467"/>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4C668BC-A83E-4E13-9DC7-FF5D96E634D3}" type="datetimeFigureOut">
              <a:rPr lang="en-US" smtClean="0"/>
              <a:t>8/25/2019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527ED4-969B-4BB1-BD01-8AA6A8798C52}" type="slidenum">
              <a:rPr lang="en-US" smtClean="0"/>
              <a:t>‹#›</a:t>
            </a:fld>
            <a:endParaRPr lang="en-US"/>
          </a:p>
        </p:txBody>
      </p:sp>
    </p:spTree>
    <p:extLst>
      <p:ext uri="{BB962C8B-B14F-4D97-AF65-F5344CB8AC3E}">
        <p14:creationId xmlns:p14="http://schemas.microsoft.com/office/powerpoint/2010/main" val="139124737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wipe dir="r"/>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smtClean="0"/>
              <a:t>TIẾP CẬN </a:t>
            </a:r>
            <a:br>
              <a:rPr lang="en-US" sz="3600" smtClean="0"/>
            </a:br>
            <a:r>
              <a:rPr lang="en-US" sz="3600" smtClean="0"/>
              <a:t>BỆNH NHÂN HỘI CHỨNG VÀNH CẤP</a:t>
            </a:r>
            <a:endParaRPr lang="en-US" sz="3600"/>
          </a:p>
        </p:txBody>
      </p:sp>
      <p:sp>
        <p:nvSpPr>
          <p:cNvPr id="3" name="Subtitle 2"/>
          <p:cNvSpPr>
            <a:spLocks noGrp="1"/>
          </p:cNvSpPr>
          <p:nvPr>
            <p:ph type="subTitle" idx="1"/>
          </p:nvPr>
        </p:nvSpPr>
        <p:spPr/>
        <p:txBody>
          <a:bodyPr/>
          <a:lstStyle/>
          <a:p>
            <a:r>
              <a:rPr lang="en-US" smtClean="0"/>
              <a:t>Đối tượng: Sinh viên Y4</a:t>
            </a:r>
            <a:endParaRPr lang="en-US"/>
          </a:p>
        </p:txBody>
      </p:sp>
    </p:spTree>
    <p:extLst>
      <p:ext uri="{BB962C8B-B14F-4D97-AF65-F5344CB8AC3E}">
        <p14:creationId xmlns:p14="http://schemas.microsoft.com/office/powerpoint/2010/main" val="2267710599"/>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BƯỚC TIẾP CẬN</a:t>
            </a:r>
            <a:endParaRPr lang="en-US"/>
          </a:p>
        </p:txBody>
      </p:sp>
      <p:sp>
        <p:nvSpPr>
          <p:cNvPr id="3" name="Content Placeholder 2"/>
          <p:cNvSpPr>
            <a:spLocks noGrp="1"/>
          </p:cNvSpPr>
          <p:nvPr>
            <p:ph idx="1"/>
          </p:nvPr>
        </p:nvSpPr>
        <p:spPr/>
        <p:txBody>
          <a:bodyPr>
            <a:normAutofit/>
          </a:bodyPr>
          <a:lstStyle/>
          <a:p>
            <a:pPr marL="0" indent="0">
              <a:buNone/>
            </a:pPr>
            <a:r>
              <a:rPr lang="en-US"/>
              <a:t>1. Bệnh nhân có bị hội chứng vành cấp ?</a:t>
            </a:r>
          </a:p>
          <a:p>
            <a:pPr marL="0" indent="0">
              <a:buNone/>
            </a:pPr>
            <a:r>
              <a:rPr lang="en-US"/>
              <a:t>2. Hội chứng vành cấp thể nào ?</a:t>
            </a:r>
          </a:p>
          <a:p>
            <a:pPr marL="0" indent="0">
              <a:buNone/>
            </a:pPr>
            <a:r>
              <a:rPr lang="en-US"/>
              <a:t>3. Thời điểm ? </a:t>
            </a:r>
          </a:p>
          <a:p>
            <a:pPr marL="0" indent="0">
              <a:buNone/>
            </a:pPr>
            <a:r>
              <a:rPr lang="en-US"/>
              <a:t>4. Nếu là nhồi máu cơ tim cấp ST chênh lên: tổn thương phân vùng nào ? Phân độ ?</a:t>
            </a:r>
          </a:p>
          <a:p>
            <a:pPr marL="0" indent="0">
              <a:buNone/>
            </a:pPr>
            <a:r>
              <a:rPr lang="en-US"/>
              <a:t>5. Nếu là nhồi máu cơ tim cấp không ST chênh lên/Đau thắt ngực không ổn định: phân tầng nguy cơ ?</a:t>
            </a:r>
          </a:p>
          <a:p>
            <a:pPr marL="0" indent="0">
              <a:buNone/>
            </a:pPr>
            <a:r>
              <a:rPr lang="en-US"/>
              <a:t>6. Có biến chứng gì hay không ?</a:t>
            </a:r>
          </a:p>
          <a:p>
            <a:pPr marL="0" indent="0">
              <a:buNone/>
            </a:pPr>
            <a:r>
              <a:rPr lang="en-US"/>
              <a:t>7. Bệnh kèm theo</a:t>
            </a:r>
          </a:p>
          <a:p>
            <a:endParaRPr lang="en-US"/>
          </a:p>
        </p:txBody>
      </p:sp>
    </p:spTree>
    <p:extLst>
      <p:ext uri="{BB962C8B-B14F-4D97-AF65-F5344CB8AC3E}">
        <p14:creationId xmlns:p14="http://schemas.microsoft.com/office/powerpoint/2010/main" val="11655377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CÓ PHẢI HỘI CHỨNG VÀNH CẤP ?</a:t>
            </a:r>
            <a:endParaRPr lang="en-US"/>
          </a:p>
        </p:txBody>
      </p:sp>
      <p:sp>
        <p:nvSpPr>
          <p:cNvPr id="3" name="Content Placeholder 2"/>
          <p:cNvSpPr>
            <a:spLocks noGrp="1"/>
          </p:cNvSpPr>
          <p:nvPr>
            <p:ph idx="1"/>
          </p:nvPr>
        </p:nvSpPr>
        <p:spPr/>
        <p:txBody>
          <a:bodyPr/>
          <a:lstStyle/>
          <a:p>
            <a:r>
              <a:rPr lang="en-US" smtClean="0"/>
              <a:t>Đặc điểm đau ngực trong bệnh lý mạch vành:</a:t>
            </a:r>
          </a:p>
          <a:p>
            <a:pPr lvl="1"/>
            <a:r>
              <a:rPr lang="en-US" smtClean="0"/>
              <a:t>Vị trí</a:t>
            </a:r>
          </a:p>
          <a:p>
            <a:pPr lvl="1"/>
            <a:r>
              <a:rPr lang="en-US" smtClean="0"/>
              <a:t>Hướng lan</a:t>
            </a:r>
          </a:p>
          <a:p>
            <a:pPr lvl="1"/>
            <a:r>
              <a:rPr lang="en-US" smtClean="0"/>
              <a:t>Kiểu đau</a:t>
            </a:r>
          </a:p>
          <a:p>
            <a:pPr lvl="1"/>
            <a:r>
              <a:rPr lang="en-US" smtClean="0"/>
              <a:t>Hoàn cảnh khởi phát</a:t>
            </a:r>
          </a:p>
          <a:p>
            <a:pPr lvl="1"/>
            <a:r>
              <a:rPr lang="en-US" smtClean="0"/>
              <a:t>Yếu tố tăng giảm</a:t>
            </a:r>
          </a:p>
          <a:p>
            <a:pPr lvl="1"/>
            <a:r>
              <a:rPr lang="en-US" smtClean="0"/>
              <a:t>Triệu chứng đi kèm</a:t>
            </a:r>
            <a:endParaRPr lang="en-US"/>
          </a:p>
        </p:txBody>
      </p:sp>
      <p:pic>
        <p:nvPicPr>
          <p:cNvPr id="4" name="Picture 2"/>
          <p:cNvPicPr>
            <a:picLocks noChangeAspect="1" noChangeArrowheads="1"/>
          </p:cNvPicPr>
          <p:nvPr/>
        </p:nvPicPr>
        <p:blipFill>
          <a:blip r:embed="rId3"/>
          <a:srcRect/>
          <a:stretch>
            <a:fillRect/>
          </a:stretch>
        </p:blipFill>
        <p:spPr bwMode="auto">
          <a:xfrm>
            <a:off x="5029200" y="2286000"/>
            <a:ext cx="3569954" cy="4456113"/>
          </a:xfrm>
          <a:prstGeom prst="rect">
            <a:avLst/>
          </a:prstGeom>
          <a:noFill/>
          <a:ln w="9525">
            <a:noFill/>
            <a:miter lim="800000"/>
            <a:headEnd/>
            <a:tailEnd/>
          </a:ln>
          <a:effectLst/>
        </p:spPr>
      </p:pic>
    </p:spTree>
    <p:extLst>
      <p:ext uri="{BB962C8B-B14F-4D97-AF65-F5344CB8AC3E}">
        <p14:creationId xmlns:p14="http://schemas.microsoft.com/office/powerpoint/2010/main" val="8151122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CÓ PHẢI HỘI CHỨNG VÀNH CẤP ?</a:t>
            </a:r>
            <a:endParaRPr lang="en-US"/>
          </a:p>
        </p:txBody>
      </p:sp>
      <p:sp>
        <p:nvSpPr>
          <p:cNvPr id="3" name="Content Placeholder 2"/>
          <p:cNvSpPr>
            <a:spLocks noGrp="1"/>
          </p:cNvSpPr>
          <p:nvPr>
            <p:ph idx="1"/>
          </p:nvPr>
        </p:nvSpPr>
        <p:spPr/>
        <p:txBody>
          <a:bodyPr/>
          <a:lstStyle/>
          <a:p>
            <a:r>
              <a:rPr lang="en-US" smtClean="0"/>
              <a:t>Nghĩ đến hội chứng vành </a:t>
            </a:r>
            <a:r>
              <a:rPr lang="en-US" b="1" smtClean="0"/>
              <a:t>CẤP</a:t>
            </a:r>
          </a:p>
          <a:p>
            <a:pPr lvl="1"/>
            <a:r>
              <a:rPr lang="en-US" smtClean="0"/>
              <a:t>Đau khi </a:t>
            </a:r>
            <a:r>
              <a:rPr lang="en-US" b="1" smtClean="0"/>
              <a:t>nghỉ</a:t>
            </a:r>
            <a:r>
              <a:rPr lang="en-US" smtClean="0"/>
              <a:t>, kéo dài thường trên 20 phút</a:t>
            </a:r>
          </a:p>
          <a:p>
            <a:pPr lvl="1"/>
            <a:r>
              <a:rPr lang="en-US" smtClean="0"/>
              <a:t>Đau </a:t>
            </a:r>
            <a:r>
              <a:rPr lang="en-US" b="1" smtClean="0"/>
              <a:t>mới xuất hiện</a:t>
            </a:r>
            <a:r>
              <a:rPr lang="en-US" smtClean="0"/>
              <a:t>, thường dữ dội từ CCS III trở lên</a:t>
            </a:r>
          </a:p>
          <a:p>
            <a:pPr lvl="1"/>
            <a:r>
              <a:rPr lang="en-US" smtClean="0"/>
              <a:t>Đau </a:t>
            </a:r>
            <a:r>
              <a:rPr lang="en-US" b="1" smtClean="0"/>
              <a:t>tăng về cường độ, thời gian </a:t>
            </a:r>
            <a:r>
              <a:rPr lang="en-US" smtClean="0"/>
              <a:t>so với trước (tăng ít nhất 1 độ theo phân độ CCS hoặc CCS III trở lên)</a:t>
            </a:r>
            <a:endParaRPr lang="en-US"/>
          </a:p>
        </p:txBody>
      </p:sp>
    </p:spTree>
    <p:extLst>
      <p:ext uri="{BB962C8B-B14F-4D97-AF65-F5344CB8AC3E}">
        <p14:creationId xmlns:p14="http://schemas.microsoft.com/office/powerpoint/2010/main" val="1933569269"/>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CÓ PHẢI HỘI CHỨNG VÀNH CẤP ?</a:t>
            </a:r>
            <a:endParaRPr lang="en-US"/>
          </a:p>
        </p:txBody>
      </p:sp>
      <p:sp>
        <p:nvSpPr>
          <p:cNvPr id="3" name="Content Placeholder 2"/>
          <p:cNvSpPr>
            <a:spLocks noGrp="1"/>
          </p:cNvSpPr>
          <p:nvPr>
            <p:ph idx="1"/>
          </p:nvPr>
        </p:nvSpPr>
        <p:spPr/>
        <p:txBody>
          <a:bodyPr/>
          <a:lstStyle/>
          <a:p>
            <a:r>
              <a:rPr lang="en-US" smtClean="0"/>
              <a:t>Có thể không có biểu hiện đau ngực</a:t>
            </a:r>
          </a:p>
          <a:p>
            <a:pPr lvl="1"/>
            <a:r>
              <a:rPr lang="en-US" smtClean="0"/>
              <a:t>Có thể chỉ là cảm giác mệt, choáng váng</a:t>
            </a:r>
          </a:p>
          <a:p>
            <a:pPr lvl="1"/>
            <a:r>
              <a:rPr lang="en-US" smtClean="0"/>
              <a:t>Khó thở</a:t>
            </a:r>
          </a:p>
          <a:p>
            <a:pPr lvl="1"/>
            <a:r>
              <a:rPr lang="en-US" smtClean="0"/>
              <a:t>Hồi hộp, nặng ngực</a:t>
            </a:r>
          </a:p>
          <a:p>
            <a:pPr lvl="1"/>
            <a:r>
              <a:rPr lang="en-US" smtClean="0"/>
              <a:t>Đau bụng</a:t>
            </a:r>
          </a:p>
          <a:p>
            <a:pPr lvl="1"/>
            <a:r>
              <a:rPr lang="en-US" smtClean="0"/>
              <a:t>Rối loạn tiêu hóa</a:t>
            </a:r>
          </a:p>
          <a:p>
            <a:pPr lvl="1"/>
            <a:r>
              <a:rPr lang="en-US" smtClean="0"/>
              <a:t>…</a:t>
            </a:r>
            <a:endParaRPr lang="en-US"/>
          </a:p>
        </p:txBody>
      </p:sp>
    </p:spTree>
    <p:extLst>
      <p:ext uri="{BB962C8B-B14F-4D97-AF65-F5344CB8AC3E}">
        <p14:creationId xmlns:p14="http://schemas.microsoft.com/office/powerpoint/2010/main" val="1602232956"/>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a:effectLst/>
              </a:rPr>
              <a:t>Định nghĩa nhồi máu cơ tim theo ESC/ACCF/AHA/WHF 2018</a:t>
            </a:r>
            <a:endParaRPr lang="en-US" sz="3600"/>
          </a:p>
        </p:txBody>
      </p:sp>
      <p:sp>
        <p:nvSpPr>
          <p:cNvPr id="3" name="Content Placeholder 2"/>
          <p:cNvSpPr>
            <a:spLocks noGrp="1"/>
          </p:cNvSpPr>
          <p:nvPr>
            <p:ph idx="1"/>
          </p:nvPr>
        </p:nvSpPr>
        <p:spPr/>
        <p:txBody>
          <a:bodyPr/>
          <a:lstStyle/>
          <a:p>
            <a:pPr marL="0" indent="0">
              <a:buNone/>
            </a:pPr>
            <a:endParaRPr lang="en-US" smtClean="0"/>
          </a:p>
          <a:p>
            <a:pPr marL="0" indent="0">
              <a:buNone/>
              <a:tabLst>
                <a:tab pos="2860675" algn="l"/>
              </a:tabLst>
            </a:pPr>
            <a:r>
              <a:rPr lang="en-US" b="1" smtClean="0"/>
              <a:t>Định </a:t>
            </a:r>
            <a:r>
              <a:rPr lang="en-US" b="1"/>
              <a:t>nghĩa lâm sàng của nhồi máu cơ tim </a:t>
            </a:r>
            <a:r>
              <a:rPr lang="en-US"/>
              <a:t>bao gồm sự hiện diện của tổn thương cơ tim cấp tính được phát hiện bằng bất thường các chất chỉ điểm sinh học tim (Cardiac Biomarkers) trong tình huống có bằng chứng của thiếu máu cơ tim cục bộ cấp tính.</a:t>
            </a:r>
          </a:p>
          <a:p>
            <a:endParaRPr lang="en-US"/>
          </a:p>
        </p:txBody>
      </p:sp>
    </p:spTree>
    <p:extLst>
      <p:ext uri="{BB962C8B-B14F-4D97-AF65-F5344CB8AC3E}">
        <p14:creationId xmlns:p14="http://schemas.microsoft.com/office/powerpoint/2010/main" val="2409834306"/>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TIÊU CHUẨN CHẨN ĐOÁN </a:t>
            </a:r>
            <a:br>
              <a:rPr lang="en-US" smtClean="0"/>
            </a:br>
            <a:r>
              <a:rPr lang="en-US" smtClean="0"/>
              <a:t>NHỒI MÁU CƠ TIM CẤP</a:t>
            </a:r>
            <a:endParaRPr lang="en-US"/>
          </a:p>
        </p:txBody>
      </p:sp>
      <p:sp>
        <p:nvSpPr>
          <p:cNvPr id="3" name="Content Placeholder 2"/>
          <p:cNvSpPr>
            <a:spLocks noGrp="1"/>
          </p:cNvSpPr>
          <p:nvPr>
            <p:ph idx="1"/>
          </p:nvPr>
        </p:nvSpPr>
        <p:spPr/>
        <p:txBody>
          <a:bodyPr>
            <a:normAutofit lnSpcReduction="10000"/>
          </a:bodyPr>
          <a:lstStyle/>
          <a:p>
            <a:pPr marL="0" lvl="0" indent="0" hangingPunct="0">
              <a:lnSpc>
                <a:spcPct val="101666"/>
              </a:lnSpc>
              <a:spcBef>
                <a:spcPts val="0"/>
              </a:spcBef>
              <a:buNone/>
            </a:pPr>
            <a:r>
              <a:rPr lang="en-US" altLang="zh-CN" sz="2800">
                <a:latin typeface="+mj-lt"/>
                <a:ea typeface="Arial"/>
                <a:cs typeface="+mn-cs"/>
              </a:rPr>
              <a:t>Có sự tăng và/hoặc giảm men Troponin với ít nhất một giá trị trên bách phân vị 99</a:t>
            </a:r>
            <a:r>
              <a:rPr lang="en-US" altLang="zh-CN" sz="2800" baseline="30000">
                <a:latin typeface="+mj-lt"/>
                <a:ea typeface="Arial"/>
                <a:cs typeface="+mn-cs"/>
              </a:rPr>
              <a:t>th</a:t>
            </a:r>
            <a:r>
              <a:rPr lang="en-US" altLang="zh-CN" sz="2800">
                <a:latin typeface="+mj-lt"/>
                <a:ea typeface="Arial"/>
                <a:cs typeface="+mn-cs"/>
              </a:rPr>
              <a:t> giới hạn trên tham chiếu kèm theo ít nhất 1 trong các tiêu chuẩn sau:</a:t>
            </a:r>
          </a:p>
          <a:p>
            <a:pPr marL="0" lvl="0" indent="0">
              <a:lnSpc>
                <a:spcPts val="580"/>
              </a:lnSpc>
              <a:spcBef>
                <a:spcPts val="0"/>
              </a:spcBef>
              <a:buNone/>
            </a:pPr>
            <a:endParaRPr lang="en-US" sz="2000">
              <a:latin typeface="+mj-lt"/>
              <a:cs typeface="Arial" pitchFamily="34" charset="0"/>
            </a:endParaRPr>
          </a:p>
          <a:p>
            <a:pPr marL="0" lvl="0" indent="153987">
              <a:spcBef>
                <a:spcPts val="0"/>
              </a:spcBef>
              <a:buNone/>
            </a:pPr>
            <a:r>
              <a:rPr lang="en-US" altLang="zh-CN" sz="2400">
                <a:latin typeface="+mj-lt"/>
                <a:ea typeface="Arial"/>
                <a:cs typeface="Arial" pitchFamily="34" charset="0"/>
              </a:rPr>
              <a:t>•</a:t>
            </a:r>
            <a:r>
              <a:rPr lang="en-US" altLang="zh-CN" sz="2400" spc="64">
                <a:latin typeface="+mj-lt"/>
                <a:ea typeface="宋体"/>
                <a:cs typeface="Arial" pitchFamily="34" charset="0"/>
              </a:rPr>
              <a:t> Triệu chứng của thiếu máu cơ tim cục bộ cấp</a:t>
            </a:r>
            <a:r>
              <a:rPr lang="en-US" altLang="zh-CN" sz="2000">
                <a:latin typeface="+mj-lt"/>
                <a:ea typeface="Arial"/>
                <a:cs typeface="Arial" pitchFamily="34" charset="0"/>
              </a:rPr>
              <a:t>;</a:t>
            </a:r>
          </a:p>
          <a:p>
            <a:pPr marL="0" lvl="0" indent="0">
              <a:lnSpc>
                <a:spcPts val="580"/>
              </a:lnSpc>
              <a:spcBef>
                <a:spcPts val="0"/>
              </a:spcBef>
              <a:buNone/>
            </a:pPr>
            <a:endParaRPr lang="en-US" sz="2000">
              <a:latin typeface="+mj-lt"/>
              <a:cs typeface="Arial" pitchFamily="34" charset="0"/>
            </a:endParaRPr>
          </a:p>
          <a:p>
            <a:pPr marL="0" lvl="0" indent="153987">
              <a:spcBef>
                <a:spcPts val="0"/>
              </a:spcBef>
              <a:buNone/>
            </a:pPr>
            <a:r>
              <a:rPr lang="en-US" altLang="zh-CN" sz="2400">
                <a:latin typeface="+mj-lt"/>
                <a:ea typeface="Arial"/>
                <a:cs typeface="Arial" pitchFamily="34" charset="0"/>
              </a:rPr>
              <a:t>•</a:t>
            </a:r>
            <a:r>
              <a:rPr lang="en-US" altLang="zh-CN" sz="2400" spc="85">
                <a:latin typeface="+mj-lt"/>
                <a:ea typeface="宋体"/>
                <a:cs typeface="Arial" pitchFamily="34" charset="0"/>
              </a:rPr>
              <a:t> Thay đổi điện tim thiếu máu cục bộ mới</a:t>
            </a:r>
            <a:r>
              <a:rPr lang="en-US" altLang="zh-CN" sz="2000">
                <a:latin typeface="+mj-lt"/>
                <a:ea typeface="Arial"/>
                <a:cs typeface="Arial" pitchFamily="34" charset="0"/>
              </a:rPr>
              <a:t>;</a:t>
            </a:r>
          </a:p>
          <a:p>
            <a:pPr marL="0" lvl="0" indent="0">
              <a:lnSpc>
                <a:spcPts val="580"/>
              </a:lnSpc>
              <a:spcBef>
                <a:spcPts val="0"/>
              </a:spcBef>
              <a:buNone/>
            </a:pPr>
            <a:endParaRPr lang="en-US" sz="2000">
              <a:latin typeface="+mj-lt"/>
              <a:cs typeface="Arial" pitchFamily="34" charset="0"/>
            </a:endParaRPr>
          </a:p>
          <a:p>
            <a:pPr marL="0" lvl="0" indent="153987">
              <a:spcBef>
                <a:spcPts val="0"/>
              </a:spcBef>
              <a:buNone/>
            </a:pPr>
            <a:r>
              <a:rPr lang="en-US" altLang="zh-CN" sz="2400">
                <a:latin typeface="+mj-lt"/>
                <a:ea typeface="Arial"/>
                <a:cs typeface="Arial" pitchFamily="34" charset="0"/>
              </a:rPr>
              <a:t>•</a:t>
            </a:r>
            <a:r>
              <a:rPr lang="en-US" altLang="zh-CN" sz="2400" spc="64">
                <a:latin typeface="+mj-lt"/>
                <a:ea typeface="宋体"/>
                <a:cs typeface="Arial" pitchFamily="34" charset="0"/>
              </a:rPr>
              <a:t> Tiến triển của sóng Q bệnh lý</a:t>
            </a:r>
            <a:r>
              <a:rPr lang="en-US" altLang="zh-CN" sz="2000">
                <a:latin typeface="+mj-lt"/>
                <a:ea typeface="Arial"/>
                <a:cs typeface="Arial" pitchFamily="34" charset="0"/>
              </a:rPr>
              <a:t>;</a:t>
            </a:r>
          </a:p>
          <a:p>
            <a:pPr marL="0" lvl="0" indent="0">
              <a:lnSpc>
                <a:spcPts val="565"/>
              </a:lnSpc>
              <a:spcBef>
                <a:spcPts val="0"/>
              </a:spcBef>
              <a:buNone/>
            </a:pPr>
            <a:endParaRPr lang="en-US" sz="2000">
              <a:latin typeface="+mj-lt"/>
              <a:cs typeface="Arial" pitchFamily="34" charset="0"/>
            </a:endParaRPr>
          </a:p>
          <a:p>
            <a:pPr marL="347662" lvl="0" indent="-193675" hangingPunct="0">
              <a:lnSpc>
                <a:spcPct val="101250"/>
              </a:lnSpc>
              <a:spcBef>
                <a:spcPts val="0"/>
              </a:spcBef>
              <a:buNone/>
            </a:pPr>
            <a:r>
              <a:rPr lang="en-US" altLang="zh-CN" sz="2400">
                <a:latin typeface="+mj-lt"/>
                <a:ea typeface="Arial"/>
                <a:cs typeface="Arial" pitchFamily="34" charset="0"/>
              </a:rPr>
              <a:t>•</a:t>
            </a:r>
            <a:r>
              <a:rPr lang="en-US" altLang="zh-CN" sz="2400" spc="20">
                <a:latin typeface="+mj-lt"/>
                <a:ea typeface="宋体"/>
                <a:cs typeface="Arial" pitchFamily="34" charset="0"/>
              </a:rPr>
              <a:t> Bằng chứng hình ảnh về sự mới mất sự sống của tế bào cơ tim hoặc rối loạn vận động vùng phù hợp với tổn thương thiếu máu cục bộ</a:t>
            </a:r>
            <a:endParaRPr lang="en-US" altLang="zh-CN" sz="2000">
              <a:latin typeface="+mj-lt"/>
              <a:ea typeface="Arial"/>
              <a:cs typeface="Arial" pitchFamily="34" charset="0"/>
            </a:endParaRPr>
          </a:p>
          <a:p>
            <a:pPr marL="0" lvl="0" indent="0">
              <a:lnSpc>
                <a:spcPts val="590"/>
              </a:lnSpc>
              <a:spcBef>
                <a:spcPts val="0"/>
              </a:spcBef>
              <a:buNone/>
            </a:pPr>
            <a:endParaRPr lang="en-US" sz="2000">
              <a:latin typeface="+mj-lt"/>
              <a:cs typeface="Arial" pitchFamily="34" charset="0"/>
            </a:endParaRPr>
          </a:p>
          <a:p>
            <a:pPr marL="0" lvl="0" indent="153987">
              <a:spcBef>
                <a:spcPts val="0"/>
              </a:spcBef>
              <a:buNone/>
            </a:pPr>
            <a:r>
              <a:rPr lang="en-US" altLang="zh-CN" sz="2400">
                <a:latin typeface="+mj-lt"/>
                <a:ea typeface="Arial"/>
                <a:cs typeface="Arial" pitchFamily="34" charset="0"/>
              </a:rPr>
              <a:t>•</a:t>
            </a:r>
            <a:r>
              <a:rPr lang="en-US" altLang="zh-CN" sz="2400" spc="40">
                <a:latin typeface="+mj-lt"/>
                <a:ea typeface="宋体"/>
                <a:cs typeface="Arial" pitchFamily="34" charset="0"/>
              </a:rPr>
              <a:t> Xác định có huyết khối trong động mạch vành bằng chụp mạch máu hoặc bằng tử thiết.</a:t>
            </a:r>
            <a:endParaRPr lang="en-US" altLang="zh-CN" sz="2000">
              <a:latin typeface="+mj-lt"/>
              <a:ea typeface="Arial"/>
              <a:cs typeface="Arial" pitchFamily="34" charset="0"/>
            </a:endParaRPr>
          </a:p>
          <a:p>
            <a:endParaRPr lang="en-US"/>
          </a:p>
        </p:txBody>
      </p:sp>
    </p:spTree>
    <p:extLst>
      <p:ext uri="{BB962C8B-B14F-4D97-AF65-F5344CB8AC3E}">
        <p14:creationId xmlns:p14="http://schemas.microsoft.com/office/powerpoint/2010/main" val="2221149026"/>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 TIM</a:t>
            </a:r>
            <a:endParaRPr lang="en-US"/>
          </a:p>
        </p:txBody>
      </p:sp>
      <p:sp>
        <p:nvSpPr>
          <p:cNvPr id="3" name="Content Placeholder 2"/>
          <p:cNvSpPr>
            <a:spLocks noGrp="1"/>
          </p:cNvSpPr>
          <p:nvPr>
            <p:ph idx="1"/>
          </p:nvPr>
        </p:nvSpPr>
        <p:spPr/>
        <p:txBody>
          <a:bodyPr/>
          <a:lstStyle/>
          <a:p>
            <a:r>
              <a:rPr lang="en-US" smtClean="0"/>
              <a:t>Troponin I, troponin T: độ nhạy và độ đặc hiệu cao, bắt đầu tăng 3 – 12 giờ sau NMCT, đạt đỉnh sau 24 – 48 giờ và về bình thường sau 5 – 14 ngày.</a:t>
            </a:r>
          </a:p>
          <a:p>
            <a:r>
              <a:rPr lang="en-US" smtClean="0"/>
              <a:t>CK – MB: tăng trong 3 – 12 giờ, về bình thường sau 24 – 36 giờ -&gt; giúp đánh giá tái phát</a:t>
            </a:r>
          </a:p>
          <a:p>
            <a:pPr marL="0" indent="0" algn="ctr">
              <a:buNone/>
            </a:pPr>
            <a:r>
              <a:rPr lang="en-US" b="1" smtClean="0"/>
              <a:t>Cần theo dõi động học</a:t>
            </a:r>
            <a:endParaRPr lang="en-US" b="1"/>
          </a:p>
        </p:txBody>
      </p:sp>
    </p:spTree>
    <p:extLst>
      <p:ext uri="{BB962C8B-B14F-4D97-AF65-F5344CB8AC3E}">
        <p14:creationId xmlns:p14="http://schemas.microsoft.com/office/powerpoint/2010/main" val="961665813"/>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ĐIỆN TÂM ĐỒ</a:t>
            </a:r>
            <a:endParaRPr lang="en-US"/>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04651" y="2423238"/>
            <a:ext cx="7734698" cy="315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754555"/>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ĐIỆN TÂM ĐỒ</a:t>
            </a:r>
            <a:endParaRPr lang="en-US"/>
          </a:p>
        </p:txBody>
      </p:sp>
      <p:pic>
        <p:nvPicPr>
          <p:cNvPr id="1126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57714" y="3158437"/>
            <a:ext cx="3628571" cy="168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47800" y="1524000"/>
            <a:ext cx="5476179" cy="523220"/>
          </a:xfrm>
          <a:prstGeom prst="rect">
            <a:avLst/>
          </a:prstGeom>
        </p:spPr>
        <p:txBody>
          <a:bodyPr wrap="none">
            <a:spAutoFit/>
          </a:bodyPr>
          <a:lstStyle/>
          <a:p>
            <a:r>
              <a:rPr lang="en-US" sz="2800"/>
              <a:t>Cách xác định đoạn ST chênh lên</a:t>
            </a:r>
          </a:p>
        </p:txBody>
      </p:sp>
    </p:spTree>
    <p:extLst>
      <p:ext uri="{BB962C8B-B14F-4D97-AF65-F5344CB8AC3E}">
        <p14:creationId xmlns:p14="http://schemas.microsoft.com/office/powerpoint/2010/main" val="1983243777"/>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ĐIỆN TÂM ĐỒ</a:t>
            </a:r>
            <a:endParaRPr lang="en-US"/>
          </a:p>
        </p:txBody>
      </p:sp>
      <p:pic>
        <p:nvPicPr>
          <p:cNvPr id="1229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1219200"/>
            <a:ext cx="4419600" cy="5381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427875"/>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a:t>
            </a:r>
            <a:endParaRPr lang="en-US"/>
          </a:p>
        </p:txBody>
      </p:sp>
      <p:sp>
        <p:nvSpPr>
          <p:cNvPr id="3" name="Content Placeholder 2"/>
          <p:cNvSpPr>
            <a:spLocks noGrp="1"/>
          </p:cNvSpPr>
          <p:nvPr>
            <p:ph idx="1"/>
          </p:nvPr>
        </p:nvSpPr>
        <p:spPr/>
        <p:txBody>
          <a:bodyPr/>
          <a:lstStyle/>
          <a:p>
            <a:r>
              <a:rPr lang="en-US"/>
              <a:t>Chẩn đoán xác định được hội chứng vành cấp với các thể nhồi máu cơ tim cấp ST chênh lên, nhồi máu cơ tim cấp không ST chênh lên, đau thắt ngực không ổn định và các biến chứng</a:t>
            </a:r>
            <a:r>
              <a:rPr lang="en-US" smtClean="0"/>
              <a:t>.</a:t>
            </a:r>
          </a:p>
          <a:p>
            <a:endParaRPr lang="en-US" smtClean="0"/>
          </a:p>
          <a:p>
            <a:pPr marL="0" indent="0">
              <a:buNone/>
            </a:pPr>
            <a:r>
              <a:rPr lang="en-US" i="1"/>
              <a:t> </a:t>
            </a:r>
            <a:r>
              <a:rPr lang="en-US" i="1" smtClean="0"/>
              <a:t> (Sinh viên đã được học bài Tiếp cận bệnh nhân đau ngực ở chương trình năm 3)</a:t>
            </a:r>
            <a:endParaRPr lang="en-US" i="1"/>
          </a:p>
        </p:txBody>
      </p:sp>
    </p:spTree>
    <p:extLst>
      <p:ext uri="{BB962C8B-B14F-4D97-AF65-F5344CB8AC3E}">
        <p14:creationId xmlns:p14="http://schemas.microsoft.com/office/powerpoint/2010/main" val="3861560951"/>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MINH HỌA</a:t>
            </a:r>
            <a:endParaRPr lang="en-US"/>
          </a:p>
        </p:txBody>
      </p:sp>
      <p:pic>
        <p:nvPicPr>
          <p:cNvPr id="133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893814" y="1825625"/>
            <a:ext cx="535637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0615592"/>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SIÊU ÂM TIM</a:t>
            </a:r>
            <a:endParaRPr lang="en-US"/>
          </a:p>
        </p:txBody>
      </p:sp>
      <p:sp>
        <p:nvSpPr>
          <p:cNvPr id="3" name="Content Placeholder 2"/>
          <p:cNvSpPr>
            <a:spLocks noGrp="1"/>
          </p:cNvSpPr>
          <p:nvPr>
            <p:ph idx="1"/>
          </p:nvPr>
        </p:nvSpPr>
        <p:spPr/>
        <p:txBody>
          <a:bodyPr/>
          <a:lstStyle/>
          <a:p>
            <a:r>
              <a:rPr lang="en-US" smtClean="0"/>
              <a:t>Phát hiện rối loạn vận động vùng</a:t>
            </a:r>
          </a:p>
          <a:p>
            <a:r>
              <a:rPr lang="en-US" smtClean="0"/>
              <a:t>Phát hiện các biến chứng: hở van 2 lá, thủng vách liên thất, tràn máu màng tim, huyết khối buồng tim…</a:t>
            </a:r>
          </a:p>
          <a:p>
            <a:r>
              <a:rPr lang="en-US" smtClean="0"/>
              <a:t>Đánh giá chức năng co bóp</a:t>
            </a:r>
          </a:p>
          <a:p>
            <a:r>
              <a:rPr lang="en-US" smtClean="0"/>
              <a:t>Phát hiện các bệnh lý kèm theo</a:t>
            </a:r>
          </a:p>
          <a:p>
            <a:endParaRPr lang="en-US"/>
          </a:p>
        </p:txBody>
      </p:sp>
    </p:spTree>
    <p:extLst>
      <p:ext uri="{BB962C8B-B14F-4D97-AF65-F5344CB8AC3E}">
        <p14:creationId xmlns:p14="http://schemas.microsoft.com/office/powerpoint/2010/main" val="2210219101"/>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CHỤP MẠCH VÀNH</a:t>
            </a:r>
            <a:endParaRPr lang="en-US"/>
          </a:p>
        </p:txBody>
      </p:sp>
      <p:sp>
        <p:nvSpPr>
          <p:cNvPr id="3" name="Content Placeholder 2"/>
          <p:cNvSpPr>
            <a:spLocks noGrp="1"/>
          </p:cNvSpPr>
          <p:nvPr>
            <p:ph idx="1"/>
          </p:nvPr>
        </p:nvSpPr>
        <p:spPr/>
        <p:txBody>
          <a:bodyPr/>
          <a:lstStyle/>
          <a:p>
            <a:r>
              <a:rPr lang="en-US" smtClean="0"/>
              <a:t>Là biện pháp xâm lấn, có thể giúp chẩn đoán và điều trị.</a:t>
            </a:r>
          </a:p>
          <a:p>
            <a:endParaRPr lang="en-US"/>
          </a:p>
        </p:txBody>
      </p:sp>
      <p:pic>
        <p:nvPicPr>
          <p:cNvPr id="4" name="Picture 2"/>
          <p:cNvPicPr>
            <a:picLocks noChangeAspect="1" noChangeArrowheads="1"/>
          </p:cNvPicPr>
          <p:nvPr/>
        </p:nvPicPr>
        <p:blipFill>
          <a:blip r:embed="rId3" cstate="print"/>
          <a:stretch>
            <a:fillRect/>
          </a:stretch>
        </p:blipFill>
        <p:spPr bwMode="auto">
          <a:xfrm>
            <a:off x="4114800" y="2514600"/>
            <a:ext cx="3886200" cy="4069043"/>
          </a:xfrm>
          <a:prstGeom prst="rect">
            <a:avLst/>
          </a:prstGeom>
          <a:noFill/>
          <a:ln w="9525">
            <a:noFill/>
            <a:miter lim="800000"/>
            <a:headEnd/>
            <a:tailEnd/>
          </a:ln>
          <a:effectLst/>
        </p:spPr>
      </p:pic>
    </p:spTree>
    <p:extLst>
      <p:ext uri="{BB962C8B-B14F-4D97-AF65-F5344CB8AC3E}">
        <p14:creationId xmlns:p14="http://schemas.microsoft.com/office/powerpoint/2010/main" val="405123034"/>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5903832"/>
              </p:ext>
            </p:extLst>
          </p:nvPr>
        </p:nvGraphicFramePr>
        <p:xfrm>
          <a:off x="533400" y="1371600"/>
          <a:ext cx="8153399" cy="4876800"/>
        </p:xfrm>
        <a:graphic>
          <a:graphicData uri="http://schemas.openxmlformats.org/drawingml/2006/table">
            <a:tbl>
              <a:tblPr firstRow="1" firstCol="1" bandRow="1">
                <a:tableStyleId>{D113A9D2-9D6B-4929-AA2D-F23B5EE8CBE7}</a:tableStyleId>
              </a:tblPr>
              <a:tblGrid>
                <a:gridCol w="3048000"/>
                <a:gridCol w="3276600"/>
                <a:gridCol w="1828799"/>
              </a:tblGrid>
              <a:tr h="1075909">
                <a:tc>
                  <a:txBody>
                    <a:bodyPr/>
                    <a:lstStyle/>
                    <a:p>
                      <a:pPr algn="just">
                        <a:lnSpc>
                          <a:spcPct val="150000"/>
                        </a:lnSpc>
                        <a:spcAft>
                          <a:spcPts val="0"/>
                        </a:spcAft>
                      </a:pPr>
                      <a:r>
                        <a:rPr lang="en-US" sz="2000">
                          <a:solidFill>
                            <a:schemeClr val="bg2">
                              <a:lumMod val="50000"/>
                            </a:schemeClr>
                          </a:solidFill>
                          <a:effectLst/>
                        </a:rPr>
                        <a:t>Thể</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2000">
                          <a:solidFill>
                            <a:schemeClr val="bg2">
                              <a:lumMod val="50000"/>
                            </a:schemeClr>
                          </a:solidFill>
                          <a:effectLst/>
                        </a:rPr>
                        <a:t>Điện tâm đồ</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2000">
                          <a:solidFill>
                            <a:schemeClr val="bg2">
                              <a:lumMod val="50000"/>
                            </a:schemeClr>
                          </a:solidFill>
                          <a:effectLst/>
                        </a:rPr>
                        <a:t>Thay đổi động học men tim</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073">
                <a:tc>
                  <a:txBody>
                    <a:bodyPr/>
                    <a:lstStyle/>
                    <a:p>
                      <a:pPr algn="just">
                        <a:lnSpc>
                          <a:spcPct val="150000"/>
                        </a:lnSpc>
                        <a:spcAft>
                          <a:spcPts val="0"/>
                        </a:spcAft>
                      </a:pPr>
                      <a:r>
                        <a:rPr lang="en-US" sz="2000">
                          <a:solidFill>
                            <a:schemeClr val="bg2">
                              <a:lumMod val="50000"/>
                            </a:schemeClr>
                          </a:solidFill>
                          <a:effectLst/>
                        </a:rPr>
                        <a:t>Nhồi máu cơ tim cấp ST chênh lên</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2000">
                          <a:solidFill>
                            <a:schemeClr val="bg2">
                              <a:lumMod val="50000"/>
                            </a:schemeClr>
                          </a:solidFill>
                          <a:effectLst/>
                        </a:rPr>
                        <a:t>ST chênh lên và diễn tiến điện tim thay đổi theo thời gian phù hợp nhồi máu cơ tim</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2000">
                          <a:solidFill>
                            <a:schemeClr val="bg2">
                              <a:lumMod val="50000"/>
                            </a:schemeClr>
                          </a:solidFill>
                          <a:effectLst/>
                        </a:rPr>
                        <a:t>Có</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5909">
                <a:tc>
                  <a:txBody>
                    <a:bodyPr/>
                    <a:lstStyle/>
                    <a:p>
                      <a:pPr algn="just">
                        <a:lnSpc>
                          <a:spcPct val="150000"/>
                        </a:lnSpc>
                        <a:spcAft>
                          <a:spcPts val="0"/>
                        </a:spcAft>
                      </a:pPr>
                      <a:r>
                        <a:rPr lang="en-US" sz="2000">
                          <a:solidFill>
                            <a:schemeClr val="bg2">
                              <a:lumMod val="50000"/>
                            </a:schemeClr>
                          </a:solidFill>
                          <a:effectLst/>
                        </a:rPr>
                        <a:t>Nhồi máu cơ tim cấp không ST chênh lên</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2000">
                          <a:solidFill>
                            <a:schemeClr val="bg2">
                              <a:lumMod val="50000"/>
                            </a:schemeClr>
                          </a:solidFill>
                          <a:effectLst/>
                        </a:rPr>
                        <a:t>Không có hình ảnh ST chênh lên</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2000">
                          <a:solidFill>
                            <a:schemeClr val="bg2">
                              <a:lumMod val="50000"/>
                            </a:schemeClr>
                          </a:solidFill>
                          <a:effectLst/>
                        </a:rPr>
                        <a:t>Có</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5909">
                <a:tc>
                  <a:txBody>
                    <a:bodyPr/>
                    <a:lstStyle/>
                    <a:p>
                      <a:pPr algn="just">
                        <a:lnSpc>
                          <a:spcPct val="150000"/>
                        </a:lnSpc>
                        <a:spcAft>
                          <a:spcPts val="0"/>
                        </a:spcAft>
                      </a:pPr>
                      <a:r>
                        <a:rPr lang="en-US" sz="2000">
                          <a:solidFill>
                            <a:schemeClr val="bg2">
                              <a:lumMod val="50000"/>
                            </a:schemeClr>
                          </a:solidFill>
                          <a:effectLst/>
                        </a:rPr>
                        <a:t>Đau thắt ngực không ổn định</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2000">
                          <a:solidFill>
                            <a:schemeClr val="bg2">
                              <a:lumMod val="50000"/>
                            </a:schemeClr>
                          </a:solidFill>
                          <a:effectLst/>
                        </a:rPr>
                        <a:t>Không có hình ảnh ST chênh lên</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US" sz="2000">
                          <a:solidFill>
                            <a:schemeClr val="bg2">
                              <a:lumMod val="50000"/>
                            </a:schemeClr>
                          </a:solidFill>
                          <a:effectLst/>
                        </a:rPr>
                        <a:t>Không</a:t>
                      </a:r>
                      <a:endParaRPr lang="en-US" sz="2000">
                        <a:solidFill>
                          <a:schemeClr val="bg2">
                            <a:lumMod val="50000"/>
                          </a:schemeClr>
                        </a:solidFill>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73172107"/>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XÁC ĐỊNH THỜI ĐIỂM</a:t>
            </a:r>
            <a:endParaRPr lang="en-US"/>
          </a:p>
        </p:txBody>
      </p:sp>
      <p:sp>
        <p:nvSpPr>
          <p:cNvPr id="3" name="Content Placeholder 2"/>
          <p:cNvSpPr>
            <a:spLocks noGrp="1"/>
          </p:cNvSpPr>
          <p:nvPr>
            <p:ph idx="1"/>
          </p:nvPr>
        </p:nvSpPr>
        <p:spPr/>
        <p:txBody>
          <a:bodyPr/>
          <a:lstStyle/>
          <a:p>
            <a:r>
              <a:rPr lang="en-US" smtClean="0"/>
              <a:t>Rất có ý nghĩa trong điều trị và tiên lượng</a:t>
            </a:r>
          </a:p>
          <a:p>
            <a:r>
              <a:rPr lang="en-US"/>
              <a:t>Thời điểm khởi phát hội chứng vành cấp được tính từ lúc bệnh nhân khởi phát triệu chứng đau ngực</a:t>
            </a:r>
            <a:r>
              <a:rPr lang="en-US" smtClean="0"/>
              <a:t>.</a:t>
            </a:r>
          </a:p>
          <a:p>
            <a:r>
              <a:rPr lang="en-US" smtClean="0"/>
              <a:t>Một số trường hợp có thể dựa vào động học điện tâm đồ, men tim giúp gợi ý</a:t>
            </a:r>
          </a:p>
          <a:p>
            <a:r>
              <a:rPr lang="en-US" smtClean="0"/>
              <a:t>Nếu trong ngày đầu, cần ghi rõ giờ thứ mấy.</a:t>
            </a:r>
            <a:endParaRPr lang="en-US"/>
          </a:p>
        </p:txBody>
      </p:sp>
    </p:spTree>
    <p:extLst>
      <p:ext uri="{BB962C8B-B14F-4D97-AF65-F5344CB8AC3E}">
        <p14:creationId xmlns:p14="http://schemas.microsoft.com/office/powerpoint/2010/main" val="1595211692"/>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XÁC ĐỊNH VÙNG TỔN THƯƠNG</a:t>
            </a:r>
            <a:endParaRPr lang="en-US"/>
          </a:p>
        </p:txBody>
      </p:sp>
      <p:pic>
        <p:nvPicPr>
          <p:cNvPr id="4098"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414958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sz="half" idx="2"/>
          </p:nvPr>
        </p:nvSpPr>
        <p:spPr/>
        <p:txBody>
          <a:bodyPr>
            <a:normAutofit lnSpcReduction="10000"/>
          </a:bodyPr>
          <a:lstStyle/>
          <a:p>
            <a:pPr lvl="0"/>
            <a:r>
              <a:rPr lang="en-US"/>
              <a:t>V1, V2: vách liên thất</a:t>
            </a:r>
          </a:p>
          <a:p>
            <a:pPr lvl="0"/>
            <a:r>
              <a:rPr lang="en-US"/>
              <a:t>V3, V4: thành trước thất trái</a:t>
            </a:r>
          </a:p>
          <a:p>
            <a:pPr lvl="0"/>
            <a:r>
              <a:rPr lang="en-US"/>
              <a:t>V1-V4: trước vách</a:t>
            </a:r>
          </a:p>
          <a:p>
            <a:pPr lvl="0"/>
            <a:r>
              <a:rPr lang="en-US"/>
              <a:t>V5, V6: thành bên thấp, vùng mỏm thất trái</a:t>
            </a:r>
          </a:p>
          <a:p>
            <a:pPr lvl="0"/>
            <a:r>
              <a:rPr lang="en-US"/>
              <a:t>DI, aVL: thành bên cao thất trái</a:t>
            </a:r>
          </a:p>
          <a:p>
            <a:pPr lvl="0"/>
            <a:r>
              <a:rPr lang="en-US"/>
              <a:t>V1-V6, và DI, aVL: vùng trước rộng</a:t>
            </a:r>
          </a:p>
          <a:p>
            <a:pPr lvl="0"/>
            <a:r>
              <a:rPr lang="en-US"/>
              <a:t>V7, V8, V9: thành sau thất trái (sau thực)</a:t>
            </a:r>
          </a:p>
          <a:p>
            <a:pPr lvl="0"/>
            <a:r>
              <a:rPr lang="en-US"/>
              <a:t>DII, DIII, aVF: thành dưới thất trái</a:t>
            </a:r>
          </a:p>
          <a:p>
            <a:pPr lvl="0"/>
            <a:r>
              <a:rPr lang="en-US"/>
              <a:t>V3R, V4R: thất phải</a:t>
            </a:r>
          </a:p>
          <a:p>
            <a:endParaRPr lang="en-US"/>
          </a:p>
        </p:txBody>
      </p:sp>
    </p:spTree>
    <p:extLst>
      <p:ext uri="{BB962C8B-B14F-4D97-AF65-F5344CB8AC3E}">
        <p14:creationId xmlns:p14="http://schemas.microsoft.com/office/powerpoint/2010/main" val="700481540"/>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ĐỘ</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4194663"/>
              </p:ext>
            </p:extLst>
          </p:nvPr>
        </p:nvGraphicFramePr>
        <p:xfrm>
          <a:off x="457201" y="1600201"/>
          <a:ext cx="8458198" cy="4213841"/>
        </p:xfrm>
        <a:graphic>
          <a:graphicData uri="http://schemas.openxmlformats.org/drawingml/2006/table">
            <a:tbl>
              <a:tblPr firstRow="1" firstCol="1" bandRow="1">
                <a:tableStyleId>{5C22544A-7EE6-4342-B048-85BDC9FD1C3A}</a:tableStyleId>
              </a:tblPr>
              <a:tblGrid>
                <a:gridCol w="1110004"/>
                <a:gridCol w="3995395"/>
                <a:gridCol w="3352799"/>
              </a:tblGrid>
              <a:tr h="609599">
                <a:tc>
                  <a:txBody>
                    <a:bodyPr/>
                    <a:lstStyle/>
                    <a:p>
                      <a:pPr algn="just">
                        <a:lnSpc>
                          <a:spcPct val="150000"/>
                        </a:lnSpc>
                        <a:spcAft>
                          <a:spcPts val="0"/>
                        </a:spcAft>
                      </a:pPr>
                      <a:r>
                        <a:rPr lang="en-US" sz="2400">
                          <a:solidFill>
                            <a:schemeClr val="bg2">
                              <a:lumMod val="50000"/>
                            </a:schemeClr>
                          </a:solidFill>
                          <a:effectLst/>
                        </a:rPr>
                        <a:t>Độ Killip</a:t>
                      </a:r>
                      <a:endParaRPr lang="en-US" sz="240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2400">
                          <a:solidFill>
                            <a:schemeClr val="bg2">
                              <a:lumMod val="50000"/>
                            </a:schemeClr>
                          </a:solidFill>
                          <a:effectLst/>
                        </a:rPr>
                        <a:t>Lâm sàng</a:t>
                      </a:r>
                      <a:endParaRPr lang="en-US" sz="240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2400">
                          <a:solidFill>
                            <a:schemeClr val="bg2">
                              <a:lumMod val="50000"/>
                            </a:schemeClr>
                          </a:solidFill>
                          <a:effectLst/>
                        </a:rPr>
                        <a:t>Tỉ lệ tử vong trong 30 ngày</a:t>
                      </a:r>
                      <a:endParaRPr lang="en-US" sz="2400">
                        <a:solidFill>
                          <a:schemeClr val="bg2">
                            <a:lumMod val="50000"/>
                          </a:schemeClr>
                        </a:solidFill>
                        <a:effectLst/>
                        <a:latin typeface="Times New Roman"/>
                        <a:ea typeface="Calibri"/>
                      </a:endParaRPr>
                    </a:p>
                  </a:txBody>
                  <a:tcPr marL="68580" marR="68580" marT="0" marB="0"/>
                </a:tc>
              </a:tr>
              <a:tr h="606326">
                <a:tc>
                  <a:txBody>
                    <a:bodyPr/>
                    <a:lstStyle/>
                    <a:p>
                      <a:pPr algn="just">
                        <a:lnSpc>
                          <a:spcPct val="150000"/>
                        </a:lnSpc>
                        <a:spcAft>
                          <a:spcPts val="0"/>
                        </a:spcAft>
                      </a:pPr>
                      <a:r>
                        <a:rPr lang="en-US" sz="2400">
                          <a:solidFill>
                            <a:schemeClr val="bg2">
                              <a:lumMod val="50000"/>
                            </a:schemeClr>
                          </a:solidFill>
                          <a:effectLst/>
                        </a:rPr>
                        <a:t>I</a:t>
                      </a:r>
                      <a:endParaRPr lang="en-US" sz="240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2400">
                          <a:solidFill>
                            <a:schemeClr val="bg2">
                              <a:lumMod val="50000"/>
                            </a:schemeClr>
                          </a:solidFill>
                          <a:effectLst/>
                        </a:rPr>
                        <a:t>Lâm sàng bình thường</a:t>
                      </a:r>
                      <a:endParaRPr lang="en-US" sz="240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2400">
                          <a:solidFill>
                            <a:schemeClr val="bg2">
                              <a:lumMod val="50000"/>
                            </a:schemeClr>
                          </a:solidFill>
                          <a:effectLst/>
                        </a:rPr>
                        <a:t>5,1%</a:t>
                      </a:r>
                      <a:endParaRPr lang="en-US" sz="2400">
                        <a:solidFill>
                          <a:schemeClr val="bg2">
                            <a:lumMod val="50000"/>
                          </a:schemeClr>
                        </a:solidFill>
                        <a:effectLst/>
                        <a:latin typeface="Times New Roman"/>
                        <a:ea typeface="Calibri"/>
                      </a:endParaRPr>
                    </a:p>
                  </a:txBody>
                  <a:tcPr marL="68580" marR="68580" marT="0" marB="0"/>
                </a:tc>
              </a:tr>
              <a:tr h="1297583">
                <a:tc>
                  <a:txBody>
                    <a:bodyPr/>
                    <a:lstStyle/>
                    <a:p>
                      <a:pPr algn="just">
                        <a:lnSpc>
                          <a:spcPct val="150000"/>
                        </a:lnSpc>
                        <a:spcAft>
                          <a:spcPts val="0"/>
                        </a:spcAft>
                      </a:pPr>
                      <a:r>
                        <a:rPr lang="en-US" sz="2400">
                          <a:solidFill>
                            <a:schemeClr val="bg2">
                              <a:lumMod val="50000"/>
                            </a:schemeClr>
                          </a:solidFill>
                          <a:effectLst/>
                        </a:rPr>
                        <a:t>II</a:t>
                      </a:r>
                      <a:endParaRPr lang="en-US" sz="240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2400">
                          <a:solidFill>
                            <a:schemeClr val="bg2">
                              <a:lumMod val="50000"/>
                            </a:schemeClr>
                          </a:solidFill>
                          <a:effectLst/>
                        </a:rPr>
                        <a:t>Có ran ẩm &lt; ½ phổi, tĩnh mạch cổ nổi, có thể có Gallop T3</a:t>
                      </a:r>
                      <a:endParaRPr lang="en-US" sz="240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2400">
                          <a:solidFill>
                            <a:schemeClr val="bg2">
                              <a:lumMod val="50000"/>
                            </a:schemeClr>
                          </a:solidFill>
                          <a:effectLst/>
                        </a:rPr>
                        <a:t>13,6%</a:t>
                      </a:r>
                      <a:endParaRPr lang="en-US" sz="2400">
                        <a:solidFill>
                          <a:schemeClr val="bg2">
                            <a:lumMod val="50000"/>
                          </a:schemeClr>
                        </a:solidFill>
                        <a:effectLst/>
                        <a:latin typeface="Times New Roman"/>
                        <a:ea typeface="Calibri"/>
                      </a:endParaRPr>
                    </a:p>
                  </a:txBody>
                  <a:tcPr marL="68580" marR="68580" marT="0" marB="0"/>
                </a:tc>
              </a:tr>
              <a:tr h="606326">
                <a:tc>
                  <a:txBody>
                    <a:bodyPr/>
                    <a:lstStyle/>
                    <a:p>
                      <a:pPr algn="just">
                        <a:lnSpc>
                          <a:spcPct val="150000"/>
                        </a:lnSpc>
                        <a:spcAft>
                          <a:spcPts val="0"/>
                        </a:spcAft>
                      </a:pPr>
                      <a:r>
                        <a:rPr lang="en-US" sz="2400">
                          <a:solidFill>
                            <a:schemeClr val="bg2">
                              <a:lumMod val="50000"/>
                            </a:schemeClr>
                          </a:solidFill>
                          <a:effectLst/>
                        </a:rPr>
                        <a:t>III</a:t>
                      </a:r>
                      <a:endParaRPr lang="en-US" sz="240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2400">
                          <a:solidFill>
                            <a:schemeClr val="bg2">
                              <a:lumMod val="50000"/>
                            </a:schemeClr>
                          </a:solidFill>
                          <a:effectLst/>
                        </a:rPr>
                        <a:t>Phù phổi cấp</a:t>
                      </a:r>
                      <a:endParaRPr lang="en-US" sz="240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2400">
                          <a:solidFill>
                            <a:schemeClr val="bg2">
                              <a:lumMod val="50000"/>
                            </a:schemeClr>
                          </a:solidFill>
                          <a:effectLst/>
                        </a:rPr>
                        <a:t>32,2%</a:t>
                      </a:r>
                      <a:endParaRPr lang="en-US" sz="2400">
                        <a:solidFill>
                          <a:schemeClr val="bg2">
                            <a:lumMod val="50000"/>
                          </a:schemeClr>
                        </a:solidFill>
                        <a:effectLst/>
                        <a:latin typeface="Times New Roman"/>
                        <a:ea typeface="Calibri"/>
                      </a:endParaRPr>
                    </a:p>
                  </a:txBody>
                  <a:tcPr marL="68580" marR="68580" marT="0" marB="0"/>
                </a:tc>
              </a:tr>
              <a:tr h="606326">
                <a:tc>
                  <a:txBody>
                    <a:bodyPr/>
                    <a:lstStyle/>
                    <a:p>
                      <a:pPr algn="just">
                        <a:lnSpc>
                          <a:spcPct val="150000"/>
                        </a:lnSpc>
                        <a:spcAft>
                          <a:spcPts val="0"/>
                        </a:spcAft>
                      </a:pPr>
                      <a:r>
                        <a:rPr lang="en-US" sz="2400">
                          <a:solidFill>
                            <a:schemeClr val="bg2">
                              <a:lumMod val="50000"/>
                            </a:schemeClr>
                          </a:solidFill>
                          <a:effectLst/>
                        </a:rPr>
                        <a:t>IV</a:t>
                      </a:r>
                      <a:endParaRPr lang="en-US" sz="240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2400">
                          <a:solidFill>
                            <a:schemeClr val="bg2">
                              <a:lumMod val="50000"/>
                            </a:schemeClr>
                          </a:solidFill>
                          <a:effectLst/>
                        </a:rPr>
                        <a:t>Choáng tim</a:t>
                      </a:r>
                      <a:endParaRPr lang="en-US" sz="240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2400">
                          <a:solidFill>
                            <a:schemeClr val="bg2">
                              <a:lumMod val="50000"/>
                            </a:schemeClr>
                          </a:solidFill>
                          <a:effectLst/>
                        </a:rPr>
                        <a:t>57,8%</a:t>
                      </a:r>
                      <a:endParaRPr lang="en-US" sz="2400">
                        <a:solidFill>
                          <a:schemeClr val="bg2">
                            <a:lumMod val="50000"/>
                          </a:schemeClr>
                        </a:solidFill>
                        <a:effectLst/>
                        <a:latin typeface="Times New Roman"/>
                        <a:ea typeface="Calibri"/>
                      </a:endParaRPr>
                    </a:p>
                  </a:txBody>
                  <a:tcPr marL="68580" marR="68580" marT="0" marB="0"/>
                </a:tc>
              </a:tr>
            </a:tbl>
          </a:graphicData>
        </a:graphic>
      </p:graphicFrame>
    </p:spTree>
    <p:extLst>
      <p:ext uri="{BB962C8B-B14F-4D97-AF65-F5344CB8AC3E}">
        <p14:creationId xmlns:p14="http://schemas.microsoft.com/office/powerpoint/2010/main" val="4109717048"/>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TẦNG NGUY CƠ</a:t>
            </a:r>
            <a:endParaRPr lang="en-US"/>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054343476"/>
              </p:ext>
            </p:extLst>
          </p:nvPr>
        </p:nvGraphicFramePr>
        <p:xfrm>
          <a:off x="304801" y="1639824"/>
          <a:ext cx="4267199" cy="5011235"/>
        </p:xfrm>
        <a:graphic>
          <a:graphicData uri="http://schemas.openxmlformats.org/drawingml/2006/table">
            <a:tbl>
              <a:tblPr firstRow="1" firstCol="1" bandRow="1">
                <a:tableStyleId>{5C22544A-7EE6-4342-B048-85BDC9FD1C3A}</a:tableStyleId>
              </a:tblPr>
              <a:tblGrid>
                <a:gridCol w="3505199"/>
                <a:gridCol w="762000"/>
              </a:tblGrid>
              <a:tr h="290698">
                <a:tc>
                  <a:txBody>
                    <a:bodyPr/>
                    <a:lstStyle/>
                    <a:p>
                      <a:pPr algn="just">
                        <a:lnSpc>
                          <a:spcPct val="150000"/>
                        </a:lnSpc>
                        <a:spcAft>
                          <a:spcPts val="0"/>
                        </a:spcAft>
                      </a:pPr>
                      <a:r>
                        <a:rPr lang="en-US" sz="1600" b="0">
                          <a:solidFill>
                            <a:schemeClr val="bg2">
                              <a:lumMod val="50000"/>
                            </a:schemeClr>
                          </a:solidFill>
                          <a:effectLst/>
                        </a:rPr>
                        <a:t>Tuổi từ 65 trở lên</a:t>
                      </a:r>
                      <a:endParaRPr lang="en-US" sz="1600" b="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1600" b="0">
                          <a:solidFill>
                            <a:schemeClr val="bg2">
                              <a:lumMod val="50000"/>
                            </a:schemeClr>
                          </a:solidFill>
                          <a:effectLst/>
                        </a:rPr>
                        <a:t>1</a:t>
                      </a:r>
                      <a:endParaRPr lang="en-US" sz="1600" b="0">
                        <a:solidFill>
                          <a:schemeClr val="bg2">
                            <a:lumMod val="50000"/>
                          </a:schemeClr>
                        </a:solidFill>
                        <a:effectLst/>
                        <a:latin typeface="Times New Roman"/>
                        <a:ea typeface="Calibri"/>
                      </a:endParaRPr>
                    </a:p>
                  </a:txBody>
                  <a:tcPr marL="68580" marR="68580" marT="0" marB="0"/>
                </a:tc>
              </a:tr>
              <a:tr h="1252746">
                <a:tc>
                  <a:txBody>
                    <a:bodyPr/>
                    <a:lstStyle/>
                    <a:p>
                      <a:pPr algn="just">
                        <a:lnSpc>
                          <a:spcPct val="150000"/>
                        </a:lnSpc>
                        <a:spcAft>
                          <a:spcPts val="0"/>
                        </a:spcAft>
                      </a:pPr>
                      <a:r>
                        <a:rPr lang="en-US" sz="1600" b="0">
                          <a:solidFill>
                            <a:schemeClr val="bg2">
                              <a:lumMod val="50000"/>
                            </a:schemeClr>
                          </a:solidFill>
                          <a:effectLst/>
                        </a:rPr>
                        <a:t>Có từ 3 yếu tố nguy cơ bệnh động mạch vành (tiền căn gia đình, tăng huyết áp, tăng cholesterol máu, đái tháo đường, hút thuốc lá)</a:t>
                      </a:r>
                      <a:endParaRPr lang="en-US" sz="1600" b="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1600" b="0">
                          <a:solidFill>
                            <a:schemeClr val="bg2">
                              <a:lumMod val="50000"/>
                            </a:schemeClr>
                          </a:solidFill>
                          <a:effectLst/>
                        </a:rPr>
                        <a:t>1</a:t>
                      </a:r>
                      <a:endParaRPr lang="en-US" sz="1600" b="0">
                        <a:solidFill>
                          <a:schemeClr val="bg2">
                            <a:lumMod val="50000"/>
                          </a:schemeClr>
                        </a:solidFill>
                        <a:effectLst/>
                        <a:latin typeface="Times New Roman"/>
                        <a:ea typeface="Calibri"/>
                      </a:endParaRPr>
                    </a:p>
                  </a:txBody>
                  <a:tcPr marL="68580" marR="68580" marT="0" marB="0"/>
                </a:tc>
              </a:tr>
              <a:tr h="622115">
                <a:tc>
                  <a:txBody>
                    <a:bodyPr/>
                    <a:lstStyle/>
                    <a:p>
                      <a:pPr algn="just">
                        <a:lnSpc>
                          <a:spcPct val="150000"/>
                        </a:lnSpc>
                        <a:spcAft>
                          <a:spcPts val="0"/>
                        </a:spcAft>
                      </a:pPr>
                      <a:r>
                        <a:rPr lang="en-US" sz="1600" b="0">
                          <a:solidFill>
                            <a:schemeClr val="bg2">
                              <a:lumMod val="50000"/>
                            </a:schemeClr>
                          </a:solidFill>
                          <a:effectLst/>
                        </a:rPr>
                        <a:t>Tiền căn bệnh mạch vành (hẹp từ 50%)</a:t>
                      </a:r>
                      <a:endParaRPr lang="en-US" sz="1600" b="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1600" b="0">
                          <a:solidFill>
                            <a:schemeClr val="bg2">
                              <a:lumMod val="50000"/>
                            </a:schemeClr>
                          </a:solidFill>
                          <a:effectLst/>
                        </a:rPr>
                        <a:t>1</a:t>
                      </a:r>
                      <a:endParaRPr lang="en-US" sz="1600" b="0">
                        <a:solidFill>
                          <a:schemeClr val="bg2">
                            <a:lumMod val="50000"/>
                          </a:schemeClr>
                        </a:solidFill>
                        <a:effectLst/>
                        <a:latin typeface="Times New Roman"/>
                        <a:ea typeface="Calibri"/>
                      </a:endParaRPr>
                    </a:p>
                  </a:txBody>
                  <a:tcPr marL="68580" marR="68580" marT="0" marB="0"/>
                </a:tc>
              </a:tr>
              <a:tr h="290698">
                <a:tc>
                  <a:txBody>
                    <a:bodyPr/>
                    <a:lstStyle/>
                    <a:p>
                      <a:pPr algn="just">
                        <a:lnSpc>
                          <a:spcPct val="150000"/>
                        </a:lnSpc>
                        <a:spcAft>
                          <a:spcPts val="0"/>
                        </a:spcAft>
                      </a:pPr>
                      <a:r>
                        <a:rPr lang="en-US" sz="1600" b="0">
                          <a:solidFill>
                            <a:schemeClr val="bg2">
                              <a:lumMod val="50000"/>
                            </a:schemeClr>
                          </a:solidFill>
                          <a:effectLst/>
                        </a:rPr>
                        <a:t>Dùng Aspirin trong 7 ngày trước</a:t>
                      </a:r>
                      <a:endParaRPr lang="en-US" sz="1600" b="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1600" b="0">
                          <a:solidFill>
                            <a:schemeClr val="bg2">
                              <a:lumMod val="50000"/>
                            </a:schemeClr>
                          </a:solidFill>
                          <a:effectLst/>
                        </a:rPr>
                        <a:t>1</a:t>
                      </a:r>
                      <a:endParaRPr lang="en-US" sz="1600" b="0">
                        <a:solidFill>
                          <a:schemeClr val="bg2">
                            <a:lumMod val="50000"/>
                          </a:schemeClr>
                        </a:solidFill>
                        <a:effectLst/>
                        <a:latin typeface="Times New Roman"/>
                        <a:ea typeface="Calibri"/>
                      </a:endParaRPr>
                    </a:p>
                  </a:txBody>
                  <a:tcPr marL="68580" marR="68580" marT="0" marB="0"/>
                </a:tc>
              </a:tr>
              <a:tr h="622115">
                <a:tc>
                  <a:txBody>
                    <a:bodyPr/>
                    <a:lstStyle/>
                    <a:p>
                      <a:pPr algn="just">
                        <a:lnSpc>
                          <a:spcPct val="150000"/>
                        </a:lnSpc>
                        <a:spcAft>
                          <a:spcPts val="0"/>
                        </a:spcAft>
                      </a:pPr>
                      <a:r>
                        <a:rPr lang="en-US" sz="1600" b="0">
                          <a:solidFill>
                            <a:schemeClr val="bg2">
                              <a:lumMod val="50000"/>
                            </a:schemeClr>
                          </a:solidFill>
                          <a:effectLst/>
                        </a:rPr>
                        <a:t>Từ 2 cơn đau thắt ngực trong 24 giờ trước</a:t>
                      </a:r>
                      <a:endParaRPr lang="en-US" sz="1600" b="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1600" b="0">
                          <a:solidFill>
                            <a:schemeClr val="bg2">
                              <a:lumMod val="50000"/>
                            </a:schemeClr>
                          </a:solidFill>
                          <a:effectLst/>
                        </a:rPr>
                        <a:t>1</a:t>
                      </a:r>
                      <a:endParaRPr lang="en-US" sz="1600" b="0">
                        <a:solidFill>
                          <a:schemeClr val="bg2">
                            <a:lumMod val="50000"/>
                          </a:schemeClr>
                        </a:solidFill>
                        <a:effectLst/>
                        <a:latin typeface="Times New Roman"/>
                        <a:ea typeface="Calibri"/>
                      </a:endParaRPr>
                    </a:p>
                  </a:txBody>
                  <a:tcPr marL="68580" marR="68580" marT="0" marB="0"/>
                </a:tc>
              </a:tr>
              <a:tr h="622115">
                <a:tc>
                  <a:txBody>
                    <a:bodyPr/>
                    <a:lstStyle/>
                    <a:p>
                      <a:pPr algn="just">
                        <a:lnSpc>
                          <a:spcPct val="150000"/>
                        </a:lnSpc>
                        <a:spcAft>
                          <a:spcPts val="0"/>
                        </a:spcAft>
                      </a:pPr>
                      <a:r>
                        <a:rPr lang="en-US" sz="1600" b="0">
                          <a:solidFill>
                            <a:schemeClr val="bg2">
                              <a:lumMod val="50000"/>
                            </a:schemeClr>
                          </a:solidFill>
                          <a:effectLst/>
                        </a:rPr>
                        <a:t>ST thay đổi từ 0,5mm trên điện tâm đồ lúc nhập viện</a:t>
                      </a:r>
                      <a:endParaRPr lang="en-US" sz="1600" b="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1600" b="0">
                          <a:solidFill>
                            <a:schemeClr val="bg2">
                              <a:lumMod val="50000"/>
                            </a:schemeClr>
                          </a:solidFill>
                          <a:effectLst/>
                        </a:rPr>
                        <a:t>1</a:t>
                      </a:r>
                      <a:endParaRPr lang="en-US" sz="1600" b="0">
                        <a:solidFill>
                          <a:schemeClr val="bg2">
                            <a:lumMod val="50000"/>
                          </a:schemeClr>
                        </a:solidFill>
                        <a:effectLst/>
                        <a:latin typeface="Times New Roman"/>
                        <a:ea typeface="Calibri"/>
                      </a:endParaRPr>
                    </a:p>
                  </a:txBody>
                  <a:tcPr marL="68580" marR="68580" marT="0" marB="0"/>
                </a:tc>
              </a:tr>
              <a:tr h="290698">
                <a:tc>
                  <a:txBody>
                    <a:bodyPr/>
                    <a:lstStyle/>
                    <a:p>
                      <a:pPr algn="just">
                        <a:lnSpc>
                          <a:spcPct val="150000"/>
                        </a:lnSpc>
                        <a:spcAft>
                          <a:spcPts val="0"/>
                        </a:spcAft>
                      </a:pPr>
                      <a:r>
                        <a:rPr lang="en-US" sz="1600" b="0">
                          <a:solidFill>
                            <a:schemeClr val="bg2">
                              <a:lumMod val="50000"/>
                            </a:schemeClr>
                          </a:solidFill>
                          <a:effectLst/>
                        </a:rPr>
                        <a:t>Tăng men tim</a:t>
                      </a:r>
                      <a:endParaRPr lang="en-US" sz="1600" b="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1600" b="0">
                          <a:solidFill>
                            <a:schemeClr val="bg2">
                              <a:lumMod val="50000"/>
                            </a:schemeClr>
                          </a:solidFill>
                          <a:effectLst/>
                        </a:rPr>
                        <a:t>1</a:t>
                      </a:r>
                      <a:endParaRPr lang="en-US" sz="1600" b="0">
                        <a:solidFill>
                          <a:schemeClr val="bg2">
                            <a:lumMod val="50000"/>
                          </a:schemeClr>
                        </a:solidFill>
                        <a:effectLst/>
                        <a:latin typeface="Times New Roman"/>
                        <a:ea typeface="Calibri"/>
                      </a:endParaRPr>
                    </a:p>
                  </a:txBody>
                  <a:tcPr marL="68580" marR="68580" marT="0" marB="0"/>
                </a:tc>
              </a:tr>
              <a:tr h="290698">
                <a:tc>
                  <a:txBody>
                    <a:bodyPr/>
                    <a:lstStyle/>
                    <a:p>
                      <a:pPr algn="just">
                        <a:lnSpc>
                          <a:spcPct val="150000"/>
                        </a:lnSpc>
                        <a:spcAft>
                          <a:spcPts val="0"/>
                        </a:spcAft>
                      </a:pPr>
                      <a:r>
                        <a:rPr lang="en-US" sz="1600" b="0">
                          <a:solidFill>
                            <a:schemeClr val="bg2">
                              <a:lumMod val="50000"/>
                            </a:schemeClr>
                          </a:solidFill>
                          <a:effectLst/>
                        </a:rPr>
                        <a:t>Tổng điểm</a:t>
                      </a:r>
                      <a:endParaRPr lang="en-US" sz="1600" b="0">
                        <a:solidFill>
                          <a:schemeClr val="bg2">
                            <a:lumMod val="50000"/>
                          </a:schemeClr>
                        </a:solidFill>
                        <a:effectLst/>
                        <a:latin typeface="Times New Roman"/>
                        <a:ea typeface="Calibri"/>
                      </a:endParaRPr>
                    </a:p>
                  </a:txBody>
                  <a:tcPr marL="68580" marR="68580" marT="0" marB="0"/>
                </a:tc>
                <a:tc>
                  <a:txBody>
                    <a:bodyPr/>
                    <a:lstStyle/>
                    <a:p>
                      <a:pPr algn="just">
                        <a:lnSpc>
                          <a:spcPct val="150000"/>
                        </a:lnSpc>
                        <a:spcAft>
                          <a:spcPts val="0"/>
                        </a:spcAft>
                      </a:pPr>
                      <a:r>
                        <a:rPr lang="en-US" sz="1600" b="0">
                          <a:solidFill>
                            <a:schemeClr val="bg2">
                              <a:lumMod val="50000"/>
                            </a:schemeClr>
                          </a:solidFill>
                          <a:effectLst/>
                        </a:rPr>
                        <a:t>7</a:t>
                      </a:r>
                      <a:endParaRPr lang="en-US" sz="1600" b="0">
                        <a:solidFill>
                          <a:schemeClr val="bg2">
                            <a:lumMod val="50000"/>
                          </a:schemeClr>
                        </a:solidFill>
                        <a:effectLst/>
                        <a:latin typeface="Times New Roman"/>
                        <a:ea typeface="Calibri"/>
                      </a:endParaRPr>
                    </a:p>
                  </a:txBody>
                  <a:tcPr marL="68580" marR="68580" marT="0" marB="0"/>
                </a:tc>
              </a:tr>
            </a:tbl>
          </a:graphicData>
        </a:graphic>
      </p:graphicFrame>
      <p:sp>
        <p:nvSpPr>
          <p:cNvPr id="5" name="Content Placeholder 4"/>
          <p:cNvSpPr>
            <a:spLocks noGrp="1"/>
          </p:cNvSpPr>
          <p:nvPr>
            <p:ph sz="half" idx="2"/>
          </p:nvPr>
        </p:nvSpPr>
        <p:spPr/>
        <p:txBody>
          <a:bodyPr/>
          <a:lstStyle/>
          <a:p>
            <a:r>
              <a:rPr lang="en-US" smtClean="0"/>
              <a:t>Có nhiều bảng điểm: TIMI, GRACE…</a:t>
            </a:r>
          </a:p>
          <a:p>
            <a:r>
              <a:rPr lang="en-US" smtClean="0"/>
              <a:t>TIMI &gt; 1: nguy cơ cao</a:t>
            </a:r>
          </a:p>
          <a:p>
            <a:r>
              <a:rPr lang="en-US" smtClean="0"/>
              <a:t>GRACE &gt; 140: nguy cơ cao</a:t>
            </a:r>
            <a:endParaRPr lang="en-US"/>
          </a:p>
        </p:txBody>
      </p:sp>
      <p:sp>
        <p:nvSpPr>
          <p:cNvPr id="7" name="Rectangle 6"/>
          <p:cNvSpPr/>
          <p:nvPr/>
        </p:nvSpPr>
        <p:spPr>
          <a:xfrm>
            <a:off x="1143000" y="1143000"/>
            <a:ext cx="1957587" cy="369332"/>
          </a:xfrm>
          <a:prstGeom prst="rect">
            <a:avLst/>
          </a:prstGeom>
        </p:spPr>
        <p:txBody>
          <a:bodyPr wrap="none">
            <a:spAutoFit/>
          </a:bodyPr>
          <a:lstStyle/>
          <a:p>
            <a:r>
              <a:rPr lang="en-US" smtClean="0"/>
              <a:t>Thang điểm TIMI</a:t>
            </a:r>
            <a:endParaRPr lang="en-US"/>
          </a:p>
        </p:txBody>
      </p:sp>
    </p:spTree>
    <p:extLst>
      <p:ext uri="{BB962C8B-B14F-4D97-AF65-F5344CB8AC3E}">
        <p14:creationId xmlns:p14="http://schemas.microsoft.com/office/powerpoint/2010/main" val="2702395403"/>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TẦNG NGUY CƠ</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1932285"/>
              </p:ext>
            </p:extLst>
          </p:nvPr>
        </p:nvGraphicFramePr>
        <p:xfrm>
          <a:off x="152400" y="1524001"/>
          <a:ext cx="8915400" cy="5135545"/>
        </p:xfrm>
        <a:graphic>
          <a:graphicData uri="http://schemas.openxmlformats.org/drawingml/2006/table">
            <a:tbl>
              <a:tblPr firstRow="1" firstCol="1" bandRow="1">
                <a:tableStyleId>{5C22544A-7EE6-4342-B048-85BDC9FD1C3A}</a:tableStyleId>
              </a:tblPr>
              <a:tblGrid>
                <a:gridCol w="2428229"/>
                <a:gridCol w="6487171"/>
              </a:tblGrid>
              <a:tr h="2174464">
                <a:tc>
                  <a:txBody>
                    <a:bodyPr/>
                    <a:lstStyle/>
                    <a:p>
                      <a:pPr algn="just">
                        <a:lnSpc>
                          <a:spcPct val="150000"/>
                        </a:lnSpc>
                        <a:spcAft>
                          <a:spcPts val="0"/>
                        </a:spcAft>
                      </a:pPr>
                      <a:r>
                        <a:rPr lang="en-US" sz="1600">
                          <a:solidFill>
                            <a:schemeClr val="bg2">
                              <a:lumMod val="50000"/>
                            </a:schemeClr>
                          </a:solidFill>
                          <a:effectLst/>
                        </a:rPr>
                        <a:t>Nguy cơ rất cao</a:t>
                      </a:r>
                      <a:endParaRPr lang="en-US" sz="1600">
                        <a:solidFill>
                          <a:schemeClr val="bg2">
                            <a:lumMod val="50000"/>
                          </a:schemeClr>
                        </a:solidFill>
                        <a:effectLst/>
                        <a:latin typeface="Times New Roman"/>
                        <a:ea typeface="Calibri"/>
                      </a:endParaRPr>
                    </a:p>
                  </a:txBody>
                  <a:tcPr marL="68580" marR="68580" marT="0" marB="0">
                    <a:solidFill>
                      <a:schemeClr val="accent2"/>
                    </a:solidFill>
                  </a:tcPr>
                </a:tc>
                <a:tc>
                  <a:txBody>
                    <a:bodyPr/>
                    <a:lstStyle/>
                    <a:p>
                      <a:pPr algn="just">
                        <a:lnSpc>
                          <a:spcPct val="150000"/>
                        </a:lnSpc>
                        <a:spcAft>
                          <a:spcPts val="0"/>
                        </a:spcAft>
                      </a:pPr>
                      <a:r>
                        <a:rPr lang="en-US" sz="1600">
                          <a:solidFill>
                            <a:schemeClr val="bg2">
                              <a:lumMod val="50000"/>
                            </a:schemeClr>
                          </a:solidFill>
                          <a:effectLst/>
                        </a:rPr>
                        <a:t>Rối loạn huyết động, choáng tim</a:t>
                      </a:r>
                    </a:p>
                    <a:p>
                      <a:pPr algn="just">
                        <a:lnSpc>
                          <a:spcPct val="150000"/>
                        </a:lnSpc>
                        <a:spcAft>
                          <a:spcPts val="0"/>
                        </a:spcAft>
                      </a:pPr>
                      <a:r>
                        <a:rPr lang="en-US" sz="1600">
                          <a:solidFill>
                            <a:schemeClr val="bg2">
                              <a:lumMod val="50000"/>
                            </a:schemeClr>
                          </a:solidFill>
                          <a:effectLst/>
                        </a:rPr>
                        <a:t>Đau ngực tái phát/đau ngực kháng trị</a:t>
                      </a:r>
                    </a:p>
                    <a:p>
                      <a:pPr algn="just">
                        <a:lnSpc>
                          <a:spcPct val="150000"/>
                        </a:lnSpc>
                        <a:spcAft>
                          <a:spcPts val="0"/>
                        </a:spcAft>
                      </a:pPr>
                      <a:r>
                        <a:rPr lang="en-US" sz="1600">
                          <a:solidFill>
                            <a:schemeClr val="bg2">
                              <a:lumMod val="50000"/>
                            </a:schemeClr>
                          </a:solidFill>
                          <a:effectLst/>
                        </a:rPr>
                        <a:t>Ngưng tim/rối loạn nhịp tim nguy hiểm</a:t>
                      </a:r>
                    </a:p>
                    <a:p>
                      <a:pPr algn="just">
                        <a:lnSpc>
                          <a:spcPct val="150000"/>
                        </a:lnSpc>
                        <a:spcAft>
                          <a:spcPts val="0"/>
                        </a:spcAft>
                      </a:pPr>
                      <a:r>
                        <a:rPr lang="en-US" sz="1600">
                          <a:solidFill>
                            <a:schemeClr val="bg2">
                              <a:lumMod val="50000"/>
                            </a:schemeClr>
                          </a:solidFill>
                          <a:effectLst/>
                        </a:rPr>
                        <a:t>Biến chứng cơ học</a:t>
                      </a:r>
                    </a:p>
                    <a:p>
                      <a:pPr algn="just">
                        <a:lnSpc>
                          <a:spcPct val="150000"/>
                        </a:lnSpc>
                        <a:spcAft>
                          <a:spcPts val="0"/>
                        </a:spcAft>
                      </a:pPr>
                      <a:r>
                        <a:rPr lang="en-US" sz="1600">
                          <a:solidFill>
                            <a:schemeClr val="bg2">
                              <a:lumMod val="50000"/>
                            </a:schemeClr>
                          </a:solidFill>
                          <a:effectLst/>
                        </a:rPr>
                        <a:t>Suy tim cấp</a:t>
                      </a:r>
                    </a:p>
                    <a:p>
                      <a:pPr algn="just">
                        <a:lnSpc>
                          <a:spcPct val="150000"/>
                        </a:lnSpc>
                        <a:spcAft>
                          <a:spcPts val="0"/>
                        </a:spcAft>
                      </a:pPr>
                      <a:r>
                        <a:rPr lang="en-US" sz="1600">
                          <a:solidFill>
                            <a:schemeClr val="bg2">
                              <a:lumMod val="50000"/>
                            </a:schemeClr>
                          </a:solidFill>
                          <a:effectLst/>
                        </a:rPr>
                        <a:t>Thay đổi động học ST – T tái diễn</a:t>
                      </a:r>
                      <a:endParaRPr lang="en-US" sz="1600">
                        <a:solidFill>
                          <a:schemeClr val="bg2">
                            <a:lumMod val="50000"/>
                          </a:schemeClr>
                        </a:solidFill>
                        <a:effectLst/>
                        <a:latin typeface="Times New Roman"/>
                        <a:ea typeface="Calibri"/>
                      </a:endParaRPr>
                    </a:p>
                  </a:txBody>
                  <a:tcPr marL="68580" marR="68580" marT="0" marB="0">
                    <a:solidFill>
                      <a:schemeClr val="accent2"/>
                    </a:solidFill>
                  </a:tcPr>
                </a:tc>
              </a:tr>
              <a:tr h="1025935">
                <a:tc>
                  <a:txBody>
                    <a:bodyPr/>
                    <a:lstStyle/>
                    <a:p>
                      <a:pPr algn="just">
                        <a:lnSpc>
                          <a:spcPct val="150000"/>
                        </a:lnSpc>
                        <a:spcAft>
                          <a:spcPts val="0"/>
                        </a:spcAft>
                      </a:pPr>
                      <a:r>
                        <a:rPr lang="en-US" sz="1600">
                          <a:solidFill>
                            <a:schemeClr val="bg2">
                              <a:lumMod val="50000"/>
                            </a:schemeClr>
                          </a:solidFill>
                          <a:effectLst/>
                        </a:rPr>
                        <a:t>Nguy cơ cao</a:t>
                      </a:r>
                      <a:endParaRPr lang="en-US" sz="1600">
                        <a:solidFill>
                          <a:schemeClr val="bg2">
                            <a:lumMod val="50000"/>
                          </a:schemeClr>
                        </a:solidFill>
                        <a:effectLst/>
                        <a:latin typeface="Times New Roman"/>
                        <a:ea typeface="Calibri"/>
                      </a:endParaRPr>
                    </a:p>
                  </a:txBody>
                  <a:tcPr marL="68580" marR="68580" marT="0" marB="0">
                    <a:solidFill>
                      <a:srgbClr val="FFC000"/>
                    </a:solidFill>
                  </a:tcPr>
                </a:tc>
                <a:tc>
                  <a:txBody>
                    <a:bodyPr/>
                    <a:lstStyle/>
                    <a:p>
                      <a:pPr algn="just">
                        <a:lnSpc>
                          <a:spcPct val="150000"/>
                        </a:lnSpc>
                        <a:spcAft>
                          <a:spcPts val="0"/>
                        </a:spcAft>
                      </a:pPr>
                      <a:r>
                        <a:rPr lang="en-US" sz="1600">
                          <a:solidFill>
                            <a:schemeClr val="bg2">
                              <a:lumMod val="50000"/>
                            </a:schemeClr>
                          </a:solidFill>
                          <a:effectLst/>
                        </a:rPr>
                        <a:t>Thay đổi men tim troponin</a:t>
                      </a:r>
                    </a:p>
                    <a:p>
                      <a:pPr algn="just">
                        <a:lnSpc>
                          <a:spcPct val="150000"/>
                        </a:lnSpc>
                        <a:spcAft>
                          <a:spcPts val="0"/>
                        </a:spcAft>
                      </a:pPr>
                      <a:r>
                        <a:rPr lang="en-US" sz="1600">
                          <a:solidFill>
                            <a:schemeClr val="bg2">
                              <a:lumMod val="50000"/>
                            </a:schemeClr>
                          </a:solidFill>
                          <a:effectLst/>
                        </a:rPr>
                        <a:t>Thay đổi động học ST – T (có triệu chứng hoặc không)</a:t>
                      </a:r>
                    </a:p>
                    <a:p>
                      <a:pPr algn="just">
                        <a:lnSpc>
                          <a:spcPct val="150000"/>
                        </a:lnSpc>
                        <a:spcAft>
                          <a:spcPts val="0"/>
                        </a:spcAft>
                      </a:pPr>
                      <a:r>
                        <a:rPr lang="en-US" sz="1600">
                          <a:solidFill>
                            <a:schemeClr val="bg2">
                              <a:lumMod val="50000"/>
                            </a:schemeClr>
                          </a:solidFill>
                          <a:effectLst/>
                        </a:rPr>
                        <a:t>GRACE &gt; 140</a:t>
                      </a:r>
                      <a:endParaRPr lang="en-US" sz="1600">
                        <a:solidFill>
                          <a:schemeClr val="bg2">
                            <a:lumMod val="50000"/>
                          </a:schemeClr>
                        </a:solidFill>
                        <a:effectLst/>
                        <a:latin typeface="Times New Roman"/>
                        <a:ea typeface="Calibri"/>
                      </a:endParaRPr>
                    </a:p>
                  </a:txBody>
                  <a:tcPr marL="68580" marR="68580" marT="0" marB="0">
                    <a:solidFill>
                      <a:srgbClr val="FFC000"/>
                    </a:solidFill>
                  </a:tcPr>
                </a:tc>
              </a:tr>
              <a:tr h="1843705">
                <a:tc>
                  <a:txBody>
                    <a:bodyPr/>
                    <a:lstStyle/>
                    <a:p>
                      <a:pPr algn="just">
                        <a:lnSpc>
                          <a:spcPct val="150000"/>
                        </a:lnSpc>
                        <a:spcAft>
                          <a:spcPts val="0"/>
                        </a:spcAft>
                      </a:pPr>
                      <a:r>
                        <a:rPr lang="en-US" sz="1600">
                          <a:solidFill>
                            <a:schemeClr val="bg2">
                              <a:lumMod val="50000"/>
                            </a:schemeClr>
                          </a:solidFill>
                          <a:effectLst/>
                        </a:rPr>
                        <a:t>Nguy cơ trung bình</a:t>
                      </a:r>
                      <a:endParaRPr lang="en-US" sz="1600">
                        <a:solidFill>
                          <a:schemeClr val="bg2">
                            <a:lumMod val="50000"/>
                          </a:schemeClr>
                        </a:solidFill>
                        <a:effectLst/>
                        <a:latin typeface="Times New Roman"/>
                        <a:ea typeface="Calibri"/>
                      </a:endParaRPr>
                    </a:p>
                  </a:txBody>
                  <a:tcPr marL="68580" marR="68580" marT="0" marB="0">
                    <a:solidFill>
                      <a:srgbClr val="FFFF00"/>
                    </a:solidFill>
                  </a:tcPr>
                </a:tc>
                <a:tc>
                  <a:txBody>
                    <a:bodyPr/>
                    <a:lstStyle/>
                    <a:p>
                      <a:pPr algn="just">
                        <a:lnSpc>
                          <a:spcPct val="150000"/>
                        </a:lnSpc>
                        <a:spcAft>
                          <a:spcPts val="0"/>
                        </a:spcAft>
                      </a:pPr>
                      <a:r>
                        <a:rPr lang="en-US" sz="1600">
                          <a:solidFill>
                            <a:schemeClr val="bg2">
                              <a:lumMod val="50000"/>
                            </a:schemeClr>
                          </a:solidFill>
                          <a:effectLst/>
                        </a:rPr>
                        <a:t>Đái tháo đường/Suy thận</a:t>
                      </a:r>
                    </a:p>
                    <a:p>
                      <a:pPr algn="just">
                        <a:lnSpc>
                          <a:spcPct val="150000"/>
                        </a:lnSpc>
                        <a:spcAft>
                          <a:spcPts val="0"/>
                        </a:spcAft>
                      </a:pPr>
                      <a:r>
                        <a:rPr lang="en-US" sz="1600">
                          <a:solidFill>
                            <a:schemeClr val="bg2">
                              <a:lumMod val="50000"/>
                            </a:schemeClr>
                          </a:solidFill>
                          <a:effectLst/>
                        </a:rPr>
                        <a:t>Suy tim sung huyết/EF &lt; 40%</a:t>
                      </a:r>
                    </a:p>
                    <a:p>
                      <a:pPr algn="just">
                        <a:lnSpc>
                          <a:spcPct val="150000"/>
                        </a:lnSpc>
                        <a:spcAft>
                          <a:spcPts val="0"/>
                        </a:spcAft>
                      </a:pPr>
                      <a:r>
                        <a:rPr lang="en-US" sz="1600">
                          <a:solidFill>
                            <a:schemeClr val="bg2">
                              <a:lumMod val="50000"/>
                            </a:schemeClr>
                          </a:solidFill>
                          <a:effectLst/>
                        </a:rPr>
                        <a:t>Tiền căn PCI/CABG</a:t>
                      </a:r>
                    </a:p>
                    <a:p>
                      <a:pPr algn="just">
                        <a:lnSpc>
                          <a:spcPct val="150000"/>
                        </a:lnSpc>
                        <a:spcAft>
                          <a:spcPts val="0"/>
                        </a:spcAft>
                      </a:pPr>
                      <a:r>
                        <a:rPr lang="en-US" sz="1600">
                          <a:solidFill>
                            <a:schemeClr val="bg2">
                              <a:lumMod val="50000"/>
                            </a:schemeClr>
                          </a:solidFill>
                          <a:effectLst/>
                        </a:rPr>
                        <a:t>Có triệu chứng thiếu máu cục bộ trên các test không xâm lấn</a:t>
                      </a:r>
                    </a:p>
                    <a:p>
                      <a:pPr algn="just">
                        <a:lnSpc>
                          <a:spcPct val="150000"/>
                        </a:lnSpc>
                        <a:spcAft>
                          <a:spcPts val="0"/>
                        </a:spcAft>
                      </a:pPr>
                      <a:r>
                        <a:rPr lang="en-US" sz="1600">
                          <a:solidFill>
                            <a:schemeClr val="bg2">
                              <a:lumMod val="50000"/>
                            </a:schemeClr>
                          </a:solidFill>
                          <a:effectLst/>
                        </a:rPr>
                        <a:t>GRACE 109 – 140</a:t>
                      </a:r>
                      <a:endParaRPr lang="en-US" sz="1600">
                        <a:solidFill>
                          <a:schemeClr val="bg2">
                            <a:lumMod val="50000"/>
                          </a:schemeClr>
                        </a:solidFill>
                        <a:effectLst/>
                        <a:latin typeface="Times New Roman"/>
                        <a:ea typeface="Calibri"/>
                      </a:endParaRPr>
                    </a:p>
                  </a:txBody>
                  <a:tcPr marL="68580" marR="68580" marT="0" marB="0">
                    <a:solidFill>
                      <a:srgbClr val="FFFF00"/>
                    </a:solidFill>
                  </a:tcPr>
                </a:tc>
              </a:tr>
            </a:tbl>
          </a:graphicData>
        </a:graphic>
      </p:graphicFrame>
      <p:sp>
        <p:nvSpPr>
          <p:cNvPr id="8" name="Rectangle 7"/>
          <p:cNvSpPr/>
          <p:nvPr/>
        </p:nvSpPr>
        <p:spPr>
          <a:xfrm>
            <a:off x="1143000" y="1066800"/>
            <a:ext cx="1332609" cy="461665"/>
          </a:xfrm>
          <a:prstGeom prst="rect">
            <a:avLst/>
          </a:prstGeom>
        </p:spPr>
        <p:txBody>
          <a:bodyPr wrap="none">
            <a:spAutoFit/>
          </a:bodyPr>
          <a:lstStyle/>
          <a:p>
            <a:r>
              <a:rPr lang="en-US" sz="2400" b="1"/>
              <a:t>ESC 2018</a:t>
            </a:r>
          </a:p>
        </p:txBody>
      </p:sp>
    </p:spTree>
    <p:extLst>
      <p:ext uri="{BB962C8B-B14F-4D97-AF65-F5344CB8AC3E}">
        <p14:creationId xmlns:p14="http://schemas.microsoft.com/office/powerpoint/2010/main" val="2286884857"/>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BIẾN CHỨNG</a:t>
            </a:r>
            <a:endParaRPr lang="en-US"/>
          </a:p>
        </p:txBody>
      </p:sp>
      <p:sp>
        <p:nvSpPr>
          <p:cNvPr id="4" name="Content Placeholder 3"/>
          <p:cNvSpPr>
            <a:spLocks noGrp="1"/>
          </p:cNvSpPr>
          <p:nvPr>
            <p:ph idx="1"/>
          </p:nvPr>
        </p:nvSpPr>
        <p:spPr/>
        <p:txBody>
          <a:bodyPr/>
          <a:lstStyle/>
          <a:p>
            <a:r>
              <a:rPr lang="en-US" smtClean="0"/>
              <a:t>Cơ học: vỡ thành tự do, thủng vách liên thất, hở van 2 lá…</a:t>
            </a:r>
          </a:p>
          <a:p>
            <a:r>
              <a:rPr lang="en-US" smtClean="0"/>
              <a:t>Suy bơm: suy tim, choáng…</a:t>
            </a:r>
          </a:p>
          <a:p>
            <a:r>
              <a:rPr lang="en-US" smtClean="0"/>
              <a:t>Rối loạn nhịp</a:t>
            </a:r>
          </a:p>
          <a:p>
            <a:r>
              <a:rPr lang="en-US" smtClean="0"/>
              <a:t>Khác: viêm màng ngoài tim, huyết khối,…</a:t>
            </a:r>
          </a:p>
          <a:p>
            <a:pPr marL="0" indent="0" algn="ctr">
              <a:buNone/>
            </a:pPr>
            <a:r>
              <a:rPr lang="en-US" smtClean="0"/>
              <a:t>Cần khám lâm sàng cẩn thận và dùng các cận lâm sàng phù hợp để phát hiện</a:t>
            </a:r>
            <a:endParaRPr lang="en-US"/>
          </a:p>
        </p:txBody>
      </p:sp>
    </p:spTree>
    <p:extLst>
      <p:ext uri="{BB962C8B-B14F-4D97-AF65-F5344CB8AC3E}">
        <p14:creationId xmlns:p14="http://schemas.microsoft.com/office/powerpoint/2010/main" val="4099624999"/>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TÌNH HUỐNG LÂM SÀNG</a:t>
            </a:r>
            <a:endParaRPr lang="en-US"/>
          </a:p>
        </p:txBody>
      </p:sp>
      <p:sp>
        <p:nvSpPr>
          <p:cNvPr id="3" name="Content Placeholder 2"/>
          <p:cNvSpPr>
            <a:spLocks noGrp="1"/>
          </p:cNvSpPr>
          <p:nvPr>
            <p:ph idx="1"/>
          </p:nvPr>
        </p:nvSpPr>
        <p:spPr/>
        <p:txBody>
          <a:bodyPr/>
          <a:lstStyle/>
          <a:p>
            <a:r>
              <a:rPr lang="en-US"/>
              <a:t>Bệnh nhân nam, 66 tuổi, nhập viện lúc 2 giờ sáng vì đau ngực dữ dội sau xương ức, vã mồ hôi. Bệnh nhân đã biết đái tháo đường, tăng huyết áp 4 năm và đang điều trị. Bệnh nhân cho biết khoảng 1 tháng nay thường có cảm giác nặng ngực khi gắng sức, giảm khi nghỉ ngơi. Cần làm gì để chẩn đoán nguyên nhân đau ngực ở bệnh nhân này ? </a:t>
            </a:r>
          </a:p>
          <a:p>
            <a:endParaRPr lang="en-US"/>
          </a:p>
        </p:txBody>
      </p:sp>
    </p:spTree>
    <p:extLst>
      <p:ext uri="{BB962C8B-B14F-4D97-AF65-F5344CB8AC3E}">
        <p14:creationId xmlns:p14="http://schemas.microsoft.com/office/powerpoint/2010/main" val="1615091371"/>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BIẾN CHỨNG</a:t>
            </a:r>
            <a:endParaRPr lang="en-US"/>
          </a:p>
        </p:txBody>
      </p:sp>
      <p:pic>
        <p:nvPicPr>
          <p:cNvPr id="921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2559317" y="1825625"/>
            <a:ext cx="4025366"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891533"/>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ĐI KÈM</a:t>
            </a:r>
            <a:endParaRPr lang="en-US"/>
          </a:p>
        </p:txBody>
      </p:sp>
      <p:sp>
        <p:nvSpPr>
          <p:cNvPr id="3" name="Content Placeholder 2"/>
          <p:cNvSpPr>
            <a:spLocks noGrp="1"/>
          </p:cNvSpPr>
          <p:nvPr>
            <p:ph idx="1"/>
          </p:nvPr>
        </p:nvSpPr>
        <p:spPr/>
        <p:txBody>
          <a:bodyPr/>
          <a:lstStyle/>
          <a:p>
            <a:r>
              <a:rPr lang="en-US" smtClean="0"/>
              <a:t>Có thể có các bệnh lý đi kèm: Đái tháo đường, COPD, tăng huyết áp,…</a:t>
            </a:r>
          </a:p>
          <a:p>
            <a:r>
              <a:rPr lang="en-US" smtClean="0"/>
              <a:t>Cần phải chẩn đoán đầy đủ để có thể điều trị toàn diện và tiên lượng phù hợp.</a:t>
            </a:r>
            <a:endParaRPr lang="en-US"/>
          </a:p>
        </p:txBody>
      </p:sp>
    </p:spTree>
    <p:extLst>
      <p:ext uri="{BB962C8B-B14F-4D97-AF65-F5344CB8AC3E}">
        <p14:creationId xmlns:p14="http://schemas.microsoft.com/office/powerpoint/2010/main" val="2567089655"/>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LƯU ĐỒ TIẾP CẬN</a:t>
            </a:r>
            <a:endParaRPr lang="en-US"/>
          </a:p>
        </p:txBody>
      </p:sp>
      <p:pic>
        <p:nvPicPr>
          <p:cNvPr id="5"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2816062" y="1825625"/>
            <a:ext cx="3511876"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184768"/>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a:t>
            </a:r>
            <a:endParaRPr lang="en-US"/>
          </a:p>
        </p:txBody>
      </p:sp>
      <p:sp>
        <p:nvSpPr>
          <p:cNvPr id="3" name="Content Placeholder 2"/>
          <p:cNvSpPr>
            <a:spLocks noGrp="1"/>
          </p:cNvSpPr>
          <p:nvPr>
            <p:ph idx="1"/>
          </p:nvPr>
        </p:nvSpPr>
        <p:spPr/>
        <p:txBody>
          <a:bodyPr/>
          <a:lstStyle/>
          <a:p>
            <a:r>
              <a:rPr lang="en-US" smtClean="0"/>
              <a:t>Hội chứng vành cấp là một tình trạng cấp cứu. Cần tiếp cận một cách đầy đủ, có hệ thống, nhanh chóng để thiết lập chẩn đoán và điều trị kịp thời</a:t>
            </a:r>
            <a:endParaRPr lang="en-US"/>
          </a:p>
        </p:txBody>
      </p:sp>
    </p:spTree>
    <p:extLst>
      <p:ext uri="{BB962C8B-B14F-4D97-AF65-F5344CB8AC3E}">
        <p14:creationId xmlns:p14="http://schemas.microsoft.com/office/powerpoint/2010/main" val="920521019"/>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p:txBody>
          <a:bodyPr>
            <a:normAutofit fontScale="55000" lnSpcReduction="20000"/>
          </a:bodyPr>
          <a:lstStyle/>
          <a:p>
            <a:pPr lvl="0"/>
            <a:r>
              <a:rPr lang="en-US"/>
              <a:t>ACCF/AHA Guideline for the Management of ST-Elevation Myocardial Infarction (2013).</a:t>
            </a:r>
          </a:p>
          <a:p>
            <a:pPr lvl="0"/>
            <a:r>
              <a:rPr lang="en-US"/>
              <a:t>AHA/ACC Guideline for the Management of Patients With Non–ST-Elevation Acute Coronary Syndromes (2014).</a:t>
            </a:r>
          </a:p>
          <a:p>
            <a:pPr lvl="0"/>
            <a:r>
              <a:rPr lang="en-US"/>
              <a:t>Châu Ngọc Hoa, Đặng Vạn Phước (2006). Điều trị suy mạch vành mạn. In: Đặng Vạn Phước. Bệnh động mạch vành trong thực hành lâm sàng, tr. 185 - 208. NXB Y học, Hồ Chí Minh.</a:t>
            </a:r>
          </a:p>
          <a:p>
            <a:pPr lvl="0"/>
            <a:r>
              <a:rPr lang="en-US"/>
              <a:t>Đoàn Thái, Đặng Vạn Phước (2006). Nhồi máu cơ tim có ST chênh lên. In: Đặng Vạn Phước. Bệnh động mạch vành trong thực hành lâm sàng, tr. 251 - 288. NXB Y học, Hồ Chí Minh.</a:t>
            </a:r>
          </a:p>
          <a:p>
            <a:pPr lvl="0"/>
            <a:r>
              <a:rPr lang="en-US"/>
              <a:t>ESC Guidelines for the management of acute coronary syndromes in patients presenting without persistent ST-segment elevation (2011). </a:t>
            </a:r>
            <a:r>
              <a:rPr lang="en-US" i="1"/>
              <a:t>European Heart Journal</a:t>
            </a:r>
            <a:r>
              <a:rPr lang="en-US"/>
              <a:t>, 32: 2999–3054.</a:t>
            </a:r>
          </a:p>
          <a:p>
            <a:pPr lvl="0"/>
            <a:r>
              <a:rPr lang="en-US"/>
              <a:t>ESC Guidelines for the management of acute myocardial infarction in patients presenting with ST-segment elevation (2017). </a:t>
            </a:r>
            <a:r>
              <a:rPr lang="en-US" i="1"/>
              <a:t>European Heart Journal</a:t>
            </a:r>
            <a:r>
              <a:rPr lang="en-US"/>
              <a:t>, 00: 1–66.</a:t>
            </a:r>
          </a:p>
          <a:p>
            <a:pPr lvl="0"/>
            <a:r>
              <a:rPr lang="en-US"/>
              <a:t>ESC/ACCF/AHA/WHF Task Force Eur Heart J 2007; 28:2525</a:t>
            </a:r>
          </a:p>
          <a:p>
            <a:pPr lvl="0"/>
            <a:r>
              <a:rPr lang="en-US"/>
              <a:t>Fourth Universal Definition of Myocardial Infarction (2018). </a:t>
            </a:r>
          </a:p>
          <a:p>
            <a:pPr lvl="0"/>
            <a:r>
              <a:rPr lang="en-US"/>
              <a:t>Trương Quang Bình (2012). Bệnh động mạch vành. In: Châu Ngọc Hoa. Bệnh học nội khoa, tr. 68 - 80. NXB Y học, Hồ Chí Minh.</a:t>
            </a:r>
          </a:p>
          <a:p>
            <a:pPr lvl="0"/>
            <a:r>
              <a:rPr lang="en-US"/>
              <a:t>Trương Quang Bình, Đặng Vạn Phước (2006). Đau thắt ngực không ổn định và nhồi máu cơ tim cấp không ST chênh lên. In: Đặng Vạn Phước. Bệnh động mạch vành trong thực hành lâm sàng, tr. 227 - 250. NXB Y học, Hồ Chí Minh.</a:t>
            </a:r>
          </a:p>
          <a:p>
            <a:pPr lvl="0"/>
            <a:r>
              <a:rPr lang="en-US"/>
              <a:t>Trương Quang Bình, Đặng Vạn Phước (2006). Hội chứng mạch vành cấp. In: Đặng Vạn Phước. Bệnh động mạch vành trong thực hành lâm sàng, tr. 209 - 226. NXB Y học, Hồ Chí Minh.</a:t>
            </a:r>
          </a:p>
          <a:p>
            <a:pPr lvl="0"/>
            <a:r>
              <a:rPr lang="en-US"/>
              <a:t>Võ Thành Nhân (2012). Chẩn đoán và điều trị cơn đau thắt ngực ổn định. In: Châu Ngọc Hoa. Điều trị học nội khoa, tr. 98 - 114. NXB Y học, Hồ Chí Minh.</a:t>
            </a:r>
          </a:p>
          <a:p>
            <a:pPr lvl="0"/>
            <a:r>
              <a:rPr lang="en-US"/>
              <a:t>Võ Thành Nhân (2012). Nhồi máu cơ tim cấp. In: Châu Ngọc Hoa. Điều trị học nội khoa, tr. 78 - 97. NXB Y học, Hồ Chí Minh.</a:t>
            </a:r>
          </a:p>
          <a:p>
            <a:endParaRPr lang="en-US"/>
          </a:p>
        </p:txBody>
      </p:sp>
    </p:spTree>
    <p:extLst>
      <p:ext uri="{BB962C8B-B14F-4D97-AF65-F5344CB8AC3E}">
        <p14:creationId xmlns:p14="http://schemas.microsoft.com/office/powerpoint/2010/main" val="88463011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ĐẠI CƯƠNG</a:t>
            </a:r>
            <a:endParaRPr lang="en-US"/>
          </a:p>
        </p:txBody>
      </p:sp>
      <p:sp>
        <p:nvSpPr>
          <p:cNvPr id="3" name="Content Placeholder 2"/>
          <p:cNvSpPr>
            <a:spLocks noGrp="1"/>
          </p:cNvSpPr>
          <p:nvPr>
            <p:ph idx="1"/>
          </p:nvPr>
        </p:nvSpPr>
        <p:spPr/>
        <p:txBody>
          <a:bodyPr>
            <a:normAutofit/>
          </a:bodyPr>
          <a:lstStyle/>
          <a:p>
            <a:r>
              <a:rPr lang="en-US" smtClean="0"/>
              <a:t>Bệnh mạch vành thường gặp ở các nước phát triển và đang gia tăng ở các nước đang phát triển.</a:t>
            </a:r>
          </a:p>
          <a:p>
            <a:r>
              <a:rPr lang="en-US" smtClean="0"/>
              <a:t>Là một trong những nguyên nhân gây tử vong hàng đầu.</a:t>
            </a:r>
          </a:p>
          <a:p>
            <a:r>
              <a:rPr lang="en-US" smtClean="0"/>
              <a:t>Cơ chế sinh lý bệnh là sự mất cân bằng cung – cầu oxy cơ tim</a:t>
            </a:r>
          </a:p>
          <a:p>
            <a:r>
              <a:rPr lang="en-US" smtClean="0"/>
              <a:t>Nguyên nhân thường gặp là do xơ vữa động mạch làm hẹp/tắc các nhánh động mạch vành.</a:t>
            </a:r>
            <a:endParaRPr lang="en-US"/>
          </a:p>
        </p:txBody>
      </p:sp>
    </p:spTree>
    <p:extLst>
      <p:ext uri="{BB962C8B-B14F-4D97-AF65-F5344CB8AC3E}">
        <p14:creationId xmlns:p14="http://schemas.microsoft.com/office/powerpoint/2010/main" val="3126903442"/>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SINH LÝ BỆNH</a:t>
            </a:r>
            <a:endParaRPr lang="en-US"/>
          </a:p>
        </p:txBody>
      </p:sp>
      <p:pic>
        <p:nvPicPr>
          <p:cNvPr id="1536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20999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087331"/>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NHÂN</a:t>
            </a:r>
            <a:endParaRPr lang="en-US"/>
          </a:p>
        </p:txBody>
      </p:sp>
      <p:pic>
        <p:nvPicPr>
          <p:cNvPr id="1433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8382000" cy="229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38" y="3295183"/>
            <a:ext cx="8561561" cy="3562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823932"/>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YẾU TỐ NGUY CƠ</a:t>
            </a:r>
            <a:endParaRPr lang="en-US"/>
          </a:p>
        </p:txBody>
      </p:sp>
      <p:pic>
        <p:nvPicPr>
          <p:cNvPr id="1638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0342" y="1676400"/>
            <a:ext cx="8215067" cy="43434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815564"/>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ahoma" pitchFamily="34" charset="0"/>
                <a:cs typeface="Tahoma" pitchFamily="34" charset="0"/>
              </a:rPr>
              <a:t>THUẬT NGỮ</a:t>
            </a:r>
            <a:endParaRPr lang="en-US" dirty="0">
              <a:latin typeface="Tahoma" pitchFamily="34" charset="0"/>
              <a:cs typeface="Tahoma" pitchFamily="34" charset="0"/>
            </a:endParaRPr>
          </a:p>
        </p:txBody>
      </p:sp>
      <p:sp>
        <p:nvSpPr>
          <p:cNvPr id="3" name="Content Placeholder 2"/>
          <p:cNvSpPr>
            <a:spLocks noGrp="1"/>
          </p:cNvSpPr>
          <p:nvPr>
            <p:ph idx="1"/>
          </p:nvPr>
        </p:nvSpPr>
        <p:spPr/>
        <p:txBody>
          <a:bodyPr>
            <a:normAutofit lnSpcReduction="10000"/>
          </a:bodyPr>
          <a:lstStyle/>
          <a:p>
            <a:pPr>
              <a:buNone/>
            </a:pPr>
            <a:r>
              <a:rPr lang="en-US" sz="2400" dirty="0" err="1" smtClean="0">
                <a:latin typeface="Tahoma" pitchFamily="34" charset="0"/>
                <a:cs typeface="Tahoma" pitchFamily="34" charset="0"/>
              </a:rPr>
              <a:t>Đau</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thắt</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ngực</a:t>
            </a:r>
            <a:r>
              <a:rPr lang="en-US" sz="2400" dirty="0" smtClean="0">
                <a:latin typeface="Tahoma" pitchFamily="34" charset="0"/>
                <a:cs typeface="Tahoma" pitchFamily="34" charset="0"/>
              </a:rPr>
              <a:t>:</a:t>
            </a:r>
          </a:p>
          <a:p>
            <a:pPr>
              <a:buFont typeface="Wingdings" pitchFamily="2" charset="2"/>
              <a:buChar char="ü"/>
            </a:pPr>
            <a:r>
              <a:rPr lang="en-US" sz="2400" dirty="0" err="1" smtClean="0">
                <a:latin typeface="Tahoma" pitchFamily="34" charset="0"/>
                <a:cs typeface="Tahoma" pitchFamily="34" charset="0"/>
              </a:rPr>
              <a:t>Đau</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thắt</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ngực</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điển</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hình</a:t>
            </a:r>
            <a:r>
              <a:rPr lang="en-US" sz="2400" dirty="0" smtClean="0">
                <a:latin typeface="Tahoma" pitchFamily="34" charset="0"/>
                <a:cs typeface="Tahoma" pitchFamily="34" charset="0"/>
              </a:rPr>
              <a:t>: </a:t>
            </a:r>
          </a:p>
          <a:p>
            <a:pPr marL="457200" indent="-457200">
              <a:buAutoNum type="arabicPeriod"/>
            </a:pPr>
            <a:r>
              <a:rPr lang="en-US" sz="2400" dirty="0" err="1" smtClean="0">
                <a:latin typeface="Tahoma" pitchFamily="34" charset="0"/>
                <a:cs typeface="Tahoma" pitchFamily="34" charset="0"/>
              </a:rPr>
              <a:t>Đau</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sau</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xương</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ức</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tính</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chất</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thời</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gian</a:t>
            </a:r>
            <a:r>
              <a:rPr lang="en-US" sz="2400" dirty="0" smtClean="0">
                <a:latin typeface="Tahoma" pitchFamily="34" charset="0"/>
                <a:cs typeface="Tahoma" pitchFamily="34" charset="0"/>
              </a:rPr>
              <a:t> </a:t>
            </a:r>
          </a:p>
          <a:p>
            <a:pPr marL="457200" indent="-457200">
              <a:buNone/>
            </a:pPr>
            <a:r>
              <a:rPr lang="en-US" sz="2400" dirty="0" smtClean="0">
                <a:latin typeface="Tahoma" pitchFamily="34" charset="0"/>
                <a:cs typeface="Tahoma" pitchFamily="34" charset="0"/>
              </a:rPr>
              <a:t>2. </a:t>
            </a:r>
            <a:r>
              <a:rPr lang="en-US" sz="2400" dirty="0" err="1" smtClean="0">
                <a:latin typeface="Tahoma" pitchFamily="34" charset="0"/>
                <a:cs typeface="Tahoma" pitchFamily="34" charset="0"/>
              </a:rPr>
              <a:t>Xuất</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hiện</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khi</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gắng</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sức</a:t>
            </a:r>
            <a:r>
              <a:rPr lang="en-US" sz="2400" dirty="0" smtClean="0">
                <a:latin typeface="Tahoma" pitchFamily="34" charset="0"/>
                <a:cs typeface="Tahoma" pitchFamily="34" charset="0"/>
              </a:rPr>
              <a:t>/stress </a:t>
            </a:r>
          </a:p>
          <a:p>
            <a:pPr marL="457200" indent="-457200">
              <a:buNone/>
            </a:pPr>
            <a:r>
              <a:rPr lang="en-US" sz="2400" dirty="0" smtClean="0">
                <a:latin typeface="Tahoma" pitchFamily="34" charset="0"/>
                <a:cs typeface="Tahoma" pitchFamily="34" charset="0"/>
              </a:rPr>
              <a:t>3. </a:t>
            </a:r>
            <a:r>
              <a:rPr lang="en-US" sz="2400" dirty="0" err="1" smtClean="0">
                <a:latin typeface="Tahoma" pitchFamily="34" charset="0"/>
                <a:cs typeface="Tahoma" pitchFamily="34" charset="0"/>
              </a:rPr>
              <a:t>Giảm</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khi</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nghỉ</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dùng</a:t>
            </a:r>
            <a:r>
              <a:rPr lang="en-US" sz="2400" dirty="0" smtClean="0">
                <a:latin typeface="Tahoma" pitchFamily="34" charset="0"/>
                <a:cs typeface="Tahoma" pitchFamily="34" charset="0"/>
              </a:rPr>
              <a:t> nitrates.</a:t>
            </a:r>
          </a:p>
          <a:p>
            <a:pPr>
              <a:buFont typeface="Wingdings" pitchFamily="2" charset="2"/>
              <a:buChar char="ü"/>
            </a:pPr>
            <a:r>
              <a:rPr lang="en-US" sz="2400" dirty="0" err="1" smtClean="0">
                <a:latin typeface="Tahoma" pitchFamily="34" charset="0"/>
                <a:cs typeface="Tahoma" pitchFamily="34" charset="0"/>
              </a:rPr>
              <a:t>Đau</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thắt</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ngực</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không</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điển</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hình</a:t>
            </a:r>
            <a:r>
              <a:rPr lang="en-US" sz="2400" dirty="0" smtClean="0">
                <a:latin typeface="Tahoma" pitchFamily="34" charset="0"/>
                <a:cs typeface="Tahoma" pitchFamily="34" charset="0"/>
              </a:rPr>
              <a:t>: 2/3 </a:t>
            </a:r>
            <a:r>
              <a:rPr lang="en-US" sz="2400" dirty="0" err="1" smtClean="0">
                <a:latin typeface="Tahoma" pitchFamily="34" charset="0"/>
                <a:cs typeface="Tahoma" pitchFamily="34" charset="0"/>
              </a:rPr>
              <a:t>tiêu</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chuẩn</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trên</a:t>
            </a:r>
            <a:r>
              <a:rPr lang="en-US" sz="2400" dirty="0" smtClean="0">
                <a:latin typeface="Tahoma" pitchFamily="34" charset="0"/>
                <a:cs typeface="Tahoma" pitchFamily="34" charset="0"/>
              </a:rPr>
              <a:t>.</a:t>
            </a:r>
          </a:p>
          <a:p>
            <a:pPr>
              <a:buFont typeface="Wingdings" pitchFamily="2" charset="2"/>
              <a:buChar char="ü"/>
            </a:pPr>
            <a:r>
              <a:rPr lang="en-US" sz="2400" dirty="0" err="1" smtClean="0">
                <a:latin typeface="Tahoma" pitchFamily="34" charset="0"/>
                <a:cs typeface="Tahoma" pitchFamily="34" charset="0"/>
              </a:rPr>
              <a:t>Đau</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ngực</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không</a:t>
            </a:r>
            <a:r>
              <a:rPr lang="en-US" sz="2400" dirty="0" smtClean="0">
                <a:latin typeface="Tahoma" pitchFamily="34" charset="0"/>
                <a:cs typeface="Tahoma" pitchFamily="34" charset="0"/>
              </a:rPr>
              <a:t> do </a:t>
            </a:r>
            <a:r>
              <a:rPr lang="en-US" sz="2400" dirty="0" err="1" smtClean="0">
                <a:latin typeface="Tahoma" pitchFamily="34" charset="0"/>
                <a:cs typeface="Tahoma" pitchFamily="34" charset="0"/>
              </a:rPr>
              <a:t>tim</a:t>
            </a:r>
            <a:r>
              <a:rPr lang="en-US" sz="2400" dirty="0" smtClean="0">
                <a:latin typeface="Tahoma" pitchFamily="34" charset="0"/>
                <a:cs typeface="Tahoma" pitchFamily="34" charset="0"/>
              </a:rPr>
              <a:t>: 0 - 1/3 </a:t>
            </a:r>
            <a:r>
              <a:rPr lang="en-US" sz="2400" dirty="0" err="1" smtClean="0">
                <a:latin typeface="Tahoma" pitchFamily="34" charset="0"/>
                <a:cs typeface="Tahoma" pitchFamily="34" charset="0"/>
              </a:rPr>
              <a:t>tiêu</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chuẩn</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trên</a:t>
            </a:r>
            <a:r>
              <a:rPr lang="en-US" sz="2400" dirty="0" smtClean="0">
                <a:latin typeface="Tahoma" pitchFamily="34" charset="0"/>
                <a:cs typeface="Tahoma" pitchFamily="34" charset="0"/>
              </a:rPr>
              <a:t>.</a:t>
            </a:r>
          </a:p>
          <a:p>
            <a:pPr>
              <a:buNone/>
            </a:pPr>
            <a:r>
              <a:rPr lang="en-US" sz="2400" dirty="0" err="1" smtClean="0">
                <a:latin typeface="Tahoma" pitchFamily="34" charset="0"/>
                <a:cs typeface="Tahoma" pitchFamily="34" charset="0"/>
              </a:rPr>
              <a:t>Đau</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ngực</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kiểu</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màng</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phổi</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cảm</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giác</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đau</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nhói</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ngực</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tăng</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khi</a:t>
            </a:r>
            <a:r>
              <a:rPr lang="en-US" sz="2400" dirty="0" smtClean="0">
                <a:latin typeface="Tahoma" pitchFamily="34" charset="0"/>
                <a:cs typeface="Tahoma" pitchFamily="34" charset="0"/>
              </a:rPr>
              <a:t> ho, </a:t>
            </a:r>
            <a:r>
              <a:rPr lang="en-US" sz="2400" dirty="0" err="1" smtClean="0">
                <a:latin typeface="Tahoma" pitchFamily="34" charset="0"/>
                <a:cs typeface="Tahoma" pitchFamily="34" charset="0"/>
              </a:rPr>
              <a:t>hít</a:t>
            </a:r>
            <a:r>
              <a:rPr lang="en-US" sz="2400" dirty="0" smtClean="0">
                <a:latin typeface="Tahoma" pitchFamily="34" charset="0"/>
                <a:cs typeface="Tahoma" pitchFamily="34" charset="0"/>
              </a:rPr>
              <a:t> </a:t>
            </a:r>
            <a:r>
              <a:rPr lang="en-US" sz="2400" err="1" smtClean="0">
                <a:latin typeface="Tahoma" pitchFamily="34" charset="0"/>
                <a:cs typeface="Tahoma" pitchFamily="34" charset="0"/>
              </a:rPr>
              <a:t>thở</a:t>
            </a:r>
            <a:r>
              <a:rPr lang="en-US" sz="2400" smtClean="0">
                <a:latin typeface="Tahoma" pitchFamily="34" charset="0"/>
                <a:cs typeface="Tahoma" pitchFamily="34" charset="0"/>
              </a:rPr>
              <a:t>.</a:t>
            </a:r>
          </a:p>
          <a:p>
            <a:pPr>
              <a:buNone/>
            </a:pPr>
            <a:r>
              <a:rPr lang="en-US" sz="2400" smtClean="0">
                <a:latin typeface="Tahoma" pitchFamily="34" charset="0"/>
                <a:cs typeface="Tahoma" pitchFamily="34" charset="0"/>
              </a:rPr>
              <a:t>Đau thành ngực: liên quan tư thế, chấn thương, tăng khi ấn</a:t>
            </a:r>
            <a:endParaRPr lang="en-US" sz="2400" dirty="0" smtClean="0">
              <a:latin typeface="Tahoma" pitchFamily="34" charset="0"/>
              <a:cs typeface="Tahoma" pitchFamily="34" charset="0"/>
            </a:endParaRPr>
          </a:p>
        </p:txBody>
      </p:sp>
      <p:sp>
        <p:nvSpPr>
          <p:cNvPr id="5" name="Slide Number Placeholder 4"/>
          <p:cNvSpPr>
            <a:spLocks noGrp="1"/>
          </p:cNvSpPr>
          <p:nvPr>
            <p:ph type="sldNum" sz="quarter" idx="12"/>
          </p:nvPr>
        </p:nvSpPr>
        <p:spPr/>
        <p:txBody>
          <a:bodyPr/>
          <a:lstStyle/>
          <a:p>
            <a:fld id="{E08150FD-D907-4F21-B36D-6B039BD5945B}" type="slidenum">
              <a:rPr lang="en-US" smtClean="0">
                <a:solidFill>
                  <a:schemeClr val="tx1"/>
                </a:solidFill>
              </a:rPr>
              <a:pPr/>
              <a:t>8</a:t>
            </a:fld>
            <a:endParaRPr lang="en-US">
              <a:solidFill>
                <a:schemeClr val="tx1"/>
              </a:solidFill>
            </a:endParaRPr>
          </a:p>
        </p:txBody>
      </p:sp>
    </p:spTree>
    <p:extLst>
      <p:ext uri="{BB962C8B-B14F-4D97-AF65-F5344CB8AC3E}">
        <p14:creationId xmlns:p14="http://schemas.microsoft.com/office/powerpoint/2010/main" val="11145607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itchFamily="34" charset="0"/>
                <a:cs typeface="Tahoma" pitchFamily="34" charset="0"/>
              </a:rPr>
              <a:t>Thuật</a:t>
            </a:r>
            <a:r>
              <a:rPr lang="en-US" dirty="0" smtClean="0">
                <a:latin typeface="Tahoma" pitchFamily="34" charset="0"/>
                <a:cs typeface="Tahoma" pitchFamily="34" charset="0"/>
              </a:rPr>
              <a:t> </a:t>
            </a:r>
            <a:r>
              <a:rPr lang="en-US" dirty="0" err="1" smtClean="0">
                <a:latin typeface="Tahoma" pitchFamily="34" charset="0"/>
                <a:cs typeface="Tahoma" pitchFamily="34" charset="0"/>
              </a:rPr>
              <a:t>ngữ</a:t>
            </a:r>
            <a:endParaRPr lang="en-US" dirty="0">
              <a:latin typeface="Tahoma" pitchFamily="34" charset="0"/>
              <a:cs typeface="Tahoma" pitchFamily="34" charset="0"/>
            </a:endParaRPr>
          </a:p>
        </p:txBody>
      </p:sp>
      <p:sp>
        <p:nvSpPr>
          <p:cNvPr id="3" name="Content Placeholder 2"/>
          <p:cNvSpPr>
            <a:spLocks noGrp="1"/>
          </p:cNvSpPr>
          <p:nvPr>
            <p:ph idx="1"/>
          </p:nvPr>
        </p:nvSpPr>
        <p:spPr>
          <a:xfrm>
            <a:off x="457200" y="1335087"/>
            <a:ext cx="8229600" cy="4456113"/>
          </a:xfrm>
        </p:spPr>
        <p:txBody>
          <a:bodyPr>
            <a:normAutofit lnSpcReduction="10000"/>
          </a:bodyPr>
          <a:lstStyle/>
          <a:p>
            <a:pPr>
              <a:buNone/>
            </a:pPr>
            <a:r>
              <a:rPr lang="en-US" sz="2000" dirty="0" err="1" smtClean="0">
                <a:latin typeface="Tahoma" pitchFamily="34" charset="0"/>
                <a:cs typeface="Tahoma" pitchFamily="34" charset="0"/>
              </a:rPr>
              <a:t>Phân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độ</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thắt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ngực</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của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Hiệp</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hội</a:t>
            </a:r>
            <a:r>
              <a:rPr lang="en-US" sz="2000" dirty="0" smtClean="0">
                <a:latin typeface="Tahoma" pitchFamily="34" charset="0"/>
                <a:cs typeface="Tahoma" pitchFamily="34" charset="0"/>
              </a:rPr>
              <a:t> Tim </a:t>
            </a:r>
            <a:r>
              <a:rPr lang="en-US" sz="2000" dirty="0" err="1" smtClean="0">
                <a:latin typeface="Tahoma" pitchFamily="34" charset="0"/>
                <a:cs typeface="Tahoma" pitchFamily="34" charset="0"/>
              </a:rPr>
              <a:t>mạch</a:t>
            </a:r>
            <a:r>
              <a:rPr lang="en-US" sz="2000" dirty="0" smtClean="0">
                <a:latin typeface="Tahoma" pitchFamily="34" charset="0"/>
                <a:cs typeface="Tahoma" pitchFamily="34" charset="0"/>
              </a:rPr>
              <a:t> Canada:</a:t>
            </a:r>
          </a:p>
          <a:p>
            <a:r>
              <a:rPr lang="en-US" sz="2000" dirty="0" smtClean="0">
                <a:latin typeface="Tahoma" pitchFamily="34" charset="0"/>
                <a:cs typeface="Tahoma" pitchFamily="34" charset="0"/>
              </a:rPr>
              <a:t>CCS I: </a:t>
            </a:r>
            <a:r>
              <a:rPr lang="en-US" sz="2000" dirty="0" err="1" smtClean="0">
                <a:latin typeface="Tahoma" pitchFamily="34" charset="0"/>
                <a:cs typeface="Tahoma" pitchFamily="34" charset="0"/>
              </a:rPr>
              <a:t>không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giới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hạn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vận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động</a:t>
            </a:r>
            <a:endParaRPr lang="en-US" sz="2000" dirty="0" smtClean="0">
              <a:latin typeface="Tahoma" pitchFamily="34" charset="0"/>
              <a:cs typeface="Tahoma" pitchFamily="34" charset="0"/>
            </a:endParaRPr>
          </a:p>
          <a:p>
            <a:r>
              <a:rPr lang="en-US" sz="2000" dirty="0" smtClean="0">
                <a:latin typeface="Tahoma" pitchFamily="34" charset="0"/>
                <a:cs typeface="Tahoma" pitchFamily="34" charset="0"/>
              </a:rPr>
              <a:t>CCS II: </a:t>
            </a:r>
            <a:r>
              <a:rPr lang="en-US" sz="2000" dirty="0" err="1" smtClean="0">
                <a:latin typeface="Tahoma" pitchFamily="34" charset="0"/>
                <a:cs typeface="Tahoma" pitchFamily="34" charset="0"/>
              </a:rPr>
              <a:t>giới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hạn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nhẹ</a:t>
            </a:r>
            <a:endParaRPr lang="en-US" sz="2000" dirty="0" smtClean="0">
              <a:latin typeface="Tahoma" pitchFamily="34" charset="0"/>
              <a:cs typeface="Tahoma" pitchFamily="34" charset="0"/>
            </a:endParaRPr>
          </a:p>
          <a:p>
            <a:r>
              <a:rPr lang="en-US" sz="2000" dirty="0" smtClean="0">
                <a:latin typeface="Tahoma" pitchFamily="34" charset="0"/>
                <a:cs typeface="Tahoma" pitchFamily="34" charset="0"/>
              </a:rPr>
              <a:t>CCS III: </a:t>
            </a:r>
            <a:r>
              <a:rPr lang="en-US" sz="2000" dirty="0" err="1" smtClean="0">
                <a:latin typeface="Tahoma" pitchFamily="34" charset="0"/>
                <a:cs typeface="Tahoma" pitchFamily="34" charset="0"/>
              </a:rPr>
              <a:t>giới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hạn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rõ</a:t>
            </a:r>
            <a:endParaRPr lang="en-US" sz="2000" dirty="0" smtClean="0">
              <a:latin typeface="Tahoma" pitchFamily="34" charset="0"/>
              <a:cs typeface="Tahoma" pitchFamily="34" charset="0"/>
            </a:endParaRPr>
          </a:p>
          <a:p>
            <a:r>
              <a:rPr lang="en-US" sz="2000" dirty="0" smtClean="0">
                <a:latin typeface="Tahoma" pitchFamily="34" charset="0"/>
                <a:cs typeface="Tahoma" pitchFamily="34" charset="0"/>
              </a:rPr>
              <a:t>CCS IV: </a:t>
            </a:r>
            <a:r>
              <a:rPr lang="en-US" sz="2000" dirty="0" err="1" smtClean="0">
                <a:latin typeface="Tahoma" pitchFamily="34" charset="0"/>
                <a:cs typeface="Tahoma" pitchFamily="34" charset="0"/>
              </a:rPr>
              <a:t>đau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thắt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ngực</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xảy</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với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bất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kì</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hoạt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động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nào</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hoặc</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khi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nghỉ</a:t>
            </a:r>
            <a:r>
              <a:rPr lang="en-US" sz="2000" dirty="0" smtClean="0">
                <a:latin typeface="Tahoma" pitchFamily="34" charset="0"/>
                <a:cs typeface="Tahoma" pitchFamily="34" charset="0"/>
              </a:rPr>
              <a:t>.</a:t>
            </a:r>
          </a:p>
          <a:p>
            <a:pPr>
              <a:buNone/>
            </a:pPr>
            <a:r>
              <a:rPr lang="en-US" sz="2000" dirty="0" err="1" smtClean="0">
                <a:latin typeface="Tahoma" pitchFamily="34" charset="0"/>
                <a:cs typeface="Tahoma" pitchFamily="34" charset="0"/>
              </a:rPr>
              <a:t>Nhồi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máu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cơ</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tim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tình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trạng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thắt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ngực</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nghiêm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trọng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kéo</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dài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và</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liên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quan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đến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hoại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tử</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cơ</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tim</a:t>
            </a:r>
            <a:r>
              <a:rPr lang="en-US" sz="2000" dirty="0" smtClean="0">
                <a:latin typeface="Tahoma" pitchFamily="34" charset="0"/>
                <a:cs typeface="Tahoma" pitchFamily="34" charset="0"/>
              </a:rPr>
              <a:t>.</a:t>
            </a:r>
          </a:p>
          <a:p>
            <a:pPr>
              <a:buNone/>
            </a:pPr>
            <a:r>
              <a:rPr lang="en-US" sz="2000" dirty="0" err="1" smtClean="0">
                <a:latin typeface="Tahoma" pitchFamily="34" charset="0"/>
                <a:cs typeface="Tahoma" pitchFamily="34" charset="0"/>
              </a:rPr>
              <a:t>Đau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thắt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ngực</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không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ổn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định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thắt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ngực</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khi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nghỉ</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kéo</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dài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trên</a:t>
            </a:r>
            <a:r>
              <a:rPr lang="en-US" sz="2000" dirty="0" smtClean="0">
                <a:latin typeface="Tahoma" pitchFamily="34" charset="0"/>
                <a:cs typeface="Tahoma" pitchFamily="34" charset="0"/>
              </a:rPr>
              <a:t> 30 </a:t>
            </a:r>
            <a:r>
              <a:rPr lang="en-US" sz="2000" dirty="0" err="1" smtClean="0">
                <a:latin typeface="Tahoma" pitchFamily="34" charset="0"/>
                <a:cs typeface="Tahoma" pitchFamily="34" charset="0"/>
              </a:rPr>
              <a:t>phút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thắt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ngực</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mới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khởi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phát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và</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nặng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từ</a:t>
            </a:r>
            <a:r>
              <a:rPr lang="en-US" sz="2000" dirty="0" smtClean="0">
                <a:latin typeface="Tahoma" pitchFamily="34" charset="0"/>
                <a:cs typeface="Tahoma" pitchFamily="34" charset="0"/>
              </a:rPr>
              <a:t> CCS III </a:t>
            </a:r>
            <a:r>
              <a:rPr lang="en-US" sz="2000" dirty="0" err="1" smtClean="0">
                <a:latin typeface="Tahoma" pitchFamily="34" charset="0"/>
                <a:cs typeface="Tahoma" pitchFamily="34" charset="0"/>
              </a:rPr>
              <a:t>trở</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lên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thắt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ngực</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tăng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nặng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hơn</a:t>
            </a:r>
            <a:r>
              <a:rPr lang="en-US" sz="2000" dirty="0" smtClean="0">
                <a:latin typeface="Tahoma" pitchFamily="34" charset="0"/>
                <a:cs typeface="Tahoma" pitchFamily="34" charset="0"/>
              </a:rPr>
              <a:t> so </a:t>
            </a:r>
            <a:r>
              <a:rPr lang="en-US" sz="2000" dirty="0" err="1" smtClean="0">
                <a:latin typeface="Tahoma" pitchFamily="34" charset="0"/>
                <a:cs typeface="Tahoma" pitchFamily="34" charset="0"/>
              </a:rPr>
              <a:t>với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trước</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làm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giới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hạn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hoạt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động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nhiều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hơn</a:t>
            </a:r>
            <a:r>
              <a:rPr lang="en-US" sz="2000" dirty="0" smtClean="0">
                <a:latin typeface="Tahoma" pitchFamily="34" charset="0"/>
                <a:cs typeface="Tahoma" pitchFamily="34" charset="0"/>
              </a:rPr>
              <a:t>.</a:t>
            </a:r>
          </a:p>
          <a:p>
            <a:pPr>
              <a:buNone/>
            </a:pPr>
            <a:r>
              <a:rPr lang="en-US" sz="2000" dirty="0" err="1" smtClean="0">
                <a:latin typeface="Tahoma" pitchFamily="34" charset="0"/>
                <a:cs typeface="Tahoma" pitchFamily="34" charset="0"/>
              </a:rPr>
              <a:t>Hội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chứng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vành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cấp</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biểu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hiện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lâm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sàng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phù</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hợp</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với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tình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trạng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thiếu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máu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cơ</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tim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cục</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bộ</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cấp</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tính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bao</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gồm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nhồi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máu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cơ</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tim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cấp</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và</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thắt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ngực</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không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ổn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định</a:t>
            </a:r>
            <a:r>
              <a:rPr lang="en-US" sz="2000" dirty="0" smtClean="0">
                <a:latin typeface="Tahoma" pitchFamily="34" charset="0"/>
                <a:cs typeface="Tahoma" pitchFamily="34" charset="0"/>
              </a:rPr>
              <a:t>.</a:t>
            </a:r>
          </a:p>
          <a:p>
            <a:endParaRPr lang="en-US" sz="1200" dirty="0" smtClean="0">
              <a:latin typeface="Tahoma" pitchFamily="34" charset="0"/>
              <a:cs typeface="Tahoma" pitchFamily="34" charset="0"/>
            </a:endParaRPr>
          </a:p>
          <a:p>
            <a:endParaRPr lang="en-US" sz="2000" dirty="0">
              <a:latin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E08150FD-D907-4F21-B36D-6B039BD5945B}" type="slidenum">
              <a:rPr lang="en-US" smtClean="0">
                <a:solidFill>
                  <a:schemeClr val="tx1"/>
                </a:solidFill>
              </a:rPr>
              <a:pPr/>
              <a:t>9</a:t>
            </a:fld>
            <a:endParaRPr lang="en-US">
              <a:solidFill>
                <a:schemeClr val="tx1"/>
              </a:solidFill>
            </a:endParaRPr>
          </a:p>
        </p:txBody>
      </p:sp>
    </p:spTree>
    <p:extLst>
      <p:ext uri="{BB962C8B-B14F-4D97-AF65-F5344CB8AC3E}">
        <p14:creationId xmlns:p14="http://schemas.microsoft.com/office/powerpoint/2010/main" val="3529209493"/>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4689</TotalTime>
  <Words>2158</Words>
  <Application>Microsoft Office PowerPoint</Application>
  <PresentationFormat>On-screen Show (4:3)</PresentationFormat>
  <Paragraphs>242</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宋体</vt:lpstr>
      <vt:lpstr>Arial</vt:lpstr>
      <vt:lpstr>Calibri</vt:lpstr>
      <vt:lpstr>Calibri Light</vt:lpstr>
      <vt:lpstr>Tahoma</vt:lpstr>
      <vt:lpstr>Times New Roman</vt:lpstr>
      <vt:lpstr>Wingdings</vt:lpstr>
      <vt:lpstr>Office Theme</vt:lpstr>
      <vt:lpstr>TIẾP CẬN  BỆNH NHÂN HỘI CHỨNG VÀNH CẤP</vt:lpstr>
      <vt:lpstr>MỤC TIÊU</vt:lpstr>
      <vt:lpstr>TÌNH HUỐNG LÂM SÀNG</vt:lpstr>
      <vt:lpstr>ĐẠI CƯƠNG</vt:lpstr>
      <vt:lpstr>SINH LÝ BỆNH</vt:lpstr>
      <vt:lpstr>NGUYÊN NHÂN</vt:lpstr>
      <vt:lpstr>YẾU TỐ NGUY CƠ</vt:lpstr>
      <vt:lpstr>THUẬT NGỮ</vt:lpstr>
      <vt:lpstr>Thuật ngữ</vt:lpstr>
      <vt:lpstr>CÁC BƯỚC TIẾP CẬN</vt:lpstr>
      <vt:lpstr>CÓ PHẢI HỘI CHỨNG VÀNH CẤP ?</vt:lpstr>
      <vt:lpstr>CÓ PHẢI HỘI CHỨNG VÀNH CẤP ?</vt:lpstr>
      <vt:lpstr>CÓ PHẢI HỘI CHỨNG VÀNH CẤP ?</vt:lpstr>
      <vt:lpstr>Định nghĩa nhồi máu cơ tim theo ESC/ACCF/AHA/WHF 2018</vt:lpstr>
      <vt:lpstr>TIÊU CHUẨN CHẨN ĐOÁN  NHỒI MÁU CƠ TIM CẤP</vt:lpstr>
      <vt:lpstr>MEN TIM</vt:lpstr>
      <vt:lpstr>ĐIỆN TÂM ĐỒ</vt:lpstr>
      <vt:lpstr>ĐIỆN TÂM ĐỒ</vt:lpstr>
      <vt:lpstr>ĐIỆN TÂM ĐỒ</vt:lpstr>
      <vt:lpstr>MINH HỌA</vt:lpstr>
      <vt:lpstr>SIÊU ÂM TIM</vt:lpstr>
      <vt:lpstr>CHỤP MẠCH VÀNH</vt:lpstr>
      <vt:lpstr>PHÂN LOẠI</vt:lpstr>
      <vt:lpstr>XÁC ĐỊNH THỜI ĐIỂM</vt:lpstr>
      <vt:lpstr>XÁC ĐỊNH VÙNG TỔN THƯƠNG</vt:lpstr>
      <vt:lpstr>PHÂN ĐỘ</vt:lpstr>
      <vt:lpstr>PHÂN TẦNG NGUY CƠ</vt:lpstr>
      <vt:lpstr>PHÂN TẦNG NGUY CƠ</vt:lpstr>
      <vt:lpstr>BIẾN CHỨNG</vt:lpstr>
      <vt:lpstr>BIẾN CHỨNG</vt:lpstr>
      <vt:lpstr>BỆNH ĐI KÈM</vt:lpstr>
      <vt:lpstr>LƯU ĐỒ TIẾP CẬN</vt:lpstr>
      <vt:lpstr>KẾT LUẬN</vt:lpstr>
      <vt:lpstr>TÀI LIỆU THAM KHẢO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TIẾP CẬN  BỆNH NHÂN HỘI CHỨNG VÀNH CẤP</dc:title>
  <dc:creator>Dr. Tran</dc:creator>
  <cp:lastModifiedBy>Hải Đặng Nguyễn Minh</cp:lastModifiedBy>
  <cp:revision>10</cp:revision>
  <dcterms:created xsi:type="dcterms:W3CDTF">2019-05-17T02:56:15Z</dcterms:created>
  <dcterms:modified xsi:type="dcterms:W3CDTF">2019-08-25T15:08:05Z</dcterms:modified>
</cp:coreProperties>
</file>