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sldIdLst>
    <p:sldId id="256" r:id="rId2"/>
    <p:sldId id="353" r:id="rId3"/>
    <p:sldId id="400" r:id="rId4"/>
    <p:sldId id="401" r:id="rId5"/>
    <p:sldId id="402" r:id="rId6"/>
    <p:sldId id="403" r:id="rId7"/>
    <p:sldId id="404" r:id="rId8"/>
    <p:sldId id="405" r:id="rId9"/>
    <p:sldId id="406" r:id="rId10"/>
    <p:sldId id="407" r:id="rId11"/>
    <p:sldId id="408" r:id="rId12"/>
    <p:sldId id="409" r:id="rId13"/>
    <p:sldId id="410" r:id="rId14"/>
    <p:sldId id="411" r:id="rId15"/>
    <p:sldId id="413" r:id="rId16"/>
    <p:sldId id="412" r:id="rId17"/>
    <p:sldId id="414" r:id="rId18"/>
    <p:sldId id="418" r:id="rId19"/>
    <p:sldId id="415" r:id="rId20"/>
    <p:sldId id="416" r:id="rId21"/>
    <p:sldId id="417" r:id="rId22"/>
    <p:sldId id="419" r:id="rId23"/>
    <p:sldId id="437" r:id="rId24"/>
    <p:sldId id="420" r:id="rId25"/>
    <p:sldId id="422" r:id="rId26"/>
    <p:sldId id="432" r:id="rId27"/>
    <p:sldId id="423" r:id="rId28"/>
    <p:sldId id="424" r:id="rId29"/>
    <p:sldId id="425" r:id="rId30"/>
    <p:sldId id="427" r:id="rId31"/>
    <p:sldId id="426" r:id="rId32"/>
    <p:sldId id="431" r:id="rId33"/>
    <p:sldId id="433" r:id="rId34"/>
    <p:sldId id="434" r:id="rId35"/>
    <p:sldId id="435" r:id="rId36"/>
    <p:sldId id="436" r:id="rId37"/>
    <p:sldId id="438" r:id="rId38"/>
    <p:sldId id="43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DFA"/>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0" autoAdjust="0"/>
    <p:restoredTop sz="91881" autoAdjust="0"/>
  </p:normalViewPr>
  <p:slideViewPr>
    <p:cSldViewPr>
      <p:cViewPr varScale="1">
        <p:scale>
          <a:sx n="108" d="100"/>
          <a:sy n="108" d="100"/>
        </p:scale>
        <p:origin x="177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D3817-2557-42DF-A610-4FD7DBF07B31}" type="datetimeFigureOut">
              <a:rPr lang="en-US" smtClean="0"/>
              <a:t>8/25/2019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93282-44E9-4395-9632-67498203458B}" type="slidenum">
              <a:rPr lang="en-US" smtClean="0"/>
              <a:t>‹#›</a:t>
            </a:fld>
            <a:endParaRPr lang="en-US"/>
          </a:p>
        </p:txBody>
      </p:sp>
    </p:spTree>
    <p:extLst>
      <p:ext uri="{BB962C8B-B14F-4D97-AF65-F5344CB8AC3E}">
        <p14:creationId xmlns:p14="http://schemas.microsoft.com/office/powerpoint/2010/main" val="152491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a:t>
            </a:fld>
            <a:endParaRPr lang="en-US"/>
          </a:p>
        </p:txBody>
      </p:sp>
    </p:spTree>
    <p:extLst>
      <p:ext uri="{BB962C8B-B14F-4D97-AF65-F5344CB8AC3E}">
        <p14:creationId xmlns:p14="http://schemas.microsoft.com/office/powerpoint/2010/main" val="2689701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10</a:t>
            </a:fld>
            <a:endParaRPr lang="en-US"/>
          </a:p>
        </p:txBody>
      </p:sp>
    </p:spTree>
    <p:extLst>
      <p:ext uri="{BB962C8B-B14F-4D97-AF65-F5344CB8AC3E}">
        <p14:creationId xmlns:p14="http://schemas.microsoft.com/office/powerpoint/2010/main" val="255932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11</a:t>
            </a:fld>
            <a:endParaRPr lang="en-US"/>
          </a:p>
        </p:txBody>
      </p:sp>
    </p:spTree>
    <p:extLst>
      <p:ext uri="{BB962C8B-B14F-4D97-AF65-F5344CB8AC3E}">
        <p14:creationId xmlns:p14="http://schemas.microsoft.com/office/powerpoint/2010/main" val="84599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12</a:t>
            </a:fld>
            <a:endParaRPr lang="en-US"/>
          </a:p>
        </p:txBody>
      </p:sp>
    </p:spTree>
    <p:extLst>
      <p:ext uri="{BB962C8B-B14F-4D97-AF65-F5344CB8AC3E}">
        <p14:creationId xmlns:p14="http://schemas.microsoft.com/office/powerpoint/2010/main" val="106289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13</a:t>
            </a:fld>
            <a:endParaRPr lang="en-US"/>
          </a:p>
        </p:txBody>
      </p:sp>
    </p:spTree>
    <p:extLst>
      <p:ext uri="{BB962C8B-B14F-4D97-AF65-F5344CB8AC3E}">
        <p14:creationId xmlns:p14="http://schemas.microsoft.com/office/powerpoint/2010/main" val="108529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14</a:t>
            </a:fld>
            <a:endParaRPr lang="en-US"/>
          </a:p>
        </p:txBody>
      </p:sp>
    </p:spTree>
    <p:extLst>
      <p:ext uri="{BB962C8B-B14F-4D97-AF65-F5344CB8AC3E}">
        <p14:creationId xmlns:p14="http://schemas.microsoft.com/office/powerpoint/2010/main" val="164677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15</a:t>
            </a:fld>
            <a:endParaRPr lang="en-US"/>
          </a:p>
        </p:txBody>
      </p:sp>
    </p:spTree>
    <p:extLst>
      <p:ext uri="{BB962C8B-B14F-4D97-AF65-F5344CB8AC3E}">
        <p14:creationId xmlns:p14="http://schemas.microsoft.com/office/powerpoint/2010/main" val="2096370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16</a:t>
            </a:fld>
            <a:endParaRPr lang="en-US"/>
          </a:p>
        </p:txBody>
      </p:sp>
    </p:spTree>
    <p:extLst>
      <p:ext uri="{BB962C8B-B14F-4D97-AF65-F5344CB8AC3E}">
        <p14:creationId xmlns:p14="http://schemas.microsoft.com/office/powerpoint/2010/main" val="229635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17</a:t>
            </a:fld>
            <a:endParaRPr lang="en-US"/>
          </a:p>
        </p:txBody>
      </p:sp>
    </p:spTree>
    <p:extLst>
      <p:ext uri="{BB962C8B-B14F-4D97-AF65-F5344CB8AC3E}">
        <p14:creationId xmlns:p14="http://schemas.microsoft.com/office/powerpoint/2010/main" val="2666530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18</a:t>
            </a:fld>
            <a:endParaRPr lang="en-US"/>
          </a:p>
        </p:txBody>
      </p:sp>
    </p:spTree>
    <p:extLst>
      <p:ext uri="{BB962C8B-B14F-4D97-AF65-F5344CB8AC3E}">
        <p14:creationId xmlns:p14="http://schemas.microsoft.com/office/powerpoint/2010/main" val="362087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19</a:t>
            </a:fld>
            <a:endParaRPr lang="en-US"/>
          </a:p>
        </p:txBody>
      </p:sp>
    </p:spTree>
    <p:extLst>
      <p:ext uri="{BB962C8B-B14F-4D97-AF65-F5344CB8AC3E}">
        <p14:creationId xmlns:p14="http://schemas.microsoft.com/office/powerpoint/2010/main" val="189623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a:t>
            </a:fld>
            <a:endParaRPr lang="en-US"/>
          </a:p>
        </p:txBody>
      </p:sp>
    </p:spTree>
    <p:extLst>
      <p:ext uri="{BB962C8B-B14F-4D97-AF65-F5344CB8AC3E}">
        <p14:creationId xmlns:p14="http://schemas.microsoft.com/office/powerpoint/2010/main" val="388390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20</a:t>
            </a:fld>
            <a:endParaRPr lang="en-US"/>
          </a:p>
        </p:txBody>
      </p:sp>
    </p:spTree>
    <p:extLst>
      <p:ext uri="{BB962C8B-B14F-4D97-AF65-F5344CB8AC3E}">
        <p14:creationId xmlns:p14="http://schemas.microsoft.com/office/powerpoint/2010/main" val="3257515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21</a:t>
            </a:fld>
            <a:endParaRPr lang="en-US"/>
          </a:p>
        </p:txBody>
      </p:sp>
    </p:spTree>
    <p:extLst>
      <p:ext uri="{BB962C8B-B14F-4D97-AF65-F5344CB8AC3E}">
        <p14:creationId xmlns:p14="http://schemas.microsoft.com/office/powerpoint/2010/main" val="3208234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22</a:t>
            </a:fld>
            <a:endParaRPr lang="en-US"/>
          </a:p>
        </p:txBody>
      </p:sp>
    </p:spTree>
    <p:extLst>
      <p:ext uri="{BB962C8B-B14F-4D97-AF65-F5344CB8AC3E}">
        <p14:creationId xmlns:p14="http://schemas.microsoft.com/office/powerpoint/2010/main" val="2866950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23</a:t>
            </a:fld>
            <a:endParaRPr lang="en-US"/>
          </a:p>
        </p:txBody>
      </p:sp>
    </p:spTree>
    <p:extLst>
      <p:ext uri="{BB962C8B-B14F-4D97-AF65-F5344CB8AC3E}">
        <p14:creationId xmlns:p14="http://schemas.microsoft.com/office/powerpoint/2010/main" val="2913802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24</a:t>
            </a:fld>
            <a:endParaRPr lang="en-US"/>
          </a:p>
        </p:txBody>
      </p:sp>
    </p:spTree>
    <p:extLst>
      <p:ext uri="{BB962C8B-B14F-4D97-AF65-F5344CB8AC3E}">
        <p14:creationId xmlns:p14="http://schemas.microsoft.com/office/powerpoint/2010/main" val="158489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25</a:t>
            </a:fld>
            <a:endParaRPr lang="en-US"/>
          </a:p>
        </p:txBody>
      </p:sp>
    </p:spTree>
    <p:extLst>
      <p:ext uri="{BB962C8B-B14F-4D97-AF65-F5344CB8AC3E}">
        <p14:creationId xmlns:p14="http://schemas.microsoft.com/office/powerpoint/2010/main" val="3330163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26</a:t>
            </a:fld>
            <a:endParaRPr lang="en-US"/>
          </a:p>
        </p:txBody>
      </p:sp>
    </p:spTree>
    <p:extLst>
      <p:ext uri="{BB962C8B-B14F-4D97-AF65-F5344CB8AC3E}">
        <p14:creationId xmlns:p14="http://schemas.microsoft.com/office/powerpoint/2010/main" val="2251463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27</a:t>
            </a:fld>
            <a:endParaRPr lang="en-US"/>
          </a:p>
        </p:txBody>
      </p:sp>
    </p:spTree>
    <p:extLst>
      <p:ext uri="{BB962C8B-B14F-4D97-AF65-F5344CB8AC3E}">
        <p14:creationId xmlns:p14="http://schemas.microsoft.com/office/powerpoint/2010/main" val="3761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28</a:t>
            </a:fld>
            <a:endParaRPr lang="en-US"/>
          </a:p>
        </p:txBody>
      </p:sp>
    </p:spTree>
    <p:extLst>
      <p:ext uri="{BB962C8B-B14F-4D97-AF65-F5344CB8AC3E}">
        <p14:creationId xmlns:p14="http://schemas.microsoft.com/office/powerpoint/2010/main" val="14339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29</a:t>
            </a:fld>
            <a:endParaRPr lang="en-US"/>
          </a:p>
        </p:txBody>
      </p:sp>
    </p:spTree>
    <p:extLst>
      <p:ext uri="{BB962C8B-B14F-4D97-AF65-F5344CB8AC3E}">
        <p14:creationId xmlns:p14="http://schemas.microsoft.com/office/powerpoint/2010/main" val="201818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a:t>
            </a:fld>
            <a:endParaRPr lang="en-US"/>
          </a:p>
        </p:txBody>
      </p:sp>
    </p:spTree>
    <p:extLst>
      <p:ext uri="{BB962C8B-B14F-4D97-AF65-F5344CB8AC3E}">
        <p14:creationId xmlns:p14="http://schemas.microsoft.com/office/powerpoint/2010/main" val="4039340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30</a:t>
            </a:fld>
            <a:endParaRPr lang="en-US"/>
          </a:p>
        </p:txBody>
      </p:sp>
    </p:spTree>
    <p:extLst>
      <p:ext uri="{BB962C8B-B14F-4D97-AF65-F5344CB8AC3E}">
        <p14:creationId xmlns:p14="http://schemas.microsoft.com/office/powerpoint/2010/main" val="4247985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31</a:t>
            </a:fld>
            <a:endParaRPr lang="en-US"/>
          </a:p>
        </p:txBody>
      </p:sp>
    </p:spTree>
    <p:extLst>
      <p:ext uri="{BB962C8B-B14F-4D97-AF65-F5344CB8AC3E}">
        <p14:creationId xmlns:p14="http://schemas.microsoft.com/office/powerpoint/2010/main" val="2566136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32</a:t>
            </a:fld>
            <a:endParaRPr lang="en-US"/>
          </a:p>
        </p:txBody>
      </p:sp>
    </p:spTree>
    <p:extLst>
      <p:ext uri="{BB962C8B-B14F-4D97-AF65-F5344CB8AC3E}">
        <p14:creationId xmlns:p14="http://schemas.microsoft.com/office/powerpoint/2010/main" val="1202880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33</a:t>
            </a:fld>
            <a:endParaRPr lang="en-US"/>
          </a:p>
        </p:txBody>
      </p:sp>
    </p:spTree>
    <p:extLst>
      <p:ext uri="{BB962C8B-B14F-4D97-AF65-F5344CB8AC3E}">
        <p14:creationId xmlns:p14="http://schemas.microsoft.com/office/powerpoint/2010/main" val="99640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34</a:t>
            </a:fld>
            <a:endParaRPr lang="en-US"/>
          </a:p>
        </p:txBody>
      </p:sp>
    </p:spTree>
    <p:extLst>
      <p:ext uri="{BB962C8B-B14F-4D97-AF65-F5344CB8AC3E}">
        <p14:creationId xmlns:p14="http://schemas.microsoft.com/office/powerpoint/2010/main" val="3725804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35</a:t>
            </a:fld>
            <a:endParaRPr lang="en-US"/>
          </a:p>
        </p:txBody>
      </p:sp>
    </p:spTree>
    <p:extLst>
      <p:ext uri="{BB962C8B-B14F-4D97-AF65-F5344CB8AC3E}">
        <p14:creationId xmlns:p14="http://schemas.microsoft.com/office/powerpoint/2010/main" val="1618461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36</a:t>
            </a:fld>
            <a:endParaRPr lang="en-US"/>
          </a:p>
        </p:txBody>
      </p:sp>
    </p:spTree>
    <p:extLst>
      <p:ext uri="{BB962C8B-B14F-4D97-AF65-F5344CB8AC3E}">
        <p14:creationId xmlns:p14="http://schemas.microsoft.com/office/powerpoint/2010/main" val="3913911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37</a:t>
            </a:fld>
            <a:endParaRPr lang="en-US"/>
          </a:p>
        </p:txBody>
      </p:sp>
    </p:spTree>
    <p:extLst>
      <p:ext uri="{BB962C8B-B14F-4D97-AF65-F5344CB8AC3E}">
        <p14:creationId xmlns:p14="http://schemas.microsoft.com/office/powerpoint/2010/main" val="3212635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38</a:t>
            </a:fld>
            <a:endParaRPr lang="en-US"/>
          </a:p>
        </p:txBody>
      </p:sp>
    </p:spTree>
    <p:extLst>
      <p:ext uri="{BB962C8B-B14F-4D97-AF65-F5344CB8AC3E}">
        <p14:creationId xmlns:p14="http://schemas.microsoft.com/office/powerpoint/2010/main" val="3065546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a:t>
            </a:fld>
            <a:endParaRPr lang="en-US"/>
          </a:p>
        </p:txBody>
      </p:sp>
    </p:spTree>
    <p:extLst>
      <p:ext uri="{BB962C8B-B14F-4D97-AF65-F5344CB8AC3E}">
        <p14:creationId xmlns:p14="http://schemas.microsoft.com/office/powerpoint/2010/main" val="313979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5</a:t>
            </a:fld>
            <a:endParaRPr lang="en-US"/>
          </a:p>
        </p:txBody>
      </p:sp>
    </p:spTree>
    <p:extLst>
      <p:ext uri="{BB962C8B-B14F-4D97-AF65-F5344CB8AC3E}">
        <p14:creationId xmlns:p14="http://schemas.microsoft.com/office/powerpoint/2010/main" val="303999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6</a:t>
            </a:fld>
            <a:endParaRPr lang="en-US"/>
          </a:p>
        </p:txBody>
      </p:sp>
    </p:spTree>
    <p:extLst>
      <p:ext uri="{BB962C8B-B14F-4D97-AF65-F5344CB8AC3E}">
        <p14:creationId xmlns:p14="http://schemas.microsoft.com/office/powerpoint/2010/main" val="657863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7</a:t>
            </a:fld>
            <a:endParaRPr lang="en-US"/>
          </a:p>
        </p:txBody>
      </p:sp>
    </p:spTree>
    <p:extLst>
      <p:ext uri="{BB962C8B-B14F-4D97-AF65-F5344CB8AC3E}">
        <p14:creationId xmlns:p14="http://schemas.microsoft.com/office/powerpoint/2010/main" val="838827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8</a:t>
            </a:fld>
            <a:endParaRPr lang="en-US"/>
          </a:p>
        </p:txBody>
      </p:sp>
    </p:spTree>
    <p:extLst>
      <p:ext uri="{BB962C8B-B14F-4D97-AF65-F5344CB8AC3E}">
        <p14:creationId xmlns:p14="http://schemas.microsoft.com/office/powerpoint/2010/main" val="120301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9</a:t>
            </a:fld>
            <a:endParaRPr lang="en-US"/>
          </a:p>
        </p:txBody>
      </p:sp>
    </p:spTree>
    <p:extLst>
      <p:ext uri="{BB962C8B-B14F-4D97-AF65-F5344CB8AC3E}">
        <p14:creationId xmlns:p14="http://schemas.microsoft.com/office/powerpoint/2010/main" val="1405760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EAF83C-F96F-4470-A7CA-FCD5ABDC797A}"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551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CA0A5-1156-41D2-85E1-2A740C82C527}"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815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E829F-2431-4FB2-A1D7-90D291E696AA}"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374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A4F48-51EC-4A68-BFC6-C6659702E556}"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979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D8C018-65EE-48F4-97FF-6A31B46D7230}"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975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509FC8-0735-4401-A5A6-C75A0A209E56}"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3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02A7F6-09B2-451D-8841-824CC98BE3A5}" type="datetime1">
              <a:rPr lang="en-US" smtClean="0"/>
              <a:t>8/25/2019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479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9A4121-4F1E-493B-B0ED-F0063732BD35}" type="datetime1">
              <a:rPr lang="en-US" smtClean="0"/>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363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74F1A-CE21-4EEC-AC73-19EA529F3088}" type="datetime1">
              <a:rPr lang="en-US" smtClean="0"/>
              <a:t>8/25/2019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079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07418-2F40-4724-8D05-B3C6248D2E82}"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926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9F7DA-1AFC-4C2D-B69E-1ED0F27493FF}"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030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2658E16-588C-46CA-8EF7-5575CD485C65}" type="datetime1">
              <a:rPr lang="en-US" smtClean="0"/>
              <a:t>8/25/2019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7096140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229600" cy="1470025"/>
          </a:xfrm>
        </p:spPr>
        <p:txBody>
          <a:bodyPr/>
          <a:lstStyle/>
          <a:p>
            <a:pPr algn="ctr"/>
            <a:r>
              <a:rPr lang="en-US" sz="4000" b="1"/>
              <a:t>PHÂN TÍCH CÁC CHỈ ĐIỂM SINH HỌC TRONG BỆNH LÝ TIM MẠCH</a:t>
            </a:r>
            <a:endParaRPr lang="en-US" sz="4000"/>
          </a:p>
        </p:txBody>
      </p:sp>
      <p:sp>
        <p:nvSpPr>
          <p:cNvPr id="6" name="Subtitle 5"/>
          <p:cNvSpPr>
            <a:spLocks noGrp="1"/>
          </p:cNvSpPr>
          <p:nvPr>
            <p:ph type="subTitle" idx="1"/>
          </p:nvPr>
        </p:nvSpPr>
        <p:spPr>
          <a:xfrm>
            <a:off x="3200400" y="4322953"/>
            <a:ext cx="5257800" cy="914400"/>
          </a:xfrm>
        </p:spPr>
        <p:txBody>
          <a:bodyPr/>
          <a:lstStyle/>
          <a:p>
            <a:pPr algn="ctr"/>
            <a:r>
              <a:rPr lang="en-US"/>
              <a:t>Ths. Nguyễn Đinh Quốc </a:t>
            </a:r>
            <a:r>
              <a:rPr lang="en-US" smtClean="0"/>
              <a:t>Anh</a:t>
            </a:r>
          </a:p>
          <a:p>
            <a:pPr algn="ctr"/>
            <a:r>
              <a:rPr lang="en-US" smtClean="0"/>
              <a:t>TS. Hoàng Văn Sỹ</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957176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9" name="Content Placeholder 2"/>
          <p:cNvSpPr txBox="1">
            <a:spLocks/>
          </p:cNvSpPr>
          <p:nvPr/>
        </p:nvSpPr>
        <p:spPr>
          <a:xfrm>
            <a:off x="152399" y="1447800"/>
            <a:ext cx="8610601" cy="47244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Thay </a:t>
            </a:r>
            <a:r>
              <a:rPr lang="en-US" sz="2600"/>
              <a:t>thế </a:t>
            </a:r>
            <a:r>
              <a:rPr lang="en-US" sz="2600" smtClean="0"/>
              <a:t>troponin </a:t>
            </a:r>
            <a:r>
              <a:rPr lang="en-US" sz="2600"/>
              <a:t>trong chẩn đoán NMCT</a:t>
            </a:r>
          </a:p>
          <a:p>
            <a:pPr marL="574675" lvl="1" indent="-300038">
              <a:lnSpc>
                <a:spcPct val="150000"/>
              </a:lnSpc>
              <a:spcBef>
                <a:spcPts val="0"/>
              </a:spcBef>
              <a:buSzPct val="100000"/>
              <a:buFont typeface="Wingdings" panose="05000000000000000000" pitchFamily="2" charset="2"/>
              <a:buChar char="§"/>
            </a:pPr>
            <a:r>
              <a:rPr lang="en-US" sz="2600"/>
              <a:t>2 mẫu thử thường được sử </a:t>
            </a:r>
            <a:r>
              <a:rPr lang="en-US" sz="2600" smtClean="0"/>
              <a:t>dụng</a:t>
            </a:r>
          </a:p>
          <a:p>
            <a:pPr marL="796925" lvl="2" indent="-249238">
              <a:lnSpc>
                <a:spcPct val="150000"/>
              </a:lnSpc>
              <a:spcBef>
                <a:spcPts val="0"/>
              </a:spcBef>
              <a:buSzPct val="100000"/>
              <a:buFont typeface="Wingdings" panose="05000000000000000000" pitchFamily="2" charset="2"/>
              <a:buChar char="ü"/>
            </a:pPr>
            <a:r>
              <a:rPr lang="en-US" sz="2200" smtClean="0"/>
              <a:t>Mẫu thử đo hoạt độ CK-MB (CK-MB activity) </a:t>
            </a:r>
          </a:p>
          <a:p>
            <a:pPr marL="796925" lvl="2" indent="-249238">
              <a:lnSpc>
                <a:spcPct val="150000"/>
              </a:lnSpc>
              <a:spcBef>
                <a:spcPts val="0"/>
              </a:spcBef>
              <a:buSzPct val="100000"/>
              <a:buFont typeface="Wingdings" panose="05000000000000000000" pitchFamily="2" charset="2"/>
              <a:buChar char="ü"/>
            </a:pPr>
            <a:r>
              <a:rPr lang="en-US" sz="2200" smtClean="0"/>
              <a:t>Mẫu </a:t>
            </a:r>
            <a:r>
              <a:rPr lang="en-US" sz="2200"/>
              <a:t>thử đo nồng độ CK-MB (CK-MB mass</a:t>
            </a:r>
            <a:r>
              <a:rPr lang="en-US" sz="2200" smtClean="0"/>
              <a:t>)</a:t>
            </a:r>
            <a:endParaRPr lang="en-US" sz="2600"/>
          </a:p>
          <a:p>
            <a:pPr marL="574675" lvl="1" indent="-300038">
              <a:lnSpc>
                <a:spcPct val="150000"/>
              </a:lnSpc>
              <a:spcBef>
                <a:spcPts val="0"/>
              </a:spcBef>
              <a:buSzPct val="100000"/>
              <a:buFont typeface="Wingdings" panose="05000000000000000000" pitchFamily="2" charset="2"/>
              <a:buChar char="§"/>
            </a:pPr>
            <a:r>
              <a:rPr lang="en-US" sz="2600" smtClean="0"/>
              <a:t>Chẩn </a:t>
            </a:r>
            <a:r>
              <a:rPr lang="en-US" sz="2600"/>
              <a:t>đoán NMCT</a:t>
            </a:r>
          </a:p>
          <a:p>
            <a:pPr marL="796925" lvl="2" indent="-249238">
              <a:lnSpc>
                <a:spcPct val="150000"/>
              </a:lnSpc>
              <a:spcBef>
                <a:spcPts val="0"/>
              </a:spcBef>
              <a:buSzPct val="100000"/>
              <a:buFont typeface="Wingdings" panose="05000000000000000000" pitchFamily="2" charset="2"/>
              <a:buChar char="ü"/>
            </a:pPr>
            <a:r>
              <a:rPr lang="en-US" sz="2200"/>
              <a:t>2 mẫu thử liên tiếp thay đổi có động </a:t>
            </a:r>
            <a:r>
              <a:rPr lang="en-US" sz="2200" smtClean="0"/>
              <a:t>học</a:t>
            </a:r>
            <a:endParaRPr lang="en-US" sz="2200"/>
          </a:p>
          <a:p>
            <a:pPr marL="796925" lvl="2" indent="-249238">
              <a:lnSpc>
                <a:spcPct val="150000"/>
              </a:lnSpc>
              <a:spcBef>
                <a:spcPts val="0"/>
              </a:spcBef>
              <a:buSzPct val="100000"/>
              <a:buFont typeface="Wingdings" panose="05000000000000000000" pitchFamily="2" charset="2"/>
              <a:buChar char="ü"/>
            </a:pPr>
            <a:r>
              <a:rPr lang="en-US" sz="2200" smtClean="0"/>
              <a:t>Nồng </a:t>
            </a:r>
            <a:r>
              <a:rPr lang="en-US" sz="2200"/>
              <a:t>độ CK-MB tối đa cao hơn bách phân vị thứ 99 của nồng độ tham </a:t>
            </a:r>
            <a:r>
              <a:rPr lang="en-US" sz="2200" smtClean="0"/>
              <a:t>chiếu</a:t>
            </a:r>
          </a:p>
          <a:p>
            <a:pPr marL="574675" lvl="1" indent="-300038">
              <a:lnSpc>
                <a:spcPct val="150000"/>
              </a:lnSpc>
              <a:spcBef>
                <a:spcPts val="0"/>
              </a:spcBef>
              <a:buSzPct val="100000"/>
              <a:buFont typeface="Wingdings" panose="05000000000000000000" pitchFamily="2" charset="2"/>
              <a:buChar char="§"/>
            </a:pPr>
            <a:r>
              <a:rPr lang="en-US" sz="2600"/>
              <a:t>Đ</a:t>
            </a:r>
            <a:r>
              <a:rPr lang="en-US" sz="2600" smtClean="0"/>
              <a:t>ánh </a:t>
            </a:r>
            <a:r>
              <a:rPr lang="en-US" sz="2600"/>
              <a:t>giá khả năng tái nhồi máu cơ </a:t>
            </a:r>
            <a:r>
              <a:rPr lang="en-US" sz="2600" smtClean="0"/>
              <a:t>tim</a:t>
            </a:r>
            <a:endParaRPr lang="en-US" sz="2600"/>
          </a:p>
        </p:txBody>
      </p:sp>
    </p:spTree>
    <p:extLst>
      <p:ext uri="{BB962C8B-B14F-4D97-AF65-F5344CB8AC3E}">
        <p14:creationId xmlns:p14="http://schemas.microsoft.com/office/powerpoint/2010/main" val="3853145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9" name="Content Placeholder 2"/>
          <p:cNvSpPr txBox="1">
            <a:spLocks/>
          </p:cNvSpPr>
          <p:nvPr/>
        </p:nvSpPr>
        <p:spPr>
          <a:xfrm>
            <a:off x="152399" y="1447800"/>
            <a:ext cx="8610601" cy="4724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Có trong nhiều cơ quan khác </a:t>
            </a:r>
          </a:p>
          <a:p>
            <a:pPr marL="796925" lvl="2" indent="-249238">
              <a:lnSpc>
                <a:spcPct val="150000"/>
              </a:lnSpc>
              <a:spcBef>
                <a:spcPts val="0"/>
              </a:spcBef>
              <a:buSzPct val="100000"/>
              <a:buFont typeface="Wingdings" panose="05000000000000000000" pitchFamily="2" charset="2"/>
              <a:buChar char="ü"/>
            </a:pPr>
            <a:r>
              <a:rPr lang="en-US" sz="2200"/>
              <a:t>C</a:t>
            </a:r>
            <a:r>
              <a:rPr lang="en-US" sz="2200" smtClean="0"/>
              <a:t>ơ xương</a:t>
            </a:r>
          </a:p>
          <a:p>
            <a:pPr marL="796925" lvl="2" indent="-249238">
              <a:lnSpc>
                <a:spcPct val="150000"/>
              </a:lnSpc>
              <a:spcBef>
                <a:spcPts val="0"/>
              </a:spcBef>
              <a:buSzPct val="100000"/>
              <a:buFont typeface="Wingdings" panose="05000000000000000000" pitchFamily="2" charset="2"/>
              <a:buChar char="ü"/>
            </a:pPr>
            <a:r>
              <a:rPr lang="en-US" sz="2200"/>
              <a:t>C</a:t>
            </a:r>
            <a:r>
              <a:rPr lang="en-US" sz="2200" smtClean="0"/>
              <a:t>ơ hoành</a:t>
            </a:r>
          </a:p>
          <a:p>
            <a:pPr marL="796925" lvl="2" indent="-249238">
              <a:lnSpc>
                <a:spcPct val="150000"/>
              </a:lnSpc>
              <a:spcBef>
                <a:spcPts val="0"/>
              </a:spcBef>
              <a:buSzPct val="100000"/>
              <a:buFont typeface="Wingdings" panose="05000000000000000000" pitchFamily="2" charset="2"/>
              <a:buChar char="ü"/>
            </a:pPr>
            <a:r>
              <a:rPr lang="en-US" sz="2200"/>
              <a:t>R</a:t>
            </a:r>
            <a:r>
              <a:rPr lang="en-US" sz="2200" smtClean="0"/>
              <a:t>uột non</a:t>
            </a:r>
          </a:p>
          <a:p>
            <a:pPr marL="796925" lvl="2" indent="-249238">
              <a:lnSpc>
                <a:spcPct val="150000"/>
              </a:lnSpc>
              <a:spcBef>
                <a:spcPts val="0"/>
              </a:spcBef>
              <a:buSzPct val="100000"/>
              <a:buFont typeface="Wingdings" panose="05000000000000000000" pitchFamily="2" charset="2"/>
              <a:buChar char="ü"/>
            </a:pPr>
            <a:r>
              <a:rPr lang="en-US" sz="2200"/>
              <a:t>T</a:t>
            </a:r>
            <a:r>
              <a:rPr lang="en-US" sz="2200" smtClean="0"/>
              <a:t>ử cung</a:t>
            </a:r>
          </a:p>
          <a:p>
            <a:pPr marL="796925" lvl="2" indent="-249238">
              <a:lnSpc>
                <a:spcPct val="150000"/>
              </a:lnSpc>
              <a:spcBef>
                <a:spcPts val="0"/>
              </a:spcBef>
              <a:buSzPct val="100000"/>
              <a:buFont typeface="Wingdings" panose="05000000000000000000" pitchFamily="2" charset="2"/>
              <a:buChar char="ü"/>
            </a:pPr>
            <a:r>
              <a:rPr lang="en-US" sz="2200"/>
              <a:t>T</a:t>
            </a:r>
            <a:r>
              <a:rPr lang="en-US" sz="2200" smtClean="0"/>
              <a:t>iền </a:t>
            </a:r>
            <a:r>
              <a:rPr lang="en-US" sz="2200"/>
              <a:t>liệt </a:t>
            </a:r>
            <a:r>
              <a:rPr lang="en-US" sz="2200" smtClean="0"/>
              <a:t>tuyến</a:t>
            </a:r>
            <a:endParaRPr lang="en-US" sz="2600"/>
          </a:p>
          <a:p>
            <a:pPr marL="574675" lvl="1" indent="-300038">
              <a:lnSpc>
                <a:spcPct val="150000"/>
              </a:lnSpc>
              <a:spcBef>
                <a:spcPts val="0"/>
              </a:spcBef>
              <a:buSzPct val="100000"/>
              <a:buFont typeface="Wingdings" panose="05000000000000000000" pitchFamily="2" charset="2"/>
              <a:buChar char="§"/>
            </a:pPr>
            <a:r>
              <a:rPr lang="en-US" sz="2600" smtClean="0"/>
              <a:t>Có thể tăng khi hoạt động gắng sức</a:t>
            </a:r>
            <a:endParaRPr lang="en-US" sz="2600"/>
          </a:p>
        </p:txBody>
      </p:sp>
    </p:spTree>
    <p:extLst>
      <p:ext uri="{BB962C8B-B14F-4D97-AF65-F5344CB8AC3E}">
        <p14:creationId xmlns:p14="http://schemas.microsoft.com/office/powerpoint/2010/main" val="1449572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Content Placeholder 2"/>
          <p:cNvSpPr txBox="1">
            <a:spLocks/>
          </p:cNvSpPr>
          <p:nvPr/>
        </p:nvSpPr>
        <p:spPr>
          <a:xfrm>
            <a:off x="152399" y="1447800"/>
            <a:ext cx="8610601" cy="990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Gồm </a:t>
            </a:r>
            <a:r>
              <a:rPr lang="en-US" sz="2600"/>
              <a:t>3 tiểu đơn </a:t>
            </a:r>
            <a:r>
              <a:rPr lang="en-US" sz="2600" smtClean="0"/>
              <a:t>vị: troponin T, troponin I, troponin C</a:t>
            </a:r>
            <a:endParaRPr lang="en-US" sz="2600"/>
          </a:p>
        </p:txBody>
      </p:sp>
      <p:pic>
        <p:nvPicPr>
          <p:cNvPr id="1026" name="Picture 2" descr="https://www.researchgate.net/profile/Leah_Cannon/publication/267232530/figure/fig7/AS:669384368476163@1536605078679/Troponin-regulation-of-actin-myosin-interaction-Troponin-I-binds-to-actin-and-prev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6934200" cy="440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637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6200" y="914400"/>
            <a:ext cx="2819400" cy="3810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lnSpc>
                <a:spcPct val="150000"/>
              </a:lnSpc>
            </a:pPr>
            <a:r>
              <a:rPr lang="en-US" sz="2000" b="1" smtClean="0">
                <a:latin typeface="+mn-lt"/>
              </a:rPr>
              <a:t>Sự phóng thích chất chỉ điểm sinh học trong hoại tử cơ tim</a:t>
            </a:r>
            <a:endParaRPr lang="en-US" sz="2000" b="1">
              <a:latin typeface="+mn-lt"/>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p:nvPr/>
        </p:nvPicPr>
        <p:blipFill>
          <a:blip r:embed="rId3"/>
          <a:stretch>
            <a:fillRect/>
          </a:stretch>
        </p:blipFill>
        <p:spPr>
          <a:xfrm>
            <a:off x="2895600" y="533400"/>
            <a:ext cx="5943600" cy="6248400"/>
          </a:xfrm>
          <a:prstGeom prst="rect">
            <a:avLst/>
          </a:prstGeom>
        </p:spPr>
      </p:pic>
      <p:sp>
        <p:nvSpPr>
          <p:cNvPr id="3" name="Rectangle 2"/>
          <p:cNvSpPr/>
          <p:nvPr/>
        </p:nvSpPr>
        <p:spPr>
          <a:xfrm>
            <a:off x="0" y="6211669"/>
            <a:ext cx="3276600" cy="646331"/>
          </a:xfrm>
          <a:prstGeom prst="rect">
            <a:avLst/>
          </a:prstGeom>
        </p:spPr>
        <p:txBody>
          <a:bodyPr wrap="square">
            <a:spAutoFit/>
          </a:bodyPr>
          <a:lstStyle/>
          <a:p>
            <a:pPr algn="ctr"/>
            <a:r>
              <a:rPr lang="en-US" sz="1200" i="1" smtClean="0">
                <a:ea typeface="Calibri" panose="020F0502020204030204" pitchFamily="34" charset="0"/>
                <a:cs typeface="Times New Roman" panose="02020603050405020304" pitchFamily="18" charset="0"/>
              </a:rPr>
              <a:t>Braunwald's Heart Disease: A Textbook of Cardiovascular Medicine. 11th Ed. Elsevier. 2019: 1095-1122</a:t>
            </a:r>
            <a:endParaRPr lang="en-US" sz="1200" i="1">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2728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087600545"/>
              </p:ext>
            </p:extLst>
          </p:nvPr>
        </p:nvGraphicFramePr>
        <p:xfrm>
          <a:off x="228599" y="1524000"/>
          <a:ext cx="8763001" cy="4332515"/>
        </p:xfrm>
        <a:graphic>
          <a:graphicData uri="http://schemas.openxmlformats.org/drawingml/2006/table">
            <a:tbl>
              <a:tblPr firstRow="1" firstCol="1" bandRow="1">
                <a:tableStyleId>{ED083AE6-46FA-4A59-8FB0-9F97EB10719F}</a:tableStyleId>
              </a:tblPr>
              <a:tblGrid>
                <a:gridCol w="2027681">
                  <a:extLst>
                    <a:ext uri="{9D8B030D-6E8A-4147-A177-3AD203B41FA5}">
                      <a16:colId xmlns:a16="http://schemas.microsoft.com/office/drawing/2014/main" xmlns="" val="636480602"/>
                    </a:ext>
                  </a:extLst>
                </a:gridCol>
                <a:gridCol w="2028806">
                  <a:extLst>
                    <a:ext uri="{9D8B030D-6E8A-4147-A177-3AD203B41FA5}">
                      <a16:colId xmlns:a16="http://schemas.microsoft.com/office/drawing/2014/main" xmlns="" val="1966013000"/>
                    </a:ext>
                  </a:extLst>
                </a:gridCol>
                <a:gridCol w="2028806">
                  <a:extLst>
                    <a:ext uri="{9D8B030D-6E8A-4147-A177-3AD203B41FA5}">
                      <a16:colId xmlns:a16="http://schemas.microsoft.com/office/drawing/2014/main" xmlns="" val="4117977683"/>
                    </a:ext>
                  </a:extLst>
                </a:gridCol>
                <a:gridCol w="2677708">
                  <a:extLst>
                    <a:ext uri="{9D8B030D-6E8A-4147-A177-3AD203B41FA5}">
                      <a16:colId xmlns:a16="http://schemas.microsoft.com/office/drawing/2014/main" xmlns="" val="1488795226"/>
                    </a:ext>
                  </a:extLst>
                </a:gridCol>
              </a:tblGrid>
              <a:tr h="1066800">
                <a:tc>
                  <a:txBody>
                    <a:bodyPr/>
                    <a:lstStyle/>
                    <a:p>
                      <a:pPr algn="ctr">
                        <a:lnSpc>
                          <a:spcPct val="107000"/>
                        </a:lnSpc>
                        <a:spcAft>
                          <a:spcPts val="0"/>
                        </a:spcAft>
                      </a:pPr>
                      <a:r>
                        <a:rPr lang="en-US" sz="2400">
                          <a:effectLst/>
                        </a:rPr>
                        <a:t>Chất chỉ điểm</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Bắt đầu tăng</a:t>
                      </a:r>
                    </a:p>
                    <a:p>
                      <a:pPr algn="ctr">
                        <a:lnSpc>
                          <a:spcPct val="107000"/>
                        </a:lnSpc>
                        <a:spcAft>
                          <a:spcPts val="0"/>
                        </a:spcAft>
                      </a:pPr>
                      <a:r>
                        <a:rPr lang="en-US" sz="2400">
                          <a:effectLst/>
                        </a:rPr>
                        <a:t>(giờ)</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Đạt đỉnh</a:t>
                      </a:r>
                    </a:p>
                    <a:p>
                      <a:pPr algn="ctr">
                        <a:lnSpc>
                          <a:spcPct val="107000"/>
                        </a:lnSpc>
                        <a:spcAft>
                          <a:spcPts val="0"/>
                        </a:spcAft>
                      </a:pPr>
                      <a:r>
                        <a:rPr lang="en-US" sz="2400">
                          <a:effectLst/>
                        </a:rPr>
                        <a:t>(giờ)</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Về bình thường</a:t>
                      </a:r>
                    </a:p>
                    <a:p>
                      <a:pPr algn="ctr">
                        <a:lnSpc>
                          <a:spcPct val="107000"/>
                        </a:lnSpc>
                        <a:spcAft>
                          <a:spcPts val="0"/>
                        </a:spcAft>
                      </a:pPr>
                      <a:r>
                        <a:rPr lang="en-US" sz="2400">
                          <a:effectLst/>
                        </a:rPr>
                        <a:t>(ngày)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525881712"/>
                  </a:ext>
                </a:extLst>
              </a:tr>
              <a:tr h="653143">
                <a:tc>
                  <a:txBody>
                    <a:bodyPr/>
                    <a:lstStyle/>
                    <a:p>
                      <a:pPr algn="ctr">
                        <a:lnSpc>
                          <a:spcPct val="107000"/>
                        </a:lnSpc>
                        <a:spcAft>
                          <a:spcPts val="0"/>
                        </a:spcAft>
                      </a:pPr>
                      <a:r>
                        <a:rPr lang="en-US" sz="2400" b="0">
                          <a:effectLst/>
                        </a:rPr>
                        <a:t>CK-MB</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533032304"/>
                  </a:ext>
                </a:extLst>
              </a:tr>
              <a:tr h="653143">
                <a:tc>
                  <a:txBody>
                    <a:bodyPr/>
                    <a:lstStyle/>
                    <a:p>
                      <a:pPr algn="ctr">
                        <a:lnSpc>
                          <a:spcPct val="107000"/>
                        </a:lnSpc>
                        <a:spcAft>
                          <a:spcPts val="0"/>
                        </a:spcAft>
                      </a:pPr>
                      <a:r>
                        <a:rPr lang="en-US" sz="2400" b="0">
                          <a:effectLst/>
                        </a:rPr>
                        <a:t>Troponin I</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614926947"/>
                  </a:ext>
                </a:extLst>
              </a:tr>
              <a:tr h="653143">
                <a:tc>
                  <a:txBody>
                    <a:bodyPr/>
                    <a:lstStyle/>
                    <a:p>
                      <a:pPr algn="ctr">
                        <a:lnSpc>
                          <a:spcPct val="107000"/>
                        </a:lnSpc>
                        <a:spcAft>
                          <a:spcPts val="0"/>
                        </a:spcAft>
                      </a:pPr>
                      <a:r>
                        <a:rPr lang="en-US" sz="2400" b="0">
                          <a:effectLst/>
                        </a:rPr>
                        <a:t>Troponin T</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12-48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240398658"/>
                  </a:ext>
                </a:extLst>
              </a:tr>
              <a:tr h="653143">
                <a:tc>
                  <a:txBody>
                    <a:bodyPr/>
                    <a:lstStyle/>
                    <a:p>
                      <a:pPr algn="ctr">
                        <a:lnSpc>
                          <a:spcPct val="107000"/>
                        </a:lnSpc>
                        <a:spcAft>
                          <a:spcPts val="0"/>
                        </a:spcAft>
                      </a:pPr>
                      <a:r>
                        <a:rPr lang="en-US" sz="2400" b="0">
                          <a:effectLst/>
                        </a:rPr>
                        <a:t>Myoglobin</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6-7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786355891"/>
                  </a:ext>
                </a:extLst>
              </a:tr>
              <a:tr h="653143">
                <a:tc>
                  <a:txBody>
                    <a:bodyPr/>
                    <a:lstStyle/>
                    <a:p>
                      <a:pPr algn="ctr">
                        <a:lnSpc>
                          <a:spcPct val="107000"/>
                        </a:lnSpc>
                        <a:spcAft>
                          <a:spcPts val="0"/>
                        </a:spcAft>
                      </a:pPr>
                      <a:r>
                        <a:rPr lang="en-US" sz="2400" b="0">
                          <a:effectLst/>
                        </a:rPr>
                        <a:t>H-FABP</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43616742"/>
                  </a:ext>
                </a:extLst>
              </a:tr>
            </a:tbl>
          </a:graphicData>
        </a:graphic>
      </p:graphicFrame>
      <p:sp>
        <p:nvSpPr>
          <p:cNvPr id="9" name="Title 1"/>
          <p:cNvSpPr txBox="1">
            <a:spLocks/>
          </p:cNvSpPr>
          <p:nvPr/>
        </p:nvSpPr>
        <p:spPr>
          <a:xfrm>
            <a:off x="159152" y="5334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Các chất chỉ điểm sinh học trong NMCT</a:t>
            </a:r>
            <a:endParaRPr lang="en-US" b="1"/>
          </a:p>
        </p:txBody>
      </p:sp>
      <p:sp>
        <p:nvSpPr>
          <p:cNvPr id="7" name="Rectangle 6"/>
          <p:cNvSpPr/>
          <p:nvPr/>
        </p:nvSpPr>
        <p:spPr>
          <a:xfrm>
            <a:off x="352063" y="63994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Circulation</a:t>
            </a:r>
            <a:r>
              <a:rPr lang="en-US" sz="1400" i="1">
                <a:ea typeface="Calibri" panose="020F0502020204030204" pitchFamily="34" charset="0"/>
                <a:cs typeface="Times New Roman" panose="02020603050405020304" pitchFamily="18" charset="0"/>
              </a:rPr>
              <a:t>, 88(2). 1993: 750-763</a:t>
            </a:r>
          </a:p>
        </p:txBody>
      </p:sp>
    </p:spTree>
    <p:extLst>
      <p:ext uri="{BB962C8B-B14F-4D97-AF65-F5344CB8AC3E}">
        <p14:creationId xmlns:p14="http://schemas.microsoft.com/office/powerpoint/2010/main" val="3161963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9" name="Title 1"/>
          <p:cNvSpPr txBox="1">
            <a:spLocks/>
          </p:cNvSpPr>
          <p:nvPr/>
        </p:nvSpPr>
        <p:spPr>
          <a:xfrm>
            <a:off x="174392" y="661416"/>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Giá trị CK-MB và Troponin trong NMCT</a:t>
            </a:r>
            <a:endParaRPr lang="en-US" b="1"/>
          </a:p>
        </p:txBody>
      </p:sp>
      <p:graphicFrame>
        <p:nvGraphicFramePr>
          <p:cNvPr id="3" name="Table 2"/>
          <p:cNvGraphicFramePr>
            <a:graphicFrameLocks noGrp="1"/>
          </p:cNvGraphicFramePr>
          <p:nvPr>
            <p:extLst>
              <p:ext uri="{D42A27DB-BD31-4B8C-83A1-F6EECF244321}">
                <p14:modId xmlns:p14="http://schemas.microsoft.com/office/powerpoint/2010/main" val="2160845196"/>
              </p:ext>
            </p:extLst>
          </p:nvPr>
        </p:nvGraphicFramePr>
        <p:xfrm>
          <a:off x="381000" y="1752600"/>
          <a:ext cx="8458200" cy="4343400"/>
        </p:xfrm>
        <a:graphic>
          <a:graphicData uri="http://schemas.openxmlformats.org/drawingml/2006/table">
            <a:tbl>
              <a:tblPr firstRow="1" firstCol="1" bandRow="1">
                <a:tableStyleId>{ED083AE6-46FA-4A59-8FB0-9F97EB10719F}</a:tableStyleId>
              </a:tblPr>
              <a:tblGrid>
                <a:gridCol w="3657600">
                  <a:extLst>
                    <a:ext uri="{9D8B030D-6E8A-4147-A177-3AD203B41FA5}">
                      <a16:colId xmlns:a16="http://schemas.microsoft.com/office/drawing/2014/main" xmlns="" val="1885934757"/>
                    </a:ext>
                  </a:extLst>
                </a:gridCol>
                <a:gridCol w="2362200">
                  <a:extLst>
                    <a:ext uri="{9D8B030D-6E8A-4147-A177-3AD203B41FA5}">
                      <a16:colId xmlns:a16="http://schemas.microsoft.com/office/drawing/2014/main" xmlns="" val="3223157653"/>
                    </a:ext>
                  </a:extLst>
                </a:gridCol>
                <a:gridCol w="2438400">
                  <a:extLst>
                    <a:ext uri="{9D8B030D-6E8A-4147-A177-3AD203B41FA5}">
                      <a16:colId xmlns:a16="http://schemas.microsoft.com/office/drawing/2014/main" xmlns="" val="1883339380"/>
                    </a:ext>
                  </a:extLst>
                </a:gridCol>
              </a:tblGrid>
              <a:tr h="482600">
                <a:tc>
                  <a:txBody>
                    <a:bodyPr/>
                    <a:lstStyle/>
                    <a:p>
                      <a:pPr algn="ctr">
                        <a:lnSpc>
                          <a:spcPct val="107000"/>
                        </a:lnSpc>
                        <a:spcAft>
                          <a:spcPts val="0"/>
                        </a:spcAft>
                      </a:pPr>
                      <a:r>
                        <a:rPr lang="en-US" sz="2200">
                          <a:effectLst/>
                        </a:rPr>
                        <a:t>Chất chỉ điểm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Độ nhạy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0" marB="0" anchor="ctr"/>
                </a:tc>
                <a:extLst>
                  <a:ext uri="{0D108BD9-81ED-4DB2-BD59-A6C34878D82A}">
                    <a16:rowId xmlns:a16="http://schemas.microsoft.com/office/drawing/2014/main" xmlns="" val="900228613"/>
                  </a:ext>
                </a:extLst>
              </a:tr>
              <a:tr h="482600">
                <a:tc gridSpan="3">
                  <a:txBody>
                    <a:bodyPr/>
                    <a:lstStyle/>
                    <a:p>
                      <a:pPr algn="just">
                        <a:lnSpc>
                          <a:spcPct val="107000"/>
                        </a:lnSpc>
                        <a:spcAft>
                          <a:spcPts val="0"/>
                        </a:spcAft>
                      </a:pPr>
                      <a:r>
                        <a:rPr lang="en-US" sz="2200">
                          <a:effectLst/>
                        </a:rPr>
                        <a:t>Một mẫu thử lúc nhập viện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524471289"/>
                  </a:ext>
                </a:extLst>
              </a:tr>
              <a:tr h="482600">
                <a:tc>
                  <a:txBody>
                    <a:bodyPr/>
                    <a:lstStyle/>
                    <a:p>
                      <a:pPr algn="just">
                        <a:lnSpc>
                          <a:spcPct val="107000"/>
                        </a:lnSpc>
                        <a:spcAft>
                          <a:spcPts val="0"/>
                        </a:spcAft>
                      </a:pPr>
                      <a:r>
                        <a:rPr lang="en-US" sz="2200" b="0">
                          <a:effectLst/>
                        </a:rPr>
                        <a:t>CK-MB</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42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82053531"/>
                  </a:ext>
                </a:extLst>
              </a:tr>
              <a:tr h="482600">
                <a:tc>
                  <a:txBody>
                    <a:bodyPr/>
                    <a:lstStyle/>
                    <a:p>
                      <a:pPr algn="just">
                        <a:lnSpc>
                          <a:spcPct val="107000"/>
                        </a:lnSpc>
                        <a:spcAft>
                          <a:spcPts val="0"/>
                        </a:spcAft>
                      </a:pPr>
                      <a:r>
                        <a:rPr lang="en-US" sz="2200" b="0">
                          <a:effectLst/>
                        </a:rPr>
                        <a:t>Troponin 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39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991282124"/>
                  </a:ext>
                </a:extLst>
              </a:tr>
              <a:tr h="482600">
                <a:tc>
                  <a:txBody>
                    <a:bodyPr/>
                    <a:lstStyle/>
                    <a:p>
                      <a:pPr algn="just">
                        <a:lnSpc>
                          <a:spcPct val="107000"/>
                        </a:lnSpc>
                        <a:spcAft>
                          <a:spcPts val="0"/>
                        </a:spcAft>
                      </a:pPr>
                      <a:r>
                        <a:rPr lang="en-US" sz="2200" b="0">
                          <a:effectLst/>
                        </a:rPr>
                        <a:t>Troponin T</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39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394138666"/>
                  </a:ext>
                </a:extLst>
              </a:tr>
              <a:tr h="482600">
                <a:tc gridSpan="3">
                  <a:txBody>
                    <a:bodyPr/>
                    <a:lstStyle/>
                    <a:p>
                      <a:pPr algn="just">
                        <a:lnSpc>
                          <a:spcPct val="107000"/>
                        </a:lnSpc>
                        <a:spcAft>
                          <a:spcPts val="0"/>
                        </a:spcAft>
                      </a:pPr>
                      <a:r>
                        <a:rPr lang="en-US" sz="2200">
                          <a:effectLst/>
                        </a:rPr>
                        <a:t>Nhiều mẫu thử</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957155782"/>
                  </a:ext>
                </a:extLst>
              </a:tr>
              <a:tr h="482600">
                <a:tc>
                  <a:txBody>
                    <a:bodyPr/>
                    <a:lstStyle/>
                    <a:p>
                      <a:pPr algn="just">
                        <a:lnSpc>
                          <a:spcPct val="107000"/>
                        </a:lnSpc>
                        <a:spcAft>
                          <a:spcPts val="0"/>
                        </a:spcAft>
                      </a:pPr>
                      <a:r>
                        <a:rPr lang="en-US" sz="2200" b="0">
                          <a:effectLst/>
                        </a:rPr>
                        <a:t>CK-MB</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72935117"/>
                  </a:ext>
                </a:extLst>
              </a:tr>
              <a:tr h="482600">
                <a:tc>
                  <a:txBody>
                    <a:bodyPr/>
                    <a:lstStyle/>
                    <a:p>
                      <a:pPr algn="just">
                        <a:lnSpc>
                          <a:spcPct val="107000"/>
                        </a:lnSpc>
                        <a:spcAft>
                          <a:spcPts val="0"/>
                        </a:spcAft>
                      </a:pPr>
                      <a:r>
                        <a:rPr lang="en-US" sz="2200" b="0">
                          <a:effectLst/>
                        </a:rPr>
                        <a:t>Troponin 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90-100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83-96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467283486"/>
                  </a:ext>
                </a:extLst>
              </a:tr>
              <a:tr h="482600">
                <a:tc>
                  <a:txBody>
                    <a:bodyPr/>
                    <a:lstStyle/>
                    <a:p>
                      <a:pPr algn="just">
                        <a:lnSpc>
                          <a:spcPct val="107000"/>
                        </a:lnSpc>
                        <a:spcAft>
                          <a:spcPts val="0"/>
                        </a:spcAft>
                      </a:pPr>
                      <a:r>
                        <a:rPr lang="en-US" sz="2200" b="0">
                          <a:effectLst/>
                        </a:rPr>
                        <a:t>Troponin T</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85</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85129421"/>
                  </a:ext>
                </a:extLst>
              </a:tr>
            </a:tbl>
          </a:graphicData>
        </a:graphic>
      </p:graphicFrame>
      <p:sp>
        <p:nvSpPr>
          <p:cNvPr id="5" name="Rectangle 4"/>
          <p:cNvSpPr/>
          <p:nvPr/>
        </p:nvSpPr>
        <p:spPr>
          <a:xfrm>
            <a:off x="428263" y="6399491"/>
            <a:ext cx="82585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Rosen’s </a:t>
            </a:r>
            <a:r>
              <a:rPr lang="en-US" sz="1400" i="1">
                <a:ea typeface="Calibri" panose="020F0502020204030204" pitchFamily="34" charset="0"/>
                <a:cs typeface="Times New Roman" panose="02020603050405020304" pitchFamily="18" charset="0"/>
              </a:rPr>
              <a:t>Emergency Medicine: Concepts and Clinical Practice. 9th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2018: 891-928</a:t>
            </a:r>
          </a:p>
        </p:txBody>
      </p:sp>
    </p:spTree>
    <p:extLst>
      <p:ext uri="{BB962C8B-B14F-4D97-AF65-F5344CB8AC3E}">
        <p14:creationId xmlns:p14="http://schemas.microsoft.com/office/powerpoint/2010/main" val="2195622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9" name="Content Placeholder 2"/>
          <p:cNvSpPr txBox="1">
            <a:spLocks/>
          </p:cNvSpPr>
          <p:nvPr/>
        </p:nvSpPr>
        <p:spPr>
          <a:xfrm>
            <a:off x="1" y="1295400"/>
            <a:ext cx="8991600" cy="510540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50000"/>
              </a:lnSpc>
              <a:spcBef>
                <a:spcPts val="0"/>
              </a:spcBef>
              <a:buSzPct val="100000"/>
              <a:buFont typeface="Wingdings" panose="05000000000000000000" pitchFamily="2" charset="2"/>
              <a:buChar char="§"/>
            </a:pPr>
            <a:r>
              <a:rPr lang="en-US" sz="2600" smtClean="0"/>
              <a:t>Điểm </a:t>
            </a:r>
            <a:r>
              <a:rPr lang="en-US" sz="2600"/>
              <a:t>cắt nồng độ troponin bất thường </a:t>
            </a:r>
          </a:p>
          <a:p>
            <a:pPr lvl="2">
              <a:lnSpc>
                <a:spcPct val="150000"/>
              </a:lnSpc>
              <a:spcBef>
                <a:spcPts val="0"/>
              </a:spcBef>
              <a:buSzPct val="100000"/>
              <a:buFont typeface="Wingdings" panose="05000000000000000000" pitchFamily="2" charset="2"/>
              <a:buChar char="ü"/>
            </a:pPr>
            <a:r>
              <a:rPr lang="en-US" sz="2200" smtClean="0"/>
              <a:t>Khác nhau tùy vào </a:t>
            </a:r>
            <a:r>
              <a:rPr lang="en-US" sz="2200"/>
              <a:t>mẫu </a:t>
            </a:r>
            <a:r>
              <a:rPr lang="en-US" sz="2200" smtClean="0"/>
              <a:t>thử</a:t>
            </a:r>
          </a:p>
          <a:p>
            <a:pPr lvl="2">
              <a:lnSpc>
                <a:spcPct val="150000"/>
              </a:lnSpc>
              <a:spcBef>
                <a:spcPts val="0"/>
              </a:spcBef>
              <a:buSzPct val="100000"/>
              <a:buFont typeface="Wingdings" panose="05000000000000000000" pitchFamily="2" charset="2"/>
              <a:buChar char="ü"/>
            </a:pPr>
            <a:r>
              <a:rPr lang="en-US" sz="2200" smtClean="0"/>
              <a:t>Bách </a:t>
            </a:r>
            <a:r>
              <a:rPr lang="en-US" sz="2200"/>
              <a:t>phân vị thứ 99 của </a:t>
            </a:r>
            <a:r>
              <a:rPr lang="en-US" sz="2200" smtClean="0"/>
              <a:t>URL</a:t>
            </a:r>
          </a:p>
          <a:p>
            <a:pPr lvl="1">
              <a:lnSpc>
                <a:spcPct val="150000"/>
              </a:lnSpc>
              <a:spcBef>
                <a:spcPts val="0"/>
              </a:spcBef>
              <a:buSzPct val="100000"/>
              <a:buFont typeface="Wingdings" panose="05000000000000000000" pitchFamily="2" charset="2"/>
              <a:buChar char="§"/>
            </a:pPr>
            <a:r>
              <a:rPr lang="en-US" sz="2600"/>
              <a:t>Độ chính xác tối ưu của mẫu thử </a:t>
            </a:r>
          </a:p>
          <a:p>
            <a:pPr lvl="2">
              <a:lnSpc>
                <a:spcPct val="150000"/>
              </a:lnSpc>
              <a:spcBef>
                <a:spcPts val="0"/>
              </a:spcBef>
              <a:buSzPct val="100000"/>
              <a:buFont typeface="Wingdings" panose="05000000000000000000" pitchFamily="2" charset="2"/>
              <a:buChar char="ü"/>
            </a:pPr>
            <a:r>
              <a:rPr lang="en-US" sz="2200" smtClean="0"/>
              <a:t>Hệ </a:t>
            </a:r>
            <a:r>
              <a:rPr lang="en-US" sz="2200"/>
              <a:t>số sai số ở bách phân vị thứ </a:t>
            </a:r>
            <a:r>
              <a:rPr lang="en-US" sz="2200" smtClean="0"/>
              <a:t>99 của URL</a:t>
            </a:r>
            <a:endParaRPr lang="en-US" sz="2200"/>
          </a:p>
          <a:p>
            <a:pPr lvl="2">
              <a:lnSpc>
                <a:spcPct val="150000"/>
              </a:lnSpc>
              <a:spcBef>
                <a:spcPts val="0"/>
              </a:spcBef>
              <a:buSzPct val="100000"/>
              <a:buFont typeface="Wingdings" panose="05000000000000000000" pitchFamily="2" charset="2"/>
              <a:buChar char="ü"/>
            </a:pPr>
            <a:r>
              <a:rPr lang="en-US" sz="2200" smtClean="0"/>
              <a:t>Nên </a:t>
            </a:r>
            <a:r>
              <a:rPr lang="en-US" sz="2200"/>
              <a:t>lấy ở mức ≤ 10% trong thực hành lâm </a:t>
            </a:r>
            <a:r>
              <a:rPr lang="en-US" sz="2200" smtClean="0"/>
              <a:t>sàng </a:t>
            </a:r>
          </a:p>
          <a:p>
            <a:pPr lvl="1">
              <a:lnSpc>
                <a:spcPct val="150000"/>
              </a:lnSpc>
              <a:spcBef>
                <a:spcPts val="0"/>
              </a:spcBef>
              <a:buSzPct val="100000"/>
              <a:buFont typeface="Wingdings" panose="05000000000000000000" pitchFamily="2" charset="2"/>
              <a:buChar char="§"/>
            </a:pPr>
            <a:r>
              <a:rPr lang="en-US" sz="2600" smtClean="0"/>
              <a:t>Mẫu </a:t>
            </a:r>
            <a:r>
              <a:rPr lang="en-US" sz="2600"/>
              <a:t>thử troponin siêu nhạy (hs-Troponin</a:t>
            </a:r>
            <a:r>
              <a:rPr lang="en-US" sz="2600" smtClean="0"/>
              <a:t>) </a:t>
            </a:r>
            <a:endParaRPr lang="en-US" sz="2600"/>
          </a:p>
          <a:p>
            <a:pPr lvl="2">
              <a:lnSpc>
                <a:spcPct val="160000"/>
              </a:lnSpc>
              <a:spcBef>
                <a:spcPts val="0"/>
              </a:spcBef>
              <a:buSzPct val="100000"/>
              <a:buFont typeface="Wingdings" panose="05000000000000000000" pitchFamily="2" charset="2"/>
              <a:buChar char="ü"/>
            </a:pPr>
            <a:r>
              <a:rPr lang="en-US" sz="2200"/>
              <a:t>Đo lường chính xác hơn nồng độ rất thấp của troponin tim </a:t>
            </a:r>
          </a:p>
          <a:p>
            <a:pPr lvl="2">
              <a:lnSpc>
                <a:spcPct val="160000"/>
              </a:lnSpc>
              <a:spcBef>
                <a:spcPts val="0"/>
              </a:spcBef>
              <a:buSzPct val="100000"/>
              <a:buFont typeface="Wingdings" panose="05000000000000000000" pitchFamily="2" charset="2"/>
              <a:buChar char="ü"/>
            </a:pPr>
            <a:r>
              <a:rPr lang="en-US" sz="2200"/>
              <a:t>Phát hiện troponin phóng thích sớm hơn các mẫu thử thông thường</a:t>
            </a:r>
          </a:p>
          <a:p>
            <a:pPr marL="548640" lvl="2" indent="0">
              <a:lnSpc>
                <a:spcPct val="160000"/>
              </a:lnSpc>
              <a:spcBef>
                <a:spcPts val="0"/>
              </a:spcBef>
              <a:buSzPct val="100000"/>
              <a:buNone/>
              <a:tabLst>
                <a:tab pos="741363" algn="l"/>
              </a:tabLst>
            </a:pPr>
            <a:r>
              <a:rPr lang="en-US" sz="2200" smtClean="0"/>
              <a:t>	Rút </a:t>
            </a:r>
            <a:r>
              <a:rPr lang="en-US" sz="2200"/>
              <a:t>ngắn thời gian đánh giá sự thay đổi nồng độ troponin</a:t>
            </a:r>
          </a:p>
        </p:txBody>
      </p:sp>
      <p:sp>
        <p:nvSpPr>
          <p:cNvPr id="8" name="Right Arrow 7"/>
          <p:cNvSpPr/>
          <p:nvPr/>
        </p:nvSpPr>
        <p:spPr>
          <a:xfrm>
            <a:off x="381000" y="5897880"/>
            <a:ext cx="36068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874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9" name="Content Placeholder 2"/>
          <p:cNvSpPr txBox="1">
            <a:spLocks/>
          </p:cNvSpPr>
          <p:nvPr/>
        </p:nvSpPr>
        <p:spPr>
          <a:xfrm>
            <a:off x="228599" y="1295400"/>
            <a:ext cx="8763001" cy="510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60000"/>
              </a:lnSpc>
              <a:spcBef>
                <a:spcPts val="0"/>
              </a:spcBef>
              <a:buSzPct val="100000"/>
              <a:buFont typeface="Wingdings" panose="05000000000000000000" pitchFamily="2" charset="2"/>
              <a:buChar char="§"/>
            </a:pPr>
            <a:r>
              <a:rPr lang="en-US" sz="2600"/>
              <a:t>Tổn thương cơ tim </a:t>
            </a:r>
          </a:p>
          <a:p>
            <a:pPr lvl="2">
              <a:lnSpc>
                <a:spcPct val="150000"/>
              </a:lnSpc>
              <a:spcBef>
                <a:spcPts val="0"/>
              </a:spcBef>
              <a:buSzPct val="100000"/>
              <a:buFont typeface="Wingdings" panose="05000000000000000000" pitchFamily="2" charset="2"/>
              <a:buChar char="Ø"/>
            </a:pPr>
            <a:r>
              <a:rPr lang="en-US" sz="2200" smtClean="0"/>
              <a:t>Tăng </a:t>
            </a:r>
            <a:r>
              <a:rPr lang="en-US" sz="2200"/>
              <a:t>nồng độ troponin tim lớn hơn bách phân vị thứ 99 của </a:t>
            </a:r>
            <a:r>
              <a:rPr lang="en-US" sz="2200" smtClean="0"/>
              <a:t>URL</a:t>
            </a:r>
          </a:p>
          <a:p>
            <a:pPr lvl="2">
              <a:lnSpc>
                <a:spcPct val="150000"/>
              </a:lnSpc>
              <a:spcBef>
                <a:spcPts val="0"/>
              </a:spcBef>
              <a:buSzPct val="100000"/>
              <a:buFont typeface="Wingdings" panose="05000000000000000000" pitchFamily="2" charset="2"/>
              <a:buChar char="Ø"/>
            </a:pPr>
            <a:r>
              <a:rPr lang="en-US" sz="2200" smtClean="0"/>
              <a:t>Cấp: </a:t>
            </a:r>
            <a:r>
              <a:rPr lang="en-US" sz="2200"/>
              <a:t>khi nồng độ troponin tăng hoặc giảm có ý </a:t>
            </a:r>
            <a:r>
              <a:rPr lang="en-US" sz="2200" smtClean="0"/>
              <a:t>nghĩa:</a:t>
            </a:r>
          </a:p>
          <a:p>
            <a:pPr lvl="3">
              <a:lnSpc>
                <a:spcPct val="150000"/>
              </a:lnSpc>
              <a:spcBef>
                <a:spcPts val="0"/>
              </a:spcBef>
              <a:buSzPct val="100000"/>
              <a:buFont typeface="Wingdings" panose="05000000000000000000" pitchFamily="2" charset="2"/>
              <a:buChar char="ü"/>
            </a:pPr>
            <a:r>
              <a:rPr lang="en-US" sz="2000" smtClean="0"/>
              <a:t>Thay đổi &gt; </a:t>
            </a:r>
            <a:r>
              <a:rPr lang="en-US" sz="2000"/>
              <a:t>20% nếu nồng độ ban đầu &gt; bách phân vị thứ 99 của URL</a:t>
            </a:r>
          </a:p>
          <a:p>
            <a:pPr lvl="3">
              <a:lnSpc>
                <a:spcPct val="150000"/>
              </a:lnSpc>
              <a:spcBef>
                <a:spcPts val="0"/>
              </a:spcBef>
              <a:buSzPct val="100000"/>
              <a:buFont typeface="Wingdings" panose="05000000000000000000" pitchFamily="2" charset="2"/>
              <a:buChar char="ü"/>
            </a:pPr>
            <a:r>
              <a:rPr lang="en-US" sz="2000" smtClean="0"/>
              <a:t>Tăng </a:t>
            </a:r>
            <a:r>
              <a:rPr lang="en-US" sz="2000"/>
              <a:t>&gt; 50% </a:t>
            </a:r>
            <a:r>
              <a:rPr lang="en-US" sz="2000" smtClean="0"/>
              <a:t>URL nếu </a:t>
            </a:r>
            <a:r>
              <a:rPr lang="en-US" sz="2000"/>
              <a:t>nồng độ ban đầu ≤ bách phân vị thứ 99 của URL</a:t>
            </a:r>
          </a:p>
          <a:p>
            <a:pPr lvl="1">
              <a:lnSpc>
                <a:spcPct val="160000"/>
              </a:lnSpc>
              <a:spcBef>
                <a:spcPts val="0"/>
              </a:spcBef>
              <a:buSzPct val="100000"/>
              <a:buFont typeface="Wingdings" panose="05000000000000000000" pitchFamily="2" charset="2"/>
              <a:buChar char="§"/>
            </a:pPr>
            <a:r>
              <a:rPr lang="en-US" sz="2600"/>
              <a:t>T</a:t>
            </a:r>
            <a:r>
              <a:rPr lang="en-US" sz="2600" smtClean="0"/>
              <a:t>roponin </a:t>
            </a:r>
            <a:r>
              <a:rPr lang="en-US" sz="2600"/>
              <a:t>T có khuynh hướng tăng nhiều hơn </a:t>
            </a:r>
            <a:r>
              <a:rPr lang="en-US" sz="2600" smtClean="0"/>
              <a:t>troponin I trong suy thận mạn </a:t>
            </a:r>
            <a:endParaRPr lang="en-US" sz="2600"/>
          </a:p>
        </p:txBody>
      </p:sp>
    </p:spTree>
    <p:extLst>
      <p:ext uri="{BB962C8B-B14F-4D97-AF65-F5344CB8AC3E}">
        <p14:creationId xmlns:p14="http://schemas.microsoft.com/office/powerpoint/2010/main" val="1818107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9" name="Title 1"/>
          <p:cNvSpPr txBox="1">
            <a:spLocks/>
          </p:cNvSpPr>
          <p:nvPr/>
        </p:nvSpPr>
        <p:spPr>
          <a:xfrm>
            <a:off x="174392" y="3810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Chẩn đoán NMCT với hs-Troponin</a:t>
            </a:r>
            <a:endParaRPr lang="en-US" sz="3600" b="1"/>
          </a:p>
        </p:txBody>
      </p:sp>
      <p:grpSp>
        <p:nvGrpSpPr>
          <p:cNvPr id="34" name="Group 33"/>
          <p:cNvGrpSpPr/>
          <p:nvPr/>
        </p:nvGrpSpPr>
        <p:grpSpPr>
          <a:xfrm>
            <a:off x="457200" y="1371600"/>
            <a:ext cx="8001000" cy="4901183"/>
            <a:chOff x="0" y="0"/>
            <a:chExt cx="5149850" cy="3100709"/>
          </a:xfrm>
        </p:grpSpPr>
        <p:sp>
          <p:nvSpPr>
            <p:cNvPr id="35" name="Text Box 2"/>
            <p:cNvSpPr txBox="1">
              <a:spLocks noChangeArrowheads="1"/>
            </p:cNvSpPr>
            <p:nvPr/>
          </p:nvSpPr>
          <p:spPr bwMode="auto">
            <a:xfrm>
              <a:off x="0" y="1099524"/>
              <a:ext cx="59436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3h sau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Text Box 2"/>
            <p:cNvSpPr txBox="1">
              <a:spLocks noChangeArrowheads="1"/>
            </p:cNvSpPr>
            <p:nvPr/>
          </p:nvSpPr>
          <p:spPr bwMode="auto">
            <a:xfrm>
              <a:off x="9514" y="1819454"/>
              <a:ext cx="59436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6h sau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7" name="Group 36"/>
            <p:cNvGrpSpPr/>
            <p:nvPr/>
          </p:nvGrpSpPr>
          <p:grpSpPr>
            <a:xfrm>
              <a:off x="67317" y="0"/>
              <a:ext cx="5082533" cy="3100709"/>
              <a:chOff x="0" y="0"/>
              <a:chExt cx="5082533" cy="3100709"/>
            </a:xfrm>
          </p:grpSpPr>
          <p:sp>
            <p:nvSpPr>
              <p:cNvPr id="38" name="Text Box 2"/>
              <p:cNvSpPr txBox="1">
                <a:spLocks noChangeArrowheads="1"/>
              </p:cNvSpPr>
              <p:nvPr/>
            </p:nvSpPr>
            <p:spPr bwMode="auto">
              <a:xfrm>
                <a:off x="1890508" y="0"/>
                <a:ext cx="1714500" cy="323850"/>
              </a:xfrm>
              <a:prstGeom prst="rect">
                <a:avLst/>
              </a:prstGeom>
              <a:solidFill>
                <a:srgbClr val="5B9BD5">
                  <a:lumMod val="75000"/>
                </a:srgbClr>
              </a:solidFill>
              <a:ln w="9525">
                <a:solidFill>
                  <a:srgbClr val="5B9BD5">
                    <a:lumMod val="50000"/>
                  </a:srgbClr>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tab pos="810260" algn="l"/>
                  </a:tabLst>
                  <a:defRPr/>
                </a:pPr>
                <a:r>
                  <a:rPr kumimoji="0" lang="en-US" sz="2200" b="1" i="0" u="none" strike="noStrike" kern="0" cap="none" spc="0" normalizeH="0" baseline="0" noProof="0">
                    <a:ln>
                      <a:noFill/>
                    </a:ln>
                    <a:solidFill>
                      <a:srgbClr val="FFFFFF"/>
                    </a:solidFill>
                    <a:effectLst/>
                    <a:uLnTx/>
                    <a:uFillTx/>
                    <a:latin typeface="Cambria" panose="02040503050406030204" pitchFamily="18" charset="0"/>
                    <a:ea typeface="Calibri" panose="020F0502020204030204" pitchFamily="34" charset="0"/>
                    <a:cs typeface="Times New Roman" panose="02020603050405020304" pitchFamily="18" charset="0"/>
                  </a:rPr>
                  <a:t>Đau ngực cấp</a:t>
                </a:r>
                <a:endParaRPr kumimoji="0" lang="en-US" sz="2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Down Arrow Callout 38"/>
              <p:cNvSpPr/>
              <p:nvPr/>
            </p:nvSpPr>
            <p:spPr>
              <a:xfrm>
                <a:off x="2361733" y="1172451"/>
                <a:ext cx="806450" cy="789940"/>
              </a:xfrm>
              <a:prstGeom prst="downArrowCallout">
                <a:avLst>
                  <a:gd name="adj1" fmla="val 26391"/>
                  <a:gd name="adj2" fmla="val 24811"/>
                  <a:gd name="adj3" fmla="val 25000"/>
                  <a:gd name="adj4" fmla="val 68681"/>
                </a:avLst>
              </a:prstGeom>
              <a:solidFill>
                <a:srgbClr val="5B9BD5">
                  <a:lumMod val="75000"/>
                </a:srgbClr>
              </a:solidFill>
              <a:ln w="12700" cap="flat" cmpd="sng" algn="ctr">
                <a:solidFill>
                  <a:srgbClr val="5B9BD5">
                    <a:lumMod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2200" b="1" i="0" u="none" strike="noStrike" kern="0" cap="none" spc="0" normalizeH="0" baseline="0" noProof="0">
                    <a:ln>
                      <a:noFill/>
                    </a:ln>
                    <a:solidFill>
                      <a:sysClr val="window" lastClr="FFFFFF"/>
                    </a:solidFill>
                    <a:effectLst/>
                    <a:uLnTx/>
                    <a:uFillTx/>
                    <a:latin typeface="Cambria" panose="02040503050406030204" pitchFamily="18" charset="0"/>
                    <a:ea typeface="Calibri" panose="020F0502020204030204" pitchFamily="34" charset="0"/>
                    <a:cs typeface="Times New Roman" panose="02020603050405020304" pitchFamily="18" charset="0"/>
                  </a:rPr>
                  <a:t>Hoại tử cơ tim</a:t>
                </a:r>
                <a:endParaRPr kumimoji="0" lang="en-US" sz="2200" b="0" i="0" u="none" strike="noStrike" kern="0" cap="none" spc="0" normalizeH="0" baseline="0" noProof="0">
                  <a:ln>
                    <a:noFill/>
                  </a:ln>
                  <a:solidFill>
                    <a:sysClr val="window" lastClr="FF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 name="Text Box 2"/>
              <p:cNvSpPr txBox="1">
                <a:spLocks noChangeArrowheads="1"/>
              </p:cNvSpPr>
              <p:nvPr/>
            </p:nvSpPr>
            <p:spPr bwMode="auto">
              <a:xfrm>
                <a:off x="922146" y="594639"/>
                <a:ext cx="1728838" cy="215900"/>
              </a:xfrm>
              <a:prstGeom prst="rect">
                <a:avLst/>
              </a:prstGeom>
              <a:solidFill>
                <a:schemeClr val="bg1"/>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ban đầu ≤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 name="Text Box 2"/>
              <p:cNvSpPr txBox="1">
                <a:spLocks noChangeArrowheads="1"/>
              </p:cNvSpPr>
              <p:nvPr/>
            </p:nvSpPr>
            <p:spPr bwMode="auto">
              <a:xfrm>
                <a:off x="2855397" y="594640"/>
                <a:ext cx="1704975" cy="215900"/>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ban đầu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Text Box 2"/>
              <p:cNvSpPr txBox="1">
                <a:spLocks noChangeArrowheads="1"/>
              </p:cNvSpPr>
              <p:nvPr/>
            </p:nvSpPr>
            <p:spPr bwMode="auto">
              <a:xfrm>
                <a:off x="610860" y="1077083"/>
                <a:ext cx="1575062"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3h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50%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Down Arrow 42"/>
              <p:cNvSpPr/>
              <p:nvPr/>
            </p:nvSpPr>
            <p:spPr>
              <a:xfrm>
                <a:off x="1497821" y="1565138"/>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Down Arrow 43"/>
              <p:cNvSpPr/>
              <p:nvPr/>
            </p:nvSpPr>
            <p:spPr>
              <a:xfrm>
                <a:off x="3870773" y="1548309"/>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Text Box 2"/>
              <p:cNvSpPr txBox="1">
                <a:spLocks noChangeArrowheads="1"/>
              </p:cNvSpPr>
              <p:nvPr/>
            </p:nvSpPr>
            <p:spPr bwMode="auto">
              <a:xfrm>
                <a:off x="3332179" y="1077083"/>
                <a:ext cx="1744003"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3h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20% giá trị ban đầu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6" name="Text Box 2"/>
              <p:cNvSpPr txBox="1">
                <a:spLocks noChangeArrowheads="1"/>
              </p:cNvSpPr>
              <p:nvPr/>
            </p:nvSpPr>
            <p:spPr bwMode="auto">
              <a:xfrm>
                <a:off x="3494916" y="2389781"/>
                <a:ext cx="1454150" cy="328930"/>
              </a:xfrm>
              <a:prstGeom prst="rect">
                <a:avLst/>
              </a:prstGeom>
              <a:noFill/>
              <a:ln w="9525">
                <a:solidFill>
                  <a:sysClr val="window" lastClr="FFFFFF"/>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1"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URL: bách phân vị thứ 99 giới hạn tham chiếu trên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Text Box 2"/>
              <p:cNvSpPr txBox="1">
                <a:spLocks noChangeArrowheads="1"/>
              </p:cNvSpPr>
              <p:nvPr/>
            </p:nvSpPr>
            <p:spPr bwMode="auto">
              <a:xfrm>
                <a:off x="594630" y="1806359"/>
                <a:ext cx="1590658"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6h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50%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8" name="Text Box 2"/>
              <p:cNvSpPr txBox="1">
                <a:spLocks noChangeArrowheads="1"/>
              </p:cNvSpPr>
              <p:nvPr/>
            </p:nvSpPr>
            <p:spPr bwMode="auto">
              <a:xfrm>
                <a:off x="3348639" y="1806359"/>
                <a:ext cx="1733894"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6h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20% giá trị ban đầu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9" name="Down Arrow Callout 48"/>
              <p:cNvSpPr/>
              <p:nvPr/>
            </p:nvSpPr>
            <p:spPr>
              <a:xfrm>
                <a:off x="2350513" y="2008314"/>
                <a:ext cx="828890" cy="746534"/>
              </a:xfrm>
              <a:prstGeom prst="downArrowCallout">
                <a:avLst>
                  <a:gd name="adj1" fmla="val 25000"/>
                  <a:gd name="adj2" fmla="val 25696"/>
                  <a:gd name="adj3" fmla="val 25000"/>
                  <a:gd name="adj4" fmla="val 70090"/>
                </a:avLst>
              </a:prstGeom>
              <a:solidFill>
                <a:sysClr val="window" lastClr="FFFFFF"/>
              </a:solidFill>
              <a:ln w="12700" cap="flat" cmpd="sng" algn="ctr">
                <a:solidFill>
                  <a:srgbClr val="5B9BD5">
                    <a:lumMod val="50000"/>
                  </a:srgbClr>
                </a:solid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Cambria" panose="02040503050406030204" pitchFamily="18" charset="0"/>
                    <a:ea typeface="Calibri" panose="020F0502020204030204" pitchFamily="34" charset="0"/>
                    <a:cs typeface="Times New Roman" panose="02020603050405020304" pitchFamily="18" charset="0"/>
                  </a:rPr>
                  <a:t>Bằng chứng thiếu máu cục bộ cơ tim</a:t>
                </a:r>
                <a:endParaRPr kumimoji="0" lang="en-US" sz="1600" b="0" i="0" u="none" strike="noStrike" kern="0" cap="none" spc="0" normalizeH="0" baseline="0" noProof="0">
                  <a:ln>
                    <a:noFill/>
                  </a:ln>
                  <a:solidFill>
                    <a:sysClr val="window" lastClr="FF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50" name="Text Box 2"/>
              <p:cNvSpPr txBox="1">
                <a:spLocks noChangeArrowheads="1"/>
              </p:cNvSpPr>
              <p:nvPr/>
            </p:nvSpPr>
            <p:spPr bwMode="auto">
              <a:xfrm>
                <a:off x="1907338" y="2776859"/>
                <a:ext cx="1714500" cy="323850"/>
              </a:xfrm>
              <a:prstGeom prst="rect">
                <a:avLst/>
              </a:prstGeom>
              <a:solidFill>
                <a:srgbClr val="5B9BD5">
                  <a:lumMod val="75000"/>
                </a:srgbClr>
              </a:solidFill>
              <a:ln w="9525">
                <a:solidFill>
                  <a:srgbClr val="5B9BD5">
                    <a:lumMod val="50000"/>
                  </a:srgbClr>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1" i="0" u="none" strike="noStrike" kern="0" cap="none" spc="0" normalizeH="0" baseline="0" noProof="0">
                    <a:ln>
                      <a:noFill/>
                    </a:ln>
                    <a:solidFill>
                      <a:srgbClr val="FFFFFF"/>
                    </a:solidFill>
                    <a:effectLst/>
                    <a:uLnTx/>
                    <a:uFillTx/>
                    <a:latin typeface="Cambria" panose="02040503050406030204" pitchFamily="18" charset="0"/>
                    <a:ea typeface="Calibri" panose="020F0502020204030204" pitchFamily="34" charset="0"/>
                    <a:cs typeface="Times New Roman" panose="02020603050405020304" pitchFamily="18" charset="0"/>
                  </a:rPr>
                  <a:t>Nhồi máu cơ tim</a:t>
                </a:r>
                <a:endParaRPr kumimoji="0" lang="en-US" sz="2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51" name="Down Arrow 50"/>
              <p:cNvSpPr/>
              <p:nvPr/>
            </p:nvSpPr>
            <p:spPr>
              <a:xfrm rot="628474">
                <a:off x="2319319" y="364176"/>
                <a:ext cx="66627" cy="198881"/>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Down Arrow 51"/>
              <p:cNvSpPr/>
              <p:nvPr/>
            </p:nvSpPr>
            <p:spPr>
              <a:xfrm rot="20883544">
                <a:off x="3169546" y="359028"/>
                <a:ext cx="67485" cy="203651"/>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Down Arrow 52"/>
              <p:cNvSpPr/>
              <p:nvPr/>
            </p:nvSpPr>
            <p:spPr>
              <a:xfrm rot="17083207">
                <a:off x="2243926" y="1290258"/>
                <a:ext cx="83853" cy="117682"/>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Down Arrow 53"/>
              <p:cNvSpPr/>
              <p:nvPr/>
            </p:nvSpPr>
            <p:spPr>
              <a:xfrm>
                <a:off x="1497821" y="852692"/>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Down Arrow 54"/>
              <p:cNvSpPr/>
              <p:nvPr/>
            </p:nvSpPr>
            <p:spPr>
              <a:xfrm>
                <a:off x="3837114" y="841472"/>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Down Arrow 55"/>
              <p:cNvSpPr/>
              <p:nvPr/>
            </p:nvSpPr>
            <p:spPr>
              <a:xfrm rot="14503342">
                <a:off x="2238317" y="1682944"/>
                <a:ext cx="64772" cy="146550"/>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Down Arrow 56"/>
              <p:cNvSpPr/>
              <p:nvPr/>
            </p:nvSpPr>
            <p:spPr>
              <a:xfrm rot="4414229">
                <a:off x="3211620" y="1293062"/>
                <a:ext cx="78388" cy="109694"/>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Down Arrow 57"/>
              <p:cNvSpPr/>
              <p:nvPr/>
            </p:nvSpPr>
            <p:spPr>
              <a:xfrm rot="6884283">
                <a:off x="3222840" y="1680139"/>
                <a:ext cx="66136" cy="152393"/>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Text Box 2"/>
              <p:cNvSpPr txBox="1">
                <a:spLocks noChangeArrowheads="1"/>
              </p:cNvSpPr>
              <p:nvPr/>
            </p:nvSpPr>
            <p:spPr bwMode="auto">
              <a:xfrm>
                <a:off x="0" y="502663"/>
                <a:ext cx="61087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Lúc nhập viện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60" name="Text Box 2"/>
              <p:cNvSpPr txBox="1">
                <a:spLocks noChangeArrowheads="1"/>
              </p:cNvSpPr>
              <p:nvPr/>
            </p:nvSpPr>
            <p:spPr bwMode="auto">
              <a:xfrm>
                <a:off x="192031" y="1504652"/>
                <a:ext cx="594360" cy="244475"/>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Tùy chọn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grpSp>
      <p:sp>
        <p:nvSpPr>
          <p:cNvPr id="31" name="Rectangle 30"/>
          <p:cNvSpPr/>
          <p:nvPr/>
        </p:nvSpPr>
        <p:spPr>
          <a:xfrm>
            <a:off x="428263" y="64756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 </a:t>
            </a:r>
            <a:r>
              <a:rPr lang="en-US" sz="1400" i="1">
                <a:ea typeface="Calibri" panose="020F0502020204030204" pitchFamily="34" charset="0"/>
                <a:cs typeface="Times New Roman" panose="02020603050405020304" pitchFamily="18" charset="0"/>
              </a:rPr>
              <a:t>Heart J, 33(18). 2012: 2252-2257</a:t>
            </a:r>
          </a:p>
        </p:txBody>
      </p:sp>
    </p:spTree>
    <p:extLst>
      <p:ext uri="{BB962C8B-B14F-4D97-AF65-F5344CB8AC3E}">
        <p14:creationId xmlns:p14="http://schemas.microsoft.com/office/powerpoint/2010/main" val="780866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9" name="Title 1"/>
          <p:cNvSpPr txBox="1">
            <a:spLocks/>
          </p:cNvSpPr>
          <p:nvPr/>
        </p:nvSpPr>
        <p:spPr>
          <a:xfrm>
            <a:off x="159152" y="1524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Nguyên nhân tăng troponin tim</a:t>
            </a:r>
            <a:endParaRPr lang="en-US" sz="3600" b="1"/>
          </a:p>
        </p:txBody>
      </p:sp>
      <p:graphicFrame>
        <p:nvGraphicFramePr>
          <p:cNvPr id="3" name="Table 2"/>
          <p:cNvGraphicFramePr>
            <a:graphicFrameLocks noGrp="1"/>
          </p:cNvGraphicFramePr>
          <p:nvPr>
            <p:extLst>
              <p:ext uri="{D42A27DB-BD31-4B8C-83A1-F6EECF244321}">
                <p14:modId xmlns:p14="http://schemas.microsoft.com/office/powerpoint/2010/main" val="682907721"/>
              </p:ext>
            </p:extLst>
          </p:nvPr>
        </p:nvGraphicFramePr>
        <p:xfrm>
          <a:off x="228600" y="945904"/>
          <a:ext cx="8686800" cy="5607296"/>
        </p:xfrm>
        <a:graphic>
          <a:graphicData uri="http://schemas.openxmlformats.org/drawingml/2006/table">
            <a:tbl>
              <a:tblPr firstRow="1" firstCol="1" bandRow="1">
                <a:tableStyleId>{17292A2E-F333-43FB-9621-5CBBE7FDCDCB}</a:tableStyleId>
              </a:tblPr>
              <a:tblGrid>
                <a:gridCol w="8686800">
                  <a:extLst>
                    <a:ext uri="{9D8B030D-6E8A-4147-A177-3AD203B41FA5}">
                      <a16:colId xmlns:a16="http://schemas.microsoft.com/office/drawing/2014/main" xmlns="" val="2102299860"/>
                    </a:ext>
                  </a:extLst>
                </a:gridCol>
              </a:tblGrid>
              <a:tr h="213513">
                <a:tc>
                  <a:txBody>
                    <a:bodyPr/>
                    <a:lstStyle/>
                    <a:p>
                      <a:pPr indent="211455" algn="just">
                        <a:lnSpc>
                          <a:spcPct val="150000"/>
                        </a:lnSpc>
                        <a:spcAft>
                          <a:spcPts val="0"/>
                        </a:spcAft>
                      </a:pPr>
                      <a:r>
                        <a:rPr lang="en-US" sz="1800">
                          <a:effectLst/>
                        </a:rPr>
                        <a:t>Tổn thương cơ tim do thiếu máu cục bộ cơ tim cấp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extLst>
                  <a:ext uri="{0D108BD9-81ED-4DB2-BD59-A6C34878D82A}">
                    <a16:rowId xmlns:a16="http://schemas.microsoft.com/office/drawing/2014/main" xmlns="" val="2842046124"/>
                  </a:ext>
                </a:extLst>
              </a:tr>
              <a:tr h="339908">
                <a:tc>
                  <a:txBody>
                    <a:bodyPr/>
                    <a:lstStyle/>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Vỡ mảng xơ vữa với tạo huyết khối trong động mạch vành</a:t>
                      </a:r>
                    </a:p>
                  </a:txBody>
                  <a:tcPr marL="37972" marR="37972" marT="37972" marB="37972" anchor="ctr"/>
                </a:tc>
                <a:extLst>
                  <a:ext uri="{0D108BD9-81ED-4DB2-BD59-A6C34878D82A}">
                    <a16:rowId xmlns:a16="http://schemas.microsoft.com/office/drawing/2014/main" xmlns="" val="1917486686"/>
                  </a:ext>
                </a:extLst>
              </a:tr>
              <a:tr h="213513">
                <a:tc>
                  <a:txBody>
                    <a:bodyPr/>
                    <a:lstStyle/>
                    <a:p>
                      <a:pPr indent="211455" algn="just">
                        <a:lnSpc>
                          <a:spcPct val="150000"/>
                        </a:lnSpc>
                        <a:spcAft>
                          <a:spcPts val="0"/>
                        </a:spcAft>
                      </a:pPr>
                      <a:r>
                        <a:rPr lang="en-US" sz="1800" b="1">
                          <a:solidFill>
                            <a:schemeClr val="bg1"/>
                          </a:solidFill>
                          <a:effectLst/>
                        </a:rPr>
                        <a:t>Tổn thương cơ tim do mất cân bằng cung/cầu oxy cơ tim</a:t>
                      </a:r>
                      <a:endPar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extLst>
                  <a:ext uri="{0D108BD9-81ED-4DB2-BD59-A6C34878D82A}">
                    <a16:rowId xmlns:a16="http://schemas.microsoft.com/office/drawing/2014/main" xmlns="" val="1033432264"/>
                  </a:ext>
                </a:extLst>
              </a:tr>
              <a:tr h="1561414">
                <a:tc>
                  <a:txBody>
                    <a:bodyPr/>
                    <a:lstStyle/>
                    <a:p>
                      <a:pPr marL="342900" lvl="0" indent="-342900" algn="just">
                        <a:lnSpc>
                          <a:spcPct val="150000"/>
                        </a:lnSpc>
                        <a:spcAft>
                          <a:spcPts val="0"/>
                        </a:spcAft>
                        <a:buFont typeface="Wingdings" panose="05000000000000000000" pitchFamily="2" charset="2"/>
                        <a:buChar char=""/>
                      </a:pPr>
                      <a:r>
                        <a:rPr lang="en-US" sz="1800" b="1">
                          <a:effectLst/>
                        </a:rPr>
                        <a:t>Giảm tưới máu cơ tim</a:t>
                      </a:r>
                    </a:p>
                    <a:p>
                      <a:pPr marL="576263" lvl="0" indent="-228600" algn="just">
                        <a:lnSpc>
                          <a:spcPct val="150000"/>
                        </a:lnSpc>
                        <a:spcAft>
                          <a:spcPts val="0"/>
                        </a:spcAft>
                        <a:buFont typeface="Symbol" panose="05050102010706020507" pitchFamily="18" charset="2"/>
                        <a:buChar char=""/>
                      </a:pPr>
                      <a:r>
                        <a:rPr lang="en-US" sz="1600" b="0">
                          <a:effectLst/>
                        </a:rPr>
                        <a:t>Co thắt mạch vành, rối loạn chức năng vi mạch</a:t>
                      </a:r>
                    </a:p>
                    <a:p>
                      <a:pPr marL="576263" lvl="0" indent="-228600" algn="just">
                        <a:lnSpc>
                          <a:spcPct val="150000"/>
                        </a:lnSpc>
                        <a:spcAft>
                          <a:spcPts val="0"/>
                        </a:spcAft>
                        <a:buFont typeface="Symbol" panose="05050102010706020507" pitchFamily="18" charset="2"/>
                        <a:buChar char=""/>
                      </a:pPr>
                      <a:r>
                        <a:rPr lang="en-US" sz="1600" b="0">
                          <a:effectLst/>
                        </a:rPr>
                        <a:t>Thuyên tắc mạch vành</a:t>
                      </a:r>
                    </a:p>
                    <a:p>
                      <a:pPr marL="576263" lvl="0" indent="-228600" algn="just">
                        <a:lnSpc>
                          <a:spcPct val="150000"/>
                        </a:lnSpc>
                        <a:spcAft>
                          <a:spcPts val="0"/>
                        </a:spcAft>
                        <a:buFont typeface="Symbol" panose="05050102010706020507" pitchFamily="18" charset="2"/>
                        <a:buChar char=""/>
                      </a:pPr>
                      <a:r>
                        <a:rPr lang="en-US" sz="1600" b="0">
                          <a:effectLst/>
                        </a:rPr>
                        <a:t>Bóc tách động mạch vành</a:t>
                      </a:r>
                    </a:p>
                    <a:p>
                      <a:pPr marL="576263" lvl="0" indent="-228600" algn="just">
                        <a:lnSpc>
                          <a:spcPct val="150000"/>
                        </a:lnSpc>
                        <a:spcAft>
                          <a:spcPts val="0"/>
                        </a:spcAft>
                        <a:buFont typeface="Symbol" panose="05050102010706020507" pitchFamily="18" charset="2"/>
                        <a:buChar char=""/>
                      </a:pPr>
                      <a:r>
                        <a:rPr lang="en-US" sz="1600" b="0">
                          <a:effectLst/>
                        </a:rPr>
                        <a:t>Loạn nhịp chậm</a:t>
                      </a:r>
                    </a:p>
                    <a:p>
                      <a:pPr marL="576263" lvl="0" indent="-228600" algn="just">
                        <a:lnSpc>
                          <a:spcPct val="150000"/>
                        </a:lnSpc>
                        <a:spcAft>
                          <a:spcPts val="0"/>
                        </a:spcAft>
                        <a:buFont typeface="Symbol" panose="05050102010706020507" pitchFamily="18" charset="2"/>
                        <a:buChar char=""/>
                      </a:pPr>
                      <a:r>
                        <a:rPr lang="en-US" sz="1600" b="0">
                          <a:effectLst/>
                        </a:rPr>
                        <a:t>Tụt huyết áp hoặc sốc</a:t>
                      </a:r>
                    </a:p>
                    <a:p>
                      <a:pPr marL="576263" lvl="0" indent="-228600" algn="just">
                        <a:lnSpc>
                          <a:spcPct val="150000"/>
                        </a:lnSpc>
                        <a:spcAft>
                          <a:spcPts val="0"/>
                        </a:spcAft>
                        <a:buFont typeface="Symbol" panose="05050102010706020507" pitchFamily="18" charset="2"/>
                        <a:buChar char=""/>
                      </a:pPr>
                      <a:r>
                        <a:rPr lang="en-US" sz="1600" b="0">
                          <a:effectLst/>
                        </a:rPr>
                        <a:t>Suy hô hấp </a:t>
                      </a:r>
                    </a:p>
                    <a:p>
                      <a:pPr marL="576263" lvl="0" indent="-228600" algn="just">
                        <a:lnSpc>
                          <a:spcPct val="150000"/>
                        </a:lnSpc>
                        <a:spcAft>
                          <a:spcPts val="0"/>
                        </a:spcAft>
                        <a:buFont typeface="Symbol" panose="05050102010706020507" pitchFamily="18" charset="2"/>
                        <a:buChar char=""/>
                      </a:pPr>
                      <a:r>
                        <a:rPr lang="en-US" sz="1600" b="0">
                          <a:effectLst/>
                        </a:rPr>
                        <a:t>Thiếu máu nặng</a:t>
                      </a:r>
                    </a:p>
                    <a:p>
                      <a:pPr marL="342900" lvl="0" indent="-342900" algn="just">
                        <a:lnSpc>
                          <a:spcPct val="150000"/>
                        </a:lnSpc>
                        <a:spcAft>
                          <a:spcPts val="0"/>
                        </a:spcAft>
                        <a:buFont typeface="Wingdings" panose="05000000000000000000" pitchFamily="2" charset="2"/>
                        <a:buChar char=""/>
                      </a:pPr>
                      <a:r>
                        <a:rPr lang="en-US" sz="1800" b="1">
                          <a:effectLst/>
                        </a:rPr>
                        <a:t>Tăng nhu cầu oxy cơ tim</a:t>
                      </a:r>
                    </a:p>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Loạn nhịp nhanh</a:t>
                      </a:r>
                    </a:p>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Tăng huyết áp kèm hoặc không kèm dày thất trái</a:t>
                      </a:r>
                    </a:p>
                  </a:txBody>
                  <a:tcPr marL="37972" marR="37972" marT="37972" marB="37972" anchor="ctr"/>
                </a:tc>
                <a:extLst>
                  <a:ext uri="{0D108BD9-81ED-4DB2-BD59-A6C34878D82A}">
                    <a16:rowId xmlns:a16="http://schemas.microsoft.com/office/drawing/2014/main" xmlns="" val="4180437692"/>
                  </a:ext>
                </a:extLst>
              </a:tr>
            </a:tbl>
          </a:graphicData>
        </a:graphic>
      </p:graphicFrame>
      <p:sp>
        <p:nvSpPr>
          <p:cNvPr id="5" name="Rectangle 4"/>
          <p:cNvSpPr/>
          <p:nvPr/>
        </p:nvSpPr>
        <p:spPr>
          <a:xfrm>
            <a:off x="460920" y="6553200"/>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1014870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MỤC TIÊU</a:t>
            </a:r>
            <a:endParaRPr lang="en-US" b="1"/>
          </a:p>
        </p:txBody>
      </p:sp>
      <p:sp>
        <p:nvSpPr>
          <p:cNvPr id="8" name="Content Placeholder 2"/>
          <p:cNvSpPr>
            <a:spLocks noGrp="1"/>
          </p:cNvSpPr>
          <p:nvPr>
            <p:ph idx="1"/>
          </p:nvPr>
        </p:nvSpPr>
        <p:spPr>
          <a:xfrm>
            <a:off x="304800" y="1371600"/>
            <a:ext cx="8458200" cy="4572000"/>
          </a:xfrm>
        </p:spPr>
        <p:txBody>
          <a:bodyPr>
            <a:normAutofit/>
          </a:bodyPr>
          <a:lstStyle/>
          <a:p>
            <a:pPr marL="457200" indent="-457200">
              <a:lnSpc>
                <a:spcPct val="150000"/>
              </a:lnSpc>
              <a:spcBef>
                <a:spcPts val="0"/>
              </a:spcBef>
              <a:buFont typeface="Arial" pitchFamily="34" charset="0"/>
              <a:buAutoNum type="arabicPeriod"/>
            </a:pPr>
            <a:r>
              <a:rPr lang="en-US" sz="2600" smtClean="0">
                <a:latin typeface="Arial" panose="020B0604020202020204" pitchFamily="34" charset="0"/>
                <a:cs typeface="Arial" panose="020B0604020202020204" pitchFamily="34" charset="0"/>
              </a:rPr>
              <a:t>Nắm </a:t>
            </a:r>
            <a:r>
              <a:rPr lang="en-US" sz="2600">
                <a:latin typeface="Arial" panose="020B0604020202020204" pitchFamily="34" charset="0"/>
                <a:cs typeface="Arial" panose="020B0604020202020204" pitchFamily="34" charset="0"/>
              </a:rPr>
              <a:t>được định nghĩa và phân loại các chỉ điểm sinh học trong bệnh lý tim mạch</a:t>
            </a:r>
          </a:p>
          <a:p>
            <a:pPr marL="457200" indent="-457200">
              <a:lnSpc>
                <a:spcPct val="150000"/>
              </a:lnSpc>
              <a:spcBef>
                <a:spcPts val="0"/>
              </a:spcBef>
              <a:buFont typeface="Arial" pitchFamily="34" charset="0"/>
              <a:buAutoNum type="arabicPeriod"/>
            </a:pPr>
            <a:r>
              <a:rPr lang="en-US" sz="2600">
                <a:latin typeface="Arial" panose="020B0604020202020204" pitchFamily="34" charset="0"/>
                <a:cs typeface="Arial" panose="020B0604020202020204" pitchFamily="34" charset="0"/>
              </a:rPr>
              <a:t>Phân tích được kết quả CK-MB và troponin trong hoại tử cơ tim</a:t>
            </a:r>
          </a:p>
          <a:p>
            <a:pPr marL="457200" indent="-457200">
              <a:lnSpc>
                <a:spcPct val="150000"/>
              </a:lnSpc>
              <a:spcBef>
                <a:spcPts val="0"/>
              </a:spcBef>
              <a:buFont typeface="Arial" pitchFamily="34" charset="0"/>
              <a:buAutoNum type="arabicPeriod"/>
            </a:pPr>
            <a:r>
              <a:rPr lang="en-US" sz="2600">
                <a:latin typeface="Arial" panose="020B0604020202020204" pitchFamily="34" charset="0"/>
                <a:cs typeface="Arial" panose="020B0604020202020204" pitchFamily="34" charset="0"/>
              </a:rPr>
              <a:t>Phân tích được kết quả peptide lợi niệu natri trong suy tim</a:t>
            </a:r>
          </a:p>
          <a:p>
            <a:pPr marL="457200" indent="-457200">
              <a:lnSpc>
                <a:spcPct val="150000"/>
              </a:lnSpc>
              <a:spcBef>
                <a:spcPts val="0"/>
              </a:spcBef>
              <a:buAutoNum type="arabicPeriod"/>
            </a:pPr>
            <a:endParaRPr lang="en-US" sz="2600" b="1" dirty="0" smtClean="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99270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707110451"/>
              </p:ext>
            </p:extLst>
          </p:nvPr>
        </p:nvGraphicFramePr>
        <p:xfrm>
          <a:off x="159152" y="1371600"/>
          <a:ext cx="8832448" cy="4917349"/>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xmlns="" val="2102299860"/>
                    </a:ext>
                  </a:extLst>
                </a:gridCol>
                <a:gridCol w="4800600">
                  <a:extLst>
                    <a:ext uri="{9D8B030D-6E8A-4147-A177-3AD203B41FA5}">
                      <a16:colId xmlns:a16="http://schemas.microsoft.com/office/drawing/2014/main" xmlns="" val="342937969"/>
                    </a:ext>
                  </a:extLst>
                </a:gridCol>
              </a:tblGrid>
              <a:tr h="361531">
                <a:tc gridSpan="2">
                  <a:txBody>
                    <a:bodyPr/>
                    <a:lstStyle/>
                    <a:p>
                      <a:pPr indent="211455" algn="just">
                        <a:lnSpc>
                          <a:spcPct val="107000"/>
                        </a:lnSpc>
                        <a:spcAft>
                          <a:spcPts val="0"/>
                        </a:spcAft>
                      </a:pPr>
                      <a:r>
                        <a:rPr lang="en-US" sz="2000">
                          <a:effectLst/>
                        </a:rPr>
                        <a:t>Tổn thương cơ tim do nguyên nhân khác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xmlns="" val="337755486"/>
                  </a:ext>
                </a:extLst>
              </a:tr>
              <a:tr h="4515269">
                <a:tc>
                  <a:txBody>
                    <a:bodyPr/>
                    <a:lstStyle/>
                    <a:p>
                      <a:pPr marL="342900" lvl="0" indent="-342900" algn="just">
                        <a:lnSpc>
                          <a:spcPct val="150000"/>
                        </a:lnSpc>
                        <a:spcAft>
                          <a:spcPts val="0"/>
                        </a:spcAft>
                        <a:buFont typeface="Wingdings" panose="05000000000000000000" pitchFamily="2" charset="2"/>
                        <a:buChar char=""/>
                      </a:pPr>
                      <a:r>
                        <a:rPr lang="en-US" sz="2000" b="1">
                          <a:effectLst/>
                        </a:rPr>
                        <a:t>Bệnh tim</a:t>
                      </a:r>
                    </a:p>
                    <a:p>
                      <a:pPr marL="457200" lvl="0" indent="-174625" algn="just">
                        <a:lnSpc>
                          <a:spcPct val="150000"/>
                        </a:lnSpc>
                        <a:spcAft>
                          <a:spcPts val="0"/>
                        </a:spcAft>
                        <a:buFont typeface="Symbol" panose="05050102010706020507" pitchFamily="18" charset="2"/>
                        <a:buChar char=""/>
                      </a:pPr>
                      <a:r>
                        <a:rPr lang="en-US" sz="1800" b="0">
                          <a:effectLst/>
                        </a:rPr>
                        <a:t>Suy tim</a:t>
                      </a:r>
                    </a:p>
                    <a:p>
                      <a:pPr marL="457200" lvl="0" indent="-174625" algn="just">
                        <a:lnSpc>
                          <a:spcPct val="150000"/>
                        </a:lnSpc>
                        <a:spcAft>
                          <a:spcPts val="0"/>
                        </a:spcAft>
                        <a:buFont typeface="Symbol" panose="05050102010706020507" pitchFamily="18" charset="2"/>
                        <a:buChar char=""/>
                      </a:pPr>
                      <a:r>
                        <a:rPr lang="en-US" sz="1800" b="0">
                          <a:effectLst/>
                        </a:rPr>
                        <a:t>Viêm cơ tim</a:t>
                      </a:r>
                    </a:p>
                    <a:p>
                      <a:pPr marL="457200" lvl="0" indent="-174625" algn="just">
                        <a:lnSpc>
                          <a:spcPct val="150000"/>
                        </a:lnSpc>
                        <a:spcAft>
                          <a:spcPts val="0"/>
                        </a:spcAft>
                        <a:buFont typeface="Symbol" panose="05050102010706020507" pitchFamily="18" charset="2"/>
                        <a:buChar char=""/>
                      </a:pPr>
                      <a:r>
                        <a:rPr lang="en-US" sz="1800" b="0">
                          <a:effectLst/>
                        </a:rPr>
                        <a:t>Bệnh cơ tim</a:t>
                      </a:r>
                    </a:p>
                    <a:p>
                      <a:pPr marL="457200" lvl="0" indent="-174625" algn="just">
                        <a:lnSpc>
                          <a:spcPct val="150000"/>
                        </a:lnSpc>
                        <a:spcAft>
                          <a:spcPts val="0"/>
                        </a:spcAft>
                        <a:buFont typeface="Symbol" panose="05050102010706020507" pitchFamily="18" charset="2"/>
                        <a:buChar char=""/>
                      </a:pPr>
                      <a:r>
                        <a:rPr lang="en-US" sz="1800" b="0">
                          <a:effectLst/>
                        </a:rPr>
                        <a:t>Hội chứng Takotsubo</a:t>
                      </a:r>
                    </a:p>
                    <a:p>
                      <a:pPr marL="457200" lvl="0" indent="-174625" algn="just">
                        <a:lnSpc>
                          <a:spcPct val="150000"/>
                        </a:lnSpc>
                        <a:spcAft>
                          <a:spcPts val="0"/>
                        </a:spcAft>
                        <a:buFont typeface="Symbol" panose="05050102010706020507" pitchFamily="18" charset="2"/>
                        <a:buChar char=""/>
                      </a:pPr>
                      <a:r>
                        <a:rPr lang="en-US" sz="1800" b="0">
                          <a:effectLst/>
                        </a:rPr>
                        <a:t>Thủ thuật tái tưới máu mạch vành</a:t>
                      </a:r>
                    </a:p>
                    <a:p>
                      <a:pPr marL="457200" lvl="0" indent="-174625" algn="just">
                        <a:lnSpc>
                          <a:spcPct val="150000"/>
                        </a:lnSpc>
                        <a:spcAft>
                          <a:spcPts val="0"/>
                        </a:spcAft>
                        <a:buFont typeface="Symbol" panose="05050102010706020507" pitchFamily="18" charset="2"/>
                        <a:buChar char=""/>
                      </a:pPr>
                      <a:r>
                        <a:rPr lang="en-US" sz="1800" b="0">
                          <a:effectLst/>
                        </a:rPr>
                        <a:t>Thủ thuật trên tim khác</a:t>
                      </a:r>
                    </a:p>
                    <a:p>
                      <a:pPr marL="457200" lvl="0" indent="-174625" algn="just">
                        <a:lnSpc>
                          <a:spcPct val="150000"/>
                        </a:lnSpc>
                        <a:spcAft>
                          <a:spcPts val="0"/>
                        </a:spcAft>
                        <a:buFont typeface="Symbol" panose="05050102010706020507" pitchFamily="18" charset="2"/>
                        <a:buChar char=""/>
                      </a:pPr>
                      <a:r>
                        <a:rPr lang="en-US" sz="1800" b="0">
                          <a:effectLst/>
                        </a:rPr>
                        <a:t>Cắt đốt qua catheter</a:t>
                      </a:r>
                    </a:p>
                    <a:p>
                      <a:pPr marL="457200" lvl="0" indent="-174625" algn="just">
                        <a:lnSpc>
                          <a:spcPct val="150000"/>
                        </a:lnSpc>
                        <a:spcAft>
                          <a:spcPts val="0"/>
                        </a:spcAft>
                        <a:buFont typeface="Symbol" panose="05050102010706020507" pitchFamily="18" charset="2"/>
                        <a:buChar char=""/>
                      </a:pPr>
                      <a:r>
                        <a:rPr lang="en-US" sz="1800" b="0">
                          <a:effectLst/>
                        </a:rPr>
                        <a:t>Sốc điện khử rung</a:t>
                      </a:r>
                    </a:p>
                    <a:p>
                      <a:pPr marL="457200" lvl="0" indent="-174625" algn="just">
                        <a:lnSpc>
                          <a:spcPct val="150000"/>
                        </a:lnSpc>
                        <a:spcAft>
                          <a:spcPts val="0"/>
                        </a:spcAft>
                        <a:buFont typeface="Symbol" panose="05050102010706020507" pitchFamily="18" charset="2"/>
                        <a:buChar char=""/>
                      </a:pPr>
                      <a:r>
                        <a:rPr lang="en-US" sz="1800" b="0">
                          <a:effectLst/>
                        </a:rPr>
                        <a:t>Giập </a:t>
                      </a:r>
                      <a:r>
                        <a:rPr lang="en-US" sz="1800" b="0" smtClean="0">
                          <a:effectLst/>
                        </a:rPr>
                        <a:t>tim</a:t>
                      </a:r>
                      <a:endParaRPr lang="en-US" sz="1800" b="0">
                        <a:effectLst/>
                      </a:endParaRPr>
                    </a:p>
                  </a:txBody>
                  <a:tcPr marL="37972" marR="37972" marT="37972" marB="37972">
                    <a:lnR w="12700" cap="flat" cmpd="sng" algn="ctr">
                      <a:solidFill>
                        <a:srgbClr val="FFC000"/>
                      </a:solidFill>
                      <a:prstDash val="solid"/>
                      <a:round/>
                      <a:headEnd type="none" w="med" len="med"/>
                      <a:tailEnd type="none" w="med" len="med"/>
                    </a:lnR>
                  </a:tcPr>
                </a:tc>
                <a:tc>
                  <a:txBody>
                    <a:bodyPr/>
                    <a:lstStyle/>
                    <a:p>
                      <a:pPr marL="342900" lvl="0" indent="-342900" algn="just">
                        <a:lnSpc>
                          <a:spcPct val="150000"/>
                        </a:lnSpc>
                        <a:spcAft>
                          <a:spcPts val="0"/>
                        </a:spcAft>
                        <a:buFont typeface="Wingdings" panose="05000000000000000000" pitchFamily="2" charset="2"/>
                        <a:buChar char=""/>
                      </a:pPr>
                      <a:r>
                        <a:rPr lang="en-US" sz="2000" b="1" smtClean="0">
                          <a:effectLst/>
                        </a:rPr>
                        <a:t>Bệnh hệ thống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nhiễm trùng, nhiễm trùng huyết</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thận mạn</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Đột quỵ, xuất huyết dưới nhện</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Thuyên tắc phổi nặng, tăng áp phổi nặng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lý thâm nhiễm như amyloidosis, sarcoidosis</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Thuốc hóa trị</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rất nặng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Tập thể thao với cường độ nặng</a:t>
                      </a:r>
                    </a:p>
                  </a:txBody>
                  <a:tcPr marL="37972" marR="37972" marT="37972" marB="37972">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xmlns="" val="1938461703"/>
                  </a:ext>
                </a:extLst>
              </a:tr>
            </a:tbl>
          </a:graphicData>
        </a:graphic>
      </p:graphicFrame>
      <p:sp>
        <p:nvSpPr>
          <p:cNvPr id="5" name="Title 1"/>
          <p:cNvSpPr txBox="1">
            <a:spLocks/>
          </p:cNvSpPr>
          <p:nvPr/>
        </p:nvSpPr>
        <p:spPr>
          <a:xfrm>
            <a:off x="159152" y="3810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Nguyên nhân tăng troponin tim</a:t>
            </a:r>
            <a:endParaRPr lang="en-US" sz="3600" b="1"/>
          </a:p>
        </p:txBody>
      </p:sp>
      <p:sp>
        <p:nvSpPr>
          <p:cNvPr id="7" name="Rectangle 6"/>
          <p:cNvSpPr/>
          <p:nvPr/>
        </p:nvSpPr>
        <p:spPr>
          <a:xfrm>
            <a:off x="460920" y="65518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2718091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9" name="Content Placeholder 2"/>
          <p:cNvSpPr txBox="1">
            <a:spLocks/>
          </p:cNvSpPr>
          <p:nvPr/>
        </p:nvSpPr>
        <p:spPr>
          <a:xfrm>
            <a:off x="228599" y="1405328"/>
            <a:ext cx="8763001" cy="42334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60000"/>
              </a:lnSpc>
              <a:spcBef>
                <a:spcPts val="0"/>
              </a:spcBef>
              <a:buSzPct val="100000"/>
              <a:buFont typeface="Wingdings" panose="05000000000000000000" pitchFamily="2" charset="2"/>
              <a:buChar char="§"/>
            </a:pPr>
            <a:r>
              <a:rPr lang="en-US" sz="2600" smtClean="0"/>
              <a:t>Không </a:t>
            </a:r>
            <a:r>
              <a:rPr lang="en-US" sz="2600"/>
              <a:t>cần thiết đo lường cả troponin tim và CK-MB cùng lúc</a:t>
            </a:r>
          </a:p>
          <a:p>
            <a:pPr lvl="1">
              <a:lnSpc>
                <a:spcPct val="160000"/>
              </a:lnSpc>
              <a:spcBef>
                <a:spcPts val="0"/>
              </a:spcBef>
              <a:buSzPct val="100000"/>
              <a:buFont typeface="Wingdings" panose="05000000000000000000" pitchFamily="2" charset="2"/>
              <a:buChar char="§"/>
            </a:pPr>
            <a:r>
              <a:rPr lang="en-US" sz="2600"/>
              <a:t>Mẫu thử troponin thông </a:t>
            </a:r>
            <a:r>
              <a:rPr lang="en-US" sz="2600" smtClean="0"/>
              <a:t>thường</a:t>
            </a:r>
          </a:p>
          <a:p>
            <a:pPr lvl="2">
              <a:lnSpc>
                <a:spcPct val="160000"/>
              </a:lnSpc>
              <a:spcBef>
                <a:spcPts val="0"/>
              </a:spcBef>
              <a:buSzPct val="100000"/>
              <a:buFont typeface="Wingdings" panose="05000000000000000000" pitchFamily="2" charset="2"/>
              <a:buChar char="ü"/>
            </a:pPr>
            <a:r>
              <a:rPr lang="en-US" sz="2400"/>
              <a:t>T</a:t>
            </a:r>
            <a:r>
              <a:rPr lang="en-US" sz="2400" smtClean="0"/>
              <a:t>hực </a:t>
            </a:r>
            <a:r>
              <a:rPr lang="en-US" sz="2400"/>
              <a:t>hiện ngay ở lần thăm khám đầu </a:t>
            </a:r>
            <a:r>
              <a:rPr lang="en-US" sz="2400" smtClean="0"/>
              <a:t>tiên</a:t>
            </a:r>
          </a:p>
          <a:p>
            <a:pPr lvl="2">
              <a:lnSpc>
                <a:spcPct val="160000"/>
              </a:lnSpc>
              <a:spcBef>
                <a:spcPts val="0"/>
              </a:spcBef>
              <a:buSzPct val="100000"/>
              <a:buFont typeface="Wingdings" panose="05000000000000000000" pitchFamily="2" charset="2"/>
              <a:buChar char="ü"/>
            </a:pPr>
            <a:r>
              <a:rPr lang="en-US" sz="2400"/>
              <a:t>L</a:t>
            </a:r>
            <a:r>
              <a:rPr lang="en-US" sz="2400" smtClean="0"/>
              <a:t>ặp </a:t>
            </a:r>
            <a:r>
              <a:rPr lang="en-US" sz="2400"/>
              <a:t>lại </a:t>
            </a:r>
            <a:r>
              <a:rPr lang="en-US" sz="2400" smtClean="0"/>
              <a:t>sau 3-6 </a:t>
            </a:r>
            <a:r>
              <a:rPr lang="en-US" sz="2400"/>
              <a:t>giờ </a:t>
            </a:r>
          </a:p>
          <a:p>
            <a:pPr lvl="1">
              <a:lnSpc>
                <a:spcPct val="160000"/>
              </a:lnSpc>
              <a:spcBef>
                <a:spcPts val="0"/>
              </a:spcBef>
              <a:buSzPct val="100000"/>
              <a:buFont typeface="Wingdings" panose="05000000000000000000" pitchFamily="2" charset="2"/>
              <a:buChar char="§"/>
            </a:pPr>
            <a:r>
              <a:rPr lang="en-US" sz="2600" smtClean="0"/>
              <a:t>Mẫu </a:t>
            </a:r>
            <a:r>
              <a:rPr lang="en-US" sz="2600"/>
              <a:t>thử troponin siêu nhạy: lặp lại sau 1-3 giờ</a:t>
            </a:r>
          </a:p>
        </p:txBody>
      </p:sp>
    </p:spTree>
    <p:extLst>
      <p:ext uri="{BB962C8B-B14F-4D97-AF65-F5344CB8AC3E}">
        <p14:creationId xmlns:p14="http://schemas.microsoft.com/office/powerpoint/2010/main" val="2495795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300" y="457200"/>
            <a:ext cx="88392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CHẤT CHỈ ĐIỂM SINH HỌC CĂNG CƠ TIM</a:t>
            </a:r>
            <a:endParaRPr lang="en-US" b="1"/>
          </a:p>
        </p:txBody>
      </p:sp>
      <p:sp>
        <p:nvSpPr>
          <p:cNvPr id="8" name="Content Placeholder 2"/>
          <p:cNvSpPr>
            <a:spLocks noGrp="1"/>
          </p:cNvSpPr>
          <p:nvPr>
            <p:ph idx="1"/>
          </p:nvPr>
        </p:nvSpPr>
        <p:spPr>
          <a:xfrm>
            <a:off x="304800" y="1524000"/>
            <a:ext cx="8458200" cy="4572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3200" smtClean="0"/>
              <a:t>Peptide </a:t>
            </a:r>
            <a:r>
              <a:rPr lang="en-US" sz="3200"/>
              <a:t>lợi niệu </a:t>
            </a:r>
            <a:r>
              <a:rPr lang="en-US" sz="3200" smtClean="0"/>
              <a:t>natri</a:t>
            </a:r>
          </a:p>
          <a:p>
            <a:pPr marL="574675" lvl="1" indent="-300038">
              <a:lnSpc>
                <a:spcPct val="150000"/>
              </a:lnSpc>
              <a:spcBef>
                <a:spcPts val="0"/>
              </a:spcBef>
              <a:buSzPct val="100000"/>
              <a:buFont typeface="Wingdings" panose="05000000000000000000" pitchFamily="2" charset="2"/>
              <a:buChar char="§"/>
            </a:pPr>
            <a:r>
              <a:rPr lang="en-US" sz="3200" smtClean="0"/>
              <a:t>ST2</a:t>
            </a:r>
          </a:p>
          <a:p>
            <a:pPr marL="574675" lvl="1" indent="-300038">
              <a:lnSpc>
                <a:spcPct val="150000"/>
              </a:lnSpc>
              <a:spcBef>
                <a:spcPts val="0"/>
              </a:spcBef>
              <a:buSzPct val="100000"/>
              <a:buFont typeface="Wingdings" panose="05000000000000000000" pitchFamily="2" charset="2"/>
              <a:buChar char="§"/>
            </a:pPr>
            <a:r>
              <a:rPr lang="en-US" sz="3200" smtClean="0"/>
              <a:t>Galectin 3</a:t>
            </a:r>
            <a:endParaRPr lang="en-US" sz="320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514183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66700" y="609600"/>
            <a:ext cx="8191500" cy="5334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lvl="1">
              <a:spcBef>
                <a:spcPct val="0"/>
              </a:spcBef>
            </a:pPr>
            <a:r>
              <a:rPr lang="en-US" sz="4000" b="1" spc="-100" smtClean="0">
                <a:solidFill>
                  <a:schemeClr val="tx2"/>
                </a:solidFill>
                <a:latin typeface="+mj-lt"/>
                <a:ea typeface="+mj-ea"/>
                <a:cs typeface="+mj-cs"/>
              </a:rPr>
              <a:t>Peptide </a:t>
            </a:r>
            <a:r>
              <a:rPr lang="en-US" sz="4000" b="1" spc="-100">
                <a:solidFill>
                  <a:schemeClr val="tx2"/>
                </a:solidFill>
                <a:latin typeface="+mj-lt"/>
                <a:ea typeface="+mj-ea"/>
                <a:cs typeface="+mj-cs"/>
              </a:rPr>
              <a:t>lợi niệu </a:t>
            </a:r>
            <a:r>
              <a:rPr lang="en-US" sz="4000" b="1" spc="-100" smtClean="0">
                <a:solidFill>
                  <a:schemeClr val="tx2"/>
                </a:solidFill>
                <a:latin typeface="+mj-lt"/>
                <a:ea typeface="+mj-ea"/>
                <a:cs typeface="+mj-cs"/>
              </a:rPr>
              <a:t>Na</a:t>
            </a:r>
            <a:endParaRPr lang="en-US" sz="4000" b="1" spc="-100">
              <a:solidFill>
                <a:schemeClr val="tx2"/>
              </a:solidFill>
              <a:latin typeface="+mj-lt"/>
              <a:ea typeface="+mj-ea"/>
              <a:cs typeface="+mj-cs"/>
            </a:endParaRPr>
          </a:p>
        </p:txBody>
      </p:sp>
      <p:sp>
        <p:nvSpPr>
          <p:cNvPr id="8" name="Content Placeholder 2"/>
          <p:cNvSpPr>
            <a:spLocks noGrp="1"/>
          </p:cNvSpPr>
          <p:nvPr>
            <p:ph idx="1"/>
          </p:nvPr>
        </p:nvSpPr>
        <p:spPr>
          <a:xfrm>
            <a:off x="304800" y="1219200"/>
            <a:ext cx="8458200" cy="5410200"/>
          </a:xfrm>
        </p:spPr>
        <p:txBody>
          <a:bodyPr>
            <a:normAutofit fontScale="92500"/>
          </a:bodyPr>
          <a:lstStyle/>
          <a:p>
            <a:pPr marL="574675" lvl="1" indent="-300038">
              <a:lnSpc>
                <a:spcPct val="160000"/>
              </a:lnSpc>
              <a:spcBef>
                <a:spcPts val="0"/>
              </a:spcBef>
              <a:buSzPct val="100000"/>
              <a:buFont typeface="Wingdings" panose="05000000000000000000" pitchFamily="2" charset="2"/>
              <a:buChar char="§"/>
            </a:pPr>
            <a:r>
              <a:rPr lang="en-US" sz="2800"/>
              <a:t>ANP</a:t>
            </a:r>
          </a:p>
          <a:p>
            <a:pPr marL="798513" lvl="3" indent="-288925">
              <a:lnSpc>
                <a:spcPct val="150000"/>
              </a:lnSpc>
              <a:spcBef>
                <a:spcPts val="0"/>
              </a:spcBef>
              <a:buSzPct val="100000"/>
              <a:buFont typeface="Wingdings" panose="05000000000000000000" pitchFamily="2" charset="2"/>
              <a:buChar char="ü"/>
            </a:pPr>
            <a:r>
              <a:rPr lang="en-US" sz="2400" smtClean="0"/>
              <a:t>Chủ yếu từ tế </a:t>
            </a:r>
            <a:r>
              <a:rPr lang="en-US" sz="2400"/>
              <a:t>bào cơ tim của tâm </a:t>
            </a:r>
            <a:r>
              <a:rPr lang="en-US" sz="2400" smtClean="0"/>
              <a:t>nhĩ</a:t>
            </a:r>
          </a:p>
          <a:p>
            <a:pPr marL="798513" lvl="3" indent="-288925">
              <a:lnSpc>
                <a:spcPct val="150000"/>
              </a:lnSpc>
              <a:spcBef>
                <a:spcPts val="0"/>
              </a:spcBef>
              <a:buSzPct val="100000"/>
              <a:buFont typeface="Wingdings" panose="05000000000000000000" pitchFamily="2" charset="2"/>
              <a:buChar char="ü"/>
            </a:pPr>
            <a:r>
              <a:rPr lang="en-US" sz="2400"/>
              <a:t>P</a:t>
            </a:r>
            <a:r>
              <a:rPr lang="en-US" sz="2400" smtClean="0"/>
              <a:t>hóng </a:t>
            </a:r>
            <a:r>
              <a:rPr lang="en-US" sz="2400"/>
              <a:t>thích khi có sự gia tăng thể tích nội mạch và căng thành nhĩ</a:t>
            </a:r>
          </a:p>
          <a:p>
            <a:pPr marL="574675" lvl="1" indent="-300038">
              <a:lnSpc>
                <a:spcPct val="170000"/>
              </a:lnSpc>
              <a:spcBef>
                <a:spcPts val="0"/>
              </a:spcBef>
              <a:buSzPct val="100000"/>
              <a:buFont typeface="Wingdings" panose="05000000000000000000" pitchFamily="2" charset="2"/>
              <a:buChar char="§"/>
            </a:pPr>
            <a:r>
              <a:rPr lang="en-US" sz="2800"/>
              <a:t>BNP</a:t>
            </a:r>
          </a:p>
          <a:p>
            <a:pPr marL="798513" lvl="3" indent="-288925">
              <a:lnSpc>
                <a:spcPct val="150000"/>
              </a:lnSpc>
              <a:spcBef>
                <a:spcPts val="0"/>
              </a:spcBef>
              <a:buSzPct val="100000"/>
              <a:buFont typeface="Wingdings" panose="05000000000000000000" pitchFamily="2" charset="2"/>
              <a:buChar char="ü"/>
            </a:pPr>
            <a:r>
              <a:rPr lang="en-US" sz="2400"/>
              <a:t>Chủ yếu từ tế bào cơ tim của tâm thất</a:t>
            </a:r>
          </a:p>
          <a:p>
            <a:pPr marL="798513" lvl="3" indent="-288925">
              <a:lnSpc>
                <a:spcPct val="150000"/>
              </a:lnSpc>
              <a:spcBef>
                <a:spcPts val="0"/>
              </a:spcBef>
              <a:buSzPct val="100000"/>
              <a:buFont typeface="Wingdings" panose="05000000000000000000" pitchFamily="2" charset="2"/>
              <a:buChar char="ü"/>
            </a:pPr>
            <a:r>
              <a:rPr lang="en-US" sz="2400"/>
              <a:t>Phóng thích khi có căng thành thất</a:t>
            </a:r>
          </a:p>
          <a:p>
            <a:pPr marL="574675" lvl="1" indent="-300038">
              <a:lnSpc>
                <a:spcPct val="170000"/>
              </a:lnSpc>
              <a:spcBef>
                <a:spcPts val="0"/>
              </a:spcBef>
              <a:buSzPct val="100000"/>
              <a:buFont typeface="Wingdings" panose="05000000000000000000" pitchFamily="2" charset="2"/>
              <a:buChar char="§"/>
            </a:pPr>
            <a:r>
              <a:rPr lang="en-US" sz="2800"/>
              <a:t>CNP</a:t>
            </a:r>
          </a:p>
          <a:p>
            <a:pPr marL="798513" lvl="3" indent="-288925">
              <a:lnSpc>
                <a:spcPct val="150000"/>
              </a:lnSpc>
              <a:spcBef>
                <a:spcPts val="0"/>
              </a:spcBef>
              <a:buSzPct val="100000"/>
              <a:buFont typeface="Wingdings" panose="05000000000000000000" pitchFamily="2" charset="2"/>
              <a:buChar char="ü"/>
            </a:pPr>
            <a:r>
              <a:rPr lang="en-US" sz="2400"/>
              <a:t>Chủ yếu từ tế bào nội mô mạch máu</a:t>
            </a:r>
          </a:p>
          <a:p>
            <a:pPr marL="798513" lvl="3" indent="-288925">
              <a:lnSpc>
                <a:spcPct val="150000"/>
              </a:lnSpc>
              <a:spcBef>
                <a:spcPts val="0"/>
              </a:spcBef>
              <a:buSzPct val="100000"/>
              <a:buFont typeface="Wingdings" panose="05000000000000000000" pitchFamily="2" charset="2"/>
              <a:buChar char="ü"/>
            </a:pPr>
            <a:r>
              <a:rPr lang="en-US" sz="2400"/>
              <a:t>Có vai trò chủ yếu trên sự giãn mạch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48789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Đặc tính sinh học của peptide lợi niệu Na</a:t>
            </a:r>
            <a:endParaRPr lang="en-US" sz="3400" b="1"/>
          </a:p>
        </p:txBody>
      </p:sp>
      <p:graphicFrame>
        <p:nvGraphicFramePr>
          <p:cNvPr id="3" name="Table 2"/>
          <p:cNvGraphicFramePr>
            <a:graphicFrameLocks noGrp="1"/>
          </p:cNvGraphicFramePr>
          <p:nvPr>
            <p:extLst>
              <p:ext uri="{D42A27DB-BD31-4B8C-83A1-F6EECF244321}">
                <p14:modId xmlns:p14="http://schemas.microsoft.com/office/powerpoint/2010/main" val="3934218639"/>
              </p:ext>
            </p:extLst>
          </p:nvPr>
        </p:nvGraphicFramePr>
        <p:xfrm>
          <a:off x="152400" y="1328928"/>
          <a:ext cx="8762999" cy="5013608"/>
        </p:xfrm>
        <a:graphic>
          <a:graphicData uri="http://schemas.openxmlformats.org/drawingml/2006/table">
            <a:tbl>
              <a:tblPr firstRow="1" firstCol="1" bandRow="1">
                <a:tableStyleId>{ED083AE6-46FA-4A59-8FB0-9F97EB10719F}</a:tableStyleId>
              </a:tblPr>
              <a:tblGrid>
                <a:gridCol w="2895600">
                  <a:extLst>
                    <a:ext uri="{9D8B030D-6E8A-4147-A177-3AD203B41FA5}">
                      <a16:colId xmlns:a16="http://schemas.microsoft.com/office/drawing/2014/main" xmlns="" val="515673069"/>
                    </a:ext>
                  </a:extLst>
                </a:gridCol>
                <a:gridCol w="2057400">
                  <a:extLst>
                    <a:ext uri="{9D8B030D-6E8A-4147-A177-3AD203B41FA5}">
                      <a16:colId xmlns:a16="http://schemas.microsoft.com/office/drawing/2014/main" xmlns="" val="4054748883"/>
                    </a:ext>
                  </a:extLst>
                </a:gridCol>
                <a:gridCol w="1905000">
                  <a:extLst>
                    <a:ext uri="{9D8B030D-6E8A-4147-A177-3AD203B41FA5}">
                      <a16:colId xmlns:a16="http://schemas.microsoft.com/office/drawing/2014/main" xmlns="" val="3020579906"/>
                    </a:ext>
                  </a:extLst>
                </a:gridCol>
                <a:gridCol w="1904999">
                  <a:extLst>
                    <a:ext uri="{9D8B030D-6E8A-4147-A177-3AD203B41FA5}">
                      <a16:colId xmlns:a16="http://schemas.microsoft.com/office/drawing/2014/main" xmlns="" val="769385426"/>
                    </a:ext>
                  </a:extLst>
                </a:gridCol>
              </a:tblGrid>
              <a:tr h="481335">
                <a:tc>
                  <a:txBody>
                    <a:bodyPr/>
                    <a:lstStyle/>
                    <a:p>
                      <a:pPr algn="ctr">
                        <a:lnSpc>
                          <a:spcPct val="150000"/>
                        </a:lnSpc>
                        <a:spcAft>
                          <a:spcPts val="0"/>
                        </a:spcAft>
                      </a:pPr>
                      <a:r>
                        <a:rPr lang="en-US" sz="2200">
                          <a:effectLst/>
                        </a:rPr>
                        <a:t>Đặc tính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ANP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649352648"/>
                  </a:ext>
                </a:extLst>
              </a:tr>
              <a:tr h="481335">
                <a:tc>
                  <a:txBody>
                    <a:bodyPr/>
                    <a:lstStyle/>
                    <a:p>
                      <a:pPr>
                        <a:lnSpc>
                          <a:spcPct val="150000"/>
                        </a:lnSpc>
                        <a:spcAft>
                          <a:spcPts val="0"/>
                        </a:spcAft>
                      </a:pPr>
                      <a:r>
                        <a:rPr lang="en-US" sz="2200" b="0">
                          <a:effectLst/>
                        </a:rPr>
                        <a:t>Chất tiền thân</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preproANP </a:t>
                      </a:r>
                      <a:endParaRPr lang="en-US" sz="2200" smtClean="0">
                        <a:effectLst/>
                      </a:endParaRPr>
                    </a:p>
                  </a:txBody>
                  <a:tcPr marL="68580" marR="68580" marT="0" marB="0" anchor="ctr"/>
                </a:tc>
                <a:tc>
                  <a:txBody>
                    <a:bodyPr/>
                    <a:lstStyle/>
                    <a:p>
                      <a:pPr algn="ctr">
                        <a:lnSpc>
                          <a:spcPct val="150000"/>
                        </a:lnSpc>
                        <a:spcAft>
                          <a:spcPts val="0"/>
                        </a:spcAft>
                      </a:pPr>
                      <a:r>
                        <a:rPr lang="en-US" sz="2200">
                          <a:effectLst/>
                        </a:rPr>
                        <a:t>preproBNP </a:t>
                      </a:r>
                      <a:endParaRPr lang="en-US" sz="2200" smtClean="0">
                        <a:effectLst/>
                      </a:endParaRPr>
                    </a:p>
                  </a:txBody>
                  <a:tcPr marL="68580" marR="68580" marT="0" marB="0" anchor="ctr"/>
                </a:tc>
                <a:tc>
                  <a:txBody>
                    <a:bodyPr/>
                    <a:lstStyle/>
                    <a:p>
                      <a:pPr algn="ctr">
                        <a:lnSpc>
                          <a:spcPct val="150000"/>
                        </a:lnSpc>
                        <a:spcAft>
                          <a:spcPts val="0"/>
                        </a:spcAft>
                      </a:pPr>
                      <a:r>
                        <a:rPr lang="en-US" sz="2200">
                          <a:effectLst/>
                        </a:rPr>
                        <a:t>preproCNP </a:t>
                      </a:r>
                      <a:endParaRPr lang="en-US" sz="2200" smtClean="0">
                        <a:effectLst/>
                      </a:endParaRPr>
                    </a:p>
                  </a:txBody>
                  <a:tcPr marL="68580" marR="68580" marT="0" marB="0" anchor="ctr"/>
                </a:tc>
                <a:extLst>
                  <a:ext uri="{0D108BD9-81ED-4DB2-BD59-A6C34878D82A}">
                    <a16:rowId xmlns:a16="http://schemas.microsoft.com/office/drawing/2014/main" xmlns="" val="1237121430"/>
                  </a:ext>
                </a:extLst>
              </a:tr>
              <a:tr h="481335">
                <a:tc>
                  <a:txBody>
                    <a:bodyPr/>
                    <a:lstStyle/>
                    <a:p>
                      <a:pPr>
                        <a:lnSpc>
                          <a:spcPct val="150000"/>
                        </a:lnSpc>
                        <a:spcAft>
                          <a:spcPts val="0"/>
                        </a:spcAft>
                      </a:pPr>
                      <a:r>
                        <a:rPr lang="en-US" sz="2200" b="0">
                          <a:effectLst/>
                        </a:rPr>
                        <a:t>Prohormone</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proANP </a:t>
                      </a:r>
                      <a:endParaRPr lang="en-US" sz="2200" smtClean="0">
                        <a:effectLst/>
                      </a:endParaRPr>
                    </a:p>
                  </a:txBody>
                  <a:tcPr marL="68580" marR="68580" marT="0" marB="0" anchor="ctr"/>
                </a:tc>
                <a:tc>
                  <a:txBody>
                    <a:bodyPr/>
                    <a:lstStyle/>
                    <a:p>
                      <a:pPr algn="ctr">
                        <a:lnSpc>
                          <a:spcPct val="150000"/>
                        </a:lnSpc>
                        <a:spcAft>
                          <a:spcPts val="0"/>
                        </a:spcAft>
                      </a:pPr>
                      <a:r>
                        <a:rPr lang="en-US" sz="2200" smtClean="0">
                          <a:effectLst/>
                        </a:rPr>
                        <a:t>proBNP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proCNP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619397555"/>
                  </a:ext>
                </a:extLst>
              </a:tr>
              <a:tr h="998044">
                <a:tc>
                  <a:txBody>
                    <a:bodyPr/>
                    <a:lstStyle/>
                    <a:p>
                      <a:pPr>
                        <a:lnSpc>
                          <a:spcPct val="150000"/>
                        </a:lnSpc>
                        <a:spcAft>
                          <a:spcPts val="0"/>
                        </a:spcAft>
                      </a:pPr>
                      <a:r>
                        <a:rPr lang="en-US" sz="2200" b="0">
                          <a:effectLst/>
                        </a:rPr>
                        <a:t>Hormone hoạt động</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ANP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922675631"/>
                  </a:ext>
                </a:extLst>
              </a:tr>
              <a:tr h="998044">
                <a:tc>
                  <a:txBody>
                    <a:bodyPr/>
                    <a:lstStyle/>
                    <a:p>
                      <a:pPr>
                        <a:lnSpc>
                          <a:spcPct val="150000"/>
                        </a:lnSpc>
                        <a:spcAft>
                          <a:spcPts val="0"/>
                        </a:spcAft>
                      </a:pPr>
                      <a:r>
                        <a:rPr lang="en-US" sz="2200" b="0">
                          <a:effectLst/>
                        </a:rPr>
                        <a:t>Mảnh tận amino của prohormone</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NT-proANP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NT-proBNP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NT-proCNP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584009714"/>
                  </a:ext>
                </a:extLst>
              </a:tr>
              <a:tr h="481335">
                <a:tc>
                  <a:txBody>
                    <a:bodyPr/>
                    <a:lstStyle/>
                    <a:p>
                      <a:pPr>
                        <a:lnSpc>
                          <a:spcPct val="150000"/>
                        </a:lnSpc>
                        <a:spcAft>
                          <a:spcPts val="0"/>
                        </a:spcAft>
                      </a:pPr>
                      <a:r>
                        <a:rPr lang="en-US" sz="2200" b="0">
                          <a:effectLst/>
                        </a:rPr>
                        <a:t>Cơ chế đào thải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NPR-C, NEP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NPR-C, NEP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NPR-C, NEP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578492207"/>
                  </a:ext>
                </a:extLst>
              </a:tr>
              <a:tr h="998044">
                <a:tc>
                  <a:txBody>
                    <a:bodyPr/>
                    <a:lstStyle/>
                    <a:p>
                      <a:pPr>
                        <a:lnSpc>
                          <a:spcPct val="150000"/>
                        </a:lnSpc>
                        <a:spcAft>
                          <a:spcPts val="0"/>
                        </a:spcAft>
                      </a:pPr>
                      <a:r>
                        <a:rPr lang="en-US" sz="2200" b="0">
                          <a:effectLst/>
                        </a:rPr>
                        <a:t>Thời gian bán hủy </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3 phút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20 phút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3 phút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316587868"/>
                  </a:ext>
                </a:extLst>
              </a:tr>
            </a:tbl>
          </a:graphicData>
        </a:graphic>
      </p:graphicFrame>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Cardiovascular </a:t>
            </a:r>
            <a:r>
              <a:rPr lang="en-US" sz="1400" i="1">
                <a:ea typeface="Calibri" panose="020F0502020204030204" pitchFamily="34" charset="0"/>
                <a:cs typeface="Times New Roman" panose="02020603050405020304" pitchFamily="18" charset="0"/>
              </a:rPr>
              <a:t>Biomarkers: Pathophysiology and Disease Management. Humana Press. 2006: 347-372</a:t>
            </a:r>
          </a:p>
        </p:txBody>
      </p:sp>
    </p:spTree>
    <p:extLst>
      <p:ext uri="{BB962C8B-B14F-4D97-AF65-F5344CB8AC3E}">
        <p14:creationId xmlns:p14="http://schemas.microsoft.com/office/powerpoint/2010/main" val="2197112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pic>
        <p:nvPicPr>
          <p:cNvPr id="2" name="Picture 1"/>
          <p:cNvPicPr>
            <a:picLocks noChangeAspect="1"/>
          </p:cNvPicPr>
          <p:nvPr/>
        </p:nvPicPr>
        <p:blipFill>
          <a:blip r:embed="rId3"/>
          <a:stretch>
            <a:fillRect/>
          </a:stretch>
        </p:blipFill>
        <p:spPr>
          <a:xfrm>
            <a:off x="1066800" y="1143000"/>
            <a:ext cx="7086600" cy="5390279"/>
          </a:xfrm>
          <a:prstGeom prst="rect">
            <a:avLst/>
          </a:prstGeom>
        </p:spPr>
      </p:pic>
      <p:sp>
        <p:nvSpPr>
          <p:cNvPr id="8" name="Title 1"/>
          <p:cNvSpPr txBox="1">
            <a:spLocks/>
          </p:cNvSpPr>
          <p:nvPr/>
        </p:nvSpPr>
        <p:spPr>
          <a:xfrm>
            <a:off x="159152" y="2286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BNP và NT-pro BNP</a:t>
            </a:r>
            <a:endParaRPr lang="en-US" sz="3400" b="1"/>
          </a:p>
        </p:txBody>
      </p:sp>
      <p:sp>
        <p:nvSpPr>
          <p:cNvPr id="5" name="Rectangle 4"/>
          <p:cNvSpPr/>
          <p:nvPr/>
        </p:nvSpPr>
        <p:spPr>
          <a:xfrm>
            <a:off x="275863" y="65518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Biomarkers </a:t>
            </a:r>
            <a:r>
              <a:rPr lang="en-US" sz="1400" i="1">
                <a:ea typeface="Calibri" panose="020F0502020204030204" pitchFamily="34" charset="0"/>
                <a:cs typeface="Times New Roman" panose="02020603050405020304" pitchFamily="18" charset="0"/>
              </a:rPr>
              <a:t>in Heart Disease. American Heart Association. 2008: 95-115</a:t>
            </a:r>
          </a:p>
        </p:txBody>
      </p:sp>
    </p:spTree>
    <p:extLst>
      <p:ext uri="{BB962C8B-B14F-4D97-AF65-F5344CB8AC3E}">
        <p14:creationId xmlns:p14="http://schemas.microsoft.com/office/powerpoint/2010/main" val="2000834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9" name="Title 1"/>
          <p:cNvSpPr txBox="1">
            <a:spLocks/>
          </p:cNvSpPr>
          <p:nvPr/>
        </p:nvSpPr>
        <p:spPr>
          <a:xfrm>
            <a:off x="159152" y="3048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BNP và NT-pro BNP</a:t>
            </a:r>
            <a:endParaRPr lang="en-US" sz="3400" b="1"/>
          </a:p>
        </p:txBody>
      </p:sp>
      <p:pic>
        <p:nvPicPr>
          <p:cNvPr id="4" name="Picture 3"/>
          <p:cNvPicPr>
            <a:picLocks noChangeAspect="1"/>
          </p:cNvPicPr>
          <p:nvPr/>
        </p:nvPicPr>
        <p:blipFill>
          <a:blip r:embed="rId3"/>
          <a:stretch>
            <a:fillRect/>
          </a:stretch>
        </p:blipFill>
        <p:spPr>
          <a:xfrm>
            <a:off x="594360" y="1143000"/>
            <a:ext cx="8077200" cy="5170281"/>
          </a:xfrm>
          <a:prstGeom prst="rect">
            <a:avLst/>
          </a:prstGeom>
        </p:spPr>
      </p:pic>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Cardiovascular </a:t>
            </a:r>
            <a:r>
              <a:rPr lang="en-US" sz="1400" i="1">
                <a:ea typeface="Calibri" panose="020F0502020204030204" pitchFamily="34" charset="0"/>
                <a:cs typeface="Times New Roman" panose="02020603050405020304" pitchFamily="18" charset="0"/>
              </a:rPr>
              <a:t>Biomarkers: Pathophysiology and Disease Management. Humana Press. 2006: 347-372</a:t>
            </a:r>
          </a:p>
        </p:txBody>
      </p:sp>
    </p:spTree>
    <p:extLst>
      <p:ext uri="{BB962C8B-B14F-4D97-AF65-F5344CB8AC3E}">
        <p14:creationId xmlns:p14="http://schemas.microsoft.com/office/powerpoint/2010/main" val="2327787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9" name="Content Placeholder 2"/>
          <p:cNvSpPr txBox="1">
            <a:spLocks/>
          </p:cNvSpPr>
          <p:nvPr/>
        </p:nvSpPr>
        <p:spPr>
          <a:xfrm>
            <a:off x="228599" y="1371600"/>
            <a:ext cx="8763001" cy="4648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70000"/>
              </a:lnSpc>
              <a:spcBef>
                <a:spcPts val="0"/>
              </a:spcBef>
              <a:buSzPct val="100000"/>
              <a:buFont typeface="Wingdings" panose="05000000000000000000" pitchFamily="2" charset="2"/>
              <a:buChar char="§"/>
            </a:pPr>
            <a:r>
              <a:rPr lang="en-US" sz="2600"/>
              <a:t>Thời gian bán hủy khác nhau</a:t>
            </a:r>
          </a:p>
          <a:p>
            <a:pPr lvl="2">
              <a:lnSpc>
                <a:spcPct val="170000"/>
              </a:lnSpc>
              <a:spcBef>
                <a:spcPts val="0"/>
              </a:spcBef>
              <a:buSzPct val="100000"/>
              <a:buFont typeface="Wingdings" panose="05000000000000000000" pitchFamily="2" charset="2"/>
              <a:buChar char="ü"/>
            </a:pPr>
            <a:r>
              <a:rPr lang="en-US" sz="2400"/>
              <a:t>BNP: 20 phút</a:t>
            </a:r>
          </a:p>
          <a:p>
            <a:pPr lvl="2">
              <a:lnSpc>
                <a:spcPct val="170000"/>
              </a:lnSpc>
              <a:spcBef>
                <a:spcPts val="0"/>
              </a:spcBef>
              <a:buSzPct val="100000"/>
              <a:buFont typeface="Wingdings" panose="05000000000000000000" pitchFamily="2" charset="2"/>
              <a:buChar char="ü"/>
            </a:pPr>
            <a:r>
              <a:rPr lang="en-US" sz="2400"/>
              <a:t>NT-proBNP: 90 </a:t>
            </a:r>
            <a:r>
              <a:rPr lang="en-US" sz="2600" smtClean="0"/>
              <a:t>phút</a:t>
            </a:r>
          </a:p>
          <a:p>
            <a:pPr lvl="1">
              <a:lnSpc>
                <a:spcPct val="170000"/>
              </a:lnSpc>
              <a:spcBef>
                <a:spcPts val="0"/>
              </a:spcBef>
              <a:buSzPct val="100000"/>
              <a:buFont typeface="Wingdings" panose="05000000000000000000" pitchFamily="2" charset="2"/>
              <a:buChar char="§"/>
            </a:pPr>
            <a:r>
              <a:rPr lang="en-US" sz="2600"/>
              <a:t>Điểm cắt để chẩn </a:t>
            </a:r>
            <a:r>
              <a:rPr lang="en-US" sz="2600" smtClean="0"/>
              <a:t>đoán/loại </a:t>
            </a:r>
            <a:r>
              <a:rPr lang="en-US" sz="2600"/>
              <a:t>trừ suy </a:t>
            </a:r>
            <a:r>
              <a:rPr lang="en-US" sz="2600" smtClean="0"/>
              <a:t>tim khác nhau</a:t>
            </a:r>
          </a:p>
          <a:p>
            <a:pPr lvl="1">
              <a:lnSpc>
                <a:spcPct val="180000"/>
              </a:lnSpc>
              <a:spcBef>
                <a:spcPts val="0"/>
              </a:spcBef>
              <a:buSzPct val="100000"/>
              <a:buFont typeface="Wingdings" panose="05000000000000000000" pitchFamily="2" charset="2"/>
              <a:buChar char="§"/>
            </a:pPr>
            <a:r>
              <a:rPr lang="en-US" sz="2600" smtClean="0"/>
              <a:t>Nồng độ cao hơn trong suy tim cấp và lớn tuổi</a:t>
            </a:r>
            <a:endParaRPr lang="en-US" sz="2600"/>
          </a:p>
        </p:txBody>
      </p:sp>
      <p:sp>
        <p:nvSpPr>
          <p:cNvPr id="8"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BNP và NT-pro BNP</a:t>
            </a:r>
            <a:endParaRPr lang="en-US" sz="3400" b="1"/>
          </a:p>
        </p:txBody>
      </p:sp>
    </p:spTree>
    <p:extLst>
      <p:ext uri="{BB962C8B-B14F-4D97-AF65-F5344CB8AC3E}">
        <p14:creationId xmlns:p14="http://schemas.microsoft.com/office/powerpoint/2010/main" val="3925442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ext uri="{D42A27DB-BD31-4B8C-83A1-F6EECF244321}">
                <p14:modId xmlns:p14="http://schemas.microsoft.com/office/powerpoint/2010/main" val="4174453014"/>
              </p:ext>
            </p:extLst>
          </p:nvPr>
        </p:nvGraphicFramePr>
        <p:xfrm>
          <a:off x="82950" y="1676400"/>
          <a:ext cx="8984850" cy="3398168"/>
        </p:xfrm>
        <a:graphic>
          <a:graphicData uri="http://schemas.openxmlformats.org/drawingml/2006/table">
            <a:tbl>
              <a:tblPr firstRow="1" firstCol="1" bandRow="1">
                <a:tableStyleId>{ED083AE6-46FA-4A59-8FB0-9F97EB10719F}</a:tableStyleId>
              </a:tblPr>
              <a:tblGrid>
                <a:gridCol w="2050650">
                  <a:extLst>
                    <a:ext uri="{9D8B030D-6E8A-4147-A177-3AD203B41FA5}">
                      <a16:colId xmlns:a16="http://schemas.microsoft.com/office/drawing/2014/main" xmlns="" val="1791058786"/>
                    </a:ext>
                  </a:extLst>
                </a:gridCol>
                <a:gridCol w="2133600">
                  <a:extLst>
                    <a:ext uri="{9D8B030D-6E8A-4147-A177-3AD203B41FA5}">
                      <a16:colId xmlns:a16="http://schemas.microsoft.com/office/drawing/2014/main" xmlns="" val="2143146698"/>
                    </a:ext>
                  </a:extLst>
                </a:gridCol>
                <a:gridCol w="1219200">
                  <a:extLst>
                    <a:ext uri="{9D8B030D-6E8A-4147-A177-3AD203B41FA5}">
                      <a16:colId xmlns:a16="http://schemas.microsoft.com/office/drawing/2014/main" xmlns="" val="1463558427"/>
                    </a:ext>
                  </a:extLst>
                </a:gridCol>
                <a:gridCol w="1676400">
                  <a:extLst>
                    <a:ext uri="{9D8B030D-6E8A-4147-A177-3AD203B41FA5}">
                      <a16:colId xmlns:a16="http://schemas.microsoft.com/office/drawing/2014/main" xmlns="" val="3775910881"/>
                    </a:ext>
                  </a:extLst>
                </a:gridCol>
                <a:gridCol w="990600">
                  <a:extLst>
                    <a:ext uri="{9D8B030D-6E8A-4147-A177-3AD203B41FA5}">
                      <a16:colId xmlns:a16="http://schemas.microsoft.com/office/drawing/2014/main" xmlns="" val="1427820381"/>
                    </a:ext>
                  </a:extLst>
                </a:gridCol>
                <a:gridCol w="914400">
                  <a:extLst>
                    <a:ext uri="{9D8B030D-6E8A-4147-A177-3AD203B41FA5}">
                      <a16:colId xmlns:a16="http://schemas.microsoft.com/office/drawing/2014/main" xmlns="" val="1062705009"/>
                    </a:ext>
                  </a:extLst>
                </a:gridCol>
              </a:tblGrid>
              <a:tr h="1219200">
                <a:tc>
                  <a:txBody>
                    <a:bodyPr/>
                    <a:lstStyle/>
                    <a:p>
                      <a:pPr algn="ctr">
                        <a:lnSpc>
                          <a:spcPct val="150000"/>
                        </a:lnSpc>
                        <a:spcAft>
                          <a:spcPts val="0"/>
                        </a:spcAft>
                      </a:pPr>
                      <a:r>
                        <a:rPr lang="en-US" sz="2200">
                          <a:effectLst/>
                        </a:rPr>
                        <a:t>Peptide</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Điểm cắt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Độ nhạy</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PPV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NPV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2656268002"/>
                  </a:ext>
                </a:extLst>
              </a:tr>
              <a:tr h="544742">
                <a:tc gridSpan="6">
                  <a:txBody>
                    <a:bodyPr/>
                    <a:lstStyle/>
                    <a:p>
                      <a:pPr algn="just">
                        <a:lnSpc>
                          <a:spcPct val="150000"/>
                        </a:lnSpc>
                        <a:spcAft>
                          <a:spcPts val="0"/>
                        </a:spcAft>
                      </a:pPr>
                      <a:r>
                        <a:rPr lang="en-US" sz="2200">
                          <a:effectLst/>
                        </a:rPr>
                        <a:t>Loại trừ suy tim mất bù cấp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6516883"/>
                  </a:ext>
                </a:extLst>
              </a:tr>
              <a:tr h="544742">
                <a:tc>
                  <a:txBody>
                    <a:bodyPr/>
                    <a:lstStyle/>
                    <a:p>
                      <a:pPr algn="just">
                        <a:lnSpc>
                          <a:spcPct val="150000"/>
                        </a:lnSpc>
                        <a:spcAft>
                          <a:spcPts val="0"/>
                        </a:spcAft>
                      </a:pPr>
                      <a:r>
                        <a:rPr lang="en-US" sz="2200" b="0">
                          <a:effectLst/>
                        </a:rPr>
                        <a:t>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&lt; 30-50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2420327569"/>
                  </a:ext>
                </a:extLst>
              </a:tr>
              <a:tr h="544742">
                <a:tc>
                  <a:txBody>
                    <a:bodyPr/>
                    <a:lstStyle/>
                    <a:p>
                      <a:pPr algn="just">
                        <a:lnSpc>
                          <a:spcPct val="150000"/>
                        </a:lnSpc>
                        <a:spcAft>
                          <a:spcPts val="0"/>
                        </a:spcAft>
                      </a:pPr>
                      <a:r>
                        <a:rPr lang="en-US" sz="2200" b="0">
                          <a:effectLst/>
                        </a:rPr>
                        <a:t>NT-proBNP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&lt; 300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2998815869"/>
                  </a:ext>
                </a:extLst>
              </a:tr>
              <a:tr h="544742">
                <a:tc>
                  <a:txBody>
                    <a:bodyPr/>
                    <a:lstStyle/>
                    <a:p>
                      <a:pPr algn="just">
                        <a:lnSpc>
                          <a:spcPct val="150000"/>
                        </a:lnSpc>
                        <a:spcAft>
                          <a:spcPts val="0"/>
                        </a:spcAft>
                      </a:pPr>
                      <a:r>
                        <a:rPr lang="en-US" sz="2200" b="0">
                          <a:effectLst/>
                        </a:rPr>
                        <a:t>MR-proANP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&lt; 57 pmol/L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98</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88905696"/>
                  </a:ext>
                </a:extLst>
              </a:tr>
            </a:tbl>
          </a:graphicData>
        </a:graphic>
      </p:graphicFrame>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403-417</a:t>
            </a:r>
          </a:p>
        </p:txBody>
      </p:sp>
    </p:spTree>
    <p:extLst>
      <p:ext uri="{BB962C8B-B14F-4D97-AF65-F5344CB8AC3E}">
        <p14:creationId xmlns:p14="http://schemas.microsoft.com/office/powerpoint/2010/main" val="2212384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ext uri="{D42A27DB-BD31-4B8C-83A1-F6EECF244321}">
                <p14:modId xmlns:p14="http://schemas.microsoft.com/office/powerpoint/2010/main" val="1420273987"/>
              </p:ext>
            </p:extLst>
          </p:nvPr>
        </p:nvGraphicFramePr>
        <p:xfrm>
          <a:off x="133024" y="1524000"/>
          <a:ext cx="8984850" cy="3611880"/>
        </p:xfrm>
        <a:graphic>
          <a:graphicData uri="http://schemas.openxmlformats.org/drawingml/2006/table">
            <a:tbl>
              <a:tblPr firstRow="1" firstCol="1" bandRow="1">
                <a:tableStyleId>{ED083AE6-46FA-4A59-8FB0-9F97EB10719F}</a:tableStyleId>
              </a:tblPr>
              <a:tblGrid>
                <a:gridCol w="1974450">
                  <a:extLst>
                    <a:ext uri="{9D8B030D-6E8A-4147-A177-3AD203B41FA5}">
                      <a16:colId xmlns:a16="http://schemas.microsoft.com/office/drawing/2014/main" xmlns="" val="1791058786"/>
                    </a:ext>
                  </a:extLst>
                </a:gridCol>
                <a:gridCol w="2388326">
                  <a:extLst>
                    <a:ext uri="{9D8B030D-6E8A-4147-A177-3AD203B41FA5}">
                      <a16:colId xmlns:a16="http://schemas.microsoft.com/office/drawing/2014/main" xmlns="" val="620979443"/>
                    </a:ext>
                  </a:extLst>
                </a:gridCol>
                <a:gridCol w="1219200">
                  <a:extLst>
                    <a:ext uri="{9D8B030D-6E8A-4147-A177-3AD203B41FA5}">
                      <a16:colId xmlns:a16="http://schemas.microsoft.com/office/drawing/2014/main" xmlns="" val="1272364866"/>
                    </a:ext>
                  </a:extLst>
                </a:gridCol>
                <a:gridCol w="1752600">
                  <a:extLst>
                    <a:ext uri="{9D8B030D-6E8A-4147-A177-3AD203B41FA5}">
                      <a16:colId xmlns:a16="http://schemas.microsoft.com/office/drawing/2014/main" xmlns="" val="2553006066"/>
                    </a:ext>
                  </a:extLst>
                </a:gridCol>
                <a:gridCol w="762000">
                  <a:extLst>
                    <a:ext uri="{9D8B030D-6E8A-4147-A177-3AD203B41FA5}">
                      <a16:colId xmlns:a16="http://schemas.microsoft.com/office/drawing/2014/main" xmlns="" val="1711152556"/>
                    </a:ext>
                  </a:extLst>
                </a:gridCol>
                <a:gridCol w="888274">
                  <a:extLst>
                    <a:ext uri="{9D8B030D-6E8A-4147-A177-3AD203B41FA5}">
                      <a16:colId xmlns:a16="http://schemas.microsoft.com/office/drawing/2014/main" xmlns="" val="2071019016"/>
                    </a:ext>
                  </a:extLst>
                </a:gridCol>
              </a:tblGrid>
              <a:tr h="1066800">
                <a:tc>
                  <a:txBody>
                    <a:bodyPr/>
                    <a:lstStyle/>
                    <a:p>
                      <a:pPr algn="ctr">
                        <a:lnSpc>
                          <a:spcPct val="150000"/>
                        </a:lnSpc>
                        <a:spcAft>
                          <a:spcPts val="0"/>
                        </a:spcAft>
                      </a:pPr>
                      <a:r>
                        <a:rPr lang="en-US" sz="2200">
                          <a:effectLst/>
                        </a:rPr>
                        <a:t>Peptide</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Điểm cắt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Độ nhạy</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PPV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NPV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2656268002"/>
                  </a:ext>
                </a:extLst>
              </a:tr>
              <a:tr h="533400">
                <a:tc gridSpan="6">
                  <a:txBody>
                    <a:bodyPr/>
                    <a:lstStyle/>
                    <a:p>
                      <a:pPr>
                        <a:lnSpc>
                          <a:spcPct val="150000"/>
                        </a:lnSpc>
                        <a:spcAft>
                          <a:spcPts val="0"/>
                        </a:spcAft>
                      </a:pPr>
                      <a:r>
                        <a:rPr lang="en-US" sz="2200">
                          <a:effectLst/>
                        </a:rPr>
                        <a:t>Chẩn đoán suy tim mất bù cấp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8021463"/>
                  </a:ext>
                </a:extLst>
              </a:tr>
              <a:tr h="176212">
                <a:tc gridSpan="6">
                  <a:txBody>
                    <a:bodyPr/>
                    <a:lstStyle/>
                    <a:p>
                      <a:pPr>
                        <a:lnSpc>
                          <a:spcPct val="150000"/>
                        </a:lnSpc>
                        <a:spcAft>
                          <a:spcPts val="0"/>
                        </a:spcAft>
                      </a:pPr>
                      <a:r>
                        <a:rPr lang="en-US" sz="2200" b="0" i="1">
                          <a:effectLst/>
                        </a:rPr>
                        <a:t>Chiến lược 1 điểm cắt</a:t>
                      </a:r>
                      <a:endParaRPr lang="en-US" sz="22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398893700"/>
                  </a:ext>
                </a:extLst>
              </a:tr>
              <a:tr h="176212">
                <a:tc>
                  <a:txBody>
                    <a:bodyPr/>
                    <a:lstStyle/>
                    <a:p>
                      <a:pPr algn="just">
                        <a:lnSpc>
                          <a:spcPct val="150000"/>
                        </a:lnSpc>
                        <a:spcAft>
                          <a:spcPts val="0"/>
                        </a:spcAft>
                      </a:pPr>
                      <a:r>
                        <a:rPr lang="en-US" sz="2200" b="0">
                          <a:effectLst/>
                        </a:rPr>
                        <a:t>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 100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89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3827475282"/>
                  </a:ext>
                </a:extLst>
              </a:tr>
              <a:tr h="176212">
                <a:tc>
                  <a:txBody>
                    <a:bodyPr/>
                    <a:lstStyle/>
                    <a:p>
                      <a:pPr algn="just">
                        <a:lnSpc>
                          <a:spcPct val="150000"/>
                        </a:lnSpc>
                        <a:spcAft>
                          <a:spcPts val="0"/>
                        </a:spcAft>
                      </a:pPr>
                      <a:r>
                        <a:rPr lang="en-US" sz="2200" b="0">
                          <a:effectLst/>
                        </a:rPr>
                        <a:t>NT-proBNP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 900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85</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94</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3349096109"/>
                  </a:ext>
                </a:extLst>
              </a:tr>
              <a:tr h="501777">
                <a:tc>
                  <a:txBody>
                    <a:bodyPr/>
                    <a:lstStyle/>
                    <a:p>
                      <a:pPr algn="just">
                        <a:lnSpc>
                          <a:spcPct val="150000"/>
                        </a:lnSpc>
                        <a:spcAft>
                          <a:spcPts val="0"/>
                        </a:spcAft>
                      </a:pPr>
                      <a:r>
                        <a:rPr lang="en-US" sz="2200" b="0">
                          <a:effectLst/>
                        </a:rPr>
                        <a:t>MR-proANP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 127 pmol/L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87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67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2346602130"/>
                  </a:ext>
                </a:extLst>
              </a:tr>
            </a:tbl>
          </a:graphicData>
        </a:graphic>
      </p:graphicFrame>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403-417</a:t>
            </a:r>
          </a:p>
        </p:txBody>
      </p:sp>
    </p:spTree>
    <p:extLst>
      <p:ext uri="{BB962C8B-B14F-4D97-AF65-F5344CB8AC3E}">
        <p14:creationId xmlns:p14="http://schemas.microsoft.com/office/powerpoint/2010/main" val="138975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NỘI DUNG</a:t>
            </a:r>
            <a:endParaRPr lang="en-US" b="1"/>
          </a:p>
        </p:txBody>
      </p:sp>
      <p:sp>
        <p:nvSpPr>
          <p:cNvPr id="8" name="Content Placeholder 2"/>
          <p:cNvSpPr>
            <a:spLocks noGrp="1"/>
          </p:cNvSpPr>
          <p:nvPr>
            <p:ph idx="1"/>
          </p:nvPr>
        </p:nvSpPr>
        <p:spPr>
          <a:xfrm>
            <a:off x="304800" y="1371600"/>
            <a:ext cx="8458200" cy="4572000"/>
          </a:xfrm>
        </p:spPr>
        <p:txBody>
          <a:bodyPr>
            <a:normAutofit/>
          </a:bodyPr>
          <a:lstStyle/>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Định nghĩa</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Phân loại</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Chất chỉ điểm sinh học hoại tử cơ tim</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Chất chỉ điểm sinh học căng cơ tim</a:t>
            </a:r>
            <a:endParaRPr lang="en-US" sz="3200" b="1" dirty="0" smtClean="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01349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ext uri="{D42A27DB-BD31-4B8C-83A1-F6EECF244321}">
                <p14:modId xmlns:p14="http://schemas.microsoft.com/office/powerpoint/2010/main" val="2252876713"/>
              </p:ext>
            </p:extLst>
          </p:nvPr>
        </p:nvGraphicFramePr>
        <p:xfrm>
          <a:off x="76200" y="1219200"/>
          <a:ext cx="8984850" cy="5250180"/>
        </p:xfrm>
        <a:graphic>
          <a:graphicData uri="http://schemas.openxmlformats.org/drawingml/2006/table">
            <a:tbl>
              <a:tblPr firstRow="1" firstCol="1" bandRow="1">
                <a:tableStyleId>{ED083AE6-46FA-4A59-8FB0-9F97EB10719F}</a:tableStyleId>
              </a:tblPr>
              <a:tblGrid>
                <a:gridCol w="1600200">
                  <a:extLst>
                    <a:ext uri="{9D8B030D-6E8A-4147-A177-3AD203B41FA5}">
                      <a16:colId xmlns:a16="http://schemas.microsoft.com/office/drawing/2014/main" xmlns="" val="1791058786"/>
                    </a:ext>
                  </a:extLst>
                </a:gridCol>
                <a:gridCol w="3048000">
                  <a:extLst>
                    <a:ext uri="{9D8B030D-6E8A-4147-A177-3AD203B41FA5}">
                      <a16:colId xmlns:a16="http://schemas.microsoft.com/office/drawing/2014/main" xmlns="" val="4292398438"/>
                    </a:ext>
                  </a:extLst>
                </a:gridCol>
                <a:gridCol w="1143000">
                  <a:extLst>
                    <a:ext uri="{9D8B030D-6E8A-4147-A177-3AD203B41FA5}">
                      <a16:colId xmlns:a16="http://schemas.microsoft.com/office/drawing/2014/main" xmlns="" val="3506739809"/>
                    </a:ext>
                  </a:extLst>
                </a:gridCol>
                <a:gridCol w="1447800">
                  <a:extLst>
                    <a:ext uri="{9D8B030D-6E8A-4147-A177-3AD203B41FA5}">
                      <a16:colId xmlns:a16="http://schemas.microsoft.com/office/drawing/2014/main" xmlns="" val="2044083695"/>
                    </a:ext>
                  </a:extLst>
                </a:gridCol>
                <a:gridCol w="838200">
                  <a:extLst>
                    <a:ext uri="{9D8B030D-6E8A-4147-A177-3AD203B41FA5}">
                      <a16:colId xmlns:a16="http://schemas.microsoft.com/office/drawing/2014/main" xmlns="" val="4248409837"/>
                    </a:ext>
                  </a:extLst>
                </a:gridCol>
                <a:gridCol w="907650">
                  <a:extLst>
                    <a:ext uri="{9D8B030D-6E8A-4147-A177-3AD203B41FA5}">
                      <a16:colId xmlns:a16="http://schemas.microsoft.com/office/drawing/2014/main" xmlns="" val="1181614791"/>
                    </a:ext>
                  </a:extLst>
                </a:gridCol>
              </a:tblGrid>
              <a:tr h="352426">
                <a:tc>
                  <a:txBody>
                    <a:bodyPr/>
                    <a:lstStyle/>
                    <a:p>
                      <a:pPr algn="ctr">
                        <a:lnSpc>
                          <a:spcPct val="150000"/>
                        </a:lnSpc>
                        <a:spcAft>
                          <a:spcPts val="0"/>
                        </a:spcAft>
                      </a:pPr>
                      <a:r>
                        <a:rPr lang="en-US" sz="1900">
                          <a:effectLst/>
                        </a:rPr>
                        <a:t>Peptide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Điểm cắt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Độ nhạy</a:t>
                      </a:r>
                    </a:p>
                    <a:p>
                      <a:pPr algn="ctr">
                        <a:lnSpc>
                          <a:spcPct val="150000"/>
                        </a:lnSpc>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900">
                          <a:effectLst/>
                        </a:rPr>
                        <a:t>Độ đặc hiệu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900">
                          <a:effectLst/>
                        </a:rPr>
                        <a:t>PPV</a:t>
                      </a:r>
                    </a:p>
                    <a:p>
                      <a:pPr algn="ctr">
                        <a:lnSpc>
                          <a:spcPct val="150000"/>
                        </a:lnSpc>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NPV</a:t>
                      </a:r>
                    </a:p>
                    <a:p>
                      <a:pPr algn="ctr">
                        <a:lnSpc>
                          <a:spcPct val="150000"/>
                        </a:lnSpc>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2656268002"/>
                  </a:ext>
                </a:extLst>
              </a:tr>
              <a:tr h="472440">
                <a:tc gridSpan="6">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900" smtClean="0">
                          <a:effectLst/>
                        </a:rPr>
                        <a:t>Chẩn đoán suy tim mất bù cấp</a:t>
                      </a:r>
                      <a:endParaRPr lang="en-US" sz="190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4581431"/>
                  </a:ext>
                </a:extLst>
              </a:tr>
              <a:tr h="176212">
                <a:tc gridSpan="6">
                  <a:txBody>
                    <a:bodyPr/>
                    <a:lstStyle/>
                    <a:p>
                      <a:pPr>
                        <a:lnSpc>
                          <a:spcPct val="150000"/>
                        </a:lnSpc>
                        <a:spcAft>
                          <a:spcPts val="0"/>
                        </a:spcAft>
                      </a:pPr>
                      <a:r>
                        <a:rPr lang="en-US" sz="1900" b="0" i="1">
                          <a:effectLst/>
                        </a:rPr>
                        <a:t>Chiến lược nhiều điểm cắt</a:t>
                      </a:r>
                      <a:endParaRPr lang="en-US" sz="19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495489648"/>
                  </a:ext>
                </a:extLst>
              </a:tr>
              <a:tr h="528638">
                <a:tc>
                  <a:txBody>
                    <a:bodyPr/>
                    <a:lstStyle/>
                    <a:p>
                      <a:pPr algn="just">
                        <a:lnSpc>
                          <a:spcPct val="150000"/>
                        </a:lnSpc>
                        <a:spcAft>
                          <a:spcPts val="0"/>
                        </a:spcAft>
                      </a:pPr>
                      <a:r>
                        <a:rPr lang="en-US" sz="1900" b="0">
                          <a:effectLst/>
                        </a:rPr>
                        <a:t>BNP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&lt; 100 pg/mL: loại trừ</a:t>
                      </a:r>
                    </a:p>
                    <a:p>
                      <a:pPr algn="just">
                        <a:lnSpc>
                          <a:spcPct val="150000"/>
                        </a:lnSpc>
                        <a:spcAft>
                          <a:spcPts val="0"/>
                        </a:spcAft>
                      </a:pPr>
                      <a:r>
                        <a:rPr lang="en-US" sz="1900">
                          <a:effectLst/>
                        </a:rPr>
                        <a:t>100-400 pg/mL: vùng xám</a:t>
                      </a:r>
                    </a:p>
                    <a:p>
                      <a:pPr algn="just">
                        <a:lnSpc>
                          <a:spcPct val="150000"/>
                        </a:lnSpc>
                        <a:spcAft>
                          <a:spcPts val="0"/>
                        </a:spcAft>
                      </a:pPr>
                      <a:r>
                        <a:rPr lang="en-US" sz="1900">
                          <a:effectLst/>
                        </a:rPr>
                        <a:t>&gt; 400 pg/mL: đưa vào</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90</a:t>
                      </a:r>
                    </a:p>
                    <a:p>
                      <a:pPr algn="ctr">
                        <a:lnSpc>
                          <a:spcPct val="150000"/>
                        </a:lnSpc>
                        <a:spcAft>
                          <a:spcPts val="0"/>
                        </a:spcAft>
                      </a:pPr>
                      <a:r>
                        <a:rPr lang="en-US" sz="1900">
                          <a:effectLst/>
                        </a:rPr>
                        <a:t>*</a:t>
                      </a:r>
                    </a:p>
                    <a:p>
                      <a:pPr algn="ctr">
                        <a:lnSpc>
                          <a:spcPct val="150000"/>
                        </a:lnSpc>
                        <a:spcAft>
                          <a:spcPts val="0"/>
                        </a:spcAft>
                      </a:pPr>
                      <a:r>
                        <a:rPr lang="en-US" sz="1900">
                          <a:effectLst/>
                        </a:rPr>
                        <a:t>63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73</a:t>
                      </a:r>
                    </a:p>
                    <a:p>
                      <a:pPr algn="ctr">
                        <a:lnSpc>
                          <a:spcPct val="150000"/>
                        </a:lnSpc>
                        <a:spcAft>
                          <a:spcPts val="0"/>
                        </a:spcAft>
                      </a:pPr>
                      <a:r>
                        <a:rPr lang="en-US" sz="1900">
                          <a:effectLst/>
                        </a:rPr>
                        <a:t>*</a:t>
                      </a:r>
                    </a:p>
                    <a:p>
                      <a:pPr algn="ctr">
                        <a:lnSpc>
                          <a:spcPct val="150000"/>
                        </a:lnSpc>
                        <a:spcAft>
                          <a:spcPts val="0"/>
                        </a:spcAft>
                      </a:pPr>
                      <a:r>
                        <a:rPr lang="en-US" sz="1900">
                          <a:effectLst/>
                        </a:rPr>
                        <a:t>91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75</a:t>
                      </a:r>
                    </a:p>
                    <a:p>
                      <a:pPr algn="ctr">
                        <a:lnSpc>
                          <a:spcPct val="150000"/>
                        </a:lnSpc>
                        <a:spcAft>
                          <a:spcPts val="0"/>
                        </a:spcAft>
                      </a:pPr>
                      <a:r>
                        <a:rPr lang="en-US" sz="1900">
                          <a:effectLst/>
                        </a:rPr>
                        <a:t>*</a:t>
                      </a:r>
                    </a:p>
                    <a:p>
                      <a:pPr algn="ctr">
                        <a:lnSpc>
                          <a:spcPct val="150000"/>
                        </a:lnSpc>
                        <a:spcAft>
                          <a:spcPts val="0"/>
                        </a:spcAft>
                      </a:pPr>
                      <a:r>
                        <a:rPr lang="en-US" sz="1900">
                          <a:effectLst/>
                        </a:rPr>
                        <a:t>86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90</a:t>
                      </a:r>
                    </a:p>
                    <a:p>
                      <a:pPr algn="ctr">
                        <a:lnSpc>
                          <a:spcPct val="150000"/>
                        </a:lnSpc>
                        <a:spcAft>
                          <a:spcPts val="0"/>
                        </a:spcAft>
                      </a:pPr>
                      <a:r>
                        <a:rPr lang="en-US" sz="1900">
                          <a:effectLst/>
                        </a:rPr>
                        <a:t>8</a:t>
                      </a:r>
                    </a:p>
                    <a:p>
                      <a:pPr algn="ctr">
                        <a:lnSpc>
                          <a:spcPct val="150000"/>
                        </a:lnSpc>
                        <a:spcAft>
                          <a:spcPts val="0"/>
                        </a:spcAft>
                      </a:pPr>
                      <a:r>
                        <a:rPr lang="en-US" sz="1900">
                          <a:effectLst/>
                        </a:rPr>
                        <a:t>74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136759768"/>
                  </a:ext>
                </a:extLst>
              </a:tr>
              <a:tr h="528638">
                <a:tc>
                  <a:txBody>
                    <a:bodyPr/>
                    <a:lstStyle/>
                    <a:p>
                      <a:pPr algn="just">
                        <a:lnSpc>
                          <a:spcPct val="150000"/>
                        </a:lnSpc>
                        <a:spcAft>
                          <a:spcPts val="0"/>
                        </a:spcAft>
                      </a:pPr>
                      <a:r>
                        <a:rPr lang="en-US" sz="1900" b="0">
                          <a:effectLst/>
                        </a:rPr>
                        <a:t>NT-proBNP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 450 pg/mL cho tuổi &lt; 50</a:t>
                      </a:r>
                    </a:p>
                    <a:p>
                      <a:pPr algn="just">
                        <a:lnSpc>
                          <a:spcPct val="150000"/>
                        </a:lnSpc>
                        <a:spcAft>
                          <a:spcPts val="0"/>
                        </a:spcAft>
                      </a:pPr>
                      <a:r>
                        <a:rPr lang="en-US" sz="1900">
                          <a:effectLst/>
                        </a:rPr>
                        <a:t>≥ 900 pg/mL cho tuổi 50-75</a:t>
                      </a:r>
                    </a:p>
                    <a:p>
                      <a:pPr algn="just">
                        <a:lnSpc>
                          <a:spcPct val="150000"/>
                        </a:lnSpc>
                        <a:spcAft>
                          <a:spcPts val="0"/>
                        </a:spcAft>
                      </a:pPr>
                      <a:r>
                        <a:rPr lang="en-US" sz="1900">
                          <a:effectLst/>
                        </a:rPr>
                        <a:t>≥ 1800 pg/mL cho tuổi &gt; 75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66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3114236839"/>
                  </a:ext>
                </a:extLst>
              </a:tr>
              <a:tr h="352426">
                <a:tc>
                  <a:txBody>
                    <a:bodyPr/>
                    <a:lstStyle/>
                    <a:p>
                      <a:pPr algn="just">
                        <a:lnSpc>
                          <a:spcPct val="150000"/>
                        </a:lnSpc>
                        <a:spcAft>
                          <a:spcPts val="0"/>
                        </a:spcAft>
                      </a:pPr>
                      <a:r>
                        <a:rPr lang="en-US" sz="1900" b="0">
                          <a:effectLst/>
                        </a:rPr>
                        <a:t>MR-proANP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 104 pmol/L cho tuổi &lt; 65</a:t>
                      </a:r>
                    </a:p>
                    <a:p>
                      <a:pPr algn="just">
                        <a:lnSpc>
                          <a:spcPct val="150000"/>
                        </a:lnSpc>
                        <a:spcAft>
                          <a:spcPts val="0"/>
                        </a:spcAft>
                      </a:pPr>
                      <a:r>
                        <a:rPr lang="en-US" sz="1900">
                          <a:effectLst/>
                        </a:rPr>
                        <a:t>≥ 214 pmol/L cho tuổi ≥ 65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75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988835799"/>
                  </a:ext>
                </a:extLst>
              </a:tr>
            </a:tbl>
          </a:graphicData>
        </a:graphic>
      </p:graphicFrame>
      <p:sp>
        <p:nvSpPr>
          <p:cNvPr id="5" name="Rectangle 4"/>
          <p:cNvSpPr/>
          <p:nvPr/>
        </p:nvSpPr>
        <p:spPr>
          <a:xfrm>
            <a:off x="275863" y="65518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403-417</a:t>
            </a:r>
          </a:p>
        </p:txBody>
      </p:sp>
    </p:spTree>
    <p:extLst>
      <p:ext uri="{BB962C8B-B14F-4D97-AF65-F5344CB8AC3E}">
        <p14:creationId xmlns:p14="http://schemas.microsoft.com/office/powerpoint/2010/main" val="4288083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9" name="Title 1"/>
          <p:cNvSpPr txBox="1">
            <a:spLocks/>
          </p:cNvSpPr>
          <p:nvPr/>
        </p:nvSpPr>
        <p:spPr>
          <a:xfrm>
            <a:off x="159152" y="2286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ext uri="{D42A27DB-BD31-4B8C-83A1-F6EECF244321}">
                <p14:modId xmlns:p14="http://schemas.microsoft.com/office/powerpoint/2010/main" val="4268569818"/>
              </p:ext>
            </p:extLst>
          </p:nvPr>
        </p:nvGraphicFramePr>
        <p:xfrm>
          <a:off x="76200" y="1143000"/>
          <a:ext cx="8984850" cy="5349240"/>
        </p:xfrm>
        <a:graphic>
          <a:graphicData uri="http://schemas.openxmlformats.org/drawingml/2006/table">
            <a:tbl>
              <a:tblPr firstRow="1" firstCol="1" bandRow="1">
                <a:tableStyleId>{ED083AE6-46FA-4A59-8FB0-9F97EB10719F}</a:tableStyleId>
              </a:tblPr>
              <a:tblGrid>
                <a:gridCol w="1371600">
                  <a:extLst>
                    <a:ext uri="{9D8B030D-6E8A-4147-A177-3AD203B41FA5}">
                      <a16:colId xmlns:a16="http://schemas.microsoft.com/office/drawing/2014/main" xmlns="" val="1791058786"/>
                    </a:ext>
                  </a:extLst>
                </a:gridCol>
                <a:gridCol w="3352800">
                  <a:extLst>
                    <a:ext uri="{9D8B030D-6E8A-4147-A177-3AD203B41FA5}">
                      <a16:colId xmlns:a16="http://schemas.microsoft.com/office/drawing/2014/main" xmlns="" val="3484181735"/>
                    </a:ext>
                  </a:extLst>
                </a:gridCol>
                <a:gridCol w="1066800">
                  <a:extLst>
                    <a:ext uri="{9D8B030D-6E8A-4147-A177-3AD203B41FA5}">
                      <a16:colId xmlns:a16="http://schemas.microsoft.com/office/drawing/2014/main" xmlns="" val="2288751555"/>
                    </a:ext>
                  </a:extLst>
                </a:gridCol>
                <a:gridCol w="1447800">
                  <a:extLst>
                    <a:ext uri="{9D8B030D-6E8A-4147-A177-3AD203B41FA5}">
                      <a16:colId xmlns:a16="http://schemas.microsoft.com/office/drawing/2014/main" xmlns="" val="1789231389"/>
                    </a:ext>
                  </a:extLst>
                </a:gridCol>
                <a:gridCol w="762000">
                  <a:extLst>
                    <a:ext uri="{9D8B030D-6E8A-4147-A177-3AD203B41FA5}">
                      <a16:colId xmlns:a16="http://schemas.microsoft.com/office/drawing/2014/main" xmlns="" val="2635799539"/>
                    </a:ext>
                  </a:extLst>
                </a:gridCol>
                <a:gridCol w="983850">
                  <a:extLst>
                    <a:ext uri="{9D8B030D-6E8A-4147-A177-3AD203B41FA5}">
                      <a16:colId xmlns:a16="http://schemas.microsoft.com/office/drawing/2014/main" xmlns="" val="2976132049"/>
                    </a:ext>
                  </a:extLst>
                </a:gridCol>
              </a:tblGrid>
              <a:tr h="352426">
                <a:tc>
                  <a:txBody>
                    <a:bodyPr/>
                    <a:lstStyle/>
                    <a:p>
                      <a:pPr algn="ctr">
                        <a:lnSpc>
                          <a:spcPct val="150000"/>
                        </a:lnSpc>
                        <a:spcAft>
                          <a:spcPts val="0"/>
                        </a:spcAft>
                      </a:pPr>
                      <a:r>
                        <a:rPr lang="en-US" sz="1800">
                          <a:effectLst/>
                        </a:rPr>
                        <a:t>Peptide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Điểm cắt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Độ nhạy</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800">
                          <a:effectLst/>
                        </a:rPr>
                        <a:t>Độ đặc hiệu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800">
                          <a:effectLst/>
                        </a:rPr>
                        <a:t>PPV</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NPV</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2656268002"/>
                  </a:ext>
                </a:extLst>
              </a:tr>
              <a:tr h="176212">
                <a:tc gridSpan="6">
                  <a:txBody>
                    <a:bodyPr/>
                    <a:lstStyle/>
                    <a:p>
                      <a:pPr>
                        <a:lnSpc>
                          <a:spcPct val="150000"/>
                        </a:lnSpc>
                        <a:spcAft>
                          <a:spcPts val="0"/>
                        </a:spcAft>
                      </a:pPr>
                      <a:r>
                        <a:rPr lang="en-US" sz="1800">
                          <a:effectLst/>
                        </a:rPr>
                        <a:t>Bệnh nhân ngoại trú</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424153141"/>
                  </a:ext>
                </a:extLst>
              </a:tr>
              <a:tr h="352426">
                <a:tc>
                  <a:txBody>
                    <a:bodyPr/>
                    <a:lstStyle/>
                    <a:p>
                      <a:pPr algn="just">
                        <a:lnSpc>
                          <a:spcPct val="150000"/>
                        </a:lnSpc>
                        <a:spcAft>
                          <a:spcPts val="0"/>
                        </a:spcAft>
                      </a:pPr>
                      <a:r>
                        <a:rPr lang="en-US" sz="1800" b="0">
                          <a:effectLst/>
                        </a:rPr>
                        <a:t>BNP</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800">
                          <a:effectLst/>
                        </a:rPr>
                        <a:t>&lt; 20 pg/mL (không triệu chứng)</a:t>
                      </a:r>
                    </a:p>
                    <a:p>
                      <a:pPr algn="just">
                        <a:lnSpc>
                          <a:spcPct val="150000"/>
                        </a:lnSpc>
                        <a:spcAft>
                          <a:spcPts val="0"/>
                        </a:spcAft>
                      </a:pPr>
                      <a:r>
                        <a:rPr lang="en-US" sz="1800">
                          <a:effectLst/>
                        </a:rPr>
                        <a:t>&lt; 40 pg/mL (có triệu chứng)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96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3406008286"/>
                  </a:ext>
                </a:extLst>
              </a:tr>
              <a:tr h="1057276">
                <a:tc>
                  <a:txBody>
                    <a:bodyPr/>
                    <a:lstStyle/>
                    <a:p>
                      <a:pPr algn="just">
                        <a:lnSpc>
                          <a:spcPct val="150000"/>
                        </a:lnSpc>
                        <a:spcAft>
                          <a:spcPts val="0"/>
                        </a:spcAft>
                      </a:pPr>
                      <a:r>
                        <a:rPr lang="en-US" sz="1800" b="0">
                          <a:effectLst/>
                        </a:rPr>
                        <a:t>NT-proBNP</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800">
                          <a:effectLst/>
                        </a:rPr>
                        <a:t>&lt; 125 pg/mL cho tuổi &lt; 75</a:t>
                      </a:r>
                    </a:p>
                    <a:p>
                      <a:pPr algn="just">
                        <a:lnSpc>
                          <a:spcPct val="150000"/>
                        </a:lnSpc>
                        <a:spcAft>
                          <a:spcPts val="0"/>
                        </a:spcAft>
                      </a:pPr>
                      <a:r>
                        <a:rPr lang="en-US" sz="1800">
                          <a:effectLst/>
                        </a:rPr>
                        <a:t>&lt; 450 pg/mL cho tuổi ≥ 75</a:t>
                      </a:r>
                    </a:p>
                    <a:p>
                      <a:pPr algn="just">
                        <a:lnSpc>
                          <a:spcPct val="150000"/>
                        </a:lnSpc>
                        <a:spcAft>
                          <a:spcPts val="0"/>
                        </a:spcAft>
                      </a:pPr>
                      <a:r>
                        <a:rPr lang="en-US" sz="1800">
                          <a:effectLst/>
                        </a:rPr>
                        <a:t>hoặc</a:t>
                      </a:r>
                    </a:p>
                    <a:p>
                      <a:pPr algn="just">
                        <a:lnSpc>
                          <a:spcPct val="150000"/>
                        </a:lnSpc>
                        <a:spcAft>
                          <a:spcPts val="0"/>
                        </a:spcAft>
                      </a:pPr>
                      <a:r>
                        <a:rPr lang="en-US" sz="1800">
                          <a:effectLst/>
                        </a:rPr>
                        <a:t>&lt; 50 pg/mL cho tuổi &lt; 50</a:t>
                      </a:r>
                    </a:p>
                    <a:p>
                      <a:pPr algn="just">
                        <a:lnSpc>
                          <a:spcPct val="150000"/>
                        </a:lnSpc>
                        <a:spcAft>
                          <a:spcPts val="0"/>
                        </a:spcAft>
                      </a:pPr>
                      <a:r>
                        <a:rPr lang="en-US" sz="1800">
                          <a:effectLst/>
                        </a:rPr>
                        <a:t>&lt; 75 pg/mL cho tuổi 50-75</a:t>
                      </a:r>
                    </a:p>
                    <a:p>
                      <a:pPr algn="just">
                        <a:lnSpc>
                          <a:spcPct val="150000"/>
                        </a:lnSpc>
                        <a:spcAft>
                          <a:spcPts val="0"/>
                        </a:spcAft>
                      </a:pPr>
                      <a:r>
                        <a:rPr lang="en-US" sz="1800">
                          <a:effectLst/>
                        </a:rPr>
                        <a:t>&lt; 250 pg/mL cho tuổi ≥ 75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 </a:t>
                      </a:r>
                    </a:p>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 </a:t>
                      </a:r>
                    </a:p>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 </a:t>
                      </a:r>
                    </a:p>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98</a:t>
                      </a:r>
                    </a:p>
                    <a:p>
                      <a:pPr algn="ctr">
                        <a:lnSpc>
                          <a:spcPct val="150000"/>
                        </a:lnSpc>
                        <a:spcAft>
                          <a:spcPts val="0"/>
                        </a:spcAft>
                      </a:pPr>
                      <a:r>
                        <a:rPr lang="en-US" sz="1800">
                          <a:effectLst/>
                        </a:rPr>
                        <a:t>91</a:t>
                      </a:r>
                    </a:p>
                    <a:p>
                      <a:pPr algn="ctr">
                        <a:lnSpc>
                          <a:spcPct val="150000"/>
                        </a:lnSpc>
                        <a:spcAft>
                          <a:spcPts val="0"/>
                        </a:spcAft>
                      </a:pPr>
                      <a:r>
                        <a:rPr lang="en-US" sz="1800">
                          <a:effectLst/>
                        </a:rPr>
                        <a:t> </a:t>
                      </a:r>
                    </a:p>
                    <a:p>
                      <a:pPr algn="ctr">
                        <a:lnSpc>
                          <a:spcPct val="150000"/>
                        </a:lnSpc>
                        <a:spcAft>
                          <a:spcPts val="0"/>
                        </a:spcAft>
                      </a:pPr>
                      <a:r>
                        <a:rPr lang="en-US" sz="1800">
                          <a:effectLst/>
                        </a:rPr>
                        <a:t>98</a:t>
                      </a:r>
                    </a:p>
                    <a:p>
                      <a:pPr algn="ctr">
                        <a:lnSpc>
                          <a:spcPct val="150000"/>
                        </a:lnSpc>
                        <a:spcAft>
                          <a:spcPts val="0"/>
                        </a:spcAft>
                      </a:pPr>
                      <a:r>
                        <a:rPr lang="en-US" sz="1800">
                          <a:effectLst/>
                        </a:rPr>
                        <a:t>98</a:t>
                      </a:r>
                    </a:p>
                    <a:p>
                      <a:pPr algn="ctr">
                        <a:lnSpc>
                          <a:spcPct val="150000"/>
                        </a:lnSpc>
                        <a:spcAft>
                          <a:spcPts val="0"/>
                        </a:spcAft>
                      </a:pPr>
                      <a:r>
                        <a:rPr lang="en-US" sz="1800">
                          <a:effectLst/>
                        </a:rPr>
                        <a:t>93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xmlns="" val="70382391"/>
                  </a:ext>
                </a:extLst>
              </a:tr>
              <a:tr h="176212">
                <a:tc>
                  <a:txBody>
                    <a:bodyPr/>
                    <a:lstStyle/>
                    <a:p>
                      <a:pPr algn="just">
                        <a:lnSpc>
                          <a:spcPct val="150000"/>
                        </a:lnSpc>
                        <a:spcAft>
                          <a:spcPts val="0"/>
                        </a:spcAft>
                      </a:pPr>
                      <a:r>
                        <a:rPr lang="en-US" sz="1800" b="0">
                          <a:effectLst/>
                        </a:rPr>
                        <a:t>MR-proANP</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gridSpan="5">
                  <a:txBody>
                    <a:bodyPr/>
                    <a:lstStyle/>
                    <a:p>
                      <a:pPr algn="ctr">
                        <a:lnSpc>
                          <a:spcPct val="150000"/>
                        </a:lnSpc>
                        <a:spcAft>
                          <a:spcPts val="0"/>
                        </a:spcAft>
                      </a:pPr>
                      <a:r>
                        <a:rPr lang="en-US" sz="1800">
                          <a:effectLst/>
                        </a:rPr>
                        <a:t>không rõ</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168319133"/>
                  </a:ext>
                </a:extLst>
              </a:tr>
              <a:tr h="352426">
                <a:tc gridSpan="6">
                  <a:txBody>
                    <a:bodyPr/>
                    <a:lstStyle/>
                    <a:p>
                      <a:pPr>
                        <a:lnSpc>
                          <a:spcPct val="150000"/>
                        </a:lnSpc>
                        <a:spcAft>
                          <a:spcPts val="0"/>
                        </a:spcAft>
                      </a:pPr>
                      <a:r>
                        <a:rPr lang="en-US" sz="1800" b="0">
                          <a:effectLst/>
                        </a:rPr>
                        <a:t>*: không thể sử </a:t>
                      </a:r>
                      <a:r>
                        <a:rPr lang="en-US" sz="1800" b="0" smtClean="0">
                          <a:effectLst/>
                        </a:rPr>
                        <a:t>dụng;</a:t>
                      </a:r>
                      <a:r>
                        <a:rPr lang="en-US" sz="1800" b="0" baseline="0" smtClean="0">
                          <a:effectLst/>
                        </a:rPr>
                        <a:t> </a:t>
                      </a:r>
                      <a:r>
                        <a:rPr lang="en-US" sz="1800" b="0" smtClean="0">
                          <a:effectLst/>
                        </a:rPr>
                        <a:t>PPV</a:t>
                      </a:r>
                      <a:r>
                        <a:rPr lang="en-US" sz="1800" b="0">
                          <a:effectLst/>
                        </a:rPr>
                        <a:t>: giá trị tiên đoán dương; NPV: giá trị tiên đoán âm</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668950598"/>
                  </a:ext>
                </a:extLst>
              </a:tr>
            </a:tbl>
          </a:graphicData>
        </a:graphic>
      </p:graphicFrame>
      <p:sp>
        <p:nvSpPr>
          <p:cNvPr id="5" name="Rectangle 4"/>
          <p:cNvSpPr/>
          <p:nvPr/>
        </p:nvSpPr>
        <p:spPr>
          <a:xfrm>
            <a:off x="275863" y="65518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Edition. Elsevier. 2019: 403-417</a:t>
            </a:r>
          </a:p>
        </p:txBody>
      </p:sp>
    </p:spTree>
    <p:extLst>
      <p:ext uri="{BB962C8B-B14F-4D97-AF65-F5344CB8AC3E}">
        <p14:creationId xmlns:p14="http://schemas.microsoft.com/office/powerpoint/2010/main" val="672273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pSp>
        <p:nvGrpSpPr>
          <p:cNvPr id="26" name="Group 25"/>
          <p:cNvGrpSpPr/>
          <p:nvPr/>
        </p:nvGrpSpPr>
        <p:grpSpPr>
          <a:xfrm>
            <a:off x="1143000" y="337457"/>
            <a:ext cx="7543800" cy="6404247"/>
            <a:chOff x="838200" y="-189132"/>
            <a:chExt cx="7543800" cy="6602946"/>
          </a:xfrm>
        </p:grpSpPr>
        <p:cxnSp>
          <p:nvCxnSpPr>
            <p:cNvPr id="27" name="Straight Arrow Connector 26"/>
            <p:cNvCxnSpPr/>
            <p:nvPr/>
          </p:nvCxnSpPr>
          <p:spPr>
            <a:xfrm flipH="1">
              <a:off x="4000890" y="5160903"/>
              <a:ext cx="3717" cy="457200"/>
            </a:xfrm>
            <a:prstGeom prst="straightConnector1">
              <a:avLst/>
            </a:prstGeom>
            <a:noFill/>
            <a:ln w="12700" cap="flat" cmpd="sng" algn="ctr">
              <a:solidFill>
                <a:srgbClr val="2F2B20"/>
              </a:solidFill>
              <a:prstDash val="solid"/>
              <a:tailEnd type="arrow"/>
            </a:ln>
            <a:effectLst/>
          </p:spPr>
        </p:cxnSp>
        <p:cxnSp>
          <p:nvCxnSpPr>
            <p:cNvPr id="28" name="Straight Arrow Connector 27"/>
            <p:cNvCxnSpPr/>
            <p:nvPr/>
          </p:nvCxnSpPr>
          <p:spPr>
            <a:xfrm>
              <a:off x="2743200" y="3581400"/>
              <a:ext cx="0" cy="1447800"/>
            </a:xfrm>
            <a:prstGeom prst="straightConnector1">
              <a:avLst/>
            </a:prstGeom>
            <a:noFill/>
            <a:ln w="19050" cap="flat" cmpd="sng" algn="ctr">
              <a:solidFill>
                <a:srgbClr val="0070C0"/>
              </a:solidFill>
              <a:prstDash val="dash"/>
              <a:tailEnd type="arrow"/>
            </a:ln>
            <a:effectLst/>
          </p:spPr>
        </p:cxnSp>
        <p:cxnSp>
          <p:nvCxnSpPr>
            <p:cNvPr id="29" name="Straight Arrow Connector 28"/>
            <p:cNvCxnSpPr/>
            <p:nvPr/>
          </p:nvCxnSpPr>
          <p:spPr>
            <a:xfrm>
              <a:off x="5695560" y="3257866"/>
              <a:ext cx="1010040" cy="780734"/>
            </a:xfrm>
            <a:prstGeom prst="straightConnector1">
              <a:avLst/>
            </a:prstGeom>
            <a:noFill/>
            <a:ln w="12700" cap="flat" cmpd="sng" algn="ctr">
              <a:solidFill>
                <a:srgbClr val="2F2B20"/>
              </a:solidFill>
              <a:prstDash val="solid"/>
              <a:tailEnd type="arrow"/>
            </a:ln>
            <a:effectLst/>
          </p:spPr>
        </p:cxnSp>
        <p:cxnSp>
          <p:nvCxnSpPr>
            <p:cNvPr id="30" name="Straight Arrow Connector 29"/>
            <p:cNvCxnSpPr/>
            <p:nvPr/>
          </p:nvCxnSpPr>
          <p:spPr>
            <a:xfrm flipV="1">
              <a:off x="5753490" y="4407932"/>
              <a:ext cx="954752" cy="0"/>
            </a:xfrm>
            <a:prstGeom prst="straightConnector1">
              <a:avLst/>
            </a:prstGeom>
            <a:noFill/>
            <a:ln w="12700" cap="flat" cmpd="sng" algn="ctr">
              <a:solidFill>
                <a:srgbClr val="2F2B20"/>
              </a:solidFill>
              <a:prstDash val="solid"/>
              <a:tailEnd type="arrow"/>
            </a:ln>
            <a:effectLst/>
          </p:spPr>
        </p:cxnSp>
        <p:cxnSp>
          <p:nvCxnSpPr>
            <p:cNvPr id="31" name="Straight Arrow Connector 30"/>
            <p:cNvCxnSpPr/>
            <p:nvPr/>
          </p:nvCxnSpPr>
          <p:spPr>
            <a:xfrm flipH="1">
              <a:off x="4686690" y="4572000"/>
              <a:ext cx="3717" cy="457200"/>
            </a:xfrm>
            <a:prstGeom prst="straightConnector1">
              <a:avLst/>
            </a:prstGeom>
            <a:noFill/>
            <a:ln w="12700" cap="flat" cmpd="sng" algn="ctr">
              <a:solidFill>
                <a:srgbClr val="2F2B20"/>
              </a:solidFill>
              <a:prstDash val="solid"/>
              <a:tailEnd type="arrow"/>
            </a:ln>
            <a:effectLst/>
          </p:spPr>
        </p:cxnSp>
        <p:cxnSp>
          <p:nvCxnSpPr>
            <p:cNvPr id="32" name="Straight Arrow Connector 31"/>
            <p:cNvCxnSpPr/>
            <p:nvPr/>
          </p:nvCxnSpPr>
          <p:spPr>
            <a:xfrm>
              <a:off x="4686690" y="3581400"/>
              <a:ext cx="0" cy="390367"/>
            </a:xfrm>
            <a:prstGeom prst="straightConnector1">
              <a:avLst/>
            </a:prstGeom>
            <a:noFill/>
            <a:ln w="12700" cap="flat" cmpd="sng" algn="ctr">
              <a:solidFill>
                <a:srgbClr val="2F2B20"/>
              </a:solidFill>
              <a:prstDash val="solid"/>
              <a:tailEnd type="arrow"/>
            </a:ln>
            <a:effectLst/>
          </p:spPr>
        </p:cxnSp>
        <p:cxnSp>
          <p:nvCxnSpPr>
            <p:cNvPr id="33" name="Straight Arrow Connector 32"/>
            <p:cNvCxnSpPr/>
            <p:nvPr/>
          </p:nvCxnSpPr>
          <p:spPr>
            <a:xfrm>
              <a:off x="3696090" y="228600"/>
              <a:ext cx="0" cy="304800"/>
            </a:xfrm>
            <a:prstGeom prst="straightConnector1">
              <a:avLst/>
            </a:prstGeom>
            <a:noFill/>
            <a:ln w="12700" cap="flat" cmpd="sng" algn="ctr">
              <a:solidFill>
                <a:srgbClr val="2F2B20"/>
              </a:solidFill>
              <a:prstDash val="solid"/>
              <a:tailEnd type="arrow"/>
            </a:ln>
            <a:effectLst/>
          </p:spPr>
        </p:cxnSp>
        <p:sp>
          <p:nvSpPr>
            <p:cNvPr id="34" name="Rounded Rectangle 33"/>
            <p:cNvSpPr/>
            <p:nvPr/>
          </p:nvSpPr>
          <p:spPr>
            <a:xfrm>
              <a:off x="1945104" y="-189132"/>
              <a:ext cx="3505200" cy="557619"/>
            </a:xfrm>
            <a:prstGeom prst="roundRect">
              <a:avLst/>
            </a:prstGeom>
            <a:solidFill>
              <a:srgbClr val="FFFF66"/>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BỆNH NHÂN NGHI NGỜ SUY TIM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Khởi</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phát</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không</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cấp</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a:t>
              </a:r>
            </a:p>
          </p:txBody>
        </p:sp>
        <p:sp>
          <p:nvSpPr>
            <p:cNvPr id="35" name="Rounded Rectangle 34"/>
            <p:cNvSpPr/>
            <p:nvPr/>
          </p:nvSpPr>
          <p:spPr>
            <a:xfrm>
              <a:off x="2133599" y="5074919"/>
              <a:ext cx="3544619" cy="355879"/>
            </a:xfrm>
            <a:prstGeom prst="roundRect">
              <a:avLst/>
            </a:prstGeom>
            <a:solidFill>
              <a:srgbClr val="D2CB6C">
                <a:lumMod val="60000"/>
                <a:lumOff val="40000"/>
              </a:srgbClr>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SIÊU ÂM TIM</a:t>
              </a:r>
            </a:p>
          </p:txBody>
        </p:sp>
        <p:sp>
          <p:nvSpPr>
            <p:cNvPr id="36" name="Rounded Rectangle 35"/>
            <p:cNvSpPr/>
            <p:nvPr/>
          </p:nvSpPr>
          <p:spPr>
            <a:xfrm>
              <a:off x="3385595" y="4038600"/>
              <a:ext cx="2481805" cy="685800"/>
            </a:xfrm>
            <a:prstGeom prst="roundRect">
              <a:avLst/>
            </a:prstGeom>
            <a:solidFill>
              <a:srgbClr val="D2CB6C">
                <a:lumMod val="60000"/>
                <a:lumOff val="40000"/>
              </a:srgbClr>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PEPTIDE LỢI NIỆU NATRI</a:t>
              </a:r>
            </a:p>
            <a:p>
              <a:pPr marL="112713" marR="0" lvl="0" indent="-1127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NT-proBNP ≥ 125 pg/mL</a:t>
              </a:r>
            </a:p>
            <a:p>
              <a:pPr marL="112713" marR="0" lvl="0" indent="-1127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BNP ≥ 35 pg/mL</a:t>
              </a:r>
              <a:endParaRPr kumimoji="0" lang="en-US" sz="1600" b="0"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37" name="Rounded Rectangle 36"/>
            <p:cNvSpPr/>
            <p:nvPr/>
          </p:nvSpPr>
          <p:spPr>
            <a:xfrm>
              <a:off x="6733868" y="3886200"/>
              <a:ext cx="1648132" cy="1066800"/>
            </a:xfrm>
            <a:prstGeom prst="roundRect">
              <a:avLst/>
            </a:prstGeom>
            <a:solidFill>
              <a:srgbClr val="FFFFFF"/>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Không suy tim: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2F2B20"/>
                  </a:solidFill>
                  <a:effectLst/>
                  <a:uLnTx/>
                  <a:uFillTx/>
                  <a:ea typeface="+mn-ea"/>
                  <a:cs typeface="Arial" panose="020B0604020202020204" pitchFamily="34" charset="0"/>
                </a:rPr>
                <a:t>Xem xét chẩn đoán khác</a:t>
              </a:r>
              <a:endParaRPr kumimoji="0" lang="en-US" sz="1800" b="0"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38" name="Rounded Rectangle 37"/>
            <p:cNvSpPr/>
            <p:nvPr/>
          </p:nvSpPr>
          <p:spPr>
            <a:xfrm>
              <a:off x="1752991" y="603511"/>
              <a:ext cx="4000500" cy="2977889"/>
            </a:xfrm>
            <a:prstGeom prst="roundRect">
              <a:avLst/>
            </a:prstGeom>
            <a:solidFill>
              <a:srgbClr val="D2CB6C">
                <a:lumMod val="60000"/>
                <a:lumOff val="40000"/>
              </a:srgbClr>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ĐÁNH GIÁ KHẢ NĂNG SUY TIM</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Tiền</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sử</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lâm</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sàng</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Tiền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căn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BMV (NMCT,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tái</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thông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mạch vành)</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Tiền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căn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tăng huyết áp</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Phơi</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nhiễm</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thuốc</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xạ</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gây</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độc</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tim</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Sử</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dụng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lợi</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tiểu</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Khó</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thở</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tư</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thế</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kịch</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phát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về</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đêm</a:t>
              </a:r>
            </a:p>
            <a:p>
              <a:pPr marL="228600" marR="0" lvl="0" indent="-228600" defTabSz="914400" eaLnBrk="1" fontAlgn="auto" latinLnBrk="0" hangingPunct="1">
                <a:lnSpc>
                  <a:spcPct val="100000"/>
                </a:lnSpc>
                <a:spcBef>
                  <a:spcPts val="0"/>
                </a:spcBef>
                <a:spcAft>
                  <a:spcPts val="0"/>
                </a:spcAft>
                <a:buClrTx/>
                <a:buSzTx/>
                <a:buFont typeface="+mj-lt"/>
                <a:buAutoNum type="arabicPeriod" startAt="2"/>
                <a:tabLst/>
                <a:defRPr/>
              </a:pP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Khám</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lâm</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sàng</a:t>
              </a:r>
              <a:endPar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Ran ở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phổi</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Phù</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mắt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cá</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chân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2 bên</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Âm thổi ở tim</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Tĩnh mạch cảnh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dãn</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Diện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đập</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mỏm</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tim</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rộng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lệch</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ngoài</a:t>
              </a:r>
            </a:p>
            <a:p>
              <a:pPr marL="228600" marR="0" lvl="0" indent="-228600" defTabSz="914400" eaLnBrk="1" fontAlgn="auto" latinLnBrk="0" hangingPunct="1">
                <a:lnSpc>
                  <a:spcPct val="100000"/>
                </a:lnSpc>
                <a:spcBef>
                  <a:spcPts val="0"/>
                </a:spcBef>
                <a:spcAft>
                  <a:spcPts val="0"/>
                </a:spcAft>
                <a:buClrTx/>
                <a:buSzTx/>
                <a:buFont typeface="+mj-lt"/>
                <a:buAutoNum type="arabicPeriod" startAt="3"/>
                <a:tabLst/>
                <a:defRPr/>
              </a:pP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ECG</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Bất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kì</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bất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thường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nào</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của</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ECG</a:t>
              </a:r>
            </a:p>
            <a:p>
              <a:pPr marL="342900" marR="0" lvl="0" indent="-342900" algn="ctr" defTabSz="914400" eaLnBrk="1" fontAlgn="auto" latinLnBrk="0" hangingPunct="1">
                <a:lnSpc>
                  <a:spcPct val="100000"/>
                </a:lnSpc>
                <a:spcBef>
                  <a:spcPts val="0"/>
                </a:spcBef>
                <a:spcAft>
                  <a:spcPts val="0"/>
                </a:spcAft>
                <a:buClrTx/>
                <a:buSzTx/>
                <a:buFontTx/>
                <a:buAutoNum type="arabicPeriod"/>
                <a:tabLst/>
                <a:defRPr/>
              </a:pPr>
              <a:endParaRPr kumimoji="0" lang="en-US" sz="1800" b="1"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39" name="Rounded Rectangle 38"/>
            <p:cNvSpPr/>
            <p:nvPr/>
          </p:nvSpPr>
          <p:spPr>
            <a:xfrm>
              <a:off x="1448190" y="5669512"/>
              <a:ext cx="4800600" cy="744302"/>
            </a:xfrm>
            <a:prstGeom prst="roundRect">
              <a:avLst/>
            </a:prstGeom>
            <a:solidFill>
              <a:srgbClr val="FFFFFF"/>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Nếu suy tim được khẳng định: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2F2B20"/>
                  </a:solidFill>
                  <a:effectLst/>
                  <a:uLnTx/>
                  <a:uFillTx/>
                  <a:ea typeface="+mn-ea"/>
                  <a:cs typeface="Arial" panose="020B0604020202020204" pitchFamily="34" charset="0"/>
                </a:rPr>
                <a:t>Xác định nguyên nhân và bắt đầu điều trị thích hợp</a:t>
              </a:r>
              <a:endParaRPr kumimoji="0" lang="en-US" sz="1800" b="0"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40" name="TextBox 39"/>
            <p:cNvSpPr txBox="1"/>
            <p:nvPr/>
          </p:nvSpPr>
          <p:spPr>
            <a:xfrm>
              <a:off x="3505200" y="3657464"/>
              <a:ext cx="1143000"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cs typeface="Arial" pitchFamily="34" charset="0"/>
                </a:rPr>
                <a:t>≥ 1 tiêu chuẩn</a:t>
              </a:r>
            </a:p>
          </p:txBody>
        </p:sp>
        <p:sp>
          <p:nvSpPr>
            <p:cNvPr id="41" name="TextBox 40"/>
            <p:cNvSpPr txBox="1"/>
            <p:nvPr/>
          </p:nvSpPr>
          <p:spPr>
            <a:xfrm>
              <a:off x="4267200" y="4736926"/>
              <a:ext cx="457200"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cs typeface="Arial" pitchFamily="34" charset="0"/>
                </a:rPr>
                <a:t>Có</a:t>
              </a:r>
            </a:p>
          </p:txBody>
        </p:sp>
        <p:sp>
          <p:nvSpPr>
            <p:cNvPr id="42" name="TextBox 41"/>
            <p:cNvSpPr txBox="1"/>
            <p:nvPr/>
          </p:nvSpPr>
          <p:spPr>
            <a:xfrm>
              <a:off x="838200" y="3946267"/>
              <a:ext cx="1998391" cy="6663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Peptide lợi niệu Natri không làm thường qui trong thực hành lâm sàng</a:t>
              </a:r>
            </a:p>
          </p:txBody>
        </p:sp>
        <p:cxnSp>
          <p:nvCxnSpPr>
            <p:cNvPr id="43" name="Straight Arrow Connector 42"/>
            <p:cNvCxnSpPr/>
            <p:nvPr/>
          </p:nvCxnSpPr>
          <p:spPr>
            <a:xfrm flipV="1">
              <a:off x="5678219" y="4828537"/>
              <a:ext cx="1030023" cy="421327"/>
            </a:xfrm>
            <a:prstGeom prst="straightConnector1">
              <a:avLst/>
            </a:prstGeom>
            <a:noFill/>
            <a:ln w="12700" cap="flat" cmpd="sng" algn="ctr">
              <a:solidFill>
                <a:srgbClr val="2F2B20"/>
              </a:solidFill>
              <a:prstDash val="solid"/>
              <a:tailEnd type="arrow"/>
            </a:ln>
            <a:effectLst/>
          </p:spPr>
        </p:cxnSp>
        <p:sp>
          <p:nvSpPr>
            <p:cNvPr id="44" name="TextBox 43"/>
            <p:cNvSpPr txBox="1"/>
            <p:nvPr/>
          </p:nvSpPr>
          <p:spPr>
            <a:xfrm>
              <a:off x="5935006" y="3200400"/>
              <a:ext cx="1654708"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Tất cả đều không có</a:t>
              </a:r>
            </a:p>
          </p:txBody>
        </p:sp>
        <p:sp>
          <p:nvSpPr>
            <p:cNvPr id="45" name="TextBox 44"/>
            <p:cNvSpPr txBox="1"/>
            <p:nvPr/>
          </p:nvSpPr>
          <p:spPr>
            <a:xfrm>
              <a:off x="5838983" y="5155540"/>
              <a:ext cx="1148307"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Bình thường</a:t>
              </a:r>
            </a:p>
          </p:txBody>
        </p:sp>
        <p:sp>
          <p:nvSpPr>
            <p:cNvPr id="46" name="TextBox 45"/>
            <p:cNvSpPr txBox="1"/>
            <p:nvPr/>
          </p:nvSpPr>
          <p:spPr>
            <a:xfrm>
              <a:off x="5913863" y="4142601"/>
              <a:ext cx="639337"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Không</a:t>
              </a:r>
            </a:p>
          </p:txBody>
        </p:sp>
      </p:grpSp>
      <p:sp>
        <p:nvSpPr>
          <p:cNvPr id="24" name="Rectangle 23"/>
          <p:cNvSpPr/>
          <p:nvPr/>
        </p:nvSpPr>
        <p:spPr>
          <a:xfrm rot="10800000" flipV="1">
            <a:off x="6802830" y="6248400"/>
            <a:ext cx="2264970" cy="553357"/>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37(27), 2129-2200</a:t>
            </a:r>
          </a:p>
        </p:txBody>
      </p:sp>
    </p:spTree>
    <p:extLst>
      <p:ext uri="{BB962C8B-B14F-4D97-AF65-F5344CB8AC3E}">
        <p14:creationId xmlns:p14="http://schemas.microsoft.com/office/powerpoint/2010/main" val="2219848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Nguyên nhân tăng peptide lợi niệu Na</a:t>
            </a:r>
            <a:endParaRPr lang="en-US" sz="3400" b="1"/>
          </a:p>
        </p:txBody>
      </p:sp>
      <p:graphicFrame>
        <p:nvGraphicFramePr>
          <p:cNvPr id="7" name="Table 6"/>
          <p:cNvGraphicFramePr>
            <a:graphicFrameLocks noGrp="1"/>
          </p:cNvGraphicFramePr>
          <p:nvPr>
            <p:extLst>
              <p:ext uri="{D42A27DB-BD31-4B8C-83A1-F6EECF244321}">
                <p14:modId xmlns:p14="http://schemas.microsoft.com/office/powerpoint/2010/main" val="2983119106"/>
              </p:ext>
            </p:extLst>
          </p:nvPr>
        </p:nvGraphicFramePr>
        <p:xfrm>
          <a:off x="159152" y="1371601"/>
          <a:ext cx="8832448" cy="4416358"/>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xmlns="" val="2102299860"/>
                    </a:ext>
                  </a:extLst>
                </a:gridCol>
                <a:gridCol w="4800600">
                  <a:extLst>
                    <a:ext uri="{9D8B030D-6E8A-4147-A177-3AD203B41FA5}">
                      <a16:colId xmlns:a16="http://schemas.microsoft.com/office/drawing/2014/main" xmlns="" val="342937969"/>
                    </a:ext>
                  </a:extLst>
                </a:gridCol>
              </a:tblGrid>
              <a:tr h="283737">
                <a:tc gridSpan="2">
                  <a:txBody>
                    <a:bodyPr/>
                    <a:lstStyle/>
                    <a:p>
                      <a:pPr indent="211455" algn="just">
                        <a:lnSpc>
                          <a:spcPct val="107000"/>
                        </a:lnSpc>
                        <a:spcAft>
                          <a:spcPts val="0"/>
                        </a:spcAft>
                      </a:pPr>
                      <a:r>
                        <a:rPr lang="en-US" sz="2600" smtClean="0">
                          <a:effectLst/>
                        </a:rPr>
                        <a:t>Tim</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xmlns="" val="337755486"/>
                  </a:ext>
                </a:extLst>
              </a:tr>
              <a:tr h="3373863">
                <a:tc>
                  <a:txBody>
                    <a:bodyPr/>
                    <a:lstStyle/>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Suy tim</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Hội chứng vành cấp</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Thuyên tắc phổi</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Viêm cơ tim</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Phì đại thất trái</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Bệnh cơ tim phì đại hoặc hạn chế</a:t>
                      </a:r>
                    </a:p>
                  </a:txBody>
                  <a:tcPr marL="37972" marR="37972" marT="37972" marB="37972"/>
                </a:tc>
                <a:tc>
                  <a:txBody>
                    <a:bodyPr/>
                    <a:lstStyle/>
                    <a:p>
                      <a:pPr marL="457200" marR="0" lvl="0" indent="-287338" algn="l" defTabSz="914400" rtl="0" eaLnBrk="1" fontAlgn="auto" latinLnBrk="0" hangingPunct="1">
                        <a:lnSpc>
                          <a:spcPct val="150000"/>
                        </a:lnSpc>
                        <a:spcBef>
                          <a:spcPts val="0"/>
                        </a:spcBef>
                        <a:spcAft>
                          <a:spcPts val="0"/>
                        </a:spcAft>
                        <a:buClrTx/>
                        <a:buSzTx/>
                        <a:buFont typeface="Symbol" panose="05050102010706020507" pitchFamily="18" charset="2"/>
                        <a:buChar char=""/>
                        <a:tabLst/>
                        <a:defRPr/>
                      </a:pPr>
                      <a:r>
                        <a:rPr lang="en-US" sz="2400" b="0" kern="1200" smtClean="0">
                          <a:solidFill>
                            <a:schemeClr val="tx1"/>
                          </a:solidFill>
                          <a:effectLst/>
                          <a:latin typeface="+mn-lt"/>
                          <a:ea typeface="+mn-ea"/>
                          <a:cs typeface="+mn-cs"/>
                        </a:rPr>
                        <a:t>Bệnh van tim</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Bệnh tim bẩm sinh</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nhịp nhanh nhĩ và thất</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Giập tim</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Sốc chuyển nhịp hoặc ICD</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Phẫu thuật tim</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Tăng áp phổi</a:t>
                      </a:r>
                      <a:endParaRPr lang="en-US" sz="2400" b="0" kern="1200">
                        <a:solidFill>
                          <a:schemeClr val="tx1"/>
                        </a:solidFill>
                        <a:effectLst/>
                        <a:latin typeface="+mn-lt"/>
                        <a:ea typeface="+mn-ea"/>
                        <a:cs typeface="+mn-cs"/>
                      </a:endParaRPr>
                    </a:p>
                  </a:txBody>
                  <a:tcPr marL="37972" marR="37972" marT="37972" marB="37972"/>
                </a:tc>
                <a:extLst>
                  <a:ext uri="{0D108BD9-81ED-4DB2-BD59-A6C34878D82A}">
                    <a16:rowId xmlns:a16="http://schemas.microsoft.com/office/drawing/2014/main" xmlns="" val="1938461703"/>
                  </a:ext>
                </a:extLst>
              </a:tr>
            </a:tbl>
          </a:graphicData>
        </a:graphic>
      </p:graphicFrame>
      <p:sp>
        <p:nvSpPr>
          <p:cNvPr id="5" name="Rectangle 4"/>
          <p:cNvSpPr/>
          <p:nvPr/>
        </p:nvSpPr>
        <p:spPr>
          <a:xfrm>
            <a:off x="275863" y="64756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37(27), 2129-2200</a:t>
            </a:r>
          </a:p>
        </p:txBody>
      </p:sp>
    </p:spTree>
    <p:extLst>
      <p:ext uri="{BB962C8B-B14F-4D97-AF65-F5344CB8AC3E}">
        <p14:creationId xmlns:p14="http://schemas.microsoft.com/office/powerpoint/2010/main" val="3702376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Nguyên nhân tăng peptide lợi niệu Na</a:t>
            </a:r>
            <a:endParaRPr lang="en-US" sz="3400" b="1"/>
          </a:p>
        </p:txBody>
      </p:sp>
      <p:graphicFrame>
        <p:nvGraphicFramePr>
          <p:cNvPr id="7" name="Table 6"/>
          <p:cNvGraphicFramePr>
            <a:graphicFrameLocks noGrp="1"/>
          </p:cNvGraphicFramePr>
          <p:nvPr>
            <p:extLst>
              <p:ext uri="{D42A27DB-BD31-4B8C-83A1-F6EECF244321}">
                <p14:modId xmlns:p14="http://schemas.microsoft.com/office/powerpoint/2010/main" val="909554553"/>
              </p:ext>
            </p:extLst>
          </p:nvPr>
        </p:nvGraphicFramePr>
        <p:xfrm>
          <a:off x="159152" y="1371601"/>
          <a:ext cx="8832448" cy="3873797"/>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xmlns="" val="2102299860"/>
                    </a:ext>
                  </a:extLst>
                </a:gridCol>
                <a:gridCol w="4800600">
                  <a:extLst>
                    <a:ext uri="{9D8B030D-6E8A-4147-A177-3AD203B41FA5}">
                      <a16:colId xmlns:a16="http://schemas.microsoft.com/office/drawing/2014/main" xmlns="" val="342937969"/>
                    </a:ext>
                  </a:extLst>
                </a:gridCol>
              </a:tblGrid>
              <a:tr h="283737">
                <a:tc gridSpan="2">
                  <a:txBody>
                    <a:bodyPr/>
                    <a:lstStyle/>
                    <a:p>
                      <a:pPr indent="211455" algn="just">
                        <a:lnSpc>
                          <a:spcPct val="107000"/>
                        </a:lnSpc>
                        <a:spcAft>
                          <a:spcPts val="0"/>
                        </a:spcAft>
                      </a:pPr>
                      <a:r>
                        <a:rPr lang="en-US" sz="2600" smtClean="0">
                          <a:effectLst/>
                        </a:rPr>
                        <a:t>Ngoài</a:t>
                      </a:r>
                      <a:r>
                        <a:rPr lang="en-US" sz="2600" baseline="0" smtClean="0">
                          <a:effectLst/>
                        </a:rPr>
                        <a:t> tim</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xmlns="" val="337755486"/>
                  </a:ext>
                </a:extLst>
              </a:tr>
              <a:tr h="3373863">
                <a:tc>
                  <a:txBody>
                    <a:bodyPr/>
                    <a:lstStyle/>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Lớn tuổi</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Đột quỵ thiếu máu não</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Xuất huyết dưới nhện</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chức năng thận</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chức năng gan</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Hội chứng cận ung thư</a:t>
                      </a:r>
                      <a:endParaRPr lang="en-US" sz="2400" b="0" kern="1200">
                        <a:solidFill>
                          <a:schemeClr val="tx1"/>
                        </a:solidFill>
                        <a:effectLst/>
                        <a:latin typeface="+mn-lt"/>
                        <a:ea typeface="+mn-ea"/>
                        <a:cs typeface="+mn-cs"/>
                      </a:endParaRPr>
                    </a:p>
                  </a:txBody>
                  <a:tcPr marL="37972" marR="37972" marT="37972" marB="37972"/>
                </a:tc>
                <a:tc>
                  <a:txBody>
                    <a:bodyPr/>
                    <a:lstStyle/>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COPD</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Nhiễm trùng nặng</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Bỏng nặng</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Thiếu máu</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nội tiết hoặc chuyển hóa nặng (cường giáp…)</a:t>
                      </a:r>
                      <a:endParaRPr lang="en-US" sz="2400" b="0" kern="1200">
                        <a:solidFill>
                          <a:schemeClr val="tx1"/>
                        </a:solidFill>
                        <a:effectLst/>
                        <a:latin typeface="+mn-lt"/>
                        <a:ea typeface="+mn-ea"/>
                        <a:cs typeface="+mn-cs"/>
                      </a:endParaRPr>
                    </a:p>
                  </a:txBody>
                  <a:tcPr marL="37972" marR="37972" marT="37972" marB="37972"/>
                </a:tc>
                <a:extLst>
                  <a:ext uri="{0D108BD9-81ED-4DB2-BD59-A6C34878D82A}">
                    <a16:rowId xmlns:a16="http://schemas.microsoft.com/office/drawing/2014/main" xmlns="" val="1938461703"/>
                  </a:ext>
                </a:extLst>
              </a:tr>
            </a:tbl>
          </a:graphicData>
        </a:graphic>
      </p:graphicFrame>
      <p:sp>
        <p:nvSpPr>
          <p:cNvPr id="5" name="Rectangle 4"/>
          <p:cNvSpPr/>
          <p:nvPr/>
        </p:nvSpPr>
        <p:spPr>
          <a:xfrm>
            <a:off x="275863" y="64756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37(27), 2129-2200</a:t>
            </a:r>
          </a:p>
        </p:txBody>
      </p:sp>
    </p:spTree>
    <p:extLst>
      <p:ext uri="{BB962C8B-B14F-4D97-AF65-F5344CB8AC3E}">
        <p14:creationId xmlns:p14="http://schemas.microsoft.com/office/powerpoint/2010/main" val="72871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716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ST2</a:t>
            </a:r>
            <a:endParaRPr lang="en-US" b="1"/>
          </a:p>
        </p:txBody>
      </p:sp>
      <p:sp>
        <p:nvSpPr>
          <p:cNvPr id="8" name="Content Placeholder 2"/>
          <p:cNvSpPr>
            <a:spLocks noGrp="1"/>
          </p:cNvSpPr>
          <p:nvPr>
            <p:ph idx="1"/>
          </p:nvPr>
        </p:nvSpPr>
        <p:spPr>
          <a:xfrm>
            <a:off x="304800" y="1295400"/>
            <a:ext cx="8458200" cy="54102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800" smtClean="0"/>
              <a:t>ST2L </a:t>
            </a:r>
            <a:r>
              <a:rPr lang="en-US" sz="2800"/>
              <a:t>(thụ thể xuyên màng ST2)</a:t>
            </a:r>
          </a:p>
          <a:p>
            <a:pPr marL="862013" lvl="3" indent="-287338">
              <a:lnSpc>
                <a:spcPct val="150000"/>
              </a:lnSpc>
              <a:spcBef>
                <a:spcPts val="0"/>
              </a:spcBef>
              <a:buSzPct val="100000"/>
              <a:buFont typeface="Wingdings" panose="05000000000000000000" pitchFamily="2" charset="2"/>
              <a:buChar char="ü"/>
            </a:pPr>
            <a:r>
              <a:rPr lang="en-US" sz="2400" smtClean="0"/>
              <a:t>Thụ </a:t>
            </a:r>
            <a:r>
              <a:rPr lang="en-US" sz="2400"/>
              <a:t>thể gắn kết với </a:t>
            </a:r>
            <a:r>
              <a:rPr lang="en-US" sz="2400" smtClean="0"/>
              <a:t>interleukin-33</a:t>
            </a:r>
          </a:p>
          <a:p>
            <a:pPr marL="862013" lvl="3" indent="-287338">
              <a:lnSpc>
                <a:spcPct val="150000"/>
              </a:lnSpc>
              <a:spcBef>
                <a:spcPts val="0"/>
              </a:spcBef>
              <a:buSzPct val="100000"/>
              <a:buFont typeface="Wingdings" panose="05000000000000000000" pitchFamily="2" charset="2"/>
              <a:buChar char="ü"/>
            </a:pPr>
            <a:r>
              <a:rPr lang="en-US" sz="2400" smtClean="0"/>
              <a:t>Ức </a:t>
            </a:r>
            <a:r>
              <a:rPr lang="en-US" sz="2400"/>
              <a:t>chế quá trình phì đại, sợi </a:t>
            </a:r>
            <a:r>
              <a:rPr lang="en-US" sz="2400" smtClean="0"/>
              <a:t>hóa, tái </a:t>
            </a:r>
            <a:r>
              <a:rPr lang="en-US" sz="2400"/>
              <a:t>cấu trúc cơ </a:t>
            </a:r>
            <a:r>
              <a:rPr lang="en-US" sz="2400" smtClean="0"/>
              <a:t>tim</a:t>
            </a:r>
          </a:p>
          <a:p>
            <a:pPr marL="862013" lvl="3" indent="-287338">
              <a:lnSpc>
                <a:spcPct val="150000"/>
              </a:lnSpc>
              <a:spcBef>
                <a:spcPts val="0"/>
              </a:spcBef>
              <a:buSzPct val="100000"/>
              <a:buFont typeface="Wingdings" panose="05000000000000000000" pitchFamily="2" charset="2"/>
              <a:buChar char="ü"/>
            </a:pPr>
            <a:r>
              <a:rPr lang="en-US" sz="2400" smtClean="0"/>
              <a:t>Có vai trò bảo vệ tim mạch</a:t>
            </a:r>
          </a:p>
          <a:p>
            <a:pPr marL="574675" lvl="1" indent="-300038">
              <a:lnSpc>
                <a:spcPct val="150000"/>
              </a:lnSpc>
              <a:spcBef>
                <a:spcPts val="0"/>
              </a:spcBef>
              <a:buSzPct val="100000"/>
              <a:buFont typeface="Wingdings" panose="05000000000000000000" pitchFamily="2" charset="2"/>
              <a:buChar char="§"/>
            </a:pPr>
            <a:r>
              <a:rPr lang="en-US" sz="2800"/>
              <a:t>sST2 (ST2 hoà tan)</a:t>
            </a:r>
          </a:p>
          <a:p>
            <a:pPr marL="862013" lvl="3" indent="-287338">
              <a:lnSpc>
                <a:spcPct val="150000"/>
              </a:lnSpc>
              <a:spcBef>
                <a:spcPts val="0"/>
              </a:spcBef>
              <a:buSzPct val="100000"/>
              <a:buFont typeface="Wingdings" panose="05000000000000000000" pitchFamily="2" charset="2"/>
              <a:buChar char="ü"/>
            </a:pPr>
            <a:r>
              <a:rPr lang="en-US" sz="2400"/>
              <a:t>Từ tế bào cơ tim và tế bào nội mạc mạch máu</a:t>
            </a:r>
          </a:p>
          <a:p>
            <a:pPr marL="862013" lvl="3" indent="-287338">
              <a:lnSpc>
                <a:spcPct val="150000"/>
              </a:lnSpc>
              <a:spcBef>
                <a:spcPts val="0"/>
              </a:spcBef>
              <a:buSzPct val="100000"/>
              <a:buFont typeface="Wingdings" panose="05000000000000000000" pitchFamily="2" charset="2"/>
              <a:buChar char="ü"/>
            </a:pPr>
            <a:r>
              <a:rPr lang="en-US" sz="2400"/>
              <a:t>Cạnh tranh với thụ thể ST2L, gắn kết với interleukin-33</a:t>
            </a:r>
          </a:p>
          <a:p>
            <a:pPr marL="862013" lvl="3" indent="-287338">
              <a:lnSpc>
                <a:spcPct val="150000"/>
              </a:lnSpc>
              <a:spcBef>
                <a:spcPts val="0"/>
              </a:spcBef>
              <a:buSzPct val="100000"/>
              <a:buFont typeface="Wingdings" panose="05000000000000000000" pitchFamily="2" charset="2"/>
              <a:buChar char="ü"/>
            </a:pPr>
            <a:r>
              <a:rPr lang="en-US" sz="2400"/>
              <a:t>Làm mất tác dụng bảo vệ tim mạch của phức hợp interleukin-33 và ST2L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0404145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04800" y="1295400"/>
            <a:ext cx="8458200" cy="54102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900" smtClean="0"/>
              <a:t>Nồng </a:t>
            </a:r>
            <a:r>
              <a:rPr lang="en-US" sz="2900"/>
              <a:t>độ sST2 liên quan đến </a:t>
            </a:r>
          </a:p>
          <a:p>
            <a:pPr marL="1006157" lvl="2" indent="-457200">
              <a:lnSpc>
                <a:spcPct val="150000"/>
              </a:lnSpc>
              <a:spcBef>
                <a:spcPts val="0"/>
              </a:spcBef>
              <a:buSzPct val="100000"/>
              <a:buFont typeface="Wingdings" panose="05000000000000000000" pitchFamily="2" charset="2"/>
              <a:buChar char="ü"/>
            </a:pPr>
            <a:r>
              <a:rPr lang="en-US" sz="2700" smtClean="0"/>
              <a:t>Rối </a:t>
            </a:r>
            <a:r>
              <a:rPr lang="en-US" sz="2700"/>
              <a:t>loạn chức năng tim mạch tiến </a:t>
            </a:r>
            <a:r>
              <a:rPr lang="en-US" sz="2700" smtClean="0"/>
              <a:t>triển </a:t>
            </a:r>
            <a:endParaRPr lang="en-US" sz="2700"/>
          </a:p>
          <a:p>
            <a:pPr marL="1006157" lvl="2" indent="-457200">
              <a:lnSpc>
                <a:spcPct val="150000"/>
              </a:lnSpc>
              <a:spcBef>
                <a:spcPts val="0"/>
              </a:spcBef>
              <a:buSzPct val="100000"/>
              <a:buFont typeface="Wingdings" panose="05000000000000000000" pitchFamily="2" charset="2"/>
              <a:buChar char="ü"/>
            </a:pPr>
            <a:r>
              <a:rPr lang="en-US" sz="2700" smtClean="0"/>
              <a:t>Sự </a:t>
            </a:r>
            <a:r>
              <a:rPr lang="en-US" sz="2700"/>
              <a:t>tăng tái cấu trúc </a:t>
            </a:r>
            <a:r>
              <a:rPr lang="en-US" sz="2700" smtClean="0"/>
              <a:t>thất </a:t>
            </a:r>
            <a:endParaRPr lang="en-US" sz="2700"/>
          </a:p>
          <a:p>
            <a:pPr marL="1006157" lvl="2" indent="-457200">
              <a:lnSpc>
                <a:spcPct val="150000"/>
              </a:lnSpc>
              <a:spcBef>
                <a:spcPts val="0"/>
              </a:spcBef>
              <a:buSzPct val="100000"/>
              <a:buFont typeface="Wingdings" panose="05000000000000000000" pitchFamily="2" charset="2"/>
              <a:buChar char="ü"/>
            </a:pPr>
            <a:r>
              <a:rPr lang="en-US" sz="2700" smtClean="0"/>
              <a:t>Tăng </a:t>
            </a:r>
            <a:r>
              <a:rPr lang="en-US" sz="2700"/>
              <a:t>nguy cơ tử vong. </a:t>
            </a:r>
          </a:p>
          <a:p>
            <a:pPr marL="574675" lvl="1" indent="-300038">
              <a:lnSpc>
                <a:spcPct val="150000"/>
              </a:lnSpc>
              <a:spcBef>
                <a:spcPts val="0"/>
              </a:spcBef>
              <a:buSzPct val="100000"/>
              <a:buFont typeface="Wingdings" panose="05000000000000000000" pitchFamily="2" charset="2"/>
              <a:buChar char="§"/>
            </a:pPr>
            <a:r>
              <a:rPr lang="en-US" sz="2900"/>
              <a:t>C</a:t>
            </a:r>
            <a:r>
              <a:rPr lang="en-US" sz="2900" smtClean="0"/>
              <a:t>ó </a:t>
            </a:r>
            <a:r>
              <a:rPr lang="en-US" sz="2900"/>
              <a:t>vai trò quan trọng trong </a:t>
            </a:r>
            <a:r>
              <a:rPr lang="en-US" sz="2900" smtClean="0"/>
              <a:t>tiên </a:t>
            </a:r>
            <a:r>
              <a:rPr lang="en-US" sz="2900"/>
              <a:t>lượng </a:t>
            </a:r>
            <a:r>
              <a:rPr lang="en-US" sz="2900" smtClean="0"/>
              <a:t>suy tim </a:t>
            </a:r>
          </a:p>
          <a:p>
            <a:pPr marL="574675" lvl="1" indent="-300038">
              <a:lnSpc>
                <a:spcPct val="150000"/>
              </a:lnSpc>
              <a:spcBef>
                <a:spcPts val="0"/>
              </a:spcBef>
              <a:buSzPct val="100000"/>
              <a:buFont typeface="Wingdings" panose="05000000000000000000" pitchFamily="2" charset="2"/>
              <a:buChar char="§"/>
            </a:pPr>
            <a:r>
              <a:rPr lang="en-US" sz="2900"/>
              <a:t>G</a:t>
            </a:r>
            <a:r>
              <a:rPr lang="en-US" sz="2900" smtClean="0"/>
              <a:t>iúp dự đoán suy tim và tăng huyết áp trong tương lai</a:t>
            </a:r>
            <a:endParaRPr lang="en-US" sz="290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5" name="Title 1"/>
          <p:cNvSpPr txBox="1">
            <a:spLocks/>
          </p:cNvSpPr>
          <p:nvPr/>
        </p:nvSpPr>
        <p:spPr>
          <a:xfrm>
            <a:off x="457200" y="457200"/>
            <a:ext cx="716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ST2</a:t>
            </a:r>
            <a:endParaRPr lang="en-US" b="1"/>
          </a:p>
        </p:txBody>
      </p:sp>
    </p:spTree>
    <p:extLst>
      <p:ext uri="{BB962C8B-B14F-4D97-AF65-F5344CB8AC3E}">
        <p14:creationId xmlns:p14="http://schemas.microsoft.com/office/powerpoint/2010/main" val="1561438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04800" y="1371600"/>
            <a:ext cx="8458200" cy="44958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600" smtClean="0"/>
              <a:t>Tiết </a:t>
            </a:r>
            <a:r>
              <a:rPr lang="en-US" sz="2600"/>
              <a:t>ra bởi đại thực bào hoạt </a:t>
            </a:r>
            <a:r>
              <a:rPr lang="en-US" sz="2600" smtClean="0"/>
              <a:t>hóa</a:t>
            </a:r>
          </a:p>
          <a:p>
            <a:pPr marL="574675" lvl="1" indent="-300038">
              <a:lnSpc>
                <a:spcPct val="150000"/>
              </a:lnSpc>
              <a:spcBef>
                <a:spcPts val="0"/>
              </a:spcBef>
              <a:buSzPct val="100000"/>
              <a:buFont typeface="Wingdings" panose="05000000000000000000" pitchFamily="2" charset="2"/>
              <a:buChar char="§"/>
            </a:pPr>
            <a:r>
              <a:rPr lang="en-US" sz="2600"/>
              <a:t>Có vai trò </a:t>
            </a:r>
            <a:r>
              <a:rPr lang="en-US" sz="2600" smtClean="0"/>
              <a:t>quan trọng trong </a:t>
            </a:r>
            <a:r>
              <a:rPr lang="en-US" sz="2600"/>
              <a:t>phát triển và điều </a:t>
            </a:r>
            <a:r>
              <a:rPr lang="en-US" sz="2600" smtClean="0"/>
              <a:t>hòa tái </a:t>
            </a:r>
            <a:r>
              <a:rPr lang="en-US" sz="2600"/>
              <a:t>cấu trúc và sợi hóa </a:t>
            </a:r>
            <a:r>
              <a:rPr lang="en-US" sz="2600" smtClean="0"/>
              <a:t>tim</a:t>
            </a:r>
          </a:p>
          <a:p>
            <a:pPr marL="574675" lvl="1" indent="-300038">
              <a:lnSpc>
                <a:spcPct val="150000"/>
              </a:lnSpc>
              <a:spcBef>
                <a:spcPts val="0"/>
              </a:spcBef>
              <a:buSzPct val="100000"/>
              <a:buFont typeface="Wingdings" panose="05000000000000000000" pitchFamily="2" charset="2"/>
              <a:buChar char="§"/>
            </a:pPr>
            <a:r>
              <a:rPr lang="en-US" sz="2600"/>
              <a:t>Ư</a:t>
            </a:r>
            <a:r>
              <a:rPr lang="en-US" sz="2600" smtClean="0"/>
              <a:t>u </a:t>
            </a:r>
            <a:r>
              <a:rPr lang="en-US" sz="2600"/>
              <a:t>thế hơn peptide lợi niệu natri trong </a:t>
            </a:r>
            <a:r>
              <a:rPr lang="en-US" sz="2600" smtClean="0"/>
              <a:t>tiên </a:t>
            </a:r>
            <a:r>
              <a:rPr lang="en-US" sz="2600"/>
              <a:t>lượng </a:t>
            </a:r>
            <a:r>
              <a:rPr lang="en-US" sz="2600" smtClean="0"/>
              <a:t>suy tim</a:t>
            </a:r>
          </a:p>
          <a:p>
            <a:pPr marL="574675" lvl="1" indent="-300038">
              <a:lnSpc>
                <a:spcPct val="150000"/>
              </a:lnSpc>
              <a:spcBef>
                <a:spcPts val="0"/>
              </a:spcBef>
              <a:buSzPct val="100000"/>
              <a:buFont typeface="Wingdings" panose="05000000000000000000" pitchFamily="2" charset="2"/>
              <a:buChar char="§"/>
            </a:pPr>
            <a:r>
              <a:rPr lang="en-US" sz="2600" smtClean="0"/>
              <a:t>Có </a:t>
            </a:r>
            <a:r>
              <a:rPr lang="en-US" sz="2600"/>
              <a:t>thể tiên đoán khởi phát suy tim ở người bình </a:t>
            </a:r>
            <a:r>
              <a:rPr lang="en-US" sz="2600" smtClean="0"/>
              <a:t>thường</a:t>
            </a:r>
            <a:endParaRPr lang="en-US" sz="260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5" name="Title 1"/>
          <p:cNvSpPr txBox="1">
            <a:spLocks/>
          </p:cNvSpPr>
          <p:nvPr/>
        </p:nvSpPr>
        <p:spPr>
          <a:xfrm>
            <a:off x="457200" y="457200"/>
            <a:ext cx="716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Galectin 3</a:t>
            </a:r>
            <a:endParaRPr lang="en-US" b="1"/>
          </a:p>
        </p:txBody>
      </p:sp>
    </p:spTree>
    <p:extLst>
      <p:ext uri="{BB962C8B-B14F-4D97-AF65-F5344CB8AC3E}">
        <p14:creationId xmlns:p14="http://schemas.microsoft.com/office/powerpoint/2010/main" val="12716087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KẾT LUẬN</a:t>
            </a:r>
            <a:endParaRPr lang="en-US" b="1"/>
          </a:p>
        </p:txBody>
      </p:sp>
      <p:sp>
        <p:nvSpPr>
          <p:cNvPr id="9" name="Content Placeholder 2"/>
          <p:cNvSpPr>
            <a:spLocks noGrp="1"/>
          </p:cNvSpPr>
          <p:nvPr>
            <p:ph idx="1"/>
          </p:nvPr>
        </p:nvSpPr>
        <p:spPr>
          <a:xfrm>
            <a:off x="304800" y="1371600"/>
            <a:ext cx="8458200" cy="5105400"/>
          </a:xfrm>
        </p:spPr>
        <p:txBody>
          <a:bodyPr>
            <a:normAutofit fontScale="92500"/>
          </a:bodyPr>
          <a:lstStyle/>
          <a:p>
            <a:pPr marL="574675" lvl="1" indent="-300038">
              <a:lnSpc>
                <a:spcPct val="170000"/>
              </a:lnSpc>
              <a:spcBef>
                <a:spcPts val="0"/>
              </a:spcBef>
              <a:buSzPct val="100000"/>
              <a:buFont typeface="Wingdings" panose="05000000000000000000" pitchFamily="2" charset="2"/>
              <a:buChar char="§"/>
            </a:pPr>
            <a:r>
              <a:rPr lang="en-US" sz="2600" smtClean="0"/>
              <a:t>Nhiều </a:t>
            </a:r>
            <a:r>
              <a:rPr lang="en-US" sz="2600"/>
              <a:t>loại chất chỉ điểm sinh học khác nhau được sử dụng trong tim mạch </a:t>
            </a:r>
          </a:p>
          <a:p>
            <a:pPr marL="574675" lvl="1" indent="-300038">
              <a:lnSpc>
                <a:spcPct val="170000"/>
              </a:lnSpc>
              <a:spcBef>
                <a:spcPts val="0"/>
              </a:spcBef>
              <a:buSzPct val="100000"/>
              <a:buFont typeface="Wingdings" panose="05000000000000000000" pitchFamily="2" charset="2"/>
              <a:buChar char="§"/>
            </a:pPr>
            <a:r>
              <a:rPr lang="en-US" sz="2600" smtClean="0"/>
              <a:t>Troponin </a:t>
            </a:r>
            <a:r>
              <a:rPr lang="en-US" sz="2600"/>
              <a:t>tim và CK-MB có vai trò quan trọng chẩn đoán và hướng dẫn điều trị </a:t>
            </a:r>
            <a:r>
              <a:rPr lang="en-US" sz="2600" smtClean="0"/>
              <a:t>NMCT</a:t>
            </a:r>
            <a:endParaRPr lang="en-US" sz="2600"/>
          </a:p>
          <a:p>
            <a:pPr marL="574675" lvl="1" indent="-300038">
              <a:lnSpc>
                <a:spcPct val="170000"/>
              </a:lnSpc>
              <a:spcBef>
                <a:spcPts val="0"/>
              </a:spcBef>
              <a:buSzPct val="100000"/>
              <a:buFont typeface="Wingdings" panose="05000000000000000000" pitchFamily="2" charset="2"/>
              <a:buChar char="§"/>
            </a:pPr>
            <a:r>
              <a:rPr lang="en-US" sz="2600"/>
              <a:t>BNP và NT-proBNP </a:t>
            </a:r>
            <a:r>
              <a:rPr lang="en-US" sz="2600" smtClean="0"/>
              <a:t>được </a:t>
            </a:r>
            <a:r>
              <a:rPr lang="en-US" sz="2600"/>
              <a:t>sử dụng và nghiên cứu nhiều nhất trên </a:t>
            </a:r>
            <a:r>
              <a:rPr lang="en-US" sz="2600" smtClean="0"/>
              <a:t>suy tim</a:t>
            </a:r>
            <a:endParaRPr lang="en-US" sz="2600"/>
          </a:p>
          <a:p>
            <a:pPr marL="574675" lvl="1" indent="-300038">
              <a:lnSpc>
                <a:spcPct val="170000"/>
              </a:lnSpc>
              <a:spcBef>
                <a:spcPts val="0"/>
              </a:spcBef>
              <a:buSzPct val="100000"/>
              <a:buFont typeface="Wingdings" panose="05000000000000000000" pitchFamily="2" charset="2"/>
              <a:buChar char="§"/>
            </a:pPr>
            <a:r>
              <a:rPr lang="en-US" sz="2600"/>
              <a:t>Phân tích được kết quả </a:t>
            </a:r>
            <a:r>
              <a:rPr lang="en-US" sz="2600" smtClean="0"/>
              <a:t>các </a:t>
            </a:r>
            <a:r>
              <a:rPr lang="en-US" sz="2600"/>
              <a:t>chất chỉ điểm sinh </a:t>
            </a:r>
            <a:r>
              <a:rPr lang="en-US" sz="2600" smtClean="0"/>
              <a:t>học giúp nhà </a:t>
            </a:r>
            <a:r>
              <a:rPr lang="en-US" sz="2600"/>
              <a:t>lâm sàng đưa ra chẩn đoán </a:t>
            </a:r>
            <a:r>
              <a:rPr lang="en-US" sz="2600" smtClean="0"/>
              <a:t>và </a:t>
            </a:r>
            <a:r>
              <a:rPr lang="en-US" sz="2600"/>
              <a:t>điều trị kịp thời cho bệnh </a:t>
            </a:r>
            <a:r>
              <a:rPr lang="en-US" sz="2600" smtClean="0"/>
              <a:t>nhân</a:t>
            </a:r>
            <a:endParaRPr lang="en-US"/>
          </a:p>
          <a:p>
            <a:pPr marL="574675" lvl="1" indent="-300038">
              <a:lnSpc>
                <a:spcPct val="150000"/>
              </a:lnSpc>
              <a:spcBef>
                <a:spcPts val="0"/>
              </a:spcBef>
              <a:buSzPct val="100000"/>
              <a:buFont typeface="Wingdings" panose="05000000000000000000" pitchFamily="2" charset="2"/>
              <a:buChar char="§"/>
            </a:pPr>
            <a:endParaRPr lang="en-US" sz="260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827233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ĐỊNH NGHĨA</a:t>
            </a:r>
            <a:endParaRPr lang="en-US" b="1"/>
          </a:p>
        </p:txBody>
      </p:sp>
      <p:sp>
        <p:nvSpPr>
          <p:cNvPr id="8" name="Content Placeholder 2"/>
          <p:cNvSpPr>
            <a:spLocks noGrp="1"/>
          </p:cNvSpPr>
          <p:nvPr>
            <p:ph idx="1"/>
          </p:nvPr>
        </p:nvSpPr>
        <p:spPr>
          <a:xfrm>
            <a:off x="304800" y="1295400"/>
            <a:ext cx="8458200" cy="4953000"/>
          </a:xfrm>
        </p:spPr>
        <p:txBody>
          <a:bodyPr>
            <a:normAutofit/>
          </a:bodyPr>
          <a:lstStyle/>
          <a:p>
            <a:pPr marL="344488" indent="-344488">
              <a:lnSpc>
                <a:spcPct val="150000"/>
              </a:lnSpc>
              <a:spcBef>
                <a:spcPts val="0"/>
              </a:spcBef>
              <a:buFont typeface="Wingdings" panose="05000000000000000000" pitchFamily="2" charset="2"/>
              <a:buChar char="v"/>
            </a:pPr>
            <a:r>
              <a:rPr lang="en-US" sz="3400" b="1" smtClean="0">
                <a:solidFill>
                  <a:srgbClr val="0070C0"/>
                </a:solidFill>
              </a:rPr>
              <a:t>Chất chỉ điểm sinh học</a:t>
            </a:r>
          </a:p>
          <a:p>
            <a:pPr marL="574675" lvl="1" indent="-300038">
              <a:lnSpc>
                <a:spcPct val="150000"/>
              </a:lnSpc>
              <a:spcBef>
                <a:spcPts val="0"/>
              </a:spcBef>
              <a:buSzPct val="100000"/>
              <a:buFont typeface="Wingdings" panose="05000000000000000000" pitchFamily="2" charset="2"/>
              <a:buChar char="§"/>
            </a:pPr>
            <a:r>
              <a:rPr lang="en-US" sz="2800" smtClean="0"/>
              <a:t>Chất được đo lường và đánh giá khách quan như một chỉ điểm của quá trình sinh học bình thường, quá trình gây bệnh hoặc phản ứng dược lý với một can thiệp trị liệu</a:t>
            </a:r>
          </a:p>
          <a:p>
            <a:pPr marL="574675" lvl="1" indent="-300038">
              <a:lnSpc>
                <a:spcPct val="150000"/>
              </a:lnSpc>
              <a:spcBef>
                <a:spcPts val="0"/>
              </a:spcBef>
              <a:buSzPct val="100000"/>
              <a:buFont typeface="Wingdings" panose="05000000000000000000" pitchFamily="2" charset="2"/>
              <a:buChar char="§"/>
            </a:pPr>
            <a:r>
              <a:rPr lang="en-US" sz="2800" smtClean="0"/>
              <a:t>Đóng </a:t>
            </a:r>
            <a:r>
              <a:rPr lang="en-US" sz="2800"/>
              <a:t>vai trò như những tiêu chí thay </a:t>
            </a:r>
            <a:r>
              <a:rPr lang="en-US" sz="2800" smtClean="0"/>
              <a:t>thế</a:t>
            </a:r>
            <a:endParaRPr lang="en-US" sz="2800" b="1" dirty="0" smtClean="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428263" y="6458955"/>
            <a:ext cx="82585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73-82</a:t>
            </a:r>
          </a:p>
        </p:txBody>
      </p:sp>
    </p:spTree>
    <p:extLst>
      <p:ext uri="{BB962C8B-B14F-4D97-AF65-F5344CB8AC3E}">
        <p14:creationId xmlns:p14="http://schemas.microsoft.com/office/powerpoint/2010/main" val="366328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6090374"/>
              </p:ext>
            </p:extLst>
          </p:nvPr>
        </p:nvGraphicFramePr>
        <p:xfrm>
          <a:off x="152400" y="1403188"/>
          <a:ext cx="8839200" cy="5115430"/>
        </p:xfrm>
        <a:graphic>
          <a:graphicData uri="http://schemas.openxmlformats.org/drawingml/2006/table">
            <a:tbl>
              <a:tblPr firstRow="1" firstCol="1" bandRow="1">
                <a:tableStyleId>{5A111915-BE36-4E01-A7E5-04B1672EAD32}</a:tableStyleId>
              </a:tblPr>
              <a:tblGrid>
                <a:gridCol w="2667000">
                  <a:extLst>
                    <a:ext uri="{9D8B030D-6E8A-4147-A177-3AD203B41FA5}">
                      <a16:colId xmlns:a16="http://schemas.microsoft.com/office/drawing/2014/main" xmlns="" val="880053113"/>
                    </a:ext>
                  </a:extLst>
                </a:gridCol>
                <a:gridCol w="6172200">
                  <a:extLst>
                    <a:ext uri="{9D8B030D-6E8A-4147-A177-3AD203B41FA5}">
                      <a16:colId xmlns:a16="http://schemas.microsoft.com/office/drawing/2014/main" xmlns="" val="2056789266"/>
                    </a:ext>
                  </a:extLst>
                </a:gridCol>
              </a:tblGrid>
              <a:tr h="461302">
                <a:tc>
                  <a:txBody>
                    <a:bodyPr/>
                    <a:lstStyle/>
                    <a:p>
                      <a:pPr algn="ctr">
                        <a:lnSpc>
                          <a:spcPct val="150000"/>
                        </a:lnSpc>
                        <a:spcAft>
                          <a:spcPts val="0"/>
                        </a:spcAft>
                      </a:pPr>
                      <a:r>
                        <a:rPr lang="en-US" sz="2200" smtClean="0">
                          <a:effectLst/>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xmlns="" val="2193649329"/>
                  </a:ext>
                </a:extLst>
              </a:tr>
              <a:tr h="2053298">
                <a:tc>
                  <a:txBody>
                    <a:bodyPr/>
                    <a:lstStyle/>
                    <a:p>
                      <a:pPr algn="just">
                        <a:lnSpc>
                          <a:spcPct val="150000"/>
                        </a:lnSpc>
                        <a:spcAft>
                          <a:spcPts val="0"/>
                        </a:spcAft>
                      </a:pPr>
                      <a:r>
                        <a:rPr lang="en-US" sz="2200">
                          <a:effectLst/>
                        </a:rPr>
                        <a:t>Hoại tử cơ tim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Troponin tim</a:t>
                      </a:r>
                    </a:p>
                    <a:p>
                      <a:pPr marL="342900" lvl="0" indent="-342900" algn="just">
                        <a:lnSpc>
                          <a:spcPct val="150000"/>
                        </a:lnSpc>
                        <a:spcAft>
                          <a:spcPts val="0"/>
                        </a:spcAft>
                        <a:buFont typeface="Symbol" panose="05050102010706020507" pitchFamily="18" charset="2"/>
                        <a:buChar char=""/>
                      </a:pPr>
                      <a:r>
                        <a:rPr lang="en-US" sz="2200">
                          <a:effectLst/>
                        </a:rPr>
                        <a:t>CK-MB</a:t>
                      </a:r>
                    </a:p>
                    <a:p>
                      <a:pPr marL="342900" lvl="0" indent="-342900" algn="just">
                        <a:lnSpc>
                          <a:spcPct val="150000"/>
                        </a:lnSpc>
                        <a:spcAft>
                          <a:spcPts val="0"/>
                        </a:spcAft>
                        <a:buFont typeface="Symbol" panose="05050102010706020507" pitchFamily="18" charset="2"/>
                        <a:buChar char=""/>
                      </a:pPr>
                      <a:r>
                        <a:rPr lang="en-US" sz="2200">
                          <a:effectLst/>
                        </a:rPr>
                        <a:t>Protein gắn acid béo tim (H-FABP)</a:t>
                      </a:r>
                    </a:p>
                    <a:p>
                      <a:pPr marL="342900" lvl="0" indent="-342900" algn="just">
                        <a:lnSpc>
                          <a:spcPct val="150000"/>
                        </a:lnSpc>
                        <a:spcAft>
                          <a:spcPts val="0"/>
                        </a:spcAft>
                        <a:buFont typeface="Symbol" panose="05050102010706020507" pitchFamily="18" charset="2"/>
                        <a:buChar char=""/>
                      </a:pPr>
                      <a:r>
                        <a:rPr lang="en-US" sz="2200">
                          <a:effectLst/>
                        </a:rPr>
                        <a:t>Myoglobin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0065312"/>
                  </a:ext>
                </a:extLst>
              </a:tr>
              <a:tr h="2559212">
                <a:tc>
                  <a:txBody>
                    <a:bodyPr/>
                    <a:lstStyle/>
                    <a:p>
                      <a:pPr algn="just">
                        <a:lnSpc>
                          <a:spcPct val="150000"/>
                        </a:lnSpc>
                        <a:spcAft>
                          <a:spcPts val="0"/>
                        </a:spcAft>
                      </a:pPr>
                      <a:r>
                        <a:rPr lang="en-US" sz="2200">
                          <a:effectLst/>
                        </a:rPr>
                        <a:t>Căng cơ tim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Peptide lợi niệu natri (ANP, BNP)</a:t>
                      </a:r>
                    </a:p>
                    <a:p>
                      <a:pPr marL="342900" lvl="0" indent="-342900" algn="just">
                        <a:lnSpc>
                          <a:spcPct val="150000"/>
                        </a:lnSpc>
                        <a:spcAft>
                          <a:spcPts val="0"/>
                        </a:spcAft>
                        <a:buFont typeface="Symbol" panose="05050102010706020507" pitchFamily="18" charset="2"/>
                        <a:buChar char=""/>
                      </a:pPr>
                      <a:r>
                        <a:rPr lang="en-US" sz="2200">
                          <a:effectLst/>
                        </a:rPr>
                        <a:t>ST2</a:t>
                      </a:r>
                    </a:p>
                    <a:p>
                      <a:pPr marL="342900" lvl="0" indent="-342900" algn="just">
                        <a:lnSpc>
                          <a:spcPct val="150000"/>
                        </a:lnSpc>
                        <a:spcAft>
                          <a:spcPts val="0"/>
                        </a:spcAft>
                        <a:buFont typeface="Symbol" panose="05050102010706020507" pitchFamily="18" charset="2"/>
                        <a:buChar char=""/>
                      </a:pPr>
                      <a:r>
                        <a:rPr lang="en-US" sz="2200">
                          <a:effectLst/>
                        </a:rPr>
                        <a:t>Galectin-3 (Gal-3)</a:t>
                      </a:r>
                    </a:p>
                    <a:p>
                      <a:pPr marL="342900" lvl="0" indent="-342900" algn="just">
                        <a:lnSpc>
                          <a:spcPct val="150000"/>
                        </a:lnSpc>
                        <a:spcAft>
                          <a:spcPts val="0"/>
                        </a:spcAft>
                        <a:buFont typeface="Symbol" panose="05050102010706020507" pitchFamily="18" charset="2"/>
                        <a:buChar char=""/>
                      </a:pPr>
                      <a:r>
                        <a:rPr lang="en-US" sz="2200">
                          <a:effectLst/>
                        </a:rPr>
                        <a:t>Endothelin-1 (ET-1)</a:t>
                      </a:r>
                    </a:p>
                    <a:p>
                      <a:pPr marL="342900" lvl="0" indent="-342900" algn="just">
                        <a:lnSpc>
                          <a:spcPct val="150000"/>
                        </a:lnSpc>
                        <a:spcAft>
                          <a:spcPts val="0"/>
                        </a:spcAft>
                        <a:buFont typeface="Symbol" panose="05050102010706020507" pitchFamily="18" charset="2"/>
                        <a:buChar char=""/>
                      </a:pPr>
                      <a:r>
                        <a:rPr lang="en-US" sz="2200">
                          <a:effectLst/>
                        </a:rPr>
                        <a:t>Neuregulin-1 (NRG-1)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3793234"/>
                  </a:ext>
                </a:extLst>
              </a:tr>
            </a:tbl>
          </a:graphicData>
        </a:graphic>
      </p:graphicFrame>
      <p:sp>
        <p:nvSpPr>
          <p:cNvPr id="2" name="Rectangle 1"/>
          <p:cNvSpPr/>
          <p:nvPr/>
        </p:nvSpPr>
        <p:spPr>
          <a:xfrm>
            <a:off x="428263"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3779576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67458282"/>
              </p:ext>
            </p:extLst>
          </p:nvPr>
        </p:nvGraphicFramePr>
        <p:xfrm>
          <a:off x="114300" y="1594191"/>
          <a:ext cx="8915400" cy="4156394"/>
        </p:xfrm>
        <a:graphic>
          <a:graphicData uri="http://schemas.openxmlformats.org/drawingml/2006/table">
            <a:tbl>
              <a:tblPr firstRow="1" firstCol="1" bandRow="1">
                <a:tableStyleId>{5A111915-BE36-4E01-A7E5-04B1672EAD32}</a:tableStyleId>
              </a:tblPr>
              <a:tblGrid>
                <a:gridCol w="2600325">
                  <a:extLst>
                    <a:ext uri="{9D8B030D-6E8A-4147-A177-3AD203B41FA5}">
                      <a16:colId xmlns:a16="http://schemas.microsoft.com/office/drawing/2014/main" xmlns="" val="880053113"/>
                    </a:ext>
                  </a:extLst>
                </a:gridCol>
                <a:gridCol w="6315075">
                  <a:extLst>
                    <a:ext uri="{9D8B030D-6E8A-4147-A177-3AD203B41FA5}">
                      <a16:colId xmlns:a16="http://schemas.microsoft.com/office/drawing/2014/main" xmlns="" val="2056789266"/>
                    </a:ext>
                  </a:extLst>
                </a:gridCol>
              </a:tblGrid>
              <a:tr h="467335">
                <a:tc>
                  <a:txBody>
                    <a:bodyPr/>
                    <a:lstStyle/>
                    <a:p>
                      <a:pPr algn="ctr">
                        <a:lnSpc>
                          <a:spcPct val="150000"/>
                        </a:lnSpc>
                        <a:spcAft>
                          <a:spcPts val="0"/>
                        </a:spcAft>
                      </a:pPr>
                      <a:r>
                        <a:rPr lang="en-US" sz="2200" smtClean="0">
                          <a:effectLst/>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xmlns="" val="2193649329"/>
                  </a:ext>
                </a:extLst>
              </a:tr>
              <a:tr h="2123465">
                <a:tc>
                  <a:txBody>
                    <a:bodyPr/>
                    <a:lstStyle/>
                    <a:p>
                      <a:pPr algn="just">
                        <a:lnSpc>
                          <a:spcPct val="150000"/>
                        </a:lnSpc>
                        <a:spcAft>
                          <a:spcPts val="0"/>
                        </a:spcAft>
                      </a:pPr>
                      <a:r>
                        <a:rPr lang="en-US" sz="2200">
                          <a:effectLst/>
                        </a:rPr>
                        <a:t>Viêm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C-reactive protein siêu nhạy (hsCRP)</a:t>
                      </a:r>
                    </a:p>
                    <a:p>
                      <a:pPr marL="342900" lvl="0" indent="-342900" algn="just">
                        <a:lnSpc>
                          <a:spcPct val="150000"/>
                        </a:lnSpc>
                        <a:spcAft>
                          <a:spcPts val="0"/>
                        </a:spcAft>
                        <a:buFont typeface="Symbol" panose="05050102010706020507" pitchFamily="18" charset="2"/>
                        <a:buChar char=""/>
                      </a:pPr>
                      <a:r>
                        <a:rPr lang="en-US" sz="2200">
                          <a:effectLst/>
                        </a:rPr>
                        <a:t>Yếu tố biệt hóa tăng trưởng 15 (GDF-15)</a:t>
                      </a:r>
                    </a:p>
                    <a:p>
                      <a:pPr marL="342900" lvl="0" indent="-342900" algn="just">
                        <a:lnSpc>
                          <a:spcPct val="150000"/>
                        </a:lnSpc>
                        <a:spcAft>
                          <a:spcPts val="0"/>
                        </a:spcAft>
                        <a:buFont typeface="Symbol" panose="05050102010706020507" pitchFamily="18" charset="2"/>
                        <a:buChar char=""/>
                      </a:pPr>
                      <a:r>
                        <a:rPr lang="en-US" sz="2200">
                          <a:effectLst/>
                        </a:rPr>
                        <a:t>Fibrinogen</a:t>
                      </a:r>
                    </a:p>
                    <a:p>
                      <a:pPr marL="342900" lvl="0" indent="-342900" algn="just">
                        <a:lnSpc>
                          <a:spcPct val="150000"/>
                        </a:lnSpc>
                        <a:spcAft>
                          <a:spcPts val="0"/>
                        </a:spcAft>
                        <a:buFont typeface="Symbol" panose="05050102010706020507" pitchFamily="18" charset="2"/>
                        <a:buChar char=""/>
                      </a:pPr>
                      <a:r>
                        <a:rPr lang="en-US" sz="2200">
                          <a:effectLst/>
                        </a:rPr>
                        <a:t>Acid uric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44170921"/>
                  </a:ext>
                </a:extLst>
              </a:tr>
              <a:tr h="1530009">
                <a:tc>
                  <a:txBody>
                    <a:bodyPr/>
                    <a:lstStyle/>
                    <a:p>
                      <a:pPr algn="l">
                        <a:lnSpc>
                          <a:spcPct val="150000"/>
                        </a:lnSpc>
                        <a:spcAft>
                          <a:spcPts val="0"/>
                        </a:spcAft>
                      </a:pPr>
                      <a:r>
                        <a:rPr lang="en-US" sz="2200">
                          <a:effectLst/>
                        </a:rPr>
                        <a:t>Tính không ổn </a:t>
                      </a:r>
                      <a:r>
                        <a:rPr lang="en-US" sz="2200" smtClean="0">
                          <a:effectLst/>
                        </a:rPr>
                        <a:t>định</a:t>
                      </a:r>
                      <a:r>
                        <a:rPr lang="en-US" sz="2200" baseline="0" smtClean="0">
                          <a:effectLst/>
                        </a:rPr>
                        <a:t> </a:t>
                      </a:r>
                      <a:r>
                        <a:rPr lang="en-US" sz="2200" smtClean="0">
                          <a:effectLst/>
                        </a:rPr>
                        <a:t>mảng </a:t>
                      </a:r>
                      <a:r>
                        <a:rPr lang="en-US" sz="2200">
                          <a:effectLst/>
                        </a:rPr>
                        <a:t>xơ vữa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Protein huyết tương liên quan thai A (PAPP-A)</a:t>
                      </a:r>
                    </a:p>
                    <a:p>
                      <a:pPr marL="342900" lvl="0" indent="-342900" algn="just">
                        <a:lnSpc>
                          <a:spcPct val="150000"/>
                        </a:lnSpc>
                        <a:spcAft>
                          <a:spcPts val="0"/>
                        </a:spcAft>
                        <a:buFont typeface="Symbol" panose="05050102010706020507" pitchFamily="18" charset="2"/>
                        <a:buChar char=""/>
                      </a:pPr>
                      <a:r>
                        <a:rPr lang="en-US" sz="2200">
                          <a:effectLst/>
                        </a:rPr>
                        <a:t>Myeloperoxidase (MPO)</a:t>
                      </a:r>
                    </a:p>
                    <a:p>
                      <a:pPr marL="342900" lvl="0" indent="-342900" algn="just">
                        <a:lnSpc>
                          <a:spcPct val="150000"/>
                        </a:lnSpc>
                        <a:spcAft>
                          <a:spcPts val="0"/>
                        </a:spcAft>
                        <a:buFont typeface="Symbol" panose="05050102010706020507" pitchFamily="18" charset="2"/>
                        <a:buChar char=""/>
                      </a:pPr>
                      <a:r>
                        <a:rPr lang="en-US" sz="2200">
                          <a:effectLst/>
                        </a:rPr>
                        <a:t>Matrix metalloproteinases (MMPs)</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41154767"/>
                  </a:ext>
                </a:extLst>
              </a:tr>
            </a:tbl>
          </a:graphicData>
        </a:graphic>
      </p:graphicFrame>
      <p:sp>
        <p:nvSpPr>
          <p:cNvPr id="5" name="Rectangle 4"/>
          <p:cNvSpPr/>
          <p:nvPr/>
        </p:nvSpPr>
        <p:spPr>
          <a:xfrm>
            <a:off x="428263"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3989022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16491020"/>
              </p:ext>
            </p:extLst>
          </p:nvPr>
        </p:nvGraphicFramePr>
        <p:xfrm>
          <a:off x="152400" y="1625009"/>
          <a:ext cx="8839200" cy="4013791"/>
        </p:xfrm>
        <a:graphic>
          <a:graphicData uri="http://schemas.openxmlformats.org/drawingml/2006/table">
            <a:tbl>
              <a:tblPr firstRow="1" firstCol="1" bandRow="1">
                <a:tableStyleId>{69012ECD-51FC-41F1-AA8D-1B2483CD663E}</a:tableStyleId>
              </a:tblPr>
              <a:tblGrid>
                <a:gridCol w="2057400">
                  <a:extLst>
                    <a:ext uri="{9D8B030D-6E8A-4147-A177-3AD203B41FA5}">
                      <a16:colId xmlns:a16="http://schemas.microsoft.com/office/drawing/2014/main" xmlns="" val="880053113"/>
                    </a:ext>
                  </a:extLst>
                </a:gridCol>
                <a:gridCol w="6781800">
                  <a:extLst>
                    <a:ext uri="{9D8B030D-6E8A-4147-A177-3AD203B41FA5}">
                      <a16:colId xmlns:a16="http://schemas.microsoft.com/office/drawing/2014/main" xmlns="" val="2056789266"/>
                    </a:ext>
                  </a:extLst>
                </a:gridCol>
              </a:tblGrid>
              <a:tr h="584791">
                <a:tc>
                  <a:txBody>
                    <a:bodyPr/>
                    <a:lstStyle/>
                    <a:p>
                      <a:pPr algn="ctr">
                        <a:lnSpc>
                          <a:spcPct val="150000"/>
                        </a:lnSpc>
                        <a:spcAft>
                          <a:spcPts val="0"/>
                        </a:spcAft>
                      </a:pPr>
                      <a:r>
                        <a:rPr lang="en-US" sz="2200" smtClean="0">
                          <a:effectLst/>
                          <a:latin typeface="+mn-lt"/>
                          <a:ea typeface="+mn-ea"/>
                          <a:cs typeface="+mn-cs"/>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xmlns="" val="2193649329"/>
                  </a:ext>
                </a:extLst>
              </a:tr>
              <a:tr h="1625009">
                <a:tc>
                  <a:txBody>
                    <a:bodyPr/>
                    <a:lstStyle/>
                    <a:p>
                      <a:pPr algn="just">
                        <a:lnSpc>
                          <a:spcPct val="150000"/>
                        </a:lnSpc>
                        <a:spcAft>
                          <a:spcPts val="0"/>
                        </a:spcAft>
                      </a:pPr>
                      <a:r>
                        <a:rPr lang="en-US" sz="2200">
                          <a:effectLst/>
                        </a:rPr>
                        <a:t>Hoạt hóa tiểu cầu</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Phospholipase liên quan lipoprotein A2 (Lp-PLA2)</a:t>
                      </a:r>
                    </a:p>
                    <a:p>
                      <a:pPr marL="342900" lvl="0" indent="-342900" algn="just">
                        <a:lnSpc>
                          <a:spcPct val="150000"/>
                        </a:lnSpc>
                        <a:spcAft>
                          <a:spcPts val="0"/>
                        </a:spcAft>
                        <a:buFont typeface="Symbol" panose="05050102010706020507" pitchFamily="18" charset="2"/>
                        <a:buChar char=""/>
                      </a:pPr>
                      <a:r>
                        <a:rPr lang="en-US" sz="2200">
                          <a:effectLst/>
                        </a:rPr>
                        <a:t>Secretory phospholipase A2 (sPLA2)</a:t>
                      </a:r>
                    </a:p>
                    <a:p>
                      <a:pPr marL="342900" lvl="0" indent="-342900" algn="just">
                        <a:lnSpc>
                          <a:spcPct val="150000"/>
                        </a:lnSpc>
                        <a:spcAft>
                          <a:spcPts val="0"/>
                        </a:spcAft>
                        <a:buFont typeface="Symbol" panose="05050102010706020507" pitchFamily="18" charset="2"/>
                        <a:buChar char=""/>
                      </a:pPr>
                      <a:r>
                        <a:rPr lang="en-US" sz="2200">
                          <a:effectLst/>
                        </a:rPr>
                        <a:t>Soluble CD40 ligand (sCD40L)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7342817"/>
                  </a:ext>
                </a:extLst>
              </a:tr>
              <a:tr h="1219200">
                <a:tc>
                  <a:txBody>
                    <a:bodyPr/>
                    <a:lstStyle/>
                    <a:p>
                      <a:pPr algn="just">
                        <a:lnSpc>
                          <a:spcPct val="150000"/>
                        </a:lnSpc>
                        <a:spcAft>
                          <a:spcPts val="0"/>
                        </a:spcAft>
                      </a:pPr>
                      <a:r>
                        <a:rPr lang="en-US" sz="2200">
                          <a:effectLst/>
                        </a:rPr>
                        <a:t>Hoạt hóa thần kinh thể dịch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Copeptin</a:t>
                      </a:r>
                    </a:p>
                    <a:p>
                      <a:pPr marL="342900" lvl="0" indent="-342900" algn="just">
                        <a:lnSpc>
                          <a:spcPct val="150000"/>
                        </a:lnSpc>
                        <a:spcAft>
                          <a:spcPts val="0"/>
                        </a:spcAft>
                        <a:buFont typeface="Symbol" panose="05050102010706020507" pitchFamily="18" charset="2"/>
                        <a:buChar char=""/>
                      </a:pPr>
                      <a:r>
                        <a:rPr lang="en-US" sz="2200">
                          <a:effectLst/>
                        </a:rPr>
                        <a:t>Mid-regional-pro-adrenomedullin (MR-proADM)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93465795"/>
                  </a:ext>
                </a:extLst>
              </a:tr>
              <a:tr h="584791">
                <a:tc>
                  <a:txBody>
                    <a:bodyPr/>
                    <a:lstStyle/>
                    <a:p>
                      <a:pPr algn="just">
                        <a:lnSpc>
                          <a:spcPct val="150000"/>
                        </a:lnSpc>
                        <a:spcAft>
                          <a:spcPts val="0"/>
                        </a:spcAft>
                      </a:pPr>
                      <a:r>
                        <a:rPr lang="en-US" sz="2200">
                          <a:effectLst/>
                        </a:rPr>
                        <a:t>microRNA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microRNA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45912587"/>
                  </a:ext>
                </a:extLst>
              </a:tr>
            </a:tbl>
          </a:graphicData>
        </a:graphic>
      </p:graphicFrame>
      <p:sp>
        <p:nvSpPr>
          <p:cNvPr id="5" name="Rectangle 4"/>
          <p:cNvSpPr/>
          <p:nvPr/>
        </p:nvSpPr>
        <p:spPr>
          <a:xfrm>
            <a:off x="457200"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2378171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300" y="457200"/>
            <a:ext cx="88392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CHẤT CHỈ ĐIỂM SINH HỌC HOẠI TỬ CƠ TIM</a:t>
            </a:r>
            <a:endParaRPr lang="en-US" b="1"/>
          </a:p>
        </p:txBody>
      </p:sp>
      <p:sp>
        <p:nvSpPr>
          <p:cNvPr id="8" name="Content Placeholder 2"/>
          <p:cNvSpPr>
            <a:spLocks noGrp="1"/>
          </p:cNvSpPr>
          <p:nvPr>
            <p:ph idx="1"/>
          </p:nvPr>
        </p:nvSpPr>
        <p:spPr>
          <a:xfrm>
            <a:off x="304800" y="1295400"/>
            <a:ext cx="8458200" cy="4953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800" smtClean="0"/>
              <a:t>Đóng vai trò quan trọng:</a:t>
            </a:r>
          </a:p>
          <a:p>
            <a:pPr marL="796925" lvl="2" indent="-249238">
              <a:lnSpc>
                <a:spcPct val="150000"/>
              </a:lnSpc>
              <a:spcBef>
                <a:spcPts val="0"/>
              </a:spcBef>
              <a:buSzPct val="100000"/>
              <a:buFont typeface="Wingdings" panose="05000000000000000000" pitchFamily="2" charset="2"/>
              <a:buChar char="ü"/>
            </a:pPr>
            <a:r>
              <a:rPr lang="en-US" sz="2600"/>
              <a:t>C</a:t>
            </a:r>
            <a:r>
              <a:rPr lang="en-US" sz="2600" smtClean="0"/>
              <a:t>hẩn </a:t>
            </a:r>
            <a:r>
              <a:rPr lang="en-US" sz="2600"/>
              <a:t>đoán chính xác hoại tử cơ </a:t>
            </a:r>
            <a:r>
              <a:rPr lang="en-US" sz="2600" smtClean="0"/>
              <a:t>tim</a:t>
            </a:r>
          </a:p>
          <a:p>
            <a:pPr marL="796925" lvl="2" indent="-249238">
              <a:lnSpc>
                <a:spcPct val="150000"/>
              </a:lnSpc>
              <a:spcBef>
                <a:spcPts val="0"/>
              </a:spcBef>
              <a:buSzPct val="100000"/>
              <a:buFont typeface="Wingdings" panose="05000000000000000000" pitchFamily="2" charset="2"/>
              <a:buChar char="ü"/>
            </a:pPr>
            <a:r>
              <a:rPr lang="en-US" sz="2600" smtClean="0"/>
              <a:t>Đánh </a:t>
            </a:r>
            <a:r>
              <a:rPr lang="en-US" sz="2600"/>
              <a:t>giá nguy </a:t>
            </a:r>
            <a:r>
              <a:rPr lang="en-US" sz="2600" smtClean="0"/>
              <a:t>cơ</a:t>
            </a:r>
          </a:p>
          <a:p>
            <a:pPr marL="796925" lvl="2" indent="-249238">
              <a:lnSpc>
                <a:spcPct val="150000"/>
              </a:lnSpc>
              <a:spcBef>
                <a:spcPts val="0"/>
              </a:spcBef>
              <a:buSzPct val="100000"/>
              <a:buFont typeface="Wingdings" panose="05000000000000000000" pitchFamily="2" charset="2"/>
              <a:buChar char="ü"/>
            </a:pPr>
            <a:r>
              <a:rPr lang="en-US" sz="2600"/>
              <a:t>H</a:t>
            </a:r>
            <a:r>
              <a:rPr lang="en-US" sz="2600" smtClean="0"/>
              <a:t>ướng </a:t>
            </a:r>
            <a:r>
              <a:rPr lang="en-US" sz="2600"/>
              <a:t>dẫn điều trị thích </a:t>
            </a:r>
            <a:r>
              <a:rPr lang="en-US" sz="2600" smtClean="0"/>
              <a:t>hợp</a:t>
            </a:r>
          </a:p>
          <a:p>
            <a:pPr marL="574675" lvl="1" indent="-300038">
              <a:lnSpc>
                <a:spcPct val="150000"/>
              </a:lnSpc>
              <a:spcBef>
                <a:spcPts val="0"/>
              </a:spcBef>
              <a:buSzPct val="100000"/>
              <a:buFont typeface="Wingdings" panose="05000000000000000000" pitchFamily="2" charset="2"/>
              <a:buChar char="§"/>
            </a:pPr>
            <a:r>
              <a:rPr lang="en-US" sz="2800"/>
              <a:t>AST được sử dụng đầu tiên </a:t>
            </a:r>
          </a:p>
          <a:p>
            <a:pPr marL="574675" lvl="1" indent="-300038">
              <a:lnSpc>
                <a:spcPct val="150000"/>
              </a:lnSpc>
              <a:spcBef>
                <a:spcPts val="0"/>
              </a:spcBef>
              <a:buSzPct val="100000"/>
              <a:buFont typeface="Wingdings" panose="05000000000000000000" pitchFamily="2" charset="2"/>
              <a:buChar char="§"/>
            </a:pPr>
            <a:r>
              <a:rPr lang="en-US" sz="2800"/>
              <a:t>CK-MB, troponin được sử dụng nhiều nhất hiện nay</a:t>
            </a: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839222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8" name="Content Placeholder 2"/>
          <p:cNvSpPr>
            <a:spLocks noGrp="1"/>
          </p:cNvSpPr>
          <p:nvPr>
            <p:ph idx="1"/>
          </p:nvPr>
        </p:nvSpPr>
        <p:spPr>
          <a:xfrm>
            <a:off x="304800" y="1371600"/>
            <a:ext cx="8458200" cy="1143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600"/>
              <a:t>Creatine kinase (CK) hay creatine </a:t>
            </a:r>
            <a:r>
              <a:rPr lang="en-US" sz="2600" smtClean="0"/>
              <a:t>phosphokinase</a:t>
            </a:r>
          </a:p>
          <a:p>
            <a:pPr lvl="1">
              <a:lnSpc>
                <a:spcPct val="150000"/>
              </a:lnSpc>
              <a:spcBef>
                <a:spcPts val="0"/>
              </a:spcBef>
              <a:buSzPct val="100000"/>
              <a:buFont typeface="Wingdings" panose="05000000000000000000" pitchFamily="2" charset="2"/>
              <a:buChar char="§"/>
            </a:pPr>
            <a:endParaRPr lang="en-US" sz="260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2052" name="Picture 4" descr="Káº¿t quáº£ hÃ¬nh áº£nh cho creatinin kin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19728"/>
            <a:ext cx="6858000" cy="176936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304800" y="4191000"/>
            <a:ext cx="8157148" cy="236220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a:t>CK gồm 2 tiểu đơn vị: “M” (muscle) và “B” (brain)</a:t>
            </a:r>
          </a:p>
          <a:p>
            <a:pPr marL="574675" lvl="1" indent="-300038">
              <a:lnSpc>
                <a:spcPct val="150000"/>
              </a:lnSpc>
              <a:spcBef>
                <a:spcPts val="0"/>
              </a:spcBef>
              <a:buSzPct val="100000"/>
              <a:buFont typeface="Wingdings" panose="05000000000000000000" pitchFamily="2" charset="2"/>
              <a:buChar char="§"/>
            </a:pPr>
            <a:r>
              <a:rPr lang="en-US" sz="2600" smtClean="0"/>
              <a:t>CK toàn phần gồm 3 isoenzyme</a:t>
            </a:r>
          </a:p>
          <a:p>
            <a:pPr marL="796925" lvl="2" indent="-249238">
              <a:lnSpc>
                <a:spcPct val="150000"/>
              </a:lnSpc>
              <a:spcBef>
                <a:spcPts val="0"/>
              </a:spcBef>
              <a:buSzPct val="100000"/>
              <a:buFont typeface="Wingdings" panose="05000000000000000000" pitchFamily="2" charset="2"/>
              <a:buChar char="ü"/>
            </a:pPr>
            <a:r>
              <a:rPr lang="en-US" sz="2200" smtClean="0"/>
              <a:t>CK-MM: cơ xương, cơ tim</a:t>
            </a:r>
          </a:p>
          <a:p>
            <a:pPr marL="796925" lvl="2" indent="-249238">
              <a:lnSpc>
                <a:spcPct val="150000"/>
              </a:lnSpc>
              <a:spcBef>
                <a:spcPts val="0"/>
              </a:spcBef>
              <a:buSzPct val="100000"/>
              <a:buFont typeface="Wingdings" panose="05000000000000000000" pitchFamily="2" charset="2"/>
              <a:buChar char="ü"/>
            </a:pPr>
            <a:r>
              <a:rPr lang="en-US" sz="2200" smtClean="0"/>
              <a:t>CK-BB: não</a:t>
            </a:r>
          </a:p>
          <a:p>
            <a:pPr marL="796925" lvl="2" indent="-249238">
              <a:lnSpc>
                <a:spcPct val="150000"/>
              </a:lnSpc>
              <a:spcBef>
                <a:spcPts val="0"/>
              </a:spcBef>
              <a:buSzPct val="100000"/>
              <a:buFont typeface="Wingdings" panose="05000000000000000000" pitchFamily="2" charset="2"/>
              <a:buChar char="ü"/>
            </a:pPr>
            <a:r>
              <a:rPr lang="en-US" sz="2200" smtClean="0"/>
              <a:t>CK-MB: cơ tim</a:t>
            </a:r>
          </a:p>
          <a:p>
            <a:pPr lvl="1">
              <a:lnSpc>
                <a:spcPct val="150000"/>
              </a:lnSpc>
              <a:spcBef>
                <a:spcPts val="0"/>
              </a:spcBef>
              <a:buSzPct val="100000"/>
              <a:buFont typeface="Wingdings" panose="05000000000000000000" pitchFamily="2" charset="2"/>
              <a:buChar char="§"/>
            </a:pPr>
            <a:endParaRPr lang="en-US" sz="2600"/>
          </a:p>
        </p:txBody>
      </p:sp>
    </p:spTree>
    <p:extLst>
      <p:ext uri="{BB962C8B-B14F-4D97-AF65-F5344CB8AC3E}">
        <p14:creationId xmlns:p14="http://schemas.microsoft.com/office/powerpoint/2010/main" val="1458646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2170</TotalTime>
  <Words>2494</Words>
  <Application>Microsoft Office PowerPoint</Application>
  <PresentationFormat>On-screen Show (4:3)</PresentationFormat>
  <Paragraphs>607</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Cambria</vt:lpstr>
      <vt:lpstr>Symbol</vt:lpstr>
      <vt:lpstr>Times New Roman</vt:lpstr>
      <vt:lpstr>Wingdings</vt:lpstr>
      <vt:lpstr>Office Theme</vt:lpstr>
      <vt:lpstr>PHÂN TÍCH CÁC CHỈ ĐIỂM SINH HỌC TRONG BỆNH LÝ TIM MẠCH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Định nghĩa toàn cầu nhồi máu cơ tim</dc:title>
  <dc:creator>Administrator</dc:creator>
  <cp:lastModifiedBy>Hải Đặng Nguyễn Minh</cp:lastModifiedBy>
  <cp:revision>226</cp:revision>
  <dcterms:created xsi:type="dcterms:W3CDTF">2006-08-16T00:00:00Z</dcterms:created>
  <dcterms:modified xsi:type="dcterms:W3CDTF">2019-08-25T14:56:12Z</dcterms:modified>
</cp:coreProperties>
</file>