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825" r:id="rId2"/>
  </p:sldMasterIdLst>
  <p:notesMasterIdLst>
    <p:notesMasterId r:id="rId45"/>
  </p:notesMasterIdLst>
  <p:sldIdLst>
    <p:sldId id="256" r:id="rId3"/>
    <p:sldId id="310" r:id="rId4"/>
    <p:sldId id="257" r:id="rId5"/>
    <p:sldId id="312" r:id="rId6"/>
    <p:sldId id="313" r:id="rId7"/>
    <p:sldId id="317" r:id="rId8"/>
    <p:sldId id="259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6" r:id="rId19"/>
    <p:sldId id="314" r:id="rId20"/>
    <p:sldId id="295" r:id="rId21"/>
    <p:sldId id="298" r:id="rId22"/>
    <p:sldId id="263" r:id="rId23"/>
    <p:sldId id="287" r:id="rId24"/>
    <p:sldId id="300" r:id="rId25"/>
    <p:sldId id="308" r:id="rId26"/>
    <p:sldId id="301" r:id="rId27"/>
    <p:sldId id="291" r:id="rId28"/>
    <p:sldId id="274" r:id="rId29"/>
    <p:sldId id="275" r:id="rId30"/>
    <p:sldId id="277" r:id="rId31"/>
    <p:sldId id="305" r:id="rId32"/>
    <p:sldId id="279" r:id="rId33"/>
    <p:sldId id="328" r:id="rId34"/>
    <p:sldId id="306" r:id="rId35"/>
    <p:sldId id="288" r:id="rId36"/>
    <p:sldId id="330" r:id="rId37"/>
    <p:sldId id="309" r:id="rId38"/>
    <p:sldId id="289" r:id="rId39"/>
    <p:sldId id="333" r:id="rId40"/>
    <p:sldId id="334" r:id="rId41"/>
    <p:sldId id="329" r:id="rId42"/>
    <p:sldId id="331" r:id="rId43"/>
    <p:sldId id="33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>
        <p:scale>
          <a:sx n="73" d="100"/>
          <a:sy n="73" d="100"/>
        </p:scale>
        <p:origin x="-121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99ED-2371-4A71-B534-044C69ECB5D7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98C6-F5F3-4653-BBC1-115ECD7A4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47E75-0F89-764F-9B49-7F29175902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53B2EB-B5A4-9049-8567-587BE9F9F4F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54050"/>
            <a:ext cx="4651375" cy="348773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59275"/>
            <a:ext cx="5030787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221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FA9028-4047-DA40-AE89-700F8A9CFE0B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37170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47E75-0F89-764F-9B49-7F29175902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47E75-0F89-764F-9B49-7F29175902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47E75-0F89-764F-9B49-7F29175902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47E75-0F89-764F-9B49-7F29175902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4903788"/>
            <a:ext cx="1965325" cy="19653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0" y="0"/>
            <a:ext cx="6591300" cy="49069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0" y="0"/>
            <a:ext cx="6591300" cy="4906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0"/>
            <a:ext cx="6591300" cy="49069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5029200"/>
            <a:ext cx="7010400" cy="838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915025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990600" cy="168275"/>
          </a:xfrm>
        </p:spPr>
        <p:txBody>
          <a:bodyPr/>
          <a:lstStyle>
            <a:lvl1pPr algn="r"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gray">
          <a:xfrm>
            <a:off x="6570663" y="3276600"/>
            <a:ext cx="1125537" cy="1125538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gray">
          <a:xfrm>
            <a:off x="1219200" y="533400"/>
            <a:ext cx="676275" cy="676275"/>
          </a:xfrm>
          <a:prstGeom prst="ellipse">
            <a:avLst/>
          </a:prstGeom>
          <a:solidFill>
            <a:schemeClr val="bg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gray">
          <a:xfrm>
            <a:off x="3622675" y="0"/>
            <a:ext cx="2960688" cy="3108325"/>
          </a:xfrm>
          <a:prstGeom prst="rect">
            <a:avLst/>
          </a:prstGeom>
          <a:solidFill>
            <a:srgbClr val="FF66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gray">
          <a:xfrm>
            <a:off x="0" y="0"/>
            <a:ext cx="6583363" cy="22860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6578600" y="2284413"/>
            <a:ext cx="2565400" cy="2625725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2743200"/>
            <a:ext cx="2286000" cy="23177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animBg="1"/>
      <p:bldP spid="3080" grpId="0" animBg="1"/>
      <p:bldP spid="3092" grpId="0" animBg="1"/>
      <p:bldP spid="3087" grpId="0" animBg="1"/>
      <p:bldP spid="3088" grpId="0" animBg="1"/>
      <p:bldP spid="307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0955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341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58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82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382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57775" y="64706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91000" y="6477000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58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7775" y="64706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477000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58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7775" y="64706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477000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58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57775" y="64706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477000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C62E1-7D27-4B09-83A2-1402E29BDFE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3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8C7E-BB4C-4F18-97BF-7ACA1CBC077C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83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934CB-F58B-4E2C-A923-1967B50C31AF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848600" y="6324600"/>
            <a:ext cx="1295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561968" y="-222766"/>
            <a:ext cx="29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13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19BF9-8EC6-4E71-9FCC-2BBAAD0EBA53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98ED-5F7C-4095-80CC-5798D27DE275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14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F0837-9832-43A0-B800-4A0E8FCEA2D5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04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D48BA-1C6D-4C6B-BF87-C64E22DE5E8A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5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72166-BF0A-4C4E-B42C-A33082215DAD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8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4506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35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394FD4F0-3E86-402E-90CD-AC356B371CBA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90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DE4B1-3400-43E1-9EDE-E7F800C81AF4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4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D7B63-23AF-4813-A5A5-7B22AC1E2102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6045200"/>
            <a:ext cx="1387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zz13"/>
          <p:cNvPicPr>
            <a:picLocks noChangeAspect="1" noChangeArrowheads="1"/>
          </p:cNvPicPr>
          <p:nvPr/>
        </p:nvPicPr>
        <p:blipFill>
          <a:blip r:embed="rId18">
            <a:lum bright="30000" contrast="-42000"/>
          </a:blip>
          <a:srcRect/>
          <a:stretch>
            <a:fillRect/>
          </a:stretch>
        </p:blipFill>
        <p:spPr bwMode="gray">
          <a:xfrm>
            <a:off x="1905000" y="19050"/>
            <a:ext cx="7239000" cy="629920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2895600"/>
            <a:ext cx="9144000" cy="3962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>
                  <a:alpha val="17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96200" y="0"/>
            <a:ext cx="1447800" cy="12954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381000"/>
            <a:ext cx="7696200" cy="9144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9A82A045-FB1E-4151-A033-D1B07C032F2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57775" y="64706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D970D1F-97F9-4156-85B8-01527E5C1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0" y="0"/>
            <a:ext cx="685800" cy="12954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7543800" y="632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b="1">
                <a:latin typeface="Verdana" pitchFamily="34" charset="0"/>
              </a:rPr>
              <a:t>LOGO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7696200" y="1295400"/>
            <a:ext cx="1447800" cy="304800"/>
          </a:xfrm>
          <a:prstGeom prst="rect">
            <a:avLst/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81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7696200" y="381000"/>
            <a:ext cx="1447800" cy="914400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4" grpId="0" animBg="1"/>
      <p:bldP spid="1037" grpId="0" animBg="1"/>
      <p:bldP spid="1041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D1A53C-CEC4-43DC-A82C-63AA8931896D}" type="slidenum">
              <a:rPr lang="en-US" smtClean="0">
                <a:solidFill>
                  <a:srgbClr val="D6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D6E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5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16240" cy="259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BỆNH PHỔI TẮC NGHẼN MẠN TÍNH (COPD) VÀ HEN PHẾ QUẢN</a:t>
            </a:r>
            <a:endParaRPr lang="vi-V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44094"/>
              </p:ext>
            </p:extLst>
          </p:nvPr>
        </p:nvGraphicFramePr>
        <p:xfrm>
          <a:off x="0" y="-1"/>
          <a:ext cx="9144000" cy="64880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2362200"/>
                <a:gridCol w="2057400"/>
                <a:gridCol w="3200400"/>
              </a:tblGrid>
              <a:tr h="674787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Đặc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điểm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HEN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COPD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ACOS</a:t>
                      </a:r>
                      <a:endParaRPr lang="en-US" sz="2200" dirty="0"/>
                    </a:p>
                  </a:txBody>
                  <a:tcPr/>
                </a:tc>
              </a:tr>
              <a:tr h="2906615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Tiền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sử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bản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thân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và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gia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đình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Tiền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hen </a:t>
                      </a:r>
                      <a:r>
                        <a:rPr lang="en-US" sz="2200" baseline="0" dirty="0" err="1" smtClean="0"/>
                        <a:t>từ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bé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gia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đình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người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bị</a:t>
                      </a:r>
                      <a:r>
                        <a:rPr lang="en-US" sz="2200" baseline="0" dirty="0" smtClean="0"/>
                        <a:t> hen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Tiền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phơi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nhiễm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chất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độc</a:t>
                      </a:r>
                      <a:r>
                        <a:rPr lang="en-US" sz="2200" baseline="0" dirty="0" smtClean="0"/>
                        <a:t> (</a:t>
                      </a:r>
                      <a:r>
                        <a:rPr lang="en-US" sz="2200" baseline="0" dirty="0" err="1" smtClean="0"/>
                        <a:t>khói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thuốc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lá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chất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liệu</a:t>
                      </a:r>
                      <a:r>
                        <a:rPr lang="en-US" sz="2200" baseline="0" dirty="0" smtClean="0"/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bệnh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được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chẩn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đoán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</a:t>
                      </a:r>
                      <a:r>
                        <a:rPr lang="en-US" sz="2200" baseline="0" dirty="0" smtClean="0"/>
                        <a:t> hen </a:t>
                      </a:r>
                      <a:r>
                        <a:rPr lang="en-US" sz="2200" baseline="0" dirty="0" err="1" smtClean="0"/>
                        <a:t>bởi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sĩ</a:t>
                      </a:r>
                      <a:r>
                        <a:rPr lang="en-US" sz="2200" baseline="0" dirty="0" smtClean="0"/>
                        <a:t> (</a:t>
                      </a:r>
                      <a:r>
                        <a:rPr lang="en-US" sz="2200" baseline="0" dirty="0" err="1" smtClean="0"/>
                        <a:t>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tại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quá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khứ</a:t>
                      </a:r>
                      <a:r>
                        <a:rPr lang="en-US" sz="2200" baseline="0" dirty="0" smtClean="0"/>
                        <a:t>), </a:t>
                      </a:r>
                      <a:r>
                        <a:rPr lang="en-US" sz="2200" baseline="0" dirty="0" err="1" smtClean="0"/>
                        <a:t>tiền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đình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người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bị</a:t>
                      </a:r>
                      <a:r>
                        <a:rPr lang="en-US" sz="2200" baseline="0" dirty="0" smtClean="0"/>
                        <a:t> hen, </a:t>
                      </a:r>
                      <a:r>
                        <a:rPr lang="en-US" sz="2200" baseline="0" dirty="0" err="1" smtClean="0"/>
                        <a:t>và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hoăc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tiếp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xúc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chất</a:t>
                      </a:r>
                      <a:endParaRPr lang="en-US" sz="2200" dirty="0"/>
                    </a:p>
                  </a:txBody>
                  <a:tcPr/>
                </a:tc>
              </a:tr>
              <a:tr h="2906615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Chức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năng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hô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hấp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tại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tiền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</a:t>
                      </a:r>
                      <a:r>
                        <a:rPr lang="en-US" sz="2200" dirty="0" err="1" smtClean="0"/>
                        <a:t>iới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thở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thay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đổi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đáp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test </a:t>
                      </a:r>
                      <a:r>
                        <a:rPr lang="en-US" sz="2200" baseline="0" dirty="0" err="1" smtClean="0"/>
                        <a:t>dãn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quản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FEV1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sau</a:t>
                      </a:r>
                      <a:r>
                        <a:rPr lang="en-US" sz="2200" baseline="0" dirty="0" smtClean="0"/>
                        <a:t> test, </a:t>
                      </a:r>
                      <a:r>
                        <a:rPr lang="en-US" sz="2200" baseline="0" dirty="0" err="1" smtClean="0"/>
                        <a:t>nhưng</a:t>
                      </a:r>
                      <a:r>
                        <a:rPr lang="en-US" sz="2200" baseline="0" dirty="0" smtClean="0"/>
                        <a:t> FEV1/FVC &lt;0.7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Tắc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nghẽn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dẫn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không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đáp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hoàn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toàn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test </a:t>
                      </a:r>
                      <a:r>
                        <a:rPr lang="en-US" sz="2200" baseline="0" dirty="0" err="1" smtClean="0"/>
                        <a:t>dãn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quãn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nhưng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thay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tại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 </a:t>
                      </a:r>
                      <a:r>
                        <a:rPr lang="en-US" sz="2200" baseline="0" dirty="0" err="1" smtClean="0"/>
                        <a:t>quá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khứ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62221"/>
              </p:ext>
            </p:extLst>
          </p:nvPr>
        </p:nvGraphicFramePr>
        <p:xfrm>
          <a:off x="228601" y="76200"/>
          <a:ext cx="8839199" cy="6629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2683"/>
                <a:gridCol w="2424913"/>
                <a:gridCol w="2112021"/>
                <a:gridCol w="2659582"/>
              </a:tblGrid>
              <a:tr h="682156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Đặc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điểm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HEN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COPD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ACOS</a:t>
                      </a:r>
                      <a:endParaRPr lang="en-US" sz="2200" dirty="0"/>
                    </a:p>
                  </a:txBody>
                  <a:tcPr/>
                </a:tc>
              </a:tr>
              <a:tr h="1510921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Chức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năng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hô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hấp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giữa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các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cơn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bình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giữa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cơn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Luôn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luôn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tắc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nghẽn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Luôn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luôn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tắc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nghẽn</a:t>
                      </a:r>
                      <a:endParaRPr lang="en-US" sz="2200" dirty="0"/>
                    </a:p>
                  </a:txBody>
                  <a:tcPr/>
                </a:tc>
              </a:tr>
              <a:tr h="2218161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Diễn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tiến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thời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gian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tự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những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tắc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nghẽn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cố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định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vẫn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diễn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tiến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chậm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mỗi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năm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mặc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dù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Luôn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nhưng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giảm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bỡi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diễn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tiến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cần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cao</a:t>
                      </a:r>
                      <a:endParaRPr lang="en-US" sz="2200" dirty="0"/>
                    </a:p>
                  </a:txBody>
                  <a:tcPr/>
                </a:tc>
              </a:tr>
              <a:tr h="2218161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Đợt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cấp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yếu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tố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nguy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cơ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xuất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đợt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cấp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giảm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nhờ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giảm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bởi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err="1" smtClean="0"/>
                        <a:t>Nếu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bệnh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phối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hợp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sẽ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nặng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thêm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Đợt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cấp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r>
                        <a:rPr lang="en-US" sz="2200" baseline="0" dirty="0" smtClean="0"/>
                        <a:t> ở </a:t>
                      </a:r>
                      <a:r>
                        <a:rPr lang="en-US" sz="2200" baseline="0" dirty="0" err="1" smtClean="0"/>
                        <a:t>bn</a:t>
                      </a:r>
                      <a:r>
                        <a:rPr lang="en-US" sz="2200" baseline="0" dirty="0" smtClean="0"/>
                        <a:t> COPD </a:t>
                      </a:r>
                      <a:r>
                        <a:rPr lang="en-US" sz="2200" baseline="0" dirty="0" err="1" smtClean="0"/>
                        <a:t>nhưng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giảm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bởi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trị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err="1" smtClean="0"/>
                        <a:t>Bệnh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hợp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nặng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r>
                        <a:rPr lang="en-US" sz="2200" baseline="0" dirty="0" smtClean="0"/>
                        <a:t>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2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2108"/>
              </p:ext>
            </p:extLst>
          </p:nvPr>
        </p:nvGraphicFramePr>
        <p:xfrm>
          <a:off x="228600" y="381000"/>
          <a:ext cx="8686800" cy="567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55680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điểm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COPD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ACOS</a:t>
                      </a:r>
                      <a:endParaRPr lang="en-US" sz="2400" dirty="0"/>
                    </a:p>
                  </a:txBody>
                  <a:tcPr/>
                </a:tc>
              </a:tr>
              <a:tr h="18931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XQ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bình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Ứ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nặng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đổi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COPD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COPD</a:t>
                      </a:r>
                      <a:endParaRPr lang="en-US" sz="2400" dirty="0"/>
                    </a:p>
                  </a:txBody>
                  <a:tcPr/>
                </a:tc>
              </a:tr>
              <a:tr h="322948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trưng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viêm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Eosinophils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neutrophils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Neutrophil </a:t>
                      </a:r>
                      <a:r>
                        <a:rPr lang="en-US" sz="2400" dirty="0" err="1" smtClean="0"/>
                        <a:t>trong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đàm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lymphocyte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tình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viêm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hệ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thống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Eosinophil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Neutrophil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đàm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617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GINA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11034"/>
              </p:ext>
            </p:extLst>
          </p:nvPr>
        </p:nvGraphicFramePr>
        <p:xfrm>
          <a:off x="76200" y="228600"/>
          <a:ext cx="8915400" cy="6477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5400"/>
                <a:gridCol w="3962400"/>
                <a:gridCol w="3657600"/>
              </a:tblGrid>
              <a:tr h="64148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điểm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Hướng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Hướng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COPD</a:t>
                      </a:r>
                      <a:endParaRPr lang="en-US" sz="2400" dirty="0"/>
                    </a:p>
                  </a:txBody>
                  <a:tcPr/>
                </a:tc>
              </a:tr>
              <a:tr h="1145501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Tuổi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khởi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phát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Khới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phát</a:t>
                      </a:r>
                      <a:r>
                        <a:rPr lang="en-US" sz="2400" baseline="0" dirty="0" smtClean="0"/>
                        <a:t> &lt;20 </a:t>
                      </a:r>
                      <a:r>
                        <a:rPr lang="en-US" sz="2400" baseline="0" dirty="0" err="1" smtClean="0"/>
                        <a:t>tuổi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Khởi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phát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40 </a:t>
                      </a:r>
                      <a:r>
                        <a:rPr lang="en-US" sz="2400" baseline="0" dirty="0" err="1" smtClean="0"/>
                        <a:t>tuổi</a:t>
                      </a:r>
                      <a:endParaRPr lang="en-US" sz="2400" dirty="0"/>
                    </a:p>
                  </a:txBody>
                  <a:tcPr/>
                </a:tc>
              </a:tr>
              <a:tr h="446532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Triệu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chứng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hô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hấp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err="1" smtClean="0"/>
                        <a:t>Thay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từng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phút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từng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giờ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từng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ngày</a:t>
                      </a:r>
                      <a:endParaRPr lang="en-US" sz="2400" baseline="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aseline="0" dirty="0" err="1" smtClean="0"/>
                        <a:t>Triệu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tệ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về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đêm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sớm</a:t>
                      </a:r>
                      <a:endParaRPr lang="en-US" sz="2400" baseline="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aseline="0" dirty="0" err="1" smtClean="0"/>
                        <a:t>Triệu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khởi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phát</a:t>
                      </a:r>
                      <a:r>
                        <a:rPr lang="en-US" sz="2400" baseline="0" dirty="0" smtClean="0"/>
                        <a:t> do </a:t>
                      </a:r>
                      <a:r>
                        <a:rPr lang="en-US" sz="2400" baseline="0" dirty="0" err="1" smtClean="0"/>
                        <a:t>luyện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tập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cảm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cười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tiếp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bụi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nguyên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err="1" smtClean="0"/>
                        <a:t>Triệu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dù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trị</a:t>
                      </a:r>
                      <a:r>
                        <a:rPr lang="en-US" sz="2400" baseline="0" dirty="0" smtClean="0"/>
                        <a:t>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ngày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khỏe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ngày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nhưng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triệu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luôn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luôn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mỗi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ngày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gắng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sức</a:t>
                      </a:r>
                      <a:endParaRPr lang="en-US" sz="2400" baseline="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aseline="0" dirty="0" smtClean="0"/>
                        <a:t>Ho </a:t>
                      </a:r>
                      <a:r>
                        <a:rPr lang="en-US" sz="2400" baseline="0" dirty="0" err="1" smtClean="0"/>
                        <a:t>đàm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trước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liên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quan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yếu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tố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khởi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phát</a:t>
                      </a:r>
                      <a:endParaRPr lang="en-US" sz="2400" baseline="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62780"/>
              </p:ext>
            </p:extLst>
          </p:nvPr>
        </p:nvGraphicFramePr>
        <p:xfrm>
          <a:off x="76201" y="0"/>
          <a:ext cx="9067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4343400"/>
                <a:gridCol w="3505201"/>
              </a:tblGrid>
              <a:tr h="841285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Đặc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điểm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Hướng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đến</a:t>
                      </a:r>
                      <a:r>
                        <a:rPr lang="en-US" sz="2200" baseline="0" dirty="0" smtClean="0"/>
                        <a:t> Hen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Hướng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nhiều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đến</a:t>
                      </a:r>
                      <a:r>
                        <a:rPr lang="en-US" sz="2200" baseline="0" dirty="0" smtClean="0"/>
                        <a:t> COPD</a:t>
                      </a:r>
                      <a:endParaRPr lang="en-US" sz="2200" dirty="0"/>
                    </a:p>
                  </a:txBody>
                  <a:tcPr/>
                </a:tc>
              </a:tr>
              <a:tr h="2875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Tiền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sử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bản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thân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và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gia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đình</a:t>
                      </a:r>
                      <a:endParaRPr lang="en-US" sz="2200" b="1" dirty="0" smtClean="0"/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200" dirty="0" err="1" smtClean="0"/>
                        <a:t>Được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sĩ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chẩn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đoán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</a:t>
                      </a:r>
                      <a:r>
                        <a:rPr lang="en-US" sz="2200" baseline="0" dirty="0" smtClean="0"/>
                        <a:t> hen </a:t>
                      </a:r>
                      <a:r>
                        <a:rPr lang="en-US" sz="2200" baseline="0" dirty="0" err="1" smtClean="0"/>
                        <a:t>trước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đó</a:t>
                      </a:r>
                      <a:endParaRPr lang="en-US" sz="2200" baseline="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200" baseline="0" dirty="0" err="1" smtClean="0"/>
                        <a:t>Gia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đình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người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bị</a:t>
                      </a:r>
                      <a:r>
                        <a:rPr lang="en-US" sz="2200" baseline="0" dirty="0" smtClean="0"/>
                        <a:t> hen, </a:t>
                      </a:r>
                      <a:r>
                        <a:rPr lang="en-US" sz="2200" baseline="0" dirty="0" err="1" smtClean="0"/>
                        <a:t>và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bệnh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khác</a:t>
                      </a:r>
                      <a:r>
                        <a:rPr lang="en-US" sz="2200" baseline="0" dirty="0" smtClean="0"/>
                        <a:t>(</a:t>
                      </a:r>
                      <a:r>
                        <a:rPr lang="en-US" sz="2200" baseline="0" dirty="0" err="1" smtClean="0"/>
                        <a:t>viêm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mũi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chàm</a:t>
                      </a:r>
                      <a:r>
                        <a:rPr lang="en-US" sz="2200" baseline="0" dirty="0" smtClean="0"/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200" dirty="0" err="1" smtClean="0"/>
                        <a:t>Được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sĩ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chẩn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đoán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là</a:t>
                      </a:r>
                      <a:r>
                        <a:rPr lang="en-US" sz="2200" baseline="0" dirty="0" smtClean="0"/>
                        <a:t> COPD </a:t>
                      </a:r>
                      <a:r>
                        <a:rPr lang="en-US" sz="2200" baseline="0" dirty="0" err="1" smtClean="0"/>
                        <a:t>trước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đó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viêm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khí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thủng</a:t>
                      </a:r>
                      <a:endParaRPr lang="en-US" sz="2200" baseline="0" dirty="0" smtClean="0"/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200" baseline="0" dirty="0" err="1" smtClean="0"/>
                        <a:t>Phởi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nhiễm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nặng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yếu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tố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nguy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cơ</a:t>
                      </a:r>
                      <a:r>
                        <a:rPr lang="en-US" sz="2200" baseline="0" dirty="0" smtClean="0"/>
                        <a:t>: </a:t>
                      </a:r>
                      <a:r>
                        <a:rPr lang="en-US" sz="2200" baseline="0" dirty="0" err="1" smtClean="0"/>
                        <a:t>thuốc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lá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chất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liệu</a:t>
                      </a:r>
                      <a:endParaRPr lang="en-US" sz="2200" baseline="0" dirty="0" smtClean="0"/>
                    </a:p>
                  </a:txBody>
                  <a:tcPr/>
                </a:tc>
              </a:tr>
              <a:tr h="314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err="1" smtClean="0"/>
                        <a:t>Diễn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tiến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thời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gian</a:t>
                      </a:r>
                      <a:endParaRPr lang="en-US" sz="2200" b="1" dirty="0" smtClean="0"/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không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xấu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gian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thay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mùa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từ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năm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này</a:t>
                      </a:r>
                      <a:r>
                        <a:rPr lang="en-US" sz="2200" baseline="0" dirty="0" smtClean="0"/>
                        <a:t> sang </a:t>
                      </a:r>
                      <a:r>
                        <a:rPr lang="en-US" sz="2200" baseline="0" dirty="0" err="1" smtClean="0"/>
                        <a:t>năm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khác</a:t>
                      </a:r>
                      <a:r>
                        <a:rPr lang="en-US" sz="2200" baseline="0" dirty="0" smtClean="0"/>
                        <a:t>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cải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thiện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tự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nhiên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đáp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thuốc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cortisteroid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hít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từng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tuần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xâu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chậm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gian</a:t>
                      </a:r>
                      <a:r>
                        <a:rPr lang="en-US" sz="2200" baseline="0" dirty="0" smtClean="0"/>
                        <a:t> (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năm</a:t>
                      </a:r>
                      <a:r>
                        <a:rPr lang="en-US" sz="2200" baseline="0" dirty="0" smtClean="0"/>
                        <a:t>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baseline="0" dirty="0" err="1" smtClean="0"/>
                        <a:t>Đáp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mức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thuốc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phế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quản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dụng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nhanh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44728"/>
              </p:ext>
            </p:extLst>
          </p:nvPr>
        </p:nvGraphicFramePr>
        <p:xfrm>
          <a:off x="228600" y="228600"/>
          <a:ext cx="8763000" cy="586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11001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điểm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Hướng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Hướng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đến</a:t>
                      </a:r>
                      <a:r>
                        <a:rPr lang="en-US" sz="2400" baseline="0" dirty="0" smtClean="0"/>
                        <a:t> COPD</a:t>
                      </a:r>
                      <a:endParaRPr lang="en-US" sz="2400" dirty="0"/>
                    </a:p>
                  </a:txBody>
                  <a:tcPr/>
                </a:tc>
              </a:tr>
              <a:tr h="2566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/>
                        <a:t>Chức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năng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hô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hấp</a:t>
                      </a:r>
                      <a:endParaRPr lang="en-US" sz="2400" b="1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đổi</a:t>
                      </a:r>
                      <a:r>
                        <a:rPr lang="en-US" sz="2400" baseline="0" dirty="0" smtClean="0"/>
                        <a:t>  </a:t>
                      </a:r>
                      <a:r>
                        <a:rPr lang="en-US" sz="2400" baseline="0" dirty="0" err="1" smtClean="0"/>
                        <a:t>giới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hô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hấp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lưu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lượng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đỉnh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Ghi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nhận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giới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định</a:t>
                      </a:r>
                      <a:r>
                        <a:rPr lang="en-US" sz="2400" baseline="0" dirty="0" smtClean="0"/>
                        <a:t> (FEV1/FVC &lt;0.7 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dãn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phế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quản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158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/>
                        <a:t>Chức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năng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hô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hấp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giữa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các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cơn</a:t>
                      </a:r>
                      <a:endParaRPr lang="en-US" sz="2400" b="1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Bình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giữa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cơn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giữa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cơn</a:t>
                      </a:r>
                      <a:endParaRPr lang="en-US" sz="2400" dirty="0"/>
                    </a:p>
                  </a:txBody>
                  <a:tcPr/>
                </a:tc>
              </a:tr>
              <a:tr h="6111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XQUANG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Bình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Ứ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nặng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GINA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6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b="1" smtClean="0"/>
              <a:t>ĐẶC ĐIỂM X QUANG NGỰC</a:t>
            </a:r>
          </a:p>
        </p:txBody>
      </p:sp>
      <p:pic>
        <p:nvPicPr>
          <p:cNvPr id="20483" name="Picture 3" descr="so do doc xq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219200"/>
            <a:ext cx="4305300" cy="4684713"/>
          </a:xfrm>
          <a:noFill/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0376" y="5943600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X </a:t>
            </a:r>
            <a:r>
              <a:rPr lang="en-US" sz="2400" dirty="0" err="1">
                <a:latin typeface="+mn-lt"/>
                <a:cs typeface="Arial" panose="020B0604020202020204" pitchFamily="34" charset="0"/>
              </a:rPr>
              <a:t>quang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phổi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thường</a:t>
            </a:r>
            <a:endParaRPr lang="en-US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0485" name="Picture 5" descr="Phoi trc dtri BPTNM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219200"/>
            <a:ext cx="4305300" cy="4572000"/>
          </a:xfrm>
          <a:noFill/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48200" y="5943600"/>
            <a:ext cx="438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Nam 79 </a:t>
            </a:r>
            <a:r>
              <a:rPr lang="en-US" sz="2400" dirty="0" err="1" smtClean="0">
                <a:latin typeface="+mj-lt"/>
                <a:cs typeface="Arial" panose="020B0604020202020204" pitchFamily="34" charset="0"/>
              </a:rPr>
              <a:t>tuổi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, FEV1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= 26%. 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Xquang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phổi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8/9/05.</a:t>
            </a:r>
          </a:p>
        </p:txBody>
      </p:sp>
    </p:spTree>
    <p:extLst>
      <p:ext uri="{BB962C8B-B14F-4D97-AF65-F5344CB8AC3E}">
        <p14:creationId xmlns:p14="http://schemas.microsoft.com/office/powerpoint/2010/main" val="4000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85800"/>
            <a:ext cx="8820150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0"/>
            <a:ext cx="8610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1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00"/>
                </a:solidFill>
                <a:cs typeface="Times New Roman" panose="02020603050405020304" pitchFamily="18" charset="0"/>
              </a:rPr>
              <a:t>SO SÁNH SINH LÝ BỆNH HỌC CỦA HEN BPTNMT</a:t>
            </a:r>
            <a:endParaRPr lang="en-US" sz="2800" b="1" smtClean="0">
              <a:solidFill>
                <a:srgbClr val="FFFF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9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KHÓ THỞ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mMRC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600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TRIỆU CHỨNG COPD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endParaRPr lang="vi-V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 </a:t>
            </a:r>
            <a:r>
              <a:rPr lang="en-US" b="1" dirty="0" err="1" smtClean="0"/>
              <a:t>và</a:t>
            </a:r>
            <a:r>
              <a:rPr lang="en-US" b="1" dirty="0" smtClean="0"/>
              <a:t>/</a:t>
            </a:r>
            <a:r>
              <a:rPr lang="en-US" b="1" dirty="0" err="1" smtClean="0"/>
              <a:t>hoặc</a:t>
            </a:r>
            <a:r>
              <a:rPr lang="en-US" b="1" dirty="0" smtClean="0"/>
              <a:t> </a:t>
            </a:r>
            <a:r>
              <a:rPr lang="en-US" b="1" dirty="0" err="1" smtClean="0"/>
              <a:t>khạc</a:t>
            </a:r>
            <a:r>
              <a:rPr lang="en-US" b="1" dirty="0" smtClean="0"/>
              <a:t> </a:t>
            </a:r>
            <a:r>
              <a:rPr lang="en-US" b="1" dirty="0" err="1" smtClean="0"/>
              <a:t>đàm</a:t>
            </a:r>
            <a:endParaRPr lang="en-US" b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Ho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ngất</a:t>
            </a:r>
            <a:r>
              <a:rPr lang="en-US" dirty="0" smtClean="0"/>
              <a:t>, </a:t>
            </a:r>
            <a:r>
              <a:rPr lang="en-US" dirty="0" err="1" smtClean="0"/>
              <a:t>gãy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COPD </a:t>
            </a:r>
            <a:r>
              <a:rPr lang="en-US" dirty="0" err="1" smtClean="0"/>
              <a:t>và</a:t>
            </a:r>
            <a:r>
              <a:rPr lang="en-US" dirty="0" smtClean="0"/>
              <a:t> HEN PHẾ QUẢN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COPD </a:t>
            </a:r>
            <a:r>
              <a:rPr lang="en-US" dirty="0" err="1" smtClean="0"/>
              <a:t>và</a:t>
            </a:r>
            <a:r>
              <a:rPr lang="en-US" dirty="0" smtClean="0"/>
              <a:t> HEN PHẾ QUẢN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TRIỆU CHỨNG COPD</a:t>
            </a:r>
            <a:endParaRPr lang="vi-V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: t/c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pPr lvl="1"/>
            <a:r>
              <a:rPr lang="en-US" dirty="0" smtClean="0"/>
              <a:t>Co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ứ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endParaRPr lang="en-US" dirty="0" smtClean="0"/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pPr lvl="1"/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: </a:t>
            </a:r>
            <a:r>
              <a:rPr lang="en-US" dirty="0" err="1" smtClean="0"/>
              <a:t>phù</a:t>
            </a:r>
            <a:r>
              <a:rPr lang="en-US" dirty="0" smtClean="0"/>
              <a:t>, TMC </a:t>
            </a:r>
            <a:r>
              <a:rPr lang="en-US" dirty="0" err="1" smtClean="0"/>
              <a:t>nổi</a:t>
            </a:r>
            <a:r>
              <a:rPr lang="en-US" dirty="0" smtClean="0"/>
              <a:t>, </a:t>
            </a:r>
            <a:r>
              <a:rPr lang="en-US" dirty="0" err="1" smtClean="0"/>
              <a:t>gan</a:t>
            </a:r>
            <a:r>
              <a:rPr lang="en-US" dirty="0" smtClean="0"/>
              <a:t> to,…</a:t>
            </a:r>
          </a:p>
          <a:p>
            <a:pPr lvl="1"/>
            <a:r>
              <a:rPr lang="en-US" dirty="0" smtClean="0"/>
              <a:t>Tim </a:t>
            </a:r>
            <a:r>
              <a:rPr lang="en-US" dirty="0" err="1" smtClean="0"/>
              <a:t>nhanh</a:t>
            </a:r>
            <a:r>
              <a:rPr lang="en-US" dirty="0" smtClean="0"/>
              <a:t>, T2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, </a:t>
            </a:r>
            <a:r>
              <a:rPr lang="en-US" dirty="0" err="1" smtClean="0"/>
              <a:t>Harzer</a:t>
            </a:r>
            <a:r>
              <a:rPr lang="en-US" dirty="0" smtClean="0"/>
              <a:t> (+)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reeform 2"/>
          <p:cNvSpPr>
            <a:spLocks/>
          </p:cNvSpPr>
          <p:nvPr/>
        </p:nvSpPr>
        <p:spPr bwMode="auto">
          <a:xfrm>
            <a:off x="1371600" y="5181600"/>
            <a:ext cx="6553200" cy="990600"/>
          </a:xfrm>
          <a:custGeom>
            <a:avLst/>
            <a:gdLst>
              <a:gd name="T0" fmla="*/ 79 w 2496"/>
              <a:gd name="T1" fmla="*/ 0 h 527"/>
              <a:gd name="T2" fmla="*/ 62 w 2496"/>
              <a:gd name="T3" fmla="*/ 2 h 527"/>
              <a:gd name="T4" fmla="*/ 48 w 2496"/>
              <a:gd name="T5" fmla="*/ 8 h 527"/>
              <a:gd name="T6" fmla="*/ 35 w 2496"/>
              <a:gd name="T7" fmla="*/ 16 h 527"/>
              <a:gd name="T8" fmla="*/ 23 w 2496"/>
              <a:gd name="T9" fmla="*/ 26 h 527"/>
              <a:gd name="T10" fmla="*/ 14 w 2496"/>
              <a:gd name="T11" fmla="*/ 40 h 527"/>
              <a:gd name="T12" fmla="*/ 7 w 2496"/>
              <a:gd name="T13" fmla="*/ 54 h 527"/>
              <a:gd name="T14" fmla="*/ 1 w 2496"/>
              <a:gd name="T15" fmla="*/ 70 h 527"/>
              <a:gd name="T16" fmla="*/ 0 w 2496"/>
              <a:gd name="T17" fmla="*/ 89 h 527"/>
              <a:gd name="T18" fmla="*/ 0 w 2496"/>
              <a:gd name="T19" fmla="*/ 440 h 527"/>
              <a:gd name="T20" fmla="*/ 1 w 2496"/>
              <a:gd name="T21" fmla="*/ 458 h 527"/>
              <a:gd name="T22" fmla="*/ 7 w 2496"/>
              <a:gd name="T23" fmla="*/ 475 h 527"/>
              <a:gd name="T24" fmla="*/ 14 w 2496"/>
              <a:gd name="T25" fmla="*/ 489 h 527"/>
              <a:gd name="T26" fmla="*/ 23 w 2496"/>
              <a:gd name="T27" fmla="*/ 503 h 527"/>
              <a:gd name="T28" fmla="*/ 35 w 2496"/>
              <a:gd name="T29" fmla="*/ 513 h 527"/>
              <a:gd name="T30" fmla="*/ 48 w 2496"/>
              <a:gd name="T31" fmla="*/ 521 h 527"/>
              <a:gd name="T32" fmla="*/ 62 w 2496"/>
              <a:gd name="T33" fmla="*/ 525 h 527"/>
              <a:gd name="T34" fmla="*/ 79 w 2496"/>
              <a:gd name="T35" fmla="*/ 527 h 527"/>
              <a:gd name="T36" fmla="*/ 2419 w 2496"/>
              <a:gd name="T37" fmla="*/ 527 h 527"/>
              <a:gd name="T38" fmla="*/ 2435 w 2496"/>
              <a:gd name="T39" fmla="*/ 525 h 527"/>
              <a:gd name="T40" fmla="*/ 2449 w 2496"/>
              <a:gd name="T41" fmla="*/ 521 h 527"/>
              <a:gd name="T42" fmla="*/ 2462 w 2496"/>
              <a:gd name="T43" fmla="*/ 513 h 527"/>
              <a:gd name="T44" fmla="*/ 2475 w 2496"/>
              <a:gd name="T45" fmla="*/ 503 h 527"/>
              <a:gd name="T46" fmla="*/ 2484 w 2496"/>
              <a:gd name="T47" fmla="*/ 489 h 527"/>
              <a:gd name="T48" fmla="*/ 2491 w 2496"/>
              <a:gd name="T49" fmla="*/ 475 h 527"/>
              <a:gd name="T50" fmla="*/ 2494 w 2496"/>
              <a:gd name="T51" fmla="*/ 458 h 527"/>
              <a:gd name="T52" fmla="*/ 2496 w 2496"/>
              <a:gd name="T53" fmla="*/ 440 h 527"/>
              <a:gd name="T54" fmla="*/ 2496 w 2496"/>
              <a:gd name="T55" fmla="*/ 89 h 527"/>
              <a:gd name="T56" fmla="*/ 2494 w 2496"/>
              <a:gd name="T57" fmla="*/ 70 h 527"/>
              <a:gd name="T58" fmla="*/ 2491 w 2496"/>
              <a:gd name="T59" fmla="*/ 54 h 527"/>
              <a:gd name="T60" fmla="*/ 2484 w 2496"/>
              <a:gd name="T61" fmla="*/ 40 h 527"/>
              <a:gd name="T62" fmla="*/ 2475 w 2496"/>
              <a:gd name="T63" fmla="*/ 26 h 527"/>
              <a:gd name="T64" fmla="*/ 2462 w 2496"/>
              <a:gd name="T65" fmla="*/ 16 h 527"/>
              <a:gd name="T66" fmla="*/ 2449 w 2496"/>
              <a:gd name="T67" fmla="*/ 8 h 527"/>
              <a:gd name="T68" fmla="*/ 2435 w 2496"/>
              <a:gd name="T69" fmla="*/ 2 h 527"/>
              <a:gd name="T70" fmla="*/ 2419 w 2496"/>
              <a:gd name="T71" fmla="*/ 0 h 527"/>
              <a:gd name="T72" fmla="*/ 79 w 2496"/>
              <a:gd name="T73" fmla="*/ 0 h 5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96"/>
              <a:gd name="T112" fmla="*/ 0 h 527"/>
              <a:gd name="T113" fmla="*/ 2496 w 2496"/>
              <a:gd name="T114" fmla="*/ 527 h 52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96" h="527">
                <a:moveTo>
                  <a:pt x="79" y="0"/>
                </a:moveTo>
                <a:lnTo>
                  <a:pt x="62" y="2"/>
                </a:lnTo>
                <a:lnTo>
                  <a:pt x="48" y="8"/>
                </a:lnTo>
                <a:lnTo>
                  <a:pt x="35" y="16"/>
                </a:lnTo>
                <a:lnTo>
                  <a:pt x="23" y="26"/>
                </a:lnTo>
                <a:lnTo>
                  <a:pt x="14" y="40"/>
                </a:lnTo>
                <a:lnTo>
                  <a:pt x="7" y="54"/>
                </a:lnTo>
                <a:lnTo>
                  <a:pt x="1" y="70"/>
                </a:lnTo>
                <a:lnTo>
                  <a:pt x="0" y="89"/>
                </a:lnTo>
                <a:lnTo>
                  <a:pt x="0" y="440"/>
                </a:lnTo>
                <a:lnTo>
                  <a:pt x="1" y="458"/>
                </a:lnTo>
                <a:lnTo>
                  <a:pt x="7" y="475"/>
                </a:lnTo>
                <a:lnTo>
                  <a:pt x="14" y="489"/>
                </a:lnTo>
                <a:lnTo>
                  <a:pt x="23" y="503"/>
                </a:lnTo>
                <a:lnTo>
                  <a:pt x="35" y="513"/>
                </a:lnTo>
                <a:lnTo>
                  <a:pt x="48" y="521"/>
                </a:lnTo>
                <a:lnTo>
                  <a:pt x="62" y="525"/>
                </a:lnTo>
                <a:lnTo>
                  <a:pt x="79" y="527"/>
                </a:lnTo>
                <a:lnTo>
                  <a:pt x="2419" y="527"/>
                </a:lnTo>
                <a:lnTo>
                  <a:pt x="2435" y="525"/>
                </a:lnTo>
                <a:lnTo>
                  <a:pt x="2449" y="521"/>
                </a:lnTo>
                <a:lnTo>
                  <a:pt x="2462" y="513"/>
                </a:lnTo>
                <a:lnTo>
                  <a:pt x="2475" y="503"/>
                </a:lnTo>
                <a:lnTo>
                  <a:pt x="2484" y="489"/>
                </a:lnTo>
                <a:lnTo>
                  <a:pt x="2491" y="475"/>
                </a:lnTo>
                <a:lnTo>
                  <a:pt x="2494" y="458"/>
                </a:lnTo>
                <a:lnTo>
                  <a:pt x="2496" y="440"/>
                </a:lnTo>
                <a:lnTo>
                  <a:pt x="2496" y="89"/>
                </a:lnTo>
                <a:lnTo>
                  <a:pt x="2494" y="70"/>
                </a:lnTo>
                <a:lnTo>
                  <a:pt x="2491" y="54"/>
                </a:lnTo>
                <a:lnTo>
                  <a:pt x="2484" y="40"/>
                </a:lnTo>
                <a:lnTo>
                  <a:pt x="2475" y="26"/>
                </a:lnTo>
                <a:lnTo>
                  <a:pt x="2462" y="16"/>
                </a:lnTo>
                <a:lnTo>
                  <a:pt x="2449" y="8"/>
                </a:lnTo>
                <a:lnTo>
                  <a:pt x="2435" y="2"/>
                </a:lnTo>
                <a:lnTo>
                  <a:pt x="2419" y="0"/>
                </a:lnTo>
                <a:lnTo>
                  <a:pt x="7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3907" name="Freeform 3"/>
          <p:cNvSpPr>
            <a:spLocks/>
          </p:cNvSpPr>
          <p:nvPr/>
        </p:nvSpPr>
        <p:spPr bwMode="auto">
          <a:xfrm>
            <a:off x="533400" y="1981201"/>
            <a:ext cx="3562350" cy="2355850"/>
          </a:xfrm>
          <a:custGeom>
            <a:avLst/>
            <a:gdLst>
              <a:gd name="T0" fmla="*/ 206 w 1664"/>
              <a:gd name="T1" fmla="*/ 0 h 1390"/>
              <a:gd name="T2" fmla="*/ 185 w 1664"/>
              <a:gd name="T3" fmla="*/ 2 h 1390"/>
              <a:gd name="T4" fmla="*/ 165 w 1664"/>
              <a:gd name="T5" fmla="*/ 4 h 1390"/>
              <a:gd name="T6" fmla="*/ 145 w 1664"/>
              <a:gd name="T7" fmla="*/ 10 h 1390"/>
              <a:gd name="T8" fmla="*/ 125 w 1664"/>
              <a:gd name="T9" fmla="*/ 18 h 1390"/>
              <a:gd name="T10" fmla="*/ 91 w 1664"/>
              <a:gd name="T11" fmla="*/ 38 h 1390"/>
              <a:gd name="T12" fmla="*/ 61 w 1664"/>
              <a:gd name="T13" fmla="*/ 67 h 1390"/>
              <a:gd name="T14" fmla="*/ 35 w 1664"/>
              <a:gd name="T15" fmla="*/ 101 h 1390"/>
              <a:gd name="T16" fmla="*/ 16 w 1664"/>
              <a:gd name="T17" fmla="*/ 141 h 1390"/>
              <a:gd name="T18" fmla="*/ 8 w 1664"/>
              <a:gd name="T19" fmla="*/ 161 h 1390"/>
              <a:gd name="T20" fmla="*/ 3 w 1664"/>
              <a:gd name="T21" fmla="*/ 184 h 1390"/>
              <a:gd name="T22" fmla="*/ 1 w 1664"/>
              <a:gd name="T23" fmla="*/ 206 h 1390"/>
              <a:gd name="T24" fmla="*/ 0 w 1664"/>
              <a:gd name="T25" fmla="*/ 230 h 1390"/>
              <a:gd name="T26" fmla="*/ 0 w 1664"/>
              <a:gd name="T27" fmla="*/ 1160 h 1390"/>
              <a:gd name="T28" fmla="*/ 1 w 1664"/>
              <a:gd name="T29" fmla="*/ 1184 h 1390"/>
              <a:gd name="T30" fmla="*/ 3 w 1664"/>
              <a:gd name="T31" fmla="*/ 1206 h 1390"/>
              <a:gd name="T32" fmla="*/ 8 w 1664"/>
              <a:gd name="T33" fmla="*/ 1228 h 1390"/>
              <a:gd name="T34" fmla="*/ 16 w 1664"/>
              <a:gd name="T35" fmla="*/ 1249 h 1390"/>
              <a:gd name="T36" fmla="*/ 35 w 1664"/>
              <a:gd name="T37" fmla="*/ 1289 h 1390"/>
              <a:gd name="T38" fmla="*/ 61 w 1664"/>
              <a:gd name="T39" fmla="*/ 1323 h 1390"/>
              <a:gd name="T40" fmla="*/ 91 w 1664"/>
              <a:gd name="T41" fmla="*/ 1352 h 1390"/>
              <a:gd name="T42" fmla="*/ 125 w 1664"/>
              <a:gd name="T43" fmla="*/ 1372 h 1390"/>
              <a:gd name="T44" fmla="*/ 145 w 1664"/>
              <a:gd name="T45" fmla="*/ 1380 h 1390"/>
              <a:gd name="T46" fmla="*/ 165 w 1664"/>
              <a:gd name="T47" fmla="*/ 1386 h 1390"/>
              <a:gd name="T48" fmla="*/ 185 w 1664"/>
              <a:gd name="T49" fmla="*/ 1388 h 1390"/>
              <a:gd name="T50" fmla="*/ 206 w 1664"/>
              <a:gd name="T51" fmla="*/ 1390 h 1390"/>
              <a:gd name="T52" fmla="*/ 1458 w 1664"/>
              <a:gd name="T53" fmla="*/ 1390 h 1390"/>
              <a:gd name="T54" fmla="*/ 1479 w 1664"/>
              <a:gd name="T55" fmla="*/ 1388 h 1390"/>
              <a:gd name="T56" fmla="*/ 1499 w 1664"/>
              <a:gd name="T57" fmla="*/ 1386 h 1390"/>
              <a:gd name="T58" fmla="*/ 1519 w 1664"/>
              <a:gd name="T59" fmla="*/ 1380 h 1390"/>
              <a:gd name="T60" fmla="*/ 1539 w 1664"/>
              <a:gd name="T61" fmla="*/ 1372 h 1390"/>
              <a:gd name="T62" fmla="*/ 1573 w 1664"/>
              <a:gd name="T63" fmla="*/ 1352 h 1390"/>
              <a:gd name="T64" fmla="*/ 1603 w 1664"/>
              <a:gd name="T65" fmla="*/ 1323 h 1390"/>
              <a:gd name="T66" fmla="*/ 1629 w 1664"/>
              <a:gd name="T67" fmla="*/ 1289 h 1390"/>
              <a:gd name="T68" fmla="*/ 1648 w 1664"/>
              <a:gd name="T69" fmla="*/ 1249 h 1390"/>
              <a:gd name="T70" fmla="*/ 1655 w 1664"/>
              <a:gd name="T71" fmla="*/ 1228 h 1390"/>
              <a:gd name="T72" fmla="*/ 1661 w 1664"/>
              <a:gd name="T73" fmla="*/ 1206 h 1390"/>
              <a:gd name="T74" fmla="*/ 1663 w 1664"/>
              <a:gd name="T75" fmla="*/ 1184 h 1390"/>
              <a:gd name="T76" fmla="*/ 1664 w 1664"/>
              <a:gd name="T77" fmla="*/ 1160 h 1390"/>
              <a:gd name="T78" fmla="*/ 1664 w 1664"/>
              <a:gd name="T79" fmla="*/ 230 h 1390"/>
              <a:gd name="T80" fmla="*/ 1663 w 1664"/>
              <a:gd name="T81" fmla="*/ 206 h 1390"/>
              <a:gd name="T82" fmla="*/ 1661 w 1664"/>
              <a:gd name="T83" fmla="*/ 184 h 1390"/>
              <a:gd name="T84" fmla="*/ 1655 w 1664"/>
              <a:gd name="T85" fmla="*/ 161 h 1390"/>
              <a:gd name="T86" fmla="*/ 1648 w 1664"/>
              <a:gd name="T87" fmla="*/ 141 h 1390"/>
              <a:gd name="T88" fmla="*/ 1629 w 1664"/>
              <a:gd name="T89" fmla="*/ 101 h 1390"/>
              <a:gd name="T90" fmla="*/ 1603 w 1664"/>
              <a:gd name="T91" fmla="*/ 67 h 1390"/>
              <a:gd name="T92" fmla="*/ 1573 w 1664"/>
              <a:gd name="T93" fmla="*/ 38 h 1390"/>
              <a:gd name="T94" fmla="*/ 1539 w 1664"/>
              <a:gd name="T95" fmla="*/ 18 h 1390"/>
              <a:gd name="T96" fmla="*/ 1519 w 1664"/>
              <a:gd name="T97" fmla="*/ 10 h 1390"/>
              <a:gd name="T98" fmla="*/ 1499 w 1664"/>
              <a:gd name="T99" fmla="*/ 4 h 1390"/>
              <a:gd name="T100" fmla="*/ 1479 w 1664"/>
              <a:gd name="T101" fmla="*/ 2 h 1390"/>
              <a:gd name="T102" fmla="*/ 1458 w 1664"/>
              <a:gd name="T103" fmla="*/ 0 h 1390"/>
              <a:gd name="T104" fmla="*/ 206 w 1664"/>
              <a:gd name="T105" fmla="*/ 0 h 139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664"/>
              <a:gd name="T160" fmla="*/ 0 h 1390"/>
              <a:gd name="T161" fmla="*/ 1664 w 1664"/>
              <a:gd name="T162" fmla="*/ 1390 h 139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664" h="1390">
                <a:moveTo>
                  <a:pt x="206" y="0"/>
                </a:moveTo>
                <a:lnTo>
                  <a:pt x="185" y="2"/>
                </a:lnTo>
                <a:lnTo>
                  <a:pt x="165" y="4"/>
                </a:lnTo>
                <a:lnTo>
                  <a:pt x="145" y="10"/>
                </a:lnTo>
                <a:lnTo>
                  <a:pt x="125" y="18"/>
                </a:lnTo>
                <a:lnTo>
                  <a:pt x="91" y="38"/>
                </a:lnTo>
                <a:lnTo>
                  <a:pt x="61" y="67"/>
                </a:lnTo>
                <a:lnTo>
                  <a:pt x="35" y="101"/>
                </a:lnTo>
                <a:lnTo>
                  <a:pt x="16" y="141"/>
                </a:lnTo>
                <a:lnTo>
                  <a:pt x="8" y="161"/>
                </a:lnTo>
                <a:lnTo>
                  <a:pt x="3" y="184"/>
                </a:lnTo>
                <a:lnTo>
                  <a:pt x="1" y="206"/>
                </a:lnTo>
                <a:lnTo>
                  <a:pt x="0" y="230"/>
                </a:lnTo>
                <a:lnTo>
                  <a:pt x="0" y="1160"/>
                </a:lnTo>
                <a:lnTo>
                  <a:pt x="1" y="1184"/>
                </a:lnTo>
                <a:lnTo>
                  <a:pt x="3" y="1206"/>
                </a:lnTo>
                <a:lnTo>
                  <a:pt x="8" y="1228"/>
                </a:lnTo>
                <a:lnTo>
                  <a:pt x="16" y="1249"/>
                </a:lnTo>
                <a:lnTo>
                  <a:pt x="35" y="1289"/>
                </a:lnTo>
                <a:lnTo>
                  <a:pt x="61" y="1323"/>
                </a:lnTo>
                <a:lnTo>
                  <a:pt x="91" y="1352"/>
                </a:lnTo>
                <a:lnTo>
                  <a:pt x="125" y="1372"/>
                </a:lnTo>
                <a:lnTo>
                  <a:pt x="145" y="1380"/>
                </a:lnTo>
                <a:lnTo>
                  <a:pt x="165" y="1386"/>
                </a:lnTo>
                <a:lnTo>
                  <a:pt x="185" y="1388"/>
                </a:lnTo>
                <a:lnTo>
                  <a:pt x="206" y="1390"/>
                </a:lnTo>
                <a:lnTo>
                  <a:pt x="1458" y="1390"/>
                </a:lnTo>
                <a:lnTo>
                  <a:pt x="1479" y="1388"/>
                </a:lnTo>
                <a:lnTo>
                  <a:pt x="1499" y="1386"/>
                </a:lnTo>
                <a:lnTo>
                  <a:pt x="1519" y="1380"/>
                </a:lnTo>
                <a:lnTo>
                  <a:pt x="1539" y="1372"/>
                </a:lnTo>
                <a:lnTo>
                  <a:pt x="1573" y="1352"/>
                </a:lnTo>
                <a:lnTo>
                  <a:pt x="1603" y="1323"/>
                </a:lnTo>
                <a:lnTo>
                  <a:pt x="1629" y="1289"/>
                </a:lnTo>
                <a:lnTo>
                  <a:pt x="1648" y="1249"/>
                </a:lnTo>
                <a:lnTo>
                  <a:pt x="1655" y="1228"/>
                </a:lnTo>
                <a:lnTo>
                  <a:pt x="1661" y="1206"/>
                </a:lnTo>
                <a:lnTo>
                  <a:pt x="1663" y="1184"/>
                </a:lnTo>
                <a:lnTo>
                  <a:pt x="1664" y="1160"/>
                </a:lnTo>
                <a:lnTo>
                  <a:pt x="1664" y="230"/>
                </a:lnTo>
                <a:lnTo>
                  <a:pt x="1663" y="206"/>
                </a:lnTo>
                <a:lnTo>
                  <a:pt x="1661" y="184"/>
                </a:lnTo>
                <a:lnTo>
                  <a:pt x="1655" y="161"/>
                </a:lnTo>
                <a:lnTo>
                  <a:pt x="1648" y="141"/>
                </a:lnTo>
                <a:lnTo>
                  <a:pt x="1629" y="101"/>
                </a:lnTo>
                <a:lnTo>
                  <a:pt x="1603" y="67"/>
                </a:lnTo>
                <a:lnTo>
                  <a:pt x="1573" y="38"/>
                </a:lnTo>
                <a:lnTo>
                  <a:pt x="1539" y="18"/>
                </a:lnTo>
                <a:lnTo>
                  <a:pt x="1519" y="10"/>
                </a:lnTo>
                <a:lnTo>
                  <a:pt x="1499" y="4"/>
                </a:lnTo>
                <a:lnTo>
                  <a:pt x="1479" y="2"/>
                </a:lnTo>
                <a:lnTo>
                  <a:pt x="1458" y="0"/>
                </a:lnTo>
                <a:lnTo>
                  <a:pt x="206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63500"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468313" y="2300288"/>
            <a:ext cx="2351087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1203325" y="2327275"/>
            <a:ext cx="25327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TRIỆU CHỨNG</a:t>
            </a:r>
            <a:endParaRPr lang="en-US" altLang="ja-JP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838200" y="3276600"/>
            <a:ext cx="2895600" cy="430213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ja-JP" sz="2800" b="1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 </a:t>
            </a:r>
            <a:r>
              <a:rPr lang="en-US" altLang="ja-JP" sz="2800" b="1" dirty="0" smtClean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      </a:t>
            </a: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HO MẠN</a:t>
            </a:r>
            <a:endParaRPr lang="en-US" altLang="ja-JP" sz="2800" b="1" dirty="0">
              <a:ea typeface="ＭＳ Ｐゴシック" pitchFamily="34" charset="-128"/>
              <a:cs typeface="+mn-cs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600200" y="2845713"/>
            <a:ext cx="1401025" cy="430887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KHÓ THỞ</a:t>
            </a:r>
            <a:endParaRPr lang="en-US" altLang="ja-JP" sz="2800" b="1" dirty="0">
              <a:ea typeface="ＭＳ Ｐゴシック" pitchFamily="34" charset="-128"/>
              <a:cs typeface="+mn-cs"/>
            </a:endParaRPr>
          </a:p>
        </p:txBody>
      </p:sp>
      <p:sp>
        <p:nvSpPr>
          <p:cNvPr id="123913" name="Freeform 9"/>
          <p:cNvSpPr>
            <a:spLocks/>
          </p:cNvSpPr>
          <p:nvPr/>
        </p:nvSpPr>
        <p:spPr bwMode="auto">
          <a:xfrm>
            <a:off x="4572000" y="1893888"/>
            <a:ext cx="4419600" cy="2628900"/>
          </a:xfrm>
          <a:custGeom>
            <a:avLst/>
            <a:gdLst>
              <a:gd name="T0" fmla="*/ 235 w 2496"/>
              <a:gd name="T1" fmla="*/ 0 h 1584"/>
              <a:gd name="T2" fmla="*/ 212 w 2496"/>
              <a:gd name="T3" fmla="*/ 2 h 1584"/>
              <a:gd name="T4" fmla="*/ 188 w 2496"/>
              <a:gd name="T5" fmla="*/ 6 h 1584"/>
              <a:gd name="T6" fmla="*/ 165 w 2496"/>
              <a:gd name="T7" fmla="*/ 12 h 1584"/>
              <a:gd name="T8" fmla="*/ 143 w 2496"/>
              <a:gd name="T9" fmla="*/ 20 h 1584"/>
              <a:gd name="T10" fmla="*/ 124 w 2496"/>
              <a:gd name="T11" fmla="*/ 32 h 1584"/>
              <a:gd name="T12" fmla="*/ 104 w 2496"/>
              <a:gd name="T13" fmla="*/ 44 h 1584"/>
              <a:gd name="T14" fmla="*/ 70 w 2496"/>
              <a:gd name="T15" fmla="*/ 77 h 1584"/>
              <a:gd name="T16" fmla="*/ 39 w 2496"/>
              <a:gd name="T17" fmla="*/ 115 h 1584"/>
              <a:gd name="T18" fmla="*/ 28 w 2496"/>
              <a:gd name="T19" fmla="*/ 137 h 1584"/>
              <a:gd name="T20" fmla="*/ 18 w 2496"/>
              <a:gd name="T21" fmla="*/ 159 h 1584"/>
              <a:gd name="T22" fmla="*/ 10 w 2496"/>
              <a:gd name="T23" fmla="*/ 184 h 1584"/>
              <a:gd name="T24" fmla="*/ 5 w 2496"/>
              <a:gd name="T25" fmla="*/ 210 h 1584"/>
              <a:gd name="T26" fmla="*/ 1 w 2496"/>
              <a:gd name="T27" fmla="*/ 236 h 1584"/>
              <a:gd name="T28" fmla="*/ 0 w 2496"/>
              <a:gd name="T29" fmla="*/ 263 h 1584"/>
              <a:gd name="T30" fmla="*/ 0 w 2496"/>
              <a:gd name="T31" fmla="*/ 1319 h 1584"/>
              <a:gd name="T32" fmla="*/ 1 w 2496"/>
              <a:gd name="T33" fmla="*/ 1346 h 1584"/>
              <a:gd name="T34" fmla="*/ 5 w 2496"/>
              <a:gd name="T35" fmla="*/ 1372 h 1584"/>
              <a:gd name="T36" fmla="*/ 10 w 2496"/>
              <a:gd name="T37" fmla="*/ 1398 h 1584"/>
              <a:gd name="T38" fmla="*/ 18 w 2496"/>
              <a:gd name="T39" fmla="*/ 1422 h 1584"/>
              <a:gd name="T40" fmla="*/ 28 w 2496"/>
              <a:gd name="T41" fmla="*/ 1445 h 1584"/>
              <a:gd name="T42" fmla="*/ 39 w 2496"/>
              <a:gd name="T43" fmla="*/ 1467 h 1584"/>
              <a:gd name="T44" fmla="*/ 70 w 2496"/>
              <a:gd name="T45" fmla="*/ 1507 h 1584"/>
              <a:gd name="T46" fmla="*/ 104 w 2496"/>
              <a:gd name="T47" fmla="*/ 1540 h 1584"/>
              <a:gd name="T48" fmla="*/ 124 w 2496"/>
              <a:gd name="T49" fmla="*/ 1552 h 1584"/>
              <a:gd name="T50" fmla="*/ 143 w 2496"/>
              <a:gd name="T51" fmla="*/ 1564 h 1584"/>
              <a:gd name="T52" fmla="*/ 165 w 2496"/>
              <a:gd name="T53" fmla="*/ 1572 h 1584"/>
              <a:gd name="T54" fmla="*/ 188 w 2496"/>
              <a:gd name="T55" fmla="*/ 1578 h 1584"/>
              <a:gd name="T56" fmla="*/ 212 w 2496"/>
              <a:gd name="T57" fmla="*/ 1582 h 1584"/>
              <a:gd name="T58" fmla="*/ 235 w 2496"/>
              <a:gd name="T59" fmla="*/ 1584 h 1584"/>
              <a:gd name="T60" fmla="*/ 2261 w 2496"/>
              <a:gd name="T61" fmla="*/ 1584 h 1584"/>
              <a:gd name="T62" fmla="*/ 2286 w 2496"/>
              <a:gd name="T63" fmla="*/ 1582 h 1584"/>
              <a:gd name="T64" fmla="*/ 2309 w 2496"/>
              <a:gd name="T65" fmla="*/ 1578 h 1584"/>
              <a:gd name="T66" fmla="*/ 2331 w 2496"/>
              <a:gd name="T67" fmla="*/ 1572 h 1584"/>
              <a:gd name="T68" fmla="*/ 2353 w 2496"/>
              <a:gd name="T69" fmla="*/ 1564 h 1584"/>
              <a:gd name="T70" fmla="*/ 2374 w 2496"/>
              <a:gd name="T71" fmla="*/ 1552 h 1584"/>
              <a:gd name="T72" fmla="*/ 2394 w 2496"/>
              <a:gd name="T73" fmla="*/ 1540 h 1584"/>
              <a:gd name="T74" fmla="*/ 2428 w 2496"/>
              <a:gd name="T75" fmla="*/ 1507 h 1584"/>
              <a:gd name="T76" fmla="*/ 2457 w 2496"/>
              <a:gd name="T77" fmla="*/ 1467 h 1584"/>
              <a:gd name="T78" fmla="*/ 2467 w 2496"/>
              <a:gd name="T79" fmla="*/ 1445 h 1584"/>
              <a:gd name="T80" fmla="*/ 2478 w 2496"/>
              <a:gd name="T81" fmla="*/ 1422 h 1584"/>
              <a:gd name="T82" fmla="*/ 2485 w 2496"/>
              <a:gd name="T83" fmla="*/ 1398 h 1584"/>
              <a:gd name="T84" fmla="*/ 2491 w 2496"/>
              <a:gd name="T85" fmla="*/ 1372 h 1584"/>
              <a:gd name="T86" fmla="*/ 2494 w 2496"/>
              <a:gd name="T87" fmla="*/ 1346 h 1584"/>
              <a:gd name="T88" fmla="*/ 2496 w 2496"/>
              <a:gd name="T89" fmla="*/ 1319 h 1584"/>
              <a:gd name="T90" fmla="*/ 2496 w 2496"/>
              <a:gd name="T91" fmla="*/ 263 h 1584"/>
              <a:gd name="T92" fmla="*/ 2494 w 2496"/>
              <a:gd name="T93" fmla="*/ 236 h 1584"/>
              <a:gd name="T94" fmla="*/ 2491 w 2496"/>
              <a:gd name="T95" fmla="*/ 210 h 1584"/>
              <a:gd name="T96" fmla="*/ 2485 w 2496"/>
              <a:gd name="T97" fmla="*/ 184 h 1584"/>
              <a:gd name="T98" fmla="*/ 2478 w 2496"/>
              <a:gd name="T99" fmla="*/ 159 h 1584"/>
              <a:gd name="T100" fmla="*/ 2467 w 2496"/>
              <a:gd name="T101" fmla="*/ 137 h 1584"/>
              <a:gd name="T102" fmla="*/ 2457 w 2496"/>
              <a:gd name="T103" fmla="*/ 115 h 1584"/>
              <a:gd name="T104" fmla="*/ 2428 w 2496"/>
              <a:gd name="T105" fmla="*/ 77 h 1584"/>
              <a:gd name="T106" fmla="*/ 2394 w 2496"/>
              <a:gd name="T107" fmla="*/ 44 h 1584"/>
              <a:gd name="T108" fmla="*/ 2374 w 2496"/>
              <a:gd name="T109" fmla="*/ 32 h 1584"/>
              <a:gd name="T110" fmla="*/ 2353 w 2496"/>
              <a:gd name="T111" fmla="*/ 20 h 1584"/>
              <a:gd name="T112" fmla="*/ 2331 w 2496"/>
              <a:gd name="T113" fmla="*/ 12 h 1584"/>
              <a:gd name="T114" fmla="*/ 2309 w 2496"/>
              <a:gd name="T115" fmla="*/ 6 h 1584"/>
              <a:gd name="T116" fmla="*/ 2286 w 2496"/>
              <a:gd name="T117" fmla="*/ 2 h 1584"/>
              <a:gd name="T118" fmla="*/ 2261 w 2496"/>
              <a:gd name="T119" fmla="*/ 0 h 1584"/>
              <a:gd name="T120" fmla="*/ 235 w 2496"/>
              <a:gd name="T121" fmla="*/ 0 h 158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496"/>
              <a:gd name="T184" fmla="*/ 0 h 1584"/>
              <a:gd name="T185" fmla="*/ 2496 w 2496"/>
              <a:gd name="T186" fmla="*/ 1584 h 158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496" h="1584">
                <a:moveTo>
                  <a:pt x="235" y="0"/>
                </a:moveTo>
                <a:lnTo>
                  <a:pt x="212" y="2"/>
                </a:lnTo>
                <a:lnTo>
                  <a:pt x="188" y="6"/>
                </a:lnTo>
                <a:lnTo>
                  <a:pt x="165" y="12"/>
                </a:lnTo>
                <a:lnTo>
                  <a:pt x="143" y="20"/>
                </a:lnTo>
                <a:lnTo>
                  <a:pt x="124" y="32"/>
                </a:lnTo>
                <a:lnTo>
                  <a:pt x="104" y="44"/>
                </a:lnTo>
                <a:lnTo>
                  <a:pt x="70" y="77"/>
                </a:lnTo>
                <a:lnTo>
                  <a:pt x="39" y="115"/>
                </a:lnTo>
                <a:lnTo>
                  <a:pt x="28" y="137"/>
                </a:lnTo>
                <a:lnTo>
                  <a:pt x="18" y="159"/>
                </a:lnTo>
                <a:lnTo>
                  <a:pt x="10" y="184"/>
                </a:lnTo>
                <a:lnTo>
                  <a:pt x="5" y="210"/>
                </a:lnTo>
                <a:lnTo>
                  <a:pt x="1" y="236"/>
                </a:lnTo>
                <a:lnTo>
                  <a:pt x="0" y="263"/>
                </a:lnTo>
                <a:lnTo>
                  <a:pt x="0" y="1319"/>
                </a:lnTo>
                <a:lnTo>
                  <a:pt x="1" y="1346"/>
                </a:lnTo>
                <a:lnTo>
                  <a:pt x="5" y="1372"/>
                </a:lnTo>
                <a:lnTo>
                  <a:pt x="10" y="1398"/>
                </a:lnTo>
                <a:lnTo>
                  <a:pt x="18" y="1422"/>
                </a:lnTo>
                <a:lnTo>
                  <a:pt x="28" y="1445"/>
                </a:lnTo>
                <a:lnTo>
                  <a:pt x="39" y="1467"/>
                </a:lnTo>
                <a:lnTo>
                  <a:pt x="70" y="1507"/>
                </a:lnTo>
                <a:lnTo>
                  <a:pt x="104" y="1540"/>
                </a:lnTo>
                <a:lnTo>
                  <a:pt x="124" y="1552"/>
                </a:lnTo>
                <a:lnTo>
                  <a:pt x="143" y="1564"/>
                </a:lnTo>
                <a:lnTo>
                  <a:pt x="165" y="1572"/>
                </a:lnTo>
                <a:lnTo>
                  <a:pt x="188" y="1578"/>
                </a:lnTo>
                <a:lnTo>
                  <a:pt x="212" y="1582"/>
                </a:lnTo>
                <a:lnTo>
                  <a:pt x="235" y="1584"/>
                </a:lnTo>
                <a:lnTo>
                  <a:pt x="2261" y="1584"/>
                </a:lnTo>
                <a:lnTo>
                  <a:pt x="2286" y="1582"/>
                </a:lnTo>
                <a:lnTo>
                  <a:pt x="2309" y="1578"/>
                </a:lnTo>
                <a:lnTo>
                  <a:pt x="2331" y="1572"/>
                </a:lnTo>
                <a:lnTo>
                  <a:pt x="2353" y="1564"/>
                </a:lnTo>
                <a:lnTo>
                  <a:pt x="2374" y="1552"/>
                </a:lnTo>
                <a:lnTo>
                  <a:pt x="2394" y="1540"/>
                </a:lnTo>
                <a:lnTo>
                  <a:pt x="2428" y="1507"/>
                </a:lnTo>
                <a:lnTo>
                  <a:pt x="2457" y="1467"/>
                </a:lnTo>
                <a:lnTo>
                  <a:pt x="2467" y="1445"/>
                </a:lnTo>
                <a:lnTo>
                  <a:pt x="2478" y="1422"/>
                </a:lnTo>
                <a:lnTo>
                  <a:pt x="2485" y="1398"/>
                </a:lnTo>
                <a:lnTo>
                  <a:pt x="2491" y="1372"/>
                </a:lnTo>
                <a:lnTo>
                  <a:pt x="2494" y="1346"/>
                </a:lnTo>
                <a:lnTo>
                  <a:pt x="2496" y="1319"/>
                </a:lnTo>
                <a:lnTo>
                  <a:pt x="2496" y="263"/>
                </a:lnTo>
                <a:lnTo>
                  <a:pt x="2494" y="236"/>
                </a:lnTo>
                <a:lnTo>
                  <a:pt x="2491" y="210"/>
                </a:lnTo>
                <a:lnTo>
                  <a:pt x="2485" y="184"/>
                </a:lnTo>
                <a:lnTo>
                  <a:pt x="2478" y="159"/>
                </a:lnTo>
                <a:lnTo>
                  <a:pt x="2467" y="137"/>
                </a:lnTo>
                <a:lnTo>
                  <a:pt x="2457" y="115"/>
                </a:lnTo>
                <a:lnTo>
                  <a:pt x="2428" y="77"/>
                </a:lnTo>
                <a:lnTo>
                  <a:pt x="2394" y="44"/>
                </a:lnTo>
                <a:lnTo>
                  <a:pt x="2374" y="32"/>
                </a:lnTo>
                <a:lnTo>
                  <a:pt x="2353" y="20"/>
                </a:lnTo>
                <a:lnTo>
                  <a:pt x="2331" y="12"/>
                </a:lnTo>
                <a:lnTo>
                  <a:pt x="2309" y="6"/>
                </a:lnTo>
                <a:lnTo>
                  <a:pt x="2286" y="2"/>
                </a:lnTo>
                <a:lnTo>
                  <a:pt x="2261" y="0"/>
                </a:lnTo>
                <a:lnTo>
                  <a:pt x="2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5119688" y="1982788"/>
            <a:ext cx="35560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5410200" y="2057400"/>
            <a:ext cx="271208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8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altLang="ja-JP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XÚC YTNC</a:t>
            </a:r>
            <a:endParaRPr lang="en-US" altLang="ja-JP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5791200" y="2590800"/>
            <a:ext cx="1522853" cy="430887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THUỐC LÁ</a:t>
            </a:r>
            <a:endParaRPr lang="en-US" altLang="ja-JP" sz="2800" dirty="0">
              <a:ea typeface="ＭＳ Ｐゴシック" pitchFamily="34" charset="-128"/>
              <a:cs typeface="+mn-cs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5562600" y="3048000"/>
            <a:ext cx="2103140" cy="430887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NGHỀ NGHIỆP</a:t>
            </a:r>
            <a:endParaRPr lang="en-US" altLang="ja-JP" sz="2800" dirty="0">
              <a:ea typeface="ＭＳ Ｐゴシック" pitchFamily="34" charset="-128"/>
              <a:cs typeface="+mn-cs"/>
            </a:endParaRP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5562600" y="3505200"/>
            <a:ext cx="2096150" cy="430887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MÔI TRƯỜNG</a:t>
            </a:r>
            <a:endParaRPr lang="en-US" altLang="ja-JP" sz="2800" dirty="0">
              <a:ea typeface="ＭＳ Ｐゴシック" pitchFamily="34" charset="-128"/>
              <a:cs typeface="+mn-cs"/>
            </a:endParaRPr>
          </a:p>
        </p:txBody>
      </p:sp>
      <p:sp>
        <p:nvSpPr>
          <p:cNvPr id="54285" name="Rectangle 15"/>
          <p:cNvSpPr>
            <a:spLocks noChangeArrowheads="1"/>
          </p:cNvSpPr>
          <p:nvPr/>
        </p:nvSpPr>
        <p:spPr bwMode="auto">
          <a:xfrm>
            <a:off x="2165350" y="5741988"/>
            <a:ext cx="34369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1295400" y="5334000"/>
            <a:ext cx="6705600" cy="861774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ja-JP" sz="2800" dirty="0" smtClean="0">
                <a:latin typeface="Tahoma"/>
                <a:ea typeface="ＭＳ Ｐゴシック" pitchFamily="34" charset="-128"/>
                <a:cs typeface="Tahoma"/>
              </a:rPr>
              <a:t>HÔ HẤP KÝ  CẦN ĐỂ CHẨN ĐOÁN</a:t>
            </a:r>
          </a:p>
          <a:p>
            <a:pPr algn="ctr">
              <a:defRPr/>
            </a:pPr>
            <a:r>
              <a:rPr lang="en-US" sz="2800" dirty="0" smtClean="0">
                <a:latin typeface="Tahoma" charset="0"/>
                <a:cs typeface="Tahoma" charset="0"/>
              </a:rPr>
              <a:t>FEV</a:t>
            </a:r>
            <a:r>
              <a:rPr lang="en-US" sz="2800" baseline="-25000" dirty="0" smtClean="0">
                <a:latin typeface="Tahoma" charset="0"/>
                <a:cs typeface="Tahoma" charset="0"/>
              </a:rPr>
              <a:t>1</a:t>
            </a:r>
            <a:r>
              <a:rPr lang="en-US" sz="2800" dirty="0" smtClean="0">
                <a:latin typeface="Tahoma" charset="0"/>
                <a:cs typeface="Tahoma" charset="0"/>
              </a:rPr>
              <a:t>/FVC &lt; 0.70</a:t>
            </a:r>
            <a:endParaRPr lang="en-US" altLang="ja-JP" sz="2800" dirty="0">
              <a:latin typeface="Tahoma"/>
              <a:ea typeface="ＭＳ Ｐゴシック" pitchFamily="34" charset="-128"/>
              <a:cs typeface="Tahoma"/>
            </a:endParaRPr>
          </a:p>
        </p:txBody>
      </p:sp>
      <p:sp>
        <p:nvSpPr>
          <p:cNvPr id="54287" name="Rectangle 17"/>
          <p:cNvSpPr>
            <a:spLocks noChangeArrowheads="1"/>
          </p:cNvSpPr>
          <p:nvPr/>
        </p:nvSpPr>
        <p:spPr bwMode="auto">
          <a:xfrm>
            <a:off x="1265238" y="438150"/>
            <a:ext cx="68072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143000" y="304800"/>
            <a:ext cx="7315200" cy="769441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dirty="0">
              <a:latin typeface="Tahoma" charset="0"/>
            </a:endParaRPr>
          </a:p>
          <a:p>
            <a:pPr algn="ctr">
              <a:defRPr/>
            </a:pPr>
            <a:r>
              <a:rPr lang="en-US" altLang="ja-JP" sz="32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CHẨN ĐOÁN COPD</a:t>
            </a:r>
            <a:endParaRPr lang="en-US" altLang="ja-JP" sz="32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3923" name="AutoShape 19"/>
          <p:cNvSpPr>
            <a:spLocks/>
          </p:cNvSpPr>
          <p:nvPr/>
        </p:nvSpPr>
        <p:spPr bwMode="auto">
          <a:xfrm rot="5400000">
            <a:off x="4357687" y="2609851"/>
            <a:ext cx="461963" cy="4386262"/>
          </a:xfrm>
          <a:prstGeom prst="rightBrace">
            <a:avLst>
              <a:gd name="adj1" fmla="val 70631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371600" y="3733800"/>
            <a:ext cx="2286000" cy="430213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ja-JP" sz="2800" b="1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 </a:t>
            </a:r>
            <a:r>
              <a:rPr lang="en-US" altLang="ja-JP" sz="2800" b="1" dirty="0" smtClean="0">
                <a:ea typeface="ＭＳ Ｐゴシック" pitchFamily="34" charset="-128"/>
                <a:cs typeface="+mn-cs"/>
              </a:rPr>
              <a:t>KHẠC ĐÀM</a:t>
            </a:r>
            <a:endParaRPr lang="en-US" altLang="ja-JP" sz="2800" b="1" dirty="0"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1" animBg="1"/>
      <p:bldP spid="123907" grpId="0" animBg="1"/>
      <p:bldP spid="54276" grpId="0"/>
      <p:bldP spid="123910" grpId="0"/>
      <p:bldP spid="123912" grpId="0"/>
      <p:bldP spid="123913" grpId="0" animBg="1"/>
      <p:bldP spid="54281" grpId="0"/>
      <p:bldP spid="123916" grpId="0"/>
      <p:bldP spid="123917" grpId="0"/>
      <p:bldP spid="123918" grpId="0"/>
      <p:bldP spid="123920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4800" y="381000"/>
            <a:ext cx="2743200" cy="17526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COPD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5600" y="990600"/>
            <a:ext cx="30480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MỨC ĐỘ TRIỆU CHỨNG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2209800"/>
            <a:ext cx="2895600" cy="990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MỨC ĐỘ TẮC NGHẼN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4800" y="3276600"/>
            <a:ext cx="28956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 CƠ VÀO ĐỢT CẤP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0600" y="4419600"/>
            <a:ext cx="2895600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BỆNH ĐỒNG MẮC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381000"/>
            <a:ext cx="30480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MỨC ĐỘ TRIỆU CHỨNG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286000"/>
            <a:ext cx="38862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3738" indent="-69373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2800" dirty="0" smtClean="0">
                <a:solidFill>
                  <a:schemeClr val="tx1"/>
                </a:solidFill>
              </a:rPr>
              <a:t>Test đánh giá COPD</a:t>
            </a:r>
          </a:p>
          <a:p>
            <a:pPr marL="693738" indent="-69373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2800" dirty="0" smtClean="0">
                <a:solidFill>
                  <a:schemeClr val="tx1"/>
                </a:solidFill>
              </a:rPr>
              <a:t>(COPD Assessment Test -CAT)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35052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None/>
            </a:pPr>
            <a:r>
              <a:rPr lang="da-DK" sz="2800" dirty="0" smtClean="0">
                <a:solidFill>
                  <a:schemeClr val="tx1"/>
                </a:solidFill>
              </a:rPr>
              <a:t>Thang điểm đánh giá khó thở mMRC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Thang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</a:t>
            </a:r>
            <a:r>
              <a:rPr lang="en-US" sz="4000" dirty="0" err="1" smtClean="0"/>
              <a:t>khó</a:t>
            </a:r>
            <a:r>
              <a:rPr lang="en-US" sz="4000" dirty="0" smtClean="0"/>
              <a:t> </a:t>
            </a:r>
            <a:r>
              <a:rPr lang="en-US" sz="4000" dirty="0" err="1" smtClean="0"/>
              <a:t>thở</a:t>
            </a:r>
            <a:r>
              <a:rPr lang="en-US" sz="4000" dirty="0" smtClean="0"/>
              <a:t> </a:t>
            </a:r>
            <a:r>
              <a:rPr lang="en-US" sz="4000" dirty="0" err="1" smtClean="0"/>
              <a:t>mMRC</a:t>
            </a:r>
            <a:endParaRPr lang="vi-VN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821"/>
              </p:ext>
            </p:extLst>
          </p:nvPr>
        </p:nvGraphicFramePr>
        <p:xfrm>
          <a:off x="152401" y="1295400"/>
          <a:ext cx="8915400" cy="548639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02982"/>
                <a:gridCol w="7912418"/>
              </a:tblGrid>
              <a:tr h="95134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</a:t>
                      </a:r>
                      <a:endParaRPr lang="vi-V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vi-VN" sz="2400" baseline="0" dirty="0" smtClean="0"/>
                        <a:t>t</a:t>
                      </a:r>
                      <a:r>
                        <a:rPr lang="en-US" sz="2400" baseline="0" dirty="0" err="1" smtClean="0"/>
                        <a:t>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gắng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sức</a:t>
                      </a:r>
                      <a:endParaRPr lang="vi-VN" sz="2400" dirty="0"/>
                    </a:p>
                  </a:txBody>
                  <a:tcPr/>
                </a:tc>
              </a:tr>
              <a:tr h="111679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</a:t>
                      </a:r>
                      <a:endParaRPr lang="vi-V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nhanh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một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dốc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nhỏ</a:t>
                      </a:r>
                      <a:endParaRPr lang="vi-VN" sz="2400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vi-V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chậm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hơn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người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tuổi</a:t>
                      </a:r>
                      <a:r>
                        <a:rPr lang="en-US" sz="2400" baseline="0" dirty="0" smtClean="0"/>
                        <a:t> do </a:t>
                      </a:r>
                      <a:r>
                        <a:rPr lang="en-US" sz="2400" baseline="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err="1" smtClean="0"/>
                        <a:t>Phải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nghỉ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mặt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phẳng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ngang</a:t>
                      </a:r>
                      <a:r>
                        <a:rPr lang="en-US" sz="2400" baseline="0" dirty="0" smtClean="0"/>
                        <a:t> do </a:t>
                      </a:r>
                      <a:r>
                        <a:rPr lang="en-US" sz="2400" baseline="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endParaRPr lang="vi-VN" sz="2400" dirty="0"/>
                    </a:p>
                  </a:txBody>
                  <a:tcPr/>
                </a:tc>
              </a:tr>
              <a:tr h="1058889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</a:t>
                      </a:r>
                      <a:endParaRPr lang="vi-V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Phải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ngừng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nghỉ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</a:t>
                      </a:r>
                      <a:r>
                        <a:rPr lang="en-US" sz="2400" baseline="0" dirty="0" smtClean="0"/>
                        <a:t> 100mét hay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phút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bộ</a:t>
                      </a:r>
                      <a:endParaRPr lang="vi-VN" sz="2400" dirty="0"/>
                    </a:p>
                  </a:txBody>
                  <a:tcPr/>
                </a:tc>
              </a:tr>
              <a:tr h="1126752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</a:t>
                      </a:r>
                      <a:endParaRPr lang="vi-V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khỏi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nhà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err="1" smtClean="0"/>
                        <a:t>Khó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thở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ngay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quần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áo</a:t>
                      </a:r>
                      <a:endParaRPr lang="vi-V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91" y="0"/>
            <a:ext cx="79222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457200"/>
            <a:ext cx="2895600" cy="990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MỨC ĐỘ TẮC NGHẼN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13360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>
                <a:solidFill>
                  <a:srgbClr val="FF0000"/>
                </a:solidFill>
                <a:latin typeface="Tahoma" charset="0"/>
              </a:rPr>
              <a:t>FEV</a:t>
            </a:r>
            <a:r>
              <a:rPr lang="vi-VN" baseline="-25000" dirty="0" smtClean="0">
                <a:solidFill>
                  <a:srgbClr val="FF0000"/>
                </a:solidFill>
                <a:latin typeface="Tahoma" charset="0"/>
              </a:rPr>
              <a:t>1</a:t>
            </a:r>
            <a:r>
              <a:rPr lang="vi-VN" dirty="0" smtClean="0">
                <a:solidFill>
                  <a:srgbClr val="FF0000"/>
                </a:solidFill>
                <a:latin typeface="Tahoma" charset="0"/>
              </a:rPr>
              <a:t>/FVC post test&lt; 0.7</a:t>
            </a:r>
          </a:p>
          <a:p>
            <a:endParaRPr lang="vi-VN" dirty="0" smtClean="0">
              <a:latin typeface="Tahoma" charset="0"/>
            </a:endParaRPr>
          </a:p>
          <a:p>
            <a:r>
              <a:rPr lang="vi-VN" dirty="0" smtClean="0">
                <a:latin typeface="Tahoma" charset="0"/>
              </a:rPr>
              <a:t>GOLD 1: Nhẹ  FEV</a:t>
            </a:r>
            <a:r>
              <a:rPr lang="vi-VN" baseline="-25000" dirty="0" smtClean="0">
                <a:latin typeface="Tahoma" charset="0"/>
              </a:rPr>
              <a:t>1</a:t>
            </a:r>
            <a:r>
              <a:rPr lang="vi-VN" u="sng" dirty="0" smtClean="0">
                <a:latin typeface="Tahoma" charset="0"/>
              </a:rPr>
              <a:t>&gt;</a:t>
            </a:r>
            <a:r>
              <a:rPr lang="vi-VN" dirty="0" smtClean="0">
                <a:latin typeface="Tahoma" charset="0"/>
              </a:rPr>
              <a:t> 80% gttđ    	</a:t>
            </a:r>
          </a:p>
          <a:p>
            <a:endParaRPr lang="vi-VN" dirty="0" smtClean="0"/>
          </a:p>
          <a:p>
            <a:r>
              <a:rPr lang="vi-VN" dirty="0" smtClean="0">
                <a:latin typeface="Tahoma" charset="0"/>
              </a:rPr>
              <a:t>GOLD 2: trung bình  50% </a:t>
            </a:r>
            <a:r>
              <a:rPr lang="vi-VN" u="sng" dirty="0" smtClean="0">
                <a:latin typeface="Tahoma" charset="0"/>
              </a:rPr>
              <a:t>&lt;</a:t>
            </a:r>
            <a:r>
              <a:rPr lang="vi-VN" dirty="0" smtClean="0">
                <a:latin typeface="Tahoma" charset="0"/>
              </a:rPr>
              <a:t> FEV</a:t>
            </a:r>
            <a:r>
              <a:rPr lang="vi-VN" baseline="-25000" dirty="0" smtClean="0">
                <a:latin typeface="Tahoma" charset="0"/>
              </a:rPr>
              <a:t>1</a:t>
            </a:r>
            <a:r>
              <a:rPr lang="vi-VN" dirty="0" smtClean="0">
                <a:latin typeface="Tahoma" charset="0"/>
              </a:rPr>
              <a:t>&lt; 80% gttđ</a:t>
            </a:r>
          </a:p>
          <a:p>
            <a:endParaRPr lang="vi-VN" dirty="0" smtClean="0">
              <a:latin typeface="Tahoma" charset="0"/>
            </a:endParaRPr>
          </a:p>
          <a:p>
            <a:r>
              <a:rPr lang="vi-VN" dirty="0" smtClean="0">
                <a:latin typeface="Tahoma" charset="0"/>
              </a:rPr>
              <a:t>GOLD 3: nặng  30% </a:t>
            </a:r>
            <a:r>
              <a:rPr lang="vi-VN" u="sng" dirty="0" smtClean="0">
                <a:latin typeface="Tahoma" charset="0"/>
              </a:rPr>
              <a:t>&lt;</a:t>
            </a:r>
            <a:r>
              <a:rPr lang="vi-VN" dirty="0" smtClean="0">
                <a:latin typeface="Tahoma" charset="0"/>
              </a:rPr>
              <a:t> FEV</a:t>
            </a:r>
            <a:r>
              <a:rPr lang="vi-VN" baseline="-25000" dirty="0" smtClean="0">
                <a:latin typeface="Tahoma" charset="0"/>
              </a:rPr>
              <a:t>1</a:t>
            </a:r>
            <a:r>
              <a:rPr lang="vi-VN" dirty="0" smtClean="0">
                <a:latin typeface="Tahoma" charset="0"/>
              </a:rPr>
              <a:t>&lt; 50% gttđ</a:t>
            </a:r>
          </a:p>
          <a:p>
            <a:endParaRPr lang="vi-VN" dirty="0" smtClean="0">
              <a:latin typeface="Tahoma" charset="0"/>
            </a:endParaRPr>
          </a:p>
          <a:p>
            <a:r>
              <a:rPr lang="vi-VN" dirty="0" smtClean="0">
                <a:latin typeface="Tahoma" charset="0"/>
              </a:rPr>
              <a:t>GOLD 4: rất nặng FEV</a:t>
            </a:r>
            <a:r>
              <a:rPr lang="vi-VN" baseline="-25000" dirty="0" smtClean="0">
                <a:latin typeface="Tahoma" charset="0"/>
              </a:rPr>
              <a:t>1</a:t>
            </a:r>
            <a:r>
              <a:rPr lang="vi-VN" dirty="0" smtClean="0">
                <a:latin typeface="Tahoma" charset="0"/>
              </a:rPr>
              <a:t>&lt; 30% gttđ</a:t>
            </a:r>
          </a:p>
          <a:p>
            <a:endParaRPr lang="vi-VN" i="1" dirty="0" smtClean="0">
              <a:latin typeface="Tahoma" charset="0"/>
            </a:endParaRPr>
          </a:p>
          <a:p>
            <a:r>
              <a:rPr lang="vi-VN" i="1" dirty="0" smtClean="0">
                <a:latin typeface="Tahoma" charset="0"/>
              </a:rPr>
              <a:t>*dựa vào FEV</a:t>
            </a:r>
            <a:r>
              <a:rPr lang="vi-VN" i="1" baseline="-25000" dirty="0" smtClean="0">
                <a:latin typeface="Tahoma" charset="0"/>
              </a:rPr>
              <a:t>1  </a:t>
            </a:r>
            <a:r>
              <a:rPr lang="vi-VN" i="1" dirty="0" smtClean="0">
                <a:latin typeface="Tahoma" charset="0"/>
              </a:rPr>
              <a:t>sau test giãn phế quản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DỰA VÀO HÔ HẤP KÝ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23975" y="228600"/>
            <a:ext cx="7591425" cy="914400"/>
          </a:xfrm>
          <a:noFill/>
        </p:spPr>
        <p:txBody>
          <a:bodyPr>
            <a:normAutofit/>
          </a:bodyPr>
          <a:lstStyle/>
          <a:p>
            <a:r>
              <a:rPr lang="da-DK" sz="3600" b="1" dirty="0" smtClean="0">
                <a:cs typeface="Tahoma"/>
              </a:rPr>
              <a:t>ĐÁNH GIÁ BN COPD</a:t>
            </a:r>
            <a:endParaRPr lang="da-DK" sz="3600" b="1" dirty="0">
              <a:cs typeface="Tahoma"/>
            </a:endParaRPr>
          </a:p>
        </p:txBody>
      </p:sp>
      <p:sp>
        <p:nvSpPr>
          <p:cNvPr id="15" name="1 Rectángulo"/>
          <p:cNvSpPr/>
          <p:nvPr/>
        </p:nvSpPr>
        <p:spPr>
          <a:xfrm>
            <a:off x="1219200" y="2269983"/>
            <a:ext cx="2938056" cy="29116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17" name="14 Conector recto"/>
          <p:cNvCxnSpPr>
            <a:stCxn id="15" idx="0"/>
            <a:endCxn id="15" idx="2"/>
          </p:cNvCxnSpPr>
          <p:nvPr/>
        </p:nvCxnSpPr>
        <p:spPr>
          <a:xfrm rot="16200000" flipH="1">
            <a:off x="1232419" y="3725791"/>
            <a:ext cx="2911617" cy="1588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6 CuadroTexto"/>
          <p:cNvSpPr txBox="1"/>
          <p:nvPr/>
        </p:nvSpPr>
        <p:spPr>
          <a:xfrm>
            <a:off x="1524000" y="2743200"/>
            <a:ext cx="82554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(C)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17 CuadroTexto"/>
          <p:cNvSpPr txBox="1"/>
          <p:nvPr/>
        </p:nvSpPr>
        <p:spPr>
          <a:xfrm>
            <a:off x="3048000" y="2743200"/>
            <a:ext cx="82554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(D)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18 CuadroTexto"/>
          <p:cNvSpPr txBox="1"/>
          <p:nvPr/>
        </p:nvSpPr>
        <p:spPr>
          <a:xfrm>
            <a:off x="1484593" y="4191000"/>
            <a:ext cx="9538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(A)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19 CuadroTexto"/>
          <p:cNvSpPr txBox="1"/>
          <p:nvPr/>
        </p:nvSpPr>
        <p:spPr>
          <a:xfrm>
            <a:off x="3048000" y="4114800"/>
            <a:ext cx="82554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(B)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1295400" y="5257800"/>
            <a:ext cx="130039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m</a:t>
            </a:r>
            <a:r>
              <a:rPr lang="en-US" dirty="0" err="1" smtClean="0">
                <a:solidFill>
                  <a:srgbClr val="FFFFFF"/>
                </a:solidFill>
              </a:rPr>
              <a:t>MRC</a:t>
            </a:r>
            <a:r>
              <a:rPr lang="en-US" dirty="0" smtClean="0">
                <a:solidFill>
                  <a:srgbClr val="FFFFFF"/>
                </a:solidFill>
              </a:rPr>
              <a:t> 0-1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CAT </a:t>
            </a:r>
            <a:r>
              <a:rPr lang="en-US" dirty="0">
                <a:solidFill>
                  <a:srgbClr val="FFFFFF"/>
                </a:solidFill>
              </a:rPr>
              <a:t>&lt;</a:t>
            </a:r>
            <a:r>
              <a:rPr lang="en-US" dirty="0" smtClean="0">
                <a:solidFill>
                  <a:srgbClr val="FFFFFF"/>
                </a:solidFill>
              </a:rPr>
              <a:t> 10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2819400" y="5257800"/>
            <a:ext cx="1294082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mMRC</a:t>
            </a:r>
            <a:r>
              <a:rPr lang="da-DK" u="sng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CAT </a:t>
            </a:r>
            <a:r>
              <a:rPr lang="da-DK" u="sng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10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13 CuadroTexto"/>
          <p:cNvSpPr txBox="1"/>
          <p:nvPr/>
        </p:nvSpPr>
        <p:spPr>
          <a:xfrm>
            <a:off x="1676400" y="6019800"/>
            <a:ext cx="2013254" cy="677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Triệu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chứng</a:t>
            </a:r>
            <a:endParaRPr lang="en-US" sz="2400" b="1" dirty="0" smtClean="0"/>
          </a:p>
          <a:p>
            <a:pPr algn="ctr"/>
            <a:r>
              <a:rPr lang="en-US" sz="1400" dirty="0" smtClean="0"/>
              <a:t>(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mMRC</a:t>
            </a:r>
            <a:r>
              <a:rPr lang="en-US" sz="1400" dirty="0" smtClean="0"/>
              <a:t> or CAT )</a:t>
            </a:r>
            <a:endParaRPr lang="en-US" sz="1400" dirty="0"/>
          </a:p>
        </p:txBody>
      </p:sp>
      <p:sp>
        <p:nvSpPr>
          <p:cNvPr id="7" name="Tekstfelt 6"/>
          <p:cNvSpPr txBox="1"/>
          <p:nvPr/>
        </p:nvSpPr>
        <p:spPr>
          <a:xfrm>
            <a:off x="4953000" y="2451080"/>
            <a:ext cx="4135331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a-DK" sz="2400" dirty="0" smtClean="0">
              <a:solidFill>
                <a:schemeClr val="bg1"/>
              </a:solidFill>
            </a:endParaRPr>
          </a:p>
          <a:p>
            <a:r>
              <a:rPr lang="da-DK" sz="2400" dirty="0" smtClean="0">
                <a:solidFill>
                  <a:schemeClr val="accent4">
                    <a:lumMod val="75000"/>
                  </a:schemeClr>
                </a:solidFill>
              </a:rPr>
              <a:t>mMRC 0-1 HAY CAT &lt; 10:</a:t>
            </a:r>
          </a:p>
          <a:p>
            <a:r>
              <a:rPr lang="da-DK" sz="2400" dirty="0" smtClean="0">
                <a:solidFill>
                  <a:schemeClr val="accent4">
                    <a:lumMod val="75000"/>
                  </a:schemeClr>
                </a:solidFill>
              </a:rPr>
              <a:t>Ít triệu chứng (A or C)</a:t>
            </a:r>
          </a:p>
          <a:p>
            <a:endParaRPr lang="da-DK" sz="2400" dirty="0"/>
          </a:p>
          <a:p>
            <a:r>
              <a:rPr lang="da-DK" sz="2400" dirty="0" smtClean="0">
                <a:solidFill>
                  <a:srgbClr val="0070C0"/>
                </a:solidFill>
              </a:rPr>
              <a:t>mMRC</a:t>
            </a:r>
            <a:r>
              <a:rPr lang="da-DK" sz="2400" u="sng" dirty="0" smtClean="0">
                <a:solidFill>
                  <a:srgbClr val="0070C0"/>
                </a:solidFill>
              </a:rPr>
              <a:t>&gt;</a:t>
            </a:r>
            <a:r>
              <a:rPr lang="da-DK" sz="2400" dirty="0" smtClean="0">
                <a:solidFill>
                  <a:srgbClr val="0070C0"/>
                </a:solidFill>
              </a:rPr>
              <a:t> 2 hay CAT  </a:t>
            </a:r>
            <a:r>
              <a:rPr lang="da-DK" sz="2400" u="sng" dirty="0" smtClean="0">
                <a:solidFill>
                  <a:srgbClr val="0070C0"/>
                </a:solidFill>
              </a:rPr>
              <a:t>&gt;</a:t>
            </a:r>
            <a:r>
              <a:rPr lang="da-DK" sz="2400" dirty="0" smtClean="0">
                <a:solidFill>
                  <a:srgbClr val="0070C0"/>
                </a:solidFill>
              </a:rPr>
              <a:t>10:</a:t>
            </a:r>
            <a:endParaRPr lang="da-DK" sz="2400" dirty="0">
              <a:solidFill>
                <a:srgbClr val="0070C0"/>
              </a:solidFill>
            </a:endParaRPr>
          </a:p>
          <a:p>
            <a:r>
              <a:rPr lang="da-DK" sz="2400" dirty="0" smtClean="0">
                <a:solidFill>
                  <a:srgbClr val="0070C0"/>
                </a:solidFill>
              </a:rPr>
              <a:t>   nhiều triệu chứng hơn</a:t>
            </a:r>
          </a:p>
          <a:p>
            <a:r>
              <a:rPr lang="da-DK" sz="2400" dirty="0" smtClean="0">
                <a:solidFill>
                  <a:srgbClr val="0070C0"/>
                </a:solidFill>
              </a:rPr>
              <a:t>	(B </a:t>
            </a:r>
            <a:r>
              <a:rPr lang="da-DK" sz="2400" dirty="0">
                <a:solidFill>
                  <a:srgbClr val="0070C0"/>
                </a:solidFill>
              </a:rPr>
              <a:t>or </a:t>
            </a:r>
            <a:r>
              <a:rPr lang="da-DK" sz="2400" dirty="0" smtClean="0">
                <a:solidFill>
                  <a:srgbClr val="0070C0"/>
                </a:solidFill>
              </a:rPr>
              <a:t>D)</a:t>
            </a:r>
            <a:endParaRPr lang="da-DK" sz="2400" dirty="0">
              <a:solidFill>
                <a:srgbClr val="0070C0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57200" y="1219200"/>
            <a:ext cx="3937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800" dirty="0" smtClean="0">
                <a:latin typeface="Arial" pitchFamily="34" charset="0"/>
                <a:cs typeface="Arial" pitchFamily="34" charset="0"/>
              </a:rPr>
              <a:t>ĐÁNH GIÁ TC TRƯỚC</a:t>
            </a:r>
            <a:endParaRPr lang="da-DK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23975" y="228600"/>
            <a:ext cx="7591425" cy="914400"/>
          </a:xfrm>
          <a:noFill/>
        </p:spPr>
        <p:txBody>
          <a:bodyPr>
            <a:normAutofit/>
          </a:bodyPr>
          <a:lstStyle/>
          <a:p>
            <a:r>
              <a:rPr lang="da-DK" sz="4000" b="1" dirty="0" smtClean="0">
                <a:cs typeface="Tahoma"/>
              </a:rPr>
              <a:t>ĐÁNH GIÁ COPD</a:t>
            </a:r>
            <a:endParaRPr lang="da-DK" sz="4000" b="0" dirty="0">
              <a:cs typeface="Tahoma"/>
            </a:endParaRPr>
          </a:p>
        </p:txBody>
      </p:sp>
      <p:sp>
        <p:nvSpPr>
          <p:cNvPr id="10" name="7 CuadroTexto"/>
          <p:cNvSpPr txBox="1"/>
          <p:nvPr/>
        </p:nvSpPr>
        <p:spPr>
          <a:xfrm rot="16200000">
            <a:off x="-354114" y="3478314"/>
            <a:ext cx="3092514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Nguy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endParaRPr lang="en-US" sz="2400" b="1" dirty="0" smtClean="0"/>
          </a:p>
          <a:p>
            <a:pPr algn="ctr"/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tắc</a:t>
            </a:r>
            <a:r>
              <a:rPr lang="en-US" sz="1600" dirty="0" smtClean="0"/>
              <a:t> </a:t>
            </a:r>
            <a:r>
              <a:rPr lang="en-US" sz="1600" dirty="0" err="1" smtClean="0"/>
              <a:t>nghẽn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GOLD</a:t>
            </a:r>
            <a:endParaRPr lang="en-US" sz="1600" dirty="0"/>
          </a:p>
        </p:txBody>
      </p:sp>
      <p:sp>
        <p:nvSpPr>
          <p:cNvPr id="11" name="7 CuadroTexto"/>
          <p:cNvSpPr txBox="1"/>
          <p:nvPr/>
        </p:nvSpPr>
        <p:spPr>
          <a:xfrm rot="16200000">
            <a:off x="7516874" y="3507134"/>
            <a:ext cx="22079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NGUY CƠ</a:t>
            </a:r>
          </a:p>
          <a:p>
            <a:pPr algn="ctr"/>
            <a:r>
              <a:rPr lang="en-US" b="1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căn</a:t>
            </a:r>
            <a:r>
              <a:rPr lang="en-US" b="1" dirty="0" smtClean="0"/>
              <a:t> </a:t>
            </a:r>
            <a:r>
              <a:rPr lang="en-US" b="1" dirty="0" err="1" smtClean="0"/>
              <a:t>đợt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endParaRPr lang="en-US" b="1" dirty="0" smtClean="0"/>
          </a:p>
          <a:p>
            <a:pPr algn="ctr"/>
            <a:endParaRPr lang="en-US" b="1" dirty="0" smtClean="0"/>
          </a:p>
        </p:txBody>
      </p:sp>
      <p:sp>
        <p:nvSpPr>
          <p:cNvPr id="12" name="Tekstfelt 11"/>
          <p:cNvSpPr txBox="1"/>
          <p:nvPr/>
        </p:nvSpPr>
        <p:spPr>
          <a:xfrm>
            <a:off x="5701331" y="2572354"/>
            <a:ext cx="1766269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u="sng" dirty="0" smtClean="0"/>
              <a:t>&gt;</a:t>
            </a:r>
            <a:r>
              <a:rPr lang="da-DK" dirty="0" smtClean="0"/>
              <a:t> 2 hay 1 đợt cấp phải nhập viện 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486400" y="4191000"/>
            <a:ext cx="381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5486400" y="4876800"/>
            <a:ext cx="37702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 </a:t>
            </a:r>
            <a:r>
              <a:rPr lang="da-DK" dirty="0" smtClean="0"/>
              <a:t>0</a:t>
            </a:r>
            <a:endParaRPr lang="da-DK" dirty="0"/>
          </a:p>
        </p:txBody>
      </p:sp>
      <p:sp>
        <p:nvSpPr>
          <p:cNvPr id="15" name="1 Rectángulo"/>
          <p:cNvSpPr/>
          <p:nvPr/>
        </p:nvSpPr>
        <p:spPr>
          <a:xfrm>
            <a:off x="2514600" y="2362200"/>
            <a:ext cx="2938056" cy="2911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18" name="15 Conector recto"/>
          <p:cNvCxnSpPr>
            <a:stCxn id="15" idx="1"/>
            <a:endCxn id="15" idx="3"/>
          </p:cNvCxnSpPr>
          <p:nvPr/>
        </p:nvCxnSpPr>
        <p:spPr>
          <a:xfrm rot="10800000" flipH="1">
            <a:off x="2514600" y="3818009"/>
            <a:ext cx="2938056" cy="1588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6 CuadroTexto"/>
          <p:cNvSpPr txBox="1"/>
          <p:nvPr/>
        </p:nvSpPr>
        <p:spPr>
          <a:xfrm>
            <a:off x="2743200" y="44196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(A)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18 CuadroTexto"/>
          <p:cNvSpPr txBox="1"/>
          <p:nvPr/>
        </p:nvSpPr>
        <p:spPr>
          <a:xfrm>
            <a:off x="1524000" y="4382869"/>
            <a:ext cx="95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(A)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19 CuadroTexto"/>
          <p:cNvSpPr txBox="1"/>
          <p:nvPr/>
        </p:nvSpPr>
        <p:spPr>
          <a:xfrm>
            <a:off x="4191000" y="4419600"/>
            <a:ext cx="8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(B)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Tekstfelt 23"/>
          <p:cNvSpPr txBox="1"/>
          <p:nvPr/>
        </p:nvSpPr>
        <p:spPr>
          <a:xfrm>
            <a:off x="2057400" y="2819400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4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5" name="Tekstfelt 24"/>
          <p:cNvSpPr txBox="1"/>
          <p:nvPr/>
        </p:nvSpPr>
        <p:spPr>
          <a:xfrm>
            <a:off x="2057400" y="3352800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3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2057400" y="4191000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2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2057400" y="4876800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1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1066800" y="1066800"/>
            <a:ext cx="5173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ĐÁNH GIÁ NGUY CƠ ĐỢT CẤP</a:t>
            </a:r>
            <a:endParaRPr lang="da-DK" sz="3200" dirty="0"/>
          </a:p>
        </p:txBody>
      </p:sp>
      <p:sp>
        <p:nvSpPr>
          <p:cNvPr id="32" name="13 CuadroTexto"/>
          <p:cNvSpPr txBox="1"/>
          <p:nvPr/>
        </p:nvSpPr>
        <p:spPr>
          <a:xfrm>
            <a:off x="2895600" y="5715000"/>
            <a:ext cx="2013254" cy="677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Triệu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chứng</a:t>
            </a:r>
            <a:endParaRPr lang="en-US" sz="2400" b="1" dirty="0" smtClean="0"/>
          </a:p>
          <a:p>
            <a:pPr algn="ctr"/>
            <a:r>
              <a:rPr lang="en-US" sz="1400" dirty="0" smtClean="0"/>
              <a:t>(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mMRC</a:t>
            </a:r>
            <a:r>
              <a:rPr lang="en-US" sz="1400" dirty="0" smtClean="0"/>
              <a:t> or CAT )</a:t>
            </a:r>
            <a:endParaRPr lang="en-US" sz="1400" dirty="0"/>
          </a:p>
        </p:txBody>
      </p:sp>
      <p:sp>
        <p:nvSpPr>
          <p:cNvPr id="35" name="16 CuadroTexto"/>
          <p:cNvSpPr txBox="1"/>
          <p:nvPr/>
        </p:nvSpPr>
        <p:spPr>
          <a:xfrm>
            <a:off x="2743200" y="2895600"/>
            <a:ext cx="8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(C)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16 CuadroTexto"/>
          <p:cNvSpPr txBox="1"/>
          <p:nvPr/>
        </p:nvSpPr>
        <p:spPr>
          <a:xfrm>
            <a:off x="4267200" y="27432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(D)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2401" y="228600"/>
            <a:ext cx="8763000" cy="914400"/>
          </a:xfrm>
          <a:noFill/>
        </p:spPr>
        <p:txBody>
          <a:bodyPr>
            <a:normAutofit/>
          </a:bodyPr>
          <a:lstStyle/>
          <a:p>
            <a:r>
              <a:rPr lang="da-DK" sz="3200" b="1" dirty="0" smtClean="0">
                <a:cs typeface="Tahoma"/>
              </a:rPr>
              <a:t>ĐÁNH GIÁ COPD NGOÀI ĐỢT CẤP</a:t>
            </a:r>
            <a:endParaRPr lang="da-DK" sz="3200" b="1" dirty="0">
              <a:cs typeface="Tahoma"/>
            </a:endParaRPr>
          </a:p>
        </p:txBody>
      </p:sp>
      <p:sp>
        <p:nvSpPr>
          <p:cNvPr id="10" name="7 CuadroTexto"/>
          <p:cNvSpPr txBox="1"/>
          <p:nvPr/>
        </p:nvSpPr>
        <p:spPr>
          <a:xfrm rot="16200000">
            <a:off x="147970" y="3204830"/>
            <a:ext cx="3002746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NGUY CƠ</a:t>
            </a:r>
          </a:p>
          <a:p>
            <a:pPr algn="ctr"/>
            <a:r>
              <a:rPr lang="en-US" sz="1600" dirty="0" err="1" smtClean="0">
                <a:solidFill>
                  <a:srgbClr val="FFFFFF"/>
                </a:solidFill>
              </a:rPr>
              <a:t>Phân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độ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tắc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nghẽn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theo</a:t>
            </a:r>
            <a:r>
              <a:rPr lang="en-US" sz="1600" dirty="0" smtClean="0">
                <a:solidFill>
                  <a:srgbClr val="FFFFFF"/>
                </a:solidFill>
              </a:rPr>
              <a:t> GOLD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7 CuadroTexto"/>
          <p:cNvSpPr txBox="1"/>
          <p:nvPr/>
        </p:nvSpPr>
        <p:spPr>
          <a:xfrm rot="16200000">
            <a:off x="7599604" y="3539413"/>
            <a:ext cx="2207953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NGUY CƠ</a:t>
            </a:r>
          </a:p>
          <a:p>
            <a:pPr algn="ctr"/>
            <a:r>
              <a:rPr lang="en-US" sz="1600" dirty="0" err="1" smtClean="0">
                <a:solidFill>
                  <a:srgbClr val="FFFFFF"/>
                </a:solidFill>
              </a:rPr>
              <a:t>Tiền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căn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đợt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cấp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544287" y="1903312"/>
            <a:ext cx="16002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u="sng" dirty="0" smtClean="0">
                <a:solidFill>
                  <a:srgbClr val="FFFFFF"/>
                </a:solidFill>
              </a:rPr>
              <a:t>&gt;</a:t>
            </a:r>
            <a:r>
              <a:rPr lang="da-DK" dirty="0" smtClean="0">
                <a:solidFill>
                  <a:srgbClr val="FFFFFF"/>
                </a:solidFill>
              </a:rPr>
              <a:t> 2 hoặc 1 đợt cấp phải nhập viện trong năm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637288" y="3990412"/>
            <a:ext cx="3130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1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524745" y="4819322"/>
            <a:ext cx="4413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 0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15" name="1 Rectángulo"/>
          <p:cNvSpPr/>
          <p:nvPr/>
        </p:nvSpPr>
        <p:spPr>
          <a:xfrm>
            <a:off x="2776944" y="1473593"/>
            <a:ext cx="3685801" cy="3952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17" name="14 Conector recto"/>
          <p:cNvCxnSpPr/>
          <p:nvPr/>
        </p:nvCxnSpPr>
        <p:spPr>
          <a:xfrm>
            <a:off x="4663836" y="1473593"/>
            <a:ext cx="0" cy="395262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5 Conector recto"/>
          <p:cNvCxnSpPr/>
          <p:nvPr/>
        </p:nvCxnSpPr>
        <p:spPr>
          <a:xfrm>
            <a:off x="2776944" y="3525750"/>
            <a:ext cx="3685801" cy="16498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6 CuadroTexto"/>
          <p:cNvSpPr txBox="1"/>
          <p:nvPr/>
        </p:nvSpPr>
        <p:spPr>
          <a:xfrm>
            <a:off x="3394917" y="2062054"/>
            <a:ext cx="8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(C)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17 CuadroTexto"/>
          <p:cNvSpPr txBox="1"/>
          <p:nvPr/>
        </p:nvSpPr>
        <p:spPr>
          <a:xfrm>
            <a:off x="5166083" y="2082003"/>
            <a:ext cx="8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(D)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18 CuadroTexto"/>
          <p:cNvSpPr txBox="1"/>
          <p:nvPr/>
        </p:nvSpPr>
        <p:spPr>
          <a:xfrm>
            <a:off x="3268118" y="4012291"/>
            <a:ext cx="95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(A)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19 CuadroTexto"/>
          <p:cNvSpPr txBox="1"/>
          <p:nvPr/>
        </p:nvSpPr>
        <p:spPr>
          <a:xfrm>
            <a:off x="5154562" y="3979876"/>
            <a:ext cx="82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(B)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2819400" y="5410200"/>
            <a:ext cx="152899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m</a:t>
            </a:r>
            <a:r>
              <a:rPr lang="en-US" dirty="0" err="1" smtClean="0">
                <a:solidFill>
                  <a:srgbClr val="FFFFFF"/>
                </a:solidFill>
              </a:rPr>
              <a:t>MRC</a:t>
            </a:r>
            <a:r>
              <a:rPr lang="en-US" dirty="0" smtClean="0">
                <a:solidFill>
                  <a:srgbClr val="FFFFFF"/>
                </a:solidFill>
              </a:rPr>
              <a:t> 0-1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CAT </a:t>
            </a:r>
            <a:r>
              <a:rPr lang="en-US" dirty="0">
                <a:solidFill>
                  <a:srgbClr val="FFFFFF"/>
                </a:solidFill>
              </a:rPr>
              <a:t>&lt;</a:t>
            </a:r>
            <a:r>
              <a:rPr lang="en-US" dirty="0" smtClean="0">
                <a:solidFill>
                  <a:srgbClr val="FFFFFF"/>
                </a:solidFill>
              </a:rPr>
              <a:t> 10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kstfelt 23"/>
          <p:cNvSpPr txBox="1"/>
          <p:nvPr/>
        </p:nvSpPr>
        <p:spPr>
          <a:xfrm>
            <a:off x="2315568" y="1764729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4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5" name="Tekstfelt 24"/>
          <p:cNvSpPr txBox="1"/>
          <p:nvPr/>
        </p:nvSpPr>
        <p:spPr>
          <a:xfrm>
            <a:off x="2320008" y="2791654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3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6" name="Tekstfelt 25"/>
          <p:cNvSpPr txBox="1"/>
          <p:nvPr/>
        </p:nvSpPr>
        <p:spPr>
          <a:xfrm>
            <a:off x="2324448" y="3802372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2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7" name="Tekstfelt 26"/>
          <p:cNvSpPr txBox="1"/>
          <p:nvPr/>
        </p:nvSpPr>
        <p:spPr>
          <a:xfrm>
            <a:off x="2341218" y="4732052"/>
            <a:ext cx="31304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FFFF"/>
                </a:solidFill>
              </a:rPr>
              <a:t>1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4876800" y="5410200"/>
            <a:ext cx="14478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mMRC</a:t>
            </a:r>
            <a:r>
              <a:rPr lang="da-DK" u="sng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CAT </a:t>
            </a:r>
            <a:r>
              <a:rPr lang="da-DK" u="sng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10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13 CuadroTexto"/>
          <p:cNvSpPr txBox="1"/>
          <p:nvPr/>
        </p:nvSpPr>
        <p:spPr>
          <a:xfrm>
            <a:off x="3733800" y="6180892"/>
            <a:ext cx="2013254" cy="677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Triệu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chứng</a:t>
            </a:r>
            <a:endParaRPr lang="en-US" sz="2400" b="1" dirty="0" smtClean="0"/>
          </a:p>
          <a:p>
            <a:pPr algn="ctr"/>
            <a:r>
              <a:rPr lang="en-US" sz="1400" dirty="0" smtClean="0"/>
              <a:t>(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mMRC</a:t>
            </a:r>
            <a:r>
              <a:rPr lang="en-US" sz="1400" dirty="0" smtClean="0"/>
              <a:t> or CAT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35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1219200" y="5334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ĐỊNH NGHĨA COPD</a:t>
            </a:r>
            <a:endParaRPr lang="en-US" sz="3600" dirty="0">
              <a:latin typeface="+mj-lt"/>
            </a:endParaRP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990600" y="1371600"/>
            <a:ext cx="8153400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3550" indent="-463550">
              <a:buClr>
                <a:srgbClr val="002060"/>
              </a:buClr>
              <a:buSzPct val="60000"/>
            </a:pPr>
            <a:r>
              <a:rPr lang="en-US" sz="3200" dirty="0" smtClean="0"/>
              <a:t>GOLD 2014</a:t>
            </a:r>
          </a:p>
          <a:p>
            <a:pPr marL="463550" indent="-4635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60000"/>
              <a:buFont typeface="Arial" pitchFamily="34" charset="0"/>
              <a:buChar char="•"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gặp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phòng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ngừa</a:t>
            </a:r>
            <a:endParaRPr lang="en-US" sz="2400" b="1" dirty="0" smtClean="0"/>
          </a:p>
          <a:p>
            <a:pPr marL="463550" indent="-4635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60000"/>
              <a:buFont typeface="Arial" pitchFamily="34" charset="0"/>
              <a:buChar char="•"/>
            </a:pPr>
            <a:r>
              <a:rPr lang="en-US" sz="2400" b="1" dirty="0" err="1" smtClean="0"/>
              <a:t>Tắc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nghẽn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khí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tục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diễn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tiến</a:t>
            </a:r>
            <a:r>
              <a:rPr lang="en-US" sz="2400" b="1" dirty="0" smtClean="0"/>
              <a:t> </a:t>
            </a:r>
          </a:p>
          <a:p>
            <a:pPr marL="463550" indent="-4635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60000"/>
              <a:buFont typeface="Arial" pitchFamily="34" charset="0"/>
              <a:buChar char="•"/>
            </a:pP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tình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đáp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viêm</a:t>
            </a:r>
            <a:r>
              <a:rPr lang="en-US" sz="2400" dirty="0" smtClean="0"/>
              <a:t> </a:t>
            </a:r>
            <a:r>
              <a:rPr lang="en-US" sz="2400" dirty="0" err="1" smtClean="0"/>
              <a:t>mạn</a:t>
            </a:r>
            <a:r>
              <a:rPr lang="en-US" sz="2400" dirty="0" smtClean="0"/>
              <a:t> ở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khí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phổi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hay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khí</a:t>
            </a:r>
            <a:r>
              <a:rPr lang="en-US" sz="2400" dirty="0" smtClean="0"/>
              <a:t>.</a:t>
            </a:r>
          </a:p>
          <a:p>
            <a:pPr marL="463550" indent="-4635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60000"/>
              <a:buFont typeface="Arial" pitchFamily="34" charset="0"/>
              <a:buChar char="•"/>
            </a:pPr>
            <a:r>
              <a:rPr lang="en-US" sz="2400" b="1" dirty="0" err="1" smtClean="0"/>
              <a:t>Đợt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bệnh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mắc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góp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nặng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bệnh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6248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GOLD 2013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010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SzPct val="65000"/>
              <a:buNone/>
              <a:defRPr/>
            </a:pPr>
            <a:r>
              <a:rPr lang="vi-VN" sz="2400" dirty="0" err="1" smtClean="0">
                <a:latin typeface="Tahoma" pitchFamily="34" charset="0"/>
              </a:rPr>
              <a:t>Các</a:t>
            </a:r>
            <a:r>
              <a:rPr lang="vi-VN" sz="2400" dirty="0" smtClean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bệnh</a:t>
            </a:r>
            <a:r>
              <a:rPr lang="vi-VN" sz="2400" dirty="0" smtClean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cùng</a:t>
            </a:r>
            <a:r>
              <a:rPr lang="vi-VN" sz="2400" dirty="0">
                <a:latin typeface="Tahoma" pitchFamily="34" charset="0"/>
              </a:rPr>
              <a:t> nguy </a:t>
            </a:r>
            <a:r>
              <a:rPr lang="vi-VN" sz="2400" dirty="0" smtClean="0">
                <a:latin typeface="Tahoma" pitchFamily="34" charset="0"/>
              </a:rPr>
              <a:t>cơ, </a:t>
            </a:r>
            <a:r>
              <a:rPr lang="vi-VN" sz="2400" dirty="0" err="1" smtClean="0">
                <a:latin typeface="Tahoma" pitchFamily="34" charset="0"/>
              </a:rPr>
              <a:t>biểu</a:t>
            </a:r>
            <a:r>
              <a:rPr lang="vi-VN" sz="2400" dirty="0" smtClean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hiện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err="1">
                <a:latin typeface="Tahoma" pitchFamily="34" charset="0"/>
              </a:rPr>
              <a:t>ngoài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phổi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của</a:t>
            </a:r>
            <a:r>
              <a:rPr lang="vi-VN" sz="2400" dirty="0">
                <a:latin typeface="Tahoma" pitchFamily="34" charset="0"/>
              </a:rPr>
              <a:t> COPD hay </a:t>
            </a:r>
            <a:r>
              <a:rPr lang="vi-VN" sz="2400" dirty="0" err="1" smtClean="0">
                <a:latin typeface="Tahoma" pitchFamily="34" charset="0"/>
              </a:rPr>
              <a:t>bệnh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smtClean="0">
                <a:latin typeface="Tahoma" pitchFamily="34" charset="0"/>
              </a:rPr>
              <a:t>gây ra </a:t>
            </a:r>
            <a:r>
              <a:rPr lang="vi-VN" sz="2400" dirty="0">
                <a:latin typeface="Tahoma" pitchFamily="34" charset="0"/>
              </a:rPr>
              <a:t>do </a:t>
            </a:r>
            <a:r>
              <a:rPr lang="vi-VN" sz="2400" dirty="0" err="1" smtClean="0">
                <a:latin typeface="Tahoma" pitchFamily="34" charset="0"/>
              </a:rPr>
              <a:t>biến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err="1" smtClean="0">
                <a:latin typeface="Tahoma" pitchFamily="34" charset="0"/>
              </a:rPr>
              <a:t>chứng</a:t>
            </a:r>
            <a:r>
              <a:rPr lang="vi-VN" sz="2400" dirty="0" smtClean="0">
                <a:latin typeface="Tahoma" pitchFamily="34" charset="0"/>
              </a:rPr>
              <a:t> COPD</a:t>
            </a:r>
            <a:endParaRPr lang="nl-NL" sz="2400" dirty="0" smtClean="0">
              <a:latin typeface="Tahoma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Tim mạch: bệnh mạch vanh</a:t>
            </a:r>
            <a:r>
              <a:rPr lang="vi-VN" sz="2400" dirty="0">
                <a:latin typeface="Tahoma" pitchFamily="34" charset="0"/>
              </a:rPr>
              <a:t>, tăng </a:t>
            </a:r>
            <a:r>
              <a:rPr lang="vi-VN" sz="2400" dirty="0" err="1" smtClean="0">
                <a:latin typeface="Tahoma" pitchFamily="34" charset="0"/>
              </a:rPr>
              <a:t>huyết</a:t>
            </a:r>
            <a:r>
              <a:rPr lang="vi-VN" sz="2400" dirty="0">
                <a:latin typeface="Tahoma" pitchFamily="34" charset="0"/>
              </a:rPr>
              <a:t> </a:t>
            </a:r>
            <a:r>
              <a:rPr lang="vi-VN" sz="2400" dirty="0" err="1">
                <a:latin typeface="Tahoma" pitchFamily="34" charset="0"/>
              </a:rPr>
              <a:t>áp</a:t>
            </a:r>
            <a:endParaRPr lang="nl-NL" sz="2400" dirty="0" smtClean="0">
              <a:latin typeface="Tahoma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Loãng xương, thiếu máu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Nhiễm trùng hô hấp</a:t>
            </a:r>
            <a:r>
              <a:rPr lang="vi-VN" sz="2400" dirty="0">
                <a:latin typeface="Tahoma" pitchFamily="34" charset="0"/>
              </a:rPr>
              <a:t>: viêm </a:t>
            </a:r>
            <a:r>
              <a:rPr lang="vi-VN" sz="2400" dirty="0" err="1">
                <a:latin typeface="Tahoma" pitchFamily="34" charset="0"/>
              </a:rPr>
              <a:t>phổi</a:t>
            </a:r>
            <a:endParaRPr lang="nl-NL" sz="2400" dirty="0" smtClean="0">
              <a:latin typeface="Tahoma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Lo âu, trầm cảm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Đái tháo đường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A5FF4B"/>
              </a:buClr>
              <a:buFontTx/>
              <a:buChar char="•"/>
              <a:defRPr/>
            </a:pPr>
            <a:r>
              <a:rPr lang="nl-NL" sz="2400" dirty="0" smtClean="0">
                <a:latin typeface="Tahoma" pitchFamily="34" charset="0"/>
              </a:rPr>
              <a:t>Ung thư phổi</a:t>
            </a:r>
            <a:endParaRPr lang="nl-NL" sz="2400" dirty="0">
              <a:latin typeface="Tahoma" pitchFamily="34" charset="0"/>
            </a:endParaRPr>
          </a:p>
          <a:p>
            <a:pPr lvl="1" eaLnBrk="1" hangingPunct="1">
              <a:spcBef>
                <a:spcPct val="35000"/>
              </a:spcBef>
              <a:buClr>
                <a:srgbClr val="A5FF4B"/>
              </a:buClr>
              <a:buNone/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7400" y="457200"/>
            <a:ext cx="4724400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BỆNH ĐỒNG MẮC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305800" cy="914400"/>
          </a:xfrm>
        </p:spPr>
        <p:txBody>
          <a:bodyPr/>
          <a:lstStyle/>
          <a:p>
            <a:r>
              <a:rPr lang="en-US" dirty="0" smtClean="0"/>
              <a:t>ĐÁNH GIÁ HEN NGOÀI ĐỢT CẤP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1"/>
            <a:ext cx="8915400" cy="4114800"/>
          </a:xfrm>
        </p:spPr>
      </p:pic>
    </p:spTree>
    <p:extLst>
      <p:ext uri="{BB962C8B-B14F-4D97-AF65-F5344CB8AC3E}">
        <p14:creationId xmlns:p14="http://schemas.microsoft.com/office/powerpoint/2010/main" val="299520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ĐỢT CẤP COPD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vi-VN" dirty="0"/>
          </a:p>
        </p:txBody>
      </p:sp>
      <p:sp>
        <p:nvSpPr>
          <p:cNvPr id="4" name="Down Arrow 3"/>
          <p:cNvSpPr/>
          <p:nvPr/>
        </p:nvSpPr>
        <p:spPr>
          <a:xfrm>
            <a:off x="3962400" y="30861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391400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400" dirty="0" smtClean="0"/>
              <a:t> </a:t>
            </a:r>
            <a:r>
              <a:rPr lang="en-US" sz="3400" dirty="0" err="1" smtClean="0"/>
              <a:t>Ảnh</a:t>
            </a:r>
            <a:r>
              <a:rPr lang="en-US" sz="3400" dirty="0" smtClean="0"/>
              <a:t> </a:t>
            </a:r>
            <a:r>
              <a:rPr lang="en-US" sz="3400" dirty="0" err="1" smtClean="0"/>
              <a:t>hưởng</a:t>
            </a:r>
            <a:r>
              <a:rPr lang="en-US" sz="3400" dirty="0" smtClean="0"/>
              <a:t> </a:t>
            </a:r>
            <a:r>
              <a:rPr lang="en-US" sz="3400" dirty="0" err="1" smtClean="0"/>
              <a:t>chất</a:t>
            </a:r>
            <a:r>
              <a:rPr lang="en-US" sz="3400" dirty="0" smtClean="0"/>
              <a:t> </a:t>
            </a:r>
            <a:r>
              <a:rPr lang="en-US" sz="3400" dirty="0" err="1" smtClean="0"/>
              <a:t>lượng</a:t>
            </a:r>
            <a:r>
              <a:rPr lang="en-US" sz="3400" dirty="0" smtClean="0"/>
              <a:t> </a:t>
            </a:r>
            <a:r>
              <a:rPr lang="en-US" sz="3400" dirty="0" err="1" smtClean="0"/>
              <a:t>cuộc</a:t>
            </a:r>
            <a:r>
              <a:rPr lang="en-US" sz="3400" dirty="0" smtClean="0"/>
              <a:t> </a:t>
            </a:r>
            <a:r>
              <a:rPr lang="en-US" sz="3400" dirty="0" err="1" smtClean="0"/>
              <a:t>sống</a:t>
            </a:r>
            <a:r>
              <a:rPr lang="en-US" sz="3400" dirty="0" smtClean="0"/>
              <a:t> BN</a:t>
            </a:r>
          </a:p>
          <a:p>
            <a:pPr>
              <a:buFont typeface="Arial" pitchFamily="34" charset="0"/>
              <a:buChar char="•"/>
            </a:pPr>
            <a:r>
              <a:rPr lang="en-US" sz="3400" dirty="0" smtClean="0"/>
              <a:t> </a:t>
            </a:r>
            <a:r>
              <a:rPr lang="en-US" sz="3400" dirty="0" err="1" smtClean="0"/>
              <a:t>Giảm</a:t>
            </a:r>
            <a:r>
              <a:rPr lang="en-US" sz="3400" dirty="0" smtClean="0"/>
              <a:t> </a:t>
            </a:r>
            <a:r>
              <a:rPr lang="en-US" sz="3400" dirty="0" err="1" smtClean="0"/>
              <a:t>chức</a:t>
            </a:r>
            <a:r>
              <a:rPr lang="en-US" sz="3400" dirty="0" smtClean="0"/>
              <a:t> </a:t>
            </a:r>
            <a:r>
              <a:rPr lang="en-US" sz="3400" dirty="0" err="1" smtClean="0"/>
              <a:t>năng</a:t>
            </a:r>
            <a:r>
              <a:rPr lang="en-US" sz="3400" dirty="0" smtClean="0"/>
              <a:t> </a:t>
            </a:r>
            <a:r>
              <a:rPr lang="en-US" sz="3400" dirty="0" err="1" smtClean="0"/>
              <a:t>phổi</a:t>
            </a:r>
            <a:r>
              <a:rPr lang="en-US" sz="3400" dirty="0" smtClean="0"/>
              <a:t> </a:t>
            </a:r>
            <a:r>
              <a:rPr lang="en-US" sz="3400" dirty="0" err="1" smtClean="0"/>
              <a:t>vài</a:t>
            </a:r>
            <a:r>
              <a:rPr lang="en-US" sz="3400" dirty="0" smtClean="0"/>
              <a:t> </a:t>
            </a:r>
            <a:r>
              <a:rPr lang="en-US" sz="3400" dirty="0" err="1" smtClean="0"/>
              <a:t>tuần</a:t>
            </a:r>
            <a:r>
              <a:rPr lang="en-US" sz="3400" dirty="0" smtClean="0"/>
              <a:t> </a:t>
            </a:r>
            <a:r>
              <a:rPr lang="en-US" sz="3400" dirty="0" err="1" smtClean="0"/>
              <a:t>trước</a:t>
            </a:r>
            <a:r>
              <a:rPr lang="en-US" sz="3400" dirty="0" smtClean="0"/>
              <a:t> </a:t>
            </a:r>
            <a:r>
              <a:rPr lang="en-US" sz="3400" dirty="0" err="1" smtClean="0"/>
              <a:t>khi</a:t>
            </a:r>
            <a:r>
              <a:rPr lang="en-US" sz="3400" dirty="0" smtClean="0"/>
              <a:t> </a:t>
            </a:r>
            <a:r>
              <a:rPr lang="en-US" sz="3400" dirty="0" err="1" smtClean="0"/>
              <a:t>hồi</a:t>
            </a:r>
            <a:r>
              <a:rPr lang="en-US" sz="3400" dirty="0" smtClean="0"/>
              <a:t> </a:t>
            </a:r>
            <a:r>
              <a:rPr lang="en-US" sz="3400" dirty="0" err="1" smtClean="0"/>
              <a:t>phục</a:t>
            </a:r>
            <a:endParaRPr lang="en-US" sz="3400" dirty="0" smtClean="0"/>
          </a:p>
          <a:p>
            <a:pPr>
              <a:buFont typeface="Arial" pitchFamily="34" charset="0"/>
              <a:buChar char="•"/>
            </a:pPr>
            <a:r>
              <a:rPr lang="en-US" sz="3400" dirty="0" smtClean="0"/>
              <a:t> </a:t>
            </a:r>
            <a:r>
              <a:rPr lang="en-US" sz="3400" dirty="0" err="1" smtClean="0"/>
              <a:t>Tương</a:t>
            </a:r>
            <a:r>
              <a:rPr lang="en-US" sz="3400" dirty="0" smtClean="0"/>
              <a:t> </a:t>
            </a:r>
            <a:r>
              <a:rPr lang="en-US" sz="3400" dirty="0" err="1" smtClean="0"/>
              <a:t>quan</a:t>
            </a:r>
            <a:r>
              <a:rPr lang="en-US" sz="3400" dirty="0" smtClean="0"/>
              <a:t> </a:t>
            </a:r>
            <a:r>
              <a:rPr lang="en-US" sz="3400" dirty="0" err="1" smtClean="0"/>
              <a:t>tử</a:t>
            </a:r>
            <a:r>
              <a:rPr lang="en-US" sz="3400" dirty="0" smtClean="0"/>
              <a:t> </a:t>
            </a:r>
            <a:r>
              <a:rPr lang="en-US" sz="3400" dirty="0" err="1" smtClean="0"/>
              <a:t>vong</a:t>
            </a:r>
            <a:endParaRPr lang="vi-V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ĐỢT CẤP COPD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90688" cy="4800600"/>
          </a:xfrm>
        </p:spPr>
        <p:txBody>
          <a:bodyPr/>
          <a:lstStyle/>
          <a:p>
            <a:r>
              <a:rPr lang="en-US" dirty="0" smtClean="0"/>
              <a:t>COPD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KHÓ THỞ TĂNG HƠN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ĐÀM NHIỀU HƠN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ĐÀM ĐỤC, ĐỔI MÀU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3500" y="4648200"/>
            <a:ext cx="5524500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biệt</a:t>
            </a:r>
            <a:r>
              <a:rPr lang="en-US" sz="3200" dirty="0" smtClean="0"/>
              <a:t>: </a:t>
            </a:r>
            <a:r>
              <a:rPr lang="en-US" sz="3200" dirty="0" err="1" smtClean="0"/>
              <a:t>thuyên</a:t>
            </a:r>
            <a:r>
              <a:rPr lang="en-US" sz="3200" dirty="0" smtClean="0"/>
              <a:t> </a:t>
            </a:r>
            <a:r>
              <a:rPr lang="en-US" sz="3200" dirty="0" err="1" smtClean="0"/>
              <a:t>tắc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, </a:t>
            </a:r>
            <a:r>
              <a:rPr lang="en-US" sz="3200" dirty="0" err="1" smtClean="0"/>
              <a:t>tràn</a:t>
            </a:r>
            <a:r>
              <a:rPr lang="en-US" sz="3200" dirty="0" smtClean="0"/>
              <a:t> </a:t>
            </a:r>
            <a:r>
              <a:rPr lang="en-US" sz="3200" dirty="0" err="1" smtClean="0"/>
              <a:t>khí</a:t>
            </a:r>
            <a:r>
              <a:rPr lang="en-US" sz="3200" dirty="0" smtClean="0"/>
              <a:t> MP, </a:t>
            </a:r>
            <a:r>
              <a:rPr lang="en-US" sz="3200" dirty="0" err="1" smtClean="0"/>
              <a:t>suy</a:t>
            </a:r>
            <a:r>
              <a:rPr lang="en-US" sz="3200" dirty="0" smtClean="0"/>
              <a:t> </a:t>
            </a:r>
            <a:r>
              <a:rPr lang="en-US" sz="3200" dirty="0" err="1" smtClean="0"/>
              <a:t>tim</a:t>
            </a:r>
            <a:r>
              <a:rPr lang="en-US" sz="3200" dirty="0" smtClean="0"/>
              <a:t>, </a:t>
            </a:r>
            <a:r>
              <a:rPr lang="en-US" sz="3200" dirty="0" err="1" smtClean="0"/>
              <a:t>viêm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endParaRPr lang="vi-V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458200" cy="9144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/>
              <a:t>CƠN HEN PHẾ QUẢN KỊCH PHÁT</a:t>
            </a:r>
            <a:endParaRPr 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127125" y="1828800"/>
            <a:ext cx="7715250" cy="4800600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7030A0"/>
              </a:buClr>
            </a:pP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đợt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nặng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lên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khó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thở</a:t>
            </a:r>
            <a:r>
              <a:rPr lang="en-US" sz="2800" b="1" dirty="0" smtClean="0"/>
              <a:t>, ho, </a:t>
            </a:r>
            <a:r>
              <a:rPr lang="en-US" sz="2800" b="1" dirty="0" err="1" smtClean="0"/>
              <a:t>khò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khè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nặng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ngực</a:t>
            </a:r>
            <a:endParaRPr lang="en-US" sz="2800" b="1" dirty="0" smtClean="0"/>
          </a:p>
          <a:p>
            <a:pPr>
              <a:spcAft>
                <a:spcPts val="600"/>
              </a:spcAft>
              <a:buClr>
                <a:srgbClr val="7030A0"/>
              </a:buClr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giảm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thở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 FEV1 </a:t>
            </a:r>
            <a:r>
              <a:rPr lang="en-US" sz="2800" b="1" dirty="0" err="1" smtClean="0"/>
              <a:t>trên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hô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hấp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ký</a:t>
            </a:r>
            <a:endParaRPr lang="en-US" sz="2800" b="1" dirty="0" smtClean="0"/>
          </a:p>
          <a:p>
            <a:pPr>
              <a:spcAft>
                <a:spcPts val="600"/>
              </a:spcAft>
              <a:buClr>
                <a:srgbClr val="7030A0"/>
              </a:buClr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suy</a:t>
            </a:r>
            <a:r>
              <a:rPr lang="en-US" sz="2800" dirty="0" smtClean="0"/>
              <a:t> </a:t>
            </a:r>
            <a:r>
              <a:rPr lang="en-US" sz="2800" dirty="0" err="1" smtClean="0"/>
              <a:t>hô</a:t>
            </a:r>
            <a:r>
              <a:rPr lang="en-US" sz="2800" dirty="0" smtClean="0"/>
              <a:t> </a:t>
            </a:r>
            <a:r>
              <a:rPr lang="en-US" sz="2800" dirty="0" err="1" smtClean="0"/>
              <a:t>hấp</a:t>
            </a:r>
            <a:r>
              <a:rPr lang="en-US" sz="2800" dirty="0" smtClean="0"/>
              <a:t>,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vong</a:t>
            </a:r>
            <a:r>
              <a:rPr lang="en-US" sz="2800" dirty="0" smtClean="0"/>
              <a:t>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kịp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endParaRPr lang="en-US" sz="2800" dirty="0" smtClean="0"/>
          </a:p>
          <a:p>
            <a:pPr>
              <a:spcAft>
                <a:spcPts val="600"/>
              </a:spcAft>
              <a:buClr>
                <a:srgbClr val="7030A0"/>
              </a:buClr>
            </a:pP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dõi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1295400"/>
            <a:ext cx="6781800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43275-871F-4E43-93D9-A5D68CB7895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2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200" b="1" dirty="0">
                <a:latin typeface="+mn-lt"/>
              </a:rPr>
              <a:t>YẾU TỐ THÚC ĐẨY VÀO ĐỢT </a:t>
            </a:r>
            <a:r>
              <a:rPr lang="vi-VN" sz="3200" b="1" dirty="0" smtClean="0">
                <a:latin typeface="+mn-lt"/>
              </a:rPr>
              <a:t>CẤP COPD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NHIỄM TRÙNG HÔ </a:t>
            </a:r>
            <a:r>
              <a:rPr lang="vi-VN" sz="2400" dirty="0" smtClean="0"/>
              <a:t>HẤP</a:t>
            </a:r>
            <a:r>
              <a:rPr lang="vi-VN" dirty="0" smtClean="0"/>
              <a:t>: </a:t>
            </a:r>
            <a:r>
              <a:rPr lang="vi-VN" dirty="0" err="1" smtClean="0"/>
              <a:t>hh</a:t>
            </a:r>
            <a:r>
              <a:rPr lang="vi-VN" dirty="0"/>
              <a:t> </a:t>
            </a:r>
            <a:r>
              <a:rPr lang="vi-VN" dirty="0" smtClean="0"/>
              <a:t>trên, NT cây </a:t>
            </a:r>
            <a:r>
              <a:rPr lang="vi-VN" dirty="0" err="1" smtClean="0"/>
              <a:t>phế</a:t>
            </a:r>
            <a:r>
              <a:rPr lang="vi-VN" dirty="0"/>
              <a:t> </a:t>
            </a:r>
            <a:r>
              <a:rPr lang="vi-VN" dirty="0" err="1" smtClean="0"/>
              <a:t>quản</a:t>
            </a:r>
            <a:endParaRPr lang="vi-VN" dirty="0" smtClean="0"/>
          </a:p>
          <a:p>
            <a:r>
              <a:rPr lang="vi-VN" dirty="0" err="1" smtClean="0"/>
              <a:t>Yếu</a:t>
            </a:r>
            <a:r>
              <a:rPr lang="vi-VN" dirty="0"/>
              <a:t> </a:t>
            </a:r>
            <a:r>
              <a:rPr lang="vi-VN" dirty="0" err="1" smtClean="0"/>
              <a:t>tố</a:t>
            </a:r>
            <a:r>
              <a:rPr lang="vi-VN" dirty="0"/>
              <a:t> môi </a:t>
            </a:r>
            <a:r>
              <a:rPr lang="vi-VN" dirty="0" err="1" smtClean="0"/>
              <a:t>trường</a:t>
            </a:r>
            <a:r>
              <a:rPr lang="vi-VN" dirty="0"/>
              <a:t>: </a:t>
            </a:r>
            <a:r>
              <a:rPr lang="vi-VN" dirty="0" err="1" smtClean="0"/>
              <a:t>bụi</a:t>
            </a:r>
            <a:r>
              <a:rPr lang="vi-VN" dirty="0"/>
              <a:t>, ô </a:t>
            </a:r>
            <a:r>
              <a:rPr lang="vi-VN" dirty="0" err="1" smtClean="0"/>
              <a:t>nhiễm</a:t>
            </a:r>
            <a:r>
              <a:rPr lang="vi-VN" dirty="0"/>
              <a:t>, </a:t>
            </a:r>
            <a:r>
              <a:rPr lang="vi-VN" dirty="0" err="1" smtClean="0"/>
              <a:t>thuốc</a:t>
            </a:r>
            <a:r>
              <a:rPr lang="vi-VN" dirty="0"/>
              <a:t> </a:t>
            </a:r>
            <a:r>
              <a:rPr lang="vi-VN" dirty="0" err="1" smtClean="0"/>
              <a:t>lá</a:t>
            </a:r>
            <a:endParaRPr lang="vi-VN" dirty="0" smtClean="0"/>
          </a:p>
          <a:p>
            <a:r>
              <a:rPr lang="vi-VN" dirty="0" err="1" smtClean="0"/>
              <a:t>Nặng</a:t>
            </a:r>
            <a:r>
              <a:rPr lang="vi-VN" dirty="0"/>
              <a:t> hơn </a:t>
            </a:r>
            <a:r>
              <a:rPr lang="vi-VN" dirty="0" err="1" smtClean="0"/>
              <a:t>các</a:t>
            </a:r>
            <a:r>
              <a:rPr lang="vi-VN" dirty="0"/>
              <a:t> </a:t>
            </a:r>
            <a:r>
              <a:rPr lang="vi-VN" dirty="0" err="1" smtClean="0"/>
              <a:t>bệnh</a:t>
            </a:r>
            <a:r>
              <a:rPr lang="vi-VN" dirty="0"/>
              <a:t> </a:t>
            </a:r>
            <a:r>
              <a:rPr lang="vi-VN" dirty="0" err="1" smtClean="0"/>
              <a:t>khác</a:t>
            </a:r>
            <a:endParaRPr lang="vi-VN" dirty="0" smtClean="0"/>
          </a:p>
          <a:p>
            <a:r>
              <a:rPr lang="vi-VN" dirty="0"/>
              <a:t>Không </a:t>
            </a:r>
            <a:r>
              <a:rPr lang="vi-VN" dirty="0" err="1" smtClean="0"/>
              <a:t>xác</a:t>
            </a:r>
            <a:r>
              <a:rPr lang="vi-VN" dirty="0"/>
              <a:t> </a:t>
            </a:r>
            <a:r>
              <a:rPr lang="vi-VN" dirty="0" err="1" smtClean="0"/>
              <a:t>định</a:t>
            </a:r>
            <a:r>
              <a:rPr lang="vi-VN" dirty="0"/>
              <a:t> </a:t>
            </a:r>
            <a:r>
              <a:rPr lang="vi-VN" dirty="0" err="1" smtClean="0"/>
              <a:t>được</a:t>
            </a:r>
            <a:r>
              <a:rPr lang="vi-VN" dirty="0"/>
              <a:t> YTTĐ: COPD giai </a:t>
            </a:r>
            <a:r>
              <a:rPr lang="vi-VN" dirty="0" err="1" smtClean="0"/>
              <a:t>đoạn</a:t>
            </a:r>
            <a:r>
              <a:rPr lang="vi-VN" dirty="0"/>
              <a:t> </a:t>
            </a:r>
            <a:r>
              <a:rPr lang="vi-VN" dirty="0" err="1"/>
              <a:t>cuối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MỨC ĐỘ ĐỢT CẤP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7010400" cy="36093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45920"/>
                <a:gridCol w="1706880"/>
                <a:gridCol w="1752600"/>
                <a:gridCol w="1905000"/>
              </a:tblGrid>
              <a:tr h="4572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Nhẹ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bình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Nặng</a:t>
                      </a:r>
                      <a:endParaRPr lang="vi-VN" dirty="0"/>
                    </a:p>
                  </a:txBody>
                  <a:tcPr anchor="ctr"/>
                </a:tc>
              </a:tr>
              <a:tr h="56645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Triệu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chứng</a:t>
                      </a:r>
                      <a:r>
                        <a:rPr lang="en-US" b="1" baseline="0" dirty="0" smtClean="0"/>
                        <a:t> 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</a:t>
                      </a:r>
                      <a:endParaRPr lang="vi-VN" dirty="0"/>
                    </a:p>
                  </a:txBody>
                  <a:tcPr anchor="ctr"/>
                </a:tc>
              </a:tr>
              <a:tr h="56645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Tuổi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Bất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kỳ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Bất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kỳ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65</a:t>
                      </a:r>
                      <a:endParaRPr lang="vi-VN" dirty="0"/>
                    </a:p>
                  </a:txBody>
                  <a:tcPr anchor="ctr"/>
                </a:tc>
              </a:tr>
              <a:tr h="5664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CN </a:t>
                      </a:r>
                      <a:r>
                        <a:rPr lang="en-US" b="1" dirty="0" err="1" smtClean="0"/>
                        <a:t>phổi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FEV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&gt; 80%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50%&lt;FEV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&lt;80%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FEV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50%</a:t>
                      </a:r>
                      <a:endParaRPr lang="vi-VN" dirty="0"/>
                    </a:p>
                  </a:txBody>
                  <a:tcPr anchor="ctr"/>
                </a:tc>
              </a:tr>
              <a:tr h="7390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Cơn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kịch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phát</a:t>
                      </a:r>
                      <a:r>
                        <a:rPr lang="en-US" b="1" baseline="0" dirty="0" smtClean="0"/>
                        <a:t>/</a:t>
                      </a:r>
                      <a:r>
                        <a:rPr lang="en-US" b="1" baseline="0" dirty="0" err="1" smtClean="0"/>
                        <a:t>năm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≤ 4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&gt;4</a:t>
                      </a:r>
                      <a:endParaRPr lang="vi-VN" dirty="0"/>
                    </a:p>
                  </a:txBody>
                  <a:tcPr anchor="ctr"/>
                </a:tc>
              </a:tr>
              <a:tr h="56645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Bệnh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đồng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mắc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Rõ</a:t>
                      </a:r>
                      <a:endParaRPr lang="vi-V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0292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	Ho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đàm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Đàm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458200" cy="914400"/>
          </a:xfrm>
        </p:spPr>
        <p:txBody>
          <a:bodyPr/>
          <a:lstStyle/>
          <a:p>
            <a:r>
              <a:rPr lang="en-US" dirty="0" smtClean="0"/>
              <a:t>DẤU HIỆU NẶNG ĐỢT CẤP 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err="1" smtClean="0"/>
              <a:t>Sử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dụng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hô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hấp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endParaRPr lang="en-US" sz="3200" b="0" dirty="0" smtClean="0"/>
          </a:p>
          <a:p>
            <a:r>
              <a:rPr lang="en-US" sz="3200" b="0" dirty="0" err="1" smtClean="0"/>
              <a:t>Thở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ngực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bụng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nghịch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thường</a:t>
            </a:r>
            <a:endParaRPr lang="en-US" sz="3200" b="0" dirty="0" smtClean="0"/>
          </a:p>
          <a:p>
            <a:r>
              <a:rPr lang="en-US" sz="3200" b="0" dirty="0" err="1" smtClean="0"/>
              <a:t>Tím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trung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ương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hơn</a:t>
            </a:r>
            <a:r>
              <a:rPr lang="en-US" sz="3200" b="0" dirty="0" smtClean="0"/>
              <a:t> hay </a:t>
            </a:r>
            <a:r>
              <a:rPr lang="en-US" sz="3200" b="0" dirty="0" err="1" smtClean="0"/>
              <a:t>mới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xuất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hiện</a:t>
            </a:r>
            <a:endParaRPr lang="en-US" sz="3200" b="0" dirty="0" smtClean="0"/>
          </a:p>
          <a:p>
            <a:r>
              <a:rPr lang="en-US" sz="3200" b="0" dirty="0" err="1" smtClean="0"/>
              <a:t>Phù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ngoại</a:t>
            </a:r>
            <a:r>
              <a:rPr lang="en-US" sz="3200" b="0" dirty="0" smtClean="0"/>
              <a:t> vi</a:t>
            </a:r>
          </a:p>
          <a:p>
            <a:r>
              <a:rPr lang="en-US" sz="3200" b="0" dirty="0" err="1" smtClean="0"/>
              <a:t>Huyết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động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không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ổn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định</a:t>
            </a:r>
            <a:endParaRPr lang="en-US" sz="3200" b="0" dirty="0" smtClean="0"/>
          </a:p>
          <a:p>
            <a:r>
              <a:rPr lang="en-US" sz="3200" b="0" dirty="0" err="1" smtClean="0"/>
              <a:t>Tình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trạng</a:t>
            </a:r>
            <a:r>
              <a:rPr lang="en-US" sz="3200" b="0" dirty="0" smtClean="0"/>
              <a:t> tri </a:t>
            </a:r>
            <a:r>
              <a:rPr lang="en-US" sz="3200" b="0" dirty="0" err="1" smtClean="0"/>
              <a:t>giác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xấu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đi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10268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ĐỊNH NHẬP 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Tăng</a:t>
            </a:r>
            <a:r>
              <a:rPr lang="en-US" b="0" dirty="0" smtClean="0"/>
              <a:t> </a:t>
            </a:r>
            <a:r>
              <a:rPr lang="en-US" b="0" dirty="0" err="1" smtClean="0"/>
              <a:t>cường</a:t>
            </a:r>
            <a:r>
              <a:rPr lang="en-US" b="0" dirty="0" smtClean="0"/>
              <a:t> </a:t>
            </a:r>
            <a:r>
              <a:rPr lang="en-US" b="0" dirty="0" err="1" smtClean="0"/>
              <a:t>độ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triệu</a:t>
            </a:r>
            <a:r>
              <a:rPr lang="en-US" b="0" dirty="0" smtClean="0"/>
              <a:t> </a:t>
            </a:r>
            <a:r>
              <a:rPr lang="en-US" b="0" dirty="0" err="1" smtClean="0"/>
              <a:t>chứng</a:t>
            </a:r>
            <a:r>
              <a:rPr lang="en-US" b="0" dirty="0" smtClean="0"/>
              <a:t>, </a:t>
            </a:r>
            <a:r>
              <a:rPr lang="en-US" b="0" dirty="0" err="1" smtClean="0"/>
              <a:t>chẳng</a:t>
            </a:r>
            <a:r>
              <a:rPr lang="en-US" b="0" dirty="0" smtClean="0"/>
              <a:t> </a:t>
            </a:r>
            <a:r>
              <a:rPr lang="en-US" b="0" dirty="0" err="1" smtClean="0"/>
              <a:t>hạn</a:t>
            </a:r>
            <a:r>
              <a:rPr lang="en-US" b="0" dirty="0" smtClean="0"/>
              <a:t> </a:t>
            </a:r>
            <a:r>
              <a:rPr lang="en-US" b="0" dirty="0" err="1" smtClean="0"/>
              <a:t>đột</a:t>
            </a:r>
            <a:r>
              <a:rPr lang="en-US" b="0" dirty="0" smtClean="0"/>
              <a:t> </a:t>
            </a:r>
            <a:r>
              <a:rPr lang="en-US" b="0" dirty="0" err="1" smtClean="0"/>
              <a:t>ngột</a:t>
            </a:r>
            <a:r>
              <a:rPr lang="en-US" b="0" dirty="0" smtClean="0"/>
              <a:t> </a:t>
            </a:r>
            <a:r>
              <a:rPr lang="en-US" b="0" dirty="0" err="1" smtClean="0"/>
              <a:t>khó</a:t>
            </a:r>
            <a:r>
              <a:rPr lang="en-US" b="0" dirty="0" smtClean="0"/>
              <a:t> </a:t>
            </a:r>
            <a:r>
              <a:rPr lang="en-US" b="0" dirty="0" err="1" smtClean="0"/>
              <a:t>thở</a:t>
            </a:r>
            <a:r>
              <a:rPr lang="en-US" b="0" dirty="0" smtClean="0"/>
              <a:t>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nghỉ</a:t>
            </a:r>
            <a:endParaRPr lang="en-US" b="0" dirty="0" smtClean="0"/>
          </a:p>
          <a:p>
            <a:r>
              <a:rPr lang="en-US" b="0" dirty="0" err="1" smtClean="0"/>
              <a:t>Bệnh</a:t>
            </a:r>
            <a:r>
              <a:rPr lang="en-US" b="0" dirty="0" smtClean="0"/>
              <a:t> </a:t>
            </a:r>
            <a:r>
              <a:rPr lang="en-US" b="0" dirty="0" err="1" smtClean="0"/>
              <a:t>nền</a:t>
            </a:r>
            <a:r>
              <a:rPr lang="en-US" b="0" dirty="0" smtClean="0"/>
              <a:t> COPD </a:t>
            </a:r>
            <a:r>
              <a:rPr lang="en-US" b="0" dirty="0" err="1" smtClean="0"/>
              <a:t>nặng</a:t>
            </a:r>
            <a:r>
              <a:rPr lang="en-US" b="0" dirty="0" smtClean="0"/>
              <a:t> </a:t>
            </a:r>
            <a:r>
              <a:rPr lang="en-US" b="0" dirty="0" err="1" smtClean="0"/>
              <a:t>lên</a:t>
            </a:r>
            <a:endParaRPr lang="en-US" b="0" dirty="0" smtClean="0"/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 </a:t>
            </a:r>
            <a:r>
              <a:rPr lang="en-US" b="0" dirty="0" err="1" smtClean="0"/>
              <a:t>triệu</a:t>
            </a:r>
            <a:r>
              <a:rPr lang="en-US" b="0" dirty="0" smtClean="0"/>
              <a:t> </a:t>
            </a:r>
            <a:r>
              <a:rPr lang="en-US" b="0" dirty="0" err="1" smtClean="0"/>
              <a:t>chứng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r>
              <a:rPr lang="en-US" b="0" dirty="0" smtClean="0"/>
              <a:t> (</a:t>
            </a:r>
            <a:r>
              <a:rPr lang="en-US" b="0" dirty="0" err="1" smtClean="0"/>
              <a:t>tím</a:t>
            </a:r>
            <a:r>
              <a:rPr lang="en-US" b="0" dirty="0" smtClean="0"/>
              <a:t>, </a:t>
            </a:r>
            <a:r>
              <a:rPr lang="en-US" b="0" dirty="0" err="1" smtClean="0"/>
              <a:t>phù</a:t>
            </a:r>
            <a:r>
              <a:rPr lang="en-US" b="0" dirty="0" smtClean="0"/>
              <a:t> </a:t>
            </a:r>
            <a:r>
              <a:rPr lang="en-US" b="0" dirty="0" err="1" smtClean="0"/>
              <a:t>ngoại</a:t>
            </a:r>
            <a:r>
              <a:rPr lang="en-US" b="0" dirty="0" smtClean="0"/>
              <a:t> </a:t>
            </a:r>
            <a:r>
              <a:rPr lang="en-US" b="0" dirty="0" err="1" smtClean="0"/>
              <a:t>biên</a:t>
            </a:r>
            <a:r>
              <a:rPr lang="en-US" b="0" dirty="0" smtClean="0"/>
              <a:t>)</a:t>
            </a:r>
          </a:p>
          <a:p>
            <a:r>
              <a:rPr lang="en-US" b="0" dirty="0" err="1" smtClean="0"/>
              <a:t>Thất</a:t>
            </a:r>
            <a:r>
              <a:rPr lang="en-US" b="0" dirty="0" smtClean="0"/>
              <a:t> </a:t>
            </a:r>
            <a:r>
              <a:rPr lang="en-US" b="0" dirty="0" err="1" smtClean="0"/>
              <a:t>bại</a:t>
            </a:r>
            <a:r>
              <a:rPr lang="en-US" b="0" dirty="0" smtClean="0"/>
              <a:t> </a:t>
            </a:r>
            <a:r>
              <a:rPr lang="en-US" b="0" dirty="0" err="1" smtClean="0"/>
              <a:t>với</a:t>
            </a:r>
            <a:r>
              <a:rPr lang="en-US" b="0" dirty="0" smtClean="0"/>
              <a:t> </a:t>
            </a:r>
            <a:r>
              <a:rPr lang="en-US" b="0" dirty="0" err="1" smtClean="0"/>
              <a:t>điều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ban </a:t>
            </a:r>
            <a:r>
              <a:rPr lang="en-US" b="0" dirty="0" err="1" smtClean="0"/>
              <a:t>đầu</a:t>
            </a:r>
            <a:r>
              <a:rPr lang="en-US" b="0" dirty="0" smtClean="0"/>
              <a:t> ở </a:t>
            </a:r>
            <a:r>
              <a:rPr lang="en-US" b="0" dirty="0" err="1" smtClean="0"/>
              <a:t>nhà</a:t>
            </a:r>
            <a:endParaRPr lang="en-US" b="0" dirty="0" smtClean="0"/>
          </a:p>
          <a:p>
            <a:r>
              <a:rPr lang="en-US" b="0" dirty="0" err="1" smtClean="0"/>
              <a:t>Bệnh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 smtClean="0"/>
              <a:t>hợp</a:t>
            </a:r>
            <a:r>
              <a:rPr lang="en-US" b="0" dirty="0" smtClean="0"/>
              <a:t> </a:t>
            </a:r>
            <a:r>
              <a:rPr lang="en-US" b="0" dirty="0" err="1" smtClean="0"/>
              <a:t>nặng</a:t>
            </a:r>
            <a:r>
              <a:rPr lang="en-US" b="0" dirty="0" smtClean="0"/>
              <a:t> </a:t>
            </a:r>
            <a:r>
              <a:rPr lang="en-US" b="0" dirty="0" err="1" smtClean="0"/>
              <a:t>lên</a:t>
            </a:r>
            <a:endParaRPr lang="en-US" b="0" dirty="0" smtClean="0"/>
          </a:p>
          <a:p>
            <a:r>
              <a:rPr lang="en-US" b="0" dirty="0" err="1" smtClean="0"/>
              <a:t>Tăng</a:t>
            </a:r>
            <a:r>
              <a:rPr lang="en-US" b="0" dirty="0" smtClean="0"/>
              <a:t> </a:t>
            </a:r>
            <a:r>
              <a:rPr lang="en-US" b="0" dirty="0" err="1" smtClean="0"/>
              <a:t>tần</a:t>
            </a:r>
            <a:r>
              <a:rPr lang="en-US" b="0" dirty="0" smtClean="0"/>
              <a:t> </a:t>
            </a:r>
            <a:r>
              <a:rPr lang="en-US" b="0" dirty="0" err="1" smtClean="0"/>
              <a:t>suất</a:t>
            </a:r>
            <a:r>
              <a:rPr lang="en-US" b="0" dirty="0" smtClean="0"/>
              <a:t> </a:t>
            </a:r>
            <a:r>
              <a:rPr lang="en-US" b="0" dirty="0" err="1" smtClean="0"/>
              <a:t>đợt</a:t>
            </a:r>
            <a:r>
              <a:rPr lang="en-US" b="0" dirty="0" smtClean="0"/>
              <a:t> </a:t>
            </a:r>
            <a:r>
              <a:rPr lang="en-US" b="0" dirty="0" err="1" smtClean="0"/>
              <a:t>cấp</a:t>
            </a:r>
            <a:endParaRPr lang="en-US" b="0" dirty="0" smtClean="0"/>
          </a:p>
          <a:p>
            <a:r>
              <a:rPr lang="en-US" b="0" dirty="0" err="1" smtClean="0"/>
              <a:t>Lớn</a:t>
            </a:r>
            <a:r>
              <a:rPr lang="en-US" b="0" dirty="0" smtClean="0"/>
              <a:t> </a:t>
            </a:r>
            <a:r>
              <a:rPr lang="en-US" b="0" dirty="0" err="1" smtClean="0"/>
              <a:t>tuổi</a:t>
            </a:r>
            <a:endParaRPr lang="en-US" b="0" dirty="0" smtClean="0"/>
          </a:p>
          <a:p>
            <a:r>
              <a:rPr lang="en-US" b="0" dirty="0" err="1" smtClean="0"/>
              <a:t>Chăm</a:t>
            </a:r>
            <a:r>
              <a:rPr lang="en-US" b="0" dirty="0" smtClean="0"/>
              <a:t> </a:t>
            </a:r>
            <a:r>
              <a:rPr lang="en-US" b="0" dirty="0" err="1" smtClean="0"/>
              <a:t>sóc</a:t>
            </a:r>
            <a:r>
              <a:rPr lang="en-US" b="0" dirty="0" smtClean="0"/>
              <a:t> </a:t>
            </a:r>
            <a:r>
              <a:rPr lang="en-US" b="0" dirty="0" err="1" smtClean="0"/>
              <a:t>tại</a:t>
            </a:r>
            <a:r>
              <a:rPr lang="en-US" b="0" dirty="0" smtClean="0"/>
              <a:t> </a:t>
            </a:r>
            <a:r>
              <a:rPr lang="en-US" b="0" dirty="0" err="1" smtClean="0"/>
              <a:t>nhà</a:t>
            </a:r>
            <a:r>
              <a:rPr lang="en-US" b="0" dirty="0" smtClean="0"/>
              <a:t> </a:t>
            </a:r>
            <a:r>
              <a:rPr lang="en-US" b="0" dirty="0" err="1" smtClean="0"/>
              <a:t>kém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7003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ĐỊNH NGHĨA</a:t>
            </a:r>
            <a:endParaRPr lang="en-US" sz="36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None/>
            </a:pPr>
            <a:r>
              <a:rPr lang="en-US" sz="2800" dirty="0" smtClean="0"/>
              <a:t>GINA 2014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r>
              <a:rPr lang="en-US" sz="2800" dirty="0" smtClean="0"/>
              <a:t>Hen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phức</a:t>
            </a:r>
            <a:r>
              <a:rPr lang="en-US" sz="2800" dirty="0" smtClean="0"/>
              <a:t> </a:t>
            </a:r>
            <a:r>
              <a:rPr lang="en-US" sz="2800" dirty="0" err="1" smtClean="0"/>
              <a:t>tạp</a:t>
            </a:r>
            <a:r>
              <a:rPr lang="en-US" sz="2800" dirty="0" smtClean="0"/>
              <a:t>,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viêm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thở</a:t>
            </a:r>
            <a:r>
              <a:rPr lang="en-US" sz="2800" dirty="0" smtClean="0"/>
              <a:t> </a:t>
            </a:r>
            <a:r>
              <a:rPr lang="en-US" sz="2800" dirty="0" err="1" smtClean="0"/>
              <a:t>mạn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r>
              <a:rPr lang="en-US" sz="2800" dirty="0" smtClean="0"/>
              <a:t> </a:t>
            </a:r>
            <a:r>
              <a:rPr lang="en-US" sz="2800" dirty="0" err="1" smtClean="0"/>
              <a:t>hô</a:t>
            </a:r>
            <a:r>
              <a:rPr lang="en-US" sz="2800" dirty="0" smtClean="0"/>
              <a:t> </a:t>
            </a:r>
            <a:r>
              <a:rPr lang="en-US" sz="2800" dirty="0" err="1" smtClean="0"/>
              <a:t>hấp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/>
              <a:t> </a:t>
            </a:r>
            <a:r>
              <a:rPr lang="en-US" sz="2800" dirty="0" err="1" smtClean="0"/>
              <a:t>khò</a:t>
            </a:r>
            <a:r>
              <a:rPr lang="en-US" sz="2800" dirty="0" smtClean="0"/>
              <a:t> </a:t>
            </a:r>
            <a:r>
              <a:rPr lang="en-US" sz="2800" dirty="0" err="1" smtClean="0"/>
              <a:t>khè</a:t>
            </a:r>
            <a:r>
              <a:rPr lang="en-US" sz="2800" dirty="0" smtClean="0"/>
              <a:t>,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thở</a:t>
            </a:r>
            <a:r>
              <a:rPr lang="en-US" sz="2800" dirty="0" smtClean="0"/>
              <a:t>, </a:t>
            </a:r>
            <a:r>
              <a:rPr lang="en-US" sz="2800" dirty="0" err="1" smtClean="0"/>
              <a:t>nặng</a:t>
            </a:r>
            <a:r>
              <a:rPr lang="en-US" sz="2800" dirty="0" smtClean="0"/>
              <a:t> </a:t>
            </a:r>
            <a:r>
              <a:rPr lang="en-US" sz="2800" dirty="0" err="1" smtClean="0"/>
              <a:t>ngực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ho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/>
              <a:t>g</a:t>
            </a:r>
            <a:r>
              <a:rPr lang="en-US" sz="2800" dirty="0" err="1" smtClean="0"/>
              <a:t>iới</a:t>
            </a:r>
            <a:r>
              <a:rPr lang="en-US" sz="2800" dirty="0" smtClean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</a:t>
            </a:r>
            <a:r>
              <a:rPr lang="en-US" sz="2800" dirty="0" err="1" smtClean="0"/>
              <a:t>khí</a:t>
            </a:r>
            <a:r>
              <a:rPr lang="en-US" sz="2800" dirty="0" smtClean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endParaRPr lang="en-US" sz="28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</a:pPr>
            <a:endParaRPr lang="en-US" sz="2800" dirty="0" smtClean="0"/>
          </a:p>
          <a:p>
            <a:pPr marL="82550" indent="0" eaLnBrk="1" hangingPunct="1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None/>
            </a:pPr>
            <a:endParaRPr lang="en-US" sz="28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1143000"/>
            <a:ext cx="6477000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4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371600"/>
            <a:ext cx="4191000" cy="548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NHẸ </a:t>
            </a:r>
            <a:r>
              <a:rPr lang="en-US" sz="26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TRUNG BÌNH </a:t>
            </a:r>
            <a:endParaRPr lang="en-US" sz="26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ngồi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100-120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hòa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oxy (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trời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90-95%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PEF &gt;50%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0" y="1371600"/>
            <a:ext cx="4038600" cy="548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NẶNG</a:t>
            </a:r>
            <a:endParaRPr lang="en-US" sz="28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Ngồi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&gt;30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&gt;120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hòa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oxy (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trời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90-95%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PEF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6781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</a:rPr>
              <a:t>ĐỢT KỊCH PHÁT CỦA HEN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6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752600"/>
            <a:ext cx="852805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hen </a:t>
            </a:r>
            <a:r>
              <a:rPr lang="en-US" sz="3200" dirty="0" err="1" smtClean="0"/>
              <a:t>dọa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vong</a:t>
            </a:r>
            <a:r>
              <a:rPr lang="en-US" sz="3200" dirty="0" smtClean="0"/>
              <a:t>,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</a:t>
            </a:r>
            <a:r>
              <a:rPr lang="en-US" sz="3200" dirty="0" err="1" smtClean="0"/>
              <a:t>khí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hay </a:t>
            </a:r>
            <a:r>
              <a:rPr lang="en-US" sz="3200" dirty="0" err="1" smtClean="0"/>
              <a:t>thở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endParaRPr lang="en-US" sz="3200" dirty="0" smtClean="0"/>
          </a:p>
          <a:p>
            <a:r>
              <a:rPr lang="en-US" sz="3200" dirty="0" err="1" smtClean="0"/>
              <a:t>Nhập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hay </a:t>
            </a:r>
            <a:r>
              <a:rPr lang="en-US" sz="3200" dirty="0" err="1" smtClean="0"/>
              <a:t>thăm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do hen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qua</a:t>
            </a:r>
          </a:p>
          <a:p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hoặc</a:t>
            </a:r>
            <a:r>
              <a:rPr lang="en-US" sz="3200" dirty="0" smtClean="0"/>
              <a:t> </a:t>
            </a:r>
            <a:r>
              <a:rPr lang="en-US" sz="3200" dirty="0" err="1" smtClean="0"/>
              <a:t>vừa</a:t>
            </a:r>
            <a:r>
              <a:rPr lang="en-US" sz="3200" dirty="0" smtClean="0"/>
              <a:t> </a:t>
            </a:r>
            <a:r>
              <a:rPr lang="en-US" sz="3200" dirty="0" err="1" smtClean="0"/>
              <a:t>mới</a:t>
            </a:r>
            <a:r>
              <a:rPr lang="en-US" sz="3200" dirty="0" smtClean="0"/>
              <a:t> </a:t>
            </a:r>
            <a:r>
              <a:rPr lang="en-US" sz="3200" dirty="0" err="1" smtClean="0"/>
              <a:t>ngưng</a:t>
            </a:r>
            <a:r>
              <a:rPr lang="en-US" sz="3200" dirty="0" smtClean="0"/>
              <a:t> ICS, </a:t>
            </a:r>
          </a:p>
          <a:p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corticosteroid </a:t>
            </a:r>
            <a:r>
              <a:rPr lang="en-US" sz="3200" dirty="0" err="1" smtClean="0"/>
              <a:t>hít</a:t>
            </a:r>
            <a:r>
              <a:rPr lang="en-US" sz="3200" dirty="0" smtClean="0"/>
              <a:t> </a:t>
            </a:r>
            <a:r>
              <a:rPr lang="en-US" sz="3200" dirty="0" err="1" smtClean="0"/>
              <a:t>hoặc</a:t>
            </a:r>
            <a:r>
              <a:rPr lang="en-US" sz="3200" dirty="0" smtClean="0"/>
              <a:t> </a:t>
            </a:r>
            <a:r>
              <a:rPr lang="en-US" sz="3200" dirty="0" err="1" smtClean="0"/>
              <a:t>tuân</a:t>
            </a:r>
            <a:r>
              <a:rPr lang="en-US" sz="3200" dirty="0" smtClean="0"/>
              <a:t> </a:t>
            </a:r>
            <a:r>
              <a:rPr lang="en-US" sz="3200" dirty="0" err="1" smtClean="0"/>
              <a:t>thủ</a:t>
            </a:r>
            <a:r>
              <a:rPr lang="en-US" sz="3200" dirty="0" smtClean="0"/>
              <a:t> </a:t>
            </a:r>
            <a:r>
              <a:rPr lang="en-US" sz="3200" dirty="0" err="1" smtClean="0"/>
              <a:t>kém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ICS</a:t>
            </a:r>
          </a:p>
        </p:txBody>
      </p:sp>
      <p:sp>
        <p:nvSpPr>
          <p:cNvPr id="60419" name="Title 2"/>
          <p:cNvSpPr>
            <a:spLocks noGrp="1"/>
          </p:cNvSpPr>
          <p:nvPr>
            <p:ph type="title"/>
          </p:nvPr>
        </p:nvSpPr>
        <p:spPr bwMode="auto">
          <a:xfrm>
            <a:off x="0" y="250825"/>
            <a:ext cx="8458200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NGUY CƠ TỬ VONG LIÊN QUAN ĐẾN HEN</a:t>
            </a:r>
          </a:p>
        </p:txBody>
      </p:sp>
    </p:spTree>
    <p:extLst>
      <p:ext uri="{BB962C8B-B14F-4D97-AF65-F5344CB8AC3E}">
        <p14:creationId xmlns:p14="http://schemas.microsoft.com/office/powerpoint/2010/main" val="172233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 </a:t>
            </a:r>
            <a:r>
              <a:rPr lang="en-US" dirty="0" err="1" smtClean="0"/>
              <a:t>và</a:t>
            </a:r>
            <a:r>
              <a:rPr lang="en-US" dirty="0" smtClean="0"/>
              <a:t> COPD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smtClean="0"/>
              <a:t>Hen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 smtClean="0"/>
          </a:p>
          <a:p>
            <a:r>
              <a:rPr lang="en-US" dirty="0" smtClean="0"/>
              <a:t>COPD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 </a:t>
            </a:r>
            <a:r>
              <a:rPr lang="en-US" dirty="0" err="1" smtClean="0"/>
              <a:t>và</a:t>
            </a:r>
            <a:r>
              <a:rPr lang="en-US" dirty="0" smtClean="0"/>
              <a:t> COPD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lấp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http://t3.gstatic.com/images?q=tbn:ANd9GcRo7AY8NL0JIgBuWuvmWND07-whL_3qoGHwD1JPGt4Ym1B1-y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3190875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5105400" y="457200"/>
            <a:ext cx="2590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b="1"/>
              <a:t>HO,</a:t>
            </a:r>
          </a:p>
          <a:p>
            <a:pPr eaLnBrk="1" hangingPunct="1"/>
            <a:r>
              <a:rPr lang="en-US" sz="3600" b="1"/>
              <a:t>KHÒ KHÈ</a:t>
            </a:r>
          </a:p>
          <a:p>
            <a:pPr eaLnBrk="1" hangingPunct="1"/>
            <a:r>
              <a:rPr lang="en-US" sz="3600" b="1"/>
              <a:t>KHÓ THỞ CƠN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4419600" y="990600"/>
            <a:ext cx="83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 b="1"/>
              <a:t> +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990600" y="3733800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/>
              <a:t>∆</a:t>
            </a:r>
            <a:r>
              <a:rPr lang="en-US" sz="3600" b="1"/>
              <a:t>: HEN PHẾ QUẢN ? </a:t>
            </a:r>
          </a:p>
          <a:p>
            <a:pPr eaLnBrk="1" hangingPunct="1"/>
            <a:r>
              <a:rPr lang="en-US" sz="3600" b="1"/>
              <a:t>    COPD???</a:t>
            </a:r>
          </a:p>
          <a:p>
            <a:pPr eaLnBrk="1" hangingPunct="1"/>
            <a:r>
              <a:rPr lang="en-US" sz="3600" b="1"/>
              <a:t>    …. </a:t>
            </a:r>
          </a:p>
          <a:p>
            <a:pPr eaLnBrk="1" hangingPunct="1"/>
            <a:r>
              <a:rPr lang="el-GR" sz="3600" b="1"/>
              <a:t>Θ</a:t>
            </a:r>
            <a:r>
              <a:rPr lang="en-US" sz="3600" b="1"/>
              <a:t> :  ?</a:t>
            </a:r>
          </a:p>
        </p:txBody>
      </p:sp>
    </p:spTree>
    <p:extLst>
      <p:ext uri="{BB962C8B-B14F-4D97-AF65-F5344CB8AC3E}">
        <p14:creationId xmlns:p14="http://schemas.microsoft.com/office/powerpoint/2010/main" val="383748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harmrev.aspetjournals.org/content/56/4/515/F5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693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-228600" y="4572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  CƠ CHẾ GÂY VIÊM VÀ CÁC TẾ BÀO VIÊM </a:t>
            </a:r>
          </a:p>
        </p:txBody>
      </p:sp>
    </p:spTree>
    <p:extLst>
      <p:ext uri="{BB962C8B-B14F-4D97-AF65-F5344CB8AC3E}">
        <p14:creationId xmlns:p14="http://schemas.microsoft.com/office/powerpoint/2010/main" val="113322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>
            <a:spLocks noChangeArrowheads="1"/>
          </p:cNvSpPr>
          <p:nvPr/>
        </p:nvSpPr>
        <p:spPr bwMode="auto">
          <a:xfrm>
            <a:off x="3792538" y="2286000"/>
            <a:ext cx="379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20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975100" y="2928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381000" y="488117"/>
            <a:ext cx="594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YẾU TỐ NGUY CƠ 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COPD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257800" y="1371600"/>
            <a:ext cx="358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endParaRPr lang="en-US" dirty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charset="0"/>
              </a:rPr>
              <a:t>Giới</a:t>
            </a:r>
            <a:endParaRPr lang="en-US" dirty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charset="0"/>
              </a:rPr>
              <a:t>Tuổi</a:t>
            </a:r>
            <a:endParaRPr lang="en-US" dirty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latin typeface="Tahoma" charset="0"/>
              </a:rPr>
              <a:t>NT </a:t>
            </a:r>
            <a:r>
              <a:rPr lang="en-US" dirty="0" err="1" smtClean="0">
                <a:latin typeface="Tahoma" charset="0"/>
              </a:rPr>
              <a:t>hô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hấp</a:t>
            </a:r>
            <a:endParaRPr lang="en-US" dirty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charset="0"/>
              </a:rPr>
              <a:t>Tình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trạng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kinh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tế</a:t>
            </a:r>
            <a:r>
              <a:rPr lang="en-US" dirty="0" smtClean="0">
                <a:latin typeface="Tahoma" charset="0"/>
              </a:rPr>
              <a:t> XH</a:t>
            </a:r>
            <a:endParaRPr lang="en-US" dirty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Font typeface="Wingdings" panose="05000000000000000000" pitchFamily="2" charset="2"/>
              <a:buChar char="q"/>
            </a:pPr>
            <a:endParaRPr lang="en-US" dirty="0">
              <a:latin typeface="Tahoma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066800" y="1524000"/>
            <a:ext cx="393065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5000"/>
              </a:spcBef>
              <a:defRPr/>
            </a:pPr>
            <a:r>
              <a:rPr lang="en-US" dirty="0" smtClean="0">
                <a:latin typeface="Tahoma" charset="0"/>
              </a:rPr>
              <a:t>Gen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dirty="0" err="1" smtClean="0">
                <a:latin typeface="Tahoma" charset="0"/>
              </a:rPr>
              <a:t>Tiếp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xúc</a:t>
            </a:r>
            <a:endParaRPr lang="en-US" dirty="0" smtClean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Clr>
                <a:srgbClr val="A5FF4B"/>
              </a:buClr>
              <a:buFont typeface="Wingdings" charset="2"/>
              <a:buChar char="§"/>
              <a:defRPr/>
            </a:pPr>
            <a:r>
              <a:rPr lang="en-US" dirty="0" err="1" smtClean="0">
                <a:latin typeface="Tahoma" charset="0"/>
              </a:rPr>
              <a:t>Khói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thuốc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lá</a:t>
            </a:r>
            <a:endParaRPr lang="en-US" dirty="0" smtClean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Clr>
                <a:srgbClr val="A5FF4B"/>
              </a:buClr>
              <a:buFont typeface="Wingdings" charset="2"/>
              <a:buChar char="§"/>
              <a:defRPr/>
            </a:pPr>
            <a:r>
              <a:rPr lang="en-US" dirty="0" err="1" smtClean="0">
                <a:latin typeface="Tahoma" charset="0"/>
              </a:rPr>
              <a:t>Bụi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vô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cơ</a:t>
            </a:r>
            <a:r>
              <a:rPr lang="en-US" dirty="0" smtClean="0">
                <a:latin typeface="Tahoma" charset="0"/>
              </a:rPr>
              <a:t>, </a:t>
            </a:r>
            <a:r>
              <a:rPr lang="en-US" dirty="0" err="1" smtClean="0">
                <a:latin typeface="Tahoma" charset="0"/>
              </a:rPr>
              <a:t>hữu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cơ</a:t>
            </a:r>
            <a:endParaRPr lang="en-US" dirty="0" smtClean="0">
              <a:latin typeface="Tahoma" charset="0"/>
            </a:endParaRPr>
          </a:p>
          <a:p>
            <a:pPr marL="342900" indent="-342900" eaLnBrk="1" hangingPunct="1">
              <a:spcBef>
                <a:spcPct val="25000"/>
              </a:spcBef>
              <a:buClr>
                <a:srgbClr val="A5FF4B"/>
              </a:buClr>
              <a:buFont typeface="Wingdings" charset="2"/>
              <a:buChar char="§"/>
              <a:defRPr/>
            </a:pPr>
            <a:r>
              <a:rPr lang="en-US" dirty="0" smtClean="0">
                <a:latin typeface="Tahoma" charset="0"/>
              </a:rPr>
              <a:t>Ô </a:t>
            </a:r>
            <a:r>
              <a:rPr lang="en-US" dirty="0" err="1" smtClean="0">
                <a:latin typeface="Tahoma" charset="0"/>
              </a:rPr>
              <a:t>nhiễm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môi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trường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 err="1" smtClean="0">
                <a:latin typeface="Tahoma" charset="0"/>
              </a:rPr>
              <a:t>từ</a:t>
            </a:r>
            <a:r>
              <a:rPr lang="en-US" dirty="0" smtClean="0">
                <a:latin typeface="Tahoma" charset="0"/>
              </a:rPr>
              <a:t> biomass</a:t>
            </a:r>
          </a:p>
          <a:p>
            <a:pPr eaLnBrk="1" hangingPunct="1">
              <a:spcBef>
                <a:spcPct val="25000"/>
              </a:spcBef>
              <a:defRPr/>
            </a:pPr>
            <a:endParaRPr lang="en-US" dirty="0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YẾU TỐ NGUY CƠ CỦA HEN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733800" cy="5029200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/>
              <a:t>YẾU TỐ CHỦ THỂ</a:t>
            </a: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 smtClean="0"/>
              <a:t>Gen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 smtClean="0"/>
              <a:t>Gen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4114800" cy="50292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/>
              <a:t>YẾU TỐ MÔI TRƯỜNG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Dị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endParaRPr lang="en-US" sz="22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nhà</a:t>
            </a:r>
            <a:r>
              <a:rPr lang="en-US" sz="2200" dirty="0" smtClean="0"/>
              <a:t>: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nuôi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lông</a:t>
            </a:r>
            <a:r>
              <a:rPr lang="en-US" sz="2200" dirty="0" smtClean="0"/>
              <a:t>, 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nhà</a:t>
            </a:r>
            <a:r>
              <a:rPr lang="en-US" sz="2200" dirty="0" smtClean="0"/>
              <a:t>; </a:t>
            </a:r>
            <a:r>
              <a:rPr lang="en-US" sz="2200" dirty="0" err="1" smtClean="0"/>
              <a:t>phấn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, </a:t>
            </a:r>
            <a:r>
              <a:rPr lang="en-US" sz="2200" dirty="0" err="1" smtClean="0"/>
              <a:t>bào</a:t>
            </a:r>
            <a:r>
              <a:rPr lang="en-US" sz="2200" dirty="0" smtClean="0"/>
              <a:t> </a:t>
            </a:r>
            <a:r>
              <a:rPr lang="en-US" sz="2200" dirty="0" err="1" smtClean="0"/>
              <a:t>tử</a:t>
            </a:r>
            <a:r>
              <a:rPr lang="en-US" sz="2200" dirty="0" smtClean="0"/>
              <a:t>, </a:t>
            </a:r>
            <a:r>
              <a:rPr lang="en-US" sz="2200" dirty="0" err="1" smtClean="0"/>
              <a:t>nấm</a:t>
            </a:r>
            <a:r>
              <a:rPr lang="en-US" sz="2200" dirty="0" smtClean="0"/>
              <a:t> </a:t>
            </a:r>
            <a:r>
              <a:rPr lang="en-US" sz="2200" dirty="0" err="1" smtClean="0"/>
              <a:t>mốc</a:t>
            </a:r>
            <a:endParaRPr lang="en-US" sz="22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Nhiễm</a:t>
            </a:r>
            <a:r>
              <a:rPr lang="en-US" sz="2200" dirty="0" smtClean="0"/>
              <a:t> </a:t>
            </a:r>
            <a:r>
              <a:rPr lang="en-US" sz="2200" dirty="0" err="1" smtClean="0"/>
              <a:t>trùng</a:t>
            </a:r>
            <a:r>
              <a:rPr lang="en-US" sz="2200" dirty="0" smtClean="0"/>
              <a:t> (</a:t>
            </a:r>
            <a:r>
              <a:rPr lang="en-US" sz="2200" dirty="0" err="1" smtClean="0"/>
              <a:t>chủ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r>
              <a:rPr lang="en-US" sz="2200" dirty="0" smtClean="0"/>
              <a:t> do </a:t>
            </a:r>
            <a:r>
              <a:rPr lang="en-US" sz="2200" dirty="0" err="1" smtClean="0"/>
              <a:t>siêu</a:t>
            </a:r>
            <a:r>
              <a:rPr lang="en-US" sz="2200" dirty="0" smtClean="0"/>
              <a:t> vi)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gây</a:t>
            </a:r>
            <a:r>
              <a:rPr lang="en-US" sz="2200" dirty="0" smtClean="0"/>
              <a:t> </a:t>
            </a:r>
            <a:r>
              <a:rPr lang="en-US" sz="2200" dirty="0" err="1" smtClean="0"/>
              <a:t>dị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nghề</a:t>
            </a:r>
            <a:r>
              <a:rPr lang="en-US" sz="2200" dirty="0" smtClean="0"/>
              <a:t> </a:t>
            </a:r>
            <a:r>
              <a:rPr lang="en-US" sz="2200" dirty="0" err="1" smtClean="0"/>
              <a:t>nghiệp</a:t>
            </a:r>
            <a:endParaRPr lang="en-US" sz="22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Khói</a:t>
            </a:r>
            <a:r>
              <a:rPr lang="en-US" sz="2200" dirty="0" smtClean="0"/>
              <a:t> </a:t>
            </a:r>
            <a:r>
              <a:rPr lang="en-US" sz="2200" dirty="0" err="1" smtClean="0"/>
              <a:t>thuốc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endParaRPr lang="en-US" sz="22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smtClean="0"/>
              <a:t>Ô </a:t>
            </a:r>
            <a:r>
              <a:rPr lang="en-US" sz="2200" dirty="0" err="1" smtClean="0"/>
              <a:t>nhiễm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endParaRPr lang="en-US" sz="22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rgbClr val="7030A0"/>
              </a:buClr>
              <a:defRPr/>
            </a:pP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ăn</a:t>
            </a:r>
            <a:endParaRPr lang="en-US" sz="2400" dirty="0" smtClean="0"/>
          </a:p>
          <a:p>
            <a:pPr eaLnBrk="1" hangingPunct="1">
              <a:defRPr/>
            </a:pPr>
            <a:endParaRPr lang="en-US" dirty="0" err="1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362200" y="1143000"/>
            <a:ext cx="6477000" cy="1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99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25682"/>
              </p:ext>
            </p:extLst>
          </p:nvPr>
        </p:nvGraphicFramePr>
        <p:xfrm>
          <a:off x="27296" y="228600"/>
          <a:ext cx="9144000" cy="59067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8615"/>
                <a:gridCol w="3516923"/>
                <a:gridCol w="2012462"/>
                <a:gridCol w="2286000"/>
              </a:tblGrid>
              <a:tr h="839330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Đặc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điểm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HEN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COPD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ACOS</a:t>
                      </a:r>
                      <a:endParaRPr lang="en-US" sz="2200" dirty="0"/>
                    </a:p>
                  </a:txBody>
                  <a:tcPr/>
                </a:tc>
              </a:tr>
              <a:tr h="1958437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Tuổi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khởi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phát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từ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lúc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nhỏ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khởi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phát</a:t>
                      </a:r>
                      <a:r>
                        <a:rPr lang="en-US" sz="2200" baseline="0" dirty="0" smtClean="0"/>
                        <a:t> ở </a:t>
                      </a:r>
                      <a:r>
                        <a:rPr lang="en-US" sz="2200" baseline="0" dirty="0" err="1" smtClean="0"/>
                        <a:t>bất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lứa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tuổi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nào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</a:t>
                      </a:r>
                      <a:r>
                        <a:rPr lang="en-US" sz="2200" baseline="0" dirty="0" err="1" smtClean="0"/>
                        <a:t>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trên</a:t>
                      </a:r>
                      <a:r>
                        <a:rPr lang="en-US" sz="2200" baseline="0" dirty="0" smtClean="0"/>
                        <a:t> 40 </a:t>
                      </a:r>
                      <a:r>
                        <a:rPr lang="en-US" sz="2200" baseline="0" dirty="0" err="1" smtClean="0"/>
                        <a:t>tuổi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Thường</a:t>
                      </a:r>
                      <a:r>
                        <a:rPr lang="en-US" sz="2200" dirty="0" smtClean="0"/>
                        <a:t> ≥40 </a:t>
                      </a:r>
                      <a:r>
                        <a:rPr lang="en-US" sz="2200" dirty="0" err="1" smtClean="0"/>
                        <a:t>tuổi</a:t>
                      </a:r>
                      <a:r>
                        <a:rPr lang="en-US" sz="2200" dirty="0" smtClean="0"/>
                        <a:t>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thơ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ấu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trưởng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thành</a:t>
                      </a:r>
                      <a:endParaRPr lang="en-US" sz="2200" dirty="0"/>
                    </a:p>
                  </a:txBody>
                  <a:tcPr/>
                </a:tc>
              </a:tr>
              <a:tr h="3069632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Triệu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chứng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hô</a:t>
                      </a:r>
                      <a:r>
                        <a:rPr lang="en-US" sz="2200" b="1" baseline="0" dirty="0" smtClean="0"/>
                        <a:t> </a:t>
                      </a:r>
                      <a:r>
                        <a:rPr lang="en-US" sz="2200" b="1" baseline="0" dirty="0" err="1" smtClean="0"/>
                        <a:t>hấp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thay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theo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gian</a:t>
                      </a:r>
                      <a:r>
                        <a:rPr lang="en-US" sz="2200" baseline="0" dirty="0" smtClean="0"/>
                        <a:t>(</a:t>
                      </a:r>
                      <a:r>
                        <a:rPr lang="en-US" sz="2200" baseline="0" dirty="0" err="1" smtClean="0"/>
                        <a:t>từng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ngày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một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khoảng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dài</a:t>
                      </a:r>
                      <a:r>
                        <a:rPr lang="en-US" sz="2200" baseline="0" dirty="0" smtClean="0"/>
                        <a:t>), </a:t>
                      </a:r>
                      <a:r>
                        <a:rPr lang="en-US" sz="2200" baseline="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giới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hoạt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động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err="1" smtClean="0"/>
                        <a:t>Thường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luyện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tập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tăngcảm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xúc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như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cười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bụi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dị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nguyên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Triệu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chứng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tính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liên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tục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đặc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biệt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lúc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gắng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sức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với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những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ngày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tốt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và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tệ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r>
                        <a:rPr lang="en-US" sz="2200" baseline="0" dirty="0" smtClean="0"/>
                        <a:t>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Khó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thở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khi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gắng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sức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dẵng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en-US" sz="2200" baseline="0" dirty="0" err="1" smtClean="0"/>
                        <a:t>có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thể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thay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đổi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hoặc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nặng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hơn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GINA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DB115"/>
      </a:accent1>
      <a:accent2>
        <a:srgbClr val="E86A1C"/>
      </a:accent2>
      <a:accent3>
        <a:srgbClr val="FFFFFF"/>
      </a:accent3>
      <a:accent4>
        <a:srgbClr val="000000"/>
      </a:accent4>
      <a:accent5>
        <a:srgbClr val="DBD5AA"/>
      </a:accent5>
      <a:accent6>
        <a:srgbClr val="D25F18"/>
      </a:accent6>
      <a:hlink>
        <a:srgbClr val="A75CD0"/>
      </a:hlink>
      <a:folHlink>
        <a:srgbClr val="489BC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115"/>
        </a:accent1>
        <a:accent2>
          <a:srgbClr val="E86A1C"/>
        </a:accent2>
        <a:accent3>
          <a:srgbClr val="FFFFFF"/>
        </a:accent3>
        <a:accent4>
          <a:srgbClr val="000000"/>
        </a:accent4>
        <a:accent5>
          <a:srgbClr val="DBD5AA"/>
        </a:accent5>
        <a:accent6>
          <a:srgbClr val="D25F18"/>
        </a:accent6>
        <a:hlink>
          <a:srgbClr val="A75CD0"/>
        </a:hlink>
        <a:folHlink>
          <a:srgbClr val="489B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6688BE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5C7BAC"/>
        </a:accent6>
        <a:hlink>
          <a:srgbClr val="F0A318"/>
        </a:hlink>
        <a:folHlink>
          <a:srgbClr val="C7AB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59223"/>
        </a:accent1>
        <a:accent2>
          <a:srgbClr val="8DB86C"/>
        </a:accent2>
        <a:accent3>
          <a:srgbClr val="FFFFFF"/>
        </a:accent3>
        <a:accent4>
          <a:srgbClr val="000000"/>
        </a:accent4>
        <a:accent5>
          <a:srgbClr val="F0C7AC"/>
        </a:accent5>
        <a:accent6>
          <a:srgbClr val="7FA661"/>
        </a:accent6>
        <a:hlink>
          <a:srgbClr val="039731"/>
        </a:hlink>
        <a:folHlink>
          <a:srgbClr val="03A8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2" id="{33042044-E63D-45F8-9EE6-2C06B37D5BCE}" vid="{17882617-2D9B-4330-947A-32D43E10AB6E}"/>
    </a:ext>
  </a:extLst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1904</TotalTime>
  <Words>2262</Words>
  <Application>Microsoft Office PowerPoint</Application>
  <PresentationFormat>On-screen Show (4:3)</PresentationFormat>
  <Paragraphs>394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Theme2</vt:lpstr>
      <vt:lpstr>Metro</vt:lpstr>
      <vt:lpstr>BỆNH PHỔI TẮC NGHẼN MẠN TÍNH (COPD) VÀ HEN PHẾ QUẢN</vt:lpstr>
      <vt:lpstr>MỤC TIÊU</vt:lpstr>
      <vt:lpstr>PowerPoint Presentation</vt:lpstr>
      <vt:lpstr>ĐỊNH NGHĨA</vt:lpstr>
      <vt:lpstr>PowerPoint Presentation</vt:lpstr>
      <vt:lpstr>PowerPoint Presentation</vt:lpstr>
      <vt:lpstr>PowerPoint Presentation</vt:lpstr>
      <vt:lpstr>YẾU TỐ NGUY CƠ CỦA 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ĐẶC ĐIỂM X QUANG NGỰC</vt:lpstr>
      <vt:lpstr>PowerPoint Presentation</vt:lpstr>
      <vt:lpstr>COPD</vt:lpstr>
      <vt:lpstr>TRIỆU CHỨNG COPD </vt:lpstr>
      <vt:lpstr>TRIỆU CHỨNG COPD</vt:lpstr>
      <vt:lpstr>PowerPoint Presentation</vt:lpstr>
      <vt:lpstr>PowerPoint Presentation</vt:lpstr>
      <vt:lpstr>PowerPoint Presentation</vt:lpstr>
      <vt:lpstr>Thang điểm khó thở mMRC</vt:lpstr>
      <vt:lpstr>PowerPoint Presentation</vt:lpstr>
      <vt:lpstr>PowerPoint Presentation</vt:lpstr>
      <vt:lpstr>ĐÁNH GIÁ BN COPD</vt:lpstr>
      <vt:lpstr>ĐÁNH GIÁ COPD</vt:lpstr>
      <vt:lpstr>ĐÁNH GIÁ COPD NGOÀI ĐỢT CẤP</vt:lpstr>
      <vt:lpstr>PowerPoint Presentation</vt:lpstr>
      <vt:lpstr>PowerPoint Presentation</vt:lpstr>
      <vt:lpstr>ĐÁNH GIÁ HEN NGOÀI ĐỢT CẤP</vt:lpstr>
      <vt:lpstr>ĐỢT CẤP COPD</vt:lpstr>
      <vt:lpstr>ĐỢT CẤP COPD</vt:lpstr>
      <vt:lpstr>CƠN HEN PHẾ QUẢN KỊCH PHÁT</vt:lpstr>
      <vt:lpstr>YẾU TỐ THÚC ĐẨY VÀO ĐỢT CẤP COPD</vt:lpstr>
      <vt:lpstr>MỨC ĐỘ ĐỢT CẤP</vt:lpstr>
      <vt:lpstr>DẤU HIỆU NẶNG ĐỢT CẤP COPD</vt:lpstr>
      <vt:lpstr>CHỈ ĐỊNH NHẬP VIỆN</vt:lpstr>
      <vt:lpstr>PowerPoint Presentation</vt:lpstr>
      <vt:lpstr>NGUY CƠ TỬ VONG LIÊN QUAN ĐẾN HEN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ThaiHoa</dc:creator>
  <cp:lastModifiedBy>COMPUTER</cp:lastModifiedBy>
  <cp:revision>259</cp:revision>
  <dcterms:created xsi:type="dcterms:W3CDTF">2012-05-06T02:43:38Z</dcterms:created>
  <dcterms:modified xsi:type="dcterms:W3CDTF">2016-04-19T11:44:55Z</dcterms:modified>
</cp:coreProperties>
</file>