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8" r:id="rId3"/>
    <p:sldId id="364" r:id="rId4"/>
    <p:sldId id="333" r:id="rId5"/>
    <p:sldId id="334" r:id="rId6"/>
    <p:sldId id="258" r:id="rId7"/>
    <p:sldId id="259" r:id="rId8"/>
    <p:sldId id="335" r:id="rId9"/>
    <p:sldId id="262" r:id="rId10"/>
    <p:sldId id="336" r:id="rId11"/>
    <p:sldId id="365" r:id="rId12"/>
    <p:sldId id="337" r:id="rId13"/>
    <p:sldId id="263" r:id="rId14"/>
    <p:sldId id="348" r:id="rId15"/>
    <p:sldId id="349" r:id="rId16"/>
    <p:sldId id="350" r:id="rId17"/>
    <p:sldId id="359" r:id="rId18"/>
    <p:sldId id="351" r:id="rId19"/>
    <p:sldId id="353" r:id="rId20"/>
    <p:sldId id="354" r:id="rId21"/>
    <p:sldId id="355" r:id="rId22"/>
    <p:sldId id="356" r:id="rId23"/>
    <p:sldId id="357" r:id="rId24"/>
    <p:sldId id="366" r:id="rId25"/>
    <p:sldId id="270" r:id="rId26"/>
    <p:sldId id="321" r:id="rId27"/>
    <p:sldId id="358" r:id="rId28"/>
    <p:sldId id="271" r:id="rId29"/>
    <p:sldId id="272" r:id="rId30"/>
    <p:sldId id="340" r:id="rId31"/>
    <p:sldId id="280" r:id="rId32"/>
    <p:sldId id="290" r:id="rId33"/>
    <p:sldId id="291" r:id="rId34"/>
    <p:sldId id="341" r:id="rId35"/>
    <p:sldId id="325" r:id="rId36"/>
    <p:sldId id="324" r:id="rId37"/>
    <p:sldId id="328" r:id="rId38"/>
    <p:sldId id="342" r:id="rId39"/>
    <p:sldId id="329" r:id="rId40"/>
    <p:sldId id="343" r:id="rId41"/>
    <p:sldId id="326" r:id="rId42"/>
    <p:sldId id="331" r:id="rId43"/>
    <p:sldId id="332" r:id="rId44"/>
    <p:sldId id="367" r:id="rId45"/>
    <p:sldId id="368" r:id="rId46"/>
    <p:sldId id="344" r:id="rId47"/>
    <p:sldId id="360" r:id="rId48"/>
    <p:sldId id="361" r:id="rId49"/>
    <p:sldId id="275" r:id="rId50"/>
    <p:sldId id="276" r:id="rId51"/>
    <p:sldId id="27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692"/>
    <a:srgbClr val="008000"/>
    <a:srgbClr val="43437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584" autoAdjust="0"/>
    <p:restoredTop sz="94660"/>
  </p:normalViewPr>
  <p:slideViewPr>
    <p:cSldViewPr>
      <p:cViewPr varScale="1">
        <p:scale>
          <a:sx n="50" d="100"/>
          <a:sy n="50" d="100"/>
        </p:scale>
        <p:origin x="-103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373C9-D507-47EC-883E-721522A46244}"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73C9-D507-47EC-883E-721522A46244}"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73C9-D507-47EC-883E-721522A46244}"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fld id="{7ED5CA91-3D3A-426B-916F-23749DF5A537}" type="datetime1">
              <a:rPr lang="zh-CN" altLang="en-US"/>
              <a:pPr>
                <a:defRPr/>
              </a:pPr>
              <a:t>2015/8/11</a:t>
            </a:fld>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E51E43-7355-4F9D-8AD4-717796B29EA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373C9-D507-47EC-883E-721522A46244}"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373C9-D507-47EC-883E-721522A46244}"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373C9-D507-47EC-883E-721522A46244}"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373C9-D507-47EC-883E-721522A46244}" type="datetimeFigureOut">
              <a:rPr lang="en-US" smtClean="0"/>
              <a:pPr/>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373C9-D507-47EC-883E-721522A46244}" type="datetimeFigureOut">
              <a:rPr lang="en-US" smtClean="0"/>
              <a:pPr/>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73C9-D507-47EC-883E-721522A46244}" type="datetimeFigureOut">
              <a:rPr lang="en-US" smtClean="0"/>
              <a:pPr/>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373C9-D507-47EC-883E-721522A46244}"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373C9-D507-47EC-883E-721522A46244}"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FBED3-A648-4134-8B87-BF3E7BBEDB6B}" type="slidenum">
              <a:rPr lang="en-US" smtClean="0"/>
              <a:pPr/>
              <a:t>‹#›</a:t>
            </a:fld>
            <a:endParaRPr lang="en-US"/>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73C9-D507-47EC-883E-721522A46244}" type="datetimeFigureOut">
              <a:rPr lang="en-US" smtClean="0"/>
              <a:pPr/>
              <a:t>8/11/2015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FBED3-A648-4134-8B87-BF3E7BBEDB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ransition>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552" y="1371600"/>
            <a:ext cx="7851648" cy="1828800"/>
          </a:xfrm>
        </p:spPr>
        <p:txBody>
          <a:bodyPr>
            <a:noAutofit/>
          </a:bodyPr>
          <a:lstStyle/>
          <a:p>
            <a:pPr algn="ctr"/>
            <a:r>
              <a:rPr lang="en-US" sz="4800" b="1" smtClean="0">
                <a:solidFill>
                  <a:srgbClr val="C00000"/>
                </a:solidFill>
                <a:latin typeface="Arial" pitchFamily="34" charset="0"/>
                <a:cs typeface="Arial" pitchFamily="34" charset="0"/>
              </a:rPr>
              <a:t>RỐI LỌAN </a:t>
            </a:r>
            <a:r>
              <a:rPr lang="en-US" sz="4800" b="1" dirty="0" smtClean="0">
                <a:solidFill>
                  <a:srgbClr val="C00000"/>
                </a:solidFill>
                <a:latin typeface="Arial" pitchFamily="34" charset="0"/>
                <a:cs typeface="Arial" pitchFamily="34" charset="0"/>
              </a:rPr>
              <a:t>THĂNG BẰNG</a:t>
            </a:r>
            <a:r>
              <a:rPr lang="en-US" sz="4800" b="1" smtClean="0">
                <a:solidFill>
                  <a:srgbClr val="C00000"/>
                </a:solidFill>
                <a:latin typeface="Arial" pitchFamily="34" charset="0"/>
                <a:cs typeface="Arial" pitchFamily="34" charset="0"/>
              </a:rPr>
              <a:t/>
            </a:r>
            <a:br>
              <a:rPr lang="en-US" sz="4800" b="1" smtClean="0">
                <a:solidFill>
                  <a:srgbClr val="C00000"/>
                </a:solidFill>
                <a:latin typeface="Arial" pitchFamily="34" charset="0"/>
                <a:cs typeface="Arial" pitchFamily="34" charset="0"/>
              </a:rPr>
            </a:br>
            <a:r>
              <a:rPr lang="en-US" sz="4800" smtClean="0">
                <a:solidFill>
                  <a:srgbClr val="C00000"/>
                </a:solidFill>
                <a:latin typeface="Arial" pitchFamily="34" charset="0"/>
                <a:cs typeface="Arial" pitchFamily="34" charset="0"/>
              </a:rPr>
              <a:t>TOAN-KIỀM</a:t>
            </a:r>
            <a:endParaRPr lang="en-US" sz="4800" b="1" dirty="0">
              <a:solidFill>
                <a:srgbClr val="C00000"/>
              </a:solidFill>
              <a:latin typeface="Arial" pitchFamily="34" charset="0"/>
              <a:cs typeface="Arial" pitchFamily="34" charset="0"/>
            </a:endParaRPr>
          </a:p>
        </p:txBody>
      </p:sp>
      <p:sp>
        <p:nvSpPr>
          <p:cNvPr id="3" name="Subtitle 2"/>
          <p:cNvSpPr>
            <a:spLocks noGrp="1"/>
          </p:cNvSpPr>
          <p:nvPr>
            <p:ph type="subTitle" idx="1"/>
          </p:nvPr>
        </p:nvSpPr>
        <p:spPr>
          <a:xfrm>
            <a:off x="1600200" y="4419600"/>
            <a:ext cx="6553200" cy="1143000"/>
          </a:xfrm>
        </p:spPr>
        <p:txBody>
          <a:bodyPr>
            <a:noAutofit/>
          </a:bodyPr>
          <a:lstStyle/>
          <a:p>
            <a:pPr algn="l"/>
            <a:r>
              <a:rPr lang="en-US" sz="2800" smtClean="0"/>
              <a:t>                            </a:t>
            </a:r>
            <a:r>
              <a:rPr lang="en-US" sz="2800" smtClean="0">
                <a:solidFill>
                  <a:srgbClr val="C00000"/>
                </a:solidFill>
                <a:latin typeface="Arial" pitchFamily="34" charset="0"/>
                <a:cs typeface="Arial" pitchFamily="34" charset="0"/>
              </a:rPr>
              <a:t>BS CKII Bùi Xuân Phúc</a:t>
            </a:r>
          </a:p>
          <a:p>
            <a:pPr algn="l"/>
            <a:r>
              <a:rPr lang="en-US" sz="2800" smtClean="0">
                <a:solidFill>
                  <a:srgbClr val="C00000"/>
                </a:solidFill>
                <a:latin typeface="Arial" pitchFamily="34" charset="0"/>
                <a:cs typeface="Arial" pitchFamily="34" charset="0"/>
              </a:rPr>
              <a:t>                    Bộ môn Nội-ĐHYD TPHCM</a:t>
            </a:r>
            <a:endParaRPr lang="en-US" sz="2800" dirty="0">
              <a:solidFill>
                <a:srgbClr val="C00000"/>
              </a:solidFill>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chor="ctr">
            <a:normAutofit/>
          </a:bodyPr>
          <a:lstStyle/>
          <a:p>
            <a:r>
              <a:rPr lang="en-US" sz="6000" smtClean="0">
                <a:solidFill>
                  <a:srgbClr val="00B050"/>
                </a:solidFill>
              </a:rPr>
              <a:t> </a:t>
            </a:r>
            <a:r>
              <a:rPr lang="en-US" sz="6000" b="1" smtClean="0">
                <a:solidFill>
                  <a:srgbClr val="00B050"/>
                </a:solidFill>
              </a:rPr>
              <a:t>Hệ hô hấp </a:t>
            </a:r>
            <a:endParaRPr lang="en-US" sz="6000" b="1" dirty="0">
              <a:solidFill>
                <a:srgbClr val="00B05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533400" y="1219200"/>
            <a:ext cx="8229600" cy="4648200"/>
          </a:xfrm>
        </p:spPr>
        <p:txBody>
          <a:bodyPr>
            <a:normAutofit/>
          </a:bodyPr>
          <a:lstStyle/>
          <a:p>
            <a:pPr>
              <a:buFont typeface="Wingdings" pitchFamily="2" charset="2"/>
              <a:buChar char="Ø"/>
            </a:pPr>
            <a:endParaRPr lang="en-US" sz="3600" smtClean="0"/>
          </a:p>
          <a:p>
            <a:pPr>
              <a:buNone/>
              <a:defRPr/>
            </a:pPr>
            <a:r>
              <a:rPr lang="en-US" smtClean="0">
                <a:latin typeface="Times New Roman" pitchFamily="18" charset="0"/>
              </a:rPr>
              <a:t>Rối </a:t>
            </a:r>
            <a:r>
              <a:rPr lang="en-US">
                <a:latin typeface="Times New Roman" pitchFamily="18" charset="0"/>
              </a:rPr>
              <a:t>loạn kiềm toan chuyển hoá thường đưa đến đáp ứng thông khí ngay lập tức nhờ các hoá thụ thể ngoại biên ở thể cảnh.</a:t>
            </a:r>
          </a:p>
          <a:p>
            <a:pPr>
              <a:buFont typeface="Wingdings" pitchFamily="2" charset="2"/>
              <a:buChar char="§"/>
              <a:defRPr/>
            </a:pPr>
            <a:r>
              <a:rPr lang="en-US" smtClean="0">
                <a:latin typeface="Times New Roman" pitchFamily="18" charset="0"/>
              </a:rPr>
              <a:t>Toan </a:t>
            </a:r>
            <a:r>
              <a:rPr lang="en-US">
                <a:latin typeface="Times New Roman" pitchFamily="18" charset="0"/>
              </a:rPr>
              <a:t>chuyển </a:t>
            </a:r>
            <a:r>
              <a:rPr lang="en-US" smtClean="0">
                <a:latin typeface="Times New Roman" pitchFamily="18" charset="0"/>
              </a:rPr>
              <a:t>hoá: </a:t>
            </a:r>
            <a:r>
              <a:rPr lang="en-US">
                <a:latin typeface="Times New Roman" pitchFamily="18" charset="0"/>
              </a:rPr>
              <a:t>kích thích hoá thụ thể </a:t>
            </a:r>
            <a:r>
              <a:rPr lang="en-US">
                <a:latin typeface="Times New Roman" pitchFamily="18" charset="0"/>
                <a:sym typeface="Wingdings" pitchFamily="2" charset="2"/>
              </a:rPr>
              <a:t> tăng thông khí  giảm PaCO</a:t>
            </a:r>
            <a:r>
              <a:rPr lang="en-US" sz="2400">
                <a:latin typeface="Times New Roman" pitchFamily="18" charset="0"/>
                <a:sym typeface="Wingdings" pitchFamily="2" charset="2"/>
              </a:rPr>
              <a:t>2</a:t>
            </a:r>
          </a:p>
          <a:p>
            <a:pPr>
              <a:buFont typeface="Wingdings" pitchFamily="2" charset="2"/>
              <a:buChar char="§"/>
              <a:defRPr/>
            </a:pPr>
            <a:r>
              <a:rPr lang="en-US">
                <a:latin typeface="Times New Roman" pitchFamily="18" charset="0"/>
                <a:sym typeface="Wingdings" pitchFamily="2" charset="2"/>
              </a:rPr>
              <a:t>Kiềm chuyển </a:t>
            </a:r>
            <a:r>
              <a:rPr lang="en-US" smtClean="0">
                <a:latin typeface="Times New Roman" pitchFamily="18" charset="0"/>
                <a:sym typeface="Wingdings" pitchFamily="2" charset="2"/>
              </a:rPr>
              <a:t>hoá: </a:t>
            </a:r>
            <a:r>
              <a:rPr lang="en-US">
                <a:latin typeface="Times New Roman" pitchFamily="18" charset="0"/>
                <a:sym typeface="Wingdings" pitchFamily="2" charset="2"/>
              </a:rPr>
              <a:t>ức chế hoá thụ thể  giảm thông khí  </a:t>
            </a:r>
            <a:r>
              <a:rPr lang="en-US" smtClean="0">
                <a:latin typeface="Times New Roman" pitchFamily="18" charset="0"/>
                <a:sym typeface="Wingdings" pitchFamily="2" charset="2"/>
              </a:rPr>
              <a:t>tăng </a:t>
            </a:r>
            <a:r>
              <a:rPr lang="en-US">
                <a:latin typeface="Times New Roman" pitchFamily="18" charset="0"/>
                <a:sym typeface="Wingdings" pitchFamily="2" charset="2"/>
              </a:rPr>
              <a:t>PaCO</a:t>
            </a:r>
            <a:r>
              <a:rPr lang="en-US" sz="2400">
                <a:latin typeface="Times New Roman" pitchFamily="18" charset="0"/>
                <a:sym typeface="Wingdings" pitchFamily="2" charset="2"/>
              </a:rPr>
              <a:t>2</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190500"/>
            <a:ext cx="7772400" cy="952500"/>
          </a:xfrm>
        </p:spPr>
        <p:txBody>
          <a:bodyPr/>
          <a:lstStyle/>
          <a:p>
            <a:pPr algn="ctr" eaLnBrk="1" hangingPunct="1"/>
            <a:r>
              <a:rPr lang="en-US" smtClean="0">
                <a:cs typeface="Tahoma" pitchFamily="34" charset="0"/>
              </a:rPr>
              <a:t>CÁC RỐI LOẠN </a:t>
            </a:r>
            <a:r>
              <a:rPr lang="en-US" smtClean="0">
                <a:cs typeface="Tahoma" pitchFamily="34" charset="0"/>
              </a:rPr>
              <a:t>TOAN </a:t>
            </a:r>
            <a:r>
              <a:rPr lang="en-US" smtClean="0">
                <a:cs typeface="Tahoma" pitchFamily="34" charset="0"/>
              </a:rPr>
              <a:t>KIỀM</a:t>
            </a:r>
            <a:endParaRPr lang="en-US" smtClean="0">
              <a:cs typeface="Tahoma" pitchFamily="34" charset="0"/>
            </a:endParaRPr>
          </a:p>
        </p:txBody>
      </p:sp>
      <p:graphicFrame>
        <p:nvGraphicFramePr>
          <p:cNvPr id="1273927" name="Group 71"/>
          <p:cNvGraphicFramePr>
            <a:graphicFrameLocks noGrp="1"/>
          </p:cNvGraphicFramePr>
          <p:nvPr>
            <p:ph idx="1"/>
          </p:nvPr>
        </p:nvGraphicFramePr>
        <p:xfrm>
          <a:off x="412750" y="1428750"/>
          <a:ext cx="8374798" cy="4800621"/>
        </p:xfrm>
        <a:graphic>
          <a:graphicData uri="http://schemas.openxmlformats.org/drawingml/2006/table">
            <a:tbl>
              <a:tblPr/>
              <a:tblGrid>
                <a:gridCol w="2659758"/>
                <a:gridCol w="1462732"/>
                <a:gridCol w="2224240"/>
                <a:gridCol w="2028068"/>
              </a:tblGrid>
              <a:tr h="10328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C00000"/>
                          </a:solidFill>
                          <a:effectLst/>
                          <a:latin typeface="+mn-lt"/>
                          <a:ea typeface="楷体_GB2312" pitchFamily="49" charset="-122"/>
                          <a:cs typeface="Arial" charset="0"/>
                        </a:rPr>
                        <a:t>Rối loạn</a:t>
                      </a:r>
                      <a:endParaRPr kumimoji="0" lang="en-US" sz="2800" b="1" i="0" u="none" strike="noStrike" cap="none" normalizeH="0" baseline="0" smtClean="0">
                        <a:ln>
                          <a:noFill/>
                        </a:ln>
                        <a:solidFill>
                          <a:srgbClr val="C00000"/>
                        </a:solidFill>
                        <a:effectLst/>
                        <a:latin typeface="VNI-Times" pitchFamily="2" charset="0"/>
                        <a:ea typeface="楷体_GB2312" pitchFamily="49" charset="-122"/>
                        <a:cs typeface="Arial" charset="0"/>
                      </a:endParaRPr>
                    </a:p>
                  </a:txBody>
                  <a:tcPr marL="80000" marR="8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C00000"/>
                          </a:solidFill>
                          <a:effectLst/>
                          <a:latin typeface="+mn-lt"/>
                          <a:ea typeface="楷体_GB2312" pitchFamily="49" charset="-122"/>
                          <a:cs typeface="Arial" charset="0"/>
                        </a:rPr>
                        <a:t>pH</a:t>
                      </a:r>
                      <a:endParaRPr kumimoji="0" lang="en-US" sz="2800" b="1" i="0" u="none" strike="noStrike" cap="none" normalizeH="0" baseline="0" smtClean="0">
                        <a:ln>
                          <a:noFill/>
                        </a:ln>
                        <a:solidFill>
                          <a:srgbClr val="C00000"/>
                        </a:solidFill>
                        <a:effectLst/>
                        <a:latin typeface="+mn-lt"/>
                        <a:ea typeface="楷体_GB2312" pitchFamily="49" charset="-122"/>
                        <a:cs typeface="Arial" charset="0"/>
                      </a:endParaRP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C00000"/>
                          </a:solidFill>
                          <a:effectLst/>
                          <a:latin typeface="+mn-lt"/>
                          <a:ea typeface="楷体_GB2312" pitchFamily="49" charset="-122"/>
                          <a:cs typeface="Arial" charset="0"/>
                        </a:rPr>
                        <a:t>Rối loạn tiên phát</a:t>
                      </a:r>
                      <a:endParaRPr kumimoji="0" lang="en-US" sz="2800" b="1" i="0" u="none" strike="noStrike" cap="none" normalizeH="0" baseline="0" smtClean="0">
                        <a:ln>
                          <a:noFill/>
                        </a:ln>
                        <a:solidFill>
                          <a:srgbClr val="C00000"/>
                        </a:solidFill>
                        <a:effectLst/>
                        <a:latin typeface="VNI-Times" pitchFamily="2" charset="0"/>
                        <a:ea typeface="楷体_GB2312" pitchFamily="49" charset="-122"/>
                        <a:cs typeface="Arial" charset="0"/>
                      </a:endParaRP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C00000"/>
                          </a:solidFill>
                          <a:effectLst/>
                          <a:latin typeface="+mn-lt"/>
                          <a:ea typeface="楷体_GB2312" pitchFamily="49" charset="-122"/>
                          <a:cs typeface="Arial" charset="0"/>
                        </a:rPr>
                        <a:t>Đáp ứng bù trừ</a:t>
                      </a:r>
                      <a:endParaRPr kumimoji="0" lang="en-US" sz="2800" b="1" i="0" u="none" strike="noStrike" cap="none" normalizeH="0" baseline="0" smtClean="0">
                        <a:ln>
                          <a:noFill/>
                        </a:ln>
                        <a:solidFill>
                          <a:srgbClr val="C00000"/>
                        </a:solidFill>
                        <a:effectLst/>
                        <a:latin typeface="VNI-Times" pitchFamily="2" charset="0"/>
                        <a:ea typeface="楷体_GB2312" pitchFamily="49" charset="-122"/>
                        <a:cs typeface="Arial" charset="0"/>
                      </a:endParaRPr>
                    </a:p>
                  </a:txBody>
                  <a:tcPr marL="80000" marR="8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9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Toan </a:t>
                      </a:r>
                      <a:r>
                        <a:rPr kumimoji="0" lang="en-US" sz="2400" b="1" i="0" u="none" strike="noStrike" cap="none" normalizeH="0" baseline="0" smtClean="0">
                          <a:ln>
                            <a:noFill/>
                          </a:ln>
                          <a:solidFill>
                            <a:srgbClr val="000000"/>
                          </a:solidFill>
                          <a:effectLst/>
                          <a:latin typeface="+mn-lt"/>
                          <a:ea typeface="楷体_GB2312" pitchFamily="49" charset="-122"/>
                          <a:cs typeface="Arial" charset="0"/>
                        </a:rPr>
                        <a:t>hô hấp</a:t>
                      </a:r>
                      <a:endParaRPr kumimoji="0" lang="en-US" sz="2400" b="1" i="0" u="none" strike="noStrike" cap="none" normalizeH="0" baseline="0" smtClean="0">
                        <a:ln>
                          <a:noFill/>
                        </a:ln>
                        <a:solidFill>
                          <a:srgbClr val="000000"/>
                        </a:solidFill>
                        <a:effectLst/>
                        <a:latin typeface="+mn-lt"/>
                        <a:ea typeface="楷体_GB2312" pitchFamily="49" charset="-122"/>
                        <a:cs typeface="Arial" charset="0"/>
                      </a:endParaRPr>
                    </a:p>
                  </a:txBody>
                  <a:tcPr marL="80000" marR="8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PaC0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2</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 ↑</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HC0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3</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9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Kiềm hô hấp</a:t>
                      </a:r>
                      <a:endParaRPr kumimoji="0" lang="en-US" sz="2400" b="1" i="0" u="none" strike="noStrike" cap="none" normalizeH="0" baseline="0" smtClean="0">
                        <a:ln>
                          <a:noFill/>
                        </a:ln>
                        <a:solidFill>
                          <a:srgbClr val="000000"/>
                        </a:solidFill>
                        <a:effectLst/>
                        <a:latin typeface="+mn-lt"/>
                        <a:ea typeface="楷体_GB2312" pitchFamily="49" charset="-122"/>
                        <a:cs typeface="Arial" charset="0"/>
                      </a:endParaRPr>
                    </a:p>
                  </a:txBody>
                  <a:tcPr marL="80000" marR="8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PaC0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2</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HC0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3</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54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Toan </a:t>
                      </a:r>
                      <a:r>
                        <a:rPr kumimoji="0" lang="en-US" sz="2400" b="1" i="0" u="none" strike="noStrike" cap="none" normalizeH="0" baseline="0" smtClean="0">
                          <a:ln>
                            <a:noFill/>
                          </a:ln>
                          <a:solidFill>
                            <a:srgbClr val="000000"/>
                          </a:solidFill>
                          <a:effectLst/>
                          <a:latin typeface="+mn-lt"/>
                          <a:ea typeface="楷体_GB2312" pitchFamily="49" charset="-122"/>
                          <a:cs typeface="Arial" charset="0"/>
                        </a:rPr>
                        <a:t>chuyển hóa</a:t>
                      </a:r>
                      <a:endParaRPr kumimoji="0" lang="en-US" sz="2400" b="1" i="0" u="none" strike="noStrike" cap="none" normalizeH="0" baseline="0" smtClean="0">
                        <a:ln>
                          <a:noFill/>
                        </a:ln>
                        <a:solidFill>
                          <a:srgbClr val="000000"/>
                        </a:solidFill>
                        <a:effectLst/>
                        <a:latin typeface="+mn-lt"/>
                        <a:ea typeface="楷体_GB2312" pitchFamily="49" charset="-122"/>
                        <a:cs typeface="Arial" charset="0"/>
                      </a:endParaRPr>
                    </a:p>
                  </a:txBody>
                  <a:tcPr marL="80000" marR="8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HC0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3</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PaC0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2</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3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Kiềm chuyển hóa</a:t>
                      </a:r>
                      <a:endParaRPr kumimoji="0" lang="en-US" sz="2400" b="1" i="0" u="none" strike="noStrike" cap="none" normalizeH="0" baseline="0" smtClean="0">
                        <a:ln>
                          <a:noFill/>
                        </a:ln>
                        <a:solidFill>
                          <a:srgbClr val="000000"/>
                        </a:solidFill>
                        <a:effectLst/>
                        <a:latin typeface="+mn-lt"/>
                        <a:ea typeface="楷体_GB2312" pitchFamily="49" charset="-122"/>
                        <a:cs typeface="Arial" charset="0"/>
                      </a:endParaRPr>
                    </a:p>
                  </a:txBody>
                  <a:tcPr marL="80000" marR="8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HC0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3</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00"/>
                          </a:solidFill>
                          <a:effectLst/>
                          <a:latin typeface="+mn-lt"/>
                          <a:ea typeface="楷体_GB2312" pitchFamily="49" charset="-122"/>
                          <a:cs typeface="Arial" charset="0"/>
                        </a:rPr>
                        <a:t>PaC0</a:t>
                      </a:r>
                      <a:r>
                        <a:rPr kumimoji="0" lang="en-US" sz="2800" b="1" i="0" u="none" strike="noStrike" cap="none" normalizeH="0" baseline="-25000" smtClean="0">
                          <a:ln>
                            <a:noFill/>
                          </a:ln>
                          <a:solidFill>
                            <a:srgbClr val="000000"/>
                          </a:solidFill>
                          <a:effectLst/>
                          <a:latin typeface="+mn-lt"/>
                          <a:ea typeface="楷体_GB2312" pitchFamily="49" charset="-122"/>
                          <a:cs typeface="Arial" charset="0"/>
                        </a:rPr>
                        <a:t>2</a:t>
                      </a:r>
                      <a:r>
                        <a:rPr kumimoji="0" lang="en-US" sz="2800" b="1" i="0" u="none" strike="noStrike" cap="none" normalizeH="0" baseline="0" smtClean="0">
                          <a:ln>
                            <a:noFill/>
                          </a:ln>
                          <a:solidFill>
                            <a:srgbClr val="000000"/>
                          </a:solidFill>
                          <a:effectLst/>
                          <a:latin typeface="+mn-lt"/>
                          <a:ea typeface="楷体_GB2312" pitchFamily="49" charset="-122"/>
                          <a:cs typeface="Arial" charset="0"/>
                        </a:rPr>
                        <a:t>↑</a:t>
                      </a:r>
                    </a:p>
                  </a:txBody>
                  <a:tcPr marL="80000" marR="8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166687"/>
            <a:ext cx="7772400" cy="900113"/>
          </a:xfrm>
        </p:spPr>
        <p:txBody>
          <a:bodyPr anchor="ctr"/>
          <a:lstStyle/>
          <a:p>
            <a:pPr algn="ctr" eaLnBrk="1" hangingPunct="1"/>
            <a:r>
              <a:rPr lang="en-US" smtClean="0">
                <a:solidFill>
                  <a:srgbClr val="C00000"/>
                </a:solidFill>
              </a:rPr>
              <a:t>Đáp ứng bù </a:t>
            </a:r>
            <a:r>
              <a:rPr lang="en-US" dirty="0" err="1" smtClean="0">
                <a:solidFill>
                  <a:srgbClr val="C00000"/>
                </a:solidFill>
              </a:rPr>
              <a:t>trừ</a:t>
            </a:r>
            <a:endParaRPr lang="en-US" dirty="0" smtClean="0">
              <a:solidFill>
                <a:srgbClr val="C00000"/>
              </a:solidFill>
            </a:endParaRPr>
          </a:p>
        </p:txBody>
      </p:sp>
      <p:graphicFrame>
        <p:nvGraphicFramePr>
          <p:cNvPr id="310329" name="Group 57"/>
          <p:cNvGraphicFramePr>
            <a:graphicFrameLocks noGrp="1"/>
          </p:cNvGraphicFramePr>
          <p:nvPr>
            <p:ph idx="1"/>
          </p:nvPr>
        </p:nvGraphicFramePr>
        <p:xfrm>
          <a:off x="533399" y="1143000"/>
          <a:ext cx="8229601" cy="5257800"/>
        </p:xfrm>
        <a:graphic>
          <a:graphicData uri="http://schemas.openxmlformats.org/drawingml/2006/table">
            <a:tbl>
              <a:tblPr/>
              <a:tblGrid>
                <a:gridCol w="3269011"/>
                <a:gridCol w="4960590"/>
              </a:tblGrid>
              <a:tr h="8205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dirty="0" err="1" smtClean="0">
                          <a:ln>
                            <a:noFill/>
                          </a:ln>
                          <a:solidFill>
                            <a:srgbClr val="00B050"/>
                          </a:solidFill>
                          <a:effectLst/>
                          <a:latin typeface="Arial" charset="0"/>
                        </a:rPr>
                        <a:t>Rối</a:t>
                      </a:r>
                      <a:r>
                        <a:rPr kumimoji="0" lang="en-US" sz="2400" b="1" i="0" u="none" strike="noStrike" cap="none" normalizeH="0" baseline="0" dirty="0" smtClean="0">
                          <a:ln>
                            <a:noFill/>
                          </a:ln>
                          <a:solidFill>
                            <a:srgbClr val="00B050"/>
                          </a:solidFill>
                          <a:effectLst/>
                          <a:latin typeface="Arial" charset="0"/>
                        </a:rPr>
                        <a:t> </a:t>
                      </a:r>
                      <a:r>
                        <a:rPr kumimoji="0" lang="en-US" sz="2400" b="1" i="0" u="none" strike="noStrike" cap="none" normalizeH="0" baseline="0" dirty="0" err="1" smtClean="0">
                          <a:ln>
                            <a:noFill/>
                          </a:ln>
                          <a:solidFill>
                            <a:srgbClr val="00B050"/>
                          </a:solidFill>
                          <a:effectLst/>
                          <a:latin typeface="Arial" charset="0"/>
                        </a:rPr>
                        <a:t>loạn</a:t>
                      </a:r>
                      <a:r>
                        <a:rPr kumimoji="0" lang="en-US" sz="2400" b="1" i="0" u="none" strike="noStrike" cap="none" normalizeH="0" baseline="0" dirty="0" smtClean="0">
                          <a:ln>
                            <a:noFill/>
                          </a:ln>
                          <a:solidFill>
                            <a:srgbClr val="00B050"/>
                          </a:solidFill>
                          <a:effectLst/>
                          <a:latin typeface="Arial" charset="0"/>
                        </a:rPr>
                        <a:t> </a:t>
                      </a:r>
                      <a:r>
                        <a:rPr kumimoji="0" lang="en-US" sz="2400" b="1" i="0" u="none" strike="noStrike" cap="none" normalizeH="0" baseline="0" dirty="0" err="1" smtClean="0">
                          <a:ln>
                            <a:noFill/>
                          </a:ln>
                          <a:solidFill>
                            <a:srgbClr val="00B050"/>
                          </a:solidFill>
                          <a:effectLst/>
                          <a:latin typeface="Arial" charset="0"/>
                        </a:rPr>
                        <a:t>nguyên</a:t>
                      </a:r>
                      <a:r>
                        <a:rPr kumimoji="0" lang="en-US" sz="2400" b="1" i="0" u="none" strike="noStrike" cap="none" normalizeH="0" baseline="0" dirty="0" smtClean="0">
                          <a:ln>
                            <a:noFill/>
                          </a:ln>
                          <a:solidFill>
                            <a:srgbClr val="00B050"/>
                          </a:solidFill>
                          <a:effectLst/>
                          <a:latin typeface="Arial" charset="0"/>
                        </a:rPr>
                        <a:t> </a:t>
                      </a:r>
                      <a:r>
                        <a:rPr kumimoji="0" lang="en-US" sz="2400" b="1" i="0" u="none" strike="noStrike" cap="none" normalizeH="0" baseline="0" dirty="0" err="1" smtClean="0">
                          <a:ln>
                            <a:noFill/>
                          </a:ln>
                          <a:solidFill>
                            <a:srgbClr val="00B050"/>
                          </a:solidFill>
                          <a:effectLst/>
                          <a:latin typeface="Arial" charset="0"/>
                        </a:rPr>
                        <a:t>phát</a:t>
                      </a:r>
                      <a:endParaRPr kumimoji="0" lang="en-US" sz="2400" b="1" i="0" u="none" strike="noStrike" cap="none" normalizeH="0" baseline="0" dirty="0" smtClean="0">
                        <a:ln>
                          <a:noFill/>
                        </a:ln>
                        <a:solidFill>
                          <a:srgbClr val="00B050"/>
                        </a:solidFill>
                        <a:effectLst/>
                        <a:latin typeface="Arial" charset="0"/>
                      </a:endParaRP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rgbClr val="00B050"/>
                          </a:solidFill>
                          <a:effectLst/>
                          <a:latin typeface="Arial" charset="0"/>
                        </a:rPr>
                        <a:t>Thay đổi bù trừ</a:t>
                      </a: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Toan chuyển hóa</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PCO</a:t>
                      </a:r>
                      <a:r>
                        <a:rPr kumimoji="0" lang="en-US" sz="2400" b="0" i="0" u="none" strike="noStrike" cap="none" normalizeH="0" baseline="-25000" dirty="0" smtClean="0">
                          <a:ln>
                            <a:noFill/>
                          </a:ln>
                          <a:solidFill>
                            <a:schemeClr val="tx1"/>
                          </a:solidFill>
                          <a:effectLst/>
                          <a:latin typeface="Arial" charset="0"/>
                        </a:rPr>
                        <a:t>2 </a:t>
                      </a:r>
                      <a:r>
                        <a:rPr kumimoji="0" lang="en-US" sz="2400" b="0" i="0" u="none" strike="noStrike" cap="none" normalizeH="0" baseline="-25000" dirty="0" err="1" smtClean="0">
                          <a:ln>
                            <a:noFill/>
                          </a:ln>
                          <a:solidFill>
                            <a:schemeClr val="tx1"/>
                          </a:solidFill>
                          <a:effectLst/>
                          <a:latin typeface="Arial" charset="0"/>
                        </a:rPr>
                        <a:t>dự</a:t>
                      </a:r>
                      <a:r>
                        <a:rPr kumimoji="0" lang="en-US" sz="2400" b="0" i="0" u="none" strike="noStrike" cap="none" normalizeH="0" baseline="-25000" dirty="0" smtClean="0">
                          <a:ln>
                            <a:noFill/>
                          </a:ln>
                          <a:solidFill>
                            <a:schemeClr val="tx1"/>
                          </a:solidFill>
                          <a:effectLst/>
                          <a:latin typeface="Arial" charset="0"/>
                        </a:rPr>
                        <a:t> </a:t>
                      </a:r>
                      <a:r>
                        <a:rPr kumimoji="0" lang="en-US" sz="2400" b="0" i="0" u="none" strike="noStrike" cap="none" normalizeH="0" baseline="-25000" dirty="0" err="1" smtClean="0">
                          <a:ln>
                            <a:noFill/>
                          </a:ln>
                          <a:solidFill>
                            <a:schemeClr val="tx1"/>
                          </a:solidFill>
                          <a:effectLst/>
                          <a:latin typeface="Arial" charset="0"/>
                        </a:rPr>
                        <a:t>đoán</a:t>
                      </a:r>
                      <a:r>
                        <a:rPr kumimoji="0" lang="en-US" sz="2400" b="0" i="0" u="none" strike="noStrike" cap="none" normalizeH="0" baseline="-25000" dirty="0" smtClean="0">
                          <a:ln>
                            <a:noFill/>
                          </a:ln>
                          <a:solidFill>
                            <a:schemeClr val="tx1"/>
                          </a:solidFill>
                          <a:effectLst/>
                          <a:latin typeface="Arial" charset="0"/>
                        </a:rPr>
                        <a:t> </a:t>
                      </a:r>
                      <a:r>
                        <a:rPr kumimoji="0" lang="en-US" sz="2400" b="0" i="0" u="none" strike="noStrike" cap="none" normalizeH="0" baseline="0" dirty="0" smtClean="0">
                          <a:ln>
                            <a:noFill/>
                          </a:ln>
                          <a:solidFill>
                            <a:schemeClr val="tx1"/>
                          </a:solidFill>
                          <a:effectLst/>
                          <a:latin typeface="Arial" charset="0"/>
                        </a:rPr>
                        <a:t>= 1,5 x HCO</a:t>
                      </a:r>
                      <a:r>
                        <a:rPr kumimoji="0" lang="en-US" sz="2400" b="0" i="0" u="none" strike="noStrike" cap="none" normalizeH="0" baseline="-25000" dirty="0" smtClean="0">
                          <a:ln>
                            <a:noFill/>
                          </a:ln>
                          <a:solidFill>
                            <a:schemeClr val="tx1"/>
                          </a:solidFill>
                          <a:effectLst/>
                          <a:latin typeface="Arial" charset="0"/>
                        </a:rPr>
                        <a:t>3 </a:t>
                      </a:r>
                      <a:r>
                        <a:rPr kumimoji="0" lang="en-US" sz="2400" b="0" i="0" u="none" strike="noStrike" cap="none" normalizeH="0" baseline="0" dirty="0" smtClean="0">
                          <a:ln>
                            <a:noFill/>
                          </a:ln>
                          <a:solidFill>
                            <a:schemeClr val="tx1"/>
                          </a:solidFill>
                          <a:effectLst/>
                          <a:latin typeface="Arial" charset="0"/>
                        </a:rPr>
                        <a:t>+ (8 </a:t>
                      </a:r>
                      <a:r>
                        <a:rPr kumimoji="0" lang="en-US" sz="2400" b="0" i="0" u="none" strike="noStrike" cap="none" normalizeH="0" baseline="0" dirty="0" smtClean="0">
                          <a:ln>
                            <a:noFill/>
                          </a:ln>
                          <a:solidFill>
                            <a:schemeClr val="tx1"/>
                          </a:solidFill>
                          <a:effectLst/>
                          <a:latin typeface="Arial" charset="0"/>
                          <a:sym typeface="Symbol" pitchFamily="18" charset="2"/>
                        </a:rPr>
                        <a:t> 2)</a:t>
                      </a: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335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Kiềm chuyển hóa</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PCO</a:t>
                      </a:r>
                      <a:r>
                        <a:rPr kumimoji="0" lang="en-US" sz="2400" b="0" i="0" u="none" strike="noStrike" cap="none" normalizeH="0" baseline="-25000" smtClean="0">
                          <a:ln>
                            <a:noFill/>
                          </a:ln>
                          <a:solidFill>
                            <a:schemeClr val="tx1"/>
                          </a:solidFill>
                          <a:effectLst/>
                          <a:latin typeface="Arial" charset="0"/>
                        </a:rPr>
                        <a:t>2 dự đoán </a:t>
                      </a:r>
                      <a:r>
                        <a:rPr kumimoji="0" lang="en-US" sz="2400" b="0" i="0" u="none" strike="noStrike" cap="none" normalizeH="0" baseline="0" smtClean="0">
                          <a:ln>
                            <a:noFill/>
                          </a:ln>
                          <a:solidFill>
                            <a:schemeClr val="tx1"/>
                          </a:solidFill>
                          <a:effectLst/>
                          <a:latin typeface="Arial" charset="0"/>
                        </a:rPr>
                        <a:t>= 0,7 x HCO</a:t>
                      </a:r>
                      <a:r>
                        <a:rPr kumimoji="0" lang="en-US" sz="2400" b="0" i="0" u="none" strike="noStrike" cap="none" normalizeH="0" baseline="-25000" smtClean="0">
                          <a:ln>
                            <a:noFill/>
                          </a:ln>
                          <a:solidFill>
                            <a:schemeClr val="tx1"/>
                          </a:solidFill>
                          <a:effectLst/>
                          <a:latin typeface="Arial" charset="0"/>
                        </a:rPr>
                        <a:t>3 </a:t>
                      </a:r>
                      <a:r>
                        <a:rPr kumimoji="0" lang="en-US" sz="2400" b="0" i="0" u="none" strike="noStrike" cap="none" normalizeH="0" baseline="0" smtClean="0">
                          <a:ln>
                            <a:noFill/>
                          </a:ln>
                          <a:solidFill>
                            <a:schemeClr val="tx1"/>
                          </a:solidFill>
                          <a:effectLst/>
                          <a:latin typeface="Arial" charset="0"/>
                        </a:rPr>
                        <a:t>+ (21 </a:t>
                      </a:r>
                      <a:r>
                        <a:rPr kumimoji="0" lang="en-US" sz="2400" b="0" i="0" u="none" strike="noStrike" cap="none" normalizeH="0" baseline="0" smtClean="0">
                          <a:ln>
                            <a:noFill/>
                          </a:ln>
                          <a:solidFill>
                            <a:schemeClr val="tx1"/>
                          </a:solidFill>
                          <a:effectLst/>
                          <a:latin typeface="Arial" charset="0"/>
                          <a:sym typeface="Symbol" pitchFamily="18" charset="2"/>
                        </a:rPr>
                        <a:t> 2)</a:t>
                      </a:r>
                      <a:endParaRPr kumimoji="0" lang="en-US" sz="2400" b="0" i="0" u="none" strike="noStrike" cap="none" normalizeH="0" baseline="0" smtClean="0">
                        <a:ln>
                          <a:noFill/>
                        </a:ln>
                        <a:solidFill>
                          <a:schemeClr val="tx1"/>
                        </a:solidFill>
                        <a:effectLst/>
                        <a:latin typeface="Arial" charset="0"/>
                      </a:endParaRP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Toan hô hấp cấp</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sym typeface="Wingdings 3" pitchFamily="18" charset="2"/>
                        </a:rPr>
                        <a:t>pH = 0,008 x (</a:t>
                      </a:r>
                      <a:r>
                        <a:rPr kumimoji="0" lang="en-US" sz="2400" b="0" i="0" u="none" strike="noStrike" cap="none" normalizeH="0" baseline="0" dirty="0" smtClean="0">
                          <a:ln>
                            <a:noFill/>
                          </a:ln>
                          <a:solidFill>
                            <a:schemeClr val="tx1"/>
                          </a:solidFill>
                          <a:effectLst/>
                          <a:latin typeface="Arial" charset="0"/>
                        </a:rPr>
                        <a:t>PCO</a:t>
                      </a:r>
                      <a:r>
                        <a:rPr kumimoji="0" lang="en-US" sz="2400" b="0" i="0" u="none" strike="noStrike" cap="none" normalizeH="0" baseline="-25000" dirty="0" smtClean="0">
                          <a:ln>
                            <a:noFill/>
                          </a:ln>
                          <a:solidFill>
                            <a:schemeClr val="tx1"/>
                          </a:solidFill>
                          <a:effectLst/>
                          <a:latin typeface="Arial" charset="0"/>
                        </a:rPr>
                        <a:t>2 </a:t>
                      </a:r>
                      <a:r>
                        <a:rPr kumimoji="0" lang="en-US" sz="2400" b="0" i="0" u="none" strike="noStrike" cap="none" normalizeH="0" baseline="0" dirty="0" smtClean="0">
                          <a:ln>
                            <a:noFill/>
                          </a:ln>
                          <a:solidFill>
                            <a:schemeClr val="tx1"/>
                          </a:solidFill>
                          <a:effectLst/>
                          <a:latin typeface="Arial" charset="0"/>
                        </a:rPr>
                        <a:t>- 40)</a:t>
                      </a:r>
                      <a:endParaRPr kumimoji="0" lang="en-US" sz="2400" b="0" i="0" u="none" strike="noStrike" cap="none" normalizeH="0" baseline="-25000" dirty="0" smtClean="0">
                        <a:ln>
                          <a:noFill/>
                        </a:ln>
                        <a:solidFill>
                          <a:schemeClr val="tx1"/>
                        </a:solidFill>
                        <a:effectLst/>
                        <a:latin typeface="Arial" charset="0"/>
                      </a:endParaRP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Toan hô hấp mạn</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sym typeface="Wingdings 3" pitchFamily="18" charset="2"/>
                        </a:rPr>
                        <a:t>pH = 0,003 x (</a:t>
                      </a:r>
                      <a:r>
                        <a:rPr kumimoji="0" lang="en-US" sz="2400" b="0" i="0" u="none" strike="noStrike" cap="none" normalizeH="0" baseline="0" smtClean="0">
                          <a:ln>
                            <a:noFill/>
                          </a:ln>
                          <a:solidFill>
                            <a:schemeClr val="tx1"/>
                          </a:solidFill>
                          <a:effectLst/>
                          <a:latin typeface="Arial" charset="0"/>
                        </a:rPr>
                        <a:t>PCO</a:t>
                      </a:r>
                      <a:r>
                        <a:rPr kumimoji="0" lang="en-US" sz="2400" b="0" i="0" u="none" strike="noStrike" cap="none" normalizeH="0" baseline="-25000" smtClean="0">
                          <a:ln>
                            <a:noFill/>
                          </a:ln>
                          <a:solidFill>
                            <a:schemeClr val="tx1"/>
                          </a:solidFill>
                          <a:effectLst/>
                          <a:latin typeface="Arial" charset="0"/>
                        </a:rPr>
                        <a:t>2 </a:t>
                      </a:r>
                      <a:r>
                        <a:rPr kumimoji="0" lang="en-US" sz="2400" b="0" i="0" u="none" strike="noStrike" cap="none" normalizeH="0" baseline="0" smtClean="0">
                          <a:ln>
                            <a:noFill/>
                          </a:ln>
                          <a:solidFill>
                            <a:schemeClr val="tx1"/>
                          </a:solidFill>
                          <a:effectLst/>
                          <a:latin typeface="Arial" charset="0"/>
                        </a:rPr>
                        <a:t>- 40)</a:t>
                      </a: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Kiềm hô hấp cấp</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sym typeface="Wingdings 3" pitchFamily="18" charset="2"/>
                        </a:rPr>
                        <a:t>pH = 0,008 x (40 - </a:t>
                      </a:r>
                      <a:r>
                        <a:rPr kumimoji="0" lang="en-US" sz="2400" b="0" i="0" u="none" strike="noStrike" cap="none" normalizeH="0" baseline="0" smtClean="0">
                          <a:ln>
                            <a:noFill/>
                          </a:ln>
                          <a:solidFill>
                            <a:schemeClr val="tx1"/>
                          </a:solidFill>
                          <a:effectLst/>
                          <a:latin typeface="Arial" charset="0"/>
                        </a:rPr>
                        <a:t>PCO</a:t>
                      </a:r>
                      <a:r>
                        <a:rPr kumimoji="0" lang="en-US" sz="2400" b="0" i="0" u="none" strike="noStrike" cap="none" normalizeH="0" baseline="-25000" smtClean="0">
                          <a:ln>
                            <a:noFill/>
                          </a:ln>
                          <a:solidFill>
                            <a:schemeClr val="tx1"/>
                          </a:solidFill>
                          <a:effectLst/>
                          <a:latin typeface="Arial" charset="0"/>
                        </a:rPr>
                        <a:t>2</a:t>
                      </a:r>
                      <a:r>
                        <a:rPr kumimoji="0" lang="en-US" sz="2400" b="0" i="0" u="none" strike="noStrike" cap="none" normalizeH="0" baseline="0" smtClean="0">
                          <a:ln>
                            <a:noFill/>
                          </a:ln>
                          <a:solidFill>
                            <a:schemeClr val="tx1"/>
                          </a:solidFill>
                          <a:effectLst/>
                          <a:latin typeface="Arial" charset="0"/>
                        </a:rPr>
                        <a:t>)</a:t>
                      </a: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78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Kiềm hô hấp mạn</a:t>
                      </a:r>
                    </a:p>
                  </a:txBody>
                  <a:tcPr marL="73998" marR="73998" marT="40083" marB="400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sym typeface="Wingdings 3" pitchFamily="18" charset="2"/>
                        </a:rPr>
                        <a:t>pH = 0,017 x (40 - </a:t>
                      </a:r>
                      <a:r>
                        <a:rPr kumimoji="0" lang="en-US" sz="2400" b="0" i="0" u="none" strike="noStrike" cap="none" normalizeH="0" baseline="0" dirty="0" smtClean="0">
                          <a:ln>
                            <a:noFill/>
                          </a:ln>
                          <a:solidFill>
                            <a:schemeClr val="tx1"/>
                          </a:solidFill>
                          <a:effectLst/>
                          <a:latin typeface="Arial" charset="0"/>
                        </a:rPr>
                        <a:t>PCO</a:t>
                      </a:r>
                      <a:r>
                        <a:rPr kumimoji="0" lang="en-US" sz="2400" b="0" i="0" u="none" strike="noStrike" cap="none" normalizeH="0" baseline="-25000" dirty="0" smtClean="0">
                          <a:ln>
                            <a:noFill/>
                          </a:ln>
                          <a:solidFill>
                            <a:schemeClr val="tx1"/>
                          </a:solidFill>
                          <a:effectLst/>
                          <a:latin typeface="Arial" charset="0"/>
                        </a:rPr>
                        <a:t>2</a:t>
                      </a:r>
                      <a:r>
                        <a:rPr kumimoji="0" lang="en-US" sz="2400" b="0" i="0" u="none" strike="noStrike" cap="none" normalizeH="0" baseline="0" dirty="0" smtClean="0">
                          <a:ln>
                            <a:noFill/>
                          </a:ln>
                          <a:solidFill>
                            <a:schemeClr val="tx1"/>
                          </a:solidFill>
                          <a:effectLst/>
                          <a:latin typeface="Arial" charset="0"/>
                        </a:rPr>
                        <a:t>)</a:t>
                      </a:r>
                    </a:p>
                  </a:txBody>
                  <a:tcPr marL="73998" marR="73998" marT="40083" marB="400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4" name="Slide Number Placeholder 4"/>
          <p:cNvSpPr>
            <a:spLocks noGrp="1"/>
          </p:cNvSpPr>
          <p:nvPr>
            <p:ph type="sldNum" sz="quarter" idx="12"/>
          </p:nvPr>
        </p:nvSpPr>
        <p:spPr>
          <a:noFill/>
        </p:spPr>
        <p:txBody>
          <a:bodyPr/>
          <a:lstStyle/>
          <a:p>
            <a:fld id="{E8FA5B55-F2CD-495F-A95E-C76C98DE4FEF}" type="slidenum">
              <a:rPr lang="en-US"/>
              <a:pPr/>
              <a:t>12</a:t>
            </a:fld>
            <a:endParaRPr lang="en-US"/>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304800"/>
            <a:ext cx="8001000" cy="685800"/>
          </a:xfrm>
        </p:spPr>
        <p:txBody>
          <a:bodyPr>
            <a:normAutofit fontScale="90000"/>
          </a:bodyPr>
          <a:lstStyle/>
          <a:p>
            <a:pPr eaLnBrk="1" hangingPunct="1"/>
            <a:r>
              <a:rPr lang="en-US" dirty="0" err="1" smtClean="0"/>
              <a:t>Rối</a:t>
            </a:r>
            <a:r>
              <a:rPr lang="en-US" dirty="0" smtClean="0"/>
              <a:t> </a:t>
            </a:r>
            <a:r>
              <a:rPr lang="en-US" dirty="0" err="1" smtClean="0"/>
              <a:t>loạn</a:t>
            </a:r>
            <a:r>
              <a:rPr lang="en-US" dirty="0" smtClean="0"/>
              <a:t> acid - base </a:t>
            </a:r>
            <a:r>
              <a:rPr lang="en-US" dirty="0" err="1" smtClean="0"/>
              <a:t>có</a:t>
            </a:r>
            <a:r>
              <a:rPr lang="en-US" dirty="0" smtClean="0"/>
              <a:t> </a:t>
            </a:r>
            <a:r>
              <a:rPr lang="en-US" dirty="0" err="1" smtClean="0"/>
              <a:t>mấy</a:t>
            </a:r>
            <a:r>
              <a:rPr lang="en-US" dirty="0" smtClean="0"/>
              <a:t> </a:t>
            </a:r>
            <a:r>
              <a:rPr lang="en-US" dirty="0" err="1" smtClean="0"/>
              <a:t>loại</a:t>
            </a:r>
            <a:r>
              <a:rPr lang="en-US" dirty="0" smtClean="0"/>
              <a:t> ?</a:t>
            </a:r>
          </a:p>
        </p:txBody>
      </p:sp>
      <p:sp>
        <p:nvSpPr>
          <p:cNvPr id="9218" name="Slide Number Placeholder 4"/>
          <p:cNvSpPr>
            <a:spLocks noGrp="1"/>
          </p:cNvSpPr>
          <p:nvPr>
            <p:ph type="sldNum" sz="quarter" idx="12"/>
          </p:nvPr>
        </p:nvSpPr>
        <p:spPr>
          <a:noFill/>
        </p:spPr>
        <p:txBody>
          <a:bodyPr/>
          <a:lstStyle/>
          <a:p>
            <a:fld id="{245DBEFE-56CD-43E3-8DA0-A5C2B8174E80}" type="slidenum">
              <a:rPr lang="en-US"/>
              <a:pPr/>
              <a:t>13</a:t>
            </a:fld>
            <a:endParaRPr lang="en-US"/>
          </a:p>
        </p:txBody>
      </p:sp>
      <p:sp>
        <p:nvSpPr>
          <p:cNvPr id="9220" name="Text Box 3"/>
          <p:cNvSpPr txBox="1">
            <a:spLocks noChangeArrowheads="1"/>
          </p:cNvSpPr>
          <p:nvPr/>
        </p:nvSpPr>
        <p:spPr bwMode="auto">
          <a:xfrm>
            <a:off x="990600" y="3235325"/>
            <a:ext cx="2362200" cy="523220"/>
          </a:xfrm>
          <a:prstGeom prst="rect">
            <a:avLst/>
          </a:prstGeom>
          <a:noFill/>
          <a:ln w="28575">
            <a:solidFill>
              <a:srgbClr val="FF0000"/>
            </a:solidFill>
            <a:miter lim="800000"/>
            <a:headEnd type="none" w="sm" len="sm"/>
            <a:tailEnd type="none" w="sm" len="sm"/>
          </a:ln>
        </p:spPr>
        <p:txBody>
          <a:bodyPr>
            <a:spAutoFit/>
          </a:bodyPr>
          <a:lstStyle/>
          <a:p>
            <a:pPr algn="ctr">
              <a:spcBef>
                <a:spcPct val="50000"/>
              </a:spcBef>
            </a:pPr>
            <a:r>
              <a:rPr lang="en-US" sz="2800" b="1">
                <a:solidFill>
                  <a:srgbClr val="FF0000"/>
                </a:solidFill>
                <a:latin typeface="Tahoma" pitchFamily="34" charset="0"/>
              </a:rPr>
              <a:t>nhiễm toan</a:t>
            </a:r>
          </a:p>
        </p:txBody>
      </p:sp>
      <p:sp>
        <p:nvSpPr>
          <p:cNvPr id="9221" name="Text Box 4"/>
          <p:cNvSpPr txBox="1">
            <a:spLocks noChangeArrowheads="1"/>
          </p:cNvSpPr>
          <p:nvPr/>
        </p:nvSpPr>
        <p:spPr bwMode="auto">
          <a:xfrm>
            <a:off x="5486400" y="3362980"/>
            <a:ext cx="2438400" cy="523220"/>
          </a:xfrm>
          <a:prstGeom prst="rect">
            <a:avLst/>
          </a:prstGeom>
          <a:noFill/>
          <a:ln w="28575">
            <a:solidFill>
              <a:srgbClr val="0000FF"/>
            </a:solidFill>
            <a:miter lim="800000"/>
            <a:headEnd type="none" w="sm" len="sm"/>
            <a:tailEnd type="none" w="sm" len="sm"/>
          </a:ln>
        </p:spPr>
        <p:txBody>
          <a:bodyPr>
            <a:spAutoFit/>
          </a:bodyPr>
          <a:lstStyle/>
          <a:p>
            <a:pPr algn="ctr">
              <a:spcBef>
                <a:spcPct val="50000"/>
              </a:spcBef>
            </a:pPr>
            <a:r>
              <a:rPr lang="en-US" sz="2800" b="1">
                <a:solidFill>
                  <a:srgbClr val="0000FF"/>
                </a:solidFill>
                <a:latin typeface="Tahoma" pitchFamily="34" charset="0"/>
              </a:rPr>
              <a:t>nhiễm kiềm</a:t>
            </a:r>
          </a:p>
        </p:txBody>
      </p:sp>
      <p:sp>
        <p:nvSpPr>
          <p:cNvPr id="9222" name="Line 5"/>
          <p:cNvSpPr>
            <a:spLocks noChangeShapeType="1"/>
          </p:cNvSpPr>
          <p:nvPr/>
        </p:nvSpPr>
        <p:spPr bwMode="auto">
          <a:xfrm flipH="1">
            <a:off x="2286000" y="2562225"/>
            <a:ext cx="2362200" cy="609600"/>
          </a:xfrm>
          <a:prstGeom prst="line">
            <a:avLst/>
          </a:prstGeom>
          <a:noFill/>
          <a:ln w="38100">
            <a:solidFill>
              <a:srgbClr val="FF0000"/>
            </a:solidFill>
            <a:round/>
            <a:headEnd type="none" w="sm" len="sm"/>
            <a:tailEnd type="triangle" w="sm" len="sm"/>
          </a:ln>
        </p:spPr>
        <p:txBody>
          <a:bodyPr wrap="none" anchor="ctr"/>
          <a:lstStyle/>
          <a:p>
            <a:endParaRPr lang="en-US"/>
          </a:p>
        </p:txBody>
      </p:sp>
      <p:sp>
        <p:nvSpPr>
          <p:cNvPr id="9224" name="Text Box 7"/>
          <p:cNvSpPr txBox="1">
            <a:spLocks noChangeArrowheads="1"/>
          </p:cNvSpPr>
          <p:nvPr/>
        </p:nvSpPr>
        <p:spPr bwMode="auto">
          <a:xfrm>
            <a:off x="1752600" y="2638426"/>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FF0000"/>
                </a:solidFill>
                <a:latin typeface="VNI-Helve" pitchFamily="2" charset="0"/>
              </a:rPr>
              <a:t>pH&lt;7,35</a:t>
            </a:r>
          </a:p>
        </p:txBody>
      </p:sp>
      <p:sp>
        <p:nvSpPr>
          <p:cNvPr id="9225" name="Text Box 8"/>
          <p:cNvSpPr txBox="1">
            <a:spLocks noChangeArrowheads="1"/>
          </p:cNvSpPr>
          <p:nvPr/>
        </p:nvSpPr>
        <p:spPr bwMode="auto">
          <a:xfrm>
            <a:off x="6553200" y="2667000"/>
            <a:ext cx="1295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0000FF"/>
                </a:solidFill>
                <a:latin typeface="VNI-Helve" pitchFamily="2" charset="0"/>
              </a:rPr>
              <a:t>pH&gt;7,45</a:t>
            </a:r>
          </a:p>
        </p:txBody>
      </p:sp>
      <p:sp>
        <p:nvSpPr>
          <p:cNvPr id="9226" name="Text Box 9"/>
          <p:cNvSpPr txBox="1">
            <a:spLocks noChangeArrowheads="1"/>
          </p:cNvSpPr>
          <p:nvPr/>
        </p:nvSpPr>
        <p:spPr bwMode="auto">
          <a:xfrm>
            <a:off x="304800" y="5534026"/>
            <a:ext cx="1371600" cy="461665"/>
          </a:xfrm>
          <a:prstGeom prst="rect">
            <a:avLst/>
          </a:prstGeom>
          <a:noFill/>
          <a:ln w="28575">
            <a:solidFill>
              <a:srgbClr val="FF0000"/>
            </a:solidFill>
            <a:miter lim="800000"/>
            <a:headEnd type="none" w="sm" len="sm"/>
            <a:tailEnd type="none" w="sm" len="sm"/>
          </a:ln>
        </p:spPr>
        <p:txBody>
          <a:bodyPr>
            <a:spAutoFit/>
          </a:bodyPr>
          <a:lstStyle/>
          <a:p>
            <a:pPr algn="ctr">
              <a:spcBef>
                <a:spcPct val="50000"/>
              </a:spcBef>
            </a:pPr>
            <a:r>
              <a:rPr lang="en-US" sz="2400" b="1">
                <a:solidFill>
                  <a:srgbClr val="FF0000"/>
                </a:solidFill>
                <a:latin typeface="VNI-Helve" pitchFamily="2" charset="0"/>
              </a:rPr>
              <a:t>Hoâ haáp</a:t>
            </a:r>
          </a:p>
        </p:txBody>
      </p:sp>
      <p:sp>
        <p:nvSpPr>
          <p:cNvPr id="9227" name="Text Box 10"/>
          <p:cNvSpPr txBox="1">
            <a:spLocks noChangeArrowheads="1"/>
          </p:cNvSpPr>
          <p:nvPr/>
        </p:nvSpPr>
        <p:spPr bwMode="auto">
          <a:xfrm>
            <a:off x="2209800" y="5534026"/>
            <a:ext cx="2133600" cy="461665"/>
          </a:xfrm>
          <a:prstGeom prst="rect">
            <a:avLst/>
          </a:prstGeom>
          <a:noFill/>
          <a:ln w="28575">
            <a:solidFill>
              <a:srgbClr val="FF0000"/>
            </a:solidFill>
            <a:miter lim="800000"/>
            <a:headEnd type="none" w="sm" len="sm"/>
            <a:tailEnd type="none" w="sm" len="sm"/>
          </a:ln>
        </p:spPr>
        <p:txBody>
          <a:bodyPr>
            <a:spAutoFit/>
          </a:bodyPr>
          <a:lstStyle/>
          <a:p>
            <a:pPr algn="ctr">
              <a:spcBef>
                <a:spcPct val="50000"/>
              </a:spcBef>
            </a:pPr>
            <a:r>
              <a:rPr lang="en-US" sz="2400" b="1">
                <a:solidFill>
                  <a:srgbClr val="FF0000"/>
                </a:solidFill>
                <a:latin typeface="VNI-Helve" pitchFamily="2" charset="0"/>
              </a:rPr>
              <a:t>Chuyeån hoùa</a:t>
            </a:r>
          </a:p>
        </p:txBody>
      </p:sp>
      <p:sp>
        <p:nvSpPr>
          <p:cNvPr id="9228" name="Text Box 11"/>
          <p:cNvSpPr txBox="1">
            <a:spLocks noChangeArrowheads="1"/>
          </p:cNvSpPr>
          <p:nvPr/>
        </p:nvSpPr>
        <p:spPr bwMode="auto">
          <a:xfrm>
            <a:off x="4648200" y="5534026"/>
            <a:ext cx="2133600" cy="461665"/>
          </a:xfrm>
          <a:prstGeom prst="rect">
            <a:avLst/>
          </a:prstGeom>
          <a:noFill/>
          <a:ln w="28575">
            <a:solidFill>
              <a:srgbClr val="0000FF"/>
            </a:solidFill>
            <a:miter lim="800000"/>
            <a:headEnd type="none" w="sm" len="sm"/>
            <a:tailEnd type="none" w="sm" len="sm"/>
          </a:ln>
        </p:spPr>
        <p:txBody>
          <a:bodyPr>
            <a:spAutoFit/>
          </a:bodyPr>
          <a:lstStyle/>
          <a:p>
            <a:pPr algn="ctr">
              <a:spcBef>
                <a:spcPct val="50000"/>
              </a:spcBef>
            </a:pPr>
            <a:r>
              <a:rPr lang="en-US" sz="2400" b="1">
                <a:solidFill>
                  <a:srgbClr val="0000FF"/>
                </a:solidFill>
                <a:latin typeface="VNI-Helve" pitchFamily="2" charset="0"/>
              </a:rPr>
              <a:t>Chuyeån hoùa</a:t>
            </a:r>
          </a:p>
        </p:txBody>
      </p:sp>
      <p:sp>
        <p:nvSpPr>
          <p:cNvPr id="9229" name="Text Box 12"/>
          <p:cNvSpPr txBox="1">
            <a:spLocks noChangeArrowheads="1"/>
          </p:cNvSpPr>
          <p:nvPr/>
        </p:nvSpPr>
        <p:spPr bwMode="auto">
          <a:xfrm>
            <a:off x="7315200" y="5534026"/>
            <a:ext cx="1371600" cy="461665"/>
          </a:xfrm>
          <a:prstGeom prst="rect">
            <a:avLst/>
          </a:prstGeom>
          <a:noFill/>
          <a:ln w="28575">
            <a:solidFill>
              <a:srgbClr val="0000FF"/>
            </a:solidFill>
            <a:miter lim="800000"/>
            <a:headEnd type="none" w="sm" len="sm"/>
            <a:tailEnd type="none" w="sm" len="sm"/>
          </a:ln>
        </p:spPr>
        <p:txBody>
          <a:bodyPr>
            <a:spAutoFit/>
          </a:bodyPr>
          <a:lstStyle/>
          <a:p>
            <a:pPr algn="ctr">
              <a:spcBef>
                <a:spcPct val="50000"/>
              </a:spcBef>
            </a:pPr>
            <a:r>
              <a:rPr lang="en-US" sz="2400" b="1">
                <a:solidFill>
                  <a:srgbClr val="0000FF"/>
                </a:solidFill>
                <a:latin typeface="VNI-Helve" pitchFamily="2" charset="0"/>
              </a:rPr>
              <a:t>Hoâ haáp</a:t>
            </a:r>
          </a:p>
        </p:txBody>
      </p:sp>
      <p:sp>
        <p:nvSpPr>
          <p:cNvPr id="9230" name="Line 13"/>
          <p:cNvSpPr>
            <a:spLocks noChangeShapeType="1"/>
          </p:cNvSpPr>
          <p:nvPr/>
        </p:nvSpPr>
        <p:spPr bwMode="auto">
          <a:xfrm flipV="1">
            <a:off x="990600" y="4848225"/>
            <a:ext cx="0" cy="685800"/>
          </a:xfrm>
          <a:prstGeom prst="line">
            <a:avLst/>
          </a:prstGeom>
          <a:noFill/>
          <a:ln w="38100">
            <a:solidFill>
              <a:srgbClr val="FF0000"/>
            </a:solidFill>
            <a:round/>
            <a:headEnd type="triangle" w="med" len="med"/>
            <a:tailEnd type="none" w="sm" len="sm"/>
          </a:ln>
        </p:spPr>
        <p:txBody>
          <a:bodyPr wrap="none" anchor="ctr"/>
          <a:lstStyle/>
          <a:p>
            <a:endParaRPr lang="en-US"/>
          </a:p>
        </p:txBody>
      </p:sp>
      <p:sp>
        <p:nvSpPr>
          <p:cNvPr id="9231" name="Line 14"/>
          <p:cNvSpPr>
            <a:spLocks noChangeShapeType="1"/>
          </p:cNvSpPr>
          <p:nvPr/>
        </p:nvSpPr>
        <p:spPr bwMode="auto">
          <a:xfrm flipV="1">
            <a:off x="3276600" y="4848225"/>
            <a:ext cx="0" cy="685800"/>
          </a:xfrm>
          <a:prstGeom prst="line">
            <a:avLst/>
          </a:prstGeom>
          <a:noFill/>
          <a:ln w="38100">
            <a:solidFill>
              <a:srgbClr val="FF0000"/>
            </a:solidFill>
            <a:round/>
            <a:headEnd type="triangle" w="med" len="med"/>
            <a:tailEnd type="none" w="sm" len="sm"/>
          </a:ln>
        </p:spPr>
        <p:txBody>
          <a:bodyPr wrap="none" anchor="ctr"/>
          <a:lstStyle/>
          <a:p>
            <a:endParaRPr lang="en-US"/>
          </a:p>
        </p:txBody>
      </p:sp>
      <p:sp>
        <p:nvSpPr>
          <p:cNvPr id="9232" name="Line 15"/>
          <p:cNvSpPr>
            <a:spLocks noChangeShapeType="1"/>
          </p:cNvSpPr>
          <p:nvPr/>
        </p:nvSpPr>
        <p:spPr bwMode="auto">
          <a:xfrm>
            <a:off x="990600" y="4848225"/>
            <a:ext cx="2286000" cy="0"/>
          </a:xfrm>
          <a:prstGeom prst="line">
            <a:avLst/>
          </a:prstGeom>
          <a:noFill/>
          <a:ln w="38100">
            <a:solidFill>
              <a:srgbClr val="FF0000"/>
            </a:solidFill>
            <a:round/>
            <a:headEnd type="none" w="sm" len="sm"/>
            <a:tailEnd type="none" w="sm" len="sm"/>
          </a:ln>
        </p:spPr>
        <p:txBody>
          <a:bodyPr wrap="none" anchor="ctr"/>
          <a:lstStyle/>
          <a:p>
            <a:endParaRPr lang="en-US"/>
          </a:p>
        </p:txBody>
      </p:sp>
      <p:sp>
        <p:nvSpPr>
          <p:cNvPr id="9233" name="Line 16"/>
          <p:cNvSpPr>
            <a:spLocks noChangeShapeType="1"/>
          </p:cNvSpPr>
          <p:nvPr/>
        </p:nvSpPr>
        <p:spPr bwMode="auto">
          <a:xfrm>
            <a:off x="2133600" y="3857625"/>
            <a:ext cx="0" cy="990600"/>
          </a:xfrm>
          <a:prstGeom prst="line">
            <a:avLst/>
          </a:prstGeom>
          <a:noFill/>
          <a:ln w="38100">
            <a:solidFill>
              <a:srgbClr val="FF0000"/>
            </a:solidFill>
            <a:round/>
            <a:headEnd type="none" w="sm" len="sm"/>
            <a:tailEnd type="none" w="sm" len="sm"/>
          </a:ln>
        </p:spPr>
        <p:txBody>
          <a:bodyPr wrap="none" anchor="ctr"/>
          <a:lstStyle/>
          <a:p>
            <a:endParaRPr lang="en-US"/>
          </a:p>
        </p:txBody>
      </p:sp>
      <p:sp>
        <p:nvSpPr>
          <p:cNvPr id="9234" name="Line 17"/>
          <p:cNvSpPr>
            <a:spLocks noChangeShapeType="1"/>
          </p:cNvSpPr>
          <p:nvPr/>
        </p:nvSpPr>
        <p:spPr bwMode="auto">
          <a:xfrm flipV="1">
            <a:off x="5486400" y="4848225"/>
            <a:ext cx="0" cy="685800"/>
          </a:xfrm>
          <a:prstGeom prst="line">
            <a:avLst/>
          </a:prstGeom>
          <a:noFill/>
          <a:ln w="38100">
            <a:solidFill>
              <a:srgbClr val="0000FF"/>
            </a:solidFill>
            <a:round/>
            <a:headEnd type="triangle" w="med" len="med"/>
            <a:tailEnd/>
          </a:ln>
        </p:spPr>
        <p:txBody>
          <a:bodyPr wrap="none" anchor="ctr"/>
          <a:lstStyle/>
          <a:p>
            <a:endParaRPr lang="en-US"/>
          </a:p>
        </p:txBody>
      </p:sp>
      <p:sp>
        <p:nvSpPr>
          <p:cNvPr id="9235" name="Line 18"/>
          <p:cNvSpPr>
            <a:spLocks noChangeShapeType="1"/>
          </p:cNvSpPr>
          <p:nvPr/>
        </p:nvSpPr>
        <p:spPr bwMode="auto">
          <a:xfrm flipV="1">
            <a:off x="8153400" y="4848225"/>
            <a:ext cx="0" cy="685800"/>
          </a:xfrm>
          <a:prstGeom prst="line">
            <a:avLst/>
          </a:prstGeom>
          <a:noFill/>
          <a:ln w="38100">
            <a:solidFill>
              <a:srgbClr val="0000FF"/>
            </a:solidFill>
            <a:round/>
            <a:headEnd type="triangle" w="med" len="med"/>
            <a:tailEnd/>
          </a:ln>
        </p:spPr>
        <p:txBody>
          <a:bodyPr wrap="none" anchor="ctr"/>
          <a:lstStyle/>
          <a:p>
            <a:endParaRPr lang="en-US"/>
          </a:p>
        </p:txBody>
      </p:sp>
      <p:sp>
        <p:nvSpPr>
          <p:cNvPr id="9236" name="Line 19"/>
          <p:cNvSpPr>
            <a:spLocks noChangeShapeType="1"/>
          </p:cNvSpPr>
          <p:nvPr/>
        </p:nvSpPr>
        <p:spPr bwMode="auto">
          <a:xfrm>
            <a:off x="5486400" y="4848225"/>
            <a:ext cx="2667000" cy="0"/>
          </a:xfrm>
          <a:prstGeom prst="line">
            <a:avLst/>
          </a:prstGeom>
          <a:noFill/>
          <a:ln w="38100">
            <a:solidFill>
              <a:srgbClr val="0000FF"/>
            </a:solidFill>
            <a:round/>
            <a:headEnd type="none" w="sm" len="sm"/>
            <a:tailEnd type="none" w="sm" len="sm"/>
          </a:ln>
        </p:spPr>
        <p:txBody>
          <a:bodyPr wrap="none" anchor="ctr"/>
          <a:lstStyle/>
          <a:p>
            <a:endParaRPr lang="en-US"/>
          </a:p>
        </p:txBody>
      </p:sp>
      <p:sp>
        <p:nvSpPr>
          <p:cNvPr id="9237" name="Line 20"/>
          <p:cNvSpPr>
            <a:spLocks noChangeShapeType="1"/>
          </p:cNvSpPr>
          <p:nvPr/>
        </p:nvSpPr>
        <p:spPr bwMode="auto">
          <a:xfrm>
            <a:off x="6781800" y="3886200"/>
            <a:ext cx="0" cy="914400"/>
          </a:xfrm>
          <a:prstGeom prst="line">
            <a:avLst/>
          </a:prstGeom>
          <a:noFill/>
          <a:ln w="38100">
            <a:solidFill>
              <a:srgbClr val="0000FF"/>
            </a:solidFill>
            <a:round/>
            <a:headEnd type="none" w="sm" len="sm"/>
            <a:tailEnd type="none" w="sm" len="sm"/>
          </a:ln>
        </p:spPr>
        <p:txBody>
          <a:bodyPr wrap="none" anchor="ctr"/>
          <a:lstStyle/>
          <a:p>
            <a:endParaRPr lang="en-US"/>
          </a:p>
        </p:txBody>
      </p:sp>
      <p:sp>
        <p:nvSpPr>
          <p:cNvPr id="9238" name="Text Box 21"/>
          <p:cNvSpPr txBox="1">
            <a:spLocks noChangeArrowheads="1"/>
          </p:cNvSpPr>
          <p:nvPr/>
        </p:nvSpPr>
        <p:spPr bwMode="auto">
          <a:xfrm>
            <a:off x="457200" y="4419600"/>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FF0000"/>
                </a:solidFill>
                <a:latin typeface="VNI-Helve" pitchFamily="2" charset="0"/>
              </a:rPr>
              <a:t>PCO</a:t>
            </a:r>
            <a:r>
              <a:rPr lang="en-US" sz="2000" baseline="-25000">
                <a:solidFill>
                  <a:srgbClr val="FF0000"/>
                </a:solidFill>
                <a:latin typeface="VNI-Helve" pitchFamily="2" charset="0"/>
              </a:rPr>
              <a:t>2</a:t>
            </a:r>
            <a:r>
              <a:rPr lang="en-US" sz="2000">
                <a:solidFill>
                  <a:srgbClr val="FF0000"/>
                </a:solidFill>
                <a:latin typeface="VNI-Helve" pitchFamily="2" charset="0"/>
                <a:sym typeface="Symbol" pitchFamily="18" charset="2"/>
              </a:rPr>
              <a:t></a:t>
            </a:r>
            <a:endParaRPr lang="en-US" sz="2000">
              <a:solidFill>
                <a:srgbClr val="FF0000"/>
              </a:solidFill>
              <a:latin typeface="VNI-Helve" pitchFamily="2" charset="0"/>
            </a:endParaRPr>
          </a:p>
        </p:txBody>
      </p:sp>
      <p:sp>
        <p:nvSpPr>
          <p:cNvPr id="9239" name="Text Box 22"/>
          <p:cNvSpPr txBox="1">
            <a:spLocks noChangeArrowheads="1"/>
          </p:cNvSpPr>
          <p:nvPr/>
        </p:nvSpPr>
        <p:spPr bwMode="auto">
          <a:xfrm>
            <a:off x="2667000" y="4391026"/>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FF0000"/>
                </a:solidFill>
                <a:latin typeface="VNI-Helve" pitchFamily="2" charset="0"/>
              </a:rPr>
              <a:t>HCO</a:t>
            </a:r>
            <a:r>
              <a:rPr lang="en-US" sz="2000" baseline="-25000">
                <a:solidFill>
                  <a:srgbClr val="FF0000"/>
                </a:solidFill>
                <a:latin typeface="VNI-Helve" pitchFamily="2" charset="0"/>
              </a:rPr>
              <a:t>3</a:t>
            </a:r>
            <a:r>
              <a:rPr lang="en-US" sz="2000" baseline="30000">
                <a:solidFill>
                  <a:srgbClr val="FF0000"/>
                </a:solidFill>
                <a:latin typeface="VNI-Helve" pitchFamily="2" charset="0"/>
              </a:rPr>
              <a:t>-</a:t>
            </a:r>
            <a:r>
              <a:rPr lang="en-US" sz="2000">
                <a:solidFill>
                  <a:srgbClr val="FF0000"/>
                </a:solidFill>
                <a:latin typeface="VNI-Helve" pitchFamily="2" charset="0"/>
                <a:sym typeface="Symbol" pitchFamily="18" charset="2"/>
              </a:rPr>
              <a:t></a:t>
            </a:r>
            <a:endParaRPr lang="en-US" sz="2000">
              <a:solidFill>
                <a:srgbClr val="FF0000"/>
              </a:solidFill>
              <a:latin typeface="VNI-Helve" pitchFamily="2" charset="0"/>
            </a:endParaRPr>
          </a:p>
        </p:txBody>
      </p:sp>
      <p:sp>
        <p:nvSpPr>
          <p:cNvPr id="9240" name="Text Box 23"/>
          <p:cNvSpPr txBox="1">
            <a:spLocks noChangeArrowheads="1"/>
          </p:cNvSpPr>
          <p:nvPr/>
        </p:nvSpPr>
        <p:spPr bwMode="auto">
          <a:xfrm>
            <a:off x="5029200" y="4391026"/>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0000FF"/>
                </a:solidFill>
                <a:latin typeface="VNI-Helve" pitchFamily="2" charset="0"/>
              </a:rPr>
              <a:t>HCO</a:t>
            </a:r>
            <a:r>
              <a:rPr lang="en-US" sz="2000" baseline="-25000">
                <a:solidFill>
                  <a:srgbClr val="0000FF"/>
                </a:solidFill>
                <a:latin typeface="VNI-Helve" pitchFamily="2" charset="0"/>
              </a:rPr>
              <a:t>3</a:t>
            </a:r>
            <a:r>
              <a:rPr lang="en-US" sz="2000" baseline="30000">
                <a:solidFill>
                  <a:srgbClr val="0000FF"/>
                </a:solidFill>
                <a:latin typeface="VNI-Helve" pitchFamily="2" charset="0"/>
              </a:rPr>
              <a:t>-</a:t>
            </a:r>
            <a:r>
              <a:rPr lang="en-US" sz="2000">
                <a:solidFill>
                  <a:srgbClr val="0000FF"/>
                </a:solidFill>
                <a:latin typeface="VNI-Helve" pitchFamily="2" charset="0"/>
                <a:sym typeface="Symbol" pitchFamily="18" charset="2"/>
              </a:rPr>
              <a:t></a:t>
            </a:r>
          </a:p>
        </p:txBody>
      </p:sp>
      <p:sp>
        <p:nvSpPr>
          <p:cNvPr id="9241" name="Text Box 24"/>
          <p:cNvSpPr txBox="1">
            <a:spLocks noChangeArrowheads="1"/>
          </p:cNvSpPr>
          <p:nvPr/>
        </p:nvSpPr>
        <p:spPr bwMode="auto">
          <a:xfrm>
            <a:off x="7543800" y="4391026"/>
            <a:ext cx="12192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solidFill>
                  <a:srgbClr val="0000FF"/>
                </a:solidFill>
                <a:latin typeface="VNI-Helve" pitchFamily="2" charset="0"/>
              </a:rPr>
              <a:t>PCO</a:t>
            </a:r>
            <a:r>
              <a:rPr lang="en-US" sz="2000" baseline="-25000">
                <a:solidFill>
                  <a:srgbClr val="0000FF"/>
                </a:solidFill>
                <a:latin typeface="VNI-Helve" pitchFamily="2" charset="0"/>
              </a:rPr>
              <a:t>2 </a:t>
            </a:r>
            <a:r>
              <a:rPr lang="en-US" sz="2000">
                <a:solidFill>
                  <a:srgbClr val="0000FF"/>
                </a:solidFill>
                <a:latin typeface="VNI-Helve" pitchFamily="2" charset="0"/>
                <a:sym typeface="Symbol" pitchFamily="18" charset="2"/>
              </a:rPr>
              <a:t></a:t>
            </a:r>
          </a:p>
        </p:txBody>
      </p:sp>
      <p:grpSp>
        <p:nvGrpSpPr>
          <p:cNvPr id="2" name="Group 25"/>
          <p:cNvGrpSpPr>
            <a:grpSpLocks/>
          </p:cNvGrpSpPr>
          <p:nvPr/>
        </p:nvGrpSpPr>
        <p:grpSpPr bwMode="auto">
          <a:xfrm>
            <a:off x="3962400" y="915988"/>
            <a:ext cx="1255835" cy="2284412"/>
            <a:chOff x="3887" y="529"/>
            <a:chExt cx="1512" cy="3531"/>
          </a:xfrm>
        </p:grpSpPr>
        <p:sp>
          <p:nvSpPr>
            <p:cNvPr id="9243" name="Freeform 26"/>
            <p:cNvSpPr>
              <a:spLocks/>
            </p:cNvSpPr>
            <p:nvPr/>
          </p:nvSpPr>
          <p:spPr bwMode="auto">
            <a:xfrm>
              <a:off x="3887" y="1354"/>
              <a:ext cx="1512" cy="2706"/>
            </a:xfrm>
            <a:custGeom>
              <a:avLst/>
              <a:gdLst>
                <a:gd name="T0" fmla="*/ 1245 w 3024"/>
                <a:gd name="T1" fmla="*/ 5110 h 5411"/>
                <a:gd name="T2" fmla="*/ 1892 w 3024"/>
                <a:gd name="T3" fmla="*/ 5250 h 5411"/>
                <a:gd name="T4" fmla="*/ 2063 w 3024"/>
                <a:gd name="T5" fmla="*/ 5357 h 5411"/>
                <a:gd name="T6" fmla="*/ 2280 w 3024"/>
                <a:gd name="T7" fmla="*/ 5320 h 5411"/>
                <a:gd name="T8" fmla="*/ 2514 w 3024"/>
                <a:gd name="T9" fmla="*/ 5331 h 5411"/>
                <a:gd name="T10" fmla="*/ 2758 w 3024"/>
                <a:gd name="T11" fmla="*/ 5411 h 5411"/>
                <a:gd name="T12" fmla="*/ 3018 w 3024"/>
                <a:gd name="T13" fmla="*/ 5081 h 5411"/>
                <a:gd name="T14" fmla="*/ 2935 w 3024"/>
                <a:gd name="T15" fmla="*/ 4930 h 5411"/>
                <a:gd name="T16" fmla="*/ 2768 w 3024"/>
                <a:gd name="T17" fmla="*/ 4387 h 5411"/>
                <a:gd name="T18" fmla="*/ 2815 w 3024"/>
                <a:gd name="T19" fmla="*/ 4228 h 5411"/>
                <a:gd name="T20" fmla="*/ 2644 w 3024"/>
                <a:gd name="T21" fmla="*/ 3830 h 5411"/>
                <a:gd name="T22" fmla="*/ 2328 w 3024"/>
                <a:gd name="T23" fmla="*/ 3508 h 5411"/>
                <a:gd name="T24" fmla="*/ 1913 w 3024"/>
                <a:gd name="T25" fmla="*/ 3332 h 5411"/>
                <a:gd name="T26" fmla="*/ 1764 w 3024"/>
                <a:gd name="T27" fmla="*/ 3299 h 5411"/>
                <a:gd name="T28" fmla="*/ 1807 w 3024"/>
                <a:gd name="T29" fmla="*/ 3136 h 5411"/>
                <a:gd name="T30" fmla="*/ 2070 w 3024"/>
                <a:gd name="T31" fmla="*/ 2868 h 5411"/>
                <a:gd name="T32" fmla="*/ 2136 w 3024"/>
                <a:gd name="T33" fmla="*/ 2471 h 5411"/>
                <a:gd name="T34" fmla="*/ 2373 w 3024"/>
                <a:gd name="T35" fmla="*/ 2265 h 5411"/>
                <a:gd name="T36" fmla="*/ 2518 w 3024"/>
                <a:gd name="T37" fmla="*/ 1962 h 5411"/>
                <a:gd name="T38" fmla="*/ 2456 w 3024"/>
                <a:gd name="T39" fmla="*/ 1732 h 5411"/>
                <a:gd name="T40" fmla="*/ 2318 w 3024"/>
                <a:gd name="T41" fmla="*/ 1650 h 5411"/>
                <a:gd name="T42" fmla="*/ 2371 w 3024"/>
                <a:gd name="T43" fmla="*/ 1233 h 5411"/>
                <a:gd name="T44" fmla="*/ 2468 w 3024"/>
                <a:gd name="T45" fmla="*/ 791 h 5411"/>
                <a:gd name="T46" fmla="*/ 2510 w 3024"/>
                <a:gd name="T47" fmla="*/ 636 h 5411"/>
                <a:gd name="T48" fmla="*/ 2342 w 3024"/>
                <a:gd name="T49" fmla="*/ 479 h 5411"/>
                <a:gd name="T50" fmla="*/ 2148 w 3024"/>
                <a:gd name="T51" fmla="*/ 351 h 5411"/>
                <a:gd name="T52" fmla="*/ 1921 w 3024"/>
                <a:gd name="T53" fmla="*/ 145 h 5411"/>
                <a:gd name="T54" fmla="*/ 1435 w 3024"/>
                <a:gd name="T55" fmla="*/ 0 h 5411"/>
                <a:gd name="T56" fmla="*/ 1303 w 3024"/>
                <a:gd name="T57" fmla="*/ 52 h 5411"/>
                <a:gd name="T58" fmla="*/ 1316 w 3024"/>
                <a:gd name="T59" fmla="*/ 149 h 5411"/>
                <a:gd name="T60" fmla="*/ 996 w 3024"/>
                <a:gd name="T61" fmla="*/ 83 h 5411"/>
                <a:gd name="T62" fmla="*/ 675 w 3024"/>
                <a:gd name="T63" fmla="*/ 87 h 5411"/>
                <a:gd name="T64" fmla="*/ 564 w 3024"/>
                <a:gd name="T65" fmla="*/ 174 h 5411"/>
                <a:gd name="T66" fmla="*/ 692 w 3024"/>
                <a:gd name="T67" fmla="*/ 372 h 5411"/>
                <a:gd name="T68" fmla="*/ 359 w 3024"/>
                <a:gd name="T69" fmla="*/ 560 h 5411"/>
                <a:gd name="T70" fmla="*/ 279 w 3024"/>
                <a:gd name="T71" fmla="*/ 694 h 5411"/>
                <a:gd name="T72" fmla="*/ 506 w 3024"/>
                <a:gd name="T73" fmla="*/ 799 h 5411"/>
                <a:gd name="T74" fmla="*/ 587 w 3024"/>
                <a:gd name="T75" fmla="*/ 1206 h 5411"/>
                <a:gd name="T76" fmla="*/ 750 w 3024"/>
                <a:gd name="T77" fmla="*/ 1481 h 5411"/>
                <a:gd name="T78" fmla="*/ 783 w 3024"/>
                <a:gd name="T79" fmla="*/ 1749 h 5411"/>
                <a:gd name="T80" fmla="*/ 496 w 3024"/>
                <a:gd name="T81" fmla="*/ 1774 h 5411"/>
                <a:gd name="T82" fmla="*/ 394 w 3024"/>
                <a:gd name="T83" fmla="*/ 2017 h 5411"/>
                <a:gd name="T84" fmla="*/ 572 w 3024"/>
                <a:gd name="T85" fmla="*/ 2374 h 5411"/>
                <a:gd name="T86" fmla="*/ 845 w 3024"/>
                <a:gd name="T87" fmla="*/ 2504 h 5411"/>
                <a:gd name="T88" fmla="*/ 880 w 3024"/>
                <a:gd name="T89" fmla="*/ 2847 h 5411"/>
                <a:gd name="T90" fmla="*/ 981 w 3024"/>
                <a:gd name="T91" fmla="*/ 3039 h 5411"/>
                <a:gd name="T92" fmla="*/ 1328 w 3024"/>
                <a:gd name="T93" fmla="*/ 3180 h 5411"/>
                <a:gd name="T94" fmla="*/ 1093 w 3024"/>
                <a:gd name="T95" fmla="*/ 3597 h 5411"/>
                <a:gd name="T96" fmla="*/ 655 w 3024"/>
                <a:gd name="T97" fmla="*/ 4034 h 5411"/>
                <a:gd name="T98" fmla="*/ 465 w 3024"/>
                <a:gd name="T99" fmla="*/ 4366 h 5411"/>
                <a:gd name="T100" fmla="*/ 396 w 3024"/>
                <a:gd name="T101" fmla="*/ 4713 h 5411"/>
                <a:gd name="T102" fmla="*/ 252 w 3024"/>
                <a:gd name="T103" fmla="*/ 4726 h 5411"/>
                <a:gd name="T104" fmla="*/ 52 w 3024"/>
                <a:gd name="T105" fmla="*/ 4860 h 5411"/>
                <a:gd name="T106" fmla="*/ 207 w 3024"/>
                <a:gd name="T107" fmla="*/ 5260 h 5411"/>
                <a:gd name="T108" fmla="*/ 396 w 3024"/>
                <a:gd name="T109" fmla="*/ 5304 h 5411"/>
                <a:gd name="T110" fmla="*/ 605 w 3024"/>
                <a:gd name="T111" fmla="*/ 5269 h 5411"/>
                <a:gd name="T112" fmla="*/ 692 w 3024"/>
                <a:gd name="T113" fmla="*/ 5196 h 5411"/>
                <a:gd name="T114" fmla="*/ 816 w 3024"/>
                <a:gd name="T115" fmla="*/ 5215 h 5411"/>
                <a:gd name="T116" fmla="*/ 998 w 3024"/>
                <a:gd name="T117" fmla="*/ 5236 h 5411"/>
                <a:gd name="T118" fmla="*/ 1093 w 3024"/>
                <a:gd name="T119" fmla="*/ 5031 h 5411"/>
                <a:gd name="T120" fmla="*/ 1008 w 3024"/>
                <a:gd name="T121" fmla="*/ 4796 h 54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24"/>
                <a:gd name="T184" fmla="*/ 0 h 5411"/>
                <a:gd name="T185" fmla="*/ 3024 w 3024"/>
                <a:gd name="T186" fmla="*/ 5411 h 54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24" h="5411">
                  <a:moveTo>
                    <a:pt x="1082" y="4655"/>
                  </a:moveTo>
                  <a:lnTo>
                    <a:pt x="1086" y="4676"/>
                  </a:lnTo>
                  <a:lnTo>
                    <a:pt x="1091" y="4697"/>
                  </a:lnTo>
                  <a:lnTo>
                    <a:pt x="1101" y="4740"/>
                  </a:lnTo>
                  <a:lnTo>
                    <a:pt x="1111" y="4781"/>
                  </a:lnTo>
                  <a:lnTo>
                    <a:pt x="1122" y="4819"/>
                  </a:lnTo>
                  <a:lnTo>
                    <a:pt x="1136" y="4858"/>
                  </a:lnTo>
                  <a:lnTo>
                    <a:pt x="1150" y="4895"/>
                  </a:lnTo>
                  <a:lnTo>
                    <a:pt x="1163" y="4932"/>
                  </a:lnTo>
                  <a:lnTo>
                    <a:pt x="1179" y="4969"/>
                  </a:lnTo>
                  <a:lnTo>
                    <a:pt x="1194" y="5004"/>
                  </a:lnTo>
                  <a:lnTo>
                    <a:pt x="1212" y="5039"/>
                  </a:lnTo>
                  <a:lnTo>
                    <a:pt x="1227" y="5074"/>
                  </a:lnTo>
                  <a:lnTo>
                    <a:pt x="1245" y="5110"/>
                  </a:lnTo>
                  <a:lnTo>
                    <a:pt x="1264" y="5145"/>
                  </a:lnTo>
                  <a:lnTo>
                    <a:pt x="1281" y="5182"/>
                  </a:lnTo>
                  <a:lnTo>
                    <a:pt x="1301" y="5219"/>
                  </a:lnTo>
                  <a:lnTo>
                    <a:pt x="1320" y="5258"/>
                  </a:lnTo>
                  <a:lnTo>
                    <a:pt x="1851" y="5231"/>
                  </a:lnTo>
                  <a:lnTo>
                    <a:pt x="1853" y="5231"/>
                  </a:lnTo>
                  <a:lnTo>
                    <a:pt x="1855" y="5233"/>
                  </a:lnTo>
                  <a:lnTo>
                    <a:pt x="1859" y="5234"/>
                  </a:lnTo>
                  <a:lnTo>
                    <a:pt x="1865" y="5238"/>
                  </a:lnTo>
                  <a:lnTo>
                    <a:pt x="1871" y="5242"/>
                  </a:lnTo>
                  <a:lnTo>
                    <a:pt x="1876" y="5246"/>
                  </a:lnTo>
                  <a:lnTo>
                    <a:pt x="1882" y="5250"/>
                  </a:lnTo>
                  <a:lnTo>
                    <a:pt x="1890" y="5250"/>
                  </a:lnTo>
                  <a:lnTo>
                    <a:pt x="1892" y="5250"/>
                  </a:lnTo>
                  <a:lnTo>
                    <a:pt x="1896" y="5248"/>
                  </a:lnTo>
                  <a:lnTo>
                    <a:pt x="1896" y="5234"/>
                  </a:lnTo>
                  <a:lnTo>
                    <a:pt x="1958" y="5231"/>
                  </a:lnTo>
                  <a:lnTo>
                    <a:pt x="1966" y="5238"/>
                  </a:lnTo>
                  <a:lnTo>
                    <a:pt x="1971" y="5246"/>
                  </a:lnTo>
                  <a:lnTo>
                    <a:pt x="1983" y="5264"/>
                  </a:lnTo>
                  <a:lnTo>
                    <a:pt x="2006" y="5300"/>
                  </a:lnTo>
                  <a:lnTo>
                    <a:pt x="2018" y="5318"/>
                  </a:lnTo>
                  <a:lnTo>
                    <a:pt x="2024" y="5328"/>
                  </a:lnTo>
                  <a:lnTo>
                    <a:pt x="2032" y="5335"/>
                  </a:lnTo>
                  <a:lnTo>
                    <a:pt x="2037" y="5341"/>
                  </a:lnTo>
                  <a:lnTo>
                    <a:pt x="2045" y="5347"/>
                  </a:lnTo>
                  <a:lnTo>
                    <a:pt x="2053" y="5353"/>
                  </a:lnTo>
                  <a:lnTo>
                    <a:pt x="2063" y="5357"/>
                  </a:lnTo>
                  <a:lnTo>
                    <a:pt x="2078" y="5363"/>
                  </a:lnTo>
                  <a:lnTo>
                    <a:pt x="2094" y="5366"/>
                  </a:lnTo>
                  <a:lnTo>
                    <a:pt x="2109" y="5368"/>
                  </a:lnTo>
                  <a:lnTo>
                    <a:pt x="2125" y="5368"/>
                  </a:lnTo>
                  <a:lnTo>
                    <a:pt x="2140" y="5368"/>
                  </a:lnTo>
                  <a:lnTo>
                    <a:pt x="2154" y="5366"/>
                  </a:lnTo>
                  <a:lnTo>
                    <a:pt x="2169" y="5364"/>
                  </a:lnTo>
                  <a:lnTo>
                    <a:pt x="2183" y="5361"/>
                  </a:lnTo>
                  <a:lnTo>
                    <a:pt x="2196" y="5357"/>
                  </a:lnTo>
                  <a:lnTo>
                    <a:pt x="2210" y="5353"/>
                  </a:lnTo>
                  <a:lnTo>
                    <a:pt x="2235" y="5343"/>
                  </a:lnTo>
                  <a:lnTo>
                    <a:pt x="2256" y="5331"/>
                  </a:lnTo>
                  <a:lnTo>
                    <a:pt x="2268" y="5326"/>
                  </a:lnTo>
                  <a:lnTo>
                    <a:pt x="2280" y="5320"/>
                  </a:lnTo>
                  <a:lnTo>
                    <a:pt x="2295" y="5328"/>
                  </a:lnTo>
                  <a:lnTo>
                    <a:pt x="2311" y="5333"/>
                  </a:lnTo>
                  <a:lnTo>
                    <a:pt x="2328" y="5339"/>
                  </a:lnTo>
                  <a:lnTo>
                    <a:pt x="2346" y="5343"/>
                  </a:lnTo>
                  <a:lnTo>
                    <a:pt x="2361" y="5347"/>
                  </a:lnTo>
                  <a:lnTo>
                    <a:pt x="2379" y="5349"/>
                  </a:lnTo>
                  <a:lnTo>
                    <a:pt x="2396" y="5351"/>
                  </a:lnTo>
                  <a:lnTo>
                    <a:pt x="2413" y="5351"/>
                  </a:lnTo>
                  <a:lnTo>
                    <a:pt x="2431" y="5351"/>
                  </a:lnTo>
                  <a:lnTo>
                    <a:pt x="2448" y="5349"/>
                  </a:lnTo>
                  <a:lnTo>
                    <a:pt x="2464" y="5345"/>
                  </a:lnTo>
                  <a:lnTo>
                    <a:pt x="2481" y="5341"/>
                  </a:lnTo>
                  <a:lnTo>
                    <a:pt x="2497" y="5337"/>
                  </a:lnTo>
                  <a:lnTo>
                    <a:pt x="2514" y="5331"/>
                  </a:lnTo>
                  <a:lnTo>
                    <a:pt x="2530" y="5324"/>
                  </a:lnTo>
                  <a:lnTo>
                    <a:pt x="2545" y="5316"/>
                  </a:lnTo>
                  <a:lnTo>
                    <a:pt x="2572" y="5335"/>
                  </a:lnTo>
                  <a:lnTo>
                    <a:pt x="2600" y="5357"/>
                  </a:lnTo>
                  <a:lnTo>
                    <a:pt x="2629" y="5374"/>
                  </a:lnTo>
                  <a:lnTo>
                    <a:pt x="2644" y="5384"/>
                  </a:lnTo>
                  <a:lnTo>
                    <a:pt x="2658" y="5392"/>
                  </a:lnTo>
                  <a:lnTo>
                    <a:pt x="2673" y="5397"/>
                  </a:lnTo>
                  <a:lnTo>
                    <a:pt x="2691" y="5403"/>
                  </a:lnTo>
                  <a:lnTo>
                    <a:pt x="2706" y="5409"/>
                  </a:lnTo>
                  <a:lnTo>
                    <a:pt x="2724" y="5411"/>
                  </a:lnTo>
                  <a:lnTo>
                    <a:pt x="2741" y="5411"/>
                  </a:lnTo>
                  <a:lnTo>
                    <a:pt x="2749" y="5411"/>
                  </a:lnTo>
                  <a:lnTo>
                    <a:pt x="2758" y="5411"/>
                  </a:lnTo>
                  <a:lnTo>
                    <a:pt x="2768" y="5409"/>
                  </a:lnTo>
                  <a:lnTo>
                    <a:pt x="2778" y="5407"/>
                  </a:lnTo>
                  <a:lnTo>
                    <a:pt x="2788" y="5405"/>
                  </a:lnTo>
                  <a:lnTo>
                    <a:pt x="2797" y="5401"/>
                  </a:lnTo>
                  <a:lnTo>
                    <a:pt x="2896" y="5248"/>
                  </a:lnTo>
                  <a:lnTo>
                    <a:pt x="3012" y="5200"/>
                  </a:lnTo>
                  <a:lnTo>
                    <a:pt x="3016" y="5186"/>
                  </a:lnTo>
                  <a:lnTo>
                    <a:pt x="3020" y="5172"/>
                  </a:lnTo>
                  <a:lnTo>
                    <a:pt x="3022" y="5157"/>
                  </a:lnTo>
                  <a:lnTo>
                    <a:pt x="3024" y="5141"/>
                  </a:lnTo>
                  <a:lnTo>
                    <a:pt x="3024" y="5128"/>
                  </a:lnTo>
                  <a:lnTo>
                    <a:pt x="3022" y="5112"/>
                  </a:lnTo>
                  <a:lnTo>
                    <a:pt x="3020" y="5097"/>
                  </a:lnTo>
                  <a:lnTo>
                    <a:pt x="3018" y="5081"/>
                  </a:lnTo>
                  <a:lnTo>
                    <a:pt x="3014" y="5066"/>
                  </a:lnTo>
                  <a:lnTo>
                    <a:pt x="3010" y="5050"/>
                  </a:lnTo>
                  <a:lnTo>
                    <a:pt x="3007" y="5037"/>
                  </a:lnTo>
                  <a:lnTo>
                    <a:pt x="3001" y="5021"/>
                  </a:lnTo>
                  <a:lnTo>
                    <a:pt x="2995" y="5008"/>
                  </a:lnTo>
                  <a:lnTo>
                    <a:pt x="2989" y="4994"/>
                  </a:lnTo>
                  <a:lnTo>
                    <a:pt x="2983" y="4982"/>
                  </a:lnTo>
                  <a:lnTo>
                    <a:pt x="2978" y="4969"/>
                  </a:lnTo>
                  <a:lnTo>
                    <a:pt x="2972" y="4963"/>
                  </a:lnTo>
                  <a:lnTo>
                    <a:pt x="2966" y="4957"/>
                  </a:lnTo>
                  <a:lnTo>
                    <a:pt x="2956" y="4947"/>
                  </a:lnTo>
                  <a:lnTo>
                    <a:pt x="2950" y="4942"/>
                  </a:lnTo>
                  <a:lnTo>
                    <a:pt x="2945" y="4938"/>
                  </a:lnTo>
                  <a:lnTo>
                    <a:pt x="2935" y="4930"/>
                  </a:lnTo>
                  <a:lnTo>
                    <a:pt x="2927" y="4922"/>
                  </a:lnTo>
                  <a:lnTo>
                    <a:pt x="2919" y="4914"/>
                  </a:lnTo>
                  <a:lnTo>
                    <a:pt x="2917" y="4911"/>
                  </a:lnTo>
                  <a:lnTo>
                    <a:pt x="2916" y="4907"/>
                  </a:lnTo>
                  <a:lnTo>
                    <a:pt x="2914" y="4903"/>
                  </a:lnTo>
                  <a:lnTo>
                    <a:pt x="2914" y="4897"/>
                  </a:lnTo>
                  <a:lnTo>
                    <a:pt x="2737" y="4416"/>
                  </a:lnTo>
                  <a:lnTo>
                    <a:pt x="2739" y="4410"/>
                  </a:lnTo>
                  <a:lnTo>
                    <a:pt x="2741" y="4406"/>
                  </a:lnTo>
                  <a:lnTo>
                    <a:pt x="2743" y="4402"/>
                  </a:lnTo>
                  <a:lnTo>
                    <a:pt x="2745" y="4399"/>
                  </a:lnTo>
                  <a:lnTo>
                    <a:pt x="2751" y="4395"/>
                  </a:lnTo>
                  <a:lnTo>
                    <a:pt x="2758" y="4391"/>
                  </a:lnTo>
                  <a:lnTo>
                    <a:pt x="2768" y="4387"/>
                  </a:lnTo>
                  <a:lnTo>
                    <a:pt x="2786" y="4379"/>
                  </a:lnTo>
                  <a:lnTo>
                    <a:pt x="2797" y="4375"/>
                  </a:lnTo>
                  <a:lnTo>
                    <a:pt x="2803" y="4364"/>
                  </a:lnTo>
                  <a:lnTo>
                    <a:pt x="2809" y="4352"/>
                  </a:lnTo>
                  <a:lnTo>
                    <a:pt x="2813" y="4340"/>
                  </a:lnTo>
                  <a:lnTo>
                    <a:pt x="2815" y="4329"/>
                  </a:lnTo>
                  <a:lnTo>
                    <a:pt x="2819" y="4315"/>
                  </a:lnTo>
                  <a:lnTo>
                    <a:pt x="2821" y="4303"/>
                  </a:lnTo>
                  <a:lnTo>
                    <a:pt x="2821" y="4292"/>
                  </a:lnTo>
                  <a:lnTo>
                    <a:pt x="2821" y="4278"/>
                  </a:lnTo>
                  <a:lnTo>
                    <a:pt x="2821" y="4265"/>
                  </a:lnTo>
                  <a:lnTo>
                    <a:pt x="2819" y="4253"/>
                  </a:lnTo>
                  <a:lnTo>
                    <a:pt x="2817" y="4239"/>
                  </a:lnTo>
                  <a:lnTo>
                    <a:pt x="2815" y="4228"/>
                  </a:lnTo>
                  <a:lnTo>
                    <a:pt x="2809" y="4201"/>
                  </a:lnTo>
                  <a:lnTo>
                    <a:pt x="2801" y="4175"/>
                  </a:lnTo>
                  <a:lnTo>
                    <a:pt x="2791" y="4148"/>
                  </a:lnTo>
                  <a:lnTo>
                    <a:pt x="2782" y="4123"/>
                  </a:lnTo>
                  <a:lnTo>
                    <a:pt x="2760" y="4071"/>
                  </a:lnTo>
                  <a:lnTo>
                    <a:pt x="2751" y="4046"/>
                  </a:lnTo>
                  <a:lnTo>
                    <a:pt x="2741" y="4018"/>
                  </a:lnTo>
                  <a:lnTo>
                    <a:pt x="2731" y="3995"/>
                  </a:lnTo>
                  <a:lnTo>
                    <a:pt x="2724" y="3970"/>
                  </a:lnTo>
                  <a:lnTo>
                    <a:pt x="2710" y="3941"/>
                  </a:lnTo>
                  <a:lnTo>
                    <a:pt x="2695" y="3912"/>
                  </a:lnTo>
                  <a:lnTo>
                    <a:pt x="2679" y="3885"/>
                  </a:lnTo>
                  <a:lnTo>
                    <a:pt x="2662" y="3857"/>
                  </a:lnTo>
                  <a:lnTo>
                    <a:pt x="2644" y="3830"/>
                  </a:lnTo>
                  <a:lnTo>
                    <a:pt x="2625" y="3803"/>
                  </a:lnTo>
                  <a:lnTo>
                    <a:pt x="2607" y="3776"/>
                  </a:lnTo>
                  <a:lnTo>
                    <a:pt x="2586" y="3751"/>
                  </a:lnTo>
                  <a:lnTo>
                    <a:pt x="2567" y="3725"/>
                  </a:lnTo>
                  <a:lnTo>
                    <a:pt x="2545" y="3702"/>
                  </a:lnTo>
                  <a:lnTo>
                    <a:pt x="2524" y="3677"/>
                  </a:lnTo>
                  <a:lnTo>
                    <a:pt x="2501" y="3654"/>
                  </a:lnTo>
                  <a:lnTo>
                    <a:pt x="2479" y="3632"/>
                  </a:lnTo>
                  <a:lnTo>
                    <a:pt x="2454" y="3609"/>
                  </a:lnTo>
                  <a:lnTo>
                    <a:pt x="2431" y="3588"/>
                  </a:lnTo>
                  <a:lnTo>
                    <a:pt x="2406" y="3568"/>
                  </a:lnTo>
                  <a:lnTo>
                    <a:pt x="2380" y="3547"/>
                  </a:lnTo>
                  <a:lnTo>
                    <a:pt x="2355" y="3528"/>
                  </a:lnTo>
                  <a:lnTo>
                    <a:pt x="2328" y="3508"/>
                  </a:lnTo>
                  <a:lnTo>
                    <a:pt x="2301" y="3491"/>
                  </a:lnTo>
                  <a:lnTo>
                    <a:pt x="2274" y="3473"/>
                  </a:lnTo>
                  <a:lnTo>
                    <a:pt x="2245" y="3458"/>
                  </a:lnTo>
                  <a:lnTo>
                    <a:pt x="2216" y="3440"/>
                  </a:lnTo>
                  <a:lnTo>
                    <a:pt x="2187" y="3427"/>
                  </a:lnTo>
                  <a:lnTo>
                    <a:pt x="2156" y="3411"/>
                  </a:lnTo>
                  <a:lnTo>
                    <a:pt x="2127" y="3398"/>
                  </a:lnTo>
                  <a:lnTo>
                    <a:pt x="2096" y="3386"/>
                  </a:lnTo>
                  <a:lnTo>
                    <a:pt x="2063" y="3372"/>
                  </a:lnTo>
                  <a:lnTo>
                    <a:pt x="2032" y="3363"/>
                  </a:lnTo>
                  <a:lnTo>
                    <a:pt x="1999" y="3351"/>
                  </a:lnTo>
                  <a:lnTo>
                    <a:pt x="1966" y="3343"/>
                  </a:lnTo>
                  <a:lnTo>
                    <a:pt x="1933" y="3334"/>
                  </a:lnTo>
                  <a:lnTo>
                    <a:pt x="1913" y="3332"/>
                  </a:lnTo>
                  <a:lnTo>
                    <a:pt x="1894" y="3330"/>
                  </a:lnTo>
                  <a:lnTo>
                    <a:pt x="1884" y="3328"/>
                  </a:lnTo>
                  <a:lnTo>
                    <a:pt x="1875" y="3326"/>
                  </a:lnTo>
                  <a:lnTo>
                    <a:pt x="1857" y="3324"/>
                  </a:lnTo>
                  <a:lnTo>
                    <a:pt x="1840" y="3322"/>
                  </a:lnTo>
                  <a:lnTo>
                    <a:pt x="1822" y="3320"/>
                  </a:lnTo>
                  <a:lnTo>
                    <a:pt x="1805" y="3320"/>
                  </a:lnTo>
                  <a:lnTo>
                    <a:pt x="1787" y="3320"/>
                  </a:lnTo>
                  <a:lnTo>
                    <a:pt x="1783" y="3320"/>
                  </a:lnTo>
                  <a:lnTo>
                    <a:pt x="1778" y="3316"/>
                  </a:lnTo>
                  <a:lnTo>
                    <a:pt x="1774" y="3314"/>
                  </a:lnTo>
                  <a:lnTo>
                    <a:pt x="1770" y="3308"/>
                  </a:lnTo>
                  <a:lnTo>
                    <a:pt x="1768" y="3305"/>
                  </a:lnTo>
                  <a:lnTo>
                    <a:pt x="1764" y="3299"/>
                  </a:lnTo>
                  <a:lnTo>
                    <a:pt x="1760" y="3287"/>
                  </a:lnTo>
                  <a:lnTo>
                    <a:pt x="1758" y="3274"/>
                  </a:lnTo>
                  <a:lnTo>
                    <a:pt x="1756" y="3266"/>
                  </a:lnTo>
                  <a:lnTo>
                    <a:pt x="1754" y="3260"/>
                  </a:lnTo>
                  <a:lnTo>
                    <a:pt x="1752" y="3246"/>
                  </a:lnTo>
                  <a:lnTo>
                    <a:pt x="1750" y="3241"/>
                  </a:lnTo>
                  <a:lnTo>
                    <a:pt x="1747" y="3235"/>
                  </a:lnTo>
                  <a:lnTo>
                    <a:pt x="1752" y="3219"/>
                  </a:lnTo>
                  <a:lnTo>
                    <a:pt x="1760" y="3206"/>
                  </a:lnTo>
                  <a:lnTo>
                    <a:pt x="1768" y="3190"/>
                  </a:lnTo>
                  <a:lnTo>
                    <a:pt x="1776" y="3177"/>
                  </a:lnTo>
                  <a:lnTo>
                    <a:pt x="1785" y="3163"/>
                  </a:lnTo>
                  <a:lnTo>
                    <a:pt x="1797" y="3149"/>
                  </a:lnTo>
                  <a:lnTo>
                    <a:pt x="1807" y="3136"/>
                  </a:lnTo>
                  <a:lnTo>
                    <a:pt x="1818" y="3124"/>
                  </a:lnTo>
                  <a:lnTo>
                    <a:pt x="1832" y="3111"/>
                  </a:lnTo>
                  <a:lnTo>
                    <a:pt x="1844" y="3099"/>
                  </a:lnTo>
                  <a:lnTo>
                    <a:pt x="1871" y="3074"/>
                  </a:lnTo>
                  <a:lnTo>
                    <a:pt x="1927" y="3027"/>
                  </a:lnTo>
                  <a:lnTo>
                    <a:pt x="1954" y="3002"/>
                  </a:lnTo>
                  <a:lnTo>
                    <a:pt x="1981" y="2979"/>
                  </a:lnTo>
                  <a:lnTo>
                    <a:pt x="2006" y="2954"/>
                  </a:lnTo>
                  <a:lnTo>
                    <a:pt x="2020" y="2940"/>
                  </a:lnTo>
                  <a:lnTo>
                    <a:pt x="2032" y="2926"/>
                  </a:lnTo>
                  <a:lnTo>
                    <a:pt x="2041" y="2913"/>
                  </a:lnTo>
                  <a:lnTo>
                    <a:pt x="2051" y="2897"/>
                  </a:lnTo>
                  <a:lnTo>
                    <a:pt x="2061" y="2884"/>
                  </a:lnTo>
                  <a:lnTo>
                    <a:pt x="2070" y="2868"/>
                  </a:lnTo>
                  <a:lnTo>
                    <a:pt x="2078" y="2853"/>
                  </a:lnTo>
                  <a:lnTo>
                    <a:pt x="2084" y="2837"/>
                  </a:lnTo>
                  <a:lnTo>
                    <a:pt x="2090" y="2820"/>
                  </a:lnTo>
                  <a:lnTo>
                    <a:pt x="2094" y="2802"/>
                  </a:lnTo>
                  <a:lnTo>
                    <a:pt x="2099" y="2773"/>
                  </a:lnTo>
                  <a:lnTo>
                    <a:pt x="2103" y="2746"/>
                  </a:lnTo>
                  <a:lnTo>
                    <a:pt x="2107" y="2717"/>
                  </a:lnTo>
                  <a:lnTo>
                    <a:pt x="2111" y="2690"/>
                  </a:lnTo>
                  <a:lnTo>
                    <a:pt x="2117" y="2635"/>
                  </a:lnTo>
                  <a:lnTo>
                    <a:pt x="2119" y="2606"/>
                  </a:lnTo>
                  <a:lnTo>
                    <a:pt x="2123" y="2581"/>
                  </a:lnTo>
                  <a:lnTo>
                    <a:pt x="2128" y="2527"/>
                  </a:lnTo>
                  <a:lnTo>
                    <a:pt x="2132" y="2498"/>
                  </a:lnTo>
                  <a:lnTo>
                    <a:pt x="2136" y="2471"/>
                  </a:lnTo>
                  <a:lnTo>
                    <a:pt x="2142" y="2443"/>
                  </a:lnTo>
                  <a:lnTo>
                    <a:pt x="2150" y="2416"/>
                  </a:lnTo>
                  <a:lnTo>
                    <a:pt x="2158" y="2389"/>
                  </a:lnTo>
                  <a:lnTo>
                    <a:pt x="2165" y="2362"/>
                  </a:lnTo>
                  <a:lnTo>
                    <a:pt x="2189" y="2356"/>
                  </a:lnTo>
                  <a:lnTo>
                    <a:pt x="2212" y="2348"/>
                  </a:lnTo>
                  <a:lnTo>
                    <a:pt x="2235" y="2343"/>
                  </a:lnTo>
                  <a:lnTo>
                    <a:pt x="2256" y="2333"/>
                  </a:lnTo>
                  <a:lnTo>
                    <a:pt x="2278" y="2325"/>
                  </a:lnTo>
                  <a:lnTo>
                    <a:pt x="2299" y="2313"/>
                  </a:lnTo>
                  <a:lnTo>
                    <a:pt x="2318" y="2304"/>
                  </a:lnTo>
                  <a:lnTo>
                    <a:pt x="2338" y="2290"/>
                  </a:lnTo>
                  <a:lnTo>
                    <a:pt x="2355" y="2279"/>
                  </a:lnTo>
                  <a:lnTo>
                    <a:pt x="2373" y="2265"/>
                  </a:lnTo>
                  <a:lnTo>
                    <a:pt x="2388" y="2251"/>
                  </a:lnTo>
                  <a:lnTo>
                    <a:pt x="2404" y="2236"/>
                  </a:lnTo>
                  <a:lnTo>
                    <a:pt x="2419" y="2220"/>
                  </a:lnTo>
                  <a:lnTo>
                    <a:pt x="2431" y="2203"/>
                  </a:lnTo>
                  <a:lnTo>
                    <a:pt x="2444" y="2185"/>
                  </a:lnTo>
                  <a:lnTo>
                    <a:pt x="2454" y="2168"/>
                  </a:lnTo>
                  <a:lnTo>
                    <a:pt x="2466" y="2143"/>
                  </a:lnTo>
                  <a:lnTo>
                    <a:pt x="2477" y="2120"/>
                  </a:lnTo>
                  <a:lnTo>
                    <a:pt x="2487" y="2092"/>
                  </a:lnTo>
                  <a:lnTo>
                    <a:pt x="2497" y="2067"/>
                  </a:lnTo>
                  <a:lnTo>
                    <a:pt x="2505" y="2042"/>
                  </a:lnTo>
                  <a:lnTo>
                    <a:pt x="2510" y="2015"/>
                  </a:lnTo>
                  <a:lnTo>
                    <a:pt x="2514" y="1990"/>
                  </a:lnTo>
                  <a:lnTo>
                    <a:pt x="2518" y="1962"/>
                  </a:lnTo>
                  <a:lnTo>
                    <a:pt x="2520" y="1937"/>
                  </a:lnTo>
                  <a:lnTo>
                    <a:pt x="2518" y="1910"/>
                  </a:lnTo>
                  <a:lnTo>
                    <a:pt x="2516" y="1885"/>
                  </a:lnTo>
                  <a:lnTo>
                    <a:pt x="2514" y="1860"/>
                  </a:lnTo>
                  <a:lnTo>
                    <a:pt x="2506" y="1834"/>
                  </a:lnTo>
                  <a:lnTo>
                    <a:pt x="2503" y="1821"/>
                  </a:lnTo>
                  <a:lnTo>
                    <a:pt x="2499" y="1809"/>
                  </a:lnTo>
                  <a:lnTo>
                    <a:pt x="2495" y="1798"/>
                  </a:lnTo>
                  <a:lnTo>
                    <a:pt x="2489" y="1786"/>
                  </a:lnTo>
                  <a:lnTo>
                    <a:pt x="2483" y="1774"/>
                  </a:lnTo>
                  <a:lnTo>
                    <a:pt x="2477" y="1763"/>
                  </a:lnTo>
                  <a:lnTo>
                    <a:pt x="2470" y="1751"/>
                  </a:lnTo>
                  <a:lnTo>
                    <a:pt x="2464" y="1741"/>
                  </a:lnTo>
                  <a:lnTo>
                    <a:pt x="2456" y="1732"/>
                  </a:lnTo>
                  <a:lnTo>
                    <a:pt x="2448" y="1724"/>
                  </a:lnTo>
                  <a:lnTo>
                    <a:pt x="2439" y="1714"/>
                  </a:lnTo>
                  <a:lnTo>
                    <a:pt x="2429" y="1706"/>
                  </a:lnTo>
                  <a:lnTo>
                    <a:pt x="2419" y="1699"/>
                  </a:lnTo>
                  <a:lnTo>
                    <a:pt x="2410" y="1691"/>
                  </a:lnTo>
                  <a:lnTo>
                    <a:pt x="2400" y="1683"/>
                  </a:lnTo>
                  <a:lnTo>
                    <a:pt x="2388" y="1677"/>
                  </a:lnTo>
                  <a:lnTo>
                    <a:pt x="2377" y="1673"/>
                  </a:lnTo>
                  <a:lnTo>
                    <a:pt x="2367" y="1670"/>
                  </a:lnTo>
                  <a:lnTo>
                    <a:pt x="2355" y="1666"/>
                  </a:lnTo>
                  <a:lnTo>
                    <a:pt x="2344" y="1664"/>
                  </a:lnTo>
                  <a:lnTo>
                    <a:pt x="2332" y="1662"/>
                  </a:lnTo>
                  <a:lnTo>
                    <a:pt x="2318" y="1664"/>
                  </a:lnTo>
                  <a:lnTo>
                    <a:pt x="2318" y="1650"/>
                  </a:lnTo>
                  <a:lnTo>
                    <a:pt x="2318" y="1638"/>
                  </a:lnTo>
                  <a:lnTo>
                    <a:pt x="2318" y="1611"/>
                  </a:lnTo>
                  <a:lnTo>
                    <a:pt x="2322" y="1582"/>
                  </a:lnTo>
                  <a:lnTo>
                    <a:pt x="2324" y="1553"/>
                  </a:lnTo>
                  <a:lnTo>
                    <a:pt x="2330" y="1524"/>
                  </a:lnTo>
                  <a:lnTo>
                    <a:pt x="2332" y="1509"/>
                  </a:lnTo>
                  <a:lnTo>
                    <a:pt x="2334" y="1493"/>
                  </a:lnTo>
                  <a:lnTo>
                    <a:pt x="2340" y="1462"/>
                  </a:lnTo>
                  <a:lnTo>
                    <a:pt x="2346" y="1429"/>
                  </a:lnTo>
                  <a:lnTo>
                    <a:pt x="2357" y="1363"/>
                  </a:lnTo>
                  <a:lnTo>
                    <a:pt x="2361" y="1330"/>
                  </a:lnTo>
                  <a:lnTo>
                    <a:pt x="2365" y="1299"/>
                  </a:lnTo>
                  <a:lnTo>
                    <a:pt x="2369" y="1266"/>
                  </a:lnTo>
                  <a:lnTo>
                    <a:pt x="2371" y="1233"/>
                  </a:lnTo>
                  <a:lnTo>
                    <a:pt x="2371" y="1202"/>
                  </a:lnTo>
                  <a:lnTo>
                    <a:pt x="2369" y="1171"/>
                  </a:lnTo>
                  <a:lnTo>
                    <a:pt x="2373" y="1097"/>
                  </a:lnTo>
                  <a:lnTo>
                    <a:pt x="2377" y="1024"/>
                  </a:lnTo>
                  <a:lnTo>
                    <a:pt x="2379" y="989"/>
                  </a:lnTo>
                  <a:lnTo>
                    <a:pt x="2379" y="952"/>
                  </a:lnTo>
                  <a:lnTo>
                    <a:pt x="2379" y="917"/>
                  </a:lnTo>
                  <a:lnTo>
                    <a:pt x="2379" y="884"/>
                  </a:lnTo>
                  <a:lnTo>
                    <a:pt x="2386" y="870"/>
                  </a:lnTo>
                  <a:lnTo>
                    <a:pt x="2398" y="859"/>
                  </a:lnTo>
                  <a:lnTo>
                    <a:pt x="2408" y="847"/>
                  </a:lnTo>
                  <a:lnTo>
                    <a:pt x="2419" y="835"/>
                  </a:lnTo>
                  <a:lnTo>
                    <a:pt x="2444" y="814"/>
                  </a:lnTo>
                  <a:lnTo>
                    <a:pt x="2468" y="791"/>
                  </a:lnTo>
                  <a:lnTo>
                    <a:pt x="2479" y="777"/>
                  </a:lnTo>
                  <a:lnTo>
                    <a:pt x="2489" y="766"/>
                  </a:lnTo>
                  <a:lnTo>
                    <a:pt x="2499" y="752"/>
                  </a:lnTo>
                  <a:lnTo>
                    <a:pt x="2506" y="737"/>
                  </a:lnTo>
                  <a:lnTo>
                    <a:pt x="2512" y="721"/>
                  </a:lnTo>
                  <a:lnTo>
                    <a:pt x="2514" y="713"/>
                  </a:lnTo>
                  <a:lnTo>
                    <a:pt x="2516" y="706"/>
                  </a:lnTo>
                  <a:lnTo>
                    <a:pt x="2516" y="696"/>
                  </a:lnTo>
                  <a:lnTo>
                    <a:pt x="2518" y="686"/>
                  </a:lnTo>
                  <a:lnTo>
                    <a:pt x="2518" y="676"/>
                  </a:lnTo>
                  <a:lnTo>
                    <a:pt x="2518" y="667"/>
                  </a:lnTo>
                  <a:lnTo>
                    <a:pt x="2516" y="657"/>
                  </a:lnTo>
                  <a:lnTo>
                    <a:pt x="2514" y="645"/>
                  </a:lnTo>
                  <a:lnTo>
                    <a:pt x="2510" y="636"/>
                  </a:lnTo>
                  <a:lnTo>
                    <a:pt x="2508" y="628"/>
                  </a:lnTo>
                  <a:lnTo>
                    <a:pt x="2505" y="618"/>
                  </a:lnTo>
                  <a:lnTo>
                    <a:pt x="2501" y="611"/>
                  </a:lnTo>
                  <a:lnTo>
                    <a:pt x="2493" y="595"/>
                  </a:lnTo>
                  <a:lnTo>
                    <a:pt x="2485" y="581"/>
                  </a:lnTo>
                  <a:lnTo>
                    <a:pt x="2474" y="570"/>
                  </a:lnTo>
                  <a:lnTo>
                    <a:pt x="2464" y="558"/>
                  </a:lnTo>
                  <a:lnTo>
                    <a:pt x="2452" y="548"/>
                  </a:lnTo>
                  <a:lnTo>
                    <a:pt x="2439" y="541"/>
                  </a:lnTo>
                  <a:lnTo>
                    <a:pt x="2427" y="531"/>
                  </a:lnTo>
                  <a:lnTo>
                    <a:pt x="2398" y="514"/>
                  </a:lnTo>
                  <a:lnTo>
                    <a:pt x="2371" y="496"/>
                  </a:lnTo>
                  <a:lnTo>
                    <a:pt x="2355" y="488"/>
                  </a:lnTo>
                  <a:lnTo>
                    <a:pt x="2342" y="479"/>
                  </a:lnTo>
                  <a:lnTo>
                    <a:pt x="2330" y="473"/>
                  </a:lnTo>
                  <a:lnTo>
                    <a:pt x="2318" y="469"/>
                  </a:lnTo>
                  <a:lnTo>
                    <a:pt x="2307" y="465"/>
                  </a:lnTo>
                  <a:lnTo>
                    <a:pt x="2297" y="463"/>
                  </a:lnTo>
                  <a:lnTo>
                    <a:pt x="2276" y="457"/>
                  </a:lnTo>
                  <a:lnTo>
                    <a:pt x="2254" y="455"/>
                  </a:lnTo>
                  <a:lnTo>
                    <a:pt x="2216" y="448"/>
                  </a:lnTo>
                  <a:lnTo>
                    <a:pt x="2194" y="444"/>
                  </a:lnTo>
                  <a:lnTo>
                    <a:pt x="2175" y="438"/>
                  </a:lnTo>
                  <a:lnTo>
                    <a:pt x="2171" y="418"/>
                  </a:lnTo>
                  <a:lnTo>
                    <a:pt x="2167" y="401"/>
                  </a:lnTo>
                  <a:lnTo>
                    <a:pt x="2161" y="384"/>
                  </a:lnTo>
                  <a:lnTo>
                    <a:pt x="2156" y="366"/>
                  </a:lnTo>
                  <a:lnTo>
                    <a:pt x="2148" y="351"/>
                  </a:lnTo>
                  <a:lnTo>
                    <a:pt x="2140" y="335"/>
                  </a:lnTo>
                  <a:lnTo>
                    <a:pt x="2132" y="320"/>
                  </a:lnTo>
                  <a:lnTo>
                    <a:pt x="2125" y="306"/>
                  </a:lnTo>
                  <a:lnTo>
                    <a:pt x="2115" y="292"/>
                  </a:lnTo>
                  <a:lnTo>
                    <a:pt x="2105" y="281"/>
                  </a:lnTo>
                  <a:lnTo>
                    <a:pt x="2094" y="267"/>
                  </a:lnTo>
                  <a:lnTo>
                    <a:pt x="2082" y="256"/>
                  </a:lnTo>
                  <a:lnTo>
                    <a:pt x="2072" y="246"/>
                  </a:lnTo>
                  <a:lnTo>
                    <a:pt x="2059" y="234"/>
                  </a:lnTo>
                  <a:lnTo>
                    <a:pt x="2034" y="213"/>
                  </a:lnTo>
                  <a:lnTo>
                    <a:pt x="2006" y="195"/>
                  </a:lnTo>
                  <a:lnTo>
                    <a:pt x="1979" y="176"/>
                  </a:lnTo>
                  <a:lnTo>
                    <a:pt x="1950" y="161"/>
                  </a:lnTo>
                  <a:lnTo>
                    <a:pt x="1921" y="145"/>
                  </a:lnTo>
                  <a:lnTo>
                    <a:pt x="1861" y="112"/>
                  </a:lnTo>
                  <a:lnTo>
                    <a:pt x="1801" y="81"/>
                  </a:lnTo>
                  <a:lnTo>
                    <a:pt x="1770" y="77"/>
                  </a:lnTo>
                  <a:lnTo>
                    <a:pt x="1741" y="69"/>
                  </a:lnTo>
                  <a:lnTo>
                    <a:pt x="1710" y="64"/>
                  </a:lnTo>
                  <a:lnTo>
                    <a:pt x="1681" y="54"/>
                  </a:lnTo>
                  <a:lnTo>
                    <a:pt x="1650" y="46"/>
                  </a:lnTo>
                  <a:lnTo>
                    <a:pt x="1621" y="36"/>
                  </a:lnTo>
                  <a:lnTo>
                    <a:pt x="1562" y="21"/>
                  </a:lnTo>
                  <a:lnTo>
                    <a:pt x="1533" y="13"/>
                  </a:lnTo>
                  <a:lnTo>
                    <a:pt x="1504" y="7"/>
                  </a:lnTo>
                  <a:lnTo>
                    <a:pt x="1477" y="3"/>
                  </a:lnTo>
                  <a:lnTo>
                    <a:pt x="1448" y="0"/>
                  </a:lnTo>
                  <a:lnTo>
                    <a:pt x="1435" y="0"/>
                  </a:lnTo>
                  <a:lnTo>
                    <a:pt x="1419" y="0"/>
                  </a:lnTo>
                  <a:lnTo>
                    <a:pt x="1405" y="0"/>
                  </a:lnTo>
                  <a:lnTo>
                    <a:pt x="1390" y="1"/>
                  </a:lnTo>
                  <a:lnTo>
                    <a:pt x="1376" y="3"/>
                  </a:lnTo>
                  <a:lnTo>
                    <a:pt x="1363" y="5"/>
                  </a:lnTo>
                  <a:lnTo>
                    <a:pt x="1347" y="9"/>
                  </a:lnTo>
                  <a:lnTo>
                    <a:pt x="1334" y="13"/>
                  </a:lnTo>
                  <a:lnTo>
                    <a:pt x="1328" y="17"/>
                  </a:lnTo>
                  <a:lnTo>
                    <a:pt x="1322" y="21"/>
                  </a:lnTo>
                  <a:lnTo>
                    <a:pt x="1318" y="25"/>
                  </a:lnTo>
                  <a:lnTo>
                    <a:pt x="1314" y="31"/>
                  </a:lnTo>
                  <a:lnTo>
                    <a:pt x="1309" y="36"/>
                  </a:lnTo>
                  <a:lnTo>
                    <a:pt x="1307" y="44"/>
                  </a:lnTo>
                  <a:lnTo>
                    <a:pt x="1303" y="52"/>
                  </a:lnTo>
                  <a:lnTo>
                    <a:pt x="1301" y="58"/>
                  </a:lnTo>
                  <a:lnTo>
                    <a:pt x="1299" y="65"/>
                  </a:lnTo>
                  <a:lnTo>
                    <a:pt x="1297" y="75"/>
                  </a:lnTo>
                  <a:lnTo>
                    <a:pt x="1297" y="83"/>
                  </a:lnTo>
                  <a:lnTo>
                    <a:pt x="1297" y="93"/>
                  </a:lnTo>
                  <a:lnTo>
                    <a:pt x="1297" y="100"/>
                  </a:lnTo>
                  <a:lnTo>
                    <a:pt x="1299" y="110"/>
                  </a:lnTo>
                  <a:lnTo>
                    <a:pt x="1299" y="118"/>
                  </a:lnTo>
                  <a:lnTo>
                    <a:pt x="1303" y="128"/>
                  </a:lnTo>
                  <a:lnTo>
                    <a:pt x="1307" y="131"/>
                  </a:lnTo>
                  <a:lnTo>
                    <a:pt x="1310" y="137"/>
                  </a:lnTo>
                  <a:lnTo>
                    <a:pt x="1312" y="141"/>
                  </a:lnTo>
                  <a:lnTo>
                    <a:pt x="1314" y="145"/>
                  </a:lnTo>
                  <a:lnTo>
                    <a:pt x="1316" y="149"/>
                  </a:lnTo>
                  <a:lnTo>
                    <a:pt x="1318" y="153"/>
                  </a:lnTo>
                  <a:lnTo>
                    <a:pt x="1318" y="157"/>
                  </a:lnTo>
                  <a:lnTo>
                    <a:pt x="1320" y="159"/>
                  </a:lnTo>
                  <a:lnTo>
                    <a:pt x="1318" y="164"/>
                  </a:lnTo>
                  <a:lnTo>
                    <a:pt x="1318" y="172"/>
                  </a:lnTo>
                  <a:lnTo>
                    <a:pt x="1314" y="176"/>
                  </a:lnTo>
                  <a:lnTo>
                    <a:pt x="1310" y="180"/>
                  </a:lnTo>
                  <a:lnTo>
                    <a:pt x="1268" y="164"/>
                  </a:lnTo>
                  <a:lnTo>
                    <a:pt x="1223" y="149"/>
                  </a:lnTo>
                  <a:lnTo>
                    <a:pt x="1179" y="133"/>
                  </a:lnTo>
                  <a:lnTo>
                    <a:pt x="1134" y="118"/>
                  </a:lnTo>
                  <a:lnTo>
                    <a:pt x="1088" y="106"/>
                  </a:lnTo>
                  <a:lnTo>
                    <a:pt x="1043" y="93"/>
                  </a:lnTo>
                  <a:lnTo>
                    <a:pt x="996" y="83"/>
                  </a:lnTo>
                  <a:lnTo>
                    <a:pt x="973" y="79"/>
                  </a:lnTo>
                  <a:lnTo>
                    <a:pt x="950" y="75"/>
                  </a:lnTo>
                  <a:lnTo>
                    <a:pt x="927" y="71"/>
                  </a:lnTo>
                  <a:lnTo>
                    <a:pt x="903" y="69"/>
                  </a:lnTo>
                  <a:lnTo>
                    <a:pt x="880" y="67"/>
                  </a:lnTo>
                  <a:lnTo>
                    <a:pt x="859" y="65"/>
                  </a:lnTo>
                  <a:lnTo>
                    <a:pt x="836" y="65"/>
                  </a:lnTo>
                  <a:lnTo>
                    <a:pt x="812" y="65"/>
                  </a:lnTo>
                  <a:lnTo>
                    <a:pt x="789" y="67"/>
                  </a:lnTo>
                  <a:lnTo>
                    <a:pt x="766" y="69"/>
                  </a:lnTo>
                  <a:lnTo>
                    <a:pt x="742" y="73"/>
                  </a:lnTo>
                  <a:lnTo>
                    <a:pt x="719" y="77"/>
                  </a:lnTo>
                  <a:lnTo>
                    <a:pt x="698" y="81"/>
                  </a:lnTo>
                  <a:lnTo>
                    <a:pt x="675" y="87"/>
                  </a:lnTo>
                  <a:lnTo>
                    <a:pt x="653" y="95"/>
                  </a:lnTo>
                  <a:lnTo>
                    <a:pt x="630" y="102"/>
                  </a:lnTo>
                  <a:lnTo>
                    <a:pt x="609" y="112"/>
                  </a:lnTo>
                  <a:lnTo>
                    <a:pt x="585" y="122"/>
                  </a:lnTo>
                  <a:lnTo>
                    <a:pt x="580" y="128"/>
                  </a:lnTo>
                  <a:lnTo>
                    <a:pt x="574" y="131"/>
                  </a:lnTo>
                  <a:lnTo>
                    <a:pt x="572" y="133"/>
                  </a:lnTo>
                  <a:lnTo>
                    <a:pt x="570" y="135"/>
                  </a:lnTo>
                  <a:lnTo>
                    <a:pt x="568" y="135"/>
                  </a:lnTo>
                  <a:lnTo>
                    <a:pt x="566" y="145"/>
                  </a:lnTo>
                  <a:lnTo>
                    <a:pt x="564" y="155"/>
                  </a:lnTo>
                  <a:lnTo>
                    <a:pt x="564" y="164"/>
                  </a:lnTo>
                  <a:lnTo>
                    <a:pt x="564" y="174"/>
                  </a:lnTo>
                  <a:lnTo>
                    <a:pt x="564" y="184"/>
                  </a:lnTo>
                  <a:lnTo>
                    <a:pt x="566" y="192"/>
                  </a:lnTo>
                  <a:lnTo>
                    <a:pt x="568" y="199"/>
                  </a:lnTo>
                  <a:lnTo>
                    <a:pt x="570" y="209"/>
                  </a:lnTo>
                  <a:lnTo>
                    <a:pt x="578" y="225"/>
                  </a:lnTo>
                  <a:lnTo>
                    <a:pt x="585" y="240"/>
                  </a:lnTo>
                  <a:lnTo>
                    <a:pt x="595" y="256"/>
                  </a:lnTo>
                  <a:lnTo>
                    <a:pt x="607" y="271"/>
                  </a:lnTo>
                  <a:lnTo>
                    <a:pt x="618" y="285"/>
                  </a:lnTo>
                  <a:lnTo>
                    <a:pt x="632" y="298"/>
                  </a:lnTo>
                  <a:lnTo>
                    <a:pt x="657" y="327"/>
                  </a:lnTo>
                  <a:lnTo>
                    <a:pt x="669" y="343"/>
                  </a:lnTo>
                  <a:lnTo>
                    <a:pt x="682" y="356"/>
                  </a:lnTo>
                  <a:lnTo>
                    <a:pt x="692" y="372"/>
                  </a:lnTo>
                  <a:lnTo>
                    <a:pt x="704" y="387"/>
                  </a:lnTo>
                  <a:lnTo>
                    <a:pt x="671" y="401"/>
                  </a:lnTo>
                  <a:lnTo>
                    <a:pt x="640" y="413"/>
                  </a:lnTo>
                  <a:lnTo>
                    <a:pt x="576" y="436"/>
                  </a:lnTo>
                  <a:lnTo>
                    <a:pt x="545" y="448"/>
                  </a:lnTo>
                  <a:lnTo>
                    <a:pt x="516" y="461"/>
                  </a:lnTo>
                  <a:lnTo>
                    <a:pt x="487" y="475"/>
                  </a:lnTo>
                  <a:lnTo>
                    <a:pt x="458" y="488"/>
                  </a:lnTo>
                  <a:lnTo>
                    <a:pt x="432" y="504"/>
                  </a:lnTo>
                  <a:lnTo>
                    <a:pt x="405" y="521"/>
                  </a:lnTo>
                  <a:lnTo>
                    <a:pt x="394" y="531"/>
                  </a:lnTo>
                  <a:lnTo>
                    <a:pt x="380" y="541"/>
                  </a:lnTo>
                  <a:lnTo>
                    <a:pt x="368" y="550"/>
                  </a:lnTo>
                  <a:lnTo>
                    <a:pt x="359" y="560"/>
                  </a:lnTo>
                  <a:lnTo>
                    <a:pt x="347" y="572"/>
                  </a:lnTo>
                  <a:lnTo>
                    <a:pt x="337" y="583"/>
                  </a:lnTo>
                  <a:lnTo>
                    <a:pt x="328" y="595"/>
                  </a:lnTo>
                  <a:lnTo>
                    <a:pt x="318" y="609"/>
                  </a:lnTo>
                  <a:lnTo>
                    <a:pt x="308" y="622"/>
                  </a:lnTo>
                  <a:lnTo>
                    <a:pt x="301" y="636"/>
                  </a:lnTo>
                  <a:lnTo>
                    <a:pt x="293" y="651"/>
                  </a:lnTo>
                  <a:lnTo>
                    <a:pt x="285" y="667"/>
                  </a:lnTo>
                  <a:lnTo>
                    <a:pt x="283" y="671"/>
                  </a:lnTo>
                  <a:lnTo>
                    <a:pt x="281" y="675"/>
                  </a:lnTo>
                  <a:lnTo>
                    <a:pt x="281" y="684"/>
                  </a:lnTo>
                  <a:lnTo>
                    <a:pt x="279" y="688"/>
                  </a:lnTo>
                  <a:lnTo>
                    <a:pt x="279" y="692"/>
                  </a:lnTo>
                  <a:lnTo>
                    <a:pt x="279" y="694"/>
                  </a:lnTo>
                  <a:lnTo>
                    <a:pt x="285" y="702"/>
                  </a:lnTo>
                  <a:lnTo>
                    <a:pt x="293" y="709"/>
                  </a:lnTo>
                  <a:lnTo>
                    <a:pt x="301" y="715"/>
                  </a:lnTo>
                  <a:lnTo>
                    <a:pt x="306" y="721"/>
                  </a:lnTo>
                  <a:lnTo>
                    <a:pt x="324" y="733"/>
                  </a:lnTo>
                  <a:lnTo>
                    <a:pt x="341" y="740"/>
                  </a:lnTo>
                  <a:lnTo>
                    <a:pt x="359" y="750"/>
                  </a:lnTo>
                  <a:lnTo>
                    <a:pt x="378" y="758"/>
                  </a:lnTo>
                  <a:lnTo>
                    <a:pt x="397" y="764"/>
                  </a:lnTo>
                  <a:lnTo>
                    <a:pt x="419" y="771"/>
                  </a:lnTo>
                  <a:lnTo>
                    <a:pt x="440" y="777"/>
                  </a:lnTo>
                  <a:lnTo>
                    <a:pt x="461" y="785"/>
                  </a:lnTo>
                  <a:lnTo>
                    <a:pt x="485" y="791"/>
                  </a:lnTo>
                  <a:lnTo>
                    <a:pt x="506" y="799"/>
                  </a:lnTo>
                  <a:lnTo>
                    <a:pt x="525" y="806"/>
                  </a:lnTo>
                  <a:lnTo>
                    <a:pt x="547" y="816"/>
                  </a:lnTo>
                  <a:lnTo>
                    <a:pt x="566" y="826"/>
                  </a:lnTo>
                  <a:lnTo>
                    <a:pt x="585" y="837"/>
                  </a:lnTo>
                  <a:lnTo>
                    <a:pt x="580" y="874"/>
                  </a:lnTo>
                  <a:lnTo>
                    <a:pt x="576" y="911"/>
                  </a:lnTo>
                  <a:lnTo>
                    <a:pt x="572" y="948"/>
                  </a:lnTo>
                  <a:lnTo>
                    <a:pt x="570" y="985"/>
                  </a:lnTo>
                  <a:lnTo>
                    <a:pt x="570" y="1022"/>
                  </a:lnTo>
                  <a:lnTo>
                    <a:pt x="570" y="1059"/>
                  </a:lnTo>
                  <a:lnTo>
                    <a:pt x="572" y="1095"/>
                  </a:lnTo>
                  <a:lnTo>
                    <a:pt x="576" y="1132"/>
                  </a:lnTo>
                  <a:lnTo>
                    <a:pt x="580" y="1169"/>
                  </a:lnTo>
                  <a:lnTo>
                    <a:pt x="587" y="1206"/>
                  </a:lnTo>
                  <a:lnTo>
                    <a:pt x="595" y="1241"/>
                  </a:lnTo>
                  <a:lnTo>
                    <a:pt x="605" y="1276"/>
                  </a:lnTo>
                  <a:lnTo>
                    <a:pt x="616" y="1311"/>
                  </a:lnTo>
                  <a:lnTo>
                    <a:pt x="630" y="1346"/>
                  </a:lnTo>
                  <a:lnTo>
                    <a:pt x="638" y="1361"/>
                  </a:lnTo>
                  <a:lnTo>
                    <a:pt x="646" y="1379"/>
                  </a:lnTo>
                  <a:lnTo>
                    <a:pt x="653" y="1394"/>
                  </a:lnTo>
                  <a:lnTo>
                    <a:pt x="663" y="1410"/>
                  </a:lnTo>
                  <a:lnTo>
                    <a:pt x="671" y="1419"/>
                  </a:lnTo>
                  <a:lnTo>
                    <a:pt x="680" y="1427"/>
                  </a:lnTo>
                  <a:lnTo>
                    <a:pt x="698" y="1443"/>
                  </a:lnTo>
                  <a:lnTo>
                    <a:pt x="717" y="1456"/>
                  </a:lnTo>
                  <a:lnTo>
                    <a:pt x="733" y="1470"/>
                  </a:lnTo>
                  <a:lnTo>
                    <a:pt x="750" y="1481"/>
                  </a:lnTo>
                  <a:lnTo>
                    <a:pt x="758" y="1487"/>
                  </a:lnTo>
                  <a:lnTo>
                    <a:pt x="766" y="1493"/>
                  </a:lnTo>
                  <a:lnTo>
                    <a:pt x="783" y="1505"/>
                  </a:lnTo>
                  <a:lnTo>
                    <a:pt x="797" y="1518"/>
                  </a:lnTo>
                  <a:lnTo>
                    <a:pt x="830" y="1735"/>
                  </a:lnTo>
                  <a:lnTo>
                    <a:pt x="830" y="1739"/>
                  </a:lnTo>
                  <a:lnTo>
                    <a:pt x="828" y="1743"/>
                  </a:lnTo>
                  <a:lnTo>
                    <a:pt x="826" y="1747"/>
                  </a:lnTo>
                  <a:lnTo>
                    <a:pt x="822" y="1751"/>
                  </a:lnTo>
                  <a:lnTo>
                    <a:pt x="818" y="1753"/>
                  </a:lnTo>
                  <a:lnTo>
                    <a:pt x="814" y="1755"/>
                  </a:lnTo>
                  <a:lnTo>
                    <a:pt x="808" y="1757"/>
                  </a:lnTo>
                  <a:lnTo>
                    <a:pt x="803" y="1757"/>
                  </a:lnTo>
                  <a:lnTo>
                    <a:pt x="783" y="1749"/>
                  </a:lnTo>
                  <a:lnTo>
                    <a:pt x="764" y="1743"/>
                  </a:lnTo>
                  <a:lnTo>
                    <a:pt x="742" y="1737"/>
                  </a:lnTo>
                  <a:lnTo>
                    <a:pt x="723" y="1735"/>
                  </a:lnTo>
                  <a:lnTo>
                    <a:pt x="702" y="1734"/>
                  </a:lnTo>
                  <a:lnTo>
                    <a:pt x="680" y="1732"/>
                  </a:lnTo>
                  <a:lnTo>
                    <a:pt x="659" y="1732"/>
                  </a:lnTo>
                  <a:lnTo>
                    <a:pt x="638" y="1734"/>
                  </a:lnTo>
                  <a:lnTo>
                    <a:pt x="616" y="1737"/>
                  </a:lnTo>
                  <a:lnTo>
                    <a:pt x="595" y="1739"/>
                  </a:lnTo>
                  <a:lnTo>
                    <a:pt x="576" y="1745"/>
                  </a:lnTo>
                  <a:lnTo>
                    <a:pt x="554" y="1751"/>
                  </a:lnTo>
                  <a:lnTo>
                    <a:pt x="535" y="1759"/>
                  </a:lnTo>
                  <a:lnTo>
                    <a:pt x="516" y="1767"/>
                  </a:lnTo>
                  <a:lnTo>
                    <a:pt x="496" y="1774"/>
                  </a:lnTo>
                  <a:lnTo>
                    <a:pt x="477" y="1784"/>
                  </a:lnTo>
                  <a:lnTo>
                    <a:pt x="463" y="1799"/>
                  </a:lnTo>
                  <a:lnTo>
                    <a:pt x="450" y="1815"/>
                  </a:lnTo>
                  <a:lnTo>
                    <a:pt x="440" y="1831"/>
                  </a:lnTo>
                  <a:lnTo>
                    <a:pt x="430" y="1848"/>
                  </a:lnTo>
                  <a:lnTo>
                    <a:pt x="421" y="1865"/>
                  </a:lnTo>
                  <a:lnTo>
                    <a:pt x="415" y="1885"/>
                  </a:lnTo>
                  <a:lnTo>
                    <a:pt x="409" y="1902"/>
                  </a:lnTo>
                  <a:lnTo>
                    <a:pt x="403" y="1922"/>
                  </a:lnTo>
                  <a:lnTo>
                    <a:pt x="399" y="1941"/>
                  </a:lnTo>
                  <a:lnTo>
                    <a:pt x="397" y="1960"/>
                  </a:lnTo>
                  <a:lnTo>
                    <a:pt x="396" y="1980"/>
                  </a:lnTo>
                  <a:lnTo>
                    <a:pt x="394" y="1999"/>
                  </a:lnTo>
                  <a:lnTo>
                    <a:pt x="394" y="2017"/>
                  </a:lnTo>
                  <a:lnTo>
                    <a:pt x="394" y="2036"/>
                  </a:lnTo>
                  <a:lnTo>
                    <a:pt x="396" y="2056"/>
                  </a:lnTo>
                  <a:lnTo>
                    <a:pt x="397" y="2073"/>
                  </a:lnTo>
                  <a:lnTo>
                    <a:pt x="407" y="2104"/>
                  </a:lnTo>
                  <a:lnTo>
                    <a:pt x="419" y="2135"/>
                  </a:lnTo>
                  <a:lnTo>
                    <a:pt x="432" y="2166"/>
                  </a:lnTo>
                  <a:lnTo>
                    <a:pt x="446" y="2195"/>
                  </a:lnTo>
                  <a:lnTo>
                    <a:pt x="461" y="2224"/>
                  </a:lnTo>
                  <a:lnTo>
                    <a:pt x="477" y="2251"/>
                  </a:lnTo>
                  <a:lnTo>
                    <a:pt x="494" y="2279"/>
                  </a:lnTo>
                  <a:lnTo>
                    <a:pt x="512" y="2304"/>
                  </a:lnTo>
                  <a:lnTo>
                    <a:pt x="531" y="2329"/>
                  </a:lnTo>
                  <a:lnTo>
                    <a:pt x="551" y="2352"/>
                  </a:lnTo>
                  <a:lnTo>
                    <a:pt x="572" y="2374"/>
                  </a:lnTo>
                  <a:lnTo>
                    <a:pt x="595" y="2393"/>
                  </a:lnTo>
                  <a:lnTo>
                    <a:pt x="618" y="2412"/>
                  </a:lnTo>
                  <a:lnTo>
                    <a:pt x="642" y="2430"/>
                  </a:lnTo>
                  <a:lnTo>
                    <a:pt x="667" y="2445"/>
                  </a:lnTo>
                  <a:lnTo>
                    <a:pt x="694" y="2461"/>
                  </a:lnTo>
                  <a:lnTo>
                    <a:pt x="713" y="2465"/>
                  </a:lnTo>
                  <a:lnTo>
                    <a:pt x="733" y="2469"/>
                  </a:lnTo>
                  <a:lnTo>
                    <a:pt x="752" y="2474"/>
                  </a:lnTo>
                  <a:lnTo>
                    <a:pt x="770" y="2480"/>
                  </a:lnTo>
                  <a:lnTo>
                    <a:pt x="787" y="2484"/>
                  </a:lnTo>
                  <a:lnTo>
                    <a:pt x="805" y="2488"/>
                  </a:lnTo>
                  <a:lnTo>
                    <a:pt x="822" y="2490"/>
                  </a:lnTo>
                  <a:lnTo>
                    <a:pt x="837" y="2492"/>
                  </a:lnTo>
                  <a:lnTo>
                    <a:pt x="845" y="2504"/>
                  </a:lnTo>
                  <a:lnTo>
                    <a:pt x="851" y="2517"/>
                  </a:lnTo>
                  <a:lnTo>
                    <a:pt x="857" y="2531"/>
                  </a:lnTo>
                  <a:lnTo>
                    <a:pt x="861" y="2546"/>
                  </a:lnTo>
                  <a:lnTo>
                    <a:pt x="865" y="2560"/>
                  </a:lnTo>
                  <a:lnTo>
                    <a:pt x="868" y="2575"/>
                  </a:lnTo>
                  <a:lnTo>
                    <a:pt x="870" y="2591"/>
                  </a:lnTo>
                  <a:lnTo>
                    <a:pt x="872" y="2606"/>
                  </a:lnTo>
                  <a:lnTo>
                    <a:pt x="874" y="2639"/>
                  </a:lnTo>
                  <a:lnTo>
                    <a:pt x="874" y="2674"/>
                  </a:lnTo>
                  <a:lnTo>
                    <a:pt x="874" y="2744"/>
                  </a:lnTo>
                  <a:lnTo>
                    <a:pt x="874" y="2779"/>
                  </a:lnTo>
                  <a:lnTo>
                    <a:pt x="876" y="2812"/>
                  </a:lnTo>
                  <a:lnTo>
                    <a:pt x="878" y="2829"/>
                  </a:lnTo>
                  <a:lnTo>
                    <a:pt x="880" y="2847"/>
                  </a:lnTo>
                  <a:lnTo>
                    <a:pt x="882" y="2862"/>
                  </a:lnTo>
                  <a:lnTo>
                    <a:pt x="886" y="2880"/>
                  </a:lnTo>
                  <a:lnTo>
                    <a:pt x="890" y="2895"/>
                  </a:lnTo>
                  <a:lnTo>
                    <a:pt x="894" y="2909"/>
                  </a:lnTo>
                  <a:lnTo>
                    <a:pt x="900" y="2924"/>
                  </a:lnTo>
                  <a:lnTo>
                    <a:pt x="905" y="2940"/>
                  </a:lnTo>
                  <a:lnTo>
                    <a:pt x="913" y="2954"/>
                  </a:lnTo>
                  <a:lnTo>
                    <a:pt x="921" y="2967"/>
                  </a:lnTo>
                  <a:lnTo>
                    <a:pt x="931" y="2979"/>
                  </a:lnTo>
                  <a:lnTo>
                    <a:pt x="942" y="2992"/>
                  </a:lnTo>
                  <a:lnTo>
                    <a:pt x="950" y="3004"/>
                  </a:lnTo>
                  <a:lnTo>
                    <a:pt x="960" y="3018"/>
                  </a:lnTo>
                  <a:lnTo>
                    <a:pt x="969" y="3029"/>
                  </a:lnTo>
                  <a:lnTo>
                    <a:pt x="981" y="3039"/>
                  </a:lnTo>
                  <a:lnTo>
                    <a:pt x="993" y="3049"/>
                  </a:lnTo>
                  <a:lnTo>
                    <a:pt x="1004" y="3058"/>
                  </a:lnTo>
                  <a:lnTo>
                    <a:pt x="1016" y="3068"/>
                  </a:lnTo>
                  <a:lnTo>
                    <a:pt x="1029" y="3076"/>
                  </a:lnTo>
                  <a:lnTo>
                    <a:pt x="1043" y="3082"/>
                  </a:lnTo>
                  <a:lnTo>
                    <a:pt x="1057" y="3089"/>
                  </a:lnTo>
                  <a:lnTo>
                    <a:pt x="1086" y="3103"/>
                  </a:lnTo>
                  <a:lnTo>
                    <a:pt x="1115" y="3113"/>
                  </a:lnTo>
                  <a:lnTo>
                    <a:pt x="1146" y="3124"/>
                  </a:lnTo>
                  <a:lnTo>
                    <a:pt x="1177" y="3134"/>
                  </a:lnTo>
                  <a:lnTo>
                    <a:pt x="1208" y="3142"/>
                  </a:lnTo>
                  <a:lnTo>
                    <a:pt x="1270" y="3159"/>
                  </a:lnTo>
                  <a:lnTo>
                    <a:pt x="1299" y="3171"/>
                  </a:lnTo>
                  <a:lnTo>
                    <a:pt x="1328" y="3180"/>
                  </a:lnTo>
                  <a:lnTo>
                    <a:pt x="1357" y="3194"/>
                  </a:lnTo>
                  <a:lnTo>
                    <a:pt x="1371" y="3200"/>
                  </a:lnTo>
                  <a:lnTo>
                    <a:pt x="1382" y="3208"/>
                  </a:lnTo>
                  <a:lnTo>
                    <a:pt x="1419" y="3394"/>
                  </a:lnTo>
                  <a:lnTo>
                    <a:pt x="1386" y="3409"/>
                  </a:lnTo>
                  <a:lnTo>
                    <a:pt x="1353" y="3425"/>
                  </a:lnTo>
                  <a:lnTo>
                    <a:pt x="1320" y="3444"/>
                  </a:lnTo>
                  <a:lnTo>
                    <a:pt x="1289" y="3462"/>
                  </a:lnTo>
                  <a:lnTo>
                    <a:pt x="1256" y="3483"/>
                  </a:lnTo>
                  <a:lnTo>
                    <a:pt x="1223" y="3504"/>
                  </a:lnTo>
                  <a:lnTo>
                    <a:pt x="1190" y="3526"/>
                  </a:lnTo>
                  <a:lnTo>
                    <a:pt x="1157" y="3549"/>
                  </a:lnTo>
                  <a:lnTo>
                    <a:pt x="1124" y="3572"/>
                  </a:lnTo>
                  <a:lnTo>
                    <a:pt x="1093" y="3597"/>
                  </a:lnTo>
                  <a:lnTo>
                    <a:pt x="1060" y="3623"/>
                  </a:lnTo>
                  <a:lnTo>
                    <a:pt x="1029" y="3648"/>
                  </a:lnTo>
                  <a:lnTo>
                    <a:pt x="998" y="3675"/>
                  </a:lnTo>
                  <a:lnTo>
                    <a:pt x="967" y="3702"/>
                  </a:lnTo>
                  <a:lnTo>
                    <a:pt x="905" y="3758"/>
                  </a:lnTo>
                  <a:lnTo>
                    <a:pt x="876" y="3789"/>
                  </a:lnTo>
                  <a:lnTo>
                    <a:pt x="847" y="3819"/>
                  </a:lnTo>
                  <a:lnTo>
                    <a:pt x="818" y="3848"/>
                  </a:lnTo>
                  <a:lnTo>
                    <a:pt x="789" y="3879"/>
                  </a:lnTo>
                  <a:lnTo>
                    <a:pt x="760" y="3910"/>
                  </a:lnTo>
                  <a:lnTo>
                    <a:pt x="733" y="3941"/>
                  </a:lnTo>
                  <a:lnTo>
                    <a:pt x="706" y="3972"/>
                  </a:lnTo>
                  <a:lnTo>
                    <a:pt x="680" y="4003"/>
                  </a:lnTo>
                  <a:lnTo>
                    <a:pt x="655" y="4034"/>
                  </a:lnTo>
                  <a:lnTo>
                    <a:pt x="630" y="4067"/>
                  </a:lnTo>
                  <a:lnTo>
                    <a:pt x="607" y="4098"/>
                  </a:lnTo>
                  <a:lnTo>
                    <a:pt x="584" y="4131"/>
                  </a:lnTo>
                  <a:lnTo>
                    <a:pt x="562" y="4162"/>
                  </a:lnTo>
                  <a:lnTo>
                    <a:pt x="541" y="4195"/>
                  </a:lnTo>
                  <a:lnTo>
                    <a:pt x="520" y="4226"/>
                  </a:lnTo>
                  <a:lnTo>
                    <a:pt x="500" y="4257"/>
                  </a:lnTo>
                  <a:lnTo>
                    <a:pt x="487" y="4292"/>
                  </a:lnTo>
                  <a:lnTo>
                    <a:pt x="479" y="4307"/>
                  </a:lnTo>
                  <a:lnTo>
                    <a:pt x="473" y="4325"/>
                  </a:lnTo>
                  <a:lnTo>
                    <a:pt x="469" y="4340"/>
                  </a:lnTo>
                  <a:lnTo>
                    <a:pt x="467" y="4348"/>
                  </a:lnTo>
                  <a:lnTo>
                    <a:pt x="465" y="4358"/>
                  </a:lnTo>
                  <a:lnTo>
                    <a:pt x="465" y="4366"/>
                  </a:lnTo>
                  <a:lnTo>
                    <a:pt x="465" y="4373"/>
                  </a:lnTo>
                  <a:lnTo>
                    <a:pt x="467" y="4381"/>
                  </a:lnTo>
                  <a:lnTo>
                    <a:pt x="469" y="4389"/>
                  </a:lnTo>
                  <a:lnTo>
                    <a:pt x="572" y="4424"/>
                  </a:lnTo>
                  <a:lnTo>
                    <a:pt x="549" y="4459"/>
                  </a:lnTo>
                  <a:lnTo>
                    <a:pt x="527" y="4494"/>
                  </a:lnTo>
                  <a:lnTo>
                    <a:pt x="508" y="4527"/>
                  </a:lnTo>
                  <a:lnTo>
                    <a:pt x="487" y="4561"/>
                  </a:lnTo>
                  <a:lnTo>
                    <a:pt x="467" y="4594"/>
                  </a:lnTo>
                  <a:lnTo>
                    <a:pt x="448" y="4629"/>
                  </a:lnTo>
                  <a:lnTo>
                    <a:pt x="427" y="4666"/>
                  </a:lnTo>
                  <a:lnTo>
                    <a:pt x="417" y="4686"/>
                  </a:lnTo>
                  <a:lnTo>
                    <a:pt x="405" y="4703"/>
                  </a:lnTo>
                  <a:lnTo>
                    <a:pt x="396" y="4713"/>
                  </a:lnTo>
                  <a:lnTo>
                    <a:pt x="388" y="4721"/>
                  </a:lnTo>
                  <a:lnTo>
                    <a:pt x="382" y="4726"/>
                  </a:lnTo>
                  <a:lnTo>
                    <a:pt x="374" y="4734"/>
                  </a:lnTo>
                  <a:lnTo>
                    <a:pt x="368" y="4740"/>
                  </a:lnTo>
                  <a:lnTo>
                    <a:pt x="363" y="4746"/>
                  </a:lnTo>
                  <a:lnTo>
                    <a:pt x="355" y="4750"/>
                  </a:lnTo>
                  <a:lnTo>
                    <a:pt x="347" y="4753"/>
                  </a:lnTo>
                  <a:lnTo>
                    <a:pt x="335" y="4744"/>
                  </a:lnTo>
                  <a:lnTo>
                    <a:pt x="322" y="4738"/>
                  </a:lnTo>
                  <a:lnTo>
                    <a:pt x="308" y="4732"/>
                  </a:lnTo>
                  <a:lnTo>
                    <a:pt x="295" y="4728"/>
                  </a:lnTo>
                  <a:lnTo>
                    <a:pt x="281" y="4726"/>
                  </a:lnTo>
                  <a:lnTo>
                    <a:pt x="268" y="4726"/>
                  </a:lnTo>
                  <a:lnTo>
                    <a:pt x="252" y="4726"/>
                  </a:lnTo>
                  <a:lnTo>
                    <a:pt x="238" y="4728"/>
                  </a:lnTo>
                  <a:lnTo>
                    <a:pt x="225" y="4730"/>
                  </a:lnTo>
                  <a:lnTo>
                    <a:pt x="211" y="4734"/>
                  </a:lnTo>
                  <a:lnTo>
                    <a:pt x="196" y="4738"/>
                  </a:lnTo>
                  <a:lnTo>
                    <a:pt x="182" y="4744"/>
                  </a:lnTo>
                  <a:lnTo>
                    <a:pt x="155" y="4755"/>
                  </a:lnTo>
                  <a:lnTo>
                    <a:pt x="140" y="4761"/>
                  </a:lnTo>
                  <a:lnTo>
                    <a:pt x="126" y="4767"/>
                  </a:lnTo>
                  <a:lnTo>
                    <a:pt x="103" y="4792"/>
                  </a:lnTo>
                  <a:lnTo>
                    <a:pt x="91" y="4806"/>
                  </a:lnTo>
                  <a:lnTo>
                    <a:pt x="81" y="4819"/>
                  </a:lnTo>
                  <a:lnTo>
                    <a:pt x="70" y="4833"/>
                  </a:lnTo>
                  <a:lnTo>
                    <a:pt x="60" y="4847"/>
                  </a:lnTo>
                  <a:lnTo>
                    <a:pt x="52" y="4860"/>
                  </a:lnTo>
                  <a:lnTo>
                    <a:pt x="43" y="4876"/>
                  </a:lnTo>
                  <a:lnTo>
                    <a:pt x="35" y="4889"/>
                  </a:lnTo>
                  <a:lnTo>
                    <a:pt x="29" y="4905"/>
                  </a:lnTo>
                  <a:lnTo>
                    <a:pt x="23" y="4918"/>
                  </a:lnTo>
                  <a:lnTo>
                    <a:pt x="16" y="4934"/>
                  </a:lnTo>
                  <a:lnTo>
                    <a:pt x="12" y="4949"/>
                  </a:lnTo>
                  <a:lnTo>
                    <a:pt x="8" y="4967"/>
                  </a:lnTo>
                  <a:lnTo>
                    <a:pt x="4" y="4984"/>
                  </a:lnTo>
                  <a:lnTo>
                    <a:pt x="0" y="5002"/>
                  </a:lnTo>
                  <a:lnTo>
                    <a:pt x="23" y="5221"/>
                  </a:lnTo>
                  <a:lnTo>
                    <a:pt x="180" y="5231"/>
                  </a:lnTo>
                  <a:lnTo>
                    <a:pt x="188" y="5240"/>
                  </a:lnTo>
                  <a:lnTo>
                    <a:pt x="198" y="5250"/>
                  </a:lnTo>
                  <a:lnTo>
                    <a:pt x="207" y="5260"/>
                  </a:lnTo>
                  <a:lnTo>
                    <a:pt x="217" y="5269"/>
                  </a:lnTo>
                  <a:lnTo>
                    <a:pt x="229" y="5277"/>
                  </a:lnTo>
                  <a:lnTo>
                    <a:pt x="240" y="5285"/>
                  </a:lnTo>
                  <a:lnTo>
                    <a:pt x="252" y="5293"/>
                  </a:lnTo>
                  <a:lnTo>
                    <a:pt x="266" y="5299"/>
                  </a:lnTo>
                  <a:lnTo>
                    <a:pt x="279" y="5304"/>
                  </a:lnTo>
                  <a:lnTo>
                    <a:pt x="293" y="5308"/>
                  </a:lnTo>
                  <a:lnTo>
                    <a:pt x="308" y="5312"/>
                  </a:lnTo>
                  <a:lnTo>
                    <a:pt x="324" y="5314"/>
                  </a:lnTo>
                  <a:lnTo>
                    <a:pt x="339" y="5316"/>
                  </a:lnTo>
                  <a:lnTo>
                    <a:pt x="355" y="5316"/>
                  </a:lnTo>
                  <a:lnTo>
                    <a:pt x="370" y="5314"/>
                  </a:lnTo>
                  <a:lnTo>
                    <a:pt x="388" y="5312"/>
                  </a:lnTo>
                  <a:lnTo>
                    <a:pt x="396" y="5304"/>
                  </a:lnTo>
                  <a:lnTo>
                    <a:pt x="403" y="5299"/>
                  </a:lnTo>
                  <a:lnTo>
                    <a:pt x="411" y="5293"/>
                  </a:lnTo>
                  <a:lnTo>
                    <a:pt x="419" y="5289"/>
                  </a:lnTo>
                  <a:lnTo>
                    <a:pt x="428" y="5285"/>
                  </a:lnTo>
                  <a:lnTo>
                    <a:pt x="436" y="5281"/>
                  </a:lnTo>
                  <a:lnTo>
                    <a:pt x="446" y="5279"/>
                  </a:lnTo>
                  <a:lnTo>
                    <a:pt x="456" y="5277"/>
                  </a:lnTo>
                  <a:lnTo>
                    <a:pt x="473" y="5275"/>
                  </a:lnTo>
                  <a:lnTo>
                    <a:pt x="492" y="5275"/>
                  </a:lnTo>
                  <a:lnTo>
                    <a:pt x="529" y="5275"/>
                  </a:lnTo>
                  <a:lnTo>
                    <a:pt x="549" y="5275"/>
                  </a:lnTo>
                  <a:lnTo>
                    <a:pt x="568" y="5275"/>
                  </a:lnTo>
                  <a:lnTo>
                    <a:pt x="585" y="5273"/>
                  </a:lnTo>
                  <a:lnTo>
                    <a:pt x="605" y="5269"/>
                  </a:lnTo>
                  <a:lnTo>
                    <a:pt x="615" y="5267"/>
                  </a:lnTo>
                  <a:lnTo>
                    <a:pt x="622" y="5266"/>
                  </a:lnTo>
                  <a:lnTo>
                    <a:pt x="630" y="5262"/>
                  </a:lnTo>
                  <a:lnTo>
                    <a:pt x="640" y="5256"/>
                  </a:lnTo>
                  <a:lnTo>
                    <a:pt x="648" y="5252"/>
                  </a:lnTo>
                  <a:lnTo>
                    <a:pt x="655" y="5246"/>
                  </a:lnTo>
                  <a:lnTo>
                    <a:pt x="665" y="5238"/>
                  </a:lnTo>
                  <a:lnTo>
                    <a:pt x="671" y="5231"/>
                  </a:lnTo>
                  <a:lnTo>
                    <a:pt x="677" y="5227"/>
                  </a:lnTo>
                  <a:lnTo>
                    <a:pt x="680" y="5221"/>
                  </a:lnTo>
                  <a:lnTo>
                    <a:pt x="684" y="5217"/>
                  </a:lnTo>
                  <a:lnTo>
                    <a:pt x="688" y="5211"/>
                  </a:lnTo>
                  <a:lnTo>
                    <a:pt x="692" y="5200"/>
                  </a:lnTo>
                  <a:lnTo>
                    <a:pt x="692" y="5196"/>
                  </a:lnTo>
                  <a:lnTo>
                    <a:pt x="694" y="5190"/>
                  </a:lnTo>
                  <a:lnTo>
                    <a:pt x="698" y="5180"/>
                  </a:lnTo>
                  <a:lnTo>
                    <a:pt x="700" y="5174"/>
                  </a:lnTo>
                  <a:lnTo>
                    <a:pt x="702" y="5170"/>
                  </a:lnTo>
                  <a:lnTo>
                    <a:pt x="706" y="5167"/>
                  </a:lnTo>
                  <a:lnTo>
                    <a:pt x="710" y="5163"/>
                  </a:lnTo>
                  <a:lnTo>
                    <a:pt x="715" y="5161"/>
                  </a:lnTo>
                  <a:lnTo>
                    <a:pt x="721" y="5159"/>
                  </a:lnTo>
                  <a:lnTo>
                    <a:pt x="735" y="5167"/>
                  </a:lnTo>
                  <a:lnTo>
                    <a:pt x="750" y="5176"/>
                  </a:lnTo>
                  <a:lnTo>
                    <a:pt x="766" y="5186"/>
                  </a:lnTo>
                  <a:lnTo>
                    <a:pt x="781" y="5196"/>
                  </a:lnTo>
                  <a:lnTo>
                    <a:pt x="797" y="5205"/>
                  </a:lnTo>
                  <a:lnTo>
                    <a:pt x="816" y="5215"/>
                  </a:lnTo>
                  <a:lnTo>
                    <a:pt x="834" y="5225"/>
                  </a:lnTo>
                  <a:lnTo>
                    <a:pt x="851" y="5234"/>
                  </a:lnTo>
                  <a:lnTo>
                    <a:pt x="870" y="5240"/>
                  </a:lnTo>
                  <a:lnTo>
                    <a:pt x="890" y="5246"/>
                  </a:lnTo>
                  <a:lnTo>
                    <a:pt x="909" y="5250"/>
                  </a:lnTo>
                  <a:lnTo>
                    <a:pt x="919" y="5252"/>
                  </a:lnTo>
                  <a:lnTo>
                    <a:pt x="929" y="5252"/>
                  </a:lnTo>
                  <a:lnTo>
                    <a:pt x="938" y="5252"/>
                  </a:lnTo>
                  <a:lnTo>
                    <a:pt x="948" y="5252"/>
                  </a:lnTo>
                  <a:lnTo>
                    <a:pt x="960" y="5250"/>
                  </a:lnTo>
                  <a:lnTo>
                    <a:pt x="969" y="5248"/>
                  </a:lnTo>
                  <a:lnTo>
                    <a:pt x="979" y="5244"/>
                  </a:lnTo>
                  <a:lnTo>
                    <a:pt x="989" y="5240"/>
                  </a:lnTo>
                  <a:lnTo>
                    <a:pt x="998" y="5236"/>
                  </a:lnTo>
                  <a:lnTo>
                    <a:pt x="1010" y="5231"/>
                  </a:lnTo>
                  <a:lnTo>
                    <a:pt x="1018" y="5225"/>
                  </a:lnTo>
                  <a:lnTo>
                    <a:pt x="1026" y="5217"/>
                  </a:lnTo>
                  <a:lnTo>
                    <a:pt x="1039" y="5202"/>
                  </a:lnTo>
                  <a:lnTo>
                    <a:pt x="1051" y="5186"/>
                  </a:lnTo>
                  <a:lnTo>
                    <a:pt x="1060" y="5170"/>
                  </a:lnTo>
                  <a:lnTo>
                    <a:pt x="1070" y="5155"/>
                  </a:lnTo>
                  <a:lnTo>
                    <a:pt x="1076" y="5138"/>
                  </a:lnTo>
                  <a:lnTo>
                    <a:pt x="1082" y="5120"/>
                  </a:lnTo>
                  <a:lnTo>
                    <a:pt x="1088" y="5103"/>
                  </a:lnTo>
                  <a:lnTo>
                    <a:pt x="1089" y="5085"/>
                  </a:lnTo>
                  <a:lnTo>
                    <a:pt x="1093" y="5068"/>
                  </a:lnTo>
                  <a:lnTo>
                    <a:pt x="1093" y="5048"/>
                  </a:lnTo>
                  <a:lnTo>
                    <a:pt x="1093" y="5031"/>
                  </a:lnTo>
                  <a:lnTo>
                    <a:pt x="1093" y="5013"/>
                  </a:lnTo>
                  <a:lnTo>
                    <a:pt x="1093" y="4996"/>
                  </a:lnTo>
                  <a:lnTo>
                    <a:pt x="1089" y="4961"/>
                  </a:lnTo>
                  <a:lnTo>
                    <a:pt x="1088" y="4945"/>
                  </a:lnTo>
                  <a:lnTo>
                    <a:pt x="1084" y="4932"/>
                  </a:lnTo>
                  <a:lnTo>
                    <a:pt x="1082" y="4918"/>
                  </a:lnTo>
                  <a:lnTo>
                    <a:pt x="1076" y="4907"/>
                  </a:lnTo>
                  <a:lnTo>
                    <a:pt x="1072" y="4895"/>
                  </a:lnTo>
                  <a:lnTo>
                    <a:pt x="1068" y="4885"/>
                  </a:lnTo>
                  <a:lnTo>
                    <a:pt x="1057" y="4864"/>
                  </a:lnTo>
                  <a:lnTo>
                    <a:pt x="1045" y="4845"/>
                  </a:lnTo>
                  <a:lnTo>
                    <a:pt x="1031" y="4825"/>
                  </a:lnTo>
                  <a:lnTo>
                    <a:pt x="1016" y="4806"/>
                  </a:lnTo>
                  <a:lnTo>
                    <a:pt x="1008" y="4796"/>
                  </a:lnTo>
                  <a:lnTo>
                    <a:pt x="1000" y="4785"/>
                  </a:lnTo>
                  <a:lnTo>
                    <a:pt x="1082" y="4655"/>
                  </a:lnTo>
                  <a:close/>
                </a:path>
              </a:pathLst>
            </a:custGeom>
            <a:solidFill>
              <a:srgbClr val="000000"/>
            </a:solidFill>
            <a:ln w="9525">
              <a:solidFill>
                <a:schemeClr val="tx1"/>
              </a:solidFill>
              <a:round/>
              <a:headEnd/>
              <a:tailEnd/>
            </a:ln>
          </p:spPr>
          <p:txBody>
            <a:bodyPr/>
            <a:lstStyle/>
            <a:p>
              <a:endParaRPr lang="en-US"/>
            </a:p>
          </p:txBody>
        </p:sp>
        <p:sp>
          <p:nvSpPr>
            <p:cNvPr id="9244" name="Freeform 27"/>
            <p:cNvSpPr>
              <a:spLocks/>
            </p:cNvSpPr>
            <p:nvPr/>
          </p:nvSpPr>
          <p:spPr bwMode="auto">
            <a:xfrm>
              <a:off x="4122" y="3569"/>
              <a:ext cx="282" cy="198"/>
            </a:xfrm>
            <a:custGeom>
              <a:avLst/>
              <a:gdLst>
                <a:gd name="T0" fmla="*/ 562 w 564"/>
                <a:gd name="T1" fmla="*/ 205 h 395"/>
                <a:gd name="T2" fmla="*/ 564 w 564"/>
                <a:gd name="T3" fmla="*/ 209 h 395"/>
                <a:gd name="T4" fmla="*/ 564 w 564"/>
                <a:gd name="T5" fmla="*/ 219 h 395"/>
                <a:gd name="T6" fmla="*/ 562 w 564"/>
                <a:gd name="T7" fmla="*/ 238 h 395"/>
                <a:gd name="T8" fmla="*/ 558 w 564"/>
                <a:gd name="T9" fmla="*/ 252 h 395"/>
                <a:gd name="T10" fmla="*/ 553 w 564"/>
                <a:gd name="T11" fmla="*/ 258 h 395"/>
                <a:gd name="T12" fmla="*/ 504 w 564"/>
                <a:gd name="T13" fmla="*/ 310 h 395"/>
                <a:gd name="T14" fmla="*/ 485 w 564"/>
                <a:gd name="T15" fmla="*/ 310 h 395"/>
                <a:gd name="T16" fmla="*/ 467 w 564"/>
                <a:gd name="T17" fmla="*/ 306 h 395"/>
                <a:gd name="T18" fmla="*/ 429 w 564"/>
                <a:gd name="T19" fmla="*/ 294 h 395"/>
                <a:gd name="T20" fmla="*/ 399 w 564"/>
                <a:gd name="T21" fmla="*/ 289 h 395"/>
                <a:gd name="T22" fmla="*/ 378 w 564"/>
                <a:gd name="T23" fmla="*/ 289 h 395"/>
                <a:gd name="T24" fmla="*/ 357 w 564"/>
                <a:gd name="T25" fmla="*/ 292 h 395"/>
                <a:gd name="T26" fmla="*/ 336 w 564"/>
                <a:gd name="T27" fmla="*/ 296 h 395"/>
                <a:gd name="T28" fmla="*/ 314 w 564"/>
                <a:gd name="T29" fmla="*/ 298 h 395"/>
                <a:gd name="T30" fmla="*/ 293 w 564"/>
                <a:gd name="T31" fmla="*/ 304 h 395"/>
                <a:gd name="T32" fmla="*/ 275 w 564"/>
                <a:gd name="T33" fmla="*/ 312 h 395"/>
                <a:gd name="T34" fmla="*/ 258 w 564"/>
                <a:gd name="T35" fmla="*/ 322 h 395"/>
                <a:gd name="T36" fmla="*/ 235 w 564"/>
                <a:gd name="T37" fmla="*/ 339 h 395"/>
                <a:gd name="T38" fmla="*/ 208 w 564"/>
                <a:gd name="T39" fmla="*/ 368 h 395"/>
                <a:gd name="T40" fmla="*/ 198 w 564"/>
                <a:gd name="T41" fmla="*/ 384 h 395"/>
                <a:gd name="T42" fmla="*/ 192 w 564"/>
                <a:gd name="T43" fmla="*/ 389 h 395"/>
                <a:gd name="T44" fmla="*/ 190 w 564"/>
                <a:gd name="T45" fmla="*/ 395 h 395"/>
                <a:gd name="T46" fmla="*/ 182 w 564"/>
                <a:gd name="T47" fmla="*/ 393 h 395"/>
                <a:gd name="T48" fmla="*/ 165 w 564"/>
                <a:gd name="T49" fmla="*/ 387 h 395"/>
                <a:gd name="T50" fmla="*/ 144 w 564"/>
                <a:gd name="T51" fmla="*/ 372 h 395"/>
                <a:gd name="T52" fmla="*/ 122 w 564"/>
                <a:gd name="T53" fmla="*/ 353 h 395"/>
                <a:gd name="T54" fmla="*/ 91 w 564"/>
                <a:gd name="T55" fmla="*/ 322 h 395"/>
                <a:gd name="T56" fmla="*/ 68 w 564"/>
                <a:gd name="T57" fmla="*/ 304 h 395"/>
                <a:gd name="T58" fmla="*/ 43 w 564"/>
                <a:gd name="T59" fmla="*/ 291 h 395"/>
                <a:gd name="T60" fmla="*/ 23 w 564"/>
                <a:gd name="T61" fmla="*/ 285 h 395"/>
                <a:gd name="T62" fmla="*/ 8 w 564"/>
                <a:gd name="T63" fmla="*/ 283 h 395"/>
                <a:gd name="T64" fmla="*/ 0 w 564"/>
                <a:gd name="T65" fmla="*/ 271 h 395"/>
                <a:gd name="T66" fmla="*/ 4 w 564"/>
                <a:gd name="T67" fmla="*/ 250 h 395"/>
                <a:gd name="T68" fmla="*/ 12 w 564"/>
                <a:gd name="T69" fmla="*/ 219 h 395"/>
                <a:gd name="T70" fmla="*/ 27 w 564"/>
                <a:gd name="T71" fmla="*/ 182 h 395"/>
                <a:gd name="T72" fmla="*/ 49 w 564"/>
                <a:gd name="T73" fmla="*/ 147 h 395"/>
                <a:gd name="T74" fmla="*/ 74 w 564"/>
                <a:gd name="T75" fmla="*/ 114 h 395"/>
                <a:gd name="T76" fmla="*/ 115 w 564"/>
                <a:gd name="T77" fmla="*/ 66 h 395"/>
                <a:gd name="T78" fmla="*/ 155 w 564"/>
                <a:gd name="T79" fmla="*/ 17 h 395"/>
                <a:gd name="T80" fmla="*/ 541 w 564"/>
                <a:gd name="T81" fmla="*/ 116 h 395"/>
                <a:gd name="T82" fmla="*/ 547 w 564"/>
                <a:gd name="T83" fmla="*/ 120 h 395"/>
                <a:gd name="T84" fmla="*/ 549 w 564"/>
                <a:gd name="T85" fmla="*/ 128 h 395"/>
                <a:gd name="T86" fmla="*/ 553 w 564"/>
                <a:gd name="T87" fmla="*/ 139 h 395"/>
                <a:gd name="T88" fmla="*/ 557 w 564"/>
                <a:gd name="T89" fmla="*/ 182 h 395"/>
                <a:gd name="T90" fmla="*/ 560 w 564"/>
                <a:gd name="T91" fmla="*/ 201 h 3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64"/>
                <a:gd name="T139" fmla="*/ 0 h 395"/>
                <a:gd name="T140" fmla="*/ 564 w 564"/>
                <a:gd name="T141" fmla="*/ 395 h 3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64" h="395">
                  <a:moveTo>
                    <a:pt x="562" y="205"/>
                  </a:moveTo>
                  <a:lnTo>
                    <a:pt x="562" y="205"/>
                  </a:lnTo>
                  <a:lnTo>
                    <a:pt x="564" y="207"/>
                  </a:lnTo>
                  <a:lnTo>
                    <a:pt x="564" y="209"/>
                  </a:lnTo>
                  <a:lnTo>
                    <a:pt x="564" y="211"/>
                  </a:lnTo>
                  <a:lnTo>
                    <a:pt x="564" y="219"/>
                  </a:lnTo>
                  <a:lnTo>
                    <a:pt x="564" y="228"/>
                  </a:lnTo>
                  <a:lnTo>
                    <a:pt x="562" y="238"/>
                  </a:lnTo>
                  <a:lnTo>
                    <a:pt x="560" y="248"/>
                  </a:lnTo>
                  <a:lnTo>
                    <a:pt x="558" y="252"/>
                  </a:lnTo>
                  <a:lnTo>
                    <a:pt x="555" y="256"/>
                  </a:lnTo>
                  <a:lnTo>
                    <a:pt x="553" y="258"/>
                  </a:lnTo>
                  <a:lnTo>
                    <a:pt x="549" y="259"/>
                  </a:lnTo>
                  <a:lnTo>
                    <a:pt x="504" y="310"/>
                  </a:lnTo>
                  <a:lnTo>
                    <a:pt x="494" y="310"/>
                  </a:lnTo>
                  <a:lnTo>
                    <a:pt x="485" y="310"/>
                  </a:lnTo>
                  <a:lnTo>
                    <a:pt x="477" y="308"/>
                  </a:lnTo>
                  <a:lnTo>
                    <a:pt x="467" y="306"/>
                  </a:lnTo>
                  <a:lnTo>
                    <a:pt x="448" y="300"/>
                  </a:lnTo>
                  <a:lnTo>
                    <a:pt x="429" y="294"/>
                  </a:lnTo>
                  <a:lnTo>
                    <a:pt x="409" y="291"/>
                  </a:lnTo>
                  <a:lnTo>
                    <a:pt x="399" y="289"/>
                  </a:lnTo>
                  <a:lnTo>
                    <a:pt x="390" y="287"/>
                  </a:lnTo>
                  <a:lnTo>
                    <a:pt x="378" y="289"/>
                  </a:lnTo>
                  <a:lnTo>
                    <a:pt x="368" y="289"/>
                  </a:lnTo>
                  <a:lnTo>
                    <a:pt x="357" y="292"/>
                  </a:lnTo>
                  <a:lnTo>
                    <a:pt x="347" y="296"/>
                  </a:lnTo>
                  <a:lnTo>
                    <a:pt x="336" y="296"/>
                  </a:lnTo>
                  <a:lnTo>
                    <a:pt x="324" y="298"/>
                  </a:lnTo>
                  <a:lnTo>
                    <a:pt x="314" y="298"/>
                  </a:lnTo>
                  <a:lnTo>
                    <a:pt x="303" y="302"/>
                  </a:lnTo>
                  <a:lnTo>
                    <a:pt x="293" y="304"/>
                  </a:lnTo>
                  <a:lnTo>
                    <a:pt x="285" y="308"/>
                  </a:lnTo>
                  <a:lnTo>
                    <a:pt x="275" y="312"/>
                  </a:lnTo>
                  <a:lnTo>
                    <a:pt x="266" y="318"/>
                  </a:lnTo>
                  <a:lnTo>
                    <a:pt x="258" y="322"/>
                  </a:lnTo>
                  <a:lnTo>
                    <a:pt x="250" y="327"/>
                  </a:lnTo>
                  <a:lnTo>
                    <a:pt x="235" y="339"/>
                  </a:lnTo>
                  <a:lnTo>
                    <a:pt x="221" y="353"/>
                  </a:lnTo>
                  <a:lnTo>
                    <a:pt x="208" y="368"/>
                  </a:lnTo>
                  <a:lnTo>
                    <a:pt x="200" y="378"/>
                  </a:lnTo>
                  <a:lnTo>
                    <a:pt x="198" y="384"/>
                  </a:lnTo>
                  <a:lnTo>
                    <a:pt x="196" y="387"/>
                  </a:lnTo>
                  <a:lnTo>
                    <a:pt x="192" y="389"/>
                  </a:lnTo>
                  <a:lnTo>
                    <a:pt x="190" y="393"/>
                  </a:lnTo>
                  <a:lnTo>
                    <a:pt x="190" y="395"/>
                  </a:lnTo>
                  <a:lnTo>
                    <a:pt x="182" y="393"/>
                  </a:lnTo>
                  <a:lnTo>
                    <a:pt x="177" y="391"/>
                  </a:lnTo>
                  <a:lnTo>
                    <a:pt x="165" y="387"/>
                  </a:lnTo>
                  <a:lnTo>
                    <a:pt x="153" y="380"/>
                  </a:lnTo>
                  <a:lnTo>
                    <a:pt x="144" y="372"/>
                  </a:lnTo>
                  <a:lnTo>
                    <a:pt x="132" y="362"/>
                  </a:lnTo>
                  <a:lnTo>
                    <a:pt x="122" y="353"/>
                  </a:lnTo>
                  <a:lnTo>
                    <a:pt x="101" y="333"/>
                  </a:lnTo>
                  <a:lnTo>
                    <a:pt x="91" y="322"/>
                  </a:lnTo>
                  <a:lnTo>
                    <a:pt x="80" y="312"/>
                  </a:lnTo>
                  <a:lnTo>
                    <a:pt x="68" y="304"/>
                  </a:lnTo>
                  <a:lnTo>
                    <a:pt x="56" y="296"/>
                  </a:lnTo>
                  <a:lnTo>
                    <a:pt x="43" y="291"/>
                  </a:lnTo>
                  <a:lnTo>
                    <a:pt x="29" y="287"/>
                  </a:lnTo>
                  <a:lnTo>
                    <a:pt x="23" y="285"/>
                  </a:lnTo>
                  <a:lnTo>
                    <a:pt x="16" y="283"/>
                  </a:lnTo>
                  <a:lnTo>
                    <a:pt x="8" y="283"/>
                  </a:lnTo>
                  <a:lnTo>
                    <a:pt x="0" y="283"/>
                  </a:lnTo>
                  <a:lnTo>
                    <a:pt x="0" y="271"/>
                  </a:lnTo>
                  <a:lnTo>
                    <a:pt x="2" y="261"/>
                  </a:lnTo>
                  <a:lnTo>
                    <a:pt x="4" y="250"/>
                  </a:lnTo>
                  <a:lnTo>
                    <a:pt x="6" y="240"/>
                  </a:lnTo>
                  <a:lnTo>
                    <a:pt x="12" y="219"/>
                  </a:lnTo>
                  <a:lnTo>
                    <a:pt x="20" y="201"/>
                  </a:lnTo>
                  <a:lnTo>
                    <a:pt x="27" y="182"/>
                  </a:lnTo>
                  <a:lnTo>
                    <a:pt x="39" y="164"/>
                  </a:lnTo>
                  <a:lnTo>
                    <a:pt x="49" y="147"/>
                  </a:lnTo>
                  <a:lnTo>
                    <a:pt x="62" y="131"/>
                  </a:lnTo>
                  <a:lnTo>
                    <a:pt x="74" y="114"/>
                  </a:lnTo>
                  <a:lnTo>
                    <a:pt x="87" y="98"/>
                  </a:lnTo>
                  <a:lnTo>
                    <a:pt x="115" y="66"/>
                  </a:lnTo>
                  <a:lnTo>
                    <a:pt x="142" y="33"/>
                  </a:lnTo>
                  <a:lnTo>
                    <a:pt x="155" y="17"/>
                  </a:lnTo>
                  <a:lnTo>
                    <a:pt x="167" y="0"/>
                  </a:lnTo>
                  <a:lnTo>
                    <a:pt x="541" y="116"/>
                  </a:lnTo>
                  <a:lnTo>
                    <a:pt x="543" y="118"/>
                  </a:lnTo>
                  <a:lnTo>
                    <a:pt x="547" y="120"/>
                  </a:lnTo>
                  <a:lnTo>
                    <a:pt x="549" y="124"/>
                  </a:lnTo>
                  <a:lnTo>
                    <a:pt x="549" y="128"/>
                  </a:lnTo>
                  <a:lnTo>
                    <a:pt x="551" y="133"/>
                  </a:lnTo>
                  <a:lnTo>
                    <a:pt x="553" y="139"/>
                  </a:lnTo>
                  <a:lnTo>
                    <a:pt x="553" y="153"/>
                  </a:lnTo>
                  <a:lnTo>
                    <a:pt x="557" y="182"/>
                  </a:lnTo>
                  <a:lnTo>
                    <a:pt x="558" y="195"/>
                  </a:lnTo>
                  <a:lnTo>
                    <a:pt x="560" y="201"/>
                  </a:lnTo>
                  <a:lnTo>
                    <a:pt x="562" y="205"/>
                  </a:lnTo>
                  <a:close/>
                </a:path>
              </a:pathLst>
            </a:custGeom>
            <a:solidFill>
              <a:srgbClr val="F2E8D6"/>
            </a:solidFill>
            <a:ln w="9525">
              <a:solidFill>
                <a:schemeClr val="tx1"/>
              </a:solidFill>
              <a:round/>
              <a:headEnd/>
              <a:tailEnd/>
            </a:ln>
          </p:spPr>
          <p:txBody>
            <a:bodyPr/>
            <a:lstStyle/>
            <a:p>
              <a:endParaRPr lang="en-US"/>
            </a:p>
          </p:txBody>
        </p:sp>
        <p:sp>
          <p:nvSpPr>
            <p:cNvPr id="9245" name="Freeform 28"/>
            <p:cNvSpPr>
              <a:spLocks/>
            </p:cNvSpPr>
            <p:nvPr/>
          </p:nvSpPr>
          <p:spPr bwMode="auto">
            <a:xfrm>
              <a:off x="3910" y="3749"/>
              <a:ext cx="198" cy="234"/>
            </a:xfrm>
            <a:custGeom>
              <a:avLst/>
              <a:gdLst>
                <a:gd name="T0" fmla="*/ 17 w 395"/>
                <a:gd name="T1" fmla="*/ 384 h 470"/>
                <a:gd name="T2" fmla="*/ 25 w 395"/>
                <a:gd name="T3" fmla="*/ 390 h 470"/>
                <a:gd name="T4" fmla="*/ 34 w 395"/>
                <a:gd name="T5" fmla="*/ 394 h 470"/>
                <a:gd name="T6" fmla="*/ 46 w 395"/>
                <a:gd name="T7" fmla="*/ 396 h 470"/>
                <a:gd name="T8" fmla="*/ 71 w 395"/>
                <a:gd name="T9" fmla="*/ 396 h 470"/>
                <a:gd name="T10" fmla="*/ 97 w 395"/>
                <a:gd name="T11" fmla="*/ 396 h 470"/>
                <a:gd name="T12" fmla="*/ 106 w 395"/>
                <a:gd name="T13" fmla="*/ 398 h 470"/>
                <a:gd name="T14" fmla="*/ 195 w 395"/>
                <a:gd name="T15" fmla="*/ 202 h 470"/>
                <a:gd name="T16" fmla="*/ 201 w 395"/>
                <a:gd name="T17" fmla="*/ 198 h 470"/>
                <a:gd name="T18" fmla="*/ 211 w 395"/>
                <a:gd name="T19" fmla="*/ 194 h 470"/>
                <a:gd name="T20" fmla="*/ 221 w 395"/>
                <a:gd name="T21" fmla="*/ 194 h 470"/>
                <a:gd name="T22" fmla="*/ 215 w 395"/>
                <a:gd name="T23" fmla="*/ 443 h 470"/>
                <a:gd name="T24" fmla="*/ 391 w 395"/>
                <a:gd name="T25" fmla="*/ 421 h 470"/>
                <a:gd name="T26" fmla="*/ 393 w 395"/>
                <a:gd name="T27" fmla="*/ 375 h 470"/>
                <a:gd name="T28" fmla="*/ 395 w 395"/>
                <a:gd name="T29" fmla="*/ 328 h 470"/>
                <a:gd name="T30" fmla="*/ 391 w 395"/>
                <a:gd name="T31" fmla="*/ 280 h 470"/>
                <a:gd name="T32" fmla="*/ 383 w 395"/>
                <a:gd name="T33" fmla="*/ 233 h 470"/>
                <a:gd name="T34" fmla="*/ 372 w 395"/>
                <a:gd name="T35" fmla="*/ 187 h 470"/>
                <a:gd name="T36" fmla="*/ 356 w 395"/>
                <a:gd name="T37" fmla="*/ 142 h 470"/>
                <a:gd name="T38" fmla="*/ 335 w 395"/>
                <a:gd name="T39" fmla="*/ 101 h 470"/>
                <a:gd name="T40" fmla="*/ 310 w 395"/>
                <a:gd name="T41" fmla="*/ 64 h 470"/>
                <a:gd name="T42" fmla="*/ 294 w 395"/>
                <a:gd name="T43" fmla="*/ 53 h 470"/>
                <a:gd name="T44" fmla="*/ 283 w 395"/>
                <a:gd name="T45" fmla="*/ 39 h 470"/>
                <a:gd name="T46" fmla="*/ 275 w 395"/>
                <a:gd name="T47" fmla="*/ 28 h 470"/>
                <a:gd name="T48" fmla="*/ 265 w 395"/>
                <a:gd name="T49" fmla="*/ 20 h 470"/>
                <a:gd name="T50" fmla="*/ 242 w 395"/>
                <a:gd name="T51" fmla="*/ 6 h 470"/>
                <a:gd name="T52" fmla="*/ 221 w 395"/>
                <a:gd name="T53" fmla="*/ 0 h 470"/>
                <a:gd name="T54" fmla="*/ 197 w 395"/>
                <a:gd name="T55" fmla="*/ 0 h 470"/>
                <a:gd name="T56" fmla="*/ 176 w 395"/>
                <a:gd name="T57" fmla="*/ 6 h 470"/>
                <a:gd name="T58" fmla="*/ 155 w 395"/>
                <a:gd name="T59" fmla="*/ 14 h 470"/>
                <a:gd name="T60" fmla="*/ 116 w 395"/>
                <a:gd name="T61" fmla="*/ 35 h 470"/>
                <a:gd name="T62" fmla="*/ 89 w 395"/>
                <a:gd name="T63" fmla="*/ 55 h 470"/>
                <a:gd name="T64" fmla="*/ 69 w 395"/>
                <a:gd name="T65" fmla="*/ 76 h 470"/>
                <a:gd name="T66" fmla="*/ 54 w 395"/>
                <a:gd name="T67" fmla="*/ 97 h 470"/>
                <a:gd name="T68" fmla="*/ 40 w 395"/>
                <a:gd name="T69" fmla="*/ 125 h 470"/>
                <a:gd name="T70" fmla="*/ 27 w 395"/>
                <a:gd name="T71" fmla="*/ 152 h 470"/>
                <a:gd name="T72" fmla="*/ 17 w 395"/>
                <a:gd name="T73" fmla="*/ 181 h 470"/>
                <a:gd name="T74" fmla="*/ 7 w 395"/>
                <a:gd name="T75" fmla="*/ 214 h 470"/>
                <a:gd name="T76" fmla="*/ 0 w 395"/>
                <a:gd name="T77" fmla="*/ 262 h 4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5"/>
                <a:gd name="T118" fmla="*/ 0 h 470"/>
                <a:gd name="T119" fmla="*/ 395 w 395"/>
                <a:gd name="T120" fmla="*/ 470 h 4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5" h="470">
                  <a:moveTo>
                    <a:pt x="0" y="262"/>
                  </a:moveTo>
                  <a:lnTo>
                    <a:pt x="17" y="384"/>
                  </a:lnTo>
                  <a:lnTo>
                    <a:pt x="21" y="388"/>
                  </a:lnTo>
                  <a:lnTo>
                    <a:pt x="25" y="390"/>
                  </a:lnTo>
                  <a:lnTo>
                    <a:pt x="29" y="392"/>
                  </a:lnTo>
                  <a:lnTo>
                    <a:pt x="34" y="394"/>
                  </a:lnTo>
                  <a:lnTo>
                    <a:pt x="40" y="396"/>
                  </a:lnTo>
                  <a:lnTo>
                    <a:pt x="46" y="396"/>
                  </a:lnTo>
                  <a:lnTo>
                    <a:pt x="58" y="396"/>
                  </a:lnTo>
                  <a:lnTo>
                    <a:pt x="71" y="396"/>
                  </a:lnTo>
                  <a:lnTo>
                    <a:pt x="85" y="394"/>
                  </a:lnTo>
                  <a:lnTo>
                    <a:pt x="97" y="396"/>
                  </a:lnTo>
                  <a:lnTo>
                    <a:pt x="102" y="396"/>
                  </a:lnTo>
                  <a:lnTo>
                    <a:pt x="106" y="398"/>
                  </a:lnTo>
                  <a:lnTo>
                    <a:pt x="191" y="204"/>
                  </a:lnTo>
                  <a:lnTo>
                    <a:pt x="195" y="202"/>
                  </a:lnTo>
                  <a:lnTo>
                    <a:pt x="197" y="200"/>
                  </a:lnTo>
                  <a:lnTo>
                    <a:pt x="201" y="198"/>
                  </a:lnTo>
                  <a:lnTo>
                    <a:pt x="207" y="196"/>
                  </a:lnTo>
                  <a:lnTo>
                    <a:pt x="211" y="194"/>
                  </a:lnTo>
                  <a:lnTo>
                    <a:pt x="217" y="194"/>
                  </a:lnTo>
                  <a:lnTo>
                    <a:pt x="221" y="194"/>
                  </a:lnTo>
                  <a:lnTo>
                    <a:pt x="224" y="194"/>
                  </a:lnTo>
                  <a:lnTo>
                    <a:pt x="215" y="443"/>
                  </a:lnTo>
                  <a:lnTo>
                    <a:pt x="337" y="470"/>
                  </a:lnTo>
                  <a:lnTo>
                    <a:pt x="391" y="421"/>
                  </a:lnTo>
                  <a:lnTo>
                    <a:pt x="393" y="398"/>
                  </a:lnTo>
                  <a:lnTo>
                    <a:pt x="393" y="375"/>
                  </a:lnTo>
                  <a:lnTo>
                    <a:pt x="395" y="351"/>
                  </a:lnTo>
                  <a:lnTo>
                    <a:pt x="395" y="328"/>
                  </a:lnTo>
                  <a:lnTo>
                    <a:pt x="393" y="305"/>
                  </a:lnTo>
                  <a:lnTo>
                    <a:pt x="391" y="280"/>
                  </a:lnTo>
                  <a:lnTo>
                    <a:pt x="387" y="256"/>
                  </a:lnTo>
                  <a:lnTo>
                    <a:pt x="383" y="233"/>
                  </a:lnTo>
                  <a:lnTo>
                    <a:pt x="378" y="208"/>
                  </a:lnTo>
                  <a:lnTo>
                    <a:pt x="372" y="187"/>
                  </a:lnTo>
                  <a:lnTo>
                    <a:pt x="364" y="163"/>
                  </a:lnTo>
                  <a:lnTo>
                    <a:pt x="356" y="142"/>
                  </a:lnTo>
                  <a:lnTo>
                    <a:pt x="347" y="121"/>
                  </a:lnTo>
                  <a:lnTo>
                    <a:pt x="335" y="101"/>
                  </a:lnTo>
                  <a:lnTo>
                    <a:pt x="323" y="82"/>
                  </a:lnTo>
                  <a:lnTo>
                    <a:pt x="310" y="64"/>
                  </a:lnTo>
                  <a:lnTo>
                    <a:pt x="302" y="59"/>
                  </a:lnTo>
                  <a:lnTo>
                    <a:pt x="294" y="53"/>
                  </a:lnTo>
                  <a:lnTo>
                    <a:pt x="288" y="47"/>
                  </a:lnTo>
                  <a:lnTo>
                    <a:pt x="283" y="39"/>
                  </a:lnTo>
                  <a:lnTo>
                    <a:pt x="279" y="33"/>
                  </a:lnTo>
                  <a:lnTo>
                    <a:pt x="275" y="28"/>
                  </a:lnTo>
                  <a:lnTo>
                    <a:pt x="269" y="24"/>
                  </a:lnTo>
                  <a:lnTo>
                    <a:pt x="265" y="20"/>
                  </a:lnTo>
                  <a:lnTo>
                    <a:pt x="254" y="12"/>
                  </a:lnTo>
                  <a:lnTo>
                    <a:pt x="242" y="6"/>
                  </a:lnTo>
                  <a:lnTo>
                    <a:pt x="230" y="2"/>
                  </a:lnTo>
                  <a:lnTo>
                    <a:pt x="221" y="0"/>
                  </a:lnTo>
                  <a:lnTo>
                    <a:pt x="209" y="0"/>
                  </a:lnTo>
                  <a:lnTo>
                    <a:pt x="197" y="0"/>
                  </a:lnTo>
                  <a:lnTo>
                    <a:pt x="188" y="2"/>
                  </a:lnTo>
                  <a:lnTo>
                    <a:pt x="176" y="6"/>
                  </a:lnTo>
                  <a:lnTo>
                    <a:pt x="164" y="10"/>
                  </a:lnTo>
                  <a:lnTo>
                    <a:pt x="155" y="14"/>
                  </a:lnTo>
                  <a:lnTo>
                    <a:pt x="135" y="24"/>
                  </a:lnTo>
                  <a:lnTo>
                    <a:pt x="116" y="35"/>
                  </a:lnTo>
                  <a:lnTo>
                    <a:pt x="98" y="47"/>
                  </a:lnTo>
                  <a:lnTo>
                    <a:pt x="89" y="55"/>
                  </a:lnTo>
                  <a:lnTo>
                    <a:pt x="79" y="64"/>
                  </a:lnTo>
                  <a:lnTo>
                    <a:pt x="69" y="76"/>
                  </a:lnTo>
                  <a:lnTo>
                    <a:pt x="62" y="86"/>
                  </a:lnTo>
                  <a:lnTo>
                    <a:pt x="54" y="97"/>
                  </a:lnTo>
                  <a:lnTo>
                    <a:pt x="46" y="111"/>
                  </a:lnTo>
                  <a:lnTo>
                    <a:pt x="40" y="125"/>
                  </a:lnTo>
                  <a:lnTo>
                    <a:pt x="33" y="138"/>
                  </a:lnTo>
                  <a:lnTo>
                    <a:pt x="27" y="152"/>
                  </a:lnTo>
                  <a:lnTo>
                    <a:pt x="21" y="167"/>
                  </a:lnTo>
                  <a:lnTo>
                    <a:pt x="17" y="181"/>
                  </a:lnTo>
                  <a:lnTo>
                    <a:pt x="13" y="196"/>
                  </a:lnTo>
                  <a:lnTo>
                    <a:pt x="7" y="214"/>
                  </a:lnTo>
                  <a:lnTo>
                    <a:pt x="5" y="229"/>
                  </a:lnTo>
                  <a:lnTo>
                    <a:pt x="0" y="262"/>
                  </a:lnTo>
                  <a:close/>
                </a:path>
              </a:pathLst>
            </a:custGeom>
            <a:solidFill>
              <a:srgbClr val="F2E8D6"/>
            </a:solidFill>
            <a:ln w="9525">
              <a:solidFill>
                <a:schemeClr val="tx1"/>
              </a:solidFill>
              <a:round/>
              <a:headEnd/>
              <a:tailEnd/>
            </a:ln>
          </p:spPr>
          <p:txBody>
            <a:bodyPr/>
            <a:lstStyle/>
            <a:p>
              <a:endParaRPr lang="en-US"/>
            </a:p>
          </p:txBody>
        </p:sp>
        <p:sp>
          <p:nvSpPr>
            <p:cNvPr id="9246" name="Freeform 29"/>
            <p:cNvSpPr>
              <a:spLocks/>
            </p:cNvSpPr>
            <p:nvPr/>
          </p:nvSpPr>
          <p:spPr bwMode="auto">
            <a:xfrm>
              <a:off x="4059" y="1387"/>
              <a:ext cx="1062" cy="812"/>
            </a:xfrm>
            <a:custGeom>
              <a:avLst/>
              <a:gdLst>
                <a:gd name="T0" fmla="*/ 374 w 2125"/>
                <a:gd name="T1" fmla="*/ 763 h 1624"/>
                <a:gd name="T2" fmla="*/ 359 w 2125"/>
                <a:gd name="T3" fmla="*/ 794 h 1624"/>
                <a:gd name="T4" fmla="*/ 281 w 2125"/>
                <a:gd name="T5" fmla="*/ 893 h 1624"/>
                <a:gd name="T6" fmla="*/ 277 w 2125"/>
                <a:gd name="T7" fmla="*/ 1077 h 1624"/>
                <a:gd name="T8" fmla="*/ 337 w 2125"/>
                <a:gd name="T9" fmla="*/ 1257 h 1624"/>
                <a:gd name="T10" fmla="*/ 405 w 2125"/>
                <a:gd name="T11" fmla="*/ 1348 h 1624"/>
                <a:gd name="T12" fmla="*/ 227 w 2125"/>
                <a:gd name="T13" fmla="*/ 642 h 1624"/>
                <a:gd name="T14" fmla="*/ 244 w 2125"/>
                <a:gd name="T15" fmla="*/ 606 h 1624"/>
                <a:gd name="T16" fmla="*/ 316 w 2125"/>
                <a:gd name="T17" fmla="*/ 588 h 1624"/>
                <a:gd name="T18" fmla="*/ 524 w 2125"/>
                <a:gd name="T19" fmla="*/ 683 h 1624"/>
                <a:gd name="T20" fmla="*/ 770 w 2125"/>
                <a:gd name="T21" fmla="*/ 798 h 1624"/>
                <a:gd name="T22" fmla="*/ 915 w 2125"/>
                <a:gd name="T23" fmla="*/ 827 h 1624"/>
                <a:gd name="T24" fmla="*/ 1074 w 2125"/>
                <a:gd name="T25" fmla="*/ 827 h 1624"/>
                <a:gd name="T26" fmla="*/ 1243 w 2125"/>
                <a:gd name="T27" fmla="*/ 784 h 1624"/>
                <a:gd name="T28" fmla="*/ 1508 w 2125"/>
                <a:gd name="T29" fmla="*/ 658 h 1624"/>
                <a:gd name="T30" fmla="*/ 1565 w 2125"/>
                <a:gd name="T31" fmla="*/ 652 h 1624"/>
                <a:gd name="T32" fmla="*/ 1617 w 2125"/>
                <a:gd name="T33" fmla="*/ 803 h 1624"/>
                <a:gd name="T34" fmla="*/ 1770 w 2125"/>
                <a:gd name="T35" fmla="*/ 1143 h 1624"/>
                <a:gd name="T36" fmla="*/ 1828 w 2125"/>
                <a:gd name="T37" fmla="*/ 1356 h 1624"/>
                <a:gd name="T38" fmla="*/ 1822 w 2125"/>
                <a:gd name="T39" fmla="*/ 1572 h 1624"/>
                <a:gd name="T40" fmla="*/ 1933 w 2125"/>
                <a:gd name="T41" fmla="*/ 1436 h 1624"/>
                <a:gd name="T42" fmla="*/ 1985 w 2125"/>
                <a:gd name="T43" fmla="*/ 1063 h 1624"/>
                <a:gd name="T44" fmla="*/ 1968 w 2125"/>
                <a:gd name="T45" fmla="*/ 772 h 1624"/>
                <a:gd name="T46" fmla="*/ 1929 w 2125"/>
                <a:gd name="T47" fmla="*/ 697 h 1624"/>
                <a:gd name="T48" fmla="*/ 1923 w 2125"/>
                <a:gd name="T49" fmla="*/ 652 h 1624"/>
                <a:gd name="T50" fmla="*/ 1956 w 2125"/>
                <a:gd name="T51" fmla="*/ 641 h 1624"/>
                <a:gd name="T52" fmla="*/ 2010 w 2125"/>
                <a:gd name="T53" fmla="*/ 691 h 1624"/>
                <a:gd name="T54" fmla="*/ 2026 w 2125"/>
                <a:gd name="T55" fmla="*/ 726 h 1624"/>
                <a:gd name="T56" fmla="*/ 2082 w 2125"/>
                <a:gd name="T57" fmla="*/ 699 h 1624"/>
                <a:gd name="T58" fmla="*/ 2123 w 2125"/>
                <a:gd name="T59" fmla="*/ 600 h 1624"/>
                <a:gd name="T60" fmla="*/ 2098 w 2125"/>
                <a:gd name="T61" fmla="*/ 542 h 1624"/>
                <a:gd name="T62" fmla="*/ 2008 w 2125"/>
                <a:gd name="T63" fmla="*/ 481 h 1624"/>
                <a:gd name="T64" fmla="*/ 1880 w 2125"/>
                <a:gd name="T65" fmla="*/ 435 h 1624"/>
                <a:gd name="T66" fmla="*/ 1782 w 2125"/>
                <a:gd name="T67" fmla="*/ 365 h 1624"/>
                <a:gd name="T68" fmla="*/ 1689 w 2125"/>
                <a:gd name="T69" fmla="*/ 222 h 1624"/>
                <a:gd name="T70" fmla="*/ 1535 w 2125"/>
                <a:gd name="T71" fmla="*/ 121 h 1624"/>
                <a:gd name="T72" fmla="*/ 1297 w 2125"/>
                <a:gd name="T73" fmla="*/ 35 h 1624"/>
                <a:gd name="T74" fmla="*/ 1047 w 2125"/>
                <a:gd name="T75" fmla="*/ 0 h 1624"/>
                <a:gd name="T76" fmla="*/ 1018 w 2125"/>
                <a:gd name="T77" fmla="*/ 61 h 1624"/>
                <a:gd name="T78" fmla="*/ 1097 w 2125"/>
                <a:gd name="T79" fmla="*/ 206 h 1624"/>
                <a:gd name="T80" fmla="*/ 1130 w 2125"/>
                <a:gd name="T81" fmla="*/ 278 h 1624"/>
                <a:gd name="T82" fmla="*/ 1070 w 2125"/>
                <a:gd name="T83" fmla="*/ 258 h 1624"/>
                <a:gd name="T84" fmla="*/ 913 w 2125"/>
                <a:gd name="T85" fmla="*/ 165 h 1624"/>
                <a:gd name="T86" fmla="*/ 739 w 2125"/>
                <a:gd name="T87" fmla="*/ 97 h 1624"/>
                <a:gd name="T88" fmla="*/ 555 w 2125"/>
                <a:gd name="T89" fmla="*/ 63 h 1624"/>
                <a:gd name="T90" fmla="*/ 368 w 2125"/>
                <a:gd name="T91" fmla="*/ 76 h 1624"/>
                <a:gd name="T92" fmla="*/ 279 w 2125"/>
                <a:gd name="T93" fmla="*/ 101 h 1624"/>
                <a:gd name="T94" fmla="*/ 287 w 2125"/>
                <a:gd name="T95" fmla="*/ 138 h 1624"/>
                <a:gd name="T96" fmla="*/ 316 w 2125"/>
                <a:gd name="T97" fmla="*/ 208 h 1624"/>
                <a:gd name="T98" fmla="*/ 388 w 2125"/>
                <a:gd name="T99" fmla="*/ 268 h 1624"/>
                <a:gd name="T100" fmla="*/ 512 w 2125"/>
                <a:gd name="T101" fmla="*/ 293 h 1624"/>
                <a:gd name="T102" fmla="*/ 708 w 2125"/>
                <a:gd name="T103" fmla="*/ 307 h 1624"/>
                <a:gd name="T104" fmla="*/ 787 w 2125"/>
                <a:gd name="T105" fmla="*/ 353 h 1624"/>
                <a:gd name="T106" fmla="*/ 502 w 2125"/>
                <a:gd name="T107" fmla="*/ 379 h 1624"/>
                <a:gd name="T108" fmla="*/ 260 w 2125"/>
                <a:gd name="T109" fmla="*/ 423 h 1624"/>
                <a:gd name="T110" fmla="*/ 95 w 2125"/>
                <a:gd name="T111" fmla="*/ 499 h 1624"/>
                <a:gd name="T112" fmla="*/ 8 w 2125"/>
                <a:gd name="T113" fmla="*/ 586 h 16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25"/>
                <a:gd name="T172" fmla="*/ 0 h 1624"/>
                <a:gd name="T173" fmla="*/ 2125 w 2125"/>
                <a:gd name="T174" fmla="*/ 1624 h 16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25" h="1624">
                  <a:moveTo>
                    <a:pt x="4" y="615"/>
                  </a:moveTo>
                  <a:lnTo>
                    <a:pt x="361" y="747"/>
                  </a:lnTo>
                  <a:lnTo>
                    <a:pt x="367" y="751"/>
                  </a:lnTo>
                  <a:lnTo>
                    <a:pt x="368" y="751"/>
                  </a:lnTo>
                  <a:lnTo>
                    <a:pt x="370" y="755"/>
                  </a:lnTo>
                  <a:lnTo>
                    <a:pt x="372" y="759"/>
                  </a:lnTo>
                  <a:lnTo>
                    <a:pt x="374" y="763"/>
                  </a:lnTo>
                  <a:lnTo>
                    <a:pt x="376" y="767"/>
                  </a:lnTo>
                  <a:lnTo>
                    <a:pt x="378" y="772"/>
                  </a:lnTo>
                  <a:lnTo>
                    <a:pt x="376" y="776"/>
                  </a:lnTo>
                  <a:lnTo>
                    <a:pt x="374" y="780"/>
                  </a:lnTo>
                  <a:lnTo>
                    <a:pt x="372" y="784"/>
                  </a:lnTo>
                  <a:lnTo>
                    <a:pt x="368" y="786"/>
                  </a:lnTo>
                  <a:lnTo>
                    <a:pt x="359" y="794"/>
                  </a:lnTo>
                  <a:lnTo>
                    <a:pt x="351" y="800"/>
                  </a:lnTo>
                  <a:lnTo>
                    <a:pt x="293" y="800"/>
                  </a:lnTo>
                  <a:lnTo>
                    <a:pt x="289" y="815"/>
                  </a:lnTo>
                  <a:lnTo>
                    <a:pt x="285" y="831"/>
                  </a:lnTo>
                  <a:lnTo>
                    <a:pt x="283" y="846"/>
                  </a:lnTo>
                  <a:lnTo>
                    <a:pt x="283" y="862"/>
                  </a:lnTo>
                  <a:lnTo>
                    <a:pt x="281" y="893"/>
                  </a:lnTo>
                  <a:lnTo>
                    <a:pt x="281" y="959"/>
                  </a:lnTo>
                  <a:lnTo>
                    <a:pt x="279" y="990"/>
                  </a:lnTo>
                  <a:lnTo>
                    <a:pt x="279" y="1007"/>
                  </a:lnTo>
                  <a:lnTo>
                    <a:pt x="275" y="1025"/>
                  </a:lnTo>
                  <a:lnTo>
                    <a:pt x="273" y="1040"/>
                  </a:lnTo>
                  <a:lnTo>
                    <a:pt x="270" y="1058"/>
                  </a:lnTo>
                  <a:lnTo>
                    <a:pt x="277" y="1077"/>
                  </a:lnTo>
                  <a:lnTo>
                    <a:pt x="285" y="1096"/>
                  </a:lnTo>
                  <a:lnTo>
                    <a:pt x="297" y="1137"/>
                  </a:lnTo>
                  <a:lnTo>
                    <a:pt x="305" y="1158"/>
                  </a:lnTo>
                  <a:lnTo>
                    <a:pt x="310" y="1180"/>
                  </a:lnTo>
                  <a:lnTo>
                    <a:pt x="322" y="1219"/>
                  </a:lnTo>
                  <a:lnTo>
                    <a:pt x="330" y="1238"/>
                  </a:lnTo>
                  <a:lnTo>
                    <a:pt x="337" y="1257"/>
                  </a:lnTo>
                  <a:lnTo>
                    <a:pt x="347" y="1277"/>
                  </a:lnTo>
                  <a:lnTo>
                    <a:pt x="357" y="1294"/>
                  </a:lnTo>
                  <a:lnTo>
                    <a:pt x="368" y="1312"/>
                  </a:lnTo>
                  <a:lnTo>
                    <a:pt x="382" y="1327"/>
                  </a:lnTo>
                  <a:lnTo>
                    <a:pt x="390" y="1333"/>
                  </a:lnTo>
                  <a:lnTo>
                    <a:pt x="398" y="1341"/>
                  </a:lnTo>
                  <a:lnTo>
                    <a:pt x="405" y="1348"/>
                  </a:lnTo>
                  <a:lnTo>
                    <a:pt x="415" y="1354"/>
                  </a:lnTo>
                  <a:lnTo>
                    <a:pt x="405" y="701"/>
                  </a:lnTo>
                  <a:lnTo>
                    <a:pt x="233" y="646"/>
                  </a:lnTo>
                  <a:lnTo>
                    <a:pt x="231" y="646"/>
                  </a:lnTo>
                  <a:lnTo>
                    <a:pt x="229" y="644"/>
                  </a:lnTo>
                  <a:lnTo>
                    <a:pt x="227" y="642"/>
                  </a:lnTo>
                  <a:lnTo>
                    <a:pt x="225" y="637"/>
                  </a:lnTo>
                  <a:lnTo>
                    <a:pt x="225" y="629"/>
                  </a:lnTo>
                  <a:lnTo>
                    <a:pt x="227" y="623"/>
                  </a:lnTo>
                  <a:lnTo>
                    <a:pt x="231" y="617"/>
                  </a:lnTo>
                  <a:lnTo>
                    <a:pt x="235" y="611"/>
                  </a:lnTo>
                  <a:lnTo>
                    <a:pt x="241" y="608"/>
                  </a:lnTo>
                  <a:lnTo>
                    <a:pt x="244" y="606"/>
                  </a:lnTo>
                  <a:lnTo>
                    <a:pt x="250" y="604"/>
                  </a:lnTo>
                  <a:lnTo>
                    <a:pt x="262" y="600"/>
                  </a:lnTo>
                  <a:lnTo>
                    <a:pt x="273" y="600"/>
                  </a:lnTo>
                  <a:lnTo>
                    <a:pt x="287" y="598"/>
                  </a:lnTo>
                  <a:lnTo>
                    <a:pt x="301" y="594"/>
                  </a:lnTo>
                  <a:lnTo>
                    <a:pt x="308" y="592"/>
                  </a:lnTo>
                  <a:lnTo>
                    <a:pt x="316" y="588"/>
                  </a:lnTo>
                  <a:lnTo>
                    <a:pt x="334" y="594"/>
                  </a:lnTo>
                  <a:lnTo>
                    <a:pt x="351" y="602"/>
                  </a:lnTo>
                  <a:lnTo>
                    <a:pt x="388" y="615"/>
                  </a:lnTo>
                  <a:lnTo>
                    <a:pt x="423" y="631"/>
                  </a:lnTo>
                  <a:lnTo>
                    <a:pt x="456" y="646"/>
                  </a:lnTo>
                  <a:lnTo>
                    <a:pt x="491" y="664"/>
                  </a:lnTo>
                  <a:lnTo>
                    <a:pt x="524" y="683"/>
                  </a:lnTo>
                  <a:lnTo>
                    <a:pt x="558" y="701"/>
                  </a:lnTo>
                  <a:lnTo>
                    <a:pt x="626" y="738"/>
                  </a:lnTo>
                  <a:lnTo>
                    <a:pt x="661" y="755"/>
                  </a:lnTo>
                  <a:lnTo>
                    <a:pt x="696" y="770"/>
                  </a:lnTo>
                  <a:lnTo>
                    <a:pt x="733" y="784"/>
                  </a:lnTo>
                  <a:lnTo>
                    <a:pt x="750" y="792"/>
                  </a:lnTo>
                  <a:lnTo>
                    <a:pt x="770" y="798"/>
                  </a:lnTo>
                  <a:lnTo>
                    <a:pt x="789" y="803"/>
                  </a:lnTo>
                  <a:lnTo>
                    <a:pt x="809" y="809"/>
                  </a:lnTo>
                  <a:lnTo>
                    <a:pt x="830" y="813"/>
                  </a:lnTo>
                  <a:lnTo>
                    <a:pt x="849" y="817"/>
                  </a:lnTo>
                  <a:lnTo>
                    <a:pt x="871" y="821"/>
                  </a:lnTo>
                  <a:lnTo>
                    <a:pt x="892" y="823"/>
                  </a:lnTo>
                  <a:lnTo>
                    <a:pt x="915" y="827"/>
                  </a:lnTo>
                  <a:lnTo>
                    <a:pt x="938" y="829"/>
                  </a:lnTo>
                  <a:lnTo>
                    <a:pt x="962" y="831"/>
                  </a:lnTo>
                  <a:lnTo>
                    <a:pt x="985" y="831"/>
                  </a:lnTo>
                  <a:lnTo>
                    <a:pt x="1006" y="831"/>
                  </a:lnTo>
                  <a:lnTo>
                    <a:pt x="1029" y="831"/>
                  </a:lnTo>
                  <a:lnTo>
                    <a:pt x="1053" y="829"/>
                  </a:lnTo>
                  <a:lnTo>
                    <a:pt x="1074" y="827"/>
                  </a:lnTo>
                  <a:lnTo>
                    <a:pt x="1095" y="823"/>
                  </a:lnTo>
                  <a:lnTo>
                    <a:pt x="1117" y="819"/>
                  </a:lnTo>
                  <a:lnTo>
                    <a:pt x="1138" y="815"/>
                  </a:lnTo>
                  <a:lnTo>
                    <a:pt x="1159" y="809"/>
                  </a:lnTo>
                  <a:lnTo>
                    <a:pt x="1181" y="803"/>
                  </a:lnTo>
                  <a:lnTo>
                    <a:pt x="1202" y="798"/>
                  </a:lnTo>
                  <a:lnTo>
                    <a:pt x="1243" y="784"/>
                  </a:lnTo>
                  <a:lnTo>
                    <a:pt x="1283" y="769"/>
                  </a:lnTo>
                  <a:lnTo>
                    <a:pt x="1322" y="753"/>
                  </a:lnTo>
                  <a:lnTo>
                    <a:pt x="1361" y="736"/>
                  </a:lnTo>
                  <a:lnTo>
                    <a:pt x="1400" y="716"/>
                  </a:lnTo>
                  <a:lnTo>
                    <a:pt x="1437" y="697"/>
                  </a:lnTo>
                  <a:lnTo>
                    <a:pt x="1473" y="677"/>
                  </a:lnTo>
                  <a:lnTo>
                    <a:pt x="1508" y="658"/>
                  </a:lnTo>
                  <a:lnTo>
                    <a:pt x="1543" y="639"/>
                  </a:lnTo>
                  <a:lnTo>
                    <a:pt x="1549" y="639"/>
                  </a:lnTo>
                  <a:lnTo>
                    <a:pt x="1553" y="641"/>
                  </a:lnTo>
                  <a:lnTo>
                    <a:pt x="1557" y="642"/>
                  </a:lnTo>
                  <a:lnTo>
                    <a:pt x="1559" y="644"/>
                  </a:lnTo>
                  <a:lnTo>
                    <a:pt x="1563" y="648"/>
                  </a:lnTo>
                  <a:lnTo>
                    <a:pt x="1565" y="652"/>
                  </a:lnTo>
                  <a:lnTo>
                    <a:pt x="1568" y="656"/>
                  </a:lnTo>
                  <a:lnTo>
                    <a:pt x="1570" y="660"/>
                  </a:lnTo>
                  <a:lnTo>
                    <a:pt x="1578" y="689"/>
                  </a:lnTo>
                  <a:lnTo>
                    <a:pt x="1586" y="718"/>
                  </a:lnTo>
                  <a:lnTo>
                    <a:pt x="1596" y="747"/>
                  </a:lnTo>
                  <a:lnTo>
                    <a:pt x="1607" y="774"/>
                  </a:lnTo>
                  <a:lnTo>
                    <a:pt x="1617" y="803"/>
                  </a:lnTo>
                  <a:lnTo>
                    <a:pt x="1628" y="831"/>
                  </a:lnTo>
                  <a:lnTo>
                    <a:pt x="1654" y="887"/>
                  </a:lnTo>
                  <a:lnTo>
                    <a:pt x="1679" y="943"/>
                  </a:lnTo>
                  <a:lnTo>
                    <a:pt x="1706" y="999"/>
                  </a:lnTo>
                  <a:lnTo>
                    <a:pt x="1733" y="1056"/>
                  </a:lnTo>
                  <a:lnTo>
                    <a:pt x="1758" y="1114"/>
                  </a:lnTo>
                  <a:lnTo>
                    <a:pt x="1770" y="1143"/>
                  </a:lnTo>
                  <a:lnTo>
                    <a:pt x="1782" y="1172"/>
                  </a:lnTo>
                  <a:lnTo>
                    <a:pt x="1791" y="1203"/>
                  </a:lnTo>
                  <a:lnTo>
                    <a:pt x="1801" y="1232"/>
                  </a:lnTo>
                  <a:lnTo>
                    <a:pt x="1809" y="1263"/>
                  </a:lnTo>
                  <a:lnTo>
                    <a:pt x="1817" y="1292"/>
                  </a:lnTo>
                  <a:lnTo>
                    <a:pt x="1822" y="1325"/>
                  </a:lnTo>
                  <a:lnTo>
                    <a:pt x="1828" y="1356"/>
                  </a:lnTo>
                  <a:lnTo>
                    <a:pt x="1832" y="1387"/>
                  </a:lnTo>
                  <a:lnTo>
                    <a:pt x="1834" y="1420"/>
                  </a:lnTo>
                  <a:lnTo>
                    <a:pt x="1834" y="1453"/>
                  </a:lnTo>
                  <a:lnTo>
                    <a:pt x="1834" y="1486"/>
                  </a:lnTo>
                  <a:lnTo>
                    <a:pt x="1830" y="1519"/>
                  </a:lnTo>
                  <a:lnTo>
                    <a:pt x="1826" y="1554"/>
                  </a:lnTo>
                  <a:lnTo>
                    <a:pt x="1822" y="1572"/>
                  </a:lnTo>
                  <a:lnTo>
                    <a:pt x="1818" y="1589"/>
                  </a:lnTo>
                  <a:lnTo>
                    <a:pt x="1815" y="1606"/>
                  </a:lnTo>
                  <a:lnTo>
                    <a:pt x="1809" y="1624"/>
                  </a:lnTo>
                  <a:lnTo>
                    <a:pt x="1890" y="1583"/>
                  </a:lnTo>
                  <a:lnTo>
                    <a:pt x="1906" y="1537"/>
                  </a:lnTo>
                  <a:lnTo>
                    <a:pt x="1921" y="1486"/>
                  </a:lnTo>
                  <a:lnTo>
                    <a:pt x="1933" y="1436"/>
                  </a:lnTo>
                  <a:lnTo>
                    <a:pt x="1944" y="1385"/>
                  </a:lnTo>
                  <a:lnTo>
                    <a:pt x="1956" y="1333"/>
                  </a:lnTo>
                  <a:lnTo>
                    <a:pt x="1964" y="1279"/>
                  </a:lnTo>
                  <a:lnTo>
                    <a:pt x="1972" y="1226"/>
                  </a:lnTo>
                  <a:lnTo>
                    <a:pt x="1977" y="1172"/>
                  </a:lnTo>
                  <a:lnTo>
                    <a:pt x="1981" y="1118"/>
                  </a:lnTo>
                  <a:lnTo>
                    <a:pt x="1985" y="1063"/>
                  </a:lnTo>
                  <a:lnTo>
                    <a:pt x="1985" y="1009"/>
                  </a:lnTo>
                  <a:lnTo>
                    <a:pt x="1985" y="957"/>
                  </a:lnTo>
                  <a:lnTo>
                    <a:pt x="1981" y="902"/>
                  </a:lnTo>
                  <a:lnTo>
                    <a:pt x="1977" y="850"/>
                  </a:lnTo>
                  <a:lnTo>
                    <a:pt x="1975" y="823"/>
                  </a:lnTo>
                  <a:lnTo>
                    <a:pt x="1972" y="798"/>
                  </a:lnTo>
                  <a:lnTo>
                    <a:pt x="1968" y="772"/>
                  </a:lnTo>
                  <a:lnTo>
                    <a:pt x="1964" y="747"/>
                  </a:lnTo>
                  <a:lnTo>
                    <a:pt x="1960" y="739"/>
                  </a:lnTo>
                  <a:lnTo>
                    <a:pt x="1958" y="734"/>
                  </a:lnTo>
                  <a:lnTo>
                    <a:pt x="1950" y="724"/>
                  </a:lnTo>
                  <a:lnTo>
                    <a:pt x="1943" y="714"/>
                  </a:lnTo>
                  <a:lnTo>
                    <a:pt x="1935" y="705"/>
                  </a:lnTo>
                  <a:lnTo>
                    <a:pt x="1929" y="697"/>
                  </a:lnTo>
                  <a:lnTo>
                    <a:pt x="1923" y="685"/>
                  </a:lnTo>
                  <a:lnTo>
                    <a:pt x="1921" y="681"/>
                  </a:lnTo>
                  <a:lnTo>
                    <a:pt x="1919" y="675"/>
                  </a:lnTo>
                  <a:lnTo>
                    <a:pt x="1917" y="668"/>
                  </a:lnTo>
                  <a:lnTo>
                    <a:pt x="1917" y="660"/>
                  </a:lnTo>
                  <a:lnTo>
                    <a:pt x="1919" y="656"/>
                  </a:lnTo>
                  <a:lnTo>
                    <a:pt x="1923" y="652"/>
                  </a:lnTo>
                  <a:lnTo>
                    <a:pt x="1925" y="650"/>
                  </a:lnTo>
                  <a:lnTo>
                    <a:pt x="1929" y="648"/>
                  </a:lnTo>
                  <a:lnTo>
                    <a:pt x="1933" y="646"/>
                  </a:lnTo>
                  <a:lnTo>
                    <a:pt x="1937" y="644"/>
                  </a:lnTo>
                  <a:lnTo>
                    <a:pt x="1943" y="641"/>
                  </a:lnTo>
                  <a:lnTo>
                    <a:pt x="1950" y="639"/>
                  </a:lnTo>
                  <a:lnTo>
                    <a:pt x="1956" y="641"/>
                  </a:lnTo>
                  <a:lnTo>
                    <a:pt x="1962" y="642"/>
                  </a:lnTo>
                  <a:lnTo>
                    <a:pt x="1968" y="646"/>
                  </a:lnTo>
                  <a:lnTo>
                    <a:pt x="1974" y="648"/>
                  </a:lnTo>
                  <a:lnTo>
                    <a:pt x="1985" y="658"/>
                  </a:lnTo>
                  <a:lnTo>
                    <a:pt x="1993" y="668"/>
                  </a:lnTo>
                  <a:lnTo>
                    <a:pt x="2003" y="677"/>
                  </a:lnTo>
                  <a:lnTo>
                    <a:pt x="2010" y="691"/>
                  </a:lnTo>
                  <a:lnTo>
                    <a:pt x="2016" y="705"/>
                  </a:lnTo>
                  <a:lnTo>
                    <a:pt x="2022" y="720"/>
                  </a:lnTo>
                  <a:lnTo>
                    <a:pt x="2022" y="722"/>
                  </a:lnTo>
                  <a:lnTo>
                    <a:pt x="2024" y="724"/>
                  </a:lnTo>
                  <a:lnTo>
                    <a:pt x="2026" y="726"/>
                  </a:lnTo>
                  <a:lnTo>
                    <a:pt x="2028" y="728"/>
                  </a:lnTo>
                  <a:lnTo>
                    <a:pt x="2030" y="732"/>
                  </a:lnTo>
                  <a:lnTo>
                    <a:pt x="2036" y="734"/>
                  </a:lnTo>
                  <a:lnTo>
                    <a:pt x="2047" y="726"/>
                  </a:lnTo>
                  <a:lnTo>
                    <a:pt x="2059" y="718"/>
                  </a:lnTo>
                  <a:lnTo>
                    <a:pt x="2070" y="708"/>
                  </a:lnTo>
                  <a:lnTo>
                    <a:pt x="2082" y="699"/>
                  </a:lnTo>
                  <a:lnTo>
                    <a:pt x="2094" y="687"/>
                  </a:lnTo>
                  <a:lnTo>
                    <a:pt x="2103" y="674"/>
                  </a:lnTo>
                  <a:lnTo>
                    <a:pt x="2113" y="660"/>
                  </a:lnTo>
                  <a:lnTo>
                    <a:pt x="2121" y="646"/>
                  </a:lnTo>
                  <a:lnTo>
                    <a:pt x="2123" y="633"/>
                  </a:lnTo>
                  <a:lnTo>
                    <a:pt x="2125" y="615"/>
                  </a:lnTo>
                  <a:lnTo>
                    <a:pt x="2123" y="600"/>
                  </a:lnTo>
                  <a:lnTo>
                    <a:pt x="2119" y="584"/>
                  </a:lnTo>
                  <a:lnTo>
                    <a:pt x="2117" y="577"/>
                  </a:lnTo>
                  <a:lnTo>
                    <a:pt x="2115" y="569"/>
                  </a:lnTo>
                  <a:lnTo>
                    <a:pt x="2111" y="561"/>
                  </a:lnTo>
                  <a:lnTo>
                    <a:pt x="2107" y="553"/>
                  </a:lnTo>
                  <a:lnTo>
                    <a:pt x="2101" y="547"/>
                  </a:lnTo>
                  <a:lnTo>
                    <a:pt x="2098" y="542"/>
                  </a:lnTo>
                  <a:lnTo>
                    <a:pt x="2092" y="536"/>
                  </a:lnTo>
                  <a:lnTo>
                    <a:pt x="2084" y="530"/>
                  </a:lnTo>
                  <a:lnTo>
                    <a:pt x="2070" y="520"/>
                  </a:lnTo>
                  <a:lnTo>
                    <a:pt x="2055" y="511"/>
                  </a:lnTo>
                  <a:lnTo>
                    <a:pt x="2041" y="501"/>
                  </a:lnTo>
                  <a:lnTo>
                    <a:pt x="2024" y="491"/>
                  </a:lnTo>
                  <a:lnTo>
                    <a:pt x="2008" y="481"/>
                  </a:lnTo>
                  <a:lnTo>
                    <a:pt x="1991" y="474"/>
                  </a:lnTo>
                  <a:lnTo>
                    <a:pt x="1974" y="464"/>
                  </a:lnTo>
                  <a:lnTo>
                    <a:pt x="1956" y="456"/>
                  </a:lnTo>
                  <a:lnTo>
                    <a:pt x="1937" y="450"/>
                  </a:lnTo>
                  <a:lnTo>
                    <a:pt x="1919" y="445"/>
                  </a:lnTo>
                  <a:lnTo>
                    <a:pt x="1900" y="439"/>
                  </a:lnTo>
                  <a:lnTo>
                    <a:pt x="1880" y="435"/>
                  </a:lnTo>
                  <a:lnTo>
                    <a:pt x="1861" y="433"/>
                  </a:lnTo>
                  <a:lnTo>
                    <a:pt x="1844" y="431"/>
                  </a:lnTo>
                  <a:lnTo>
                    <a:pt x="1824" y="429"/>
                  </a:lnTo>
                  <a:lnTo>
                    <a:pt x="1805" y="431"/>
                  </a:lnTo>
                  <a:lnTo>
                    <a:pt x="1799" y="410"/>
                  </a:lnTo>
                  <a:lnTo>
                    <a:pt x="1789" y="386"/>
                  </a:lnTo>
                  <a:lnTo>
                    <a:pt x="1782" y="365"/>
                  </a:lnTo>
                  <a:lnTo>
                    <a:pt x="1770" y="344"/>
                  </a:lnTo>
                  <a:lnTo>
                    <a:pt x="1760" y="321"/>
                  </a:lnTo>
                  <a:lnTo>
                    <a:pt x="1747" y="299"/>
                  </a:lnTo>
                  <a:lnTo>
                    <a:pt x="1733" y="278"/>
                  </a:lnTo>
                  <a:lnTo>
                    <a:pt x="1720" y="258"/>
                  </a:lnTo>
                  <a:lnTo>
                    <a:pt x="1704" y="239"/>
                  </a:lnTo>
                  <a:lnTo>
                    <a:pt x="1689" y="222"/>
                  </a:lnTo>
                  <a:lnTo>
                    <a:pt x="1671" y="202"/>
                  </a:lnTo>
                  <a:lnTo>
                    <a:pt x="1652" y="187"/>
                  </a:lnTo>
                  <a:lnTo>
                    <a:pt x="1632" y="171"/>
                  </a:lnTo>
                  <a:lnTo>
                    <a:pt x="1611" y="158"/>
                  </a:lnTo>
                  <a:lnTo>
                    <a:pt x="1590" y="144"/>
                  </a:lnTo>
                  <a:lnTo>
                    <a:pt x="1566" y="134"/>
                  </a:lnTo>
                  <a:lnTo>
                    <a:pt x="1535" y="121"/>
                  </a:lnTo>
                  <a:lnTo>
                    <a:pt x="1504" y="107"/>
                  </a:lnTo>
                  <a:lnTo>
                    <a:pt x="1471" y="94"/>
                  </a:lnTo>
                  <a:lnTo>
                    <a:pt x="1437" y="80"/>
                  </a:lnTo>
                  <a:lnTo>
                    <a:pt x="1404" y="68"/>
                  </a:lnTo>
                  <a:lnTo>
                    <a:pt x="1367" y="57"/>
                  </a:lnTo>
                  <a:lnTo>
                    <a:pt x="1332" y="45"/>
                  </a:lnTo>
                  <a:lnTo>
                    <a:pt x="1297" y="35"/>
                  </a:lnTo>
                  <a:lnTo>
                    <a:pt x="1260" y="26"/>
                  </a:lnTo>
                  <a:lnTo>
                    <a:pt x="1225" y="18"/>
                  </a:lnTo>
                  <a:lnTo>
                    <a:pt x="1188" y="10"/>
                  </a:lnTo>
                  <a:lnTo>
                    <a:pt x="1152" y="6"/>
                  </a:lnTo>
                  <a:lnTo>
                    <a:pt x="1117" y="2"/>
                  </a:lnTo>
                  <a:lnTo>
                    <a:pt x="1082" y="0"/>
                  </a:lnTo>
                  <a:lnTo>
                    <a:pt x="1047" y="0"/>
                  </a:lnTo>
                  <a:lnTo>
                    <a:pt x="1029" y="0"/>
                  </a:lnTo>
                  <a:lnTo>
                    <a:pt x="1012" y="2"/>
                  </a:lnTo>
                  <a:lnTo>
                    <a:pt x="1012" y="14"/>
                  </a:lnTo>
                  <a:lnTo>
                    <a:pt x="1012" y="24"/>
                  </a:lnTo>
                  <a:lnTo>
                    <a:pt x="1012" y="33"/>
                  </a:lnTo>
                  <a:lnTo>
                    <a:pt x="1014" y="41"/>
                  </a:lnTo>
                  <a:lnTo>
                    <a:pt x="1018" y="61"/>
                  </a:lnTo>
                  <a:lnTo>
                    <a:pt x="1022" y="78"/>
                  </a:lnTo>
                  <a:lnTo>
                    <a:pt x="1029" y="96"/>
                  </a:lnTo>
                  <a:lnTo>
                    <a:pt x="1037" y="113"/>
                  </a:lnTo>
                  <a:lnTo>
                    <a:pt x="1045" y="130"/>
                  </a:lnTo>
                  <a:lnTo>
                    <a:pt x="1055" y="146"/>
                  </a:lnTo>
                  <a:lnTo>
                    <a:pt x="1076" y="177"/>
                  </a:lnTo>
                  <a:lnTo>
                    <a:pt x="1097" y="206"/>
                  </a:lnTo>
                  <a:lnTo>
                    <a:pt x="1107" y="222"/>
                  </a:lnTo>
                  <a:lnTo>
                    <a:pt x="1117" y="235"/>
                  </a:lnTo>
                  <a:lnTo>
                    <a:pt x="1126" y="251"/>
                  </a:lnTo>
                  <a:lnTo>
                    <a:pt x="1134" y="264"/>
                  </a:lnTo>
                  <a:lnTo>
                    <a:pt x="1134" y="270"/>
                  </a:lnTo>
                  <a:lnTo>
                    <a:pt x="1132" y="274"/>
                  </a:lnTo>
                  <a:lnTo>
                    <a:pt x="1130" y="278"/>
                  </a:lnTo>
                  <a:lnTo>
                    <a:pt x="1128" y="280"/>
                  </a:lnTo>
                  <a:lnTo>
                    <a:pt x="1124" y="284"/>
                  </a:lnTo>
                  <a:lnTo>
                    <a:pt x="1121" y="286"/>
                  </a:lnTo>
                  <a:lnTo>
                    <a:pt x="1117" y="286"/>
                  </a:lnTo>
                  <a:lnTo>
                    <a:pt x="1111" y="288"/>
                  </a:lnTo>
                  <a:lnTo>
                    <a:pt x="1092" y="272"/>
                  </a:lnTo>
                  <a:lnTo>
                    <a:pt x="1070" y="258"/>
                  </a:lnTo>
                  <a:lnTo>
                    <a:pt x="1051" y="243"/>
                  </a:lnTo>
                  <a:lnTo>
                    <a:pt x="1028" y="229"/>
                  </a:lnTo>
                  <a:lnTo>
                    <a:pt x="1006" y="216"/>
                  </a:lnTo>
                  <a:lnTo>
                    <a:pt x="983" y="202"/>
                  </a:lnTo>
                  <a:lnTo>
                    <a:pt x="962" y="191"/>
                  </a:lnTo>
                  <a:lnTo>
                    <a:pt x="936" y="177"/>
                  </a:lnTo>
                  <a:lnTo>
                    <a:pt x="913" y="165"/>
                  </a:lnTo>
                  <a:lnTo>
                    <a:pt x="890" y="154"/>
                  </a:lnTo>
                  <a:lnTo>
                    <a:pt x="865" y="142"/>
                  </a:lnTo>
                  <a:lnTo>
                    <a:pt x="841" y="132"/>
                  </a:lnTo>
                  <a:lnTo>
                    <a:pt x="816" y="123"/>
                  </a:lnTo>
                  <a:lnTo>
                    <a:pt x="791" y="113"/>
                  </a:lnTo>
                  <a:lnTo>
                    <a:pt x="764" y="105"/>
                  </a:lnTo>
                  <a:lnTo>
                    <a:pt x="739" y="97"/>
                  </a:lnTo>
                  <a:lnTo>
                    <a:pt x="714" y="90"/>
                  </a:lnTo>
                  <a:lnTo>
                    <a:pt x="686" y="82"/>
                  </a:lnTo>
                  <a:lnTo>
                    <a:pt x="661" y="78"/>
                  </a:lnTo>
                  <a:lnTo>
                    <a:pt x="634" y="72"/>
                  </a:lnTo>
                  <a:lnTo>
                    <a:pt x="609" y="68"/>
                  </a:lnTo>
                  <a:lnTo>
                    <a:pt x="582" y="64"/>
                  </a:lnTo>
                  <a:lnTo>
                    <a:pt x="555" y="63"/>
                  </a:lnTo>
                  <a:lnTo>
                    <a:pt x="527" y="61"/>
                  </a:lnTo>
                  <a:lnTo>
                    <a:pt x="500" y="61"/>
                  </a:lnTo>
                  <a:lnTo>
                    <a:pt x="475" y="63"/>
                  </a:lnTo>
                  <a:lnTo>
                    <a:pt x="448" y="64"/>
                  </a:lnTo>
                  <a:lnTo>
                    <a:pt x="421" y="66"/>
                  </a:lnTo>
                  <a:lnTo>
                    <a:pt x="394" y="70"/>
                  </a:lnTo>
                  <a:lnTo>
                    <a:pt x="368" y="76"/>
                  </a:lnTo>
                  <a:lnTo>
                    <a:pt x="341" y="82"/>
                  </a:lnTo>
                  <a:lnTo>
                    <a:pt x="316" y="90"/>
                  </a:lnTo>
                  <a:lnTo>
                    <a:pt x="306" y="94"/>
                  </a:lnTo>
                  <a:lnTo>
                    <a:pt x="297" y="97"/>
                  </a:lnTo>
                  <a:lnTo>
                    <a:pt x="289" y="101"/>
                  </a:lnTo>
                  <a:lnTo>
                    <a:pt x="283" y="101"/>
                  </a:lnTo>
                  <a:lnTo>
                    <a:pt x="279" y="101"/>
                  </a:lnTo>
                  <a:lnTo>
                    <a:pt x="275" y="107"/>
                  </a:lnTo>
                  <a:lnTo>
                    <a:pt x="275" y="113"/>
                  </a:lnTo>
                  <a:lnTo>
                    <a:pt x="275" y="117"/>
                  </a:lnTo>
                  <a:lnTo>
                    <a:pt x="277" y="123"/>
                  </a:lnTo>
                  <a:lnTo>
                    <a:pt x="279" y="127"/>
                  </a:lnTo>
                  <a:lnTo>
                    <a:pt x="281" y="130"/>
                  </a:lnTo>
                  <a:lnTo>
                    <a:pt x="287" y="138"/>
                  </a:lnTo>
                  <a:lnTo>
                    <a:pt x="291" y="150"/>
                  </a:lnTo>
                  <a:lnTo>
                    <a:pt x="295" y="161"/>
                  </a:lnTo>
                  <a:lnTo>
                    <a:pt x="299" y="171"/>
                  </a:lnTo>
                  <a:lnTo>
                    <a:pt x="303" y="181"/>
                  </a:lnTo>
                  <a:lnTo>
                    <a:pt x="306" y="191"/>
                  </a:lnTo>
                  <a:lnTo>
                    <a:pt x="312" y="198"/>
                  </a:lnTo>
                  <a:lnTo>
                    <a:pt x="316" y="208"/>
                  </a:lnTo>
                  <a:lnTo>
                    <a:pt x="322" y="216"/>
                  </a:lnTo>
                  <a:lnTo>
                    <a:pt x="328" y="222"/>
                  </a:lnTo>
                  <a:lnTo>
                    <a:pt x="334" y="229"/>
                  </a:lnTo>
                  <a:lnTo>
                    <a:pt x="345" y="241"/>
                  </a:lnTo>
                  <a:lnTo>
                    <a:pt x="359" y="253"/>
                  </a:lnTo>
                  <a:lnTo>
                    <a:pt x="374" y="260"/>
                  </a:lnTo>
                  <a:lnTo>
                    <a:pt x="388" y="268"/>
                  </a:lnTo>
                  <a:lnTo>
                    <a:pt x="403" y="276"/>
                  </a:lnTo>
                  <a:lnTo>
                    <a:pt x="421" y="280"/>
                  </a:lnTo>
                  <a:lnTo>
                    <a:pt x="438" y="284"/>
                  </a:lnTo>
                  <a:lnTo>
                    <a:pt x="456" y="288"/>
                  </a:lnTo>
                  <a:lnTo>
                    <a:pt x="475" y="289"/>
                  </a:lnTo>
                  <a:lnTo>
                    <a:pt x="493" y="291"/>
                  </a:lnTo>
                  <a:lnTo>
                    <a:pt x="512" y="293"/>
                  </a:lnTo>
                  <a:lnTo>
                    <a:pt x="551" y="295"/>
                  </a:lnTo>
                  <a:lnTo>
                    <a:pt x="589" y="295"/>
                  </a:lnTo>
                  <a:lnTo>
                    <a:pt x="630" y="297"/>
                  </a:lnTo>
                  <a:lnTo>
                    <a:pt x="650" y="299"/>
                  </a:lnTo>
                  <a:lnTo>
                    <a:pt x="669" y="301"/>
                  </a:lnTo>
                  <a:lnTo>
                    <a:pt x="688" y="303"/>
                  </a:lnTo>
                  <a:lnTo>
                    <a:pt x="708" y="307"/>
                  </a:lnTo>
                  <a:lnTo>
                    <a:pt x="725" y="311"/>
                  </a:lnTo>
                  <a:lnTo>
                    <a:pt x="745" y="317"/>
                  </a:lnTo>
                  <a:lnTo>
                    <a:pt x="762" y="322"/>
                  </a:lnTo>
                  <a:lnTo>
                    <a:pt x="779" y="330"/>
                  </a:lnTo>
                  <a:lnTo>
                    <a:pt x="795" y="340"/>
                  </a:lnTo>
                  <a:lnTo>
                    <a:pt x="810" y="350"/>
                  </a:lnTo>
                  <a:lnTo>
                    <a:pt x="787" y="353"/>
                  </a:lnTo>
                  <a:lnTo>
                    <a:pt x="764" y="355"/>
                  </a:lnTo>
                  <a:lnTo>
                    <a:pt x="739" y="359"/>
                  </a:lnTo>
                  <a:lnTo>
                    <a:pt x="714" y="361"/>
                  </a:lnTo>
                  <a:lnTo>
                    <a:pt x="663" y="365"/>
                  </a:lnTo>
                  <a:lnTo>
                    <a:pt x="611" y="369"/>
                  </a:lnTo>
                  <a:lnTo>
                    <a:pt x="557" y="375"/>
                  </a:lnTo>
                  <a:lnTo>
                    <a:pt x="502" y="379"/>
                  </a:lnTo>
                  <a:lnTo>
                    <a:pt x="446" y="386"/>
                  </a:lnTo>
                  <a:lnTo>
                    <a:pt x="392" y="394"/>
                  </a:lnTo>
                  <a:lnTo>
                    <a:pt x="365" y="398"/>
                  </a:lnTo>
                  <a:lnTo>
                    <a:pt x="337" y="404"/>
                  </a:lnTo>
                  <a:lnTo>
                    <a:pt x="312" y="410"/>
                  </a:lnTo>
                  <a:lnTo>
                    <a:pt x="285" y="416"/>
                  </a:lnTo>
                  <a:lnTo>
                    <a:pt x="260" y="423"/>
                  </a:lnTo>
                  <a:lnTo>
                    <a:pt x="235" y="431"/>
                  </a:lnTo>
                  <a:lnTo>
                    <a:pt x="210" y="441"/>
                  </a:lnTo>
                  <a:lnTo>
                    <a:pt x="186" y="450"/>
                  </a:lnTo>
                  <a:lnTo>
                    <a:pt x="161" y="460"/>
                  </a:lnTo>
                  <a:lnTo>
                    <a:pt x="140" y="472"/>
                  </a:lnTo>
                  <a:lnTo>
                    <a:pt x="116" y="485"/>
                  </a:lnTo>
                  <a:lnTo>
                    <a:pt x="95" y="499"/>
                  </a:lnTo>
                  <a:lnTo>
                    <a:pt x="74" y="514"/>
                  </a:lnTo>
                  <a:lnTo>
                    <a:pt x="54" y="530"/>
                  </a:lnTo>
                  <a:lnTo>
                    <a:pt x="35" y="547"/>
                  </a:lnTo>
                  <a:lnTo>
                    <a:pt x="18" y="567"/>
                  </a:lnTo>
                  <a:lnTo>
                    <a:pt x="14" y="575"/>
                  </a:lnTo>
                  <a:lnTo>
                    <a:pt x="10" y="580"/>
                  </a:lnTo>
                  <a:lnTo>
                    <a:pt x="8" y="586"/>
                  </a:lnTo>
                  <a:lnTo>
                    <a:pt x="6" y="592"/>
                  </a:lnTo>
                  <a:lnTo>
                    <a:pt x="4" y="596"/>
                  </a:lnTo>
                  <a:lnTo>
                    <a:pt x="2" y="600"/>
                  </a:lnTo>
                  <a:lnTo>
                    <a:pt x="0" y="608"/>
                  </a:lnTo>
                  <a:lnTo>
                    <a:pt x="4" y="615"/>
                  </a:lnTo>
                  <a:close/>
                </a:path>
              </a:pathLst>
            </a:custGeom>
            <a:solidFill>
              <a:srgbClr val="000000"/>
            </a:solidFill>
            <a:ln w="9525">
              <a:solidFill>
                <a:schemeClr val="tx1"/>
              </a:solidFill>
              <a:round/>
              <a:headEnd/>
              <a:tailEnd/>
            </a:ln>
          </p:spPr>
          <p:txBody>
            <a:bodyPr/>
            <a:lstStyle/>
            <a:p>
              <a:endParaRPr lang="en-US"/>
            </a:p>
          </p:txBody>
        </p:sp>
        <p:sp>
          <p:nvSpPr>
            <p:cNvPr id="9247" name="Freeform 30"/>
            <p:cNvSpPr>
              <a:spLocks/>
            </p:cNvSpPr>
            <p:nvPr/>
          </p:nvSpPr>
          <p:spPr bwMode="auto">
            <a:xfrm>
              <a:off x="4090" y="3738"/>
              <a:ext cx="130" cy="227"/>
            </a:xfrm>
            <a:custGeom>
              <a:avLst/>
              <a:gdLst>
                <a:gd name="T0" fmla="*/ 16 w 262"/>
                <a:gd name="T1" fmla="*/ 52 h 454"/>
                <a:gd name="T2" fmla="*/ 41 w 262"/>
                <a:gd name="T3" fmla="*/ 99 h 454"/>
                <a:gd name="T4" fmla="*/ 60 w 262"/>
                <a:gd name="T5" fmla="*/ 149 h 454"/>
                <a:gd name="T6" fmla="*/ 76 w 262"/>
                <a:gd name="T7" fmla="*/ 204 h 454"/>
                <a:gd name="T8" fmla="*/ 87 w 262"/>
                <a:gd name="T9" fmla="*/ 262 h 454"/>
                <a:gd name="T10" fmla="*/ 95 w 262"/>
                <a:gd name="T11" fmla="*/ 318 h 454"/>
                <a:gd name="T12" fmla="*/ 103 w 262"/>
                <a:gd name="T13" fmla="*/ 374 h 454"/>
                <a:gd name="T14" fmla="*/ 107 w 262"/>
                <a:gd name="T15" fmla="*/ 429 h 454"/>
                <a:gd name="T16" fmla="*/ 146 w 262"/>
                <a:gd name="T17" fmla="*/ 454 h 454"/>
                <a:gd name="T18" fmla="*/ 180 w 262"/>
                <a:gd name="T19" fmla="*/ 450 h 454"/>
                <a:gd name="T20" fmla="*/ 198 w 262"/>
                <a:gd name="T21" fmla="*/ 446 h 454"/>
                <a:gd name="T22" fmla="*/ 213 w 262"/>
                <a:gd name="T23" fmla="*/ 440 h 454"/>
                <a:gd name="T24" fmla="*/ 227 w 262"/>
                <a:gd name="T25" fmla="*/ 431 h 454"/>
                <a:gd name="T26" fmla="*/ 239 w 262"/>
                <a:gd name="T27" fmla="*/ 419 h 454"/>
                <a:gd name="T28" fmla="*/ 248 w 262"/>
                <a:gd name="T29" fmla="*/ 398 h 454"/>
                <a:gd name="T30" fmla="*/ 258 w 262"/>
                <a:gd name="T31" fmla="*/ 355 h 454"/>
                <a:gd name="T32" fmla="*/ 262 w 262"/>
                <a:gd name="T33" fmla="*/ 312 h 454"/>
                <a:gd name="T34" fmla="*/ 258 w 262"/>
                <a:gd name="T35" fmla="*/ 268 h 454"/>
                <a:gd name="T36" fmla="*/ 248 w 262"/>
                <a:gd name="T37" fmla="*/ 225 h 454"/>
                <a:gd name="T38" fmla="*/ 235 w 262"/>
                <a:gd name="T39" fmla="*/ 184 h 454"/>
                <a:gd name="T40" fmla="*/ 215 w 262"/>
                <a:gd name="T41" fmla="*/ 146 h 454"/>
                <a:gd name="T42" fmla="*/ 194 w 262"/>
                <a:gd name="T43" fmla="*/ 111 h 454"/>
                <a:gd name="T44" fmla="*/ 173 w 262"/>
                <a:gd name="T45" fmla="*/ 83 h 454"/>
                <a:gd name="T46" fmla="*/ 155 w 262"/>
                <a:gd name="T47" fmla="*/ 62 h 454"/>
                <a:gd name="T48" fmla="*/ 138 w 262"/>
                <a:gd name="T49" fmla="*/ 45 h 454"/>
                <a:gd name="T50" fmla="*/ 120 w 262"/>
                <a:gd name="T51" fmla="*/ 31 h 454"/>
                <a:gd name="T52" fmla="*/ 101 w 262"/>
                <a:gd name="T53" fmla="*/ 19 h 454"/>
                <a:gd name="T54" fmla="*/ 82 w 262"/>
                <a:gd name="T55" fmla="*/ 12 h 454"/>
                <a:gd name="T56" fmla="*/ 62 w 262"/>
                <a:gd name="T57" fmla="*/ 4 h 454"/>
                <a:gd name="T58" fmla="*/ 39 w 262"/>
                <a:gd name="T59" fmla="*/ 0 h 454"/>
                <a:gd name="T60" fmla="*/ 23 w 262"/>
                <a:gd name="T61" fmla="*/ 2 h 454"/>
                <a:gd name="T62" fmla="*/ 16 w 262"/>
                <a:gd name="T63" fmla="*/ 8 h 454"/>
                <a:gd name="T64" fmla="*/ 6 w 262"/>
                <a:gd name="T65" fmla="*/ 14 h 454"/>
                <a:gd name="T66" fmla="*/ 2 w 262"/>
                <a:gd name="T67" fmla="*/ 25 h 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454"/>
                <a:gd name="T104" fmla="*/ 262 w 262"/>
                <a:gd name="T105" fmla="*/ 454 h 4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454">
                  <a:moveTo>
                    <a:pt x="0" y="31"/>
                  </a:moveTo>
                  <a:lnTo>
                    <a:pt x="16" y="52"/>
                  </a:lnTo>
                  <a:lnTo>
                    <a:pt x="27" y="76"/>
                  </a:lnTo>
                  <a:lnTo>
                    <a:pt x="41" y="99"/>
                  </a:lnTo>
                  <a:lnTo>
                    <a:pt x="51" y="124"/>
                  </a:lnTo>
                  <a:lnTo>
                    <a:pt x="60" y="149"/>
                  </a:lnTo>
                  <a:lnTo>
                    <a:pt x="68" y="177"/>
                  </a:lnTo>
                  <a:lnTo>
                    <a:pt x="76" y="204"/>
                  </a:lnTo>
                  <a:lnTo>
                    <a:pt x="82" y="233"/>
                  </a:lnTo>
                  <a:lnTo>
                    <a:pt x="87" y="262"/>
                  </a:lnTo>
                  <a:lnTo>
                    <a:pt x="91" y="289"/>
                  </a:lnTo>
                  <a:lnTo>
                    <a:pt x="95" y="318"/>
                  </a:lnTo>
                  <a:lnTo>
                    <a:pt x="99" y="347"/>
                  </a:lnTo>
                  <a:lnTo>
                    <a:pt x="103" y="374"/>
                  </a:lnTo>
                  <a:lnTo>
                    <a:pt x="105" y="402"/>
                  </a:lnTo>
                  <a:lnTo>
                    <a:pt x="107" y="429"/>
                  </a:lnTo>
                  <a:lnTo>
                    <a:pt x="109" y="454"/>
                  </a:lnTo>
                  <a:lnTo>
                    <a:pt x="146" y="454"/>
                  </a:lnTo>
                  <a:lnTo>
                    <a:pt x="163" y="452"/>
                  </a:lnTo>
                  <a:lnTo>
                    <a:pt x="180" y="450"/>
                  </a:lnTo>
                  <a:lnTo>
                    <a:pt x="190" y="448"/>
                  </a:lnTo>
                  <a:lnTo>
                    <a:pt x="198" y="446"/>
                  </a:lnTo>
                  <a:lnTo>
                    <a:pt x="206" y="442"/>
                  </a:lnTo>
                  <a:lnTo>
                    <a:pt x="213" y="440"/>
                  </a:lnTo>
                  <a:lnTo>
                    <a:pt x="219" y="435"/>
                  </a:lnTo>
                  <a:lnTo>
                    <a:pt x="227" y="431"/>
                  </a:lnTo>
                  <a:lnTo>
                    <a:pt x="233" y="425"/>
                  </a:lnTo>
                  <a:lnTo>
                    <a:pt x="239" y="419"/>
                  </a:lnTo>
                  <a:lnTo>
                    <a:pt x="244" y="407"/>
                  </a:lnTo>
                  <a:lnTo>
                    <a:pt x="248" y="398"/>
                  </a:lnTo>
                  <a:lnTo>
                    <a:pt x="254" y="376"/>
                  </a:lnTo>
                  <a:lnTo>
                    <a:pt x="258" y="355"/>
                  </a:lnTo>
                  <a:lnTo>
                    <a:pt x="260" y="334"/>
                  </a:lnTo>
                  <a:lnTo>
                    <a:pt x="262" y="312"/>
                  </a:lnTo>
                  <a:lnTo>
                    <a:pt x="260" y="289"/>
                  </a:lnTo>
                  <a:lnTo>
                    <a:pt x="258" y="268"/>
                  </a:lnTo>
                  <a:lnTo>
                    <a:pt x="254" y="246"/>
                  </a:lnTo>
                  <a:lnTo>
                    <a:pt x="248" y="225"/>
                  </a:lnTo>
                  <a:lnTo>
                    <a:pt x="243" y="204"/>
                  </a:lnTo>
                  <a:lnTo>
                    <a:pt x="235" y="184"/>
                  </a:lnTo>
                  <a:lnTo>
                    <a:pt x="225" y="165"/>
                  </a:lnTo>
                  <a:lnTo>
                    <a:pt x="215" y="146"/>
                  </a:lnTo>
                  <a:lnTo>
                    <a:pt x="206" y="128"/>
                  </a:lnTo>
                  <a:lnTo>
                    <a:pt x="194" y="111"/>
                  </a:lnTo>
                  <a:lnTo>
                    <a:pt x="180" y="95"/>
                  </a:lnTo>
                  <a:lnTo>
                    <a:pt x="173" y="83"/>
                  </a:lnTo>
                  <a:lnTo>
                    <a:pt x="163" y="72"/>
                  </a:lnTo>
                  <a:lnTo>
                    <a:pt x="155" y="62"/>
                  </a:lnTo>
                  <a:lnTo>
                    <a:pt x="148" y="54"/>
                  </a:lnTo>
                  <a:lnTo>
                    <a:pt x="138" y="45"/>
                  </a:lnTo>
                  <a:lnTo>
                    <a:pt x="130" y="37"/>
                  </a:lnTo>
                  <a:lnTo>
                    <a:pt x="120" y="31"/>
                  </a:lnTo>
                  <a:lnTo>
                    <a:pt x="111" y="25"/>
                  </a:lnTo>
                  <a:lnTo>
                    <a:pt x="101" y="19"/>
                  </a:lnTo>
                  <a:lnTo>
                    <a:pt x="91" y="16"/>
                  </a:lnTo>
                  <a:lnTo>
                    <a:pt x="82" y="12"/>
                  </a:lnTo>
                  <a:lnTo>
                    <a:pt x="72" y="8"/>
                  </a:lnTo>
                  <a:lnTo>
                    <a:pt x="62" y="4"/>
                  </a:lnTo>
                  <a:lnTo>
                    <a:pt x="51" y="2"/>
                  </a:lnTo>
                  <a:lnTo>
                    <a:pt x="39" y="0"/>
                  </a:lnTo>
                  <a:lnTo>
                    <a:pt x="27" y="0"/>
                  </a:lnTo>
                  <a:lnTo>
                    <a:pt x="23" y="2"/>
                  </a:lnTo>
                  <a:lnTo>
                    <a:pt x="20" y="4"/>
                  </a:lnTo>
                  <a:lnTo>
                    <a:pt x="16" y="8"/>
                  </a:lnTo>
                  <a:lnTo>
                    <a:pt x="12" y="10"/>
                  </a:lnTo>
                  <a:lnTo>
                    <a:pt x="6" y="14"/>
                  </a:lnTo>
                  <a:lnTo>
                    <a:pt x="4" y="19"/>
                  </a:lnTo>
                  <a:lnTo>
                    <a:pt x="2" y="25"/>
                  </a:lnTo>
                  <a:lnTo>
                    <a:pt x="0" y="31"/>
                  </a:lnTo>
                  <a:close/>
                </a:path>
              </a:pathLst>
            </a:custGeom>
            <a:solidFill>
              <a:srgbClr val="F2E8D6"/>
            </a:solidFill>
            <a:ln w="9525">
              <a:solidFill>
                <a:schemeClr val="tx1"/>
              </a:solidFill>
              <a:round/>
              <a:headEnd/>
              <a:tailEnd/>
            </a:ln>
          </p:spPr>
          <p:txBody>
            <a:bodyPr/>
            <a:lstStyle/>
            <a:p>
              <a:endParaRPr lang="en-US"/>
            </a:p>
          </p:txBody>
        </p:sp>
        <p:sp>
          <p:nvSpPr>
            <p:cNvPr id="9248" name="Freeform 31"/>
            <p:cNvSpPr>
              <a:spLocks/>
            </p:cNvSpPr>
            <p:nvPr/>
          </p:nvSpPr>
          <p:spPr bwMode="auto">
            <a:xfrm>
              <a:off x="4108" y="1756"/>
              <a:ext cx="1014" cy="1219"/>
            </a:xfrm>
            <a:custGeom>
              <a:avLst/>
              <a:gdLst>
                <a:gd name="T0" fmla="*/ 43 w 2028"/>
                <a:gd name="T1" fmla="*/ 1349 h 2438"/>
                <a:gd name="T2" fmla="*/ 140 w 2028"/>
                <a:gd name="T3" fmla="*/ 1509 h 2438"/>
                <a:gd name="T4" fmla="*/ 285 w 2028"/>
                <a:gd name="T5" fmla="*/ 1615 h 2438"/>
                <a:gd name="T6" fmla="*/ 366 w 2028"/>
                <a:gd name="T7" fmla="*/ 1631 h 2438"/>
                <a:gd name="T8" fmla="*/ 426 w 2028"/>
                <a:gd name="T9" fmla="*/ 1615 h 2438"/>
                <a:gd name="T10" fmla="*/ 469 w 2028"/>
                <a:gd name="T11" fmla="*/ 1576 h 2438"/>
                <a:gd name="T12" fmla="*/ 490 w 2028"/>
                <a:gd name="T13" fmla="*/ 1586 h 2438"/>
                <a:gd name="T14" fmla="*/ 471 w 2028"/>
                <a:gd name="T15" fmla="*/ 1784 h 2438"/>
                <a:gd name="T16" fmla="*/ 487 w 2028"/>
                <a:gd name="T17" fmla="*/ 1986 h 2438"/>
                <a:gd name="T18" fmla="*/ 549 w 2028"/>
                <a:gd name="T19" fmla="*/ 2151 h 2438"/>
                <a:gd name="T20" fmla="*/ 642 w 2028"/>
                <a:gd name="T21" fmla="*/ 2228 h 2438"/>
                <a:gd name="T22" fmla="*/ 795 w 2028"/>
                <a:gd name="T23" fmla="*/ 2292 h 2438"/>
                <a:gd name="T24" fmla="*/ 989 w 2028"/>
                <a:gd name="T25" fmla="*/ 2362 h 2438"/>
                <a:gd name="T26" fmla="*/ 1086 w 2028"/>
                <a:gd name="T27" fmla="*/ 2428 h 2438"/>
                <a:gd name="T28" fmla="*/ 1157 w 2028"/>
                <a:gd name="T29" fmla="*/ 2438 h 2438"/>
                <a:gd name="T30" fmla="*/ 1217 w 2028"/>
                <a:gd name="T31" fmla="*/ 2418 h 2438"/>
                <a:gd name="T32" fmla="*/ 1287 w 2028"/>
                <a:gd name="T33" fmla="*/ 2343 h 2438"/>
                <a:gd name="T34" fmla="*/ 1328 w 2028"/>
                <a:gd name="T35" fmla="*/ 2218 h 2438"/>
                <a:gd name="T36" fmla="*/ 1371 w 2028"/>
                <a:gd name="T37" fmla="*/ 2172 h 2438"/>
                <a:gd name="T38" fmla="*/ 1382 w 2028"/>
                <a:gd name="T39" fmla="*/ 2213 h 2438"/>
                <a:gd name="T40" fmla="*/ 1396 w 2028"/>
                <a:gd name="T41" fmla="*/ 2232 h 2438"/>
                <a:gd name="T42" fmla="*/ 1493 w 2028"/>
                <a:gd name="T43" fmla="*/ 2147 h 2438"/>
                <a:gd name="T44" fmla="*/ 1607 w 2028"/>
                <a:gd name="T45" fmla="*/ 1976 h 2438"/>
                <a:gd name="T46" fmla="*/ 1640 w 2028"/>
                <a:gd name="T47" fmla="*/ 1683 h 2438"/>
                <a:gd name="T48" fmla="*/ 1710 w 2028"/>
                <a:gd name="T49" fmla="*/ 1503 h 2438"/>
                <a:gd name="T50" fmla="*/ 1845 w 2028"/>
                <a:gd name="T51" fmla="*/ 1448 h 2438"/>
                <a:gd name="T52" fmla="*/ 1954 w 2028"/>
                <a:gd name="T53" fmla="*/ 1353 h 2438"/>
                <a:gd name="T54" fmla="*/ 2012 w 2028"/>
                <a:gd name="T55" fmla="*/ 1235 h 2438"/>
                <a:gd name="T56" fmla="*/ 2026 w 2028"/>
                <a:gd name="T57" fmla="*/ 1107 h 2438"/>
                <a:gd name="T58" fmla="*/ 1995 w 2028"/>
                <a:gd name="T59" fmla="*/ 991 h 2438"/>
                <a:gd name="T60" fmla="*/ 1931 w 2028"/>
                <a:gd name="T61" fmla="*/ 929 h 2438"/>
                <a:gd name="T62" fmla="*/ 1842 w 2028"/>
                <a:gd name="T63" fmla="*/ 919 h 2438"/>
                <a:gd name="T64" fmla="*/ 1708 w 2028"/>
                <a:gd name="T65" fmla="*/ 969 h 2438"/>
                <a:gd name="T66" fmla="*/ 1630 w 2028"/>
                <a:gd name="T67" fmla="*/ 996 h 2438"/>
                <a:gd name="T68" fmla="*/ 1665 w 2028"/>
                <a:gd name="T69" fmla="*/ 822 h 2438"/>
                <a:gd name="T70" fmla="*/ 1665 w 2028"/>
                <a:gd name="T71" fmla="*/ 636 h 2438"/>
                <a:gd name="T72" fmla="*/ 1626 w 2028"/>
                <a:gd name="T73" fmla="*/ 459 h 2438"/>
                <a:gd name="T74" fmla="*/ 1549 w 2028"/>
                <a:gd name="T75" fmla="*/ 263 h 2438"/>
                <a:gd name="T76" fmla="*/ 1386 w 2028"/>
                <a:gd name="T77" fmla="*/ 13 h 2438"/>
                <a:gd name="T78" fmla="*/ 1262 w 2028"/>
                <a:gd name="T79" fmla="*/ 81 h 2438"/>
                <a:gd name="T80" fmla="*/ 1101 w 2028"/>
                <a:gd name="T81" fmla="*/ 137 h 2438"/>
                <a:gd name="T82" fmla="*/ 956 w 2028"/>
                <a:gd name="T83" fmla="*/ 162 h 2438"/>
                <a:gd name="T84" fmla="*/ 806 w 2028"/>
                <a:gd name="T85" fmla="*/ 164 h 2438"/>
                <a:gd name="T86" fmla="*/ 657 w 2028"/>
                <a:gd name="T87" fmla="*/ 139 h 2438"/>
                <a:gd name="T88" fmla="*/ 543 w 2028"/>
                <a:gd name="T89" fmla="*/ 85 h 2438"/>
                <a:gd name="T90" fmla="*/ 407 w 2028"/>
                <a:gd name="T91" fmla="*/ 17 h 2438"/>
                <a:gd name="T92" fmla="*/ 361 w 2028"/>
                <a:gd name="T93" fmla="*/ 157 h 2438"/>
                <a:gd name="T94" fmla="*/ 378 w 2028"/>
                <a:gd name="T95" fmla="*/ 457 h 2438"/>
                <a:gd name="T96" fmla="*/ 401 w 2028"/>
                <a:gd name="T97" fmla="*/ 723 h 2438"/>
                <a:gd name="T98" fmla="*/ 440 w 2028"/>
                <a:gd name="T99" fmla="*/ 1012 h 2438"/>
                <a:gd name="T100" fmla="*/ 432 w 2028"/>
                <a:gd name="T101" fmla="*/ 1060 h 2438"/>
                <a:gd name="T102" fmla="*/ 394 w 2028"/>
                <a:gd name="T103" fmla="*/ 1037 h 2438"/>
                <a:gd name="T104" fmla="*/ 361 w 2028"/>
                <a:gd name="T105" fmla="*/ 1018 h 2438"/>
                <a:gd name="T106" fmla="*/ 240 w 2028"/>
                <a:gd name="T107" fmla="*/ 989 h 2438"/>
                <a:gd name="T108" fmla="*/ 118 w 2028"/>
                <a:gd name="T109" fmla="*/ 1002 h 24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28"/>
                <a:gd name="T166" fmla="*/ 0 h 2438"/>
                <a:gd name="T167" fmla="*/ 2028 w 2028"/>
                <a:gd name="T168" fmla="*/ 2438 h 24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28" h="2438">
                  <a:moveTo>
                    <a:pt x="0" y="1192"/>
                  </a:moveTo>
                  <a:lnTo>
                    <a:pt x="6" y="1225"/>
                  </a:lnTo>
                  <a:lnTo>
                    <a:pt x="14" y="1258"/>
                  </a:lnTo>
                  <a:lnTo>
                    <a:pt x="21" y="1289"/>
                  </a:lnTo>
                  <a:lnTo>
                    <a:pt x="31" y="1320"/>
                  </a:lnTo>
                  <a:lnTo>
                    <a:pt x="43" y="1349"/>
                  </a:lnTo>
                  <a:lnTo>
                    <a:pt x="56" y="1379"/>
                  </a:lnTo>
                  <a:lnTo>
                    <a:pt x="70" y="1408"/>
                  </a:lnTo>
                  <a:lnTo>
                    <a:pt x="85" y="1435"/>
                  </a:lnTo>
                  <a:lnTo>
                    <a:pt x="101" y="1460"/>
                  </a:lnTo>
                  <a:lnTo>
                    <a:pt x="120" y="1485"/>
                  </a:lnTo>
                  <a:lnTo>
                    <a:pt x="140" y="1509"/>
                  </a:lnTo>
                  <a:lnTo>
                    <a:pt x="161" y="1532"/>
                  </a:lnTo>
                  <a:lnTo>
                    <a:pt x="184" y="1553"/>
                  </a:lnTo>
                  <a:lnTo>
                    <a:pt x="207" y="1573"/>
                  </a:lnTo>
                  <a:lnTo>
                    <a:pt x="235" y="1590"/>
                  </a:lnTo>
                  <a:lnTo>
                    <a:pt x="262" y="1607"/>
                  </a:lnTo>
                  <a:lnTo>
                    <a:pt x="285" y="1615"/>
                  </a:lnTo>
                  <a:lnTo>
                    <a:pt x="299" y="1617"/>
                  </a:lnTo>
                  <a:lnTo>
                    <a:pt x="310" y="1621"/>
                  </a:lnTo>
                  <a:lnTo>
                    <a:pt x="333" y="1627"/>
                  </a:lnTo>
                  <a:lnTo>
                    <a:pt x="345" y="1629"/>
                  </a:lnTo>
                  <a:lnTo>
                    <a:pt x="355" y="1631"/>
                  </a:lnTo>
                  <a:lnTo>
                    <a:pt x="366" y="1631"/>
                  </a:lnTo>
                  <a:lnTo>
                    <a:pt x="378" y="1631"/>
                  </a:lnTo>
                  <a:lnTo>
                    <a:pt x="388" y="1629"/>
                  </a:lnTo>
                  <a:lnTo>
                    <a:pt x="397" y="1627"/>
                  </a:lnTo>
                  <a:lnTo>
                    <a:pt x="407" y="1625"/>
                  </a:lnTo>
                  <a:lnTo>
                    <a:pt x="419" y="1619"/>
                  </a:lnTo>
                  <a:lnTo>
                    <a:pt x="426" y="1615"/>
                  </a:lnTo>
                  <a:lnTo>
                    <a:pt x="436" y="1607"/>
                  </a:lnTo>
                  <a:lnTo>
                    <a:pt x="442" y="1602"/>
                  </a:lnTo>
                  <a:lnTo>
                    <a:pt x="448" y="1596"/>
                  </a:lnTo>
                  <a:lnTo>
                    <a:pt x="452" y="1592"/>
                  </a:lnTo>
                  <a:lnTo>
                    <a:pt x="456" y="1588"/>
                  </a:lnTo>
                  <a:lnTo>
                    <a:pt x="469" y="1576"/>
                  </a:lnTo>
                  <a:lnTo>
                    <a:pt x="473" y="1576"/>
                  </a:lnTo>
                  <a:lnTo>
                    <a:pt x="477" y="1578"/>
                  </a:lnTo>
                  <a:lnTo>
                    <a:pt x="481" y="1578"/>
                  </a:lnTo>
                  <a:lnTo>
                    <a:pt x="485" y="1580"/>
                  </a:lnTo>
                  <a:lnTo>
                    <a:pt x="487" y="1582"/>
                  </a:lnTo>
                  <a:lnTo>
                    <a:pt x="490" y="1586"/>
                  </a:lnTo>
                  <a:lnTo>
                    <a:pt x="485" y="1617"/>
                  </a:lnTo>
                  <a:lnTo>
                    <a:pt x="481" y="1650"/>
                  </a:lnTo>
                  <a:lnTo>
                    <a:pt x="477" y="1683"/>
                  </a:lnTo>
                  <a:lnTo>
                    <a:pt x="473" y="1716"/>
                  </a:lnTo>
                  <a:lnTo>
                    <a:pt x="471" y="1751"/>
                  </a:lnTo>
                  <a:lnTo>
                    <a:pt x="471" y="1784"/>
                  </a:lnTo>
                  <a:lnTo>
                    <a:pt x="471" y="1817"/>
                  </a:lnTo>
                  <a:lnTo>
                    <a:pt x="471" y="1852"/>
                  </a:lnTo>
                  <a:lnTo>
                    <a:pt x="473" y="1885"/>
                  </a:lnTo>
                  <a:lnTo>
                    <a:pt x="477" y="1918"/>
                  </a:lnTo>
                  <a:lnTo>
                    <a:pt x="481" y="1953"/>
                  </a:lnTo>
                  <a:lnTo>
                    <a:pt x="487" y="1986"/>
                  </a:lnTo>
                  <a:lnTo>
                    <a:pt x="494" y="2019"/>
                  </a:lnTo>
                  <a:lnTo>
                    <a:pt x="502" y="2052"/>
                  </a:lnTo>
                  <a:lnTo>
                    <a:pt x="512" y="2085"/>
                  </a:lnTo>
                  <a:lnTo>
                    <a:pt x="523" y="2118"/>
                  </a:lnTo>
                  <a:lnTo>
                    <a:pt x="535" y="2135"/>
                  </a:lnTo>
                  <a:lnTo>
                    <a:pt x="549" y="2151"/>
                  </a:lnTo>
                  <a:lnTo>
                    <a:pt x="562" y="2166"/>
                  </a:lnTo>
                  <a:lnTo>
                    <a:pt x="576" y="2182"/>
                  </a:lnTo>
                  <a:lnTo>
                    <a:pt x="591" y="2195"/>
                  </a:lnTo>
                  <a:lnTo>
                    <a:pt x="609" y="2207"/>
                  </a:lnTo>
                  <a:lnTo>
                    <a:pt x="626" y="2218"/>
                  </a:lnTo>
                  <a:lnTo>
                    <a:pt x="642" y="2228"/>
                  </a:lnTo>
                  <a:lnTo>
                    <a:pt x="661" y="2238"/>
                  </a:lnTo>
                  <a:lnTo>
                    <a:pt x="678" y="2248"/>
                  </a:lnTo>
                  <a:lnTo>
                    <a:pt x="698" y="2255"/>
                  </a:lnTo>
                  <a:lnTo>
                    <a:pt x="717" y="2265"/>
                  </a:lnTo>
                  <a:lnTo>
                    <a:pt x="756" y="2279"/>
                  </a:lnTo>
                  <a:lnTo>
                    <a:pt x="795" y="2292"/>
                  </a:lnTo>
                  <a:lnTo>
                    <a:pt x="836" y="2306"/>
                  </a:lnTo>
                  <a:lnTo>
                    <a:pt x="874" y="2317"/>
                  </a:lnTo>
                  <a:lnTo>
                    <a:pt x="915" y="2331"/>
                  </a:lnTo>
                  <a:lnTo>
                    <a:pt x="952" y="2346"/>
                  </a:lnTo>
                  <a:lnTo>
                    <a:pt x="971" y="2354"/>
                  </a:lnTo>
                  <a:lnTo>
                    <a:pt x="989" y="2362"/>
                  </a:lnTo>
                  <a:lnTo>
                    <a:pt x="1006" y="2372"/>
                  </a:lnTo>
                  <a:lnTo>
                    <a:pt x="1024" y="2381"/>
                  </a:lnTo>
                  <a:lnTo>
                    <a:pt x="1039" y="2391"/>
                  </a:lnTo>
                  <a:lnTo>
                    <a:pt x="1056" y="2403"/>
                  </a:lnTo>
                  <a:lnTo>
                    <a:pt x="1070" y="2414"/>
                  </a:lnTo>
                  <a:lnTo>
                    <a:pt x="1086" y="2428"/>
                  </a:lnTo>
                  <a:lnTo>
                    <a:pt x="1097" y="2432"/>
                  </a:lnTo>
                  <a:lnTo>
                    <a:pt x="1109" y="2436"/>
                  </a:lnTo>
                  <a:lnTo>
                    <a:pt x="1122" y="2438"/>
                  </a:lnTo>
                  <a:lnTo>
                    <a:pt x="1134" y="2438"/>
                  </a:lnTo>
                  <a:lnTo>
                    <a:pt x="1146" y="2438"/>
                  </a:lnTo>
                  <a:lnTo>
                    <a:pt x="1157" y="2438"/>
                  </a:lnTo>
                  <a:lnTo>
                    <a:pt x="1167" y="2436"/>
                  </a:lnTo>
                  <a:lnTo>
                    <a:pt x="1179" y="2434"/>
                  </a:lnTo>
                  <a:lnTo>
                    <a:pt x="1188" y="2430"/>
                  </a:lnTo>
                  <a:lnTo>
                    <a:pt x="1198" y="2426"/>
                  </a:lnTo>
                  <a:lnTo>
                    <a:pt x="1208" y="2422"/>
                  </a:lnTo>
                  <a:lnTo>
                    <a:pt x="1217" y="2418"/>
                  </a:lnTo>
                  <a:lnTo>
                    <a:pt x="1235" y="2407"/>
                  </a:lnTo>
                  <a:lnTo>
                    <a:pt x="1252" y="2395"/>
                  </a:lnTo>
                  <a:lnTo>
                    <a:pt x="1262" y="2383"/>
                  </a:lnTo>
                  <a:lnTo>
                    <a:pt x="1272" y="2372"/>
                  </a:lnTo>
                  <a:lnTo>
                    <a:pt x="1279" y="2358"/>
                  </a:lnTo>
                  <a:lnTo>
                    <a:pt x="1287" y="2343"/>
                  </a:lnTo>
                  <a:lnTo>
                    <a:pt x="1293" y="2329"/>
                  </a:lnTo>
                  <a:lnTo>
                    <a:pt x="1299" y="2313"/>
                  </a:lnTo>
                  <a:lnTo>
                    <a:pt x="1307" y="2280"/>
                  </a:lnTo>
                  <a:lnTo>
                    <a:pt x="1316" y="2249"/>
                  </a:lnTo>
                  <a:lnTo>
                    <a:pt x="1322" y="2234"/>
                  </a:lnTo>
                  <a:lnTo>
                    <a:pt x="1328" y="2218"/>
                  </a:lnTo>
                  <a:lnTo>
                    <a:pt x="1334" y="2205"/>
                  </a:lnTo>
                  <a:lnTo>
                    <a:pt x="1341" y="2191"/>
                  </a:lnTo>
                  <a:lnTo>
                    <a:pt x="1349" y="2178"/>
                  </a:lnTo>
                  <a:lnTo>
                    <a:pt x="1359" y="2166"/>
                  </a:lnTo>
                  <a:lnTo>
                    <a:pt x="1367" y="2168"/>
                  </a:lnTo>
                  <a:lnTo>
                    <a:pt x="1371" y="2172"/>
                  </a:lnTo>
                  <a:lnTo>
                    <a:pt x="1372" y="2176"/>
                  </a:lnTo>
                  <a:lnTo>
                    <a:pt x="1376" y="2182"/>
                  </a:lnTo>
                  <a:lnTo>
                    <a:pt x="1378" y="2187"/>
                  </a:lnTo>
                  <a:lnTo>
                    <a:pt x="1380" y="2199"/>
                  </a:lnTo>
                  <a:lnTo>
                    <a:pt x="1382" y="2207"/>
                  </a:lnTo>
                  <a:lnTo>
                    <a:pt x="1382" y="2213"/>
                  </a:lnTo>
                  <a:lnTo>
                    <a:pt x="1380" y="2222"/>
                  </a:lnTo>
                  <a:lnTo>
                    <a:pt x="1378" y="2226"/>
                  </a:lnTo>
                  <a:lnTo>
                    <a:pt x="1378" y="2230"/>
                  </a:lnTo>
                  <a:lnTo>
                    <a:pt x="1378" y="2236"/>
                  </a:lnTo>
                  <a:lnTo>
                    <a:pt x="1378" y="2244"/>
                  </a:lnTo>
                  <a:lnTo>
                    <a:pt x="1396" y="2232"/>
                  </a:lnTo>
                  <a:lnTo>
                    <a:pt x="1413" y="2220"/>
                  </a:lnTo>
                  <a:lnTo>
                    <a:pt x="1431" y="2207"/>
                  </a:lnTo>
                  <a:lnTo>
                    <a:pt x="1446" y="2193"/>
                  </a:lnTo>
                  <a:lnTo>
                    <a:pt x="1464" y="2178"/>
                  </a:lnTo>
                  <a:lnTo>
                    <a:pt x="1479" y="2162"/>
                  </a:lnTo>
                  <a:lnTo>
                    <a:pt x="1493" y="2147"/>
                  </a:lnTo>
                  <a:lnTo>
                    <a:pt x="1508" y="2129"/>
                  </a:lnTo>
                  <a:lnTo>
                    <a:pt x="1522" y="2110"/>
                  </a:lnTo>
                  <a:lnTo>
                    <a:pt x="1535" y="2092"/>
                  </a:lnTo>
                  <a:lnTo>
                    <a:pt x="1560" y="2055"/>
                  </a:lnTo>
                  <a:lnTo>
                    <a:pt x="1586" y="2017"/>
                  </a:lnTo>
                  <a:lnTo>
                    <a:pt x="1607" y="1976"/>
                  </a:lnTo>
                  <a:lnTo>
                    <a:pt x="1613" y="1947"/>
                  </a:lnTo>
                  <a:lnTo>
                    <a:pt x="1617" y="1916"/>
                  </a:lnTo>
                  <a:lnTo>
                    <a:pt x="1623" y="1856"/>
                  </a:lnTo>
                  <a:lnTo>
                    <a:pt x="1628" y="1798"/>
                  </a:lnTo>
                  <a:lnTo>
                    <a:pt x="1634" y="1739"/>
                  </a:lnTo>
                  <a:lnTo>
                    <a:pt x="1640" y="1683"/>
                  </a:lnTo>
                  <a:lnTo>
                    <a:pt x="1646" y="1625"/>
                  </a:lnTo>
                  <a:lnTo>
                    <a:pt x="1652" y="1567"/>
                  </a:lnTo>
                  <a:lnTo>
                    <a:pt x="1655" y="1538"/>
                  </a:lnTo>
                  <a:lnTo>
                    <a:pt x="1661" y="1509"/>
                  </a:lnTo>
                  <a:lnTo>
                    <a:pt x="1686" y="1507"/>
                  </a:lnTo>
                  <a:lnTo>
                    <a:pt x="1710" y="1503"/>
                  </a:lnTo>
                  <a:lnTo>
                    <a:pt x="1733" y="1497"/>
                  </a:lnTo>
                  <a:lnTo>
                    <a:pt x="1756" y="1489"/>
                  </a:lnTo>
                  <a:lnTo>
                    <a:pt x="1780" y="1481"/>
                  </a:lnTo>
                  <a:lnTo>
                    <a:pt x="1801" y="1472"/>
                  </a:lnTo>
                  <a:lnTo>
                    <a:pt x="1824" y="1462"/>
                  </a:lnTo>
                  <a:lnTo>
                    <a:pt x="1845" y="1448"/>
                  </a:lnTo>
                  <a:lnTo>
                    <a:pt x="1865" y="1435"/>
                  </a:lnTo>
                  <a:lnTo>
                    <a:pt x="1884" y="1421"/>
                  </a:lnTo>
                  <a:lnTo>
                    <a:pt x="1904" y="1406"/>
                  </a:lnTo>
                  <a:lnTo>
                    <a:pt x="1921" y="1390"/>
                  </a:lnTo>
                  <a:lnTo>
                    <a:pt x="1937" y="1373"/>
                  </a:lnTo>
                  <a:lnTo>
                    <a:pt x="1954" y="1353"/>
                  </a:lnTo>
                  <a:lnTo>
                    <a:pt x="1968" y="1334"/>
                  </a:lnTo>
                  <a:lnTo>
                    <a:pt x="1981" y="1315"/>
                  </a:lnTo>
                  <a:lnTo>
                    <a:pt x="1991" y="1295"/>
                  </a:lnTo>
                  <a:lnTo>
                    <a:pt x="1999" y="1276"/>
                  </a:lnTo>
                  <a:lnTo>
                    <a:pt x="2006" y="1256"/>
                  </a:lnTo>
                  <a:lnTo>
                    <a:pt x="2012" y="1235"/>
                  </a:lnTo>
                  <a:lnTo>
                    <a:pt x="2018" y="1214"/>
                  </a:lnTo>
                  <a:lnTo>
                    <a:pt x="2022" y="1192"/>
                  </a:lnTo>
                  <a:lnTo>
                    <a:pt x="2024" y="1171"/>
                  </a:lnTo>
                  <a:lnTo>
                    <a:pt x="2026" y="1150"/>
                  </a:lnTo>
                  <a:lnTo>
                    <a:pt x="2028" y="1128"/>
                  </a:lnTo>
                  <a:lnTo>
                    <a:pt x="2026" y="1107"/>
                  </a:lnTo>
                  <a:lnTo>
                    <a:pt x="2024" y="1086"/>
                  </a:lnTo>
                  <a:lnTo>
                    <a:pt x="2020" y="1066"/>
                  </a:lnTo>
                  <a:lnTo>
                    <a:pt x="2016" y="1045"/>
                  </a:lnTo>
                  <a:lnTo>
                    <a:pt x="2010" y="1028"/>
                  </a:lnTo>
                  <a:lnTo>
                    <a:pt x="2002" y="1008"/>
                  </a:lnTo>
                  <a:lnTo>
                    <a:pt x="1995" y="991"/>
                  </a:lnTo>
                  <a:lnTo>
                    <a:pt x="1981" y="979"/>
                  </a:lnTo>
                  <a:lnTo>
                    <a:pt x="1970" y="967"/>
                  </a:lnTo>
                  <a:lnTo>
                    <a:pt x="1958" y="956"/>
                  </a:lnTo>
                  <a:lnTo>
                    <a:pt x="1948" y="946"/>
                  </a:lnTo>
                  <a:lnTo>
                    <a:pt x="1940" y="936"/>
                  </a:lnTo>
                  <a:lnTo>
                    <a:pt x="1931" y="929"/>
                  </a:lnTo>
                  <a:lnTo>
                    <a:pt x="1921" y="923"/>
                  </a:lnTo>
                  <a:lnTo>
                    <a:pt x="1913" y="919"/>
                  </a:lnTo>
                  <a:lnTo>
                    <a:pt x="1896" y="917"/>
                  </a:lnTo>
                  <a:lnTo>
                    <a:pt x="1876" y="917"/>
                  </a:lnTo>
                  <a:lnTo>
                    <a:pt x="1859" y="917"/>
                  </a:lnTo>
                  <a:lnTo>
                    <a:pt x="1842" y="919"/>
                  </a:lnTo>
                  <a:lnTo>
                    <a:pt x="1824" y="923"/>
                  </a:lnTo>
                  <a:lnTo>
                    <a:pt x="1807" y="927"/>
                  </a:lnTo>
                  <a:lnTo>
                    <a:pt x="1789" y="932"/>
                  </a:lnTo>
                  <a:lnTo>
                    <a:pt x="1772" y="938"/>
                  </a:lnTo>
                  <a:lnTo>
                    <a:pt x="1739" y="954"/>
                  </a:lnTo>
                  <a:lnTo>
                    <a:pt x="1708" y="969"/>
                  </a:lnTo>
                  <a:lnTo>
                    <a:pt x="1677" y="987"/>
                  </a:lnTo>
                  <a:lnTo>
                    <a:pt x="1648" y="1004"/>
                  </a:lnTo>
                  <a:lnTo>
                    <a:pt x="1644" y="1002"/>
                  </a:lnTo>
                  <a:lnTo>
                    <a:pt x="1638" y="1002"/>
                  </a:lnTo>
                  <a:lnTo>
                    <a:pt x="1634" y="1000"/>
                  </a:lnTo>
                  <a:lnTo>
                    <a:pt x="1630" y="996"/>
                  </a:lnTo>
                  <a:lnTo>
                    <a:pt x="1624" y="989"/>
                  </a:lnTo>
                  <a:lnTo>
                    <a:pt x="1621" y="981"/>
                  </a:lnTo>
                  <a:lnTo>
                    <a:pt x="1648" y="919"/>
                  </a:lnTo>
                  <a:lnTo>
                    <a:pt x="1655" y="886"/>
                  </a:lnTo>
                  <a:lnTo>
                    <a:pt x="1661" y="853"/>
                  </a:lnTo>
                  <a:lnTo>
                    <a:pt x="1665" y="822"/>
                  </a:lnTo>
                  <a:lnTo>
                    <a:pt x="1669" y="791"/>
                  </a:lnTo>
                  <a:lnTo>
                    <a:pt x="1669" y="758"/>
                  </a:lnTo>
                  <a:lnTo>
                    <a:pt x="1671" y="727"/>
                  </a:lnTo>
                  <a:lnTo>
                    <a:pt x="1669" y="698"/>
                  </a:lnTo>
                  <a:lnTo>
                    <a:pt x="1669" y="667"/>
                  </a:lnTo>
                  <a:lnTo>
                    <a:pt x="1665" y="636"/>
                  </a:lnTo>
                  <a:lnTo>
                    <a:pt x="1661" y="605"/>
                  </a:lnTo>
                  <a:lnTo>
                    <a:pt x="1655" y="576"/>
                  </a:lnTo>
                  <a:lnTo>
                    <a:pt x="1650" y="546"/>
                  </a:lnTo>
                  <a:lnTo>
                    <a:pt x="1644" y="517"/>
                  </a:lnTo>
                  <a:lnTo>
                    <a:pt x="1636" y="488"/>
                  </a:lnTo>
                  <a:lnTo>
                    <a:pt x="1626" y="459"/>
                  </a:lnTo>
                  <a:lnTo>
                    <a:pt x="1617" y="430"/>
                  </a:lnTo>
                  <a:lnTo>
                    <a:pt x="1607" y="401"/>
                  </a:lnTo>
                  <a:lnTo>
                    <a:pt x="1597" y="374"/>
                  </a:lnTo>
                  <a:lnTo>
                    <a:pt x="1586" y="345"/>
                  </a:lnTo>
                  <a:lnTo>
                    <a:pt x="1574" y="318"/>
                  </a:lnTo>
                  <a:lnTo>
                    <a:pt x="1549" y="263"/>
                  </a:lnTo>
                  <a:lnTo>
                    <a:pt x="1522" y="209"/>
                  </a:lnTo>
                  <a:lnTo>
                    <a:pt x="1493" y="155"/>
                  </a:lnTo>
                  <a:lnTo>
                    <a:pt x="1464" y="102"/>
                  </a:lnTo>
                  <a:lnTo>
                    <a:pt x="1434" y="50"/>
                  </a:lnTo>
                  <a:lnTo>
                    <a:pt x="1405" y="0"/>
                  </a:lnTo>
                  <a:lnTo>
                    <a:pt x="1386" y="13"/>
                  </a:lnTo>
                  <a:lnTo>
                    <a:pt x="1367" y="25"/>
                  </a:lnTo>
                  <a:lnTo>
                    <a:pt x="1345" y="36"/>
                  </a:lnTo>
                  <a:lnTo>
                    <a:pt x="1326" y="48"/>
                  </a:lnTo>
                  <a:lnTo>
                    <a:pt x="1305" y="60"/>
                  </a:lnTo>
                  <a:lnTo>
                    <a:pt x="1283" y="69"/>
                  </a:lnTo>
                  <a:lnTo>
                    <a:pt x="1262" y="81"/>
                  </a:lnTo>
                  <a:lnTo>
                    <a:pt x="1217" y="100"/>
                  </a:lnTo>
                  <a:lnTo>
                    <a:pt x="1194" y="108"/>
                  </a:lnTo>
                  <a:lnTo>
                    <a:pt x="1171" y="116"/>
                  </a:lnTo>
                  <a:lnTo>
                    <a:pt x="1148" y="124"/>
                  </a:lnTo>
                  <a:lnTo>
                    <a:pt x="1124" y="131"/>
                  </a:lnTo>
                  <a:lnTo>
                    <a:pt x="1101" y="137"/>
                  </a:lnTo>
                  <a:lnTo>
                    <a:pt x="1078" y="143"/>
                  </a:lnTo>
                  <a:lnTo>
                    <a:pt x="1053" y="149"/>
                  </a:lnTo>
                  <a:lnTo>
                    <a:pt x="1029" y="153"/>
                  </a:lnTo>
                  <a:lnTo>
                    <a:pt x="1004" y="157"/>
                  </a:lnTo>
                  <a:lnTo>
                    <a:pt x="979" y="161"/>
                  </a:lnTo>
                  <a:lnTo>
                    <a:pt x="956" y="162"/>
                  </a:lnTo>
                  <a:lnTo>
                    <a:pt x="930" y="166"/>
                  </a:lnTo>
                  <a:lnTo>
                    <a:pt x="905" y="166"/>
                  </a:lnTo>
                  <a:lnTo>
                    <a:pt x="880" y="168"/>
                  </a:lnTo>
                  <a:lnTo>
                    <a:pt x="855" y="168"/>
                  </a:lnTo>
                  <a:lnTo>
                    <a:pt x="832" y="166"/>
                  </a:lnTo>
                  <a:lnTo>
                    <a:pt x="806" y="164"/>
                  </a:lnTo>
                  <a:lnTo>
                    <a:pt x="781" y="162"/>
                  </a:lnTo>
                  <a:lnTo>
                    <a:pt x="756" y="159"/>
                  </a:lnTo>
                  <a:lnTo>
                    <a:pt x="731" y="157"/>
                  </a:lnTo>
                  <a:lnTo>
                    <a:pt x="706" y="151"/>
                  </a:lnTo>
                  <a:lnTo>
                    <a:pt x="682" y="145"/>
                  </a:lnTo>
                  <a:lnTo>
                    <a:pt x="657" y="139"/>
                  </a:lnTo>
                  <a:lnTo>
                    <a:pt x="636" y="131"/>
                  </a:lnTo>
                  <a:lnTo>
                    <a:pt x="615" y="122"/>
                  </a:lnTo>
                  <a:lnTo>
                    <a:pt x="595" y="114"/>
                  </a:lnTo>
                  <a:lnTo>
                    <a:pt x="578" y="104"/>
                  </a:lnTo>
                  <a:lnTo>
                    <a:pt x="560" y="95"/>
                  </a:lnTo>
                  <a:lnTo>
                    <a:pt x="543" y="85"/>
                  </a:lnTo>
                  <a:lnTo>
                    <a:pt x="508" y="65"/>
                  </a:lnTo>
                  <a:lnTo>
                    <a:pt x="475" y="46"/>
                  </a:lnTo>
                  <a:lnTo>
                    <a:pt x="458" y="38"/>
                  </a:lnTo>
                  <a:lnTo>
                    <a:pt x="442" y="31"/>
                  </a:lnTo>
                  <a:lnTo>
                    <a:pt x="425" y="25"/>
                  </a:lnTo>
                  <a:lnTo>
                    <a:pt x="407" y="17"/>
                  </a:lnTo>
                  <a:lnTo>
                    <a:pt x="388" y="13"/>
                  </a:lnTo>
                  <a:lnTo>
                    <a:pt x="368" y="9"/>
                  </a:lnTo>
                  <a:lnTo>
                    <a:pt x="366" y="46"/>
                  </a:lnTo>
                  <a:lnTo>
                    <a:pt x="363" y="83"/>
                  </a:lnTo>
                  <a:lnTo>
                    <a:pt x="363" y="120"/>
                  </a:lnTo>
                  <a:lnTo>
                    <a:pt x="361" y="157"/>
                  </a:lnTo>
                  <a:lnTo>
                    <a:pt x="361" y="193"/>
                  </a:lnTo>
                  <a:lnTo>
                    <a:pt x="363" y="230"/>
                  </a:lnTo>
                  <a:lnTo>
                    <a:pt x="366" y="306"/>
                  </a:lnTo>
                  <a:lnTo>
                    <a:pt x="368" y="343"/>
                  </a:lnTo>
                  <a:lnTo>
                    <a:pt x="372" y="380"/>
                  </a:lnTo>
                  <a:lnTo>
                    <a:pt x="378" y="457"/>
                  </a:lnTo>
                  <a:lnTo>
                    <a:pt x="384" y="533"/>
                  </a:lnTo>
                  <a:lnTo>
                    <a:pt x="386" y="572"/>
                  </a:lnTo>
                  <a:lnTo>
                    <a:pt x="388" y="612"/>
                  </a:lnTo>
                  <a:lnTo>
                    <a:pt x="392" y="640"/>
                  </a:lnTo>
                  <a:lnTo>
                    <a:pt x="395" y="669"/>
                  </a:lnTo>
                  <a:lnTo>
                    <a:pt x="401" y="723"/>
                  </a:lnTo>
                  <a:lnTo>
                    <a:pt x="409" y="775"/>
                  </a:lnTo>
                  <a:lnTo>
                    <a:pt x="415" y="828"/>
                  </a:lnTo>
                  <a:lnTo>
                    <a:pt x="421" y="880"/>
                  </a:lnTo>
                  <a:lnTo>
                    <a:pt x="428" y="932"/>
                  </a:lnTo>
                  <a:lnTo>
                    <a:pt x="436" y="985"/>
                  </a:lnTo>
                  <a:lnTo>
                    <a:pt x="440" y="1012"/>
                  </a:lnTo>
                  <a:lnTo>
                    <a:pt x="446" y="1039"/>
                  </a:lnTo>
                  <a:lnTo>
                    <a:pt x="442" y="1049"/>
                  </a:lnTo>
                  <a:lnTo>
                    <a:pt x="440" y="1053"/>
                  </a:lnTo>
                  <a:lnTo>
                    <a:pt x="438" y="1057"/>
                  </a:lnTo>
                  <a:lnTo>
                    <a:pt x="434" y="1059"/>
                  </a:lnTo>
                  <a:lnTo>
                    <a:pt x="432" y="1060"/>
                  </a:lnTo>
                  <a:lnTo>
                    <a:pt x="428" y="1062"/>
                  </a:lnTo>
                  <a:lnTo>
                    <a:pt x="423" y="1062"/>
                  </a:lnTo>
                  <a:lnTo>
                    <a:pt x="419" y="1060"/>
                  </a:lnTo>
                  <a:lnTo>
                    <a:pt x="415" y="1059"/>
                  </a:lnTo>
                  <a:lnTo>
                    <a:pt x="407" y="1053"/>
                  </a:lnTo>
                  <a:lnTo>
                    <a:pt x="394" y="1037"/>
                  </a:lnTo>
                  <a:lnTo>
                    <a:pt x="386" y="1029"/>
                  </a:lnTo>
                  <a:lnTo>
                    <a:pt x="378" y="1024"/>
                  </a:lnTo>
                  <a:lnTo>
                    <a:pt x="374" y="1020"/>
                  </a:lnTo>
                  <a:lnTo>
                    <a:pt x="370" y="1018"/>
                  </a:lnTo>
                  <a:lnTo>
                    <a:pt x="364" y="1018"/>
                  </a:lnTo>
                  <a:lnTo>
                    <a:pt x="361" y="1018"/>
                  </a:lnTo>
                  <a:lnTo>
                    <a:pt x="341" y="1010"/>
                  </a:lnTo>
                  <a:lnTo>
                    <a:pt x="322" y="1004"/>
                  </a:lnTo>
                  <a:lnTo>
                    <a:pt x="302" y="998"/>
                  </a:lnTo>
                  <a:lnTo>
                    <a:pt x="281" y="995"/>
                  </a:lnTo>
                  <a:lnTo>
                    <a:pt x="262" y="991"/>
                  </a:lnTo>
                  <a:lnTo>
                    <a:pt x="240" y="989"/>
                  </a:lnTo>
                  <a:lnTo>
                    <a:pt x="219" y="989"/>
                  </a:lnTo>
                  <a:lnTo>
                    <a:pt x="200" y="989"/>
                  </a:lnTo>
                  <a:lnTo>
                    <a:pt x="178" y="989"/>
                  </a:lnTo>
                  <a:lnTo>
                    <a:pt x="159" y="993"/>
                  </a:lnTo>
                  <a:lnTo>
                    <a:pt x="138" y="996"/>
                  </a:lnTo>
                  <a:lnTo>
                    <a:pt x="118" y="1002"/>
                  </a:lnTo>
                  <a:lnTo>
                    <a:pt x="99" y="1010"/>
                  </a:lnTo>
                  <a:lnTo>
                    <a:pt x="80" y="1018"/>
                  </a:lnTo>
                  <a:lnTo>
                    <a:pt x="62" y="1028"/>
                  </a:lnTo>
                  <a:lnTo>
                    <a:pt x="45" y="1039"/>
                  </a:lnTo>
                  <a:lnTo>
                    <a:pt x="0" y="1192"/>
                  </a:lnTo>
                  <a:close/>
                </a:path>
              </a:pathLst>
            </a:custGeom>
            <a:solidFill>
              <a:srgbClr val="F2E8D6"/>
            </a:solidFill>
            <a:ln w="9525">
              <a:solidFill>
                <a:schemeClr val="tx1"/>
              </a:solidFill>
              <a:round/>
              <a:headEnd/>
              <a:tailEnd/>
            </a:ln>
          </p:spPr>
          <p:txBody>
            <a:bodyPr/>
            <a:lstStyle/>
            <a:p>
              <a:endParaRPr lang="en-US"/>
            </a:p>
          </p:txBody>
        </p:sp>
        <p:sp>
          <p:nvSpPr>
            <p:cNvPr id="9249" name="Freeform 32"/>
            <p:cNvSpPr>
              <a:spLocks/>
            </p:cNvSpPr>
            <p:nvPr/>
          </p:nvSpPr>
          <p:spPr bwMode="auto">
            <a:xfrm>
              <a:off x="4153" y="3055"/>
              <a:ext cx="1121" cy="899"/>
            </a:xfrm>
            <a:custGeom>
              <a:avLst/>
              <a:gdLst>
                <a:gd name="T0" fmla="*/ 479 w 2243"/>
                <a:gd name="T1" fmla="*/ 626 h 1798"/>
                <a:gd name="T2" fmla="*/ 500 w 2243"/>
                <a:gd name="T3" fmla="*/ 622 h 1798"/>
                <a:gd name="T4" fmla="*/ 510 w 2243"/>
                <a:gd name="T5" fmla="*/ 806 h 1798"/>
                <a:gd name="T6" fmla="*/ 537 w 2243"/>
                <a:gd name="T7" fmla="*/ 993 h 1798"/>
                <a:gd name="T8" fmla="*/ 588 w 2243"/>
                <a:gd name="T9" fmla="*/ 1220 h 1798"/>
                <a:gd name="T10" fmla="*/ 714 w 2243"/>
                <a:gd name="T11" fmla="*/ 1588 h 1798"/>
                <a:gd name="T12" fmla="*/ 1303 w 2243"/>
                <a:gd name="T13" fmla="*/ 1743 h 1798"/>
                <a:gd name="T14" fmla="*/ 1349 w 2243"/>
                <a:gd name="T15" fmla="*/ 1691 h 1798"/>
                <a:gd name="T16" fmla="*/ 1394 w 2243"/>
                <a:gd name="T17" fmla="*/ 1666 h 1798"/>
                <a:gd name="T18" fmla="*/ 1532 w 2243"/>
                <a:gd name="T19" fmla="*/ 1497 h 1798"/>
                <a:gd name="T20" fmla="*/ 1597 w 2243"/>
                <a:gd name="T21" fmla="*/ 1462 h 1798"/>
                <a:gd name="T22" fmla="*/ 1679 w 2243"/>
                <a:gd name="T23" fmla="*/ 1439 h 1798"/>
                <a:gd name="T24" fmla="*/ 1762 w 2243"/>
                <a:gd name="T25" fmla="*/ 1450 h 1798"/>
                <a:gd name="T26" fmla="*/ 1817 w 2243"/>
                <a:gd name="T27" fmla="*/ 1478 h 1798"/>
                <a:gd name="T28" fmla="*/ 1894 w 2243"/>
                <a:gd name="T29" fmla="*/ 1441 h 1798"/>
                <a:gd name="T30" fmla="*/ 1946 w 2243"/>
                <a:gd name="T31" fmla="*/ 1383 h 1798"/>
                <a:gd name="T32" fmla="*/ 1824 w 2243"/>
                <a:gd name="T33" fmla="*/ 1169 h 1798"/>
                <a:gd name="T34" fmla="*/ 1789 w 2243"/>
                <a:gd name="T35" fmla="*/ 1183 h 1798"/>
                <a:gd name="T36" fmla="*/ 1739 w 2243"/>
                <a:gd name="T37" fmla="*/ 1206 h 1798"/>
                <a:gd name="T38" fmla="*/ 1725 w 2243"/>
                <a:gd name="T39" fmla="*/ 1198 h 1798"/>
                <a:gd name="T40" fmla="*/ 1679 w 2243"/>
                <a:gd name="T41" fmla="*/ 1082 h 1798"/>
                <a:gd name="T42" fmla="*/ 1596 w 2243"/>
                <a:gd name="T43" fmla="*/ 915 h 1798"/>
                <a:gd name="T44" fmla="*/ 1440 w 2243"/>
                <a:gd name="T45" fmla="*/ 659 h 1798"/>
                <a:gd name="T46" fmla="*/ 1404 w 2243"/>
                <a:gd name="T47" fmla="*/ 620 h 1798"/>
                <a:gd name="T48" fmla="*/ 1380 w 2243"/>
                <a:gd name="T49" fmla="*/ 587 h 1798"/>
                <a:gd name="T50" fmla="*/ 1388 w 2243"/>
                <a:gd name="T51" fmla="*/ 558 h 1798"/>
                <a:gd name="T52" fmla="*/ 1415 w 2243"/>
                <a:gd name="T53" fmla="*/ 545 h 1798"/>
                <a:gd name="T54" fmla="*/ 1539 w 2243"/>
                <a:gd name="T55" fmla="*/ 704 h 1798"/>
                <a:gd name="T56" fmla="*/ 1644 w 2243"/>
                <a:gd name="T57" fmla="*/ 874 h 1798"/>
                <a:gd name="T58" fmla="*/ 1735 w 2243"/>
                <a:gd name="T59" fmla="*/ 1072 h 1798"/>
                <a:gd name="T60" fmla="*/ 2241 w 2243"/>
                <a:gd name="T61" fmla="*/ 898 h 1798"/>
                <a:gd name="T62" fmla="*/ 2233 w 2243"/>
                <a:gd name="T63" fmla="*/ 853 h 1798"/>
                <a:gd name="T64" fmla="*/ 2212 w 2243"/>
                <a:gd name="T65" fmla="*/ 785 h 1798"/>
                <a:gd name="T66" fmla="*/ 2125 w 2243"/>
                <a:gd name="T67" fmla="*/ 578 h 1798"/>
                <a:gd name="T68" fmla="*/ 2010 w 2243"/>
                <a:gd name="T69" fmla="*/ 397 h 1798"/>
                <a:gd name="T70" fmla="*/ 1927 w 2243"/>
                <a:gd name="T71" fmla="*/ 294 h 1798"/>
                <a:gd name="T72" fmla="*/ 1811 w 2243"/>
                <a:gd name="T73" fmla="*/ 188 h 1798"/>
                <a:gd name="T74" fmla="*/ 1702 w 2243"/>
                <a:gd name="T75" fmla="*/ 112 h 1798"/>
                <a:gd name="T76" fmla="*/ 1578 w 2243"/>
                <a:gd name="T77" fmla="*/ 66 h 1798"/>
                <a:gd name="T78" fmla="*/ 1442 w 2243"/>
                <a:gd name="T79" fmla="*/ 13 h 1798"/>
                <a:gd name="T80" fmla="*/ 1382 w 2243"/>
                <a:gd name="T81" fmla="*/ 42 h 1798"/>
                <a:gd name="T82" fmla="*/ 1365 w 2243"/>
                <a:gd name="T83" fmla="*/ 139 h 1798"/>
                <a:gd name="T84" fmla="*/ 1326 w 2243"/>
                <a:gd name="T85" fmla="*/ 227 h 1798"/>
                <a:gd name="T86" fmla="*/ 1270 w 2243"/>
                <a:gd name="T87" fmla="*/ 306 h 1798"/>
                <a:gd name="T88" fmla="*/ 1144 w 2243"/>
                <a:gd name="T89" fmla="*/ 428 h 1798"/>
                <a:gd name="T90" fmla="*/ 1026 w 2243"/>
                <a:gd name="T91" fmla="*/ 500 h 1798"/>
                <a:gd name="T92" fmla="*/ 929 w 2243"/>
                <a:gd name="T93" fmla="*/ 525 h 1798"/>
                <a:gd name="T94" fmla="*/ 874 w 2243"/>
                <a:gd name="T95" fmla="*/ 521 h 1798"/>
                <a:gd name="T96" fmla="*/ 729 w 2243"/>
                <a:gd name="T97" fmla="*/ 141 h 1798"/>
                <a:gd name="T98" fmla="*/ 593 w 2243"/>
                <a:gd name="T99" fmla="*/ 230 h 1798"/>
                <a:gd name="T100" fmla="*/ 469 w 2243"/>
                <a:gd name="T101" fmla="*/ 341 h 1798"/>
                <a:gd name="T102" fmla="*/ 337 w 2243"/>
                <a:gd name="T103" fmla="*/ 475 h 1798"/>
                <a:gd name="T104" fmla="*/ 142 w 2243"/>
                <a:gd name="T105" fmla="*/ 690 h 1798"/>
                <a:gd name="T106" fmla="*/ 49 w 2243"/>
                <a:gd name="T107" fmla="*/ 826 h 1798"/>
                <a:gd name="T108" fmla="*/ 8 w 2243"/>
                <a:gd name="T109" fmla="*/ 917 h 17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43"/>
                <a:gd name="T166" fmla="*/ 0 h 1798"/>
                <a:gd name="T167" fmla="*/ 2243 w 2243"/>
                <a:gd name="T168" fmla="*/ 1798 h 17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43" h="1798">
                  <a:moveTo>
                    <a:pt x="0" y="936"/>
                  </a:moveTo>
                  <a:lnTo>
                    <a:pt x="460" y="1082"/>
                  </a:lnTo>
                  <a:lnTo>
                    <a:pt x="479" y="630"/>
                  </a:lnTo>
                  <a:lnTo>
                    <a:pt x="479" y="628"/>
                  </a:lnTo>
                  <a:lnTo>
                    <a:pt x="479" y="626"/>
                  </a:lnTo>
                  <a:lnTo>
                    <a:pt x="481" y="624"/>
                  </a:lnTo>
                  <a:lnTo>
                    <a:pt x="485" y="622"/>
                  </a:lnTo>
                  <a:lnTo>
                    <a:pt x="487" y="622"/>
                  </a:lnTo>
                  <a:lnTo>
                    <a:pt x="491" y="622"/>
                  </a:lnTo>
                  <a:lnTo>
                    <a:pt x="500" y="622"/>
                  </a:lnTo>
                  <a:lnTo>
                    <a:pt x="500" y="657"/>
                  </a:lnTo>
                  <a:lnTo>
                    <a:pt x="502" y="694"/>
                  </a:lnTo>
                  <a:lnTo>
                    <a:pt x="504" y="731"/>
                  </a:lnTo>
                  <a:lnTo>
                    <a:pt x="506" y="768"/>
                  </a:lnTo>
                  <a:lnTo>
                    <a:pt x="510" y="806"/>
                  </a:lnTo>
                  <a:lnTo>
                    <a:pt x="514" y="843"/>
                  </a:lnTo>
                  <a:lnTo>
                    <a:pt x="518" y="880"/>
                  </a:lnTo>
                  <a:lnTo>
                    <a:pt x="524" y="917"/>
                  </a:lnTo>
                  <a:lnTo>
                    <a:pt x="529" y="956"/>
                  </a:lnTo>
                  <a:lnTo>
                    <a:pt x="537" y="993"/>
                  </a:lnTo>
                  <a:lnTo>
                    <a:pt x="543" y="1031"/>
                  </a:lnTo>
                  <a:lnTo>
                    <a:pt x="551" y="1068"/>
                  </a:lnTo>
                  <a:lnTo>
                    <a:pt x="560" y="1107"/>
                  </a:lnTo>
                  <a:lnTo>
                    <a:pt x="568" y="1144"/>
                  </a:lnTo>
                  <a:lnTo>
                    <a:pt x="588" y="1220"/>
                  </a:lnTo>
                  <a:lnTo>
                    <a:pt x="609" y="1295"/>
                  </a:lnTo>
                  <a:lnTo>
                    <a:pt x="632" y="1369"/>
                  </a:lnTo>
                  <a:lnTo>
                    <a:pt x="657" y="1443"/>
                  </a:lnTo>
                  <a:lnTo>
                    <a:pt x="684" y="1516"/>
                  </a:lnTo>
                  <a:lnTo>
                    <a:pt x="714" y="1588"/>
                  </a:lnTo>
                  <a:lnTo>
                    <a:pt x="743" y="1660"/>
                  </a:lnTo>
                  <a:lnTo>
                    <a:pt x="774" y="1730"/>
                  </a:lnTo>
                  <a:lnTo>
                    <a:pt x="807" y="1798"/>
                  </a:lnTo>
                  <a:lnTo>
                    <a:pt x="1293" y="1757"/>
                  </a:lnTo>
                  <a:lnTo>
                    <a:pt x="1303" y="1743"/>
                  </a:lnTo>
                  <a:lnTo>
                    <a:pt x="1309" y="1736"/>
                  </a:lnTo>
                  <a:lnTo>
                    <a:pt x="1314" y="1728"/>
                  </a:lnTo>
                  <a:lnTo>
                    <a:pt x="1328" y="1712"/>
                  </a:lnTo>
                  <a:lnTo>
                    <a:pt x="1342" y="1697"/>
                  </a:lnTo>
                  <a:lnTo>
                    <a:pt x="1349" y="1691"/>
                  </a:lnTo>
                  <a:lnTo>
                    <a:pt x="1357" y="1685"/>
                  </a:lnTo>
                  <a:lnTo>
                    <a:pt x="1367" y="1679"/>
                  </a:lnTo>
                  <a:lnTo>
                    <a:pt x="1375" y="1673"/>
                  </a:lnTo>
                  <a:lnTo>
                    <a:pt x="1384" y="1670"/>
                  </a:lnTo>
                  <a:lnTo>
                    <a:pt x="1394" y="1666"/>
                  </a:lnTo>
                  <a:lnTo>
                    <a:pt x="1404" y="1664"/>
                  </a:lnTo>
                  <a:lnTo>
                    <a:pt x="1415" y="1662"/>
                  </a:lnTo>
                  <a:lnTo>
                    <a:pt x="1442" y="1662"/>
                  </a:lnTo>
                  <a:lnTo>
                    <a:pt x="1522" y="1505"/>
                  </a:lnTo>
                  <a:lnTo>
                    <a:pt x="1532" y="1497"/>
                  </a:lnTo>
                  <a:lnTo>
                    <a:pt x="1543" y="1491"/>
                  </a:lnTo>
                  <a:lnTo>
                    <a:pt x="1555" y="1483"/>
                  </a:lnTo>
                  <a:lnTo>
                    <a:pt x="1568" y="1476"/>
                  </a:lnTo>
                  <a:lnTo>
                    <a:pt x="1582" y="1468"/>
                  </a:lnTo>
                  <a:lnTo>
                    <a:pt x="1597" y="1462"/>
                  </a:lnTo>
                  <a:lnTo>
                    <a:pt x="1613" y="1456"/>
                  </a:lnTo>
                  <a:lnTo>
                    <a:pt x="1629" y="1450"/>
                  </a:lnTo>
                  <a:lnTo>
                    <a:pt x="1644" y="1447"/>
                  </a:lnTo>
                  <a:lnTo>
                    <a:pt x="1661" y="1443"/>
                  </a:lnTo>
                  <a:lnTo>
                    <a:pt x="1679" y="1439"/>
                  </a:lnTo>
                  <a:lnTo>
                    <a:pt x="1694" y="1439"/>
                  </a:lnTo>
                  <a:lnTo>
                    <a:pt x="1712" y="1439"/>
                  </a:lnTo>
                  <a:lnTo>
                    <a:pt x="1729" y="1441"/>
                  </a:lnTo>
                  <a:lnTo>
                    <a:pt x="1745" y="1445"/>
                  </a:lnTo>
                  <a:lnTo>
                    <a:pt x="1762" y="1450"/>
                  </a:lnTo>
                  <a:lnTo>
                    <a:pt x="1772" y="1454"/>
                  </a:lnTo>
                  <a:lnTo>
                    <a:pt x="1782" y="1458"/>
                  </a:lnTo>
                  <a:lnTo>
                    <a:pt x="1791" y="1464"/>
                  </a:lnTo>
                  <a:lnTo>
                    <a:pt x="1801" y="1468"/>
                  </a:lnTo>
                  <a:lnTo>
                    <a:pt x="1817" y="1478"/>
                  </a:lnTo>
                  <a:lnTo>
                    <a:pt x="1826" y="1481"/>
                  </a:lnTo>
                  <a:lnTo>
                    <a:pt x="1834" y="1485"/>
                  </a:lnTo>
                  <a:lnTo>
                    <a:pt x="1849" y="1474"/>
                  </a:lnTo>
                  <a:lnTo>
                    <a:pt x="1865" y="1464"/>
                  </a:lnTo>
                  <a:lnTo>
                    <a:pt x="1894" y="1441"/>
                  </a:lnTo>
                  <a:lnTo>
                    <a:pt x="1910" y="1427"/>
                  </a:lnTo>
                  <a:lnTo>
                    <a:pt x="1923" y="1414"/>
                  </a:lnTo>
                  <a:lnTo>
                    <a:pt x="1935" y="1400"/>
                  </a:lnTo>
                  <a:lnTo>
                    <a:pt x="1941" y="1390"/>
                  </a:lnTo>
                  <a:lnTo>
                    <a:pt x="1946" y="1383"/>
                  </a:lnTo>
                  <a:lnTo>
                    <a:pt x="1851" y="1181"/>
                  </a:lnTo>
                  <a:lnTo>
                    <a:pt x="1844" y="1175"/>
                  </a:lnTo>
                  <a:lnTo>
                    <a:pt x="1838" y="1171"/>
                  </a:lnTo>
                  <a:lnTo>
                    <a:pt x="1830" y="1169"/>
                  </a:lnTo>
                  <a:lnTo>
                    <a:pt x="1824" y="1169"/>
                  </a:lnTo>
                  <a:lnTo>
                    <a:pt x="1817" y="1171"/>
                  </a:lnTo>
                  <a:lnTo>
                    <a:pt x="1811" y="1173"/>
                  </a:lnTo>
                  <a:lnTo>
                    <a:pt x="1803" y="1175"/>
                  </a:lnTo>
                  <a:lnTo>
                    <a:pt x="1797" y="1179"/>
                  </a:lnTo>
                  <a:lnTo>
                    <a:pt x="1789" y="1183"/>
                  </a:lnTo>
                  <a:lnTo>
                    <a:pt x="1776" y="1190"/>
                  </a:lnTo>
                  <a:lnTo>
                    <a:pt x="1768" y="1194"/>
                  </a:lnTo>
                  <a:lnTo>
                    <a:pt x="1755" y="1202"/>
                  </a:lnTo>
                  <a:lnTo>
                    <a:pt x="1747" y="1204"/>
                  </a:lnTo>
                  <a:lnTo>
                    <a:pt x="1739" y="1206"/>
                  </a:lnTo>
                  <a:lnTo>
                    <a:pt x="1735" y="1206"/>
                  </a:lnTo>
                  <a:lnTo>
                    <a:pt x="1733" y="1206"/>
                  </a:lnTo>
                  <a:lnTo>
                    <a:pt x="1729" y="1204"/>
                  </a:lnTo>
                  <a:lnTo>
                    <a:pt x="1727" y="1202"/>
                  </a:lnTo>
                  <a:lnTo>
                    <a:pt x="1725" y="1198"/>
                  </a:lnTo>
                  <a:lnTo>
                    <a:pt x="1723" y="1196"/>
                  </a:lnTo>
                  <a:lnTo>
                    <a:pt x="1716" y="1189"/>
                  </a:lnTo>
                  <a:lnTo>
                    <a:pt x="1704" y="1152"/>
                  </a:lnTo>
                  <a:lnTo>
                    <a:pt x="1692" y="1117"/>
                  </a:lnTo>
                  <a:lnTo>
                    <a:pt x="1679" y="1082"/>
                  </a:lnTo>
                  <a:lnTo>
                    <a:pt x="1663" y="1047"/>
                  </a:lnTo>
                  <a:lnTo>
                    <a:pt x="1648" y="1014"/>
                  </a:lnTo>
                  <a:lnTo>
                    <a:pt x="1630" y="981"/>
                  </a:lnTo>
                  <a:lnTo>
                    <a:pt x="1615" y="948"/>
                  </a:lnTo>
                  <a:lnTo>
                    <a:pt x="1596" y="915"/>
                  </a:lnTo>
                  <a:lnTo>
                    <a:pt x="1559" y="853"/>
                  </a:lnTo>
                  <a:lnTo>
                    <a:pt x="1522" y="791"/>
                  </a:lnTo>
                  <a:lnTo>
                    <a:pt x="1483" y="729"/>
                  </a:lnTo>
                  <a:lnTo>
                    <a:pt x="1446" y="667"/>
                  </a:lnTo>
                  <a:lnTo>
                    <a:pt x="1440" y="659"/>
                  </a:lnTo>
                  <a:lnTo>
                    <a:pt x="1437" y="651"/>
                  </a:lnTo>
                  <a:lnTo>
                    <a:pt x="1431" y="645"/>
                  </a:lnTo>
                  <a:lnTo>
                    <a:pt x="1425" y="640"/>
                  </a:lnTo>
                  <a:lnTo>
                    <a:pt x="1413" y="628"/>
                  </a:lnTo>
                  <a:lnTo>
                    <a:pt x="1404" y="620"/>
                  </a:lnTo>
                  <a:lnTo>
                    <a:pt x="1394" y="612"/>
                  </a:lnTo>
                  <a:lnTo>
                    <a:pt x="1386" y="603"/>
                  </a:lnTo>
                  <a:lnTo>
                    <a:pt x="1384" y="599"/>
                  </a:lnTo>
                  <a:lnTo>
                    <a:pt x="1382" y="593"/>
                  </a:lnTo>
                  <a:lnTo>
                    <a:pt x="1380" y="587"/>
                  </a:lnTo>
                  <a:lnTo>
                    <a:pt x="1378" y="581"/>
                  </a:lnTo>
                  <a:lnTo>
                    <a:pt x="1380" y="574"/>
                  </a:lnTo>
                  <a:lnTo>
                    <a:pt x="1382" y="568"/>
                  </a:lnTo>
                  <a:lnTo>
                    <a:pt x="1384" y="562"/>
                  </a:lnTo>
                  <a:lnTo>
                    <a:pt x="1388" y="558"/>
                  </a:lnTo>
                  <a:lnTo>
                    <a:pt x="1392" y="554"/>
                  </a:lnTo>
                  <a:lnTo>
                    <a:pt x="1398" y="550"/>
                  </a:lnTo>
                  <a:lnTo>
                    <a:pt x="1406" y="547"/>
                  </a:lnTo>
                  <a:lnTo>
                    <a:pt x="1409" y="547"/>
                  </a:lnTo>
                  <a:lnTo>
                    <a:pt x="1415" y="545"/>
                  </a:lnTo>
                  <a:lnTo>
                    <a:pt x="1440" y="576"/>
                  </a:lnTo>
                  <a:lnTo>
                    <a:pt x="1468" y="607"/>
                  </a:lnTo>
                  <a:lnTo>
                    <a:pt x="1491" y="640"/>
                  </a:lnTo>
                  <a:lnTo>
                    <a:pt x="1516" y="671"/>
                  </a:lnTo>
                  <a:lnTo>
                    <a:pt x="1539" y="704"/>
                  </a:lnTo>
                  <a:lnTo>
                    <a:pt x="1561" y="737"/>
                  </a:lnTo>
                  <a:lnTo>
                    <a:pt x="1582" y="770"/>
                  </a:lnTo>
                  <a:lnTo>
                    <a:pt x="1603" y="805"/>
                  </a:lnTo>
                  <a:lnTo>
                    <a:pt x="1625" y="839"/>
                  </a:lnTo>
                  <a:lnTo>
                    <a:pt x="1644" y="874"/>
                  </a:lnTo>
                  <a:lnTo>
                    <a:pt x="1663" y="911"/>
                  </a:lnTo>
                  <a:lnTo>
                    <a:pt x="1683" y="950"/>
                  </a:lnTo>
                  <a:lnTo>
                    <a:pt x="1700" y="989"/>
                  </a:lnTo>
                  <a:lnTo>
                    <a:pt x="1718" y="1031"/>
                  </a:lnTo>
                  <a:lnTo>
                    <a:pt x="1735" y="1072"/>
                  </a:lnTo>
                  <a:lnTo>
                    <a:pt x="1753" y="1117"/>
                  </a:lnTo>
                  <a:lnTo>
                    <a:pt x="2229" y="923"/>
                  </a:lnTo>
                  <a:lnTo>
                    <a:pt x="2235" y="915"/>
                  </a:lnTo>
                  <a:lnTo>
                    <a:pt x="2239" y="905"/>
                  </a:lnTo>
                  <a:lnTo>
                    <a:pt x="2241" y="898"/>
                  </a:lnTo>
                  <a:lnTo>
                    <a:pt x="2243" y="888"/>
                  </a:lnTo>
                  <a:lnTo>
                    <a:pt x="2241" y="880"/>
                  </a:lnTo>
                  <a:lnTo>
                    <a:pt x="2239" y="870"/>
                  </a:lnTo>
                  <a:lnTo>
                    <a:pt x="2237" y="861"/>
                  </a:lnTo>
                  <a:lnTo>
                    <a:pt x="2233" y="853"/>
                  </a:lnTo>
                  <a:lnTo>
                    <a:pt x="2227" y="834"/>
                  </a:lnTo>
                  <a:lnTo>
                    <a:pt x="2220" y="814"/>
                  </a:lnTo>
                  <a:lnTo>
                    <a:pt x="2216" y="805"/>
                  </a:lnTo>
                  <a:lnTo>
                    <a:pt x="2214" y="795"/>
                  </a:lnTo>
                  <a:lnTo>
                    <a:pt x="2212" y="785"/>
                  </a:lnTo>
                  <a:lnTo>
                    <a:pt x="2212" y="775"/>
                  </a:lnTo>
                  <a:lnTo>
                    <a:pt x="2193" y="725"/>
                  </a:lnTo>
                  <a:lnTo>
                    <a:pt x="2171" y="675"/>
                  </a:lnTo>
                  <a:lnTo>
                    <a:pt x="2148" y="626"/>
                  </a:lnTo>
                  <a:lnTo>
                    <a:pt x="2125" y="578"/>
                  </a:lnTo>
                  <a:lnTo>
                    <a:pt x="2100" y="531"/>
                  </a:lnTo>
                  <a:lnTo>
                    <a:pt x="2070" y="484"/>
                  </a:lnTo>
                  <a:lnTo>
                    <a:pt x="2041" y="440"/>
                  </a:lnTo>
                  <a:lnTo>
                    <a:pt x="2026" y="419"/>
                  </a:lnTo>
                  <a:lnTo>
                    <a:pt x="2010" y="397"/>
                  </a:lnTo>
                  <a:lnTo>
                    <a:pt x="1995" y="376"/>
                  </a:lnTo>
                  <a:lnTo>
                    <a:pt x="1979" y="355"/>
                  </a:lnTo>
                  <a:lnTo>
                    <a:pt x="1962" y="333"/>
                  </a:lnTo>
                  <a:lnTo>
                    <a:pt x="1944" y="314"/>
                  </a:lnTo>
                  <a:lnTo>
                    <a:pt x="1927" y="294"/>
                  </a:lnTo>
                  <a:lnTo>
                    <a:pt x="1908" y="275"/>
                  </a:lnTo>
                  <a:lnTo>
                    <a:pt x="1871" y="238"/>
                  </a:lnTo>
                  <a:lnTo>
                    <a:pt x="1851" y="221"/>
                  </a:lnTo>
                  <a:lnTo>
                    <a:pt x="1832" y="203"/>
                  </a:lnTo>
                  <a:lnTo>
                    <a:pt x="1811" y="188"/>
                  </a:lnTo>
                  <a:lnTo>
                    <a:pt x="1789" y="170"/>
                  </a:lnTo>
                  <a:lnTo>
                    <a:pt x="1768" y="155"/>
                  </a:lnTo>
                  <a:lnTo>
                    <a:pt x="1747" y="141"/>
                  </a:lnTo>
                  <a:lnTo>
                    <a:pt x="1725" y="126"/>
                  </a:lnTo>
                  <a:lnTo>
                    <a:pt x="1702" y="112"/>
                  </a:lnTo>
                  <a:lnTo>
                    <a:pt x="1681" y="106"/>
                  </a:lnTo>
                  <a:lnTo>
                    <a:pt x="1660" y="99"/>
                  </a:lnTo>
                  <a:lnTo>
                    <a:pt x="1638" y="91"/>
                  </a:lnTo>
                  <a:lnTo>
                    <a:pt x="1619" y="83"/>
                  </a:lnTo>
                  <a:lnTo>
                    <a:pt x="1578" y="66"/>
                  </a:lnTo>
                  <a:lnTo>
                    <a:pt x="1539" y="50"/>
                  </a:lnTo>
                  <a:lnTo>
                    <a:pt x="1501" y="33"/>
                  </a:lnTo>
                  <a:lnTo>
                    <a:pt x="1481" y="25"/>
                  </a:lnTo>
                  <a:lnTo>
                    <a:pt x="1462" y="19"/>
                  </a:lnTo>
                  <a:lnTo>
                    <a:pt x="1442" y="13"/>
                  </a:lnTo>
                  <a:lnTo>
                    <a:pt x="1423" y="7"/>
                  </a:lnTo>
                  <a:lnTo>
                    <a:pt x="1404" y="3"/>
                  </a:lnTo>
                  <a:lnTo>
                    <a:pt x="1382" y="0"/>
                  </a:lnTo>
                  <a:lnTo>
                    <a:pt x="1384" y="21"/>
                  </a:lnTo>
                  <a:lnTo>
                    <a:pt x="1382" y="42"/>
                  </a:lnTo>
                  <a:lnTo>
                    <a:pt x="1380" y="62"/>
                  </a:lnTo>
                  <a:lnTo>
                    <a:pt x="1378" y="81"/>
                  </a:lnTo>
                  <a:lnTo>
                    <a:pt x="1375" y="100"/>
                  </a:lnTo>
                  <a:lnTo>
                    <a:pt x="1371" y="120"/>
                  </a:lnTo>
                  <a:lnTo>
                    <a:pt x="1365" y="139"/>
                  </a:lnTo>
                  <a:lnTo>
                    <a:pt x="1359" y="157"/>
                  </a:lnTo>
                  <a:lnTo>
                    <a:pt x="1351" y="176"/>
                  </a:lnTo>
                  <a:lnTo>
                    <a:pt x="1344" y="194"/>
                  </a:lnTo>
                  <a:lnTo>
                    <a:pt x="1334" y="211"/>
                  </a:lnTo>
                  <a:lnTo>
                    <a:pt x="1326" y="227"/>
                  </a:lnTo>
                  <a:lnTo>
                    <a:pt x="1316" y="244"/>
                  </a:lnTo>
                  <a:lnTo>
                    <a:pt x="1305" y="259"/>
                  </a:lnTo>
                  <a:lnTo>
                    <a:pt x="1293" y="275"/>
                  </a:lnTo>
                  <a:lnTo>
                    <a:pt x="1282" y="292"/>
                  </a:lnTo>
                  <a:lnTo>
                    <a:pt x="1270" y="306"/>
                  </a:lnTo>
                  <a:lnTo>
                    <a:pt x="1258" y="322"/>
                  </a:lnTo>
                  <a:lnTo>
                    <a:pt x="1231" y="351"/>
                  </a:lnTo>
                  <a:lnTo>
                    <a:pt x="1202" y="378"/>
                  </a:lnTo>
                  <a:lnTo>
                    <a:pt x="1173" y="403"/>
                  </a:lnTo>
                  <a:lnTo>
                    <a:pt x="1144" y="428"/>
                  </a:lnTo>
                  <a:lnTo>
                    <a:pt x="1113" y="453"/>
                  </a:lnTo>
                  <a:lnTo>
                    <a:pt x="1082" y="475"/>
                  </a:lnTo>
                  <a:lnTo>
                    <a:pt x="1049" y="496"/>
                  </a:lnTo>
                  <a:lnTo>
                    <a:pt x="1037" y="498"/>
                  </a:lnTo>
                  <a:lnTo>
                    <a:pt x="1026" y="500"/>
                  </a:lnTo>
                  <a:lnTo>
                    <a:pt x="1004" y="506"/>
                  </a:lnTo>
                  <a:lnTo>
                    <a:pt x="981" y="514"/>
                  </a:lnTo>
                  <a:lnTo>
                    <a:pt x="960" y="519"/>
                  </a:lnTo>
                  <a:lnTo>
                    <a:pt x="938" y="523"/>
                  </a:lnTo>
                  <a:lnTo>
                    <a:pt x="929" y="525"/>
                  </a:lnTo>
                  <a:lnTo>
                    <a:pt x="917" y="527"/>
                  </a:lnTo>
                  <a:lnTo>
                    <a:pt x="907" y="527"/>
                  </a:lnTo>
                  <a:lnTo>
                    <a:pt x="896" y="527"/>
                  </a:lnTo>
                  <a:lnTo>
                    <a:pt x="886" y="525"/>
                  </a:lnTo>
                  <a:lnTo>
                    <a:pt x="874" y="521"/>
                  </a:lnTo>
                  <a:lnTo>
                    <a:pt x="816" y="450"/>
                  </a:lnTo>
                  <a:lnTo>
                    <a:pt x="824" y="102"/>
                  </a:lnTo>
                  <a:lnTo>
                    <a:pt x="791" y="114"/>
                  </a:lnTo>
                  <a:lnTo>
                    <a:pt x="760" y="128"/>
                  </a:lnTo>
                  <a:lnTo>
                    <a:pt x="729" y="141"/>
                  </a:lnTo>
                  <a:lnTo>
                    <a:pt x="700" y="157"/>
                  </a:lnTo>
                  <a:lnTo>
                    <a:pt x="673" y="174"/>
                  </a:lnTo>
                  <a:lnTo>
                    <a:pt x="646" y="192"/>
                  </a:lnTo>
                  <a:lnTo>
                    <a:pt x="619" y="211"/>
                  </a:lnTo>
                  <a:lnTo>
                    <a:pt x="593" y="230"/>
                  </a:lnTo>
                  <a:lnTo>
                    <a:pt x="568" y="250"/>
                  </a:lnTo>
                  <a:lnTo>
                    <a:pt x="543" y="271"/>
                  </a:lnTo>
                  <a:lnTo>
                    <a:pt x="518" y="294"/>
                  </a:lnTo>
                  <a:lnTo>
                    <a:pt x="495" y="318"/>
                  </a:lnTo>
                  <a:lnTo>
                    <a:pt x="469" y="341"/>
                  </a:lnTo>
                  <a:lnTo>
                    <a:pt x="444" y="364"/>
                  </a:lnTo>
                  <a:lnTo>
                    <a:pt x="419" y="389"/>
                  </a:lnTo>
                  <a:lnTo>
                    <a:pt x="394" y="415"/>
                  </a:lnTo>
                  <a:lnTo>
                    <a:pt x="367" y="444"/>
                  </a:lnTo>
                  <a:lnTo>
                    <a:pt x="337" y="475"/>
                  </a:lnTo>
                  <a:lnTo>
                    <a:pt x="281" y="535"/>
                  </a:lnTo>
                  <a:lnTo>
                    <a:pt x="223" y="597"/>
                  </a:lnTo>
                  <a:lnTo>
                    <a:pt x="196" y="626"/>
                  </a:lnTo>
                  <a:lnTo>
                    <a:pt x="169" y="659"/>
                  </a:lnTo>
                  <a:lnTo>
                    <a:pt x="142" y="690"/>
                  </a:lnTo>
                  <a:lnTo>
                    <a:pt x="117" y="723"/>
                  </a:lnTo>
                  <a:lnTo>
                    <a:pt x="91" y="756"/>
                  </a:lnTo>
                  <a:lnTo>
                    <a:pt x="70" y="791"/>
                  </a:lnTo>
                  <a:lnTo>
                    <a:pt x="58" y="808"/>
                  </a:lnTo>
                  <a:lnTo>
                    <a:pt x="49" y="826"/>
                  </a:lnTo>
                  <a:lnTo>
                    <a:pt x="39" y="843"/>
                  </a:lnTo>
                  <a:lnTo>
                    <a:pt x="29" y="861"/>
                  </a:lnTo>
                  <a:lnTo>
                    <a:pt x="22" y="880"/>
                  </a:lnTo>
                  <a:lnTo>
                    <a:pt x="14" y="900"/>
                  </a:lnTo>
                  <a:lnTo>
                    <a:pt x="8" y="917"/>
                  </a:lnTo>
                  <a:lnTo>
                    <a:pt x="0" y="936"/>
                  </a:lnTo>
                  <a:close/>
                </a:path>
              </a:pathLst>
            </a:custGeom>
            <a:solidFill>
              <a:srgbClr val="FFD90F"/>
            </a:solidFill>
            <a:ln w="9525">
              <a:solidFill>
                <a:schemeClr val="tx1"/>
              </a:solidFill>
              <a:round/>
              <a:headEnd/>
              <a:tailEnd/>
            </a:ln>
          </p:spPr>
          <p:txBody>
            <a:bodyPr/>
            <a:lstStyle/>
            <a:p>
              <a:endParaRPr lang="en-US"/>
            </a:p>
          </p:txBody>
        </p:sp>
        <p:sp>
          <p:nvSpPr>
            <p:cNvPr id="9250" name="Freeform 33"/>
            <p:cNvSpPr>
              <a:spLocks/>
            </p:cNvSpPr>
            <p:nvPr/>
          </p:nvSpPr>
          <p:spPr bwMode="auto">
            <a:xfrm>
              <a:off x="4162" y="2318"/>
              <a:ext cx="113" cy="78"/>
            </a:xfrm>
            <a:custGeom>
              <a:avLst/>
              <a:gdLst>
                <a:gd name="T0" fmla="*/ 0 w 224"/>
                <a:gd name="T1" fmla="*/ 109 h 156"/>
                <a:gd name="T2" fmla="*/ 5 w 224"/>
                <a:gd name="T3" fmla="*/ 117 h 156"/>
                <a:gd name="T4" fmla="*/ 13 w 224"/>
                <a:gd name="T5" fmla="*/ 119 h 156"/>
                <a:gd name="T6" fmla="*/ 38 w 224"/>
                <a:gd name="T7" fmla="*/ 117 h 156"/>
                <a:gd name="T8" fmla="*/ 42 w 224"/>
                <a:gd name="T9" fmla="*/ 109 h 156"/>
                <a:gd name="T10" fmla="*/ 48 w 224"/>
                <a:gd name="T11" fmla="*/ 94 h 156"/>
                <a:gd name="T12" fmla="*/ 52 w 224"/>
                <a:gd name="T13" fmla="*/ 82 h 156"/>
                <a:gd name="T14" fmla="*/ 65 w 224"/>
                <a:gd name="T15" fmla="*/ 72 h 156"/>
                <a:gd name="T16" fmla="*/ 73 w 224"/>
                <a:gd name="T17" fmla="*/ 68 h 156"/>
                <a:gd name="T18" fmla="*/ 85 w 224"/>
                <a:gd name="T19" fmla="*/ 64 h 156"/>
                <a:gd name="T20" fmla="*/ 98 w 224"/>
                <a:gd name="T21" fmla="*/ 68 h 156"/>
                <a:gd name="T22" fmla="*/ 112 w 224"/>
                <a:gd name="T23" fmla="*/ 72 h 156"/>
                <a:gd name="T24" fmla="*/ 137 w 224"/>
                <a:gd name="T25" fmla="*/ 88 h 156"/>
                <a:gd name="T26" fmla="*/ 162 w 224"/>
                <a:gd name="T27" fmla="*/ 109 h 156"/>
                <a:gd name="T28" fmla="*/ 188 w 224"/>
                <a:gd name="T29" fmla="*/ 132 h 156"/>
                <a:gd name="T30" fmla="*/ 193 w 224"/>
                <a:gd name="T31" fmla="*/ 140 h 156"/>
                <a:gd name="T32" fmla="*/ 201 w 224"/>
                <a:gd name="T33" fmla="*/ 146 h 156"/>
                <a:gd name="T34" fmla="*/ 211 w 224"/>
                <a:gd name="T35" fmla="*/ 150 h 156"/>
                <a:gd name="T36" fmla="*/ 224 w 224"/>
                <a:gd name="T37" fmla="*/ 156 h 156"/>
                <a:gd name="T38" fmla="*/ 221 w 224"/>
                <a:gd name="T39" fmla="*/ 138 h 156"/>
                <a:gd name="T40" fmla="*/ 215 w 224"/>
                <a:gd name="T41" fmla="*/ 121 h 156"/>
                <a:gd name="T42" fmla="*/ 207 w 224"/>
                <a:gd name="T43" fmla="*/ 105 h 156"/>
                <a:gd name="T44" fmla="*/ 193 w 224"/>
                <a:gd name="T45" fmla="*/ 88 h 156"/>
                <a:gd name="T46" fmla="*/ 164 w 224"/>
                <a:gd name="T47" fmla="*/ 57 h 156"/>
                <a:gd name="T48" fmla="*/ 133 w 224"/>
                <a:gd name="T49" fmla="*/ 30 h 156"/>
                <a:gd name="T50" fmla="*/ 122 w 224"/>
                <a:gd name="T51" fmla="*/ 26 h 156"/>
                <a:gd name="T52" fmla="*/ 100 w 224"/>
                <a:gd name="T53" fmla="*/ 22 h 156"/>
                <a:gd name="T54" fmla="*/ 79 w 224"/>
                <a:gd name="T55" fmla="*/ 16 h 156"/>
                <a:gd name="T56" fmla="*/ 60 w 224"/>
                <a:gd name="T57" fmla="*/ 8 h 156"/>
                <a:gd name="T58" fmla="*/ 48 w 224"/>
                <a:gd name="T59" fmla="*/ 0 h 156"/>
                <a:gd name="T60" fmla="*/ 3 w 224"/>
                <a:gd name="T61" fmla="*/ 24 h 156"/>
                <a:gd name="T62" fmla="*/ 2 w 224"/>
                <a:gd name="T63" fmla="*/ 32 h 1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4"/>
                <a:gd name="T97" fmla="*/ 0 h 156"/>
                <a:gd name="T98" fmla="*/ 224 w 224"/>
                <a:gd name="T99" fmla="*/ 156 h 1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4" h="156">
                  <a:moveTo>
                    <a:pt x="0" y="37"/>
                  </a:moveTo>
                  <a:lnTo>
                    <a:pt x="0" y="109"/>
                  </a:lnTo>
                  <a:lnTo>
                    <a:pt x="2" y="113"/>
                  </a:lnTo>
                  <a:lnTo>
                    <a:pt x="5" y="117"/>
                  </a:lnTo>
                  <a:lnTo>
                    <a:pt x="9" y="119"/>
                  </a:lnTo>
                  <a:lnTo>
                    <a:pt x="13" y="119"/>
                  </a:lnTo>
                  <a:lnTo>
                    <a:pt x="34" y="119"/>
                  </a:lnTo>
                  <a:lnTo>
                    <a:pt x="38" y="117"/>
                  </a:lnTo>
                  <a:lnTo>
                    <a:pt x="40" y="113"/>
                  </a:lnTo>
                  <a:lnTo>
                    <a:pt x="42" y="109"/>
                  </a:lnTo>
                  <a:lnTo>
                    <a:pt x="44" y="103"/>
                  </a:lnTo>
                  <a:lnTo>
                    <a:pt x="48" y="94"/>
                  </a:lnTo>
                  <a:lnTo>
                    <a:pt x="50" y="88"/>
                  </a:lnTo>
                  <a:lnTo>
                    <a:pt x="52" y="82"/>
                  </a:lnTo>
                  <a:lnTo>
                    <a:pt x="60" y="76"/>
                  </a:lnTo>
                  <a:lnTo>
                    <a:pt x="65" y="72"/>
                  </a:lnTo>
                  <a:lnTo>
                    <a:pt x="69" y="70"/>
                  </a:lnTo>
                  <a:lnTo>
                    <a:pt x="73" y="68"/>
                  </a:lnTo>
                  <a:lnTo>
                    <a:pt x="79" y="66"/>
                  </a:lnTo>
                  <a:lnTo>
                    <a:pt x="85" y="64"/>
                  </a:lnTo>
                  <a:lnTo>
                    <a:pt x="93" y="66"/>
                  </a:lnTo>
                  <a:lnTo>
                    <a:pt x="98" y="68"/>
                  </a:lnTo>
                  <a:lnTo>
                    <a:pt x="106" y="70"/>
                  </a:lnTo>
                  <a:lnTo>
                    <a:pt x="112" y="72"/>
                  </a:lnTo>
                  <a:lnTo>
                    <a:pt x="126" y="80"/>
                  </a:lnTo>
                  <a:lnTo>
                    <a:pt x="137" y="88"/>
                  </a:lnTo>
                  <a:lnTo>
                    <a:pt x="151" y="97"/>
                  </a:lnTo>
                  <a:lnTo>
                    <a:pt x="162" y="109"/>
                  </a:lnTo>
                  <a:lnTo>
                    <a:pt x="176" y="121"/>
                  </a:lnTo>
                  <a:lnTo>
                    <a:pt x="188" y="132"/>
                  </a:lnTo>
                  <a:lnTo>
                    <a:pt x="190" y="136"/>
                  </a:lnTo>
                  <a:lnTo>
                    <a:pt x="193" y="140"/>
                  </a:lnTo>
                  <a:lnTo>
                    <a:pt x="197" y="142"/>
                  </a:lnTo>
                  <a:lnTo>
                    <a:pt x="201" y="146"/>
                  </a:lnTo>
                  <a:lnTo>
                    <a:pt x="207" y="148"/>
                  </a:lnTo>
                  <a:lnTo>
                    <a:pt x="211" y="150"/>
                  </a:lnTo>
                  <a:lnTo>
                    <a:pt x="217" y="152"/>
                  </a:lnTo>
                  <a:lnTo>
                    <a:pt x="224" y="156"/>
                  </a:lnTo>
                  <a:lnTo>
                    <a:pt x="223" y="146"/>
                  </a:lnTo>
                  <a:lnTo>
                    <a:pt x="221" y="138"/>
                  </a:lnTo>
                  <a:lnTo>
                    <a:pt x="219" y="130"/>
                  </a:lnTo>
                  <a:lnTo>
                    <a:pt x="215" y="121"/>
                  </a:lnTo>
                  <a:lnTo>
                    <a:pt x="211" y="113"/>
                  </a:lnTo>
                  <a:lnTo>
                    <a:pt x="207" y="105"/>
                  </a:lnTo>
                  <a:lnTo>
                    <a:pt x="201" y="97"/>
                  </a:lnTo>
                  <a:lnTo>
                    <a:pt x="193" y="88"/>
                  </a:lnTo>
                  <a:lnTo>
                    <a:pt x="180" y="72"/>
                  </a:lnTo>
                  <a:lnTo>
                    <a:pt x="164" y="57"/>
                  </a:lnTo>
                  <a:lnTo>
                    <a:pt x="149" y="43"/>
                  </a:lnTo>
                  <a:lnTo>
                    <a:pt x="133" y="30"/>
                  </a:lnTo>
                  <a:lnTo>
                    <a:pt x="128" y="28"/>
                  </a:lnTo>
                  <a:lnTo>
                    <a:pt x="122" y="26"/>
                  </a:lnTo>
                  <a:lnTo>
                    <a:pt x="110" y="24"/>
                  </a:lnTo>
                  <a:lnTo>
                    <a:pt x="100" y="22"/>
                  </a:lnTo>
                  <a:lnTo>
                    <a:pt x="89" y="18"/>
                  </a:lnTo>
                  <a:lnTo>
                    <a:pt x="79" y="16"/>
                  </a:lnTo>
                  <a:lnTo>
                    <a:pt x="69" y="12"/>
                  </a:lnTo>
                  <a:lnTo>
                    <a:pt x="60" y="8"/>
                  </a:lnTo>
                  <a:lnTo>
                    <a:pt x="48" y="2"/>
                  </a:lnTo>
                  <a:lnTo>
                    <a:pt x="48" y="0"/>
                  </a:lnTo>
                  <a:lnTo>
                    <a:pt x="3" y="20"/>
                  </a:lnTo>
                  <a:lnTo>
                    <a:pt x="3" y="24"/>
                  </a:lnTo>
                  <a:lnTo>
                    <a:pt x="3" y="28"/>
                  </a:lnTo>
                  <a:lnTo>
                    <a:pt x="2" y="32"/>
                  </a:lnTo>
                  <a:lnTo>
                    <a:pt x="0" y="37"/>
                  </a:lnTo>
                  <a:close/>
                </a:path>
              </a:pathLst>
            </a:custGeom>
            <a:solidFill>
              <a:srgbClr val="000000"/>
            </a:solidFill>
            <a:ln w="9525">
              <a:solidFill>
                <a:schemeClr val="tx1"/>
              </a:solidFill>
              <a:round/>
              <a:headEnd/>
              <a:tailEnd/>
            </a:ln>
          </p:spPr>
          <p:txBody>
            <a:bodyPr/>
            <a:lstStyle/>
            <a:p>
              <a:endParaRPr lang="en-US"/>
            </a:p>
          </p:txBody>
        </p:sp>
        <p:sp>
          <p:nvSpPr>
            <p:cNvPr id="9251" name="Freeform 34"/>
            <p:cNvSpPr>
              <a:spLocks/>
            </p:cNvSpPr>
            <p:nvPr/>
          </p:nvSpPr>
          <p:spPr bwMode="auto">
            <a:xfrm>
              <a:off x="4234" y="3744"/>
              <a:ext cx="174" cy="207"/>
            </a:xfrm>
            <a:custGeom>
              <a:avLst/>
              <a:gdLst>
                <a:gd name="T0" fmla="*/ 45 w 349"/>
                <a:gd name="T1" fmla="*/ 308 h 415"/>
                <a:gd name="T2" fmla="*/ 66 w 349"/>
                <a:gd name="T3" fmla="*/ 326 h 415"/>
                <a:gd name="T4" fmla="*/ 87 w 349"/>
                <a:gd name="T5" fmla="*/ 343 h 415"/>
                <a:gd name="T6" fmla="*/ 122 w 349"/>
                <a:gd name="T7" fmla="*/ 372 h 415"/>
                <a:gd name="T8" fmla="*/ 147 w 349"/>
                <a:gd name="T9" fmla="*/ 388 h 415"/>
                <a:gd name="T10" fmla="*/ 174 w 349"/>
                <a:gd name="T11" fmla="*/ 401 h 415"/>
                <a:gd name="T12" fmla="*/ 206 w 349"/>
                <a:gd name="T13" fmla="*/ 411 h 415"/>
                <a:gd name="T14" fmla="*/ 237 w 349"/>
                <a:gd name="T15" fmla="*/ 415 h 415"/>
                <a:gd name="T16" fmla="*/ 262 w 349"/>
                <a:gd name="T17" fmla="*/ 409 h 415"/>
                <a:gd name="T18" fmla="*/ 279 w 349"/>
                <a:gd name="T19" fmla="*/ 397 h 415"/>
                <a:gd name="T20" fmla="*/ 295 w 349"/>
                <a:gd name="T21" fmla="*/ 388 h 415"/>
                <a:gd name="T22" fmla="*/ 308 w 349"/>
                <a:gd name="T23" fmla="*/ 382 h 415"/>
                <a:gd name="T24" fmla="*/ 324 w 349"/>
                <a:gd name="T25" fmla="*/ 368 h 415"/>
                <a:gd name="T26" fmla="*/ 337 w 349"/>
                <a:gd name="T27" fmla="*/ 339 h 415"/>
                <a:gd name="T28" fmla="*/ 345 w 349"/>
                <a:gd name="T29" fmla="*/ 308 h 415"/>
                <a:gd name="T30" fmla="*/ 349 w 349"/>
                <a:gd name="T31" fmla="*/ 275 h 415"/>
                <a:gd name="T32" fmla="*/ 347 w 349"/>
                <a:gd name="T33" fmla="*/ 242 h 415"/>
                <a:gd name="T34" fmla="*/ 345 w 349"/>
                <a:gd name="T35" fmla="*/ 209 h 415"/>
                <a:gd name="T36" fmla="*/ 337 w 349"/>
                <a:gd name="T37" fmla="*/ 176 h 415"/>
                <a:gd name="T38" fmla="*/ 330 w 349"/>
                <a:gd name="T39" fmla="*/ 145 h 415"/>
                <a:gd name="T40" fmla="*/ 314 w 349"/>
                <a:gd name="T41" fmla="*/ 118 h 415"/>
                <a:gd name="T42" fmla="*/ 295 w 349"/>
                <a:gd name="T43" fmla="*/ 91 h 415"/>
                <a:gd name="T44" fmla="*/ 275 w 349"/>
                <a:gd name="T45" fmla="*/ 66 h 415"/>
                <a:gd name="T46" fmla="*/ 256 w 349"/>
                <a:gd name="T47" fmla="*/ 42 h 415"/>
                <a:gd name="T48" fmla="*/ 238 w 349"/>
                <a:gd name="T49" fmla="*/ 25 h 415"/>
                <a:gd name="T50" fmla="*/ 217 w 349"/>
                <a:gd name="T51" fmla="*/ 11 h 415"/>
                <a:gd name="T52" fmla="*/ 194 w 349"/>
                <a:gd name="T53" fmla="*/ 4 h 415"/>
                <a:gd name="T54" fmla="*/ 167 w 349"/>
                <a:gd name="T55" fmla="*/ 0 h 415"/>
                <a:gd name="T56" fmla="*/ 140 w 349"/>
                <a:gd name="T57" fmla="*/ 2 h 415"/>
                <a:gd name="T58" fmla="*/ 112 w 349"/>
                <a:gd name="T59" fmla="*/ 6 h 415"/>
                <a:gd name="T60" fmla="*/ 85 w 349"/>
                <a:gd name="T61" fmla="*/ 13 h 415"/>
                <a:gd name="T62" fmla="*/ 60 w 349"/>
                <a:gd name="T63" fmla="*/ 23 h 415"/>
                <a:gd name="T64" fmla="*/ 41 w 349"/>
                <a:gd name="T65" fmla="*/ 37 h 415"/>
                <a:gd name="T66" fmla="*/ 25 w 349"/>
                <a:gd name="T67" fmla="*/ 58 h 415"/>
                <a:gd name="T68" fmla="*/ 12 w 349"/>
                <a:gd name="T69" fmla="*/ 83 h 415"/>
                <a:gd name="T70" fmla="*/ 4 w 349"/>
                <a:gd name="T71" fmla="*/ 110 h 4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9"/>
                <a:gd name="T109" fmla="*/ 0 h 415"/>
                <a:gd name="T110" fmla="*/ 349 w 349"/>
                <a:gd name="T111" fmla="*/ 415 h 4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9" h="415">
                  <a:moveTo>
                    <a:pt x="0" y="128"/>
                  </a:moveTo>
                  <a:lnTo>
                    <a:pt x="45" y="308"/>
                  </a:lnTo>
                  <a:lnTo>
                    <a:pt x="56" y="316"/>
                  </a:lnTo>
                  <a:lnTo>
                    <a:pt x="66" y="326"/>
                  </a:lnTo>
                  <a:lnTo>
                    <a:pt x="78" y="335"/>
                  </a:lnTo>
                  <a:lnTo>
                    <a:pt x="87" y="343"/>
                  </a:lnTo>
                  <a:lnTo>
                    <a:pt x="111" y="362"/>
                  </a:lnTo>
                  <a:lnTo>
                    <a:pt x="122" y="372"/>
                  </a:lnTo>
                  <a:lnTo>
                    <a:pt x="136" y="380"/>
                  </a:lnTo>
                  <a:lnTo>
                    <a:pt x="147" y="388"/>
                  </a:lnTo>
                  <a:lnTo>
                    <a:pt x="161" y="395"/>
                  </a:lnTo>
                  <a:lnTo>
                    <a:pt x="174" y="401"/>
                  </a:lnTo>
                  <a:lnTo>
                    <a:pt x="190" y="407"/>
                  </a:lnTo>
                  <a:lnTo>
                    <a:pt x="206" y="411"/>
                  </a:lnTo>
                  <a:lnTo>
                    <a:pt x="219" y="415"/>
                  </a:lnTo>
                  <a:lnTo>
                    <a:pt x="237" y="415"/>
                  </a:lnTo>
                  <a:lnTo>
                    <a:pt x="252" y="415"/>
                  </a:lnTo>
                  <a:lnTo>
                    <a:pt x="262" y="409"/>
                  </a:lnTo>
                  <a:lnTo>
                    <a:pt x="271" y="403"/>
                  </a:lnTo>
                  <a:lnTo>
                    <a:pt x="279" y="397"/>
                  </a:lnTo>
                  <a:lnTo>
                    <a:pt x="287" y="393"/>
                  </a:lnTo>
                  <a:lnTo>
                    <a:pt x="295" y="388"/>
                  </a:lnTo>
                  <a:lnTo>
                    <a:pt x="302" y="384"/>
                  </a:lnTo>
                  <a:lnTo>
                    <a:pt x="308" y="382"/>
                  </a:lnTo>
                  <a:lnTo>
                    <a:pt x="316" y="380"/>
                  </a:lnTo>
                  <a:lnTo>
                    <a:pt x="324" y="368"/>
                  </a:lnTo>
                  <a:lnTo>
                    <a:pt x="332" y="355"/>
                  </a:lnTo>
                  <a:lnTo>
                    <a:pt x="337" y="339"/>
                  </a:lnTo>
                  <a:lnTo>
                    <a:pt x="341" y="324"/>
                  </a:lnTo>
                  <a:lnTo>
                    <a:pt x="345" y="308"/>
                  </a:lnTo>
                  <a:lnTo>
                    <a:pt x="347" y="293"/>
                  </a:lnTo>
                  <a:lnTo>
                    <a:pt x="349" y="275"/>
                  </a:lnTo>
                  <a:lnTo>
                    <a:pt x="349" y="260"/>
                  </a:lnTo>
                  <a:lnTo>
                    <a:pt x="347" y="242"/>
                  </a:lnTo>
                  <a:lnTo>
                    <a:pt x="347" y="225"/>
                  </a:lnTo>
                  <a:lnTo>
                    <a:pt x="345" y="209"/>
                  </a:lnTo>
                  <a:lnTo>
                    <a:pt x="341" y="192"/>
                  </a:lnTo>
                  <a:lnTo>
                    <a:pt x="337" y="176"/>
                  </a:lnTo>
                  <a:lnTo>
                    <a:pt x="333" y="161"/>
                  </a:lnTo>
                  <a:lnTo>
                    <a:pt x="330" y="145"/>
                  </a:lnTo>
                  <a:lnTo>
                    <a:pt x="324" y="132"/>
                  </a:lnTo>
                  <a:lnTo>
                    <a:pt x="314" y="118"/>
                  </a:lnTo>
                  <a:lnTo>
                    <a:pt x="304" y="102"/>
                  </a:lnTo>
                  <a:lnTo>
                    <a:pt x="295" y="91"/>
                  </a:lnTo>
                  <a:lnTo>
                    <a:pt x="285" y="77"/>
                  </a:lnTo>
                  <a:lnTo>
                    <a:pt x="275" y="66"/>
                  </a:lnTo>
                  <a:lnTo>
                    <a:pt x="266" y="54"/>
                  </a:lnTo>
                  <a:lnTo>
                    <a:pt x="256" y="42"/>
                  </a:lnTo>
                  <a:lnTo>
                    <a:pt x="248" y="33"/>
                  </a:lnTo>
                  <a:lnTo>
                    <a:pt x="238" y="25"/>
                  </a:lnTo>
                  <a:lnTo>
                    <a:pt x="229" y="17"/>
                  </a:lnTo>
                  <a:lnTo>
                    <a:pt x="217" y="11"/>
                  </a:lnTo>
                  <a:lnTo>
                    <a:pt x="206" y="7"/>
                  </a:lnTo>
                  <a:lnTo>
                    <a:pt x="194" y="4"/>
                  </a:lnTo>
                  <a:lnTo>
                    <a:pt x="180" y="2"/>
                  </a:lnTo>
                  <a:lnTo>
                    <a:pt x="167" y="0"/>
                  </a:lnTo>
                  <a:lnTo>
                    <a:pt x="153" y="0"/>
                  </a:lnTo>
                  <a:lnTo>
                    <a:pt x="140" y="2"/>
                  </a:lnTo>
                  <a:lnTo>
                    <a:pt x="126" y="2"/>
                  </a:lnTo>
                  <a:lnTo>
                    <a:pt x="112" y="6"/>
                  </a:lnTo>
                  <a:lnTo>
                    <a:pt x="99" y="9"/>
                  </a:lnTo>
                  <a:lnTo>
                    <a:pt x="85" y="13"/>
                  </a:lnTo>
                  <a:lnTo>
                    <a:pt x="74" y="17"/>
                  </a:lnTo>
                  <a:lnTo>
                    <a:pt x="60" y="23"/>
                  </a:lnTo>
                  <a:lnTo>
                    <a:pt x="50" y="29"/>
                  </a:lnTo>
                  <a:lnTo>
                    <a:pt x="41" y="37"/>
                  </a:lnTo>
                  <a:lnTo>
                    <a:pt x="31" y="46"/>
                  </a:lnTo>
                  <a:lnTo>
                    <a:pt x="25" y="58"/>
                  </a:lnTo>
                  <a:lnTo>
                    <a:pt x="17" y="70"/>
                  </a:lnTo>
                  <a:lnTo>
                    <a:pt x="12" y="83"/>
                  </a:lnTo>
                  <a:lnTo>
                    <a:pt x="8" y="97"/>
                  </a:lnTo>
                  <a:lnTo>
                    <a:pt x="4" y="110"/>
                  </a:lnTo>
                  <a:lnTo>
                    <a:pt x="0" y="128"/>
                  </a:lnTo>
                  <a:close/>
                </a:path>
              </a:pathLst>
            </a:custGeom>
            <a:solidFill>
              <a:srgbClr val="F2E8D6"/>
            </a:solidFill>
            <a:ln w="9525">
              <a:solidFill>
                <a:schemeClr val="tx1"/>
              </a:solidFill>
              <a:round/>
              <a:headEnd/>
              <a:tailEnd/>
            </a:ln>
          </p:spPr>
          <p:txBody>
            <a:bodyPr/>
            <a:lstStyle/>
            <a:p>
              <a:endParaRPr lang="en-US"/>
            </a:p>
          </p:txBody>
        </p:sp>
        <p:sp>
          <p:nvSpPr>
            <p:cNvPr id="9252" name="Freeform 35"/>
            <p:cNvSpPr>
              <a:spLocks/>
            </p:cNvSpPr>
            <p:nvPr/>
          </p:nvSpPr>
          <p:spPr bwMode="auto">
            <a:xfrm>
              <a:off x="4382" y="2134"/>
              <a:ext cx="63" cy="216"/>
            </a:xfrm>
            <a:custGeom>
              <a:avLst/>
              <a:gdLst>
                <a:gd name="T0" fmla="*/ 0 w 126"/>
                <a:gd name="T1" fmla="*/ 211 h 432"/>
                <a:gd name="T2" fmla="*/ 0 w 126"/>
                <a:gd name="T3" fmla="*/ 237 h 432"/>
                <a:gd name="T4" fmla="*/ 2 w 126"/>
                <a:gd name="T5" fmla="*/ 264 h 432"/>
                <a:gd name="T6" fmla="*/ 3 w 126"/>
                <a:gd name="T7" fmla="*/ 291 h 432"/>
                <a:gd name="T8" fmla="*/ 5 w 126"/>
                <a:gd name="T9" fmla="*/ 304 h 432"/>
                <a:gd name="T10" fmla="*/ 7 w 126"/>
                <a:gd name="T11" fmla="*/ 318 h 432"/>
                <a:gd name="T12" fmla="*/ 9 w 126"/>
                <a:gd name="T13" fmla="*/ 332 h 432"/>
                <a:gd name="T14" fmla="*/ 13 w 126"/>
                <a:gd name="T15" fmla="*/ 345 h 432"/>
                <a:gd name="T16" fmla="*/ 17 w 126"/>
                <a:gd name="T17" fmla="*/ 359 h 432"/>
                <a:gd name="T18" fmla="*/ 23 w 126"/>
                <a:gd name="T19" fmla="*/ 370 h 432"/>
                <a:gd name="T20" fmla="*/ 29 w 126"/>
                <a:gd name="T21" fmla="*/ 384 h 432"/>
                <a:gd name="T22" fmla="*/ 36 w 126"/>
                <a:gd name="T23" fmla="*/ 394 h 432"/>
                <a:gd name="T24" fmla="*/ 44 w 126"/>
                <a:gd name="T25" fmla="*/ 405 h 432"/>
                <a:gd name="T26" fmla="*/ 54 w 126"/>
                <a:gd name="T27" fmla="*/ 415 h 432"/>
                <a:gd name="T28" fmla="*/ 58 w 126"/>
                <a:gd name="T29" fmla="*/ 417 h 432"/>
                <a:gd name="T30" fmla="*/ 62 w 126"/>
                <a:gd name="T31" fmla="*/ 419 h 432"/>
                <a:gd name="T32" fmla="*/ 67 w 126"/>
                <a:gd name="T33" fmla="*/ 425 h 432"/>
                <a:gd name="T34" fmla="*/ 69 w 126"/>
                <a:gd name="T35" fmla="*/ 429 h 432"/>
                <a:gd name="T36" fmla="*/ 71 w 126"/>
                <a:gd name="T37" fmla="*/ 431 h 432"/>
                <a:gd name="T38" fmla="*/ 71 w 126"/>
                <a:gd name="T39" fmla="*/ 432 h 432"/>
                <a:gd name="T40" fmla="*/ 73 w 126"/>
                <a:gd name="T41" fmla="*/ 432 h 432"/>
                <a:gd name="T42" fmla="*/ 83 w 126"/>
                <a:gd name="T43" fmla="*/ 432 h 432"/>
                <a:gd name="T44" fmla="*/ 93 w 126"/>
                <a:gd name="T45" fmla="*/ 432 h 432"/>
                <a:gd name="T46" fmla="*/ 97 w 126"/>
                <a:gd name="T47" fmla="*/ 431 h 432"/>
                <a:gd name="T48" fmla="*/ 100 w 126"/>
                <a:gd name="T49" fmla="*/ 429 h 432"/>
                <a:gd name="T50" fmla="*/ 104 w 126"/>
                <a:gd name="T51" fmla="*/ 427 h 432"/>
                <a:gd name="T52" fmla="*/ 108 w 126"/>
                <a:gd name="T53" fmla="*/ 425 h 432"/>
                <a:gd name="T54" fmla="*/ 98 w 126"/>
                <a:gd name="T55" fmla="*/ 409 h 432"/>
                <a:gd name="T56" fmla="*/ 89 w 126"/>
                <a:gd name="T57" fmla="*/ 396 h 432"/>
                <a:gd name="T58" fmla="*/ 79 w 126"/>
                <a:gd name="T59" fmla="*/ 380 h 432"/>
                <a:gd name="T60" fmla="*/ 71 w 126"/>
                <a:gd name="T61" fmla="*/ 363 h 432"/>
                <a:gd name="T62" fmla="*/ 66 w 126"/>
                <a:gd name="T63" fmla="*/ 347 h 432"/>
                <a:gd name="T64" fmla="*/ 58 w 126"/>
                <a:gd name="T65" fmla="*/ 330 h 432"/>
                <a:gd name="T66" fmla="*/ 52 w 126"/>
                <a:gd name="T67" fmla="*/ 312 h 432"/>
                <a:gd name="T68" fmla="*/ 48 w 126"/>
                <a:gd name="T69" fmla="*/ 295 h 432"/>
                <a:gd name="T70" fmla="*/ 44 w 126"/>
                <a:gd name="T71" fmla="*/ 275 h 432"/>
                <a:gd name="T72" fmla="*/ 40 w 126"/>
                <a:gd name="T73" fmla="*/ 256 h 432"/>
                <a:gd name="T74" fmla="*/ 40 w 126"/>
                <a:gd name="T75" fmla="*/ 237 h 432"/>
                <a:gd name="T76" fmla="*/ 40 w 126"/>
                <a:gd name="T77" fmla="*/ 217 h 432"/>
                <a:gd name="T78" fmla="*/ 40 w 126"/>
                <a:gd name="T79" fmla="*/ 198 h 432"/>
                <a:gd name="T80" fmla="*/ 44 w 126"/>
                <a:gd name="T81" fmla="*/ 178 h 432"/>
                <a:gd name="T82" fmla="*/ 48 w 126"/>
                <a:gd name="T83" fmla="*/ 159 h 432"/>
                <a:gd name="T84" fmla="*/ 54 w 126"/>
                <a:gd name="T85" fmla="*/ 140 h 432"/>
                <a:gd name="T86" fmla="*/ 64 w 126"/>
                <a:gd name="T87" fmla="*/ 122 h 432"/>
                <a:gd name="T88" fmla="*/ 73 w 126"/>
                <a:gd name="T89" fmla="*/ 103 h 432"/>
                <a:gd name="T90" fmla="*/ 91 w 126"/>
                <a:gd name="T91" fmla="*/ 68 h 432"/>
                <a:gd name="T92" fmla="*/ 108 w 126"/>
                <a:gd name="T93" fmla="*/ 35 h 432"/>
                <a:gd name="T94" fmla="*/ 116 w 126"/>
                <a:gd name="T95" fmla="*/ 17 h 432"/>
                <a:gd name="T96" fmla="*/ 126 w 126"/>
                <a:gd name="T97" fmla="*/ 0 h 432"/>
                <a:gd name="T98" fmla="*/ 114 w 126"/>
                <a:gd name="T99" fmla="*/ 10 h 432"/>
                <a:gd name="T100" fmla="*/ 102 w 126"/>
                <a:gd name="T101" fmla="*/ 19 h 432"/>
                <a:gd name="T102" fmla="*/ 93 w 126"/>
                <a:gd name="T103" fmla="*/ 31 h 432"/>
                <a:gd name="T104" fmla="*/ 83 w 126"/>
                <a:gd name="T105" fmla="*/ 41 h 432"/>
                <a:gd name="T106" fmla="*/ 75 w 126"/>
                <a:gd name="T107" fmla="*/ 52 h 432"/>
                <a:gd name="T108" fmla="*/ 66 w 126"/>
                <a:gd name="T109" fmla="*/ 66 h 432"/>
                <a:gd name="T110" fmla="*/ 58 w 126"/>
                <a:gd name="T111" fmla="*/ 78 h 432"/>
                <a:gd name="T112" fmla="*/ 52 w 126"/>
                <a:gd name="T113" fmla="*/ 91 h 432"/>
                <a:gd name="T114" fmla="*/ 44 w 126"/>
                <a:gd name="T115" fmla="*/ 105 h 432"/>
                <a:gd name="T116" fmla="*/ 38 w 126"/>
                <a:gd name="T117" fmla="*/ 118 h 432"/>
                <a:gd name="T118" fmla="*/ 27 w 126"/>
                <a:gd name="T119" fmla="*/ 147 h 432"/>
                <a:gd name="T120" fmla="*/ 13 w 126"/>
                <a:gd name="T121" fmla="*/ 178 h 432"/>
                <a:gd name="T122" fmla="*/ 7 w 126"/>
                <a:gd name="T123" fmla="*/ 196 h 432"/>
                <a:gd name="T124" fmla="*/ 0 w 126"/>
                <a:gd name="T125" fmla="*/ 211 h 4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6"/>
                <a:gd name="T190" fmla="*/ 0 h 432"/>
                <a:gd name="T191" fmla="*/ 126 w 126"/>
                <a:gd name="T192" fmla="*/ 432 h 4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6" h="432">
                  <a:moveTo>
                    <a:pt x="0" y="211"/>
                  </a:moveTo>
                  <a:lnTo>
                    <a:pt x="0" y="237"/>
                  </a:lnTo>
                  <a:lnTo>
                    <a:pt x="2" y="264"/>
                  </a:lnTo>
                  <a:lnTo>
                    <a:pt x="3" y="291"/>
                  </a:lnTo>
                  <a:lnTo>
                    <a:pt x="5" y="304"/>
                  </a:lnTo>
                  <a:lnTo>
                    <a:pt x="7" y="318"/>
                  </a:lnTo>
                  <a:lnTo>
                    <a:pt x="9" y="332"/>
                  </a:lnTo>
                  <a:lnTo>
                    <a:pt x="13" y="345"/>
                  </a:lnTo>
                  <a:lnTo>
                    <a:pt x="17" y="359"/>
                  </a:lnTo>
                  <a:lnTo>
                    <a:pt x="23" y="370"/>
                  </a:lnTo>
                  <a:lnTo>
                    <a:pt x="29" y="384"/>
                  </a:lnTo>
                  <a:lnTo>
                    <a:pt x="36" y="394"/>
                  </a:lnTo>
                  <a:lnTo>
                    <a:pt x="44" y="405"/>
                  </a:lnTo>
                  <a:lnTo>
                    <a:pt x="54" y="415"/>
                  </a:lnTo>
                  <a:lnTo>
                    <a:pt x="58" y="417"/>
                  </a:lnTo>
                  <a:lnTo>
                    <a:pt x="62" y="419"/>
                  </a:lnTo>
                  <a:lnTo>
                    <a:pt x="67" y="425"/>
                  </a:lnTo>
                  <a:lnTo>
                    <a:pt x="69" y="429"/>
                  </a:lnTo>
                  <a:lnTo>
                    <a:pt x="71" y="431"/>
                  </a:lnTo>
                  <a:lnTo>
                    <a:pt x="71" y="432"/>
                  </a:lnTo>
                  <a:lnTo>
                    <a:pt x="73" y="432"/>
                  </a:lnTo>
                  <a:lnTo>
                    <a:pt x="83" y="432"/>
                  </a:lnTo>
                  <a:lnTo>
                    <a:pt x="93" y="432"/>
                  </a:lnTo>
                  <a:lnTo>
                    <a:pt x="97" y="431"/>
                  </a:lnTo>
                  <a:lnTo>
                    <a:pt x="100" y="429"/>
                  </a:lnTo>
                  <a:lnTo>
                    <a:pt x="104" y="427"/>
                  </a:lnTo>
                  <a:lnTo>
                    <a:pt x="108" y="425"/>
                  </a:lnTo>
                  <a:lnTo>
                    <a:pt x="98" y="409"/>
                  </a:lnTo>
                  <a:lnTo>
                    <a:pt x="89" y="396"/>
                  </a:lnTo>
                  <a:lnTo>
                    <a:pt x="79" y="380"/>
                  </a:lnTo>
                  <a:lnTo>
                    <a:pt x="71" y="363"/>
                  </a:lnTo>
                  <a:lnTo>
                    <a:pt x="66" y="347"/>
                  </a:lnTo>
                  <a:lnTo>
                    <a:pt x="58" y="330"/>
                  </a:lnTo>
                  <a:lnTo>
                    <a:pt x="52" y="312"/>
                  </a:lnTo>
                  <a:lnTo>
                    <a:pt x="48" y="295"/>
                  </a:lnTo>
                  <a:lnTo>
                    <a:pt x="44" y="275"/>
                  </a:lnTo>
                  <a:lnTo>
                    <a:pt x="40" y="256"/>
                  </a:lnTo>
                  <a:lnTo>
                    <a:pt x="40" y="237"/>
                  </a:lnTo>
                  <a:lnTo>
                    <a:pt x="40" y="217"/>
                  </a:lnTo>
                  <a:lnTo>
                    <a:pt x="40" y="198"/>
                  </a:lnTo>
                  <a:lnTo>
                    <a:pt x="44" y="178"/>
                  </a:lnTo>
                  <a:lnTo>
                    <a:pt x="48" y="159"/>
                  </a:lnTo>
                  <a:lnTo>
                    <a:pt x="54" y="140"/>
                  </a:lnTo>
                  <a:lnTo>
                    <a:pt x="64" y="122"/>
                  </a:lnTo>
                  <a:lnTo>
                    <a:pt x="73" y="103"/>
                  </a:lnTo>
                  <a:lnTo>
                    <a:pt x="91" y="68"/>
                  </a:lnTo>
                  <a:lnTo>
                    <a:pt x="108" y="35"/>
                  </a:lnTo>
                  <a:lnTo>
                    <a:pt x="116" y="17"/>
                  </a:lnTo>
                  <a:lnTo>
                    <a:pt x="126" y="0"/>
                  </a:lnTo>
                  <a:lnTo>
                    <a:pt x="114" y="10"/>
                  </a:lnTo>
                  <a:lnTo>
                    <a:pt x="102" y="19"/>
                  </a:lnTo>
                  <a:lnTo>
                    <a:pt x="93" y="31"/>
                  </a:lnTo>
                  <a:lnTo>
                    <a:pt x="83" y="41"/>
                  </a:lnTo>
                  <a:lnTo>
                    <a:pt x="75" y="52"/>
                  </a:lnTo>
                  <a:lnTo>
                    <a:pt x="66" y="66"/>
                  </a:lnTo>
                  <a:lnTo>
                    <a:pt x="58" y="78"/>
                  </a:lnTo>
                  <a:lnTo>
                    <a:pt x="52" y="91"/>
                  </a:lnTo>
                  <a:lnTo>
                    <a:pt x="44" y="105"/>
                  </a:lnTo>
                  <a:lnTo>
                    <a:pt x="38" y="118"/>
                  </a:lnTo>
                  <a:lnTo>
                    <a:pt x="27" y="147"/>
                  </a:lnTo>
                  <a:lnTo>
                    <a:pt x="13" y="178"/>
                  </a:lnTo>
                  <a:lnTo>
                    <a:pt x="7" y="196"/>
                  </a:lnTo>
                  <a:lnTo>
                    <a:pt x="0" y="211"/>
                  </a:lnTo>
                  <a:close/>
                </a:path>
              </a:pathLst>
            </a:custGeom>
            <a:solidFill>
              <a:srgbClr val="000000"/>
            </a:solidFill>
            <a:ln w="9525">
              <a:solidFill>
                <a:schemeClr val="tx1"/>
              </a:solidFill>
              <a:round/>
              <a:headEnd/>
              <a:tailEnd/>
            </a:ln>
          </p:spPr>
          <p:txBody>
            <a:bodyPr/>
            <a:lstStyle/>
            <a:p>
              <a:endParaRPr lang="en-US"/>
            </a:p>
          </p:txBody>
        </p:sp>
        <p:sp>
          <p:nvSpPr>
            <p:cNvPr id="9253" name="Freeform 36"/>
            <p:cNvSpPr>
              <a:spLocks/>
            </p:cNvSpPr>
            <p:nvPr/>
          </p:nvSpPr>
          <p:spPr bwMode="auto">
            <a:xfrm>
              <a:off x="4445" y="2223"/>
              <a:ext cx="237" cy="321"/>
            </a:xfrm>
            <a:custGeom>
              <a:avLst/>
              <a:gdLst>
                <a:gd name="T0" fmla="*/ 5 w 473"/>
                <a:gd name="T1" fmla="*/ 437 h 642"/>
                <a:gd name="T2" fmla="*/ 27 w 473"/>
                <a:gd name="T3" fmla="*/ 505 h 642"/>
                <a:gd name="T4" fmla="*/ 64 w 473"/>
                <a:gd name="T5" fmla="*/ 561 h 642"/>
                <a:gd name="T6" fmla="*/ 116 w 473"/>
                <a:gd name="T7" fmla="*/ 602 h 642"/>
                <a:gd name="T8" fmla="*/ 168 w 473"/>
                <a:gd name="T9" fmla="*/ 627 h 642"/>
                <a:gd name="T10" fmla="*/ 228 w 473"/>
                <a:gd name="T11" fmla="*/ 642 h 642"/>
                <a:gd name="T12" fmla="*/ 265 w 473"/>
                <a:gd name="T13" fmla="*/ 640 h 642"/>
                <a:gd name="T14" fmla="*/ 296 w 473"/>
                <a:gd name="T15" fmla="*/ 625 h 642"/>
                <a:gd name="T16" fmla="*/ 323 w 473"/>
                <a:gd name="T17" fmla="*/ 608 h 642"/>
                <a:gd name="T18" fmla="*/ 345 w 473"/>
                <a:gd name="T19" fmla="*/ 609 h 642"/>
                <a:gd name="T20" fmla="*/ 376 w 473"/>
                <a:gd name="T21" fmla="*/ 625 h 642"/>
                <a:gd name="T22" fmla="*/ 411 w 473"/>
                <a:gd name="T23" fmla="*/ 633 h 642"/>
                <a:gd name="T24" fmla="*/ 445 w 473"/>
                <a:gd name="T25" fmla="*/ 627 h 642"/>
                <a:gd name="T26" fmla="*/ 473 w 473"/>
                <a:gd name="T27" fmla="*/ 472 h 642"/>
                <a:gd name="T28" fmla="*/ 467 w 473"/>
                <a:gd name="T29" fmla="*/ 464 h 642"/>
                <a:gd name="T30" fmla="*/ 451 w 473"/>
                <a:gd name="T31" fmla="*/ 460 h 642"/>
                <a:gd name="T32" fmla="*/ 444 w 473"/>
                <a:gd name="T33" fmla="*/ 476 h 642"/>
                <a:gd name="T34" fmla="*/ 447 w 473"/>
                <a:gd name="T35" fmla="*/ 516 h 642"/>
                <a:gd name="T36" fmla="*/ 428 w 473"/>
                <a:gd name="T37" fmla="*/ 584 h 642"/>
                <a:gd name="T38" fmla="*/ 409 w 473"/>
                <a:gd name="T39" fmla="*/ 586 h 642"/>
                <a:gd name="T40" fmla="*/ 308 w 473"/>
                <a:gd name="T41" fmla="*/ 543 h 642"/>
                <a:gd name="T42" fmla="*/ 292 w 473"/>
                <a:gd name="T43" fmla="*/ 563 h 642"/>
                <a:gd name="T44" fmla="*/ 275 w 473"/>
                <a:gd name="T45" fmla="*/ 588 h 642"/>
                <a:gd name="T46" fmla="*/ 240 w 473"/>
                <a:gd name="T47" fmla="*/ 600 h 642"/>
                <a:gd name="T48" fmla="*/ 201 w 473"/>
                <a:gd name="T49" fmla="*/ 594 h 642"/>
                <a:gd name="T50" fmla="*/ 139 w 473"/>
                <a:gd name="T51" fmla="*/ 565 h 642"/>
                <a:gd name="T52" fmla="*/ 100 w 473"/>
                <a:gd name="T53" fmla="*/ 530 h 642"/>
                <a:gd name="T54" fmla="*/ 71 w 473"/>
                <a:gd name="T55" fmla="*/ 489 h 642"/>
                <a:gd name="T56" fmla="*/ 54 w 473"/>
                <a:gd name="T57" fmla="*/ 448 h 642"/>
                <a:gd name="T58" fmla="*/ 46 w 473"/>
                <a:gd name="T59" fmla="*/ 406 h 642"/>
                <a:gd name="T60" fmla="*/ 56 w 473"/>
                <a:gd name="T61" fmla="*/ 369 h 642"/>
                <a:gd name="T62" fmla="*/ 69 w 473"/>
                <a:gd name="T63" fmla="*/ 355 h 642"/>
                <a:gd name="T64" fmla="*/ 114 w 473"/>
                <a:gd name="T65" fmla="*/ 332 h 642"/>
                <a:gd name="T66" fmla="*/ 168 w 473"/>
                <a:gd name="T67" fmla="*/ 320 h 642"/>
                <a:gd name="T68" fmla="*/ 224 w 473"/>
                <a:gd name="T69" fmla="*/ 324 h 642"/>
                <a:gd name="T70" fmla="*/ 271 w 473"/>
                <a:gd name="T71" fmla="*/ 342 h 642"/>
                <a:gd name="T72" fmla="*/ 288 w 473"/>
                <a:gd name="T73" fmla="*/ 359 h 642"/>
                <a:gd name="T74" fmla="*/ 308 w 473"/>
                <a:gd name="T75" fmla="*/ 363 h 642"/>
                <a:gd name="T76" fmla="*/ 318 w 473"/>
                <a:gd name="T77" fmla="*/ 355 h 642"/>
                <a:gd name="T78" fmla="*/ 267 w 473"/>
                <a:gd name="T79" fmla="*/ 272 h 642"/>
                <a:gd name="T80" fmla="*/ 275 w 473"/>
                <a:gd name="T81" fmla="*/ 187 h 642"/>
                <a:gd name="T82" fmla="*/ 273 w 473"/>
                <a:gd name="T83" fmla="*/ 113 h 642"/>
                <a:gd name="T84" fmla="*/ 255 w 473"/>
                <a:gd name="T85" fmla="*/ 43 h 642"/>
                <a:gd name="T86" fmla="*/ 236 w 473"/>
                <a:gd name="T87" fmla="*/ 8 h 642"/>
                <a:gd name="T88" fmla="*/ 219 w 473"/>
                <a:gd name="T89" fmla="*/ 0 h 642"/>
                <a:gd name="T90" fmla="*/ 213 w 473"/>
                <a:gd name="T91" fmla="*/ 18 h 642"/>
                <a:gd name="T92" fmla="*/ 234 w 473"/>
                <a:gd name="T93" fmla="*/ 84 h 642"/>
                <a:gd name="T94" fmla="*/ 242 w 473"/>
                <a:gd name="T95" fmla="*/ 156 h 642"/>
                <a:gd name="T96" fmla="*/ 234 w 473"/>
                <a:gd name="T97" fmla="*/ 225 h 642"/>
                <a:gd name="T98" fmla="*/ 205 w 473"/>
                <a:gd name="T99" fmla="*/ 274 h 642"/>
                <a:gd name="T100" fmla="*/ 116 w 473"/>
                <a:gd name="T101" fmla="*/ 287 h 642"/>
                <a:gd name="T102" fmla="*/ 66 w 473"/>
                <a:gd name="T103" fmla="*/ 305 h 642"/>
                <a:gd name="T104" fmla="*/ 23 w 473"/>
                <a:gd name="T105" fmla="*/ 336 h 642"/>
                <a:gd name="T106" fmla="*/ 3 w 473"/>
                <a:gd name="T107" fmla="*/ 369 h 6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3"/>
                <a:gd name="T163" fmla="*/ 0 h 642"/>
                <a:gd name="T164" fmla="*/ 473 w 473"/>
                <a:gd name="T165" fmla="*/ 642 h 6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3" h="642">
                  <a:moveTo>
                    <a:pt x="0" y="381"/>
                  </a:moveTo>
                  <a:lnTo>
                    <a:pt x="2" y="400"/>
                  </a:lnTo>
                  <a:lnTo>
                    <a:pt x="3" y="419"/>
                  </a:lnTo>
                  <a:lnTo>
                    <a:pt x="5" y="437"/>
                  </a:lnTo>
                  <a:lnTo>
                    <a:pt x="9" y="454"/>
                  </a:lnTo>
                  <a:lnTo>
                    <a:pt x="13" y="472"/>
                  </a:lnTo>
                  <a:lnTo>
                    <a:pt x="19" y="487"/>
                  </a:lnTo>
                  <a:lnTo>
                    <a:pt x="27" y="505"/>
                  </a:lnTo>
                  <a:lnTo>
                    <a:pt x="33" y="520"/>
                  </a:lnTo>
                  <a:lnTo>
                    <a:pt x="42" y="534"/>
                  </a:lnTo>
                  <a:lnTo>
                    <a:pt x="52" y="547"/>
                  </a:lnTo>
                  <a:lnTo>
                    <a:pt x="64" y="561"/>
                  </a:lnTo>
                  <a:lnTo>
                    <a:pt x="75" y="573"/>
                  </a:lnTo>
                  <a:lnTo>
                    <a:pt x="87" y="582"/>
                  </a:lnTo>
                  <a:lnTo>
                    <a:pt x="100" y="594"/>
                  </a:lnTo>
                  <a:lnTo>
                    <a:pt x="116" y="602"/>
                  </a:lnTo>
                  <a:lnTo>
                    <a:pt x="131" y="611"/>
                  </a:lnTo>
                  <a:lnTo>
                    <a:pt x="151" y="619"/>
                  </a:lnTo>
                  <a:lnTo>
                    <a:pt x="161" y="623"/>
                  </a:lnTo>
                  <a:lnTo>
                    <a:pt x="168" y="627"/>
                  </a:lnTo>
                  <a:lnTo>
                    <a:pt x="186" y="633"/>
                  </a:lnTo>
                  <a:lnTo>
                    <a:pt x="203" y="639"/>
                  </a:lnTo>
                  <a:lnTo>
                    <a:pt x="221" y="640"/>
                  </a:lnTo>
                  <a:lnTo>
                    <a:pt x="228" y="642"/>
                  </a:lnTo>
                  <a:lnTo>
                    <a:pt x="238" y="642"/>
                  </a:lnTo>
                  <a:lnTo>
                    <a:pt x="246" y="642"/>
                  </a:lnTo>
                  <a:lnTo>
                    <a:pt x="255" y="640"/>
                  </a:lnTo>
                  <a:lnTo>
                    <a:pt x="265" y="640"/>
                  </a:lnTo>
                  <a:lnTo>
                    <a:pt x="275" y="637"/>
                  </a:lnTo>
                  <a:lnTo>
                    <a:pt x="281" y="635"/>
                  </a:lnTo>
                  <a:lnTo>
                    <a:pt x="288" y="631"/>
                  </a:lnTo>
                  <a:lnTo>
                    <a:pt x="296" y="625"/>
                  </a:lnTo>
                  <a:lnTo>
                    <a:pt x="304" y="619"/>
                  </a:lnTo>
                  <a:lnTo>
                    <a:pt x="312" y="613"/>
                  </a:lnTo>
                  <a:lnTo>
                    <a:pt x="319" y="608"/>
                  </a:lnTo>
                  <a:lnTo>
                    <a:pt x="323" y="608"/>
                  </a:lnTo>
                  <a:lnTo>
                    <a:pt x="327" y="606"/>
                  </a:lnTo>
                  <a:lnTo>
                    <a:pt x="333" y="606"/>
                  </a:lnTo>
                  <a:lnTo>
                    <a:pt x="337" y="606"/>
                  </a:lnTo>
                  <a:lnTo>
                    <a:pt x="345" y="609"/>
                  </a:lnTo>
                  <a:lnTo>
                    <a:pt x="350" y="615"/>
                  </a:lnTo>
                  <a:lnTo>
                    <a:pt x="358" y="619"/>
                  </a:lnTo>
                  <a:lnTo>
                    <a:pt x="368" y="621"/>
                  </a:lnTo>
                  <a:lnTo>
                    <a:pt x="376" y="625"/>
                  </a:lnTo>
                  <a:lnTo>
                    <a:pt x="383" y="629"/>
                  </a:lnTo>
                  <a:lnTo>
                    <a:pt x="393" y="631"/>
                  </a:lnTo>
                  <a:lnTo>
                    <a:pt x="403" y="633"/>
                  </a:lnTo>
                  <a:lnTo>
                    <a:pt x="411" y="633"/>
                  </a:lnTo>
                  <a:lnTo>
                    <a:pt x="420" y="633"/>
                  </a:lnTo>
                  <a:lnTo>
                    <a:pt x="430" y="633"/>
                  </a:lnTo>
                  <a:lnTo>
                    <a:pt x="438" y="631"/>
                  </a:lnTo>
                  <a:lnTo>
                    <a:pt x="445" y="627"/>
                  </a:lnTo>
                  <a:lnTo>
                    <a:pt x="451" y="623"/>
                  </a:lnTo>
                  <a:lnTo>
                    <a:pt x="459" y="617"/>
                  </a:lnTo>
                  <a:lnTo>
                    <a:pt x="463" y="611"/>
                  </a:lnTo>
                  <a:lnTo>
                    <a:pt x="473" y="472"/>
                  </a:lnTo>
                  <a:lnTo>
                    <a:pt x="473" y="470"/>
                  </a:lnTo>
                  <a:lnTo>
                    <a:pt x="471" y="468"/>
                  </a:lnTo>
                  <a:lnTo>
                    <a:pt x="469" y="466"/>
                  </a:lnTo>
                  <a:lnTo>
                    <a:pt x="467" y="464"/>
                  </a:lnTo>
                  <a:lnTo>
                    <a:pt x="461" y="460"/>
                  </a:lnTo>
                  <a:lnTo>
                    <a:pt x="459" y="458"/>
                  </a:lnTo>
                  <a:lnTo>
                    <a:pt x="455" y="458"/>
                  </a:lnTo>
                  <a:lnTo>
                    <a:pt x="451" y="460"/>
                  </a:lnTo>
                  <a:lnTo>
                    <a:pt x="447" y="464"/>
                  </a:lnTo>
                  <a:lnTo>
                    <a:pt x="445" y="468"/>
                  </a:lnTo>
                  <a:lnTo>
                    <a:pt x="444" y="472"/>
                  </a:lnTo>
                  <a:lnTo>
                    <a:pt x="444" y="476"/>
                  </a:lnTo>
                  <a:lnTo>
                    <a:pt x="444" y="481"/>
                  </a:lnTo>
                  <a:lnTo>
                    <a:pt x="444" y="491"/>
                  </a:lnTo>
                  <a:lnTo>
                    <a:pt x="445" y="503"/>
                  </a:lnTo>
                  <a:lnTo>
                    <a:pt x="447" y="516"/>
                  </a:lnTo>
                  <a:lnTo>
                    <a:pt x="451" y="530"/>
                  </a:lnTo>
                  <a:lnTo>
                    <a:pt x="455" y="543"/>
                  </a:lnTo>
                  <a:lnTo>
                    <a:pt x="432" y="584"/>
                  </a:lnTo>
                  <a:lnTo>
                    <a:pt x="428" y="584"/>
                  </a:lnTo>
                  <a:lnTo>
                    <a:pt x="424" y="586"/>
                  </a:lnTo>
                  <a:lnTo>
                    <a:pt x="416" y="586"/>
                  </a:lnTo>
                  <a:lnTo>
                    <a:pt x="413" y="586"/>
                  </a:lnTo>
                  <a:lnTo>
                    <a:pt x="409" y="586"/>
                  </a:lnTo>
                  <a:lnTo>
                    <a:pt x="403" y="586"/>
                  </a:lnTo>
                  <a:lnTo>
                    <a:pt x="397" y="588"/>
                  </a:lnTo>
                  <a:lnTo>
                    <a:pt x="312" y="543"/>
                  </a:lnTo>
                  <a:lnTo>
                    <a:pt x="308" y="543"/>
                  </a:lnTo>
                  <a:lnTo>
                    <a:pt x="304" y="545"/>
                  </a:lnTo>
                  <a:lnTo>
                    <a:pt x="300" y="549"/>
                  </a:lnTo>
                  <a:lnTo>
                    <a:pt x="296" y="555"/>
                  </a:lnTo>
                  <a:lnTo>
                    <a:pt x="292" y="563"/>
                  </a:lnTo>
                  <a:lnTo>
                    <a:pt x="290" y="569"/>
                  </a:lnTo>
                  <a:lnTo>
                    <a:pt x="287" y="576"/>
                  </a:lnTo>
                  <a:lnTo>
                    <a:pt x="281" y="582"/>
                  </a:lnTo>
                  <a:lnTo>
                    <a:pt x="275" y="588"/>
                  </a:lnTo>
                  <a:lnTo>
                    <a:pt x="265" y="594"/>
                  </a:lnTo>
                  <a:lnTo>
                    <a:pt x="257" y="596"/>
                  </a:lnTo>
                  <a:lnTo>
                    <a:pt x="248" y="600"/>
                  </a:lnTo>
                  <a:lnTo>
                    <a:pt x="240" y="600"/>
                  </a:lnTo>
                  <a:lnTo>
                    <a:pt x="230" y="600"/>
                  </a:lnTo>
                  <a:lnTo>
                    <a:pt x="221" y="600"/>
                  </a:lnTo>
                  <a:lnTo>
                    <a:pt x="211" y="598"/>
                  </a:lnTo>
                  <a:lnTo>
                    <a:pt x="201" y="594"/>
                  </a:lnTo>
                  <a:lnTo>
                    <a:pt x="182" y="588"/>
                  </a:lnTo>
                  <a:lnTo>
                    <a:pt x="164" y="580"/>
                  </a:lnTo>
                  <a:lnTo>
                    <a:pt x="147" y="571"/>
                  </a:lnTo>
                  <a:lnTo>
                    <a:pt x="139" y="565"/>
                  </a:lnTo>
                  <a:lnTo>
                    <a:pt x="131" y="561"/>
                  </a:lnTo>
                  <a:lnTo>
                    <a:pt x="120" y="551"/>
                  </a:lnTo>
                  <a:lnTo>
                    <a:pt x="110" y="542"/>
                  </a:lnTo>
                  <a:lnTo>
                    <a:pt x="100" y="530"/>
                  </a:lnTo>
                  <a:lnTo>
                    <a:pt x="93" y="520"/>
                  </a:lnTo>
                  <a:lnTo>
                    <a:pt x="85" y="511"/>
                  </a:lnTo>
                  <a:lnTo>
                    <a:pt x="77" y="501"/>
                  </a:lnTo>
                  <a:lnTo>
                    <a:pt x="71" y="489"/>
                  </a:lnTo>
                  <a:lnTo>
                    <a:pt x="66" y="479"/>
                  </a:lnTo>
                  <a:lnTo>
                    <a:pt x="62" y="470"/>
                  </a:lnTo>
                  <a:lnTo>
                    <a:pt x="58" y="458"/>
                  </a:lnTo>
                  <a:lnTo>
                    <a:pt x="54" y="448"/>
                  </a:lnTo>
                  <a:lnTo>
                    <a:pt x="50" y="437"/>
                  </a:lnTo>
                  <a:lnTo>
                    <a:pt x="48" y="427"/>
                  </a:lnTo>
                  <a:lnTo>
                    <a:pt x="46" y="415"/>
                  </a:lnTo>
                  <a:lnTo>
                    <a:pt x="46" y="406"/>
                  </a:lnTo>
                  <a:lnTo>
                    <a:pt x="46" y="394"/>
                  </a:lnTo>
                  <a:lnTo>
                    <a:pt x="50" y="384"/>
                  </a:lnTo>
                  <a:lnTo>
                    <a:pt x="54" y="373"/>
                  </a:lnTo>
                  <a:lnTo>
                    <a:pt x="56" y="369"/>
                  </a:lnTo>
                  <a:lnTo>
                    <a:pt x="58" y="367"/>
                  </a:lnTo>
                  <a:lnTo>
                    <a:pt x="58" y="363"/>
                  </a:lnTo>
                  <a:lnTo>
                    <a:pt x="69" y="355"/>
                  </a:lnTo>
                  <a:lnTo>
                    <a:pt x="79" y="348"/>
                  </a:lnTo>
                  <a:lnTo>
                    <a:pt x="91" y="342"/>
                  </a:lnTo>
                  <a:lnTo>
                    <a:pt x="102" y="336"/>
                  </a:lnTo>
                  <a:lnTo>
                    <a:pt x="114" y="332"/>
                  </a:lnTo>
                  <a:lnTo>
                    <a:pt x="128" y="328"/>
                  </a:lnTo>
                  <a:lnTo>
                    <a:pt x="141" y="324"/>
                  </a:lnTo>
                  <a:lnTo>
                    <a:pt x="155" y="322"/>
                  </a:lnTo>
                  <a:lnTo>
                    <a:pt x="168" y="320"/>
                  </a:lnTo>
                  <a:lnTo>
                    <a:pt x="182" y="320"/>
                  </a:lnTo>
                  <a:lnTo>
                    <a:pt x="195" y="320"/>
                  </a:lnTo>
                  <a:lnTo>
                    <a:pt x="211" y="322"/>
                  </a:lnTo>
                  <a:lnTo>
                    <a:pt x="224" y="324"/>
                  </a:lnTo>
                  <a:lnTo>
                    <a:pt x="238" y="328"/>
                  </a:lnTo>
                  <a:lnTo>
                    <a:pt x="252" y="332"/>
                  </a:lnTo>
                  <a:lnTo>
                    <a:pt x="265" y="336"/>
                  </a:lnTo>
                  <a:lnTo>
                    <a:pt x="271" y="342"/>
                  </a:lnTo>
                  <a:lnTo>
                    <a:pt x="275" y="348"/>
                  </a:lnTo>
                  <a:lnTo>
                    <a:pt x="279" y="353"/>
                  </a:lnTo>
                  <a:lnTo>
                    <a:pt x="285" y="355"/>
                  </a:lnTo>
                  <a:lnTo>
                    <a:pt x="288" y="359"/>
                  </a:lnTo>
                  <a:lnTo>
                    <a:pt x="292" y="361"/>
                  </a:lnTo>
                  <a:lnTo>
                    <a:pt x="296" y="363"/>
                  </a:lnTo>
                  <a:lnTo>
                    <a:pt x="302" y="363"/>
                  </a:lnTo>
                  <a:lnTo>
                    <a:pt x="308" y="363"/>
                  </a:lnTo>
                  <a:lnTo>
                    <a:pt x="312" y="361"/>
                  </a:lnTo>
                  <a:lnTo>
                    <a:pt x="314" y="361"/>
                  </a:lnTo>
                  <a:lnTo>
                    <a:pt x="318" y="359"/>
                  </a:lnTo>
                  <a:lnTo>
                    <a:pt x="318" y="355"/>
                  </a:lnTo>
                  <a:lnTo>
                    <a:pt x="319" y="351"/>
                  </a:lnTo>
                  <a:lnTo>
                    <a:pt x="319" y="346"/>
                  </a:lnTo>
                  <a:lnTo>
                    <a:pt x="265" y="286"/>
                  </a:lnTo>
                  <a:lnTo>
                    <a:pt x="267" y="272"/>
                  </a:lnTo>
                  <a:lnTo>
                    <a:pt x="269" y="256"/>
                  </a:lnTo>
                  <a:lnTo>
                    <a:pt x="271" y="239"/>
                  </a:lnTo>
                  <a:lnTo>
                    <a:pt x="273" y="223"/>
                  </a:lnTo>
                  <a:lnTo>
                    <a:pt x="275" y="187"/>
                  </a:lnTo>
                  <a:lnTo>
                    <a:pt x="277" y="169"/>
                  </a:lnTo>
                  <a:lnTo>
                    <a:pt x="277" y="150"/>
                  </a:lnTo>
                  <a:lnTo>
                    <a:pt x="275" y="132"/>
                  </a:lnTo>
                  <a:lnTo>
                    <a:pt x="273" y="113"/>
                  </a:lnTo>
                  <a:lnTo>
                    <a:pt x="271" y="95"/>
                  </a:lnTo>
                  <a:lnTo>
                    <a:pt x="267" y="78"/>
                  </a:lnTo>
                  <a:lnTo>
                    <a:pt x="261" y="61"/>
                  </a:lnTo>
                  <a:lnTo>
                    <a:pt x="255" y="43"/>
                  </a:lnTo>
                  <a:lnTo>
                    <a:pt x="248" y="28"/>
                  </a:lnTo>
                  <a:lnTo>
                    <a:pt x="238" y="12"/>
                  </a:lnTo>
                  <a:lnTo>
                    <a:pt x="238" y="10"/>
                  </a:lnTo>
                  <a:lnTo>
                    <a:pt x="236" y="8"/>
                  </a:lnTo>
                  <a:lnTo>
                    <a:pt x="232" y="6"/>
                  </a:lnTo>
                  <a:lnTo>
                    <a:pt x="228" y="2"/>
                  </a:lnTo>
                  <a:lnTo>
                    <a:pt x="223" y="0"/>
                  </a:lnTo>
                  <a:lnTo>
                    <a:pt x="219" y="0"/>
                  </a:lnTo>
                  <a:lnTo>
                    <a:pt x="213" y="0"/>
                  </a:lnTo>
                  <a:lnTo>
                    <a:pt x="211" y="0"/>
                  </a:lnTo>
                  <a:lnTo>
                    <a:pt x="207" y="2"/>
                  </a:lnTo>
                  <a:lnTo>
                    <a:pt x="213" y="18"/>
                  </a:lnTo>
                  <a:lnTo>
                    <a:pt x="221" y="33"/>
                  </a:lnTo>
                  <a:lnTo>
                    <a:pt x="224" y="51"/>
                  </a:lnTo>
                  <a:lnTo>
                    <a:pt x="230" y="66"/>
                  </a:lnTo>
                  <a:lnTo>
                    <a:pt x="234" y="84"/>
                  </a:lnTo>
                  <a:lnTo>
                    <a:pt x="236" y="101"/>
                  </a:lnTo>
                  <a:lnTo>
                    <a:pt x="240" y="119"/>
                  </a:lnTo>
                  <a:lnTo>
                    <a:pt x="240" y="138"/>
                  </a:lnTo>
                  <a:lnTo>
                    <a:pt x="242" y="156"/>
                  </a:lnTo>
                  <a:lnTo>
                    <a:pt x="240" y="173"/>
                  </a:lnTo>
                  <a:lnTo>
                    <a:pt x="240" y="190"/>
                  </a:lnTo>
                  <a:lnTo>
                    <a:pt x="238" y="208"/>
                  </a:lnTo>
                  <a:lnTo>
                    <a:pt x="234" y="225"/>
                  </a:lnTo>
                  <a:lnTo>
                    <a:pt x="228" y="241"/>
                  </a:lnTo>
                  <a:lnTo>
                    <a:pt x="223" y="256"/>
                  </a:lnTo>
                  <a:lnTo>
                    <a:pt x="217" y="272"/>
                  </a:lnTo>
                  <a:lnTo>
                    <a:pt x="205" y="274"/>
                  </a:lnTo>
                  <a:lnTo>
                    <a:pt x="193" y="276"/>
                  </a:lnTo>
                  <a:lnTo>
                    <a:pt x="168" y="278"/>
                  </a:lnTo>
                  <a:lnTo>
                    <a:pt x="143" y="282"/>
                  </a:lnTo>
                  <a:lnTo>
                    <a:pt x="116" y="287"/>
                  </a:lnTo>
                  <a:lnTo>
                    <a:pt x="102" y="291"/>
                  </a:lnTo>
                  <a:lnTo>
                    <a:pt x="91" y="295"/>
                  </a:lnTo>
                  <a:lnTo>
                    <a:pt x="77" y="299"/>
                  </a:lnTo>
                  <a:lnTo>
                    <a:pt x="66" y="305"/>
                  </a:lnTo>
                  <a:lnTo>
                    <a:pt x="54" y="311"/>
                  </a:lnTo>
                  <a:lnTo>
                    <a:pt x="42" y="319"/>
                  </a:lnTo>
                  <a:lnTo>
                    <a:pt x="33" y="326"/>
                  </a:lnTo>
                  <a:lnTo>
                    <a:pt x="23" y="336"/>
                  </a:lnTo>
                  <a:lnTo>
                    <a:pt x="15" y="346"/>
                  </a:lnTo>
                  <a:lnTo>
                    <a:pt x="7" y="357"/>
                  </a:lnTo>
                  <a:lnTo>
                    <a:pt x="5" y="365"/>
                  </a:lnTo>
                  <a:lnTo>
                    <a:pt x="3" y="369"/>
                  </a:lnTo>
                  <a:lnTo>
                    <a:pt x="2" y="375"/>
                  </a:lnTo>
                  <a:lnTo>
                    <a:pt x="0" y="381"/>
                  </a:lnTo>
                  <a:close/>
                </a:path>
              </a:pathLst>
            </a:custGeom>
            <a:solidFill>
              <a:srgbClr val="000000"/>
            </a:solidFill>
            <a:ln w="9525">
              <a:solidFill>
                <a:schemeClr val="tx1"/>
              </a:solidFill>
              <a:round/>
              <a:headEnd/>
              <a:tailEnd/>
            </a:ln>
          </p:spPr>
          <p:txBody>
            <a:bodyPr/>
            <a:lstStyle/>
            <a:p>
              <a:endParaRPr lang="en-US"/>
            </a:p>
          </p:txBody>
        </p:sp>
        <p:sp>
          <p:nvSpPr>
            <p:cNvPr id="9254" name="Freeform 37"/>
            <p:cNvSpPr>
              <a:spLocks/>
            </p:cNvSpPr>
            <p:nvPr/>
          </p:nvSpPr>
          <p:spPr bwMode="auto">
            <a:xfrm>
              <a:off x="4474" y="2246"/>
              <a:ext cx="34" cy="48"/>
            </a:xfrm>
            <a:custGeom>
              <a:avLst/>
              <a:gdLst>
                <a:gd name="T0" fmla="*/ 0 w 68"/>
                <a:gd name="T1" fmla="*/ 37 h 95"/>
                <a:gd name="T2" fmla="*/ 0 w 68"/>
                <a:gd name="T3" fmla="*/ 72 h 95"/>
                <a:gd name="T4" fmla="*/ 2 w 68"/>
                <a:gd name="T5" fmla="*/ 76 h 95"/>
                <a:gd name="T6" fmla="*/ 2 w 68"/>
                <a:gd name="T7" fmla="*/ 79 h 95"/>
                <a:gd name="T8" fmla="*/ 4 w 68"/>
                <a:gd name="T9" fmla="*/ 81 h 95"/>
                <a:gd name="T10" fmla="*/ 6 w 68"/>
                <a:gd name="T11" fmla="*/ 85 h 95"/>
                <a:gd name="T12" fmla="*/ 11 w 68"/>
                <a:gd name="T13" fmla="*/ 89 h 95"/>
                <a:gd name="T14" fmla="*/ 17 w 68"/>
                <a:gd name="T15" fmla="*/ 91 h 95"/>
                <a:gd name="T16" fmla="*/ 25 w 68"/>
                <a:gd name="T17" fmla="*/ 93 h 95"/>
                <a:gd name="T18" fmla="*/ 33 w 68"/>
                <a:gd name="T19" fmla="*/ 95 h 95"/>
                <a:gd name="T20" fmla="*/ 42 w 68"/>
                <a:gd name="T21" fmla="*/ 93 h 95"/>
                <a:gd name="T22" fmla="*/ 50 w 68"/>
                <a:gd name="T23" fmla="*/ 91 h 95"/>
                <a:gd name="T24" fmla="*/ 54 w 68"/>
                <a:gd name="T25" fmla="*/ 89 h 95"/>
                <a:gd name="T26" fmla="*/ 56 w 68"/>
                <a:gd name="T27" fmla="*/ 87 h 95"/>
                <a:gd name="T28" fmla="*/ 58 w 68"/>
                <a:gd name="T29" fmla="*/ 83 h 95"/>
                <a:gd name="T30" fmla="*/ 60 w 68"/>
                <a:gd name="T31" fmla="*/ 81 h 95"/>
                <a:gd name="T32" fmla="*/ 62 w 68"/>
                <a:gd name="T33" fmla="*/ 74 h 95"/>
                <a:gd name="T34" fmla="*/ 64 w 68"/>
                <a:gd name="T35" fmla="*/ 68 h 95"/>
                <a:gd name="T36" fmla="*/ 64 w 68"/>
                <a:gd name="T37" fmla="*/ 50 h 95"/>
                <a:gd name="T38" fmla="*/ 66 w 68"/>
                <a:gd name="T39" fmla="*/ 43 h 95"/>
                <a:gd name="T40" fmla="*/ 68 w 68"/>
                <a:gd name="T41" fmla="*/ 37 h 95"/>
                <a:gd name="T42" fmla="*/ 68 w 68"/>
                <a:gd name="T43" fmla="*/ 31 h 95"/>
                <a:gd name="T44" fmla="*/ 68 w 68"/>
                <a:gd name="T45" fmla="*/ 27 h 95"/>
                <a:gd name="T46" fmla="*/ 66 w 68"/>
                <a:gd name="T47" fmla="*/ 23 h 95"/>
                <a:gd name="T48" fmla="*/ 66 w 68"/>
                <a:gd name="T49" fmla="*/ 21 h 95"/>
                <a:gd name="T50" fmla="*/ 62 w 68"/>
                <a:gd name="T51" fmla="*/ 15 h 95"/>
                <a:gd name="T52" fmla="*/ 56 w 68"/>
                <a:gd name="T53" fmla="*/ 12 h 95"/>
                <a:gd name="T54" fmla="*/ 50 w 68"/>
                <a:gd name="T55" fmla="*/ 10 h 95"/>
                <a:gd name="T56" fmla="*/ 42 w 68"/>
                <a:gd name="T57" fmla="*/ 6 h 95"/>
                <a:gd name="T58" fmla="*/ 33 w 68"/>
                <a:gd name="T59" fmla="*/ 4 h 95"/>
                <a:gd name="T60" fmla="*/ 23 w 68"/>
                <a:gd name="T61" fmla="*/ 0 h 95"/>
                <a:gd name="T62" fmla="*/ 19 w 68"/>
                <a:gd name="T63" fmla="*/ 2 h 95"/>
                <a:gd name="T64" fmla="*/ 15 w 68"/>
                <a:gd name="T65" fmla="*/ 4 h 95"/>
                <a:gd name="T66" fmla="*/ 11 w 68"/>
                <a:gd name="T67" fmla="*/ 8 h 95"/>
                <a:gd name="T68" fmla="*/ 9 w 68"/>
                <a:gd name="T69" fmla="*/ 12 h 95"/>
                <a:gd name="T70" fmla="*/ 6 w 68"/>
                <a:gd name="T71" fmla="*/ 17 h 95"/>
                <a:gd name="T72" fmla="*/ 4 w 68"/>
                <a:gd name="T73" fmla="*/ 23 h 95"/>
                <a:gd name="T74" fmla="*/ 2 w 68"/>
                <a:gd name="T75" fmla="*/ 29 h 95"/>
                <a:gd name="T76" fmla="*/ 0 w 68"/>
                <a:gd name="T77" fmla="*/ 37 h 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
                <a:gd name="T118" fmla="*/ 0 h 95"/>
                <a:gd name="T119" fmla="*/ 68 w 68"/>
                <a:gd name="T120" fmla="*/ 95 h 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 h="95">
                  <a:moveTo>
                    <a:pt x="0" y="37"/>
                  </a:moveTo>
                  <a:lnTo>
                    <a:pt x="0" y="72"/>
                  </a:lnTo>
                  <a:lnTo>
                    <a:pt x="2" y="76"/>
                  </a:lnTo>
                  <a:lnTo>
                    <a:pt x="2" y="79"/>
                  </a:lnTo>
                  <a:lnTo>
                    <a:pt x="4" y="81"/>
                  </a:lnTo>
                  <a:lnTo>
                    <a:pt x="6" y="85"/>
                  </a:lnTo>
                  <a:lnTo>
                    <a:pt x="11" y="89"/>
                  </a:lnTo>
                  <a:lnTo>
                    <a:pt x="17" y="91"/>
                  </a:lnTo>
                  <a:lnTo>
                    <a:pt x="25" y="93"/>
                  </a:lnTo>
                  <a:lnTo>
                    <a:pt x="33" y="95"/>
                  </a:lnTo>
                  <a:lnTo>
                    <a:pt x="42" y="93"/>
                  </a:lnTo>
                  <a:lnTo>
                    <a:pt x="50" y="91"/>
                  </a:lnTo>
                  <a:lnTo>
                    <a:pt x="54" y="89"/>
                  </a:lnTo>
                  <a:lnTo>
                    <a:pt x="56" y="87"/>
                  </a:lnTo>
                  <a:lnTo>
                    <a:pt x="58" y="83"/>
                  </a:lnTo>
                  <a:lnTo>
                    <a:pt x="60" y="81"/>
                  </a:lnTo>
                  <a:lnTo>
                    <a:pt x="62" y="74"/>
                  </a:lnTo>
                  <a:lnTo>
                    <a:pt x="64" y="68"/>
                  </a:lnTo>
                  <a:lnTo>
                    <a:pt x="64" y="50"/>
                  </a:lnTo>
                  <a:lnTo>
                    <a:pt x="66" y="43"/>
                  </a:lnTo>
                  <a:lnTo>
                    <a:pt x="68" y="37"/>
                  </a:lnTo>
                  <a:lnTo>
                    <a:pt x="68" y="31"/>
                  </a:lnTo>
                  <a:lnTo>
                    <a:pt x="68" y="27"/>
                  </a:lnTo>
                  <a:lnTo>
                    <a:pt x="66" y="23"/>
                  </a:lnTo>
                  <a:lnTo>
                    <a:pt x="66" y="21"/>
                  </a:lnTo>
                  <a:lnTo>
                    <a:pt x="62" y="15"/>
                  </a:lnTo>
                  <a:lnTo>
                    <a:pt x="56" y="12"/>
                  </a:lnTo>
                  <a:lnTo>
                    <a:pt x="50" y="10"/>
                  </a:lnTo>
                  <a:lnTo>
                    <a:pt x="42" y="6"/>
                  </a:lnTo>
                  <a:lnTo>
                    <a:pt x="33" y="4"/>
                  </a:lnTo>
                  <a:lnTo>
                    <a:pt x="23" y="0"/>
                  </a:lnTo>
                  <a:lnTo>
                    <a:pt x="19" y="2"/>
                  </a:lnTo>
                  <a:lnTo>
                    <a:pt x="15" y="4"/>
                  </a:lnTo>
                  <a:lnTo>
                    <a:pt x="11" y="8"/>
                  </a:lnTo>
                  <a:lnTo>
                    <a:pt x="9" y="12"/>
                  </a:lnTo>
                  <a:lnTo>
                    <a:pt x="6" y="17"/>
                  </a:lnTo>
                  <a:lnTo>
                    <a:pt x="4" y="23"/>
                  </a:lnTo>
                  <a:lnTo>
                    <a:pt x="2" y="29"/>
                  </a:lnTo>
                  <a:lnTo>
                    <a:pt x="0" y="37"/>
                  </a:lnTo>
                  <a:close/>
                </a:path>
              </a:pathLst>
            </a:custGeom>
            <a:solidFill>
              <a:srgbClr val="000000"/>
            </a:solidFill>
            <a:ln w="9525">
              <a:solidFill>
                <a:schemeClr val="tx1"/>
              </a:solidFill>
              <a:round/>
              <a:headEnd/>
              <a:tailEnd/>
            </a:ln>
          </p:spPr>
          <p:txBody>
            <a:bodyPr/>
            <a:lstStyle/>
            <a:p>
              <a:endParaRPr lang="en-US"/>
            </a:p>
          </p:txBody>
        </p:sp>
        <p:sp>
          <p:nvSpPr>
            <p:cNvPr id="9255" name="Freeform 38"/>
            <p:cNvSpPr>
              <a:spLocks/>
            </p:cNvSpPr>
            <p:nvPr/>
          </p:nvSpPr>
          <p:spPr bwMode="auto">
            <a:xfrm>
              <a:off x="4535" y="2624"/>
              <a:ext cx="36" cy="174"/>
            </a:xfrm>
            <a:custGeom>
              <a:avLst/>
              <a:gdLst>
                <a:gd name="T0" fmla="*/ 0 w 72"/>
                <a:gd name="T1" fmla="*/ 12 h 350"/>
                <a:gd name="T2" fmla="*/ 72 w 72"/>
                <a:gd name="T3" fmla="*/ 350 h 350"/>
                <a:gd name="T4" fmla="*/ 41 w 72"/>
                <a:gd name="T5" fmla="*/ 12 h 350"/>
                <a:gd name="T6" fmla="*/ 39 w 72"/>
                <a:gd name="T7" fmla="*/ 8 h 350"/>
                <a:gd name="T8" fmla="*/ 35 w 72"/>
                <a:gd name="T9" fmla="*/ 6 h 350"/>
                <a:gd name="T10" fmla="*/ 31 w 72"/>
                <a:gd name="T11" fmla="*/ 2 h 350"/>
                <a:gd name="T12" fmla="*/ 25 w 72"/>
                <a:gd name="T13" fmla="*/ 0 h 350"/>
                <a:gd name="T14" fmla="*/ 19 w 72"/>
                <a:gd name="T15" fmla="*/ 0 h 350"/>
                <a:gd name="T16" fmla="*/ 13 w 72"/>
                <a:gd name="T17" fmla="*/ 0 h 350"/>
                <a:gd name="T18" fmla="*/ 8 w 72"/>
                <a:gd name="T19" fmla="*/ 0 h 350"/>
                <a:gd name="T20" fmla="*/ 0 w 72"/>
                <a:gd name="T21" fmla="*/ 2 h 350"/>
                <a:gd name="T22" fmla="*/ 0 w 72"/>
                <a:gd name="T23" fmla="*/ 12 h 3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350"/>
                <a:gd name="T38" fmla="*/ 72 w 72"/>
                <a:gd name="T39" fmla="*/ 350 h 3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350">
                  <a:moveTo>
                    <a:pt x="0" y="12"/>
                  </a:moveTo>
                  <a:lnTo>
                    <a:pt x="72" y="350"/>
                  </a:lnTo>
                  <a:lnTo>
                    <a:pt x="41" y="12"/>
                  </a:lnTo>
                  <a:lnTo>
                    <a:pt x="39" y="8"/>
                  </a:lnTo>
                  <a:lnTo>
                    <a:pt x="35" y="6"/>
                  </a:lnTo>
                  <a:lnTo>
                    <a:pt x="31" y="2"/>
                  </a:lnTo>
                  <a:lnTo>
                    <a:pt x="25" y="0"/>
                  </a:lnTo>
                  <a:lnTo>
                    <a:pt x="19" y="0"/>
                  </a:lnTo>
                  <a:lnTo>
                    <a:pt x="13" y="0"/>
                  </a:lnTo>
                  <a:lnTo>
                    <a:pt x="8" y="0"/>
                  </a:lnTo>
                  <a:lnTo>
                    <a:pt x="0" y="2"/>
                  </a:lnTo>
                  <a:lnTo>
                    <a:pt x="0" y="12"/>
                  </a:lnTo>
                  <a:close/>
                </a:path>
              </a:pathLst>
            </a:custGeom>
            <a:solidFill>
              <a:srgbClr val="000000"/>
            </a:solidFill>
            <a:ln w="9525">
              <a:solidFill>
                <a:schemeClr val="tx1"/>
              </a:solidFill>
              <a:round/>
              <a:headEnd/>
              <a:tailEnd/>
            </a:ln>
          </p:spPr>
          <p:txBody>
            <a:bodyPr/>
            <a:lstStyle/>
            <a:p>
              <a:endParaRPr lang="en-US"/>
            </a:p>
          </p:txBody>
        </p:sp>
        <p:sp>
          <p:nvSpPr>
            <p:cNvPr id="9256" name="Freeform 39"/>
            <p:cNvSpPr>
              <a:spLocks/>
            </p:cNvSpPr>
            <p:nvPr/>
          </p:nvSpPr>
          <p:spPr bwMode="auto">
            <a:xfrm>
              <a:off x="4583" y="2999"/>
              <a:ext cx="226" cy="286"/>
            </a:xfrm>
            <a:custGeom>
              <a:avLst/>
              <a:gdLst>
                <a:gd name="T0" fmla="*/ 37 w 452"/>
                <a:gd name="T1" fmla="*/ 572 h 572"/>
                <a:gd name="T2" fmla="*/ 64 w 452"/>
                <a:gd name="T3" fmla="*/ 570 h 572"/>
                <a:gd name="T4" fmla="*/ 116 w 452"/>
                <a:gd name="T5" fmla="*/ 561 h 572"/>
                <a:gd name="T6" fmla="*/ 165 w 452"/>
                <a:gd name="T7" fmla="*/ 543 h 572"/>
                <a:gd name="T8" fmla="*/ 209 w 452"/>
                <a:gd name="T9" fmla="*/ 518 h 572"/>
                <a:gd name="T10" fmla="*/ 252 w 452"/>
                <a:gd name="T11" fmla="*/ 487 h 572"/>
                <a:gd name="T12" fmla="*/ 293 w 452"/>
                <a:gd name="T13" fmla="*/ 452 h 572"/>
                <a:gd name="T14" fmla="*/ 329 w 452"/>
                <a:gd name="T15" fmla="*/ 415 h 572"/>
                <a:gd name="T16" fmla="*/ 382 w 452"/>
                <a:gd name="T17" fmla="*/ 357 h 572"/>
                <a:gd name="T18" fmla="*/ 395 w 452"/>
                <a:gd name="T19" fmla="*/ 328 h 572"/>
                <a:gd name="T20" fmla="*/ 422 w 452"/>
                <a:gd name="T21" fmla="*/ 270 h 572"/>
                <a:gd name="T22" fmla="*/ 442 w 452"/>
                <a:gd name="T23" fmla="*/ 223 h 572"/>
                <a:gd name="T24" fmla="*/ 450 w 452"/>
                <a:gd name="T25" fmla="*/ 192 h 572"/>
                <a:gd name="T26" fmla="*/ 452 w 452"/>
                <a:gd name="T27" fmla="*/ 161 h 572"/>
                <a:gd name="T28" fmla="*/ 450 w 452"/>
                <a:gd name="T29" fmla="*/ 132 h 572"/>
                <a:gd name="T30" fmla="*/ 442 w 452"/>
                <a:gd name="T31" fmla="*/ 115 h 572"/>
                <a:gd name="T32" fmla="*/ 424 w 452"/>
                <a:gd name="T33" fmla="*/ 109 h 572"/>
                <a:gd name="T34" fmla="*/ 415 w 452"/>
                <a:gd name="T35" fmla="*/ 107 h 572"/>
                <a:gd name="T36" fmla="*/ 409 w 452"/>
                <a:gd name="T37" fmla="*/ 109 h 572"/>
                <a:gd name="T38" fmla="*/ 405 w 452"/>
                <a:gd name="T39" fmla="*/ 113 h 572"/>
                <a:gd name="T40" fmla="*/ 432 w 452"/>
                <a:gd name="T41" fmla="*/ 227 h 572"/>
                <a:gd name="T42" fmla="*/ 430 w 452"/>
                <a:gd name="T43" fmla="*/ 237 h 572"/>
                <a:gd name="T44" fmla="*/ 424 w 452"/>
                <a:gd name="T45" fmla="*/ 243 h 572"/>
                <a:gd name="T46" fmla="*/ 417 w 452"/>
                <a:gd name="T47" fmla="*/ 246 h 572"/>
                <a:gd name="T48" fmla="*/ 401 w 452"/>
                <a:gd name="T49" fmla="*/ 246 h 572"/>
                <a:gd name="T50" fmla="*/ 388 w 452"/>
                <a:gd name="T51" fmla="*/ 244 h 572"/>
                <a:gd name="T52" fmla="*/ 378 w 452"/>
                <a:gd name="T53" fmla="*/ 241 h 572"/>
                <a:gd name="T54" fmla="*/ 310 w 452"/>
                <a:gd name="T55" fmla="*/ 0 h 572"/>
                <a:gd name="T56" fmla="*/ 281 w 452"/>
                <a:gd name="T57" fmla="*/ 12 h 572"/>
                <a:gd name="T58" fmla="*/ 252 w 452"/>
                <a:gd name="T59" fmla="*/ 19 h 572"/>
                <a:gd name="T60" fmla="*/ 221 w 452"/>
                <a:gd name="T61" fmla="*/ 23 h 572"/>
                <a:gd name="T62" fmla="*/ 190 w 452"/>
                <a:gd name="T63" fmla="*/ 21 h 572"/>
                <a:gd name="T64" fmla="*/ 159 w 452"/>
                <a:gd name="T65" fmla="*/ 18 h 572"/>
                <a:gd name="T66" fmla="*/ 99 w 452"/>
                <a:gd name="T67" fmla="*/ 6 h 572"/>
                <a:gd name="T68" fmla="*/ 136 w 452"/>
                <a:gd name="T69" fmla="*/ 374 h 572"/>
                <a:gd name="T70" fmla="*/ 122 w 452"/>
                <a:gd name="T71" fmla="*/ 371 h 572"/>
                <a:gd name="T72" fmla="*/ 112 w 452"/>
                <a:gd name="T73" fmla="*/ 367 h 572"/>
                <a:gd name="T74" fmla="*/ 95 w 452"/>
                <a:gd name="T75" fmla="*/ 353 h 572"/>
                <a:gd name="T76" fmla="*/ 81 w 452"/>
                <a:gd name="T77" fmla="*/ 332 h 572"/>
                <a:gd name="T78" fmla="*/ 72 w 452"/>
                <a:gd name="T79" fmla="*/ 308 h 572"/>
                <a:gd name="T80" fmla="*/ 64 w 452"/>
                <a:gd name="T81" fmla="*/ 283 h 572"/>
                <a:gd name="T82" fmla="*/ 46 w 452"/>
                <a:gd name="T83" fmla="*/ 227 h 572"/>
                <a:gd name="T84" fmla="*/ 37 w 452"/>
                <a:gd name="T85" fmla="*/ 204 h 57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2"/>
                <a:gd name="T130" fmla="*/ 0 h 572"/>
                <a:gd name="T131" fmla="*/ 452 w 452"/>
                <a:gd name="T132" fmla="*/ 572 h 57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2" h="572">
                  <a:moveTo>
                    <a:pt x="0" y="419"/>
                  </a:moveTo>
                  <a:lnTo>
                    <a:pt x="37" y="572"/>
                  </a:lnTo>
                  <a:lnTo>
                    <a:pt x="50" y="572"/>
                  </a:lnTo>
                  <a:lnTo>
                    <a:pt x="64" y="570"/>
                  </a:lnTo>
                  <a:lnTo>
                    <a:pt x="89" y="568"/>
                  </a:lnTo>
                  <a:lnTo>
                    <a:pt x="116" y="561"/>
                  </a:lnTo>
                  <a:lnTo>
                    <a:pt x="139" y="553"/>
                  </a:lnTo>
                  <a:lnTo>
                    <a:pt x="165" y="543"/>
                  </a:lnTo>
                  <a:lnTo>
                    <a:pt x="188" y="532"/>
                  </a:lnTo>
                  <a:lnTo>
                    <a:pt x="209" y="518"/>
                  </a:lnTo>
                  <a:lnTo>
                    <a:pt x="231" y="502"/>
                  </a:lnTo>
                  <a:lnTo>
                    <a:pt x="252" y="487"/>
                  </a:lnTo>
                  <a:lnTo>
                    <a:pt x="273" y="469"/>
                  </a:lnTo>
                  <a:lnTo>
                    <a:pt x="293" y="452"/>
                  </a:lnTo>
                  <a:lnTo>
                    <a:pt x="312" y="435"/>
                  </a:lnTo>
                  <a:lnTo>
                    <a:pt x="329" y="415"/>
                  </a:lnTo>
                  <a:lnTo>
                    <a:pt x="349" y="396"/>
                  </a:lnTo>
                  <a:lnTo>
                    <a:pt x="382" y="357"/>
                  </a:lnTo>
                  <a:lnTo>
                    <a:pt x="390" y="343"/>
                  </a:lnTo>
                  <a:lnTo>
                    <a:pt x="395" y="328"/>
                  </a:lnTo>
                  <a:lnTo>
                    <a:pt x="409" y="299"/>
                  </a:lnTo>
                  <a:lnTo>
                    <a:pt x="422" y="270"/>
                  </a:lnTo>
                  <a:lnTo>
                    <a:pt x="436" y="239"/>
                  </a:lnTo>
                  <a:lnTo>
                    <a:pt x="442" y="223"/>
                  </a:lnTo>
                  <a:lnTo>
                    <a:pt x="446" y="208"/>
                  </a:lnTo>
                  <a:lnTo>
                    <a:pt x="450" y="192"/>
                  </a:lnTo>
                  <a:lnTo>
                    <a:pt x="452" y="177"/>
                  </a:lnTo>
                  <a:lnTo>
                    <a:pt x="452" y="161"/>
                  </a:lnTo>
                  <a:lnTo>
                    <a:pt x="452" y="147"/>
                  </a:lnTo>
                  <a:lnTo>
                    <a:pt x="450" y="132"/>
                  </a:lnTo>
                  <a:lnTo>
                    <a:pt x="446" y="116"/>
                  </a:lnTo>
                  <a:lnTo>
                    <a:pt x="442" y="115"/>
                  </a:lnTo>
                  <a:lnTo>
                    <a:pt x="436" y="113"/>
                  </a:lnTo>
                  <a:lnTo>
                    <a:pt x="424" y="109"/>
                  </a:lnTo>
                  <a:lnTo>
                    <a:pt x="419" y="107"/>
                  </a:lnTo>
                  <a:lnTo>
                    <a:pt x="415" y="107"/>
                  </a:lnTo>
                  <a:lnTo>
                    <a:pt x="411" y="107"/>
                  </a:lnTo>
                  <a:lnTo>
                    <a:pt x="409" y="109"/>
                  </a:lnTo>
                  <a:lnTo>
                    <a:pt x="407" y="111"/>
                  </a:lnTo>
                  <a:lnTo>
                    <a:pt x="405" y="113"/>
                  </a:lnTo>
                  <a:lnTo>
                    <a:pt x="432" y="225"/>
                  </a:lnTo>
                  <a:lnTo>
                    <a:pt x="432" y="227"/>
                  </a:lnTo>
                  <a:lnTo>
                    <a:pt x="432" y="231"/>
                  </a:lnTo>
                  <a:lnTo>
                    <a:pt x="430" y="237"/>
                  </a:lnTo>
                  <a:lnTo>
                    <a:pt x="426" y="241"/>
                  </a:lnTo>
                  <a:lnTo>
                    <a:pt x="424" y="243"/>
                  </a:lnTo>
                  <a:lnTo>
                    <a:pt x="422" y="243"/>
                  </a:lnTo>
                  <a:lnTo>
                    <a:pt x="417" y="246"/>
                  </a:lnTo>
                  <a:lnTo>
                    <a:pt x="409" y="246"/>
                  </a:lnTo>
                  <a:lnTo>
                    <a:pt x="401" y="246"/>
                  </a:lnTo>
                  <a:lnTo>
                    <a:pt x="395" y="246"/>
                  </a:lnTo>
                  <a:lnTo>
                    <a:pt x="388" y="244"/>
                  </a:lnTo>
                  <a:lnTo>
                    <a:pt x="382" y="243"/>
                  </a:lnTo>
                  <a:lnTo>
                    <a:pt x="378" y="241"/>
                  </a:lnTo>
                  <a:lnTo>
                    <a:pt x="374" y="239"/>
                  </a:lnTo>
                  <a:lnTo>
                    <a:pt x="310" y="0"/>
                  </a:lnTo>
                  <a:lnTo>
                    <a:pt x="296" y="6"/>
                  </a:lnTo>
                  <a:lnTo>
                    <a:pt x="281" y="12"/>
                  </a:lnTo>
                  <a:lnTo>
                    <a:pt x="267" y="16"/>
                  </a:lnTo>
                  <a:lnTo>
                    <a:pt x="252" y="19"/>
                  </a:lnTo>
                  <a:lnTo>
                    <a:pt x="236" y="21"/>
                  </a:lnTo>
                  <a:lnTo>
                    <a:pt x="221" y="23"/>
                  </a:lnTo>
                  <a:lnTo>
                    <a:pt x="205" y="23"/>
                  </a:lnTo>
                  <a:lnTo>
                    <a:pt x="190" y="21"/>
                  </a:lnTo>
                  <a:lnTo>
                    <a:pt x="174" y="19"/>
                  </a:lnTo>
                  <a:lnTo>
                    <a:pt x="159" y="18"/>
                  </a:lnTo>
                  <a:lnTo>
                    <a:pt x="130" y="14"/>
                  </a:lnTo>
                  <a:lnTo>
                    <a:pt x="99" y="6"/>
                  </a:lnTo>
                  <a:lnTo>
                    <a:pt x="68" y="0"/>
                  </a:lnTo>
                  <a:lnTo>
                    <a:pt x="136" y="374"/>
                  </a:lnTo>
                  <a:lnTo>
                    <a:pt x="130" y="372"/>
                  </a:lnTo>
                  <a:lnTo>
                    <a:pt x="122" y="371"/>
                  </a:lnTo>
                  <a:lnTo>
                    <a:pt x="118" y="369"/>
                  </a:lnTo>
                  <a:lnTo>
                    <a:pt x="112" y="367"/>
                  </a:lnTo>
                  <a:lnTo>
                    <a:pt x="103" y="361"/>
                  </a:lnTo>
                  <a:lnTo>
                    <a:pt x="95" y="353"/>
                  </a:lnTo>
                  <a:lnTo>
                    <a:pt x="89" y="343"/>
                  </a:lnTo>
                  <a:lnTo>
                    <a:pt x="81" y="332"/>
                  </a:lnTo>
                  <a:lnTo>
                    <a:pt x="77" y="320"/>
                  </a:lnTo>
                  <a:lnTo>
                    <a:pt x="72" y="308"/>
                  </a:lnTo>
                  <a:lnTo>
                    <a:pt x="68" y="295"/>
                  </a:lnTo>
                  <a:lnTo>
                    <a:pt x="64" y="283"/>
                  </a:lnTo>
                  <a:lnTo>
                    <a:pt x="56" y="254"/>
                  </a:lnTo>
                  <a:lnTo>
                    <a:pt x="46" y="227"/>
                  </a:lnTo>
                  <a:lnTo>
                    <a:pt x="43" y="215"/>
                  </a:lnTo>
                  <a:lnTo>
                    <a:pt x="37" y="204"/>
                  </a:lnTo>
                  <a:lnTo>
                    <a:pt x="0" y="419"/>
                  </a:lnTo>
                  <a:close/>
                </a:path>
              </a:pathLst>
            </a:custGeom>
            <a:solidFill>
              <a:srgbClr val="F2E8D6"/>
            </a:solidFill>
            <a:ln w="9525">
              <a:solidFill>
                <a:schemeClr val="tx1"/>
              </a:solidFill>
              <a:round/>
              <a:headEnd/>
              <a:tailEnd/>
            </a:ln>
          </p:spPr>
          <p:txBody>
            <a:bodyPr/>
            <a:lstStyle/>
            <a:p>
              <a:endParaRPr lang="en-US"/>
            </a:p>
          </p:txBody>
        </p:sp>
        <p:sp>
          <p:nvSpPr>
            <p:cNvPr id="9257" name="Freeform 40"/>
            <p:cNvSpPr>
              <a:spLocks/>
            </p:cNvSpPr>
            <p:nvPr/>
          </p:nvSpPr>
          <p:spPr bwMode="auto">
            <a:xfrm>
              <a:off x="4610" y="2859"/>
              <a:ext cx="63" cy="28"/>
            </a:xfrm>
            <a:custGeom>
              <a:avLst/>
              <a:gdLst>
                <a:gd name="T0" fmla="*/ 0 w 126"/>
                <a:gd name="T1" fmla="*/ 37 h 54"/>
                <a:gd name="T2" fmla="*/ 6 w 126"/>
                <a:gd name="T3" fmla="*/ 42 h 54"/>
                <a:gd name="T4" fmla="*/ 12 w 126"/>
                <a:gd name="T5" fmla="*/ 46 h 54"/>
                <a:gd name="T6" fmla="*/ 16 w 126"/>
                <a:gd name="T7" fmla="*/ 48 h 54"/>
                <a:gd name="T8" fmla="*/ 20 w 126"/>
                <a:gd name="T9" fmla="*/ 50 h 54"/>
                <a:gd name="T10" fmla="*/ 25 w 126"/>
                <a:gd name="T11" fmla="*/ 52 h 54"/>
                <a:gd name="T12" fmla="*/ 31 w 126"/>
                <a:gd name="T13" fmla="*/ 54 h 54"/>
                <a:gd name="T14" fmla="*/ 126 w 126"/>
                <a:gd name="T15" fmla="*/ 37 h 54"/>
                <a:gd name="T16" fmla="*/ 122 w 126"/>
                <a:gd name="T17" fmla="*/ 31 h 54"/>
                <a:gd name="T18" fmla="*/ 120 w 126"/>
                <a:gd name="T19" fmla="*/ 27 h 54"/>
                <a:gd name="T20" fmla="*/ 116 w 126"/>
                <a:gd name="T21" fmla="*/ 23 h 54"/>
                <a:gd name="T22" fmla="*/ 111 w 126"/>
                <a:gd name="T23" fmla="*/ 19 h 54"/>
                <a:gd name="T24" fmla="*/ 107 w 126"/>
                <a:gd name="T25" fmla="*/ 17 h 54"/>
                <a:gd name="T26" fmla="*/ 101 w 126"/>
                <a:gd name="T27" fmla="*/ 15 h 54"/>
                <a:gd name="T28" fmla="*/ 89 w 126"/>
                <a:gd name="T29" fmla="*/ 13 h 54"/>
                <a:gd name="T30" fmla="*/ 78 w 126"/>
                <a:gd name="T31" fmla="*/ 11 h 54"/>
                <a:gd name="T32" fmla="*/ 66 w 126"/>
                <a:gd name="T33" fmla="*/ 8 h 54"/>
                <a:gd name="T34" fmla="*/ 52 w 126"/>
                <a:gd name="T35" fmla="*/ 6 h 54"/>
                <a:gd name="T36" fmla="*/ 47 w 126"/>
                <a:gd name="T37" fmla="*/ 4 h 54"/>
                <a:gd name="T38" fmla="*/ 41 w 126"/>
                <a:gd name="T39" fmla="*/ 0 h 54"/>
                <a:gd name="T40" fmla="*/ 0 w 126"/>
                <a:gd name="T41" fmla="*/ 17 h 54"/>
                <a:gd name="T42" fmla="*/ 0 w 126"/>
                <a:gd name="T43" fmla="*/ 37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54"/>
                <a:gd name="T68" fmla="*/ 126 w 126"/>
                <a:gd name="T69" fmla="*/ 54 h 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54">
                  <a:moveTo>
                    <a:pt x="0" y="37"/>
                  </a:moveTo>
                  <a:lnTo>
                    <a:pt x="6" y="42"/>
                  </a:lnTo>
                  <a:lnTo>
                    <a:pt x="12" y="46"/>
                  </a:lnTo>
                  <a:lnTo>
                    <a:pt x="16" y="48"/>
                  </a:lnTo>
                  <a:lnTo>
                    <a:pt x="20" y="50"/>
                  </a:lnTo>
                  <a:lnTo>
                    <a:pt x="25" y="52"/>
                  </a:lnTo>
                  <a:lnTo>
                    <a:pt x="31" y="54"/>
                  </a:lnTo>
                  <a:lnTo>
                    <a:pt x="126" y="37"/>
                  </a:lnTo>
                  <a:lnTo>
                    <a:pt x="122" y="31"/>
                  </a:lnTo>
                  <a:lnTo>
                    <a:pt x="120" y="27"/>
                  </a:lnTo>
                  <a:lnTo>
                    <a:pt x="116" y="23"/>
                  </a:lnTo>
                  <a:lnTo>
                    <a:pt x="111" y="19"/>
                  </a:lnTo>
                  <a:lnTo>
                    <a:pt x="107" y="17"/>
                  </a:lnTo>
                  <a:lnTo>
                    <a:pt x="101" y="15"/>
                  </a:lnTo>
                  <a:lnTo>
                    <a:pt x="89" y="13"/>
                  </a:lnTo>
                  <a:lnTo>
                    <a:pt x="78" y="11"/>
                  </a:lnTo>
                  <a:lnTo>
                    <a:pt x="66" y="8"/>
                  </a:lnTo>
                  <a:lnTo>
                    <a:pt x="52" y="6"/>
                  </a:lnTo>
                  <a:lnTo>
                    <a:pt x="47" y="4"/>
                  </a:lnTo>
                  <a:lnTo>
                    <a:pt x="41" y="0"/>
                  </a:lnTo>
                  <a:lnTo>
                    <a:pt x="0" y="17"/>
                  </a:lnTo>
                  <a:lnTo>
                    <a:pt x="0" y="37"/>
                  </a:lnTo>
                  <a:close/>
                </a:path>
              </a:pathLst>
            </a:custGeom>
            <a:solidFill>
              <a:srgbClr val="000000"/>
            </a:solidFill>
            <a:ln w="9525">
              <a:solidFill>
                <a:schemeClr val="tx1"/>
              </a:solidFill>
              <a:round/>
              <a:headEnd/>
              <a:tailEnd/>
            </a:ln>
          </p:spPr>
          <p:txBody>
            <a:bodyPr/>
            <a:lstStyle/>
            <a:p>
              <a:endParaRPr lang="en-US"/>
            </a:p>
          </p:txBody>
        </p:sp>
        <p:sp>
          <p:nvSpPr>
            <p:cNvPr id="9258" name="Freeform 41"/>
            <p:cNvSpPr>
              <a:spLocks/>
            </p:cNvSpPr>
            <p:nvPr/>
          </p:nvSpPr>
          <p:spPr bwMode="auto">
            <a:xfrm>
              <a:off x="4630" y="2179"/>
              <a:ext cx="60" cy="131"/>
            </a:xfrm>
            <a:custGeom>
              <a:avLst/>
              <a:gdLst>
                <a:gd name="T0" fmla="*/ 0 w 118"/>
                <a:gd name="T1" fmla="*/ 60 h 262"/>
                <a:gd name="T2" fmla="*/ 44 w 118"/>
                <a:gd name="T3" fmla="*/ 262 h 262"/>
                <a:gd name="T4" fmla="*/ 85 w 118"/>
                <a:gd name="T5" fmla="*/ 262 h 262"/>
                <a:gd name="T6" fmla="*/ 91 w 118"/>
                <a:gd name="T7" fmla="*/ 252 h 262"/>
                <a:gd name="T8" fmla="*/ 99 w 118"/>
                <a:gd name="T9" fmla="*/ 241 h 262"/>
                <a:gd name="T10" fmla="*/ 105 w 118"/>
                <a:gd name="T11" fmla="*/ 229 h 262"/>
                <a:gd name="T12" fmla="*/ 108 w 118"/>
                <a:gd name="T13" fmla="*/ 215 h 262"/>
                <a:gd name="T14" fmla="*/ 112 w 118"/>
                <a:gd name="T15" fmla="*/ 202 h 262"/>
                <a:gd name="T16" fmla="*/ 114 w 118"/>
                <a:gd name="T17" fmla="*/ 188 h 262"/>
                <a:gd name="T18" fmla="*/ 116 w 118"/>
                <a:gd name="T19" fmla="*/ 173 h 262"/>
                <a:gd name="T20" fmla="*/ 118 w 118"/>
                <a:gd name="T21" fmla="*/ 159 h 262"/>
                <a:gd name="T22" fmla="*/ 118 w 118"/>
                <a:gd name="T23" fmla="*/ 144 h 262"/>
                <a:gd name="T24" fmla="*/ 118 w 118"/>
                <a:gd name="T25" fmla="*/ 130 h 262"/>
                <a:gd name="T26" fmla="*/ 116 w 118"/>
                <a:gd name="T27" fmla="*/ 115 h 262"/>
                <a:gd name="T28" fmla="*/ 114 w 118"/>
                <a:gd name="T29" fmla="*/ 99 h 262"/>
                <a:gd name="T30" fmla="*/ 110 w 118"/>
                <a:gd name="T31" fmla="*/ 84 h 262"/>
                <a:gd name="T32" fmla="*/ 105 w 118"/>
                <a:gd name="T33" fmla="*/ 70 h 262"/>
                <a:gd name="T34" fmla="*/ 101 w 118"/>
                <a:gd name="T35" fmla="*/ 56 h 262"/>
                <a:gd name="T36" fmla="*/ 93 w 118"/>
                <a:gd name="T37" fmla="*/ 41 h 262"/>
                <a:gd name="T38" fmla="*/ 93 w 118"/>
                <a:gd name="T39" fmla="*/ 37 h 262"/>
                <a:gd name="T40" fmla="*/ 93 w 118"/>
                <a:gd name="T41" fmla="*/ 31 h 262"/>
                <a:gd name="T42" fmla="*/ 91 w 118"/>
                <a:gd name="T43" fmla="*/ 27 h 262"/>
                <a:gd name="T44" fmla="*/ 89 w 118"/>
                <a:gd name="T45" fmla="*/ 23 h 262"/>
                <a:gd name="T46" fmla="*/ 87 w 118"/>
                <a:gd name="T47" fmla="*/ 20 h 262"/>
                <a:gd name="T48" fmla="*/ 87 w 118"/>
                <a:gd name="T49" fmla="*/ 18 h 262"/>
                <a:gd name="T50" fmla="*/ 85 w 118"/>
                <a:gd name="T51" fmla="*/ 16 h 262"/>
                <a:gd name="T52" fmla="*/ 85 w 118"/>
                <a:gd name="T53" fmla="*/ 16 h 262"/>
                <a:gd name="T54" fmla="*/ 79 w 118"/>
                <a:gd name="T55" fmla="*/ 10 h 262"/>
                <a:gd name="T56" fmla="*/ 74 w 118"/>
                <a:gd name="T57" fmla="*/ 8 h 262"/>
                <a:gd name="T58" fmla="*/ 66 w 118"/>
                <a:gd name="T59" fmla="*/ 4 h 262"/>
                <a:gd name="T60" fmla="*/ 58 w 118"/>
                <a:gd name="T61" fmla="*/ 2 h 262"/>
                <a:gd name="T62" fmla="*/ 41 w 118"/>
                <a:gd name="T63" fmla="*/ 2 h 262"/>
                <a:gd name="T64" fmla="*/ 33 w 118"/>
                <a:gd name="T65" fmla="*/ 0 h 262"/>
                <a:gd name="T66" fmla="*/ 27 w 118"/>
                <a:gd name="T67" fmla="*/ 0 h 262"/>
                <a:gd name="T68" fmla="*/ 0 w 118"/>
                <a:gd name="T69" fmla="*/ 60 h 26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8"/>
                <a:gd name="T106" fmla="*/ 0 h 262"/>
                <a:gd name="T107" fmla="*/ 118 w 118"/>
                <a:gd name="T108" fmla="*/ 262 h 26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8" h="262">
                  <a:moveTo>
                    <a:pt x="0" y="60"/>
                  </a:moveTo>
                  <a:lnTo>
                    <a:pt x="44" y="262"/>
                  </a:lnTo>
                  <a:lnTo>
                    <a:pt x="85" y="262"/>
                  </a:lnTo>
                  <a:lnTo>
                    <a:pt x="91" y="252"/>
                  </a:lnTo>
                  <a:lnTo>
                    <a:pt x="99" y="241"/>
                  </a:lnTo>
                  <a:lnTo>
                    <a:pt x="105" y="229"/>
                  </a:lnTo>
                  <a:lnTo>
                    <a:pt x="108" y="215"/>
                  </a:lnTo>
                  <a:lnTo>
                    <a:pt x="112" y="202"/>
                  </a:lnTo>
                  <a:lnTo>
                    <a:pt x="114" y="188"/>
                  </a:lnTo>
                  <a:lnTo>
                    <a:pt x="116" y="173"/>
                  </a:lnTo>
                  <a:lnTo>
                    <a:pt x="118" y="159"/>
                  </a:lnTo>
                  <a:lnTo>
                    <a:pt x="118" y="144"/>
                  </a:lnTo>
                  <a:lnTo>
                    <a:pt x="118" y="130"/>
                  </a:lnTo>
                  <a:lnTo>
                    <a:pt x="116" y="115"/>
                  </a:lnTo>
                  <a:lnTo>
                    <a:pt x="114" y="99"/>
                  </a:lnTo>
                  <a:lnTo>
                    <a:pt x="110" y="84"/>
                  </a:lnTo>
                  <a:lnTo>
                    <a:pt x="105" y="70"/>
                  </a:lnTo>
                  <a:lnTo>
                    <a:pt x="101" y="56"/>
                  </a:lnTo>
                  <a:lnTo>
                    <a:pt x="93" y="41"/>
                  </a:lnTo>
                  <a:lnTo>
                    <a:pt x="93" y="37"/>
                  </a:lnTo>
                  <a:lnTo>
                    <a:pt x="93" y="31"/>
                  </a:lnTo>
                  <a:lnTo>
                    <a:pt x="91" y="27"/>
                  </a:lnTo>
                  <a:lnTo>
                    <a:pt x="89" y="23"/>
                  </a:lnTo>
                  <a:lnTo>
                    <a:pt x="87" y="20"/>
                  </a:lnTo>
                  <a:lnTo>
                    <a:pt x="87" y="18"/>
                  </a:lnTo>
                  <a:lnTo>
                    <a:pt x="85" y="16"/>
                  </a:lnTo>
                  <a:lnTo>
                    <a:pt x="79" y="10"/>
                  </a:lnTo>
                  <a:lnTo>
                    <a:pt x="74" y="8"/>
                  </a:lnTo>
                  <a:lnTo>
                    <a:pt x="66" y="4"/>
                  </a:lnTo>
                  <a:lnTo>
                    <a:pt x="58" y="2"/>
                  </a:lnTo>
                  <a:lnTo>
                    <a:pt x="41" y="2"/>
                  </a:lnTo>
                  <a:lnTo>
                    <a:pt x="33" y="0"/>
                  </a:lnTo>
                  <a:lnTo>
                    <a:pt x="27" y="0"/>
                  </a:lnTo>
                  <a:lnTo>
                    <a:pt x="0" y="60"/>
                  </a:lnTo>
                  <a:close/>
                </a:path>
              </a:pathLst>
            </a:custGeom>
            <a:solidFill>
              <a:srgbClr val="000000"/>
            </a:solidFill>
            <a:ln w="9525">
              <a:solidFill>
                <a:schemeClr val="tx1"/>
              </a:solidFill>
              <a:round/>
              <a:headEnd/>
              <a:tailEnd/>
            </a:ln>
          </p:spPr>
          <p:txBody>
            <a:bodyPr/>
            <a:lstStyle/>
            <a:p>
              <a:endParaRPr lang="en-US"/>
            </a:p>
          </p:txBody>
        </p:sp>
        <p:sp>
          <p:nvSpPr>
            <p:cNvPr id="9259" name="Freeform 42"/>
            <p:cNvSpPr>
              <a:spLocks/>
            </p:cNvSpPr>
            <p:nvPr/>
          </p:nvSpPr>
          <p:spPr bwMode="auto">
            <a:xfrm>
              <a:off x="4658" y="2219"/>
              <a:ext cx="7" cy="32"/>
            </a:xfrm>
            <a:custGeom>
              <a:avLst/>
              <a:gdLst>
                <a:gd name="T0" fmla="*/ 0 w 16"/>
                <a:gd name="T1" fmla="*/ 19 h 64"/>
                <a:gd name="T2" fmla="*/ 8 w 16"/>
                <a:gd name="T3" fmla="*/ 64 h 64"/>
                <a:gd name="T4" fmla="*/ 12 w 16"/>
                <a:gd name="T5" fmla="*/ 60 h 64"/>
                <a:gd name="T6" fmla="*/ 14 w 16"/>
                <a:gd name="T7" fmla="*/ 54 h 64"/>
                <a:gd name="T8" fmla="*/ 16 w 16"/>
                <a:gd name="T9" fmla="*/ 48 h 64"/>
                <a:gd name="T10" fmla="*/ 16 w 16"/>
                <a:gd name="T11" fmla="*/ 38 h 64"/>
                <a:gd name="T12" fmla="*/ 16 w 16"/>
                <a:gd name="T13" fmla="*/ 31 h 64"/>
                <a:gd name="T14" fmla="*/ 16 w 16"/>
                <a:gd name="T15" fmla="*/ 23 h 64"/>
                <a:gd name="T16" fmla="*/ 14 w 16"/>
                <a:gd name="T17" fmla="*/ 13 h 64"/>
                <a:gd name="T18" fmla="*/ 12 w 16"/>
                <a:gd name="T19" fmla="*/ 5 h 64"/>
                <a:gd name="T20" fmla="*/ 12 w 16"/>
                <a:gd name="T21" fmla="*/ 4 h 64"/>
                <a:gd name="T22" fmla="*/ 10 w 16"/>
                <a:gd name="T23" fmla="*/ 2 h 64"/>
                <a:gd name="T24" fmla="*/ 8 w 16"/>
                <a:gd name="T25" fmla="*/ 0 h 64"/>
                <a:gd name="T26" fmla="*/ 8 w 16"/>
                <a:gd name="T27" fmla="*/ 0 h 64"/>
                <a:gd name="T28" fmla="*/ 4 w 16"/>
                <a:gd name="T29" fmla="*/ 0 h 64"/>
                <a:gd name="T30" fmla="*/ 2 w 16"/>
                <a:gd name="T31" fmla="*/ 4 h 64"/>
                <a:gd name="T32" fmla="*/ 2 w 16"/>
                <a:gd name="T33" fmla="*/ 7 h 64"/>
                <a:gd name="T34" fmla="*/ 0 w 16"/>
                <a:gd name="T35" fmla="*/ 9 h 64"/>
                <a:gd name="T36" fmla="*/ 0 w 16"/>
                <a:gd name="T37" fmla="*/ 15 h 64"/>
                <a:gd name="T38" fmla="*/ 0 w 16"/>
                <a:gd name="T39" fmla="*/ 19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64"/>
                <a:gd name="T62" fmla="*/ 16 w 16"/>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64">
                  <a:moveTo>
                    <a:pt x="0" y="19"/>
                  </a:moveTo>
                  <a:lnTo>
                    <a:pt x="8" y="64"/>
                  </a:lnTo>
                  <a:lnTo>
                    <a:pt x="12" y="60"/>
                  </a:lnTo>
                  <a:lnTo>
                    <a:pt x="14" y="54"/>
                  </a:lnTo>
                  <a:lnTo>
                    <a:pt x="16" y="48"/>
                  </a:lnTo>
                  <a:lnTo>
                    <a:pt x="16" y="38"/>
                  </a:lnTo>
                  <a:lnTo>
                    <a:pt x="16" y="31"/>
                  </a:lnTo>
                  <a:lnTo>
                    <a:pt x="16" y="23"/>
                  </a:lnTo>
                  <a:lnTo>
                    <a:pt x="14" y="13"/>
                  </a:lnTo>
                  <a:lnTo>
                    <a:pt x="12" y="5"/>
                  </a:lnTo>
                  <a:lnTo>
                    <a:pt x="12" y="4"/>
                  </a:lnTo>
                  <a:lnTo>
                    <a:pt x="10" y="2"/>
                  </a:lnTo>
                  <a:lnTo>
                    <a:pt x="8" y="0"/>
                  </a:lnTo>
                  <a:lnTo>
                    <a:pt x="4" y="0"/>
                  </a:lnTo>
                  <a:lnTo>
                    <a:pt x="2" y="4"/>
                  </a:lnTo>
                  <a:lnTo>
                    <a:pt x="2" y="7"/>
                  </a:lnTo>
                  <a:lnTo>
                    <a:pt x="0" y="9"/>
                  </a:lnTo>
                  <a:lnTo>
                    <a:pt x="0" y="15"/>
                  </a:lnTo>
                  <a:lnTo>
                    <a:pt x="0" y="19"/>
                  </a:lnTo>
                  <a:close/>
                </a:path>
              </a:pathLst>
            </a:custGeom>
            <a:solidFill>
              <a:srgbClr val="FFFFFF"/>
            </a:solidFill>
            <a:ln w="9525">
              <a:solidFill>
                <a:schemeClr val="tx1"/>
              </a:solidFill>
              <a:round/>
              <a:headEnd/>
              <a:tailEnd/>
            </a:ln>
          </p:spPr>
          <p:txBody>
            <a:bodyPr/>
            <a:lstStyle/>
            <a:p>
              <a:endParaRPr lang="en-US"/>
            </a:p>
          </p:txBody>
        </p:sp>
        <p:sp>
          <p:nvSpPr>
            <p:cNvPr id="9260" name="Freeform 43"/>
            <p:cNvSpPr>
              <a:spLocks/>
            </p:cNvSpPr>
            <p:nvPr/>
          </p:nvSpPr>
          <p:spPr bwMode="auto">
            <a:xfrm>
              <a:off x="4752" y="2115"/>
              <a:ext cx="52" cy="218"/>
            </a:xfrm>
            <a:custGeom>
              <a:avLst/>
              <a:gdLst>
                <a:gd name="T0" fmla="*/ 12 w 105"/>
                <a:gd name="T1" fmla="*/ 33 h 437"/>
                <a:gd name="T2" fmla="*/ 20 w 105"/>
                <a:gd name="T3" fmla="*/ 74 h 437"/>
                <a:gd name="T4" fmla="*/ 39 w 105"/>
                <a:gd name="T5" fmla="*/ 140 h 437"/>
                <a:gd name="T6" fmla="*/ 56 w 105"/>
                <a:gd name="T7" fmla="*/ 206 h 437"/>
                <a:gd name="T8" fmla="*/ 64 w 105"/>
                <a:gd name="T9" fmla="*/ 250 h 437"/>
                <a:gd name="T10" fmla="*/ 66 w 105"/>
                <a:gd name="T11" fmla="*/ 283 h 437"/>
                <a:gd name="T12" fmla="*/ 62 w 105"/>
                <a:gd name="T13" fmla="*/ 305 h 437"/>
                <a:gd name="T14" fmla="*/ 58 w 105"/>
                <a:gd name="T15" fmla="*/ 326 h 437"/>
                <a:gd name="T16" fmla="*/ 51 w 105"/>
                <a:gd name="T17" fmla="*/ 349 h 437"/>
                <a:gd name="T18" fmla="*/ 35 w 105"/>
                <a:gd name="T19" fmla="*/ 369 h 437"/>
                <a:gd name="T20" fmla="*/ 18 w 105"/>
                <a:gd name="T21" fmla="*/ 384 h 437"/>
                <a:gd name="T22" fmla="*/ 6 w 105"/>
                <a:gd name="T23" fmla="*/ 398 h 437"/>
                <a:gd name="T24" fmla="*/ 0 w 105"/>
                <a:gd name="T25" fmla="*/ 411 h 437"/>
                <a:gd name="T26" fmla="*/ 0 w 105"/>
                <a:gd name="T27" fmla="*/ 417 h 437"/>
                <a:gd name="T28" fmla="*/ 4 w 105"/>
                <a:gd name="T29" fmla="*/ 431 h 437"/>
                <a:gd name="T30" fmla="*/ 8 w 105"/>
                <a:gd name="T31" fmla="*/ 435 h 437"/>
                <a:gd name="T32" fmla="*/ 14 w 105"/>
                <a:gd name="T33" fmla="*/ 437 h 437"/>
                <a:gd name="T34" fmla="*/ 25 w 105"/>
                <a:gd name="T35" fmla="*/ 435 h 437"/>
                <a:gd name="T36" fmla="*/ 37 w 105"/>
                <a:gd name="T37" fmla="*/ 431 h 437"/>
                <a:gd name="T38" fmla="*/ 60 w 105"/>
                <a:gd name="T39" fmla="*/ 417 h 437"/>
                <a:gd name="T40" fmla="*/ 80 w 105"/>
                <a:gd name="T41" fmla="*/ 398 h 437"/>
                <a:gd name="T42" fmla="*/ 95 w 105"/>
                <a:gd name="T43" fmla="*/ 373 h 437"/>
                <a:gd name="T44" fmla="*/ 101 w 105"/>
                <a:gd name="T45" fmla="*/ 349 h 437"/>
                <a:gd name="T46" fmla="*/ 105 w 105"/>
                <a:gd name="T47" fmla="*/ 324 h 437"/>
                <a:gd name="T48" fmla="*/ 105 w 105"/>
                <a:gd name="T49" fmla="*/ 279 h 437"/>
                <a:gd name="T50" fmla="*/ 99 w 105"/>
                <a:gd name="T51" fmla="*/ 235 h 437"/>
                <a:gd name="T52" fmla="*/ 89 w 105"/>
                <a:gd name="T53" fmla="*/ 190 h 437"/>
                <a:gd name="T54" fmla="*/ 74 w 105"/>
                <a:gd name="T55" fmla="*/ 148 h 437"/>
                <a:gd name="T56" fmla="*/ 56 w 105"/>
                <a:gd name="T57" fmla="*/ 103 h 437"/>
                <a:gd name="T58" fmla="*/ 18 w 105"/>
                <a:gd name="T59" fmla="*/ 12 h 437"/>
                <a:gd name="T60" fmla="*/ 18 w 105"/>
                <a:gd name="T61" fmla="*/ 10 h 437"/>
                <a:gd name="T62" fmla="*/ 10 w 105"/>
                <a:gd name="T63" fmla="*/ 2 h 437"/>
                <a:gd name="T64" fmla="*/ 6 w 105"/>
                <a:gd name="T65" fmla="*/ 0 h 437"/>
                <a:gd name="T66" fmla="*/ 6 w 105"/>
                <a:gd name="T67" fmla="*/ 2 h 437"/>
                <a:gd name="T68" fmla="*/ 8 w 105"/>
                <a:gd name="T69" fmla="*/ 8 h 4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
                <a:gd name="T106" fmla="*/ 0 h 437"/>
                <a:gd name="T107" fmla="*/ 105 w 105"/>
                <a:gd name="T108" fmla="*/ 437 h 4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 h="437">
                  <a:moveTo>
                    <a:pt x="10" y="12"/>
                  </a:moveTo>
                  <a:lnTo>
                    <a:pt x="12" y="33"/>
                  </a:lnTo>
                  <a:lnTo>
                    <a:pt x="16" y="53"/>
                  </a:lnTo>
                  <a:lnTo>
                    <a:pt x="20" y="74"/>
                  </a:lnTo>
                  <a:lnTo>
                    <a:pt x="25" y="95"/>
                  </a:lnTo>
                  <a:lnTo>
                    <a:pt x="39" y="140"/>
                  </a:lnTo>
                  <a:lnTo>
                    <a:pt x="51" y="184"/>
                  </a:lnTo>
                  <a:lnTo>
                    <a:pt x="56" y="206"/>
                  </a:lnTo>
                  <a:lnTo>
                    <a:pt x="60" y="229"/>
                  </a:lnTo>
                  <a:lnTo>
                    <a:pt x="64" y="250"/>
                  </a:lnTo>
                  <a:lnTo>
                    <a:pt x="66" y="272"/>
                  </a:lnTo>
                  <a:lnTo>
                    <a:pt x="66" y="283"/>
                  </a:lnTo>
                  <a:lnTo>
                    <a:pt x="64" y="295"/>
                  </a:lnTo>
                  <a:lnTo>
                    <a:pt x="62" y="305"/>
                  </a:lnTo>
                  <a:lnTo>
                    <a:pt x="60" y="316"/>
                  </a:lnTo>
                  <a:lnTo>
                    <a:pt x="58" y="326"/>
                  </a:lnTo>
                  <a:lnTo>
                    <a:pt x="54" y="338"/>
                  </a:lnTo>
                  <a:lnTo>
                    <a:pt x="51" y="349"/>
                  </a:lnTo>
                  <a:lnTo>
                    <a:pt x="45" y="359"/>
                  </a:lnTo>
                  <a:lnTo>
                    <a:pt x="35" y="369"/>
                  </a:lnTo>
                  <a:lnTo>
                    <a:pt x="27" y="376"/>
                  </a:lnTo>
                  <a:lnTo>
                    <a:pt x="18" y="384"/>
                  </a:lnTo>
                  <a:lnTo>
                    <a:pt x="12" y="392"/>
                  </a:lnTo>
                  <a:lnTo>
                    <a:pt x="6" y="398"/>
                  </a:lnTo>
                  <a:lnTo>
                    <a:pt x="2" y="406"/>
                  </a:lnTo>
                  <a:lnTo>
                    <a:pt x="0" y="411"/>
                  </a:lnTo>
                  <a:lnTo>
                    <a:pt x="0" y="415"/>
                  </a:lnTo>
                  <a:lnTo>
                    <a:pt x="0" y="417"/>
                  </a:lnTo>
                  <a:lnTo>
                    <a:pt x="2" y="425"/>
                  </a:lnTo>
                  <a:lnTo>
                    <a:pt x="4" y="431"/>
                  </a:lnTo>
                  <a:lnTo>
                    <a:pt x="6" y="433"/>
                  </a:lnTo>
                  <a:lnTo>
                    <a:pt x="8" y="435"/>
                  </a:lnTo>
                  <a:lnTo>
                    <a:pt x="12" y="435"/>
                  </a:lnTo>
                  <a:lnTo>
                    <a:pt x="14" y="437"/>
                  </a:lnTo>
                  <a:lnTo>
                    <a:pt x="20" y="435"/>
                  </a:lnTo>
                  <a:lnTo>
                    <a:pt x="25" y="435"/>
                  </a:lnTo>
                  <a:lnTo>
                    <a:pt x="31" y="433"/>
                  </a:lnTo>
                  <a:lnTo>
                    <a:pt x="37" y="431"/>
                  </a:lnTo>
                  <a:lnTo>
                    <a:pt x="49" y="425"/>
                  </a:lnTo>
                  <a:lnTo>
                    <a:pt x="60" y="417"/>
                  </a:lnTo>
                  <a:lnTo>
                    <a:pt x="70" y="409"/>
                  </a:lnTo>
                  <a:lnTo>
                    <a:pt x="80" y="398"/>
                  </a:lnTo>
                  <a:lnTo>
                    <a:pt x="87" y="386"/>
                  </a:lnTo>
                  <a:lnTo>
                    <a:pt x="95" y="373"/>
                  </a:lnTo>
                  <a:lnTo>
                    <a:pt x="97" y="361"/>
                  </a:lnTo>
                  <a:lnTo>
                    <a:pt x="101" y="349"/>
                  </a:lnTo>
                  <a:lnTo>
                    <a:pt x="103" y="336"/>
                  </a:lnTo>
                  <a:lnTo>
                    <a:pt x="105" y="324"/>
                  </a:lnTo>
                  <a:lnTo>
                    <a:pt x="105" y="301"/>
                  </a:lnTo>
                  <a:lnTo>
                    <a:pt x="105" y="279"/>
                  </a:lnTo>
                  <a:lnTo>
                    <a:pt x="103" y="256"/>
                  </a:lnTo>
                  <a:lnTo>
                    <a:pt x="99" y="235"/>
                  </a:lnTo>
                  <a:lnTo>
                    <a:pt x="95" y="212"/>
                  </a:lnTo>
                  <a:lnTo>
                    <a:pt x="89" y="190"/>
                  </a:lnTo>
                  <a:lnTo>
                    <a:pt x="82" y="169"/>
                  </a:lnTo>
                  <a:lnTo>
                    <a:pt x="74" y="148"/>
                  </a:lnTo>
                  <a:lnTo>
                    <a:pt x="66" y="126"/>
                  </a:lnTo>
                  <a:lnTo>
                    <a:pt x="56" y="103"/>
                  </a:lnTo>
                  <a:lnTo>
                    <a:pt x="37" y="58"/>
                  </a:lnTo>
                  <a:lnTo>
                    <a:pt x="18" y="12"/>
                  </a:lnTo>
                  <a:lnTo>
                    <a:pt x="18" y="10"/>
                  </a:lnTo>
                  <a:lnTo>
                    <a:pt x="16" y="8"/>
                  </a:lnTo>
                  <a:lnTo>
                    <a:pt x="10" y="2"/>
                  </a:lnTo>
                  <a:lnTo>
                    <a:pt x="6" y="0"/>
                  </a:lnTo>
                  <a:lnTo>
                    <a:pt x="6" y="2"/>
                  </a:lnTo>
                  <a:lnTo>
                    <a:pt x="6" y="4"/>
                  </a:lnTo>
                  <a:lnTo>
                    <a:pt x="8" y="8"/>
                  </a:lnTo>
                  <a:lnTo>
                    <a:pt x="10" y="12"/>
                  </a:lnTo>
                  <a:close/>
                </a:path>
              </a:pathLst>
            </a:custGeom>
            <a:solidFill>
              <a:srgbClr val="000000"/>
            </a:solidFill>
            <a:ln w="9525">
              <a:solidFill>
                <a:schemeClr val="tx1"/>
              </a:solidFill>
              <a:round/>
              <a:headEnd/>
              <a:tailEnd/>
            </a:ln>
          </p:spPr>
          <p:txBody>
            <a:bodyPr/>
            <a:lstStyle/>
            <a:p>
              <a:endParaRPr lang="en-US"/>
            </a:p>
          </p:txBody>
        </p:sp>
        <p:sp>
          <p:nvSpPr>
            <p:cNvPr id="9261" name="Freeform 44"/>
            <p:cNvSpPr>
              <a:spLocks/>
            </p:cNvSpPr>
            <p:nvPr/>
          </p:nvSpPr>
          <p:spPr bwMode="auto">
            <a:xfrm>
              <a:off x="4838" y="3922"/>
              <a:ext cx="34" cy="19"/>
            </a:xfrm>
            <a:custGeom>
              <a:avLst/>
              <a:gdLst>
                <a:gd name="T0" fmla="*/ 0 w 68"/>
                <a:gd name="T1" fmla="*/ 33 h 36"/>
                <a:gd name="T2" fmla="*/ 44 w 68"/>
                <a:gd name="T3" fmla="*/ 36 h 36"/>
                <a:gd name="T4" fmla="*/ 46 w 68"/>
                <a:gd name="T5" fmla="*/ 36 h 36"/>
                <a:gd name="T6" fmla="*/ 50 w 68"/>
                <a:gd name="T7" fmla="*/ 34 h 36"/>
                <a:gd name="T8" fmla="*/ 56 w 68"/>
                <a:gd name="T9" fmla="*/ 31 h 36"/>
                <a:gd name="T10" fmla="*/ 60 w 68"/>
                <a:gd name="T11" fmla="*/ 27 h 36"/>
                <a:gd name="T12" fmla="*/ 64 w 68"/>
                <a:gd name="T13" fmla="*/ 23 h 36"/>
                <a:gd name="T14" fmla="*/ 68 w 68"/>
                <a:gd name="T15" fmla="*/ 17 h 36"/>
                <a:gd name="T16" fmla="*/ 68 w 68"/>
                <a:gd name="T17" fmla="*/ 15 h 36"/>
                <a:gd name="T18" fmla="*/ 68 w 68"/>
                <a:gd name="T19" fmla="*/ 11 h 36"/>
                <a:gd name="T20" fmla="*/ 68 w 68"/>
                <a:gd name="T21" fmla="*/ 7 h 36"/>
                <a:gd name="T22" fmla="*/ 66 w 68"/>
                <a:gd name="T23" fmla="*/ 5 h 36"/>
                <a:gd name="T24" fmla="*/ 62 w 68"/>
                <a:gd name="T25" fmla="*/ 2 h 36"/>
                <a:gd name="T26" fmla="*/ 58 w 68"/>
                <a:gd name="T27" fmla="*/ 2 h 36"/>
                <a:gd name="T28" fmla="*/ 54 w 68"/>
                <a:gd name="T29" fmla="*/ 0 h 36"/>
                <a:gd name="T30" fmla="*/ 50 w 68"/>
                <a:gd name="T31" fmla="*/ 2 h 36"/>
                <a:gd name="T32" fmla="*/ 40 w 68"/>
                <a:gd name="T33" fmla="*/ 2 h 36"/>
                <a:gd name="T34" fmla="*/ 35 w 68"/>
                <a:gd name="T35" fmla="*/ 2 h 36"/>
                <a:gd name="T36" fmla="*/ 31 w 68"/>
                <a:gd name="T37" fmla="*/ 0 h 36"/>
                <a:gd name="T38" fmla="*/ 21 w 68"/>
                <a:gd name="T39" fmla="*/ 7 h 36"/>
                <a:gd name="T40" fmla="*/ 11 w 68"/>
                <a:gd name="T41" fmla="*/ 13 h 36"/>
                <a:gd name="T42" fmla="*/ 7 w 68"/>
                <a:gd name="T43" fmla="*/ 17 h 36"/>
                <a:gd name="T44" fmla="*/ 4 w 68"/>
                <a:gd name="T45" fmla="*/ 21 h 36"/>
                <a:gd name="T46" fmla="*/ 2 w 68"/>
                <a:gd name="T47" fmla="*/ 25 h 36"/>
                <a:gd name="T48" fmla="*/ 0 w 68"/>
                <a:gd name="T49" fmla="*/ 33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36"/>
                <a:gd name="T77" fmla="*/ 68 w 68"/>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36">
                  <a:moveTo>
                    <a:pt x="0" y="33"/>
                  </a:moveTo>
                  <a:lnTo>
                    <a:pt x="44" y="36"/>
                  </a:lnTo>
                  <a:lnTo>
                    <a:pt x="46" y="36"/>
                  </a:lnTo>
                  <a:lnTo>
                    <a:pt x="50" y="34"/>
                  </a:lnTo>
                  <a:lnTo>
                    <a:pt x="56" y="31"/>
                  </a:lnTo>
                  <a:lnTo>
                    <a:pt x="60" y="27"/>
                  </a:lnTo>
                  <a:lnTo>
                    <a:pt x="64" y="23"/>
                  </a:lnTo>
                  <a:lnTo>
                    <a:pt x="68" y="17"/>
                  </a:lnTo>
                  <a:lnTo>
                    <a:pt x="68" y="15"/>
                  </a:lnTo>
                  <a:lnTo>
                    <a:pt x="68" y="11"/>
                  </a:lnTo>
                  <a:lnTo>
                    <a:pt x="68" y="7"/>
                  </a:lnTo>
                  <a:lnTo>
                    <a:pt x="66" y="5"/>
                  </a:lnTo>
                  <a:lnTo>
                    <a:pt x="62" y="2"/>
                  </a:lnTo>
                  <a:lnTo>
                    <a:pt x="58" y="2"/>
                  </a:lnTo>
                  <a:lnTo>
                    <a:pt x="54" y="0"/>
                  </a:lnTo>
                  <a:lnTo>
                    <a:pt x="50" y="2"/>
                  </a:lnTo>
                  <a:lnTo>
                    <a:pt x="40" y="2"/>
                  </a:lnTo>
                  <a:lnTo>
                    <a:pt x="35" y="2"/>
                  </a:lnTo>
                  <a:lnTo>
                    <a:pt x="31" y="0"/>
                  </a:lnTo>
                  <a:lnTo>
                    <a:pt x="21" y="7"/>
                  </a:lnTo>
                  <a:lnTo>
                    <a:pt x="11" y="13"/>
                  </a:lnTo>
                  <a:lnTo>
                    <a:pt x="7" y="17"/>
                  </a:lnTo>
                  <a:lnTo>
                    <a:pt x="4" y="21"/>
                  </a:lnTo>
                  <a:lnTo>
                    <a:pt x="2" y="25"/>
                  </a:lnTo>
                  <a:lnTo>
                    <a:pt x="0" y="33"/>
                  </a:lnTo>
                  <a:close/>
                </a:path>
              </a:pathLst>
            </a:custGeom>
            <a:solidFill>
              <a:srgbClr val="F2E8D6"/>
            </a:solidFill>
            <a:ln w="9525">
              <a:solidFill>
                <a:schemeClr val="tx1"/>
              </a:solidFill>
              <a:round/>
              <a:headEnd/>
              <a:tailEnd/>
            </a:ln>
          </p:spPr>
          <p:txBody>
            <a:bodyPr/>
            <a:lstStyle/>
            <a:p>
              <a:endParaRPr lang="en-US"/>
            </a:p>
          </p:txBody>
        </p:sp>
        <p:sp>
          <p:nvSpPr>
            <p:cNvPr id="9262" name="Freeform 45"/>
            <p:cNvSpPr>
              <a:spLocks/>
            </p:cNvSpPr>
            <p:nvPr/>
          </p:nvSpPr>
          <p:spPr bwMode="auto">
            <a:xfrm>
              <a:off x="4903" y="3809"/>
              <a:ext cx="143" cy="190"/>
            </a:xfrm>
            <a:custGeom>
              <a:avLst/>
              <a:gdLst>
                <a:gd name="T0" fmla="*/ 31 w 286"/>
                <a:gd name="T1" fmla="*/ 380 h 380"/>
                <a:gd name="T2" fmla="*/ 217 w 286"/>
                <a:gd name="T3" fmla="*/ 370 h 380"/>
                <a:gd name="T4" fmla="*/ 221 w 286"/>
                <a:gd name="T5" fmla="*/ 364 h 380"/>
                <a:gd name="T6" fmla="*/ 226 w 286"/>
                <a:gd name="T7" fmla="*/ 353 h 380"/>
                <a:gd name="T8" fmla="*/ 226 w 286"/>
                <a:gd name="T9" fmla="*/ 347 h 380"/>
                <a:gd name="T10" fmla="*/ 222 w 286"/>
                <a:gd name="T11" fmla="*/ 343 h 380"/>
                <a:gd name="T12" fmla="*/ 222 w 286"/>
                <a:gd name="T13" fmla="*/ 341 h 380"/>
                <a:gd name="T14" fmla="*/ 221 w 286"/>
                <a:gd name="T15" fmla="*/ 337 h 380"/>
                <a:gd name="T16" fmla="*/ 219 w 286"/>
                <a:gd name="T17" fmla="*/ 333 h 380"/>
                <a:gd name="T18" fmla="*/ 213 w 286"/>
                <a:gd name="T19" fmla="*/ 322 h 380"/>
                <a:gd name="T20" fmla="*/ 205 w 286"/>
                <a:gd name="T21" fmla="*/ 293 h 380"/>
                <a:gd name="T22" fmla="*/ 203 w 286"/>
                <a:gd name="T23" fmla="*/ 252 h 380"/>
                <a:gd name="T24" fmla="*/ 209 w 286"/>
                <a:gd name="T25" fmla="*/ 215 h 380"/>
                <a:gd name="T26" fmla="*/ 219 w 286"/>
                <a:gd name="T27" fmla="*/ 176 h 380"/>
                <a:gd name="T28" fmla="*/ 234 w 286"/>
                <a:gd name="T29" fmla="*/ 139 h 380"/>
                <a:gd name="T30" fmla="*/ 252 w 286"/>
                <a:gd name="T31" fmla="*/ 106 h 380"/>
                <a:gd name="T32" fmla="*/ 269 w 286"/>
                <a:gd name="T33" fmla="*/ 73 h 380"/>
                <a:gd name="T34" fmla="*/ 286 w 286"/>
                <a:gd name="T35" fmla="*/ 42 h 380"/>
                <a:gd name="T36" fmla="*/ 277 w 286"/>
                <a:gd name="T37" fmla="*/ 27 h 380"/>
                <a:gd name="T38" fmla="*/ 261 w 286"/>
                <a:gd name="T39" fmla="*/ 15 h 380"/>
                <a:gd name="T40" fmla="*/ 244 w 286"/>
                <a:gd name="T41" fmla="*/ 7 h 380"/>
                <a:gd name="T42" fmla="*/ 224 w 286"/>
                <a:gd name="T43" fmla="*/ 2 h 380"/>
                <a:gd name="T44" fmla="*/ 203 w 286"/>
                <a:gd name="T45" fmla="*/ 0 h 380"/>
                <a:gd name="T46" fmla="*/ 160 w 286"/>
                <a:gd name="T47" fmla="*/ 2 h 380"/>
                <a:gd name="T48" fmla="*/ 143 w 286"/>
                <a:gd name="T49" fmla="*/ 5 h 380"/>
                <a:gd name="T50" fmla="*/ 124 w 286"/>
                <a:gd name="T51" fmla="*/ 11 h 380"/>
                <a:gd name="T52" fmla="*/ 108 w 286"/>
                <a:gd name="T53" fmla="*/ 17 h 380"/>
                <a:gd name="T54" fmla="*/ 93 w 286"/>
                <a:gd name="T55" fmla="*/ 23 h 380"/>
                <a:gd name="T56" fmla="*/ 81 w 286"/>
                <a:gd name="T57" fmla="*/ 31 h 380"/>
                <a:gd name="T58" fmla="*/ 71 w 286"/>
                <a:gd name="T59" fmla="*/ 40 h 380"/>
                <a:gd name="T60" fmla="*/ 64 w 286"/>
                <a:gd name="T61" fmla="*/ 52 h 380"/>
                <a:gd name="T62" fmla="*/ 58 w 286"/>
                <a:gd name="T63" fmla="*/ 66 h 380"/>
                <a:gd name="T64" fmla="*/ 54 w 286"/>
                <a:gd name="T65" fmla="*/ 83 h 380"/>
                <a:gd name="T66" fmla="*/ 42 w 286"/>
                <a:gd name="T67" fmla="*/ 102 h 380"/>
                <a:gd name="T68" fmla="*/ 33 w 286"/>
                <a:gd name="T69" fmla="*/ 120 h 380"/>
                <a:gd name="T70" fmla="*/ 19 w 286"/>
                <a:gd name="T71" fmla="*/ 161 h 380"/>
                <a:gd name="T72" fmla="*/ 11 w 286"/>
                <a:gd name="T73" fmla="*/ 199 h 380"/>
                <a:gd name="T74" fmla="*/ 0 w 286"/>
                <a:gd name="T75" fmla="*/ 240 h 3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6"/>
                <a:gd name="T115" fmla="*/ 0 h 380"/>
                <a:gd name="T116" fmla="*/ 286 w 286"/>
                <a:gd name="T117" fmla="*/ 380 h 3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6" h="380">
                  <a:moveTo>
                    <a:pt x="0" y="240"/>
                  </a:moveTo>
                  <a:lnTo>
                    <a:pt x="31" y="380"/>
                  </a:lnTo>
                  <a:lnTo>
                    <a:pt x="215" y="372"/>
                  </a:lnTo>
                  <a:lnTo>
                    <a:pt x="217" y="370"/>
                  </a:lnTo>
                  <a:lnTo>
                    <a:pt x="217" y="368"/>
                  </a:lnTo>
                  <a:lnTo>
                    <a:pt x="221" y="364"/>
                  </a:lnTo>
                  <a:lnTo>
                    <a:pt x="224" y="357"/>
                  </a:lnTo>
                  <a:lnTo>
                    <a:pt x="226" y="353"/>
                  </a:lnTo>
                  <a:lnTo>
                    <a:pt x="228" y="349"/>
                  </a:lnTo>
                  <a:lnTo>
                    <a:pt x="226" y="347"/>
                  </a:lnTo>
                  <a:lnTo>
                    <a:pt x="224" y="345"/>
                  </a:lnTo>
                  <a:lnTo>
                    <a:pt x="222" y="343"/>
                  </a:lnTo>
                  <a:lnTo>
                    <a:pt x="222" y="341"/>
                  </a:lnTo>
                  <a:lnTo>
                    <a:pt x="221" y="337"/>
                  </a:lnTo>
                  <a:lnTo>
                    <a:pt x="219" y="335"/>
                  </a:lnTo>
                  <a:lnTo>
                    <a:pt x="219" y="333"/>
                  </a:lnTo>
                  <a:lnTo>
                    <a:pt x="215" y="331"/>
                  </a:lnTo>
                  <a:lnTo>
                    <a:pt x="213" y="322"/>
                  </a:lnTo>
                  <a:lnTo>
                    <a:pt x="209" y="312"/>
                  </a:lnTo>
                  <a:lnTo>
                    <a:pt x="205" y="293"/>
                  </a:lnTo>
                  <a:lnTo>
                    <a:pt x="203" y="273"/>
                  </a:lnTo>
                  <a:lnTo>
                    <a:pt x="203" y="252"/>
                  </a:lnTo>
                  <a:lnTo>
                    <a:pt x="205" y="234"/>
                  </a:lnTo>
                  <a:lnTo>
                    <a:pt x="209" y="215"/>
                  </a:lnTo>
                  <a:lnTo>
                    <a:pt x="213" y="196"/>
                  </a:lnTo>
                  <a:lnTo>
                    <a:pt x="219" y="176"/>
                  </a:lnTo>
                  <a:lnTo>
                    <a:pt x="226" y="159"/>
                  </a:lnTo>
                  <a:lnTo>
                    <a:pt x="234" y="139"/>
                  </a:lnTo>
                  <a:lnTo>
                    <a:pt x="242" y="122"/>
                  </a:lnTo>
                  <a:lnTo>
                    <a:pt x="252" y="106"/>
                  </a:lnTo>
                  <a:lnTo>
                    <a:pt x="261" y="89"/>
                  </a:lnTo>
                  <a:lnTo>
                    <a:pt x="269" y="73"/>
                  </a:lnTo>
                  <a:lnTo>
                    <a:pt x="279" y="58"/>
                  </a:lnTo>
                  <a:lnTo>
                    <a:pt x="286" y="42"/>
                  </a:lnTo>
                  <a:lnTo>
                    <a:pt x="283" y="35"/>
                  </a:lnTo>
                  <a:lnTo>
                    <a:pt x="277" y="27"/>
                  </a:lnTo>
                  <a:lnTo>
                    <a:pt x="269" y="21"/>
                  </a:lnTo>
                  <a:lnTo>
                    <a:pt x="261" y="15"/>
                  </a:lnTo>
                  <a:lnTo>
                    <a:pt x="254" y="11"/>
                  </a:lnTo>
                  <a:lnTo>
                    <a:pt x="244" y="7"/>
                  </a:lnTo>
                  <a:lnTo>
                    <a:pt x="234" y="5"/>
                  </a:lnTo>
                  <a:lnTo>
                    <a:pt x="224" y="2"/>
                  </a:lnTo>
                  <a:lnTo>
                    <a:pt x="213" y="2"/>
                  </a:lnTo>
                  <a:lnTo>
                    <a:pt x="203" y="0"/>
                  </a:lnTo>
                  <a:lnTo>
                    <a:pt x="182" y="0"/>
                  </a:lnTo>
                  <a:lnTo>
                    <a:pt x="160" y="2"/>
                  </a:lnTo>
                  <a:lnTo>
                    <a:pt x="153" y="4"/>
                  </a:lnTo>
                  <a:lnTo>
                    <a:pt x="143" y="5"/>
                  </a:lnTo>
                  <a:lnTo>
                    <a:pt x="133" y="9"/>
                  </a:lnTo>
                  <a:lnTo>
                    <a:pt x="124" y="11"/>
                  </a:lnTo>
                  <a:lnTo>
                    <a:pt x="116" y="15"/>
                  </a:lnTo>
                  <a:lnTo>
                    <a:pt x="108" y="17"/>
                  </a:lnTo>
                  <a:lnTo>
                    <a:pt x="100" y="21"/>
                  </a:lnTo>
                  <a:lnTo>
                    <a:pt x="93" y="23"/>
                  </a:lnTo>
                  <a:lnTo>
                    <a:pt x="87" y="27"/>
                  </a:lnTo>
                  <a:lnTo>
                    <a:pt x="81" y="31"/>
                  </a:lnTo>
                  <a:lnTo>
                    <a:pt x="77" y="36"/>
                  </a:lnTo>
                  <a:lnTo>
                    <a:pt x="71" y="40"/>
                  </a:lnTo>
                  <a:lnTo>
                    <a:pt x="67" y="46"/>
                  </a:lnTo>
                  <a:lnTo>
                    <a:pt x="64" y="52"/>
                  </a:lnTo>
                  <a:lnTo>
                    <a:pt x="60" y="58"/>
                  </a:lnTo>
                  <a:lnTo>
                    <a:pt x="58" y="66"/>
                  </a:lnTo>
                  <a:lnTo>
                    <a:pt x="56" y="73"/>
                  </a:lnTo>
                  <a:lnTo>
                    <a:pt x="54" y="83"/>
                  </a:lnTo>
                  <a:lnTo>
                    <a:pt x="46" y="93"/>
                  </a:lnTo>
                  <a:lnTo>
                    <a:pt x="42" y="102"/>
                  </a:lnTo>
                  <a:lnTo>
                    <a:pt x="36" y="112"/>
                  </a:lnTo>
                  <a:lnTo>
                    <a:pt x="33" y="120"/>
                  </a:lnTo>
                  <a:lnTo>
                    <a:pt x="25" y="141"/>
                  </a:lnTo>
                  <a:lnTo>
                    <a:pt x="19" y="161"/>
                  </a:lnTo>
                  <a:lnTo>
                    <a:pt x="15" y="180"/>
                  </a:lnTo>
                  <a:lnTo>
                    <a:pt x="11" y="199"/>
                  </a:lnTo>
                  <a:lnTo>
                    <a:pt x="5" y="221"/>
                  </a:lnTo>
                  <a:lnTo>
                    <a:pt x="0" y="240"/>
                  </a:lnTo>
                  <a:close/>
                </a:path>
              </a:pathLst>
            </a:custGeom>
            <a:solidFill>
              <a:srgbClr val="F2E8D6"/>
            </a:solidFill>
            <a:ln w="9525">
              <a:solidFill>
                <a:schemeClr val="tx1"/>
              </a:solidFill>
              <a:round/>
              <a:headEnd/>
              <a:tailEnd/>
            </a:ln>
          </p:spPr>
          <p:txBody>
            <a:bodyPr/>
            <a:lstStyle/>
            <a:p>
              <a:endParaRPr lang="en-US"/>
            </a:p>
          </p:txBody>
        </p:sp>
        <p:sp>
          <p:nvSpPr>
            <p:cNvPr id="9263" name="Freeform 46"/>
            <p:cNvSpPr>
              <a:spLocks/>
            </p:cNvSpPr>
            <p:nvPr/>
          </p:nvSpPr>
          <p:spPr bwMode="auto">
            <a:xfrm>
              <a:off x="4979" y="2271"/>
              <a:ext cx="94" cy="75"/>
            </a:xfrm>
            <a:custGeom>
              <a:avLst/>
              <a:gdLst>
                <a:gd name="T0" fmla="*/ 0 w 188"/>
                <a:gd name="T1" fmla="*/ 132 h 152"/>
                <a:gd name="T2" fmla="*/ 0 w 188"/>
                <a:gd name="T3" fmla="*/ 134 h 152"/>
                <a:gd name="T4" fmla="*/ 0 w 188"/>
                <a:gd name="T5" fmla="*/ 140 h 152"/>
                <a:gd name="T6" fmla="*/ 2 w 188"/>
                <a:gd name="T7" fmla="*/ 146 h 152"/>
                <a:gd name="T8" fmla="*/ 2 w 188"/>
                <a:gd name="T9" fmla="*/ 148 h 152"/>
                <a:gd name="T10" fmla="*/ 4 w 188"/>
                <a:gd name="T11" fmla="*/ 152 h 152"/>
                <a:gd name="T12" fmla="*/ 122 w 188"/>
                <a:gd name="T13" fmla="*/ 88 h 152"/>
                <a:gd name="T14" fmla="*/ 122 w 188"/>
                <a:gd name="T15" fmla="*/ 88 h 152"/>
                <a:gd name="T16" fmla="*/ 124 w 188"/>
                <a:gd name="T17" fmla="*/ 88 h 152"/>
                <a:gd name="T18" fmla="*/ 128 w 188"/>
                <a:gd name="T19" fmla="*/ 90 h 152"/>
                <a:gd name="T20" fmla="*/ 132 w 188"/>
                <a:gd name="T21" fmla="*/ 90 h 152"/>
                <a:gd name="T22" fmla="*/ 133 w 188"/>
                <a:gd name="T23" fmla="*/ 92 h 152"/>
                <a:gd name="T24" fmla="*/ 137 w 188"/>
                <a:gd name="T25" fmla="*/ 95 h 152"/>
                <a:gd name="T26" fmla="*/ 143 w 188"/>
                <a:gd name="T27" fmla="*/ 101 h 152"/>
                <a:gd name="T28" fmla="*/ 147 w 188"/>
                <a:gd name="T29" fmla="*/ 107 h 152"/>
                <a:gd name="T30" fmla="*/ 153 w 188"/>
                <a:gd name="T31" fmla="*/ 113 h 152"/>
                <a:gd name="T32" fmla="*/ 157 w 188"/>
                <a:gd name="T33" fmla="*/ 115 h 152"/>
                <a:gd name="T34" fmla="*/ 161 w 188"/>
                <a:gd name="T35" fmla="*/ 117 h 152"/>
                <a:gd name="T36" fmla="*/ 164 w 188"/>
                <a:gd name="T37" fmla="*/ 119 h 152"/>
                <a:gd name="T38" fmla="*/ 170 w 188"/>
                <a:gd name="T39" fmla="*/ 119 h 152"/>
                <a:gd name="T40" fmla="*/ 176 w 188"/>
                <a:gd name="T41" fmla="*/ 119 h 152"/>
                <a:gd name="T42" fmla="*/ 182 w 188"/>
                <a:gd name="T43" fmla="*/ 117 h 152"/>
                <a:gd name="T44" fmla="*/ 186 w 188"/>
                <a:gd name="T45" fmla="*/ 111 h 152"/>
                <a:gd name="T46" fmla="*/ 188 w 188"/>
                <a:gd name="T47" fmla="*/ 105 h 152"/>
                <a:gd name="T48" fmla="*/ 157 w 188"/>
                <a:gd name="T49" fmla="*/ 10 h 152"/>
                <a:gd name="T50" fmla="*/ 155 w 188"/>
                <a:gd name="T51" fmla="*/ 10 h 152"/>
                <a:gd name="T52" fmla="*/ 151 w 188"/>
                <a:gd name="T53" fmla="*/ 10 h 152"/>
                <a:gd name="T54" fmla="*/ 147 w 188"/>
                <a:gd name="T55" fmla="*/ 6 h 152"/>
                <a:gd name="T56" fmla="*/ 143 w 188"/>
                <a:gd name="T57" fmla="*/ 4 h 152"/>
                <a:gd name="T58" fmla="*/ 137 w 188"/>
                <a:gd name="T59" fmla="*/ 2 h 152"/>
                <a:gd name="T60" fmla="*/ 133 w 188"/>
                <a:gd name="T61" fmla="*/ 2 h 152"/>
                <a:gd name="T62" fmla="*/ 130 w 188"/>
                <a:gd name="T63" fmla="*/ 0 h 152"/>
                <a:gd name="T64" fmla="*/ 126 w 188"/>
                <a:gd name="T65" fmla="*/ 2 h 152"/>
                <a:gd name="T66" fmla="*/ 124 w 188"/>
                <a:gd name="T67" fmla="*/ 6 h 152"/>
                <a:gd name="T68" fmla="*/ 122 w 188"/>
                <a:gd name="T69" fmla="*/ 10 h 152"/>
                <a:gd name="T70" fmla="*/ 122 w 188"/>
                <a:gd name="T71" fmla="*/ 14 h 152"/>
                <a:gd name="T72" fmla="*/ 120 w 188"/>
                <a:gd name="T73" fmla="*/ 20 h 152"/>
                <a:gd name="T74" fmla="*/ 118 w 188"/>
                <a:gd name="T75" fmla="*/ 24 h 152"/>
                <a:gd name="T76" fmla="*/ 116 w 188"/>
                <a:gd name="T77" fmla="*/ 28 h 152"/>
                <a:gd name="T78" fmla="*/ 112 w 188"/>
                <a:gd name="T79" fmla="*/ 31 h 152"/>
                <a:gd name="T80" fmla="*/ 108 w 188"/>
                <a:gd name="T81" fmla="*/ 33 h 152"/>
                <a:gd name="T82" fmla="*/ 0 w 188"/>
                <a:gd name="T83" fmla="*/ 132 h 1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8"/>
                <a:gd name="T127" fmla="*/ 0 h 152"/>
                <a:gd name="T128" fmla="*/ 188 w 188"/>
                <a:gd name="T129" fmla="*/ 152 h 1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8" h="152">
                  <a:moveTo>
                    <a:pt x="0" y="132"/>
                  </a:moveTo>
                  <a:lnTo>
                    <a:pt x="0" y="134"/>
                  </a:lnTo>
                  <a:lnTo>
                    <a:pt x="0" y="140"/>
                  </a:lnTo>
                  <a:lnTo>
                    <a:pt x="2" y="146"/>
                  </a:lnTo>
                  <a:lnTo>
                    <a:pt x="2" y="148"/>
                  </a:lnTo>
                  <a:lnTo>
                    <a:pt x="4" y="152"/>
                  </a:lnTo>
                  <a:lnTo>
                    <a:pt x="122" y="88"/>
                  </a:lnTo>
                  <a:lnTo>
                    <a:pt x="124" y="88"/>
                  </a:lnTo>
                  <a:lnTo>
                    <a:pt x="128" y="90"/>
                  </a:lnTo>
                  <a:lnTo>
                    <a:pt x="132" y="90"/>
                  </a:lnTo>
                  <a:lnTo>
                    <a:pt x="133" y="92"/>
                  </a:lnTo>
                  <a:lnTo>
                    <a:pt x="137" y="95"/>
                  </a:lnTo>
                  <a:lnTo>
                    <a:pt x="143" y="101"/>
                  </a:lnTo>
                  <a:lnTo>
                    <a:pt x="147" y="107"/>
                  </a:lnTo>
                  <a:lnTo>
                    <a:pt x="153" y="113"/>
                  </a:lnTo>
                  <a:lnTo>
                    <a:pt x="157" y="115"/>
                  </a:lnTo>
                  <a:lnTo>
                    <a:pt x="161" y="117"/>
                  </a:lnTo>
                  <a:lnTo>
                    <a:pt x="164" y="119"/>
                  </a:lnTo>
                  <a:lnTo>
                    <a:pt x="170" y="119"/>
                  </a:lnTo>
                  <a:lnTo>
                    <a:pt x="176" y="119"/>
                  </a:lnTo>
                  <a:lnTo>
                    <a:pt x="182" y="117"/>
                  </a:lnTo>
                  <a:lnTo>
                    <a:pt x="186" y="111"/>
                  </a:lnTo>
                  <a:lnTo>
                    <a:pt x="188" y="105"/>
                  </a:lnTo>
                  <a:lnTo>
                    <a:pt x="157" y="10"/>
                  </a:lnTo>
                  <a:lnTo>
                    <a:pt x="155" y="10"/>
                  </a:lnTo>
                  <a:lnTo>
                    <a:pt x="151" y="10"/>
                  </a:lnTo>
                  <a:lnTo>
                    <a:pt x="147" y="6"/>
                  </a:lnTo>
                  <a:lnTo>
                    <a:pt x="143" y="4"/>
                  </a:lnTo>
                  <a:lnTo>
                    <a:pt x="137" y="2"/>
                  </a:lnTo>
                  <a:lnTo>
                    <a:pt x="133" y="2"/>
                  </a:lnTo>
                  <a:lnTo>
                    <a:pt x="130" y="0"/>
                  </a:lnTo>
                  <a:lnTo>
                    <a:pt x="126" y="2"/>
                  </a:lnTo>
                  <a:lnTo>
                    <a:pt x="124" y="6"/>
                  </a:lnTo>
                  <a:lnTo>
                    <a:pt x="122" y="10"/>
                  </a:lnTo>
                  <a:lnTo>
                    <a:pt x="122" y="14"/>
                  </a:lnTo>
                  <a:lnTo>
                    <a:pt x="120" y="20"/>
                  </a:lnTo>
                  <a:lnTo>
                    <a:pt x="118" y="24"/>
                  </a:lnTo>
                  <a:lnTo>
                    <a:pt x="116" y="28"/>
                  </a:lnTo>
                  <a:lnTo>
                    <a:pt x="112" y="31"/>
                  </a:lnTo>
                  <a:lnTo>
                    <a:pt x="108" y="33"/>
                  </a:lnTo>
                  <a:lnTo>
                    <a:pt x="0" y="132"/>
                  </a:lnTo>
                  <a:close/>
                </a:path>
              </a:pathLst>
            </a:custGeom>
            <a:solidFill>
              <a:srgbClr val="000000"/>
            </a:solidFill>
            <a:ln w="9525">
              <a:solidFill>
                <a:schemeClr val="tx1"/>
              </a:solidFill>
              <a:round/>
              <a:headEnd/>
              <a:tailEnd/>
            </a:ln>
          </p:spPr>
          <p:txBody>
            <a:bodyPr/>
            <a:lstStyle/>
            <a:p>
              <a:endParaRPr lang="en-US"/>
            </a:p>
          </p:txBody>
        </p:sp>
        <p:sp>
          <p:nvSpPr>
            <p:cNvPr id="9264" name="Freeform 47"/>
            <p:cNvSpPr>
              <a:spLocks/>
            </p:cNvSpPr>
            <p:nvPr/>
          </p:nvSpPr>
          <p:spPr bwMode="auto">
            <a:xfrm>
              <a:off x="5040" y="3772"/>
              <a:ext cx="183" cy="225"/>
            </a:xfrm>
            <a:custGeom>
              <a:avLst/>
              <a:gdLst>
                <a:gd name="T0" fmla="*/ 0 w 364"/>
                <a:gd name="T1" fmla="*/ 301 h 450"/>
                <a:gd name="T2" fmla="*/ 58 w 364"/>
                <a:gd name="T3" fmla="*/ 450 h 450"/>
                <a:gd name="T4" fmla="*/ 215 w 364"/>
                <a:gd name="T5" fmla="*/ 427 h 450"/>
                <a:gd name="T6" fmla="*/ 215 w 364"/>
                <a:gd name="T7" fmla="*/ 401 h 450"/>
                <a:gd name="T8" fmla="*/ 217 w 364"/>
                <a:gd name="T9" fmla="*/ 376 h 450"/>
                <a:gd name="T10" fmla="*/ 219 w 364"/>
                <a:gd name="T11" fmla="*/ 349 h 450"/>
                <a:gd name="T12" fmla="*/ 223 w 364"/>
                <a:gd name="T13" fmla="*/ 322 h 450"/>
                <a:gd name="T14" fmla="*/ 229 w 364"/>
                <a:gd name="T15" fmla="*/ 295 h 450"/>
                <a:gd name="T16" fmla="*/ 234 w 364"/>
                <a:gd name="T17" fmla="*/ 268 h 450"/>
                <a:gd name="T18" fmla="*/ 240 w 364"/>
                <a:gd name="T19" fmla="*/ 242 h 450"/>
                <a:gd name="T20" fmla="*/ 248 w 364"/>
                <a:gd name="T21" fmla="*/ 215 h 450"/>
                <a:gd name="T22" fmla="*/ 258 w 364"/>
                <a:gd name="T23" fmla="*/ 190 h 450"/>
                <a:gd name="T24" fmla="*/ 269 w 364"/>
                <a:gd name="T25" fmla="*/ 167 h 450"/>
                <a:gd name="T26" fmla="*/ 281 w 364"/>
                <a:gd name="T27" fmla="*/ 142 h 450"/>
                <a:gd name="T28" fmla="*/ 294 w 364"/>
                <a:gd name="T29" fmla="*/ 120 h 450"/>
                <a:gd name="T30" fmla="*/ 310 w 364"/>
                <a:gd name="T31" fmla="*/ 99 h 450"/>
                <a:gd name="T32" fmla="*/ 325 w 364"/>
                <a:gd name="T33" fmla="*/ 79 h 450"/>
                <a:gd name="T34" fmla="*/ 335 w 364"/>
                <a:gd name="T35" fmla="*/ 70 h 450"/>
                <a:gd name="T36" fmla="*/ 345 w 364"/>
                <a:gd name="T37" fmla="*/ 60 h 450"/>
                <a:gd name="T38" fmla="*/ 355 w 364"/>
                <a:gd name="T39" fmla="*/ 52 h 450"/>
                <a:gd name="T40" fmla="*/ 364 w 364"/>
                <a:gd name="T41" fmla="*/ 45 h 450"/>
                <a:gd name="T42" fmla="*/ 360 w 364"/>
                <a:gd name="T43" fmla="*/ 37 h 450"/>
                <a:gd name="T44" fmla="*/ 355 w 364"/>
                <a:gd name="T45" fmla="*/ 29 h 450"/>
                <a:gd name="T46" fmla="*/ 349 w 364"/>
                <a:gd name="T47" fmla="*/ 23 h 450"/>
                <a:gd name="T48" fmla="*/ 341 w 364"/>
                <a:gd name="T49" fmla="*/ 17 h 450"/>
                <a:gd name="T50" fmla="*/ 333 w 364"/>
                <a:gd name="T51" fmla="*/ 14 h 450"/>
                <a:gd name="T52" fmla="*/ 325 w 364"/>
                <a:gd name="T53" fmla="*/ 10 h 450"/>
                <a:gd name="T54" fmla="*/ 316 w 364"/>
                <a:gd name="T55" fmla="*/ 6 h 450"/>
                <a:gd name="T56" fmla="*/ 306 w 364"/>
                <a:gd name="T57" fmla="*/ 4 h 450"/>
                <a:gd name="T58" fmla="*/ 296 w 364"/>
                <a:gd name="T59" fmla="*/ 2 h 450"/>
                <a:gd name="T60" fmla="*/ 287 w 364"/>
                <a:gd name="T61" fmla="*/ 0 h 450"/>
                <a:gd name="T62" fmla="*/ 265 w 364"/>
                <a:gd name="T63" fmla="*/ 0 h 450"/>
                <a:gd name="T64" fmla="*/ 246 w 364"/>
                <a:gd name="T65" fmla="*/ 0 h 450"/>
                <a:gd name="T66" fmla="*/ 236 w 364"/>
                <a:gd name="T67" fmla="*/ 2 h 450"/>
                <a:gd name="T68" fmla="*/ 229 w 364"/>
                <a:gd name="T69" fmla="*/ 4 h 450"/>
                <a:gd name="T70" fmla="*/ 207 w 364"/>
                <a:gd name="T71" fmla="*/ 17 h 450"/>
                <a:gd name="T72" fmla="*/ 186 w 364"/>
                <a:gd name="T73" fmla="*/ 31 h 450"/>
                <a:gd name="T74" fmla="*/ 167 w 364"/>
                <a:gd name="T75" fmla="*/ 45 h 450"/>
                <a:gd name="T76" fmla="*/ 147 w 364"/>
                <a:gd name="T77" fmla="*/ 60 h 450"/>
                <a:gd name="T78" fmla="*/ 130 w 364"/>
                <a:gd name="T79" fmla="*/ 76 h 450"/>
                <a:gd name="T80" fmla="*/ 114 w 364"/>
                <a:gd name="T81" fmla="*/ 93 h 450"/>
                <a:gd name="T82" fmla="*/ 99 w 364"/>
                <a:gd name="T83" fmla="*/ 110 h 450"/>
                <a:gd name="T84" fmla="*/ 83 w 364"/>
                <a:gd name="T85" fmla="*/ 128 h 450"/>
                <a:gd name="T86" fmla="*/ 70 w 364"/>
                <a:gd name="T87" fmla="*/ 147 h 450"/>
                <a:gd name="T88" fmla="*/ 58 w 364"/>
                <a:gd name="T89" fmla="*/ 167 h 450"/>
                <a:gd name="T90" fmla="*/ 46 w 364"/>
                <a:gd name="T91" fmla="*/ 188 h 450"/>
                <a:gd name="T92" fmla="*/ 35 w 364"/>
                <a:gd name="T93" fmla="*/ 209 h 450"/>
                <a:gd name="T94" fmla="*/ 25 w 364"/>
                <a:gd name="T95" fmla="*/ 231 h 450"/>
                <a:gd name="T96" fmla="*/ 15 w 364"/>
                <a:gd name="T97" fmla="*/ 254 h 450"/>
                <a:gd name="T98" fmla="*/ 8 w 364"/>
                <a:gd name="T99" fmla="*/ 277 h 450"/>
                <a:gd name="T100" fmla="*/ 0 w 364"/>
                <a:gd name="T101" fmla="*/ 301 h 45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4"/>
                <a:gd name="T154" fmla="*/ 0 h 450"/>
                <a:gd name="T155" fmla="*/ 364 w 364"/>
                <a:gd name="T156" fmla="*/ 450 h 45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4" h="450">
                  <a:moveTo>
                    <a:pt x="0" y="301"/>
                  </a:moveTo>
                  <a:lnTo>
                    <a:pt x="58" y="450"/>
                  </a:lnTo>
                  <a:lnTo>
                    <a:pt x="215" y="427"/>
                  </a:lnTo>
                  <a:lnTo>
                    <a:pt x="215" y="401"/>
                  </a:lnTo>
                  <a:lnTo>
                    <a:pt x="217" y="376"/>
                  </a:lnTo>
                  <a:lnTo>
                    <a:pt x="219" y="349"/>
                  </a:lnTo>
                  <a:lnTo>
                    <a:pt x="223" y="322"/>
                  </a:lnTo>
                  <a:lnTo>
                    <a:pt x="229" y="295"/>
                  </a:lnTo>
                  <a:lnTo>
                    <a:pt x="234" y="268"/>
                  </a:lnTo>
                  <a:lnTo>
                    <a:pt x="240" y="242"/>
                  </a:lnTo>
                  <a:lnTo>
                    <a:pt x="248" y="215"/>
                  </a:lnTo>
                  <a:lnTo>
                    <a:pt x="258" y="190"/>
                  </a:lnTo>
                  <a:lnTo>
                    <a:pt x="269" y="167"/>
                  </a:lnTo>
                  <a:lnTo>
                    <a:pt x="281" y="142"/>
                  </a:lnTo>
                  <a:lnTo>
                    <a:pt x="294" y="120"/>
                  </a:lnTo>
                  <a:lnTo>
                    <a:pt x="310" y="99"/>
                  </a:lnTo>
                  <a:lnTo>
                    <a:pt x="325" y="79"/>
                  </a:lnTo>
                  <a:lnTo>
                    <a:pt x="335" y="70"/>
                  </a:lnTo>
                  <a:lnTo>
                    <a:pt x="345" y="60"/>
                  </a:lnTo>
                  <a:lnTo>
                    <a:pt x="355" y="52"/>
                  </a:lnTo>
                  <a:lnTo>
                    <a:pt x="364" y="45"/>
                  </a:lnTo>
                  <a:lnTo>
                    <a:pt x="360" y="37"/>
                  </a:lnTo>
                  <a:lnTo>
                    <a:pt x="355" y="29"/>
                  </a:lnTo>
                  <a:lnTo>
                    <a:pt x="349" y="23"/>
                  </a:lnTo>
                  <a:lnTo>
                    <a:pt x="341" y="17"/>
                  </a:lnTo>
                  <a:lnTo>
                    <a:pt x="333" y="14"/>
                  </a:lnTo>
                  <a:lnTo>
                    <a:pt x="325" y="10"/>
                  </a:lnTo>
                  <a:lnTo>
                    <a:pt x="316" y="6"/>
                  </a:lnTo>
                  <a:lnTo>
                    <a:pt x="306" y="4"/>
                  </a:lnTo>
                  <a:lnTo>
                    <a:pt x="296" y="2"/>
                  </a:lnTo>
                  <a:lnTo>
                    <a:pt x="287" y="0"/>
                  </a:lnTo>
                  <a:lnTo>
                    <a:pt x="265" y="0"/>
                  </a:lnTo>
                  <a:lnTo>
                    <a:pt x="246" y="0"/>
                  </a:lnTo>
                  <a:lnTo>
                    <a:pt x="236" y="2"/>
                  </a:lnTo>
                  <a:lnTo>
                    <a:pt x="229" y="4"/>
                  </a:lnTo>
                  <a:lnTo>
                    <a:pt x="207" y="17"/>
                  </a:lnTo>
                  <a:lnTo>
                    <a:pt x="186" y="31"/>
                  </a:lnTo>
                  <a:lnTo>
                    <a:pt x="167" y="45"/>
                  </a:lnTo>
                  <a:lnTo>
                    <a:pt x="147" y="60"/>
                  </a:lnTo>
                  <a:lnTo>
                    <a:pt x="130" y="76"/>
                  </a:lnTo>
                  <a:lnTo>
                    <a:pt x="114" y="93"/>
                  </a:lnTo>
                  <a:lnTo>
                    <a:pt x="99" y="110"/>
                  </a:lnTo>
                  <a:lnTo>
                    <a:pt x="83" y="128"/>
                  </a:lnTo>
                  <a:lnTo>
                    <a:pt x="70" y="147"/>
                  </a:lnTo>
                  <a:lnTo>
                    <a:pt x="58" y="167"/>
                  </a:lnTo>
                  <a:lnTo>
                    <a:pt x="46" y="188"/>
                  </a:lnTo>
                  <a:lnTo>
                    <a:pt x="35" y="209"/>
                  </a:lnTo>
                  <a:lnTo>
                    <a:pt x="25" y="231"/>
                  </a:lnTo>
                  <a:lnTo>
                    <a:pt x="15" y="254"/>
                  </a:lnTo>
                  <a:lnTo>
                    <a:pt x="8" y="277"/>
                  </a:lnTo>
                  <a:lnTo>
                    <a:pt x="0" y="301"/>
                  </a:lnTo>
                  <a:close/>
                </a:path>
              </a:pathLst>
            </a:custGeom>
            <a:solidFill>
              <a:srgbClr val="F2E8D6"/>
            </a:solidFill>
            <a:ln w="9525">
              <a:solidFill>
                <a:schemeClr val="tx1"/>
              </a:solidFill>
              <a:round/>
              <a:headEnd/>
              <a:tailEnd/>
            </a:ln>
          </p:spPr>
          <p:txBody>
            <a:bodyPr/>
            <a:lstStyle/>
            <a:p>
              <a:endParaRPr lang="en-US"/>
            </a:p>
          </p:txBody>
        </p:sp>
        <p:sp>
          <p:nvSpPr>
            <p:cNvPr id="9265" name="Freeform 48"/>
            <p:cNvSpPr>
              <a:spLocks/>
            </p:cNvSpPr>
            <p:nvPr/>
          </p:nvSpPr>
          <p:spPr bwMode="auto">
            <a:xfrm>
              <a:off x="5102" y="3569"/>
              <a:ext cx="213" cy="220"/>
            </a:xfrm>
            <a:custGeom>
              <a:avLst/>
              <a:gdLst>
                <a:gd name="T0" fmla="*/ 6 w 424"/>
                <a:gd name="T1" fmla="*/ 130 h 440"/>
                <a:gd name="T2" fmla="*/ 95 w 424"/>
                <a:gd name="T3" fmla="*/ 341 h 440"/>
                <a:gd name="T4" fmla="*/ 108 w 424"/>
                <a:gd name="T5" fmla="*/ 339 h 440"/>
                <a:gd name="T6" fmla="*/ 120 w 424"/>
                <a:gd name="T7" fmla="*/ 337 h 440"/>
                <a:gd name="T8" fmla="*/ 132 w 424"/>
                <a:gd name="T9" fmla="*/ 337 h 440"/>
                <a:gd name="T10" fmla="*/ 145 w 424"/>
                <a:gd name="T11" fmla="*/ 337 h 440"/>
                <a:gd name="T12" fmla="*/ 157 w 424"/>
                <a:gd name="T13" fmla="*/ 339 h 440"/>
                <a:gd name="T14" fmla="*/ 170 w 424"/>
                <a:gd name="T15" fmla="*/ 341 h 440"/>
                <a:gd name="T16" fmla="*/ 182 w 424"/>
                <a:gd name="T17" fmla="*/ 343 h 440"/>
                <a:gd name="T18" fmla="*/ 196 w 424"/>
                <a:gd name="T19" fmla="*/ 347 h 440"/>
                <a:gd name="T20" fmla="*/ 207 w 424"/>
                <a:gd name="T21" fmla="*/ 351 h 440"/>
                <a:gd name="T22" fmla="*/ 219 w 424"/>
                <a:gd name="T23" fmla="*/ 355 h 440"/>
                <a:gd name="T24" fmla="*/ 231 w 424"/>
                <a:gd name="T25" fmla="*/ 360 h 440"/>
                <a:gd name="T26" fmla="*/ 242 w 424"/>
                <a:gd name="T27" fmla="*/ 366 h 440"/>
                <a:gd name="T28" fmla="*/ 254 w 424"/>
                <a:gd name="T29" fmla="*/ 372 h 440"/>
                <a:gd name="T30" fmla="*/ 265 w 424"/>
                <a:gd name="T31" fmla="*/ 380 h 440"/>
                <a:gd name="T32" fmla="*/ 275 w 424"/>
                <a:gd name="T33" fmla="*/ 387 h 440"/>
                <a:gd name="T34" fmla="*/ 285 w 424"/>
                <a:gd name="T35" fmla="*/ 395 h 440"/>
                <a:gd name="T36" fmla="*/ 289 w 424"/>
                <a:gd name="T37" fmla="*/ 401 h 440"/>
                <a:gd name="T38" fmla="*/ 293 w 424"/>
                <a:gd name="T39" fmla="*/ 407 h 440"/>
                <a:gd name="T40" fmla="*/ 295 w 424"/>
                <a:gd name="T41" fmla="*/ 413 h 440"/>
                <a:gd name="T42" fmla="*/ 298 w 424"/>
                <a:gd name="T43" fmla="*/ 417 h 440"/>
                <a:gd name="T44" fmla="*/ 300 w 424"/>
                <a:gd name="T45" fmla="*/ 420 h 440"/>
                <a:gd name="T46" fmla="*/ 306 w 424"/>
                <a:gd name="T47" fmla="*/ 424 h 440"/>
                <a:gd name="T48" fmla="*/ 312 w 424"/>
                <a:gd name="T49" fmla="*/ 428 h 440"/>
                <a:gd name="T50" fmla="*/ 316 w 424"/>
                <a:gd name="T51" fmla="*/ 430 h 440"/>
                <a:gd name="T52" fmla="*/ 320 w 424"/>
                <a:gd name="T53" fmla="*/ 432 h 440"/>
                <a:gd name="T54" fmla="*/ 424 w 424"/>
                <a:gd name="T55" fmla="*/ 440 h 440"/>
                <a:gd name="T56" fmla="*/ 258 w 424"/>
                <a:gd name="T57" fmla="*/ 0 h 440"/>
                <a:gd name="T58" fmla="*/ 0 w 424"/>
                <a:gd name="T59" fmla="*/ 116 h 440"/>
                <a:gd name="T60" fmla="*/ 6 w 424"/>
                <a:gd name="T61" fmla="*/ 130 h 4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24"/>
                <a:gd name="T94" fmla="*/ 0 h 440"/>
                <a:gd name="T95" fmla="*/ 424 w 424"/>
                <a:gd name="T96" fmla="*/ 440 h 4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24" h="440">
                  <a:moveTo>
                    <a:pt x="6" y="130"/>
                  </a:moveTo>
                  <a:lnTo>
                    <a:pt x="95" y="341"/>
                  </a:lnTo>
                  <a:lnTo>
                    <a:pt x="108" y="339"/>
                  </a:lnTo>
                  <a:lnTo>
                    <a:pt x="120" y="337"/>
                  </a:lnTo>
                  <a:lnTo>
                    <a:pt x="132" y="337"/>
                  </a:lnTo>
                  <a:lnTo>
                    <a:pt x="145" y="337"/>
                  </a:lnTo>
                  <a:lnTo>
                    <a:pt x="157" y="339"/>
                  </a:lnTo>
                  <a:lnTo>
                    <a:pt x="170" y="341"/>
                  </a:lnTo>
                  <a:lnTo>
                    <a:pt x="182" y="343"/>
                  </a:lnTo>
                  <a:lnTo>
                    <a:pt x="196" y="347"/>
                  </a:lnTo>
                  <a:lnTo>
                    <a:pt x="207" y="351"/>
                  </a:lnTo>
                  <a:lnTo>
                    <a:pt x="219" y="355"/>
                  </a:lnTo>
                  <a:lnTo>
                    <a:pt x="231" y="360"/>
                  </a:lnTo>
                  <a:lnTo>
                    <a:pt x="242" y="366"/>
                  </a:lnTo>
                  <a:lnTo>
                    <a:pt x="254" y="372"/>
                  </a:lnTo>
                  <a:lnTo>
                    <a:pt x="265" y="380"/>
                  </a:lnTo>
                  <a:lnTo>
                    <a:pt x="275" y="387"/>
                  </a:lnTo>
                  <a:lnTo>
                    <a:pt x="285" y="395"/>
                  </a:lnTo>
                  <a:lnTo>
                    <a:pt x="289" y="401"/>
                  </a:lnTo>
                  <a:lnTo>
                    <a:pt x="293" y="407"/>
                  </a:lnTo>
                  <a:lnTo>
                    <a:pt x="295" y="413"/>
                  </a:lnTo>
                  <a:lnTo>
                    <a:pt x="298" y="417"/>
                  </a:lnTo>
                  <a:lnTo>
                    <a:pt x="300" y="420"/>
                  </a:lnTo>
                  <a:lnTo>
                    <a:pt x="306" y="424"/>
                  </a:lnTo>
                  <a:lnTo>
                    <a:pt x="312" y="428"/>
                  </a:lnTo>
                  <a:lnTo>
                    <a:pt x="316" y="430"/>
                  </a:lnTo>
                  <a:lnTo>
                    <a:pt x="320" y="432"/>
                  </a:lnTo>
                  <a:lnTo>
                    <a:pt x="424" y="440"/>
                  </a:lnTo>
                  <a:lnTo>
                    <a:pt x="258" y="0"/>
                  </a:lnTo>
                  <a:lnTo>
                    <a:pt x="0" y="116"/>
                  </a:lnTo>
                  <a:lnTo>
                    <a:pt x="6" y="130"/>
                  </a:lnTo>
                  <a:close/>
                </a:path>
              </a:pathLst>
            </a:custGeom>
            <a:solidFill>
              <a:srgbClr val="F2E8D6"/>
            </a:solidFill>
            <a:ln w="9525">
              <a:solidFill>
                <a:schemeClr val="tx1"/>
              </a:solidFill>
              <a:round/>
              <a:headEnd/>
              <a:tailEnd/>
            </a:ln>
          </p:spPr>
          <p:txBody>
            <a:bodyPr/>
            <a:lstStyle/>
            <a:p>
              <a:endParaRPr lang="en-US"/>
            </a:p>
          </p:txBody>
        </p:sp>
        <p:sp>
          <p:nvSpPr>
            <p:cNvPr id="9266" name="Freeform 49"/>
            <p:cNvSpPr>
              <a:spLocks/>
            </p:cNvSpPr>
            <p:nvPr/>
          </p:nvSpPr>
          <p:spPr bwMode="auto">
            <a:xfrm>
              <a:off x="5177" y="3820"/>
              <a:ext cx="199" cy="211"/>
            </a:xfrm>
            <a:custGeom>
              <a:avLst/>
              <a:gdLst>
                <a:gd name="T0" fmla="*/ 27 w 398"/>
                <a:gd name="T1" fmla="*/ 339 h 421"/>
                <a:gd name="T2" fmla="*/ 35 w 398"/>
                <a:gd name="T3" fmla="*/ 355 h 421"/>
                <a:gd name="T4" fmla="*/ 47 w 398"/>
                <a:gd name="T5" fmla="*/ 368 h 421"/>
                <a:gd name="T6" fmla="*/ 62 w 398"/>
                <a:gd name="T7" fmla="*/ 382 h 421"/>
                <a:gd name="T8" fmla="*/ 78 w 398"/>
                <a:gd name="T9" fmla="*/ 392 h 421"/>
                <a:gd name="T10" fmla="*/ 95 w 398"/>
                <a:gd name="T11" fmla="*/ 401 h 421"/>
                <a:gd name="T12" fmla="*/ 136 w 398"/>
                <a:gd name="T13" fmla="*/ 415 h 421"/>
                <a:gd name="T14" fmla="*/ 169 w 398"/>
                <a:gd name="T15" fmla="*/ 417 h 421"/>
                <a:gd name="T16" fmla="*/ 186 w 398"/>
                <a:gd name="T17" fmla="*/ 409 h 421"/>
                <a:gd name="T18" fmla="*/ 194 w 398"/>
                <a:gd name="T19" fmla="*/ 407 h 421"/>
                <a:gd name="T20" fmla="*/ 208 w 398"/>
                <a:gd name="T21" fmla="*/ 396 h 421"/>
                <a:gd name="T22" fmla="*/ 217 w 398"/>
                <a:gd name="T23" fmla="*/ 384 h 421"/>
                <a:gd name="T24" fmla="*/ 227 w 398"/>
                <a:gd name="T25" fmla="*/ 370 h 421"/>
                <a:gd name="T26" fmla="*/ 241 w 398"/>
                <a:gd name="T27" fmla="*/ 337 h 421"/>
                <a:gd name="T28" fmla="*/ 248 w 398"/>
                <a:gd name="T29" fmla="*/ 302 h 421"/>
                <a:gd name="T30" fmla="*/ 254 w 398"/>
                <a:gd name="T31" fmla="*/ 246 h 421"/>
                <a:gd name="T32" fmla="*/ 256 w 398"/>
                <a:gd name="T33" fmla="*/ 207 h 421"/>
                <a:gd name="T34" fmla="*/ 260 w 398"/>
                <a:gd name="T35" fmla="*/ 169 h 421"/>
                <a:gd name="T36" fmla="*/ 266 w 398"/>
                <a:gd name="T37" fmla="*/ 132 h 421"/>
                <a:gd name="T38" fmla="*/ 272 w 398"/>
                <a:gd name="T39" fmla="*/ 124 h 421"/>
                <a:gd name="T40" fmla="*/ 283 w 398"/>
                <a:gd name="T41" fmla="*/ 116 h 421"/>
                <a:gd name="T42" fmla="*/ 295 w 398"/>
                <a:gd name="T43" fmla="*/ 112 h 421"/>
                <a:gd name="T44" fmla="*/ 324 w 398"/>
                <a:gd name="T45" fmla="*/ 240 h 421"/>
                <a:gd name="T46" fmla="*/ 332 w 398"/>
                <a:gd name="T47" fmla="*/ 248 h 421"/>
                <a:gd name="T48" fmla="*/ 341 w 398"/>
                <a:gd name="T49" fmla="*/ 252 h 421"/>
                <a:gd name="T50" fmla="*/ 351 w 398"/>
                <a:gd name="T51" fmla="*/ 252 h 421"/>
                <a:gd name="T52" fmla="*/ 361 w 398"/>
                <a:gd name="T53" fmla="*/ 248 h 421"/>
                <a:gd name="T54" fmla="*/ 380 w 398"/>
                <a:gd name="T55" fmla="*/ 238 h 421"/>
                <a:gd name="T56" fmla="*/ 398 w 398"/>
                <a:gd name="T57" fmla="*/ 227 h 421"/>
                <a:gd name="T58" fmla="*/ 398 w 398"/>
                <a:gd name="T59" fmla="*/ 200 h 421"/>
                <a:gd name="T60" fmla="*/ 396 w 398"/>
                <a:gd name="T61" fmla="*/ 174 h 421"/>
                <a:gd name="T62" fmla="*/ 390 w 398"/>
                <a:gd name="T63" fmla="*/ 149 h 421"/>
                <a:gd name="T64" fmla="*/ 380 w 398"/>
                <a:gd name="T65" fmla="*/ 124 h 421"/>
                <a:gd name="T66" fmla="*/ 370 w 398"/>
                <a:gd name="T67" fmla="*/ 101 h 421"/>
                <a:gd name="T68" fmla="*/ 357 w 398"/>
                <a:gd name="T69" fmla="*/ 78 h 421"/>
                <a:gd name="T70" fmla="*/ 324 w 398"/>
                <a:gd name="T71" fmla="*/ 37 h 421"/>
                <a:gd name="T72" fmla="*/ 297 w 398"/>
                <a:gd name="T73" fmla="*/ 23 h 421"/>
                <a:gd name="T74" fmla="*/ 272 w 398"/>
                <a:gd name="T75" fmla="*/ 13 h 421"/>
                <a:gd name="T76" fmla="*/ 244 w 398"/>
                <a:gd name="T77" fmla="*/ 6 h 421"/>
                <a:gd name="T78" fmla="*/ 217 w 398"/>
                <a:gd name="T79" fmla="*/ 2 h 421"/>
                <a:gd name="T80" fmla="*/ 190 w 398"/>
                <a:gd name="T81" fmla="*/ 2 h 421"/>
                <a:gd name="T82" fmla="*/ 163 w 398"/>
                <a:gd name="T83" fmla="*/ 4 h 421"/>
                <a:gd name="T84" fmla="*/ 136 w 398"/>
                <a:gd name="T85" fmla="*/ 10 h 421"/>
                <a:gd name="T86" fmla="*/ 109 w 398"/>
                <a:gd name="T87" fmla="*/ 19 h 421"/>
                <a:gd name="T88" fmla="*/ 87 w 398"/>
                <a:gd name="T89" fmla="*/ 45 h 421"/>
                <a:gd name="T90" fmla="*/ 70 w 398"/>
                <a:gd name="T91" fmla="*/ 70 h 421"/>
                <a:gd name="T92" fmla="*/ 54 w 398"/>
                <a:gd name="T93" fmla="*/ 99 h 421"/>
                <a:gd name="T94" fmla="*/ 43 w 398"/>
                <a:gd name="T95" fmla="*/ 128 h 421"/>
                <a:gd name="T96" fmla="*/ 21 w 398"/>
                <a:gd name="T97" fmla="*/ 190 h 421"/>
                <a:gd name="T98" fmla="*/ 0 w 398"/>
                <a:gd name="T99" fmla="*/ 254 h 4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98"/>
                <a:gd name="T151" fmla="*/ 0 h 421"/>
                <a:gd name="T152" fmla="*/ 398 w 398"/>
                <a:gd name="T153" fmla="*/ 421 h 4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98" h="421">
                  <a:moveTo>
                    <a:pt x="0" y="254"/>
                  </a:moveTo>
                  <a:lnTo>
                    <a:pt x="27" y="339"/>
                  </a:lnTo>
                  <a:lnTo>
                    <a:pt x="31" y="347"/>
                  </a:lnTo>
                  <a:lnTo>
                    <a:pt x="35" y="355"/>
                  </a:lnTo>
                  <a:lnTo>
                    <a:pt x="41" y="363"/>
                  </a:lnTo>
                  <a:lnTo>
                    <a:pt x="47" y="368"/>
                  </a:lnTo>
                  <a:lnTo>
                    <a:pt x="54" y="376"/>
                  </a:lnTo>
                  <a:lnTo>
                    <a:pt x="62" y="382"/>
                  </a:lnTo>
                  <a:lnTo>
                    <a:pt x="70" y="386"/>
                  </a:lnTo>
                  <a:lnTo>
                    <a:pt x="78" y="392"/>
                  </a:lnTo>
                  <a:lnTo>
                    <a:pt x="87" y="396"/>
                  </a:lnTo>
                  <a:lnTo>
                    <a:pt x="95" y="401"/>
                  </a:lnTo>
                  <a:lnTo>
                    <a:pt x="116" y="409"/>
                  </a:lnTo>
                  <a:lnTo>
                    <a:pt x="136" y="415"/>
                  </a:lnTo>
                  <a:lnTo>
                    <a:pt x="157" y="421"/>
                  </a:lnTo>
                  <a:lnTo>
                    <a:pt x="169" y="417"/>
                  </a:lnTo>
                  <a:lnTo>
                    <a:pt x="178" y="413"/>
                  </a:lnTo>
                  <a:lnTo>
                    <a:pt x="186" y="409"/>
                  </a:lnTo>
                  <a:lnTo>
                    <a:pt x="190" y="407"/>
                  </a:lnTo>
                  <a:lnTo>
                    <a:pt x="194" y="407"/>
                  </a:lnTo>
                  <a:lnTo>
                    <a:pt x="200" y="401"/>
                  </a:lnTo>
                  <a:lnTo>
                    <a:pt x="208" y="396"/>
                  </a:lnTo>
                  <a:lnTo>
                    <a:pt x="213" y="390"/>
                  </a:lnTo>
                  <a:lnTo>
                    <a:pt x="217" y="384"/>
                  </a:lnTo>
                  <a:lnTo>
                    <a:pt x="223" y="376"/>
                  </a:lnTo>
                  <a:lnTo>
                    <a:pt x="227" y="370"/>
                  </a:lnTo>
                  <a:lnTo>
                    <a:pt x="235" y="355"/>
                  </a:lnTo>
                  <a:lnTo>
                    <a:pt x="241" y="337"/>
                  </a:lnTo>
                  <a:lnTo>
                    <a:pt x="244" y="320"/>
                  </a:lnTo>
                  <a:lnTo>
                    <a:pt x="248" y="302"/>
                  </a:lnTo>
                  <a:lnTo>
                    <a:pt x="250" y="285"/>
                  </a:lnTo>
                  <a:lnTo>
                    <a:pt x="254" y="246"/>
                  </a:lnTo>
                  <a:lnTo>
                    <a:pt x="254" y="227"/>
                  </a:lnTo>
                  <a:lnTo>
                    <a:pt x="256" y="207"/>
                  </a:lnTo>
                  <a:lnTo>
                    <a:pt x="258" y="188"/>
                  </a:lnTo>
                  <a:lnTo>
                    <a:pt x="260" y="169"/>
                  </a:lnTo>
                  <a:lnTo>
                    <a:pt x="262" y="149"/>
                  </a:lnTo>
                  <a:lnTo>
                    <a:pt x="266" y="132"/>
                  </a:lnTo>
                  <a:lnTo>
                    <a:pt x="270" y="128"/>
                  </a:lnTo>
                  <a:lnTo>
                    <a:pt x="272" y="124"/>
                  </a:lnTo>
                  <a:lnTo>
                    <a:pt x="279" y="118"/>
                  </a:lnTo>
                  <a:lnTo>
                    <a:pt x="283" y="116"/>
                  </a:lnTo>
                  <a:lnTo>
                    <a:pt x="287" y="114"/>
                  </a:lnTo>
                  <a:lnTo>
                    <a:pt x="295" y="112"/>
                  </a:lnTo>
                  <a:lnTo>
                    <a:pt x="303" y="114"/>
                  </a:lnTo>
                  <a:lnTo>
                    <a:pt x="324" y="240"/>
                  </a:lnTo>
                  <a:lnTo>
                    <a:pt x="328" y="244"/>
                  </a:lnTo>
                  <a:lnTo>
                    <a:pt x="332" y="248"/>
                  </a:lnTo>
                  <a:lnTo>
                    <a:pt x="336" y="250"/>
                  </a:lnTo>
                  <a:lnTo>
                    <a:pt x="341" y="252"/>
                  </a:lnTo>
                  <a:lnTo>
                    <a:pt x="345" y="252"/>
                  </a:lnTo>
                  <a:lnTo>
                    <a:pt x="351" y="252"/>
                  </a:lnTo>
                  <a:lnTo>
                    <a:pt x="355" y="250"/>
                  </a:lnTo>
                  <a:lnTo>
                    <a:pt x="361" y="248"/>
                  </a:lnTo>
                  <a:lnTo>
                    <a:pt x="370" y="244"/>
                  </a:lnTo>
                  <a:lnTo>
                    <a:pt x="380" y="238"/>
                  </a:lnTo>
                  <a:lnTo>
                    <a:pt x="390" y="233"/>
                  </a:lnTo>
                  <a:lnTo>
                    <a:pt x="398" y="227"/>
                  </a:lnTo>
                  <a:lnTo>
                    <a:pt x="398" y="213"/>
                  </a:lnTo>
                  <a:lnTo>
                    <a:pt x="398" y="200"/>
                  </a:lnTo>
                  <a:lnTo>
                    <a:pt x="398" y="186"/>
                  </a:lnTo>
                  <a:lnTo>
                    <a:pt x="396" y="174"/>
                  </a:lnTo>
                  <a:lnTo>
                    <a:pt x="394" y="161"/>
                  </a:lnTo>
                  <a:lnTo>
                    <a:pt x="390" y="149"/>
                  </a:lnTo>
                  <a:lnTo>
                    <a:pt x="386" y="136"/>
                  </a:lnTo>
                  <a:lnTo>
                    <a:pt x="380" y="124"/>
                  </a:lnTo>
                  <a:lnTo>
                    <a:pt x="376" y="112"/>
                  </a:lnTo>
                  <a:lnTo>
                    <a:pt x="370" y="101"/>
                  </a:lnTo>
                  <a:lnTo>
                    <a:pt x="363" y="89"/>
                  </a:lnTo>
                  <a:lnTo>
                    <a:pt x="357" y="78"/>
                  </a:lnTo>
                  <a:lnTo>
                    <a:pt x="341" y="56"/>
                  </a:lnTo>
                  <a:lnTo>
                    <a:pt x="324" y="37"/>
                  </a:lnTo>
                  <a:lnTo>
                    <a:pt x="310" y="31"/>
                  </a:lnTo>
                  <a:lnTo>
                    <a:pt x="297" y="23"/>
                  </a:lnTo>
                  <a:lnTo>
                    <a:pt x="285" y="17"/>
                  </a:lnTo>
                  <a:lnTo>
                    <a:pt x="272" y="13"/>
                  </a:lnTo>
                  <a:lnTo>
                    <a:pt x="258" y="10"/>
                  </a:lnTo>
                  <a:lnTo>
                    <a:pt x="244" y="6"/>
                  </a:lnTo>
                  <a:lnTo>
                    <a:pt x="231" y="4"/>
                  </a:lnTo>
                  <a:lnTo>
                    <a:pt x="217" y="2"/>
                  </a:lnTo>
                  <a:lnTo>
                    <a:pt x="204" y="0"/>
                  </a:lnTo>
                  <a:lnTo>
                    <a:pt x="190" y="2"/>
                  </a:lnTo>
                  <a:lnTo>
                    <a:pt x="177" y="2"/>
                  </a:lnTo>
                  <a:lnTo>
                    <a:pt x="163" y="4"/>
                  </a:lnTo>
                  <a:lnTo>
                    <a:pt x="149" y="6"/>
                  </a:lnTo>
                  <a:lnTo>
                    <a:pt x="136" y="10"/>
                  </a:lnTo>
                  <a:lnTo>
                    <a:pt x="122" y="13"/>
                  </a:lnTo>
                  <a:lnTo>
                    <a:pt x="109" y="19"/>
                  </a:lnTo>
                  <a:lnTo>
                    <a:pt x="97" y="31"/>
                  </a:lnTo>
                  <a:lnTo>
                    <a:pt x="87" y="45"/>
                  </a:lnTo>
                  <a:lnTo>
                    <a:pt x="78" y="56"/>
                  </a:lnTo>
                  <a:lnTo>
                    <a:pt x="70" y="70"/>
                  </a:lnTo>
                  <a:lnTo>
                    <a:pt x="62" y="85"/>
                  </a:lnTo>
                  <a:lnTo>
                    <a:pt x="54" y="99"/>
                  </a:lnTo>
                  <a:lnTo>
                    <a:pt x="49" y="112"/>
                  </a:lnTo>
                  <a:lnTo>
                    <a:pt x="43" y="128"/>
                  </a:lnTo>
                  <a:lnTo>
                    <a:pt x="31" y="159"/>
                  </a:lnTo>
                  <a:lnTo>
                    <a:pt x="21" y="190"/>
                  </a:lnTo>
                  <a:lnTo>
                    <a:pt x="12" y="221"/>
                  </a:lnTo>
                  <a:lnTo>
                    <a:pt x="0" y="254"/>
                  </a:lnTo>
                  <a:close/>
                </a:path>
              </a:pathLst>
            </a:custGeom>
            <a:solidFill>
              <a:srgbClr val="F2E8D6"/>
            </a:solidFill>
            <a:ln w="9525">
              <a:solidFill>
                <a:schemeClr val="tx1"/>
              </a:solidFill>
              <a:round/>
              <a:headEnd/>
              <a:tailEnd/>
            </a:ln>
          </p:spPr>
          <p:txBody>
            <a:bodyPr/>
            <a:lstStyle/>
            <a:p>
              <a:endParaRPr lang="en-US"/>
            </a:p>
          </p:txBody>
        </p:sp>
        <p:sp>
          <p:nvSpPr>
            <p:cNvPr id="9267" name="Freeform 50"/>
            <p:cNvSpPr>
              <a:spLocks/>
            </p:cNvSpPr>
            <p:nvPr/>
          </p:nvSpPr>
          <p:spPr bwMode="auto">
            <a:xfrm>
              <a:off x="4563" y="1211"/>
              <a:ext cx="63" cy="54"/>
            </a:xfrm>
            <a:custGeom>
              <a:avLst/>
              <a:gdLst>
                <a:gd name="T0" fmla="*/ 27 w 126"/>
                <a:gd name="T1" fmla="*/ 0 h 109"/>
                <a:gd name="T2" fmla="*/ 27 w 126"/>
                <a:gd name="T3" fmla="*/ 10 h 109"/>
                <a:gd name="T4" fmla="*/ 27 w 126"/>
                <a:gd name="T5" fmla="*/ 20 h 109"/>
                <a:gd name="T6" fmla="*/ 23 w 126"/>
                <a:gd name="T7" fmla="*/ 39 h 109"/>
                <a:gd name="T8" fmla="*/ 20 w 126"/>
                <a:gd name="T9" fmla="*/ 59 h 109"/>
                <a:gd name="T10" fmla="*/ 18 w 126"/>
                <a:gd name="T11" fmla="*/ 66 h 109"/>
                <a:gd name="T12" fmla="*/ 14 w 126"/>
                <a:gd name="T13" fmla="*/ 74 h 109"/>
                <a:gd name="T14" fmla="*/ 12 w 126"/>
                <a:gd name="T15" fmla="*/ 82 h 109"/>
                <a:gd name="T16" fmla="*/ 10 w 126"/>
                <a:gd name="T17" fmla="*/ 88 h 109"/>
                <a:gd name="T18" fmla="*/ 6 w 126"/>
                <a:gd name="T19" fmla="*/ 94 h 109"/>
                <a:gd name="T20" fmla="*/ 4 w 126"/>
                <a:gd name="T21" fmla="*/ 99 h 109"/>
                <a:gd name="T22" fmla="*/ 4 w 126"/>
                <a:gd name="T23" fmla="*/ 103 h 109"/>
                <a:gd name="T24" fmla="*/ 2 w 126"/>
                <a:gd name="T25" fmla="*/ 105 h 109"/>
                <a:gd name="T26" fmla="*/ 0 w 126"/>
                <a:gd name="T27" fmla="*/ 107 h 109"/>
                <a:gd name="T28" fmla="*/ 0 w 126"/>
                <a:gd name="T29" fmla="*/ 109 h 109"/>
                <a:gd name="T30" fmla="*/ 2 w 126"/>
                <a:gd name="T31" fmla="*/ 107 h 109"/>
                <a:gd name="T32" fmla="*/ 4 w 126"/>
                <a:gd name="T33" fmla="*/ 107 h 109"/>
                <a:gd name="T34" fmla="*/ 8 w 126"/>
                <a:gd name="T35" fmla="*/ 103 h 109"/>
                <a:gd name="T36" fmla="*/ 12 w 126"/>
                <a:gd name="T37" fmla="*/ 101 h 109"/>
                <a:gd name="T38" fmla="*/ 20 w 126"/>
                <a:gd name="T39" fmla="*/ 97 h 109"/>
                <a:gd name="T40" fmla="*/ 25 w 126"/>
                <a:gd name="T41" fmla="*/ 92 h 109"/>
                <a:gd name="T42" fmla="*/ 35 w 126"/>
                <a:gd name="T43" fmla="*/ 86 h 109"/>
                <a:gd name="T44" fmla="*/ 43 w 126"/>
                <a:gd name="T45" fmla="*/ 80 h 109"/>
                <a:gd name="T46" fmla="*/ 53 w 126"/>
                <a:gd name="T47" fmla="*/ 72 h 109"/>
                <a:gd name="T48" fmla="*/ 62 w 126"/>
                <a:gd name="T49" fmla="*/ 64 h 109"/>
                <a:gd name="T50" fmla="*/ 74 w 126"/>
                <a:gd name="T51" fmla="*/ 55 h 109"/>
                <a:gd name="T52" fmla="*/ 84 w 126"/>
                <a:gd name="T53" fmla="*/ 45 h 109"/>
                <a:gd name="T54" fmla="*/ 95 w 126"/>
                <a:gd name="T55" fmla="*/ 35 h 109"/>
                <a:gd name="T56" fmla="*/ 105 w 126"/>
                <a:gd name="T57" fmla="*/ 24 h 109"/>
                <a:gd name="T58" fmla="*/ 116 w 126"/>
                <a:gd name="T59" fmla="*/ 12 h 109"/>
                <a:gd name="T60" fmla="*/ 126 w 126"/>
                <a:gd name="T61" fmla="*/ 0 h 109"/>
                <a:gd name="T62" fmla="*/ 27 w 126"/>
                <a:gd name="T63" fmla="*/ 0 h 10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6"/>
                <a:gd name="T97" fmla="*/ 0 h 109"/>
                <a:gd name="T98" fmla="*/ 126 w 126"/>
                <a:gd name="T99" fmla="*/ 109 h 10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6" h="109">
                  <a:moveTo>
                    <a:pt x="27" y="0"/>
                  </a:moveTo>
                  <a:lnTo>
                    <a:pt x="27" y="10"/>
                  </a:lnTo>
                  <a:lnTo>
                    <a:pt x="27" y="20"/>
                  </a:lnTo>
                  <a:lnTo>
                    <a:pt x="23" y="39"/>
                  </a:lnTo>
                  <a:lnTo>
                    <a:pt x="20" y="59"/>
                  </a:lnTo>
                  <a:lnTo>
                    <a:pt x="18" y="66"/>
                  </a:lnTo>
                  <a:lnTo>
                    <a:pt x="14" y="74"/>
                  </a:lnTo>
                  <a:lnTo>
                    <a:pt x="12" y="82"/>
                  </a:lnTo>
                  <a:lnTo>
                    <a:pt x="10" y="88"/>
                  </a:lnTo>
                  <a:lnTo>
                    <a:pt x="6" y="94"/>
                  </a:lnTo>
                  <a:lnTo>
                    <a:pt x="4" y="99"/>
                  </a:lnTo>
                  <a:lnTo>
                    <a:pt x="4" y="103"/>
                  </a:lnTo>
                  <a:lnTo>
                    <a:pt x="2" y="105"/>
                  </a:lnTo>
                  <a:lnTo>
                    <a:pt x="0" y="107"/>
                  </a:lnTo>
                  <a:lnTo>
                    <a:pt x="0" y="109"/>
                  </a:lnTo>
                  <a:lnTo>
                    <a:pt x="2" y="107"/>
                  </a:lnTo>
                  <a:lnTo>
                    <a:pt x="4" y="107"/>
                  </a:lnTo>
                  <a:lnTo>
                    <a:pt x="8" y="103"/>
                  </a:lnTo>
                  <a:lnTo>
                    <a:pt x="12" y="101"/>
                  </a:lnTo>
                  <a:lnTo>
                    <a:pt x="20" y="97"/>
                  </a:lnTo>
                  <a:lnTo>
                    <a:pt x="25" y="92"/>
                  </a:lnTo>
                  <a:lnTo>
                    <a:pt x="35" y="86"/>
                  </a:lnTo>
                  <a:lnTo>
                    <a:pt x="43" y="80"/>
                  </a:lnTo>
                  <a:lnTo>
                    <a:pt x="53" y="72"/>
                  </a:lnTo>
                  <a:lnTo>
                    <a:pt x="62" y="64"/>
                  </a:lnTo>
                  <a:lnTo>
                    <a:pt x="74" y="55"/>
                  </a:lnTo>
                  <a:lnTo>
                    <a:pt x="84" y="45"/>
                  </a:lnTo>
                  <a:lnTo>
                    <a:pt x="95" y="35"/>
                  </a:lnTo>
                  <a:lnTo>
                    <a:pt x="105" y="24"/>
                  </a:lnTo>
                  <a:lnTo>
                    <a:pt x="116" y="12"/>
                  </a:lnTo>
                  <a:lnTo>
                    <a:pt x="126" y="0"/>
                  </a:lnTo>
                  <a:lnTo>
                    <a:pt x="27" y="0"/>
                  </a:lnTo>
                  <a:close/>
                </a:path>
              </a:pathLst>
            </a:custGeom>
            <a:solidFill>
              <a:srgbClr val="000000"/>
            </a:solidFill>
            <a:ln w="9525">
              <a:solidFill>
                <a:schemeClr val="tx1"/>
              </a:solidFill>
              <a:round/>
              <a:headEnd/>
              <a:tailEnd/>
            </a:ln>
          </p:spPr>
          <p:txBody>
            <a:bodyPr/>
            <a:lstStyle/>
            <a:p>
              <a:endParaRPr lang="en-US"/>
            </a:p>
          </p:txBody>
        </p:sp>
        <p:sp>
          <p:nvSpPr>
            <p:cNvPr id="9268" name="Freeform 51"/>
            <p:cNvSpPr>
              <a:spLocks/>
            </p:cNvSpPr>
            <p:nvPr/>
          </p:nvSpPr>
          <p:spPr bwMode="auto">
            <a:xfrm>
              <a:off x="4567" y="1172"/>
              <a:ext cx="84" cy="79"/>
            </a:xfrm>
            <a:custGeom>
              <a:avLst/>
              <a:gdLst>
                <a:gd name="T0" fmla="*/ 4 w 167"/>
                <a:gd name="T1" fmla="*/ 0 h 159"/>
                <a:gd name="T2" fmla="*/ 10 w 167"/>
                <a:gd name="T3" fmla="*/ 10 h 159"/>
                <a:gd name="T4" fmla="*/ 13 w 167"/>
                <a:gd name="T5" fmla="*/ 19 h 159"/>
                <a:gd name="T6" fmla="*/ 15 w 167"/>
                <a:gd name="T7" fmla="*/ 29 h 159"/>
                <a:gd name="T8" fmla="*/ 19 w 167"/>
                <a:gd name="T9" fmla="*/ 39 h 159"/>
                <a:gd name="T10" fmla="*/ 19 w 167"/>
                <a:gd name="T11" fmla="*/ 50 h 159"/>
                <a:gd name="T12" fmla="*/ 19 w 167"/>
                <a:gd name="T13" fmla="*/ 60 h 159"/>
                <a:gd name="T14" fmla="*/ 19 w 167"/>
                <a:gd name="T15" fmla="*/ 72 h 159"/>
                <a:gd name="T16" fmla="*/ 19 w 167"/>
                <a:gd name="T17" fmla="*/ 83 h 159"/>
                <a:gd name="T18" fmla="*/ 15 w 167"/>
                <a:gd name="T19" fmla="*/ 105 h 159"/>
                <a:gd name="T20" fmla="*/ 10 w 167"/>
                <a:gd name="T21" fmla="*/ 124 h 159"/>
                <a:gd name="T22" fmla="*/ 8 w 167"/>
                <a:gd name="T23" fmla="*/ 134 h 159"/>
                <a:gd name="T24" fmla="*/ 6 w 167"/>
                <a:gd name="T25" fmla="*/ 143 h 159"/>
                <a:gd name="T26" fmla="*/ 2 w 167"/>
                <a:gd name="T27" fmla="*/ 151 h 159"/>
                <a:gd name="T28" fmla="*/ 0 w 167"/>
                <a:gd name="T29" fmla="*/ 159 h 159"/>
                <a:gd name="T30" fmla="*/ 27 w 167"/>
                <a:gd name="T31" fmla="*/ 159 h 159"/>
                <a:gd name="T32" fmla="*/ 35 w 167"/>
                <a:gd name="T33" fmla="*/ 153 h 159"/>
                <a:gd name="T34" fmla="*/ 43 w 167"/>
                <a:gd name="T35" fmla="*/ 147 h 159"/>
                <a:gd name="T36" fmla="*/ 52 w 167"/>
                <a:gd name="T37" fmla="*/ 140 h 159"/>
                <a:gd name="T38" fmla="*/ 60 w 167"/>
                <a:gd name="T39" fmla="*/ 132 h 159"/>
                <a:gd name="T40" fmla="*/ 70 w 167"/>
                <a:gd name="T41" fmla="*/ 124 h 159"/>
                <a:gd name="T42" fmla="*/ 79 w 167"/>
                <a:gd name="T43" fmla="*/ 114 h 159"/>
                <a:gd name="T44" fmla="*/ 99 w 167"/>
                <a:gd name="T45" fmla="*/ 97 h 159"/>
                <a:gd name="T46" fmla="*/ 118 w 167"/>
                <a:gd name="T47" fmla="*/ 76 h 159"/>
                <a:gd name="T48" fmla="*/ 128 w 167"/>
                <a:gd name="T49" fmla="*/ 64 h 159"/>
                <a:gd name="T50" fmla="*/ 137 w 167"/>
                <a:gd name="T51" fmla="*/ 52 h 159"/>
                <a:gd name="T52" fmla="*/ 145 w 167"/>
                <a:gd name="T53" fmla="*/ 39 h 159"/>
                <a:gd name="T54" fmla="*/ 153 w 167"/>
                <a:gd name="T55" fmla="*/ 27 h 159"/>
                <a:gd name="T56" fmla="*/ 159 w 167"/>
                <a:gd name="T57" fmla="*/ 13 h 159"/>
                <a:gd name="T58" fmla="*/ 167 w 167"/>
                <a:gd name="T59" fmla="*/ 0 h 159"/>
                <a:gd name="T60" fmla="*/ 4 w 167"/>
                <a:gd name="T61" fmla="*/ 0 h 1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7"/>
                <a:gd name="T94" fmla="*/ 0 h 159"/>
                <a:gd name="T95" fmla="*/ 167 w 167"/>
                <a:gd name="T96" fmla="*/ 159 h 1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7" h="159">
                  <a:moveTo>
                    <a:pt x="4" y="0"/>
                  </a:moveTo>
                  <a:lnTo>
                    <a:pt x="10" y="10"/>
                  </a:lnTo>
                  <a:lnTo>
                    <a:pt x="13" y="19"/>
                  </a:lnTo>
                  <a:lnTo>
                    <a:pt x="15" y="29"/>
                  </a:lnTo>
                  <a:lnTo>
                    <a:pt x="19" y="39"/>
                  </a:lnTo>
                  <a:lnTo>
                    <a:pt x="19" y="50"/>
                  </a:lnTo>
                  <a:lnTo>
                    <a:pt x="19" y="60"/>
                  </a:lnTo>
                  <a:lnTo>
                    <a:pt x="19" y="72"/>
                  </a:lnTo>
                  <a:lnTo>
                    <a:pt x="19" y="83"/>
                  </a:lnTo>
                  <a:lnTo>
                    <a:pt x="15" y="105"/>
                  </a:lnTo>
                  <a:lnTo>
                    <a:pt x="10" y="124"/>
                  </a:lnTo>
                  <a:lnTo>
                    <a:pt x="8" y="134"/>
                  </a:lnTo>
                  <a:lnTo>
                    <a:pt x="6" y="143"/>
                  </a:lnTo>
                  <a:lnTo>
                    <a:pt x="2" y="151"/>
                  </a:lnTo>
                  <a:lnTo>
                    <a:pt x="0" y="159"/>
                  </a:lnTo>
                  <a:lnTo>
                    <a:pt x="27" y="159"/>
                  </a:lnTo>
                  <a:lnTo>
                    <a:pt x="35" y="153"/>
                  </a:lnTo>
                  <a:lnTo>
                    <a:pt x="43" y="147"/>
                  </a:lnTo>
                  <a:lnTo>
                    <a:pt x="52" y="140"/>
                  </a:lnTo>
                  <a:lnTo>
                    <a:pt x="60" y="132"/>
                  </a:lnTo>
                  <a:lnTo>
                    <a:pt x="70" y="124"/>
                  </a:lnTo>
                  <a:lnTo>
                    <a:pt x="79" y="114"/>
                  </a:lnTo>
                  <a:lnTo>
                    <a:pt x="99" y="97"/>
                  </a:lnTo>
                  <a:lnTo>
                    <a:pt x="118" y="76"/>
                  </a:lnTo>
                  <a:lnTo>
                    <a:pt x="128" y="64"/>
                  </a:lnTo>
                  <a:lnTo>
                    <a:pt x="137" y="52"/>
                  </a:lnTo>
                  <a:lnTo>
                    <a:pt x="145" y="39"/>
                  </a:lnTo>
                  <a:lnTo>
                    <a:pt x="153" y="27"/>
                  </a:lnTo>
                  <a:lnTo>
                    <a:pt x="159" y="13"/>
                  </a:lnTo>
                  <a:lnTo>
                    <a:pt x="167" y="0"/>
                  </a:lnTo>
                  <a:lnTo>
                    <a:pt x="4" y="0"/>
                  </a:lnTo>
                  <a:close/>
                </a:path>
              </a:pathLst>
            </a:custGeom>
            <a:solidFill>
              <a:srgbClr val="0D0D0D"/>
            </a:solidFill>
            <a:ln w="9525">
              <a:solidFill>
                <a:schemeClr val="tx1"/>
              </a:solidFill>
              <a:round/>
              <a:headEnd/>
              <a:tailEnd/>
            </a:ln>
          </p:spPr>
          <p:txBody>
            <a:bodyPr/>
            <a:lstStyle/>
            <a:p>
              <a:endParaRPr lang="en-US"/>
            </a:p>
          </p:txBody>
        </p:sp>
        <p:sp>
          <p:nvSpPr>
            <p:cNvPr id="9269" name="Freeform 52"/>
            <p:cNvSpPr>
              <a:spLocks/>
            </p:cNvSpPr>
            <p:nvPr/>
          </p:nvSpPr>
          <p:spPr bwMode="auto">
            <a:xfrm>
              <a:off x="4469" y="1131"/>
              <a:ext cx="189" cy="80"/>
            </a:xfrm>
            <a:custGeom>
              <a:avLst/>
              <a:gdLst>
                <a:gd name="T0" fmla="*/ 215 w 378"/>
                <a:gd name="T1" fmla="*/ 159 h 159"/>
                <a:gd name="T2" fmla="*/ 217 w 378"/>
                <a:gd name="T3" fmla="*/ 140 h 159"/>
                <a:gd name="T4" fmla="*/ 215 w 378"/>
                <a:gd name="T5" fmla="*/ 132 h 159"/>
                <a:gd name="T6" fmla="*/ 215 w 378"/>
                <a:gd name="T7" fmla="*/ 123 h 159"/>
                <a:gd name="T8" fmla="*/ 213 w 378"/>
                <a:gd name="T9" fmla="*/ 115 h 159"/>
                <a:gd name="T10" fmla="*/ 211 w 378"/>
                <a:gd name="T11" fmla="*/ 105 h 159"/>
                <a:gd name="T12" fmla="*/ 208 w 378"/>
                <a:gd name="T13" fmla="*/ 97 h 159"/>
                <a:gd name="T14" fmla="*/ 204 w 378"/>
                <a:gd name="T15" fmla="*/ 92 h 159"/>
                <a:gd name="T16" fmla="*/ 198 w 378"/>
                <a:gd name="T17" fmla="*/ 84 h 159"/>
                <a:gd name="T18" fmla="*/ 194 w 378"/>
                <a:gd name="T19" fmla="*/ 78 h 159"/>
                <a:gd name="T20" fmla="*/ 186 w 378"/>
                <a:gd name="T21" fmla="*/ 72 h 159"/>
                <a:gd name="T22" fmla="*/ 178 w 378"/>
                <a:gd name="T23" fmla="*/ 68 h 159"/>
                <a:gd name="T24" fmla="*/ 169 w 378"/>
                <a:gd name="T25" fmla="*/ 64 h 159"/>
                <a:gd name="T26" fmla="*/ 159 w 378"/>
                <a:gd name="T27" fmla="*/ 62 h 159"/>
                <a:gd name="T28" fmla="*/ 147 w 378"/>
                <a:gd name="T29" fmla="*/ 61 h 159"/>
                <a:gd name="T30" fmla="*/ 134 w 378"/>
                <a:gd name="T31" fmla="*/ 61 h 159"/>
                <a:gd name="T32" fmla="*/ 116 w 378"/>
                <a:gd name="T33" fmla="*/ 59 h 159"/>
                <a:gd name="T34" fmla="*/ 101 w 378"/>
                <a:gd name="T35" fmla="*/ 57 h 159"/>
                <a:gd name="T36" fmla="*/ 83 w 378"/>
                <a:gd name="T37" fmla="*/ 51 h 159"/>
                <a:gd name="T38" fmla="*/ 66 w 378"/>
                <a:gd name="T39" fmla="*/ 45 h 159"/>
                <a:gd name="T40" fmla="*/ 49 w 378"/>
                <a:gd name="T41" fmla="*/ 35 h 159"/>
                <a:gd name="T42" fmla="*/ 31 w 378"/>
                <a:gd name="T43" fmla="*/ 26 h 159"/>
                <a:gd name="T44" fmla="*/ 16 w 378"/>
                <a:gd name="T45" fmla="*/ 14 h 159"/>
                <a:gd name="T46" fmla="*/ 0 w 378"/>
                <a:gd name="T47" fmla="*/ 0 h 159"/>
                <a:gd name="T48" fmla="*/ 378 w 378"/>
                <a:gd name="T49" fmla="*/ 0 h 159"/>
                <a:gd name="T50" fmla="*/ 378 w 378"/>
                <a:gd name="T51" fmla="*/ 16 h 159"/>
                <a:gd name="T52" fmla="*/ 376 w 378"/>
                <a:gd name="T53" fmla="*/ 26 h 159"/>
                <a:gd name="T54" fmla="*/ 376 w 378"/>
                <a:gd name="T55" fmla="*/ 35 h 159"/>
                <a:gd name="T56" fmla="*/ 374 w 378"/>
                <a:gd name="T57" fmla="*/ 45 h 159"/>
                <a:gd name="T58" fmla="*/ 372 w 378"/>
                <a:gd name="T59" fmla="*/ 55 h 159"/>
                <a:gd name="T60" fmla="*/ 367 w 378"/>
                <a:gd name="T61" fmla="*/ 74 h 159"/>
                <a:gd name="T62" fmla="*/ 359 w 378"/>
                <a:gd name="T63" fmla="*/ 92 h 159"/>
                <a:gd name="T64" fmla="*/ 351 w 378"/>
                <a:gd name="T65" fmla="*/ 109 h 159"/>
                <a:gd name="T66" fmla="*/ 339 w 378"/>
                <a:gd name="T67" fmla="*/ 127 h 159"/>
                <a:gd name="T68" fmla="*/ 328 w 378"/>
                <a:gd name="T69" fmla="*/ 144 h 159"/>
                <a:gd name="T70" fmla="*/ 314 w 378"/>
                <a:gd name="T71" fmla="*/ 159 h 159"/>
                <a:gd name="T72" fmla="*/ 215 w 378"/>
                <a:gd name="T73" fmla="*/ 159 h 1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8"/>
                <a:gd name="T112" fmla="*/ 0 h 159"/>
                <a:gd name="T113" fmla="*/ 378 w 378"/>
                <a:gd name="T114" fmla="*/ 159 h 1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8" h="159">
                  <a:moveTo>
                    <a:pt x="215" y="159"/>
                  </a:moveTo>
                  <a:lnTo>
                    <a:pt x="217" y="140"/>
                  </a:lnTo>
                  <a:lnTo>
                    <a:pt x="215" y="132"/>
                  </a:lnTo>
                  <a:lnTo>
                    <a:pt x="215" y="123"/>
                  </a:lnTo>
                  <a:lnTo>
                    <a:pt x="213" y="115"/>
                  </a:lnTo>
                  <a:lnTo>
                    <a:pt x="211" y="105"/>
                  </a:lnTo>
                  <a:lnTo>
                    <a:pt x="208" y="97"/>
                  </a:lnTo>
                  <a:lnTo>
                    <a:pt x="204" y="92"/>
                  </a:lnTo>
                  <a:lnTo>
                    <a:pt x="198" y="84"/>
                  </a:lnTo>
                  <a:lnTo>
                    <a:pt x="194" y="78"/>
                  </a:lnTo>
                  <a:lnTo>
                    <a:pt x="186" y="72"/>
                  </a:lnTo>
                  <a:lnTo>
                    <a:pt x="178" y="68"/>
                  </a:lnTo>
                  <a:lnTo>
                    <a:pt x="169" y="64"/>
                  </a:lnTo>
                  <a:lnTo>
                    <a:pt x="159" y="62"/>
                  </a:lnTo>
                  <a:lnTo>
                    <a:pt x="147" y="61"/>
                  </a:lnTo>
                  <a:lnTo>
                    <a:pt x="134" y="61"/>
                  </a:lnTo>
                  <a:lnTo>
                    <a:pt x="116" y="59"/>
                  </a:lnTo>
                  <a:lnTo>
                    <a:pt x="101" y="57"/>
                  </a:lnTo>
                  <a:lnTo>
                    <a:pt x="83" y="51"/>
                  </a:lnTo>
                  <a:lnTo>
                    <a:pt x="66" y="45"/>
                  </a:lnTo>
                  <a:lnTo>
                    <a:pt x="49" y="35"/>
                  </a:lnTo>
                  <a:lnTo>
                    <a:pt x="31" y="26"/>
                  </a:lnTo>
                  <a:lnTo>
                    <a:pt x="16" y="14"/>
                  </a:lnTo>
                  <a:lnTo>
                    <a:pt x="0" y="0"/>
                  </a:lnTo>
                  <a:lnTo>
                    <a:pt x="378" y="0"/>
                  </a:lnTo>
                  <a:lnTo>
                    <a:pt x="378" y="16"/>
                  </a:lnTo>
                  <a:lnTo>
                    <a:pt x="376" y="26"/>
                  </a:lnTo>
                  <a:lnTo>
                    <a:pt x="376" y="35"/>
                  </a:lnTo>
                  <a:lnTo>
                    <a:pt x="374" y="45"/>
                  </a:lnTo>
                  <a:lnTo>
                    <a:pt x="372" y="55"/>
                  </a:lnTo>
                  <a:lnTo>
                    <a:pt x="367" y="74"/>
                  </a:lnTo>
                  <a:lnTo>
                    <a:pt x="359" y="92"/>
                  </a:lnTo>
                  <a:lnTo>
                    <a:pt x="351" y="109"/>
                  </a:lnTo>
                  <a:lnTo>
                    <a:pt x="339" y="127"/>
                  </a:lnTo>
                  <a:lnTo>
                    <a:pt x="328" y="144"/>
                  </a:lnTo>
                  <a:lnTo>
                    <a:pt x="314" y="159"/>
                  </a:lnTo>
                  <a:lnTo>
                    <a:pt x="215" y="159"/>
                  </a:lnTo>
                  <a:close/>
                </a:path>
              </a:pathLst>
            </a:custGeom>
            <a:solidFill>
              <a:srgbClr val="1A1A1A"/>
            </a:solidFill>
            <a:ln w="9525">
              <a:solidFill>
                <a:schemeClr val="tx1"/>
              </a:solidFill>
              <a:round/>
              <a:headEnd/>
              <a:tailEnd/>
            </a:ln>
          </p:spPr>
          <p:txBody>
            <a:bodyPr/>
            <a:lstStyle/>
            <a:p>
              <a:endParaRPr lang="en-US"/>
            </a:p>
          </p:txBody>
        </p:sp>
        <p:sp>
          <p:nvSpPr>
            <p:cNvPr id="9270" name="Freeform 53"/>
            <p:cNvSpPr>
              <a:spLocks/>
            </p:cNvSpPr>
            <p:nvPr/>
          </p:nvSpPr>
          <p:spPr bwMode="auto">
            <a:xfrm>
              <a:off x="4439" y="1093"/>
              <a:ext cx="219" cy="79"/>
            </a:xfrm>
            <a:custGeom>
              <a:avLst/>
              <a:gdLst>
                <a:gd name="T0" fmla="*/ 262 w 438"/>
                <a:gd name="T1" fmla="*/ 157 h 157"/>
                <a:gd name="T2" fmla="*/ 256 w 438"/>
                <a:gd name="T3" fmla="*/ 153 h 157"/>
                <a:gd name="T4" fmla="*/ 250 w 438"/>
                <a:gd name="T5" fmla="*/ 149 h 157"/>
                <a:gd name="T6" fmla="*/ 244 w 438"/>
                <a:gd name="T7" fmla="*/ 145 h 157"/>
                <a:gd name="T8" fmla="*/ 237 w 438"/>
                <a:gd name="T9" fmla="*/ 141 h 157"/>
                <a:gd name="T10" fmla="*/ 229 w 438"/>
                <a:gd name="T11" fmla="*/ 139 h 157"/>
                <a:gd name="T12" fmla="*/ 219 w 438"/>
                <a:gd name="T13" fmla="*/ 137 h 157"/>
                <a:gd name="T14" fmla="*/ 207 w 438"/>
                <a:gd name="T15" fmla="*/ 136 h 157"/>
                <a:gd name="T16" fmla="*/ 194 w 438"/>
                <a:gd name="T17" fmla="*/ 136 h 157"/>
                <a:gd name="T18" fmla="*/ 180 w 438"/>
                <a:gd name="T19" fmla="*/ 134 h 157"/>
                <a:gd name="T20" fmla="*/ 165 w 438"/>
                <a:gd name="T21" fmla="*/ 132 h 157"/>
                <a:gd name="T22" fmla="*/ 149 w 438"/>
                <a:gd name="T23" fmla="*/ 128 h 157"/>
                <a:gd name="T24" fmla="*/ 136 w 438"/>
                <a:gd name="T25" fmla="*/ 124 h 157"/>
                <a:gd name="T26" fmla="*/ 120 w 438"/>
                <a:gd name="T27" fmla="*/ 118 h 157"/>
                <a:gd name="T28" fmla="*/ 105 w 438"/>
                <a:gd name="T29" fmla="*/ 110 h 157"/>
                <a:gd name="T30" fmla="*/ 91 w 438"/>
                <a:gd name="T31" fmla="*/ 103 h 157"/>
                <a:gd name="T32" fmla="*/ 78 w 438"/>
                <a:gd name="T33" fmla="*/ 93 h 157"/>
                <a:gd name="T34" fmla="*/ 64 w 438"/>
                <a:gd name="T35" fmla="*/ 83 h 157"/>
                <a:gd name="T36" fmla="*/ 52 w 438"/>
                <a:gd name="T37" fmla="*/ 72 h 157"/>
                <a:gd name="T38" fmla="*/ 41 w 438"/>
                <a:gd name="T39" fmla="*/ 62 h 157"/>
                <a:gd name="T40" fmla="*/ 29 w 438"/>
                <a:gd name="T41" fmla="*/ 50 h 157"/>
                <a:gd name="T42" fmla="*/ 19 w 438"/>
                <a:gd name="T43" fmla="*/ 37 h 157"/>
                <a:gd name="T44" fmla="*/ 12 w 438"/>
                <a:gd name="T45" fmla="*/ 25 h 157"/>
                <a:gd name="T46" fmla="*/ 6 w 438"/>
                <a:gd name="T47" fmla="*/ 13 h 157"/>
                <a:gd name="T48" fmla="*/ 0 w 438"/>
                <a:gd name="T49" fmla="*/ 0 h 157"/>
                <a:gd name="T50" fmla="*/ 388 w 438"/>
                <a:gd name="T51" fmla="*/ 0 h 157"/>
                <a:gd name="T52" fmla="*/ 399 w 438"/>
                <a:gd name="T53" fmla="*/ 8 h 157"/>
                <a:gd name="T54" fmla="*/ 409 w 438"/>
                <a:gd name="T55" fmla="*/ 15 h 157"/>
                <a:gd name="T56" fmla="*/ 417 w 438"/>
                <a:gd name="T57" fmla="*/ 25 h 157"/>
                <a:gd name="T58" fmla="*/ 425 w 438"/>
                <a:gd name="T59" fmla="*/ 35 h 157"/>
                <a:gd name="T60" fmla="*/ 430 w 438"/>
                <a:gd name="T61" fmla="*/ 46 h 157"/>
                <a:gd name="T62" fmla="*/ 434 w 438"/>
                <a:gd name="T63" fmla="*/ 60 h 157"/>
                <a:gd name="T64" fmla="*/ 436 w 438"/>
                <a:gd name="T65" fmla="*/ 66 h 157"/>
                <a:gd name="T66" fmla="*/ 436 w 438"/>
                <a:gd name="T67" fmla="*/ 73 h 157"/>
                <a:gd name="T68" fmla="*/ 436 w 438"/>
                <a:gd name="T69" fmla="*/ 81 h 157"/>
                <a:gd name="T70" fmla="*/ 438 w 438"/>
                <a:gd name="T71" fmla="*/ 91 h 157"/>
                <a:gd name="T72" fmla="*/ 436 w 438"/>
                <a:gd name="T73" fmla="*/ 106 h 157"/>
                <a:gd name="T74" fmla="*/ 434 w 438"/>
                <a:gd name="T75" fmla="*/ 124 h 157"/>
                <a:gd name="T76" fmla="*/ 430 w 438"/>
                <a:gd name="T77" fmla="*/ 141 h 157"/>
                <a:gd name="T78" fmla="*/ 425 w 438"/>
                <a:gd name="T79" fmla="*/ 157 h 157"/>
                <a:gd name="T80" fmla="*/ 262 w 438"/>
                <a:gd name="T81" fmla="*/ 157 h 1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8"/>
                <a:gd name="T124" fmla="*/ 0 h 157"/>
                <a:gd name="T125" fmla="*/ 438 w 438"/>
                <a:gd name="T126" fmla="*/ 157 h 1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8" h="157">
                  <a:moveTo>
                    <a:pt x="262" y="157"/>
                  </a:moveTo>
                  <a:lnTo>
                    <a:pt x="256" y="153"/>
                  </a:lnTo>
                  <a:lnTo>
                    <a:pt x="250" y="149"/>
                  </a:lnTo>
                  <a:lnTo>
                    <a:pt x="244" y="145"/>
                  </a:lnTo>
                  <a:lnTo>
                    <a:pt x="237" y="141"/>
                  </a:lnTo>
                  <a:lnTo>
                    <a:pt x="229" y="139"/>
                  </a:lnTo>
                  <a:lnTo>
                    <a:pt x="219" y="137"/>
                  </a:lnTo>
                  <a:lnTo>
                    <a:pt x="207" y="136"/>
                  </a:lnTo>
                  <a:lnTo>
                    <a:pt x="194" y="136"/>
                  </a:lnTo>
                  <a:lnTo>
                    <a:pt x="180" y="134"/>
                  </a:lnTo>
                  <a:lnTo>
                    <a:pt x="165" y="132"/>
                  </a:lnTo>
                  <a:lnTo>
                    <a:pt x="149" y="128"/>
                  </a:lnTo>
                  <a:lnTo>
                    <a:pt x="136" y="124"/>
                  </a:lnTo>
                  <a:lnTo>
                    <a:pt x="120" y="118"/>
                  </a:lnTo>
                  <a:lnTo>
                    <a:pt x="105" y="110"/>
                  </a:lnTo>
                  <a:lnTo>
                    <a:pt x="91" y="103"/>
                  </a:lnTo>
                  <a:lnTo>
                    <a:pt x="78" y="93"/>
                  </a:lnTo>
                  <a:lnTo>
                    <a:pt x="64" y="83"/>
                  </a:lnTo>
                  <a:lnTo>
                    <a:pt x="52" y="72"/>
                  </a:lnTo>
                  <a:lnTo>
                    <a:pt x="41" y="62"/>
                  </a:lnTo>
                  <a:lnTo>
                    <a:pt x="29" y="50"/>
                  </a:lnTo>
                  <a:lnTo>
                    <a:pt x="19" y="37"/>
                  </a:lnTo>
                  <a:lnTo>
                    <a:pt x="12" y="25"/>
                  </a:lnTo>
                  <a:lnTo>
                    <a:pt x="6" y="13"/>
                  </a:lnTo>
                  <a:lnTo>
                    <a:pt x="0" y="0"/>
                  </a:lnTo>
                  <a:lnTo>
                    <a:pt x="388" y="0"/>
                  </a:lnTo>
                  <a:lnTo>
                    <a:pt x="399" y="8"/>
                  </a:lnTo>
                  <a:lnTo>
                    <a:pt x="409" y="15"/>
                  </a:lnTo>
                  <a:lnTo>
                    <a:pt x="417" y="25"/>
                  </a:lnTo>
                  <a:lnTo>
                    <a:pt x="425" y="35"/>
                  </a:lnTo>
                  <a:lnTo>
                    <a:pt x="430" y="46"/>
                  </a:lnTo>
                  <a:lnTo>
                    <a:pt x="434" y="60"/>
                  </a:lnTo>
                  <a:lnTo>
                    <a:pt x="436" y="66"/>
                  </a:lnTo>
                  <a:lnTo>
                    <a:pt x="436" y="73"/>
                  </a:lnTo>
                  <a:lnTo>
                    <a:pt x="436" y="81"/>
                  </a:lnTo>
                  <a:lnTo>
                    <a:pt x="438" y="91"/>
                  </a:lnTo>
                  <a:lnTo>
                    <a:pt x="436" y="106"/>
                  </a:lnTo>
                  <a:lnTo>
                    <a:pt x="434" y="124"/>
                  </a:lnTo>
                  <a:lnTo>
                    <a:pt x="430" y="141"/>
                  </a:lnTo>
                  <a:lnTo>
                    <a:pt x="425" y="157"/>
                  </a:lnTo>
                  <a:lnTo>
                    <a:pt x="262" y="157"/>
                  </a:lnTo>
                  <a:close/>
                </a:path>
              </a:pathLst>
            </a:custGeom>
            <a:solidFill>
              <a:srgbClr val="292929"/>
            </a:solidFill>
            <a:ln w="9525">
              <a:solidFill>
                <a:schemeClr val="tx1"/>
              </a:solidFill>
              <a:round/>
              <a:headEnd/>
              <a:tailEnd/>
            </a:ln>
          </p:spPr>
          <p:txBody>
            <a:bodyPr/>
            <a:lstStyle/>
            <a:p>
              <a:endParaRPr lang="en-US"/>
            </a:p>
          </p:txBody>
        </p:sp>
        <p:sp>
          <p:nvSpPr>
            <p:cNvPr id="9271" name="Freeform 54"/>
            <p:cNvSpPr>
              <a:spLocks/>
            </p:cNvSpPr>
            <p:nvPr/>
          </p:nvSpPr>
          <p:spPr bwMode="auto">
            <a:xfrm>
              <a:off x="4437" y="1053"/>
              <a:ext cx="221" cy="78"/>
            </a:xfrm>
            <a:custGeom>
              <a:avLst/>
              <a:gdLst>
                <a:gd name="T0" fmla="*/ 23 w 442"/>
                <a:gd name="T1" fmla="*/ 0 h 157"/>
                <a:gd name="T2" fmla="*/ 16 w 442"/>
                <a:gd name="T3" fmla="*/ 10 h 157"/>
                <a:gd name="T4" fmla="*/ 10 w 442"/>
                <a:gd name="T5" fmla="*/ 20 h 157"/>
                <a:gd name="T6" fmla="*/ 4 w 442"/>
                <a:gd name="T7" fmla="*/ 27 h 157"/>
                <a:gd name="T8" fmla="*/ 2 w 442"/>
                <a:gd name="T9" fmla="*/ 37 h 157"/>
                <a:gd name="T10" fmla="*/ 0 w 442"/>
                <a:gd name="T11" fmla="*/ 49 h 157"/>
                <a:gd name="T12" fmla="*/ 0 w 442"/>
                <a:gd name="T13" fmla="*/ 59 h 157"/>
                <a:gd name="T14" fmla="*/ 2 w 442"/>
                <a:gd name="T15" fmla="*/ 68 h 157"/>
                <a:gd name="T16" fmla="*/ 4 w 442"/>
                <a:gd name="T17" fmla="*/ 80 h 157"/>
                <a:gd name="T18" fmla="*/ 8 w 442"/>
                <a:gd name="T19" fmla="*/ 90 h 157"/>
                <a:gd name="T20" fmla="*/ 14 w 442"/>
                <a:gd name="T21" fmla="*/ 101 h 157"/>
                <a:gd name="T22" fmla="*/ 20 w 442"/>
                <a:gd name="T23" fmla="*/ 111 h 157"/>
                <a:gd name="T24" fmla="*/ 25 w 442"/>
                <a:gd name="T25" fmla="*/ 121 h 157"/>
                <a:gd name="T26" fmla="*/ 35 w 442"/>
                <a:gd name="T27" fmla="*/ 130 h 157"/>
                <a:gd name="T28" fmla="*/ 43 w 442"/>
                <a:gd name="T29" fmla="*/ 140 h 157"/>
                <a:gd name="T30" fmla="*/ 53 w 442"/>
                <a:gd name="T31" fmla="*/ 150 h 157"/>
                <a:gd name="T32" fmla="*/ 64 w 442"/>
                <a:gd name="T33" fmla="*/ 157 h 157"/>
                <a:gd name="T34" fmla="*/ 442 w 442"/>
                <a:gd name="T35" fmla="*/ 157 h 157"/>
                <a:gd name="T36" fmla="*/ 440 w 442"/>
                <a:gd name="T37" fmla="*/ 146 h 157"/>
                <a:gd name="T38" fmla="*/ 436 w 442"/>
                <a:gd name="T39" fmla="*/ 136 h 157"/>
                <a:gd name="T40" fmla="*/ 432 w 442"/>
                <a:gd name="T41" fmla="*/ 126 h 157"/>
                <a:gd name="T42" fmla="*/ 427 w 442"/>
                <a:gd name="T43" fmla="*/ 117 h 157"/>
                <a:gd name="T44" fmla="*/ 421 w 442"/>
                <a:gd name="T45" fmla="*/ 109 h 157"/>
                <a:gd name="T46" fmla="*/ 413 w 442"/>
                <a:gd name="T47" fmla="*/ 101 h 157"/>
                <a:gd name="T48" fmla="*/ 405 w 442"/>
                <a:gd name="T49" fmla="*/ 93 h 157"/>
                <a:gd name="T50" fmla="*/ 396 w 442"/>
                <a:gd name="T51" fmla="*/ 88 h 157"/>
                <a:gd name="T52" fmla="*/ 386 w 442"/>
                <a:gd name="T53" fmla="*/ 82 h 157"/>
                <a:gd name="T54" fmla="*/ 374 w 442"/>
                <a:gd name="T55" fmla="*/ 76 h 157"/>
                <a:gd name="T56" fmla="*/ 363 w 442"/>
                <a:gd name="T57" fmla="*/ 72 h 157"/>
                <a:gd name="T58" fmla="*/ 353 w 442"/>
                <a:gd name="T59" fmla="*/ 68 h 157"/>
                <a:gd name="T60" fmla="*/ 339 w 442"/>
                <a:gd name="T61" fmla="*/ 64 h 157"/>
                <a:gd name="T62" fmla="*/ 328 w 442"/>
                <a:gd name="T63" fmla="*/ 62 h 157"/>
                <a:gd name="T64" fmla="*/ 303 w 442"/>
                <a:gd name="T65" fmla="*/ 59 h 157"/>
                <a:gd name="T66" fmla="*/ 279 w 442"/>
                <a:gd name="T67" fmla="*/ 55 h 157"/>
                <a:gd name="T68" fmla="*/ 254 w 442"/>
                <a:gd name="T69" fmla="*/ 53 h 157"/>
                <a:gd name="T70" fmla="*/ 242 w 442"/>
                <a:gd name="T71" fmla="*/ 53 h 157"/>
                <a:gd name="T72" fmla="*/ 213 w 442"/>
                <a:gd name="T73" fmla="*/ 53 h 157"/>
                <a:gd name="T74" fmla="*/ 204 w 442"/>
                <a:gd name="T75" fmla="*/ 53 h 157"/>
                <a:gd name="T76" fmla="*/ 196 w 442"/>
                <a:gd name="T77" fmla="*/ 53 h 157"/>
                <a:gd name="T78" fmla="*/ 188 w 442"/>
                <a:gd name="T79" fmla="*/ 55 h 157"/>
                <a:gd name="T80" fmla="*/ 182 w 442"/>
                <a:gd name="T81" fmla="*/ 55 h 157"/>
                <a:gd name="T82" fmla="*/ 179 w 442"/>
                <a:gd name="T83" fmla="*/ 55 h 157"/>
                <a:gd name="T84" fmla="*/ 175 w 442"/>
                <a:gd name="T85" fmla="*/ 55 h 157"/>
                <a:gd name="T86" fmla="*/ 173 w 442"/>
                <a:gd name="T87" fmla="*/ 55 h 157"/>
                <a:gd name="T88" fmla="*/ 171 w 442"/>
                <a:gd name="T89" fmla="*/ 55 h 157"/>
                <a:gd name="T90" fmla="*/ 173 w 442"/>
                <a:gd name="T91" fmla="*/ 55 h 157"/>
                <a:gd name="T92" fmla="*/ 175 w 442"/>
                <a:gd name="T93" fmla="*/ 55 h 157"/>
                <a:gd name="T94" fmla="*/ 177 w 442"/>
                <a:gd name="T95" fmla="*/ 53 h 157"/>
                <a:gd name="T96" fmla="*/ 180 w 442"/>
                <a:gd name="T97" fmla="*/ 51 h 157"/>
                <a:gd name="T98" fmla="*/ 186 w 442"/>
                <a:gd name="T99" fmla="*/ 49 h 157"/>
                <a:gd name="T100" fmla="*/ 192 w 442"/>
                <a:gd name="T101" fmla="*/ 47 h 157"/>
                <a:gd name="T102" fmla="*/ 200 w 442"/>
                <a:gd name="T103" fmla="*/ 43 h 157"/>
                <a:gd name="T104" fmla="*/ 208 w 442"/>
                <a:gd name="T105" fmla="*/ 39 h 157"/>
                <a:gd name="T106" fmla="*/ 217 w 442"/>
                <a:gd name="T107" fmla="*/ 35 h 157"/>
                <a:gd name="T108" fmla="*/ 225 w 442"/>
                <a:gd name="T109" fmla="*/ 31 h 157"/>
                <a:gd name="T110" fmla="*/ 237 w 442"/>
                <a:gd name="T111" fmla="*/ 27 h 157"/>
                <a:gd name="T112" fmla="*/ 246 w 442"/>
                <a:gd name="T113" fmla="*/ 24 h 157"/>
                <a:gd name="T114" fmla="*/ 258 w 442"/>
                <a:gd name="T115" fmla="*/ 18 h 157"/>
                <a:gd name="T116" fmla="*/ 272 w 442"/>
                <a:gd name="T117" fmla="*/ 12 h 157"/>
                <a:gd name="T118" fmla="*/ 283 w 442"/>
                <a:gd name="T119" fmla="*/ 6 h 157"/>
                <a:gd name="T120" fmla="*/ 297 w 442"/>
                <a:gd name="T121" fmla="*/ 0 h 157"/>
                <a:gd name="T122" fmla="*/ 23 w 442"/>
                <a:gd name="T123" fmla="*/ 0 h 1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42"/>
                <a:gd name="T187" fmla="*/ 0 h 157"/>
                <a:gd name="T188" fmla="*/ 442 w 442"/>
                <a:gd name="T189" fmla="*/ 157 h 15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42" h="157">
                  <a:moveTo>
                    <a:pt x="23" y="0"/>
                  </a:moveTo>
                  <a:lnTo>
                    <a:pt x="16" y="10"/>
                  </a:lnTo>
                  <a:lnTo>
                    <a:pt x="10" y="20"/>
                  </a:lnTo>
                  <a:lnTo>
                    <a:pt x="4" y="27"/>
                  </a:lnTo>
                  <a:lnTo>
                    <a:pt x="2" y="37"/>
                  </a:lnTo>
                  <a:lnTo>
                    <a:pt x="0" y="49"/>
                  </a:lnTo>
                  <a:lnTo>
                    <a:pt x="0" y="59"/>
                  </a:lnTo>
                  <a:lnTo>
                    <a:pt x="2" y="68"/>
                  </a:lnTo>
                  <a:lnTo>
                    <a:pt x="4" y="80"/>
                  </a:lnTo>
                  <a:lnTo>
                    <a:pt x="8" y="90"/>
                  </a:lnTo>
                  <a:lnTo>
                    <a:pt x="14" y="101"/>
                  </a:lnTo>
                  <a:lnTo>
                    <a:pt x="20" y="111"/>
                  </a:lnTo>
                  <a:lnTo>
                    <a:pt x="25" y="121"/>
                  </a:lnTo>
                  <a:lnTo>
                    <a:pt x="35" y="130"/>
                  </a:lnTo>
                  <a:lnTo>
                    <a:pt x="43" y="140"/>
                  </a:lnTo>
                  <a:lnTo>
                    <a:pt x="53" y="150"/>
                  </a:lnTo>
                  <a:lnTo>
                    <a:pt x="64" y="157"/>
                  </a:lnTo>
                  <a:lnTo>
                    <a:pt x="442" y="157"/>
                  </a:lnTo>
                  <a:lnTo>
                    <a:pt x="440" y="146"/>
                  </a:lnTo>
                  <a:lnTo>
                    <a:pt x="436" y="136"/>
                  </a:lnTo>
                  <a:lnTo>
                    <a:pt x="432" y="126"/>
                  </a:lnTo>
                  <a:lnTo>
                    <a:pt x="427" y="117"/>
                  </a:lnTo>
                  <a:lnTo>
                    <a:pt x="421" y="109"/>
                  </a:lnTo>
                  <a:lnTo>
                    <a:pt x="413" y="101"/>
                  </a:lnTo>
                  <a:lnTo>
                    <a:pt x="405" y="93"/>
                  </a:lnTo>
                  <a:lnTo>
                    <a:pt x="396" y="88"/>
                  </a:lnTo>
                  <a:lnTo>
                    <a:pt x="386" y="82"/>
                  </a:lnTo>
                  <a:lnTo>
                    <a:pt x="374" y="76"/>
                  </a:lnTo>
                  <a:lnTo>
                    <a:pt x="363" y="72"/>
                  </a:lnTo>
                  <a:lnTo>
                    <a:pt x="353" y="68"/>
                  </a:lnTo>
                  <a:lnTo>
                    <a:pt x="339" y="64"/>
                  </a:lnTo>
                  <a:lnTo>
                    <a:pt x="328" y="62"/>
                  </a:lnTo>
                  <a:lnTo>
                    <a:pt x="303" y="59"/>
                  </a:lnTo>
                  <a:lnTo>
                    <a:pt x="279" y="55"/>
                  </a:lnTo>
                  <a:lnTo>
                    <a:pt x="254" y="53"/>
                  </a:lnTo>
                  <a:lnTo>
                    <a:pt x="242" y="53"/>
                  </a:lnTo>
                  <a:lnTo>
                    <a:pt x="213" y="53"/>
                  </a:lnTo>
                  <a:lnTo>
                    <a:pt x="204" y="53"/>
                  </a:lnTo>
                  <a:lnTo>
                    <a:pt x="196" y="53"/>
                  </a:lnTo>
                  <a:lnTo>
                    <a:pt x="188" y="55"/>
                  </a:lnTo>
                  <a:lnTo>
                    <a:pt x="182" y="55"/>
                  </a:lnTo>
                  <a:lnTo>
                    <a:pt x="179" y="55"/>
                  </a:lnTo>
                  <a:lnTo>
                    <a:pt x="175" y="55"/>
                  </a:lnTo>
                  <a:lnTo>
                    <a:pt x="173" y="55"/>
                  </a:lnTo>
                  <a:lnTo>
                    <a:pt x="171" y="55"/>
                  </a:lnTo>
                  <a:lnTo>
                    <a:pt x="173" y="55"/>
                  </a:lnTo>
                  <a:lnTo>
                    <a:pt x="175" y="55"/>
                  </a:lnTo>
                  <a:lnTo>
                    <a:pt x="177" y="53"/>
                  </a:lnTo>
                  <a:lnTo>
                    <a:pt x="180" y="51"/>
                  </a:lnTo>
                  <a:lnTo>
                    <a:pt x="186" y="49"/>
                  </a:lnTo>
                  <a:lnTo>
                    <a:pt x="192" y="47"/>
                  </a:lnTo>
                  <a:lnTo>
                    <a:pt x="200" y="43"/>
                  </a:lnTo>
                  <a:lnTo>
                    <a:pt x="208" y="39"/>
                  </a:lnTo>
                  <a:lnTo>
                    <a:pt x="217" y="35"/>
                  </a:lnTo>
                  <a:lnTo>
                    <a:pt x="225" y="31"/>
                  </a:lnTo>
                  <a:lnTo>
                    <a:pt x="237" y="27"/>
                  </a:lnTo>
                  <a:lnTo>
                    <a:pt x="246" y="24"/>
                  </a:lnTo>
                  <a:lnTo>
                    <a:pt x="258" y="18"/>
                  </a:lnTo>
                  <a:lnTo>
                    <a:pt x="272" y="12"/>
                  </a:lnTo>
                  <a:lnTo>
                    <a:pt x="283" y="6"/>
                  </a:lnTo>
                  <a:lnTo>
                    <a:pt x="297" y="0"/>
                  </a:lnTo>
                  <a:lnTo>
                    <a:pt x="23" y="0"/>
                  </a:lnTo>
                  <a:close/>
                </a:path>
              </a:pathLst>
            </a:custGeom>
            <a:solidFill>
              <a:srgbClr val="363636"/>
            </a:solidFill>
            <a:ln w="9525">
              <a:solidFill>
                <a:schemeClr val="tx1"/>
              </a:solidFill>
              <a:round/>
              <a:headEnd/>
              <a:tailEnd/>
            </a:ln>
          </p:spPr>
          <p:txBody>
            <a:bodyPr/>
            <a:lstStyle/>
            <a:p>
              <a:endParaRPr lang="en-US"/>
            </a:p>
          </p:txBody>
        </p:sp>
        <p:sp>
          <p:nvSpPr>
            <p:cNvPr id="9272" name="Freeform 55"/>
            <p:cNvSpPr>
              <a:spLocks/>
            </p:cNvSpPr>
            <p:nvPr/>
          </p:nvSpPr>
          <p:spPr bwMode="auto">
            <a:xfrm>
              <a:off x="4437" y="1015"/>
              <a:ext cx="224" cy="78"/>
            </a:xfrm>
            <a:custGeom>
              <a:avLst/>
              <a:gdLst>
                <a:gd name="T0" fmla="*/ 2 w 450"/>
                <a:gd name="T1" fmla="*/ 147 h 157"/>
                <a:gd name="T2" fmla="*/ 0 w 450"/>
                <a:gd name="T3" fmla="*/ 130 h 157"/>
                <a:gd name="T4" fmla="*/ 2 w 450"/>
                <a:gd name="T5" fmla="*/ 112 h 157"/>
                <a:gd name="T6" fmla="*/ 10 w 450"/>
                <a:gd name="T7" fmla="*/ 95 h 157"/>
                <a:gd name="T8" fmla="*/ 23 w 450"/>
                <a:gd name="T9" fmla="*/ 79 h 157"/>
                <a:gd name="T10" fmla="*/ 41 w 450"/>
                <a:gd name="T11" fmla="*/ 66 h 157"/>
                <a:gd name="T12" fmla="*/ 66 w 450"/>
                <a:gd name="T13" fmla="*/ 54 h 157"/>
                <a:gd name="T14" fmla="*/ 99 w 450"/>
                <a:gd name="T15" fmla="*/ 44 h 157"/>
                <a:gd name="T16" fmla="*/ 136 w 450"/>
                <a:gd name="T17" fmla="*/ 35 h 157"/>
                <a:gd name="T18" fmla="*/ 169 w 450"/>
                <a:gd name="T19" fmla="*/ 25 h 157"/>
                <a:gd name="T20" fmla="*/ 200 w 450"/>
                <a:gd name="T21" fmla="*/ 17 h 157"/>
                <a:gd name="T22" fmla="*/ 227 w 450"/>
                <a:gd name="T23" fmla="*/ 5 h 157"/>
                <a:gd name="T24" fmla="*/ 450 w 450"/>
                <a:gd name="T25" fmla="*/ 0 h 157"/>
                <a:gd name="T26" fmla="*/ 378 w 450"/>
                <a:gd name="T27" fmla="*/ 38 h 157"/>
                <a:gd name="T28" fmla="*/ 330 w 450"/>
                <a:gd name="T29" fmla="*/ 62 h 157"/>
                <a:gd name="T30" fmla="*/ 285 w 450"/>
                <a:gd name="T31" fmla="*/ 83 h 157"/>
                <a:gd name="T32" fmla="*/ 244 w 450"/>
                <a:gd name="T33" fmla="*/ 101 h 157"/>
                <a:gd name="T34" fmla="*/ 227 w 450"/>
                <a:gd name="T35" fmla="*/ 108 h 157"/>
                <a:gd name="T36" fmla="*/ 211 w 450"/>
                <a:gd name="T37" fmla="*/ 114 h 157"/>
                <a:gd name="T38" fmla="*/ 198 w 450"/>
                <a:gd name="T39" fmla="*/ 120 h 157"/>
                <a:gd name="T40" fmla="*/ 186 w 450"/>
                <a:gd name="T41" fmla="*/ 124 h 157"/>
                <a:gd name="T42" fmla="*/ 179 w 450"/>
                <a:gd name="T43" fmla="*/ 128 h 157"/>
                <a:gd name="T44" fmla="*/ 173 w 450"/>
                <a:gd name="T45" fmla="*/ 130 h 157"/>
                <a:gd name="T46" fmla="*/ 171 w 450"/>
                <a:gd name="T47" fmla="*/ 130 h 157"/>
                <a:gd name="T48" fmla="*/ 173 w 450"/>
                <a:gd name="T49" fmla="*/ 130 h 157"/>
                <a:gd name="T50" fmla="*/ 179 w 450"/>
                <a:gd name="T51" fmla="*/ 130 h 157"/>
                <a:gd name="T52" fmla="*/ 184 w 450"/>
                <a:gd name="T53" fmla="*/ 128 h 157"/>
                <a:gd name="T54" fmla="*/ 206 w 450"/>
                <a:gd name="T55" fmla="*/ 128 h 157"/>
                <a:gd name="T56" fmla="*/ 235 w 450"/>
                <a:gd name="T57" fmla="*/ 126 h 157"/>
                <a:gd name="T58" fmla="*/ 270 w 450"/>
                <a:gd name="T59" fmla="*/ 128 h 157"/>
                <a:gd name="T60" fmla="*/ 305 w 450"/>
                <a:gd name="T61" fmla="*/ 132 h 157"/>
                <a:gd name="T62" fmla="*/ 341 w 450"/>
                <a:gd name="T63" fmla="*/ 137 h 157"/>
                <a:gd name="T64" fmla="*/ 376 w 450"/>
                <a:gd name="T65" fmla="*/ 149 h 157"/>
                <a:gd name="T66" fmla="*/ 4 w 450"/>
                <a:gd name="T67" fmla="*/ 157 h 1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0"/>
                <a:gd name="T103" fmla="*/ 0 h 157"/>
                <a:gd name="T104" fmla="*/ 450 w 450"/>
                <a:gd name="T105" fmla="*/ 157 h 1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0" h="157">
                  <a:moveTo>
                    <a:pt x="4" y="157"/>
                  </a:moveTo>
                  <a:lnTo>
                    <a:pt x="2" y="147"/>
                  </a:lnTo>
                  <a:lnTo>
                    <a:pt x="0" y="139"/>
                  </a:lnTo>
                  <a:lnTo>
                    <a:pt x="0" y="130"/>
                  </a:lnTo>
                  <a:lnTo>
                    <a:pt x="0" y="120"/>
                  </a:lnTo>
                  <a:lnTo>
                    <a:pt x="2" y="112"/>
                  </a:lnTo>
                  <a:lnTo>
                    <a:pt x="6" y="102"/>
                  </a:lnTo>
                  <a:lnTo>
                    <a:pt x="10" y="95"/>
                  </a:lnTo>
                  <a:lnTo>
                    <a:pt x="16" y="87"/>
                  </a:lnTo>
                  <a:lnTo>
                    <a:pt x="23" y="79"/>
                  </a:lnTo>
                  <a:lnTo>
                    <a:pt x="31" y="71"/>
                  </a:lnTo>
                  <a:lnTo>
                    <a:pt x="41" y="66"/>
                  </a:lnTo>
                  <a:lnTo>
                    <a:pt x="54" y="60"/>
                  </a:lnTo>
                  <a:lnTo>
                    <a:pt x="66" y="54"/>
                  </a:lnTo>
                  <a:lnTo>
                    <a:pt x="82" y="48"/>
                  </a:lnTo>
                  <a:lnTo>
                    <a:pt x="99" y="44"/>
                  </a:lnTo>
                  <a:lnTo>
                    <a:pt x="116" y="40"/>
                  </a:lnTo>
                  <a:lnTo>
                    <a:pt x="136" y="35"/>
                  </a:lnTo>
                  <a:lnTo>
                    <a:pt x="153" y="31"/>
                  </a:lnTo>
                  <a:lnTo>
                    <a:pt x="169" y="25"/>
                  </a:lnTo>
                  <a:lnTo>
                    <a:pt x="184" y="21"/>
                  </a:lnTo>
                  <a:lnTo>
                    <a:pt x="200" y="17"/>
                  </a:lnTo>
                  <a:lnTo>
                    <a:pt x="213" y="11"/>
                  </a:lnTo>
                  <a:lnTo>
                    <a:pt x="227" y="5"/>
                  </a:lnTo>
                  <a:lnTo>
                    <a:pt x="239" y="0"/>
                  </a:lnTo>
                  <a:lnTo>
                    <a:pt x="450" y="0"/>
                  </a:lnTo>
                  <a:lnTo>
                    <a:pt x="401" y="25"/>
                  </a:lnTo>
                  <a:lnTo>
                    <a:pt x="378" y="38"/>
                  </a:lnTo>
                  <a:lnTo>
                    <a:pt x="353" y="50"/>
                  </a:lnTo>
                  <a:lnTo>
                    <a:pt x="330" y="62"/>
                  </a:lnTo>
                  <a:lnTo>
                    <a:pt x="306" y="73"/>
                  </a:lnTo>
                  <a:lnTo>
                    <a:pt x="285" y="83"/>
                  </a:lnTo>
                  <a:lnTo>
                    <a:pt x="264" y="91"/>
                  </a:lnTo>
                  <a:lnTo>
                    <a:pt x="244" y="101"/>
                  </a:lnTo>
                  <a:lnTo>
                    <a:pt x="235" y="104"/>
                  </a:lnTo>
                  <a:lnTo>
                    <a:pt x="227" y="108"/>
                  </a:lnTo>
                  <a:lnTo>
                    <a:pt x="219" y="112"/>
                  </a:lnTo>
                  <a:lnTo>
                    <a:pt x="211" y="114"/>
                  </a:lnTo>
                  <a:lnTo>
                    <a:pt x="204" y="118"/>
                  </a:lnTo>
                  <a:lnTo>
                    <a:pt x="198" y="120"/>
                  </a:lnTo>
                  <a:lnTo>
                    <a:pt x="192" y="122"/>
                  </a:lnTo>
                  <a:lnTo>
                    <a:pt x="186" y="124"/>
                  </a:lnTo>
                  <a:lnTo>
                    <a:pt x="182" y="126"/>
                  </a:lnTo>
                  <a:lnTo>
                    <a:pt x="179" y="128"/>
                  </a:lnTo>
                  <a:lnTo>
                    <a:pt x="175" y="128"/>
                  </a:lnTo>
                  <a:lnTo>
                    <a:pt x="173" y="130"/>
                  </a:lnTo>
                  <a:lnTo>
                    <a:pt x="171" y="130"/>
                  </a:lnTo>
                  <a:lnTo>
                    <a:pt x="173" y="130"/>
                  </a:lnTo>
                  <a:lnTo>
                    <a:pt x="175" y="130"/>
                  </a:lnTo>
                  <a:lnTo>
                    <a:pt x="179" y="130"/>
                  </a:lnTo>
                  <a:lnTo>
                    <a:pt x="180" y="130"/>
                  </a:lnTo>
                  <a:lnTo>
                    <a:pt x="184" y="128"/>
                  </a:lnTo>
                  <a:lnTo>
                    <a:pt x="194" y="128"/>
                  </a:lnTo>
                  <a:lnTo>
                    <a:pt x="206" y="128"/>
                  </a:lnTo>
                  <a:lnTo>
                    <a:pt x="219" y="126"/>
                  </a:lnTo>
                  <a:lnTo>
                    <a:pt x="235" y="126"/>
                  </a:lnTo>
                  <a:lnTo>
                    <a:pt x="252" y="126"/>
                  </a:lnTo>
                  <a:lnTo>
                    <a:pt x="270" y="128"/>
                  </a:lnTo>
                  <a:lnTo>
                    <a:pt x="287" y="128"/>
                  </a:lnTo>
                  <a:lnTo>
                    <a:pt x="305" y="132"/>
                  </a:lnTo>
                  <a:lnTo>
                    <a:pt x="324" y="134"/>
                  </a:lnTo>
                  <a:lnTo>
                    <a:pt x="341" y="137"/>
                  </a:lnTo>
                  <a:lnTo>
                    <a:pt x="359" y="143"/>
                  </a:lnTo>
                  <a:lnTo>
                    <a:pt x="376" y="149"/>
                  </a:lnTo>
                  <a:lnTo>
                    <a:pt x="392" y="157"/>
                  </a:lnTo>
                  <a:lnTo>
                    <a:pt x="4" y="157"/>
                  </a:lnTo>
                  <a:close/>
                </a:path>
              </a:pathLst>
            </a:custGeom>
            <a:solidFill>
              <a:srgbClr val="424242"/>
            </a:solidFill>
            <a:ln w="9525">
              <a:solidFill>
                <a:schemeClr val="tx1"/>
              </a:solidFill>
              <a:round/>
              <a:headEnd/>
              <a:tailEnd/>
            </a:ln>
          </p:spPr>
          <p:txBody>
            <a:bodyPr/>
            <a:lstStyle/>
            <a:p>
              <a:endParaRPr lang="en-US"/>
            </a:p>
          </p:txBody>
        </p:sp>
        <p:sp>
          <p:nvSpPr>
            <p:cNvPr id="9273" name="Freeform 56"/>
            <p:cNvSpPr>
              <a:spLocks/>
            </p:cNvSpPr>
            <p:nvPr/>
          </p:nvSpPr>
          <p:spPr bwMode="auto">
            <a:xfrm>
              <a:off x="4448" y="974"/>
              <a:ext cx="273" cy="79"/>
            </a:xfrm>
            <a:custGeom>
              <a:avLst/>
              <a:gdLst>
                <a:gd name="T0" fmla="*/ 0 w 545"/>
                <a:gd name="T1" fmla="*/ 157 h 157"/>
                <a:gd name="T2" fmla="*/ 6 w 545"/>
                <a:gd name="T3" fmla="*/ 153 h 157"/>
                <a:gd name="T4" fmla="*/ 16 w 545"/>
                <a:gd name="T5" fmla="*/ 148 h 157"/>
                <a:gd name="T6" fmla="*/ 26 w 545"/>
                <a:gd name="T7" fmla="*/ 142 h 157"/>
                <a:gd name="T8" fmla="*/ 37 w 545"/>
                <a:gd name="T9" fmla="*/ 136 h 157"/>
                <a:gd name="T10" fmla="*/ 49 w 545"/>
                <a:gd name="T11" fmla="*/ 132 h 157"/>
                <a:gd name="T12" fmla="*/ 62 w 545"/>
                <a:gd name="T13" fmla="*/ 128 h 157"/>
                <a:gd name="T14" fmla="*/ 78 w 545"/>
                <a:gd name="T15" fmla="*/ 124 h 157"/>
                <a:gd name="T16" fmla="*/ 93 w 545"/>
                <a:gd name="T17" fmla="*/ 122 h 157"/>
                <a:gd name="T18" fmla="*/ 119 w 545"/>
                <a:gd name="T19" fmla="*/ 117 h 157"/>
                <a:gd name="T20" fmla="*/ 144 w 545"/>
                <a:gd name="T21" fmla="*/ 111 h 157"/>
                <a:gd name="T22" fmla="*/ 165 w 545"/>
                <a:gd name="T23" fmla="*/ 105 h 157"/>
                <a:gd name="T24" fmla="*/ 185 w 545"/>
                <a:gd name="T25" fmla="*/ 97 h 157"/>
                <a:gd name="T26" fmla="*/ 204 w 545"/>
                <a:gd name="T27" fmla="*/ 89 h 157"/>
                <a:gd name="T28" fmla="*/ 221 w 545"/>
                <a:gd name="T29" fmla="*/ 82 h 157"/>
                <a:gd name="T30" fmla="*/ 237 w 545"/>
                <a:gd name="T31" fmla="*/ 74 h 157"/>
                <a:gd name="T32" fmla="*/ 252 w 545"/>
                <a:gd name="T33" fmla="*/ 66 h 157"/>
                <a:gd name="T34" fmla="*/ 266 w 545"/>
                <a:gd name="T35" fmla="*/ 58 h 157"/>
                <a:gd name="T36" fmla="*/ 278 w 545"/>
                <a:gd name="T37" fmla="*/ 49 h 157"/>
                <a:gd name="T38" fmla="*/ 287 w 545"/>
                <a:gd name="T39" fmla="*/ 41 h 157"/>
                <a:gd name="T40" fmla="*/ 299 w 545"/>
                <a:gd name="T41" fmla="*/ 33 h 157"/>
                <a:gd name="T42" fmla="*/ 307 w 545"/>
                <a:gd name="T43" fmla="*/ 23 h 157"/>
                <a:gd name="T44" fmla="*/ 314 w 545"/>
                <a:gd name="T45" fmla="*/ 16 h 157"/>
                <a:gd name="T46" fmla="*/ 322 w 545"/>
                <a:gd name="T47" fmla="*/ 8 h 157"/>
                <a:gd name="T48" fmla="*/ 328 w 545"/>
                <a:gd name="T49" fmla="*/ 0 h 157"/>
                <a:gd name="T50" fmla="*/ 545 w 545"/>
                <a:gd name="T51" fmla="*/ 0 h 157"/>
                <a:gd name="T52" fmla="*/ 532 w 545"/>
                <a:gd name="T53" fmla="*/ 12 h 157"/>
                <a:gd name="T54" fmla="*/ 518 w 545"/>
                <a:gd name="T55" fmla="*/ 23 h 157"/>
                <a:gd name="T56" fmla="*/ 502 w 545"/>
                <a:gd name="T57" fmla="*/ 35 h 157"/>
                <a:gd name="T58" fmla="*/ 487 w 545"/>
                <a:gd name="T59" fmla="*/ 47 h 157"/>
                <a:gd name="T60" fmla="*/ 470 w 545"/>
                <a:gd name="T61" fmla="*/ 56 h 157"/>
                <a:gd name="T62" fmla="*/ 454 w 545"/>
                <a:gd name="T63" fmla="*/ 68 h 157"/>
                <a:gd name="T64" fmla="*/ 417 w 545"/>
                <a:gd name="T65" fmla="*/ 89 h 157"/>
                <a:gd name="T66" fmla="*/ 382 w 545"/>
                <a:gd name="T67" fmla="*/ 109 h 157"/>
                <a:gd name="T68" fmla="*/ 345 w 545"/>
                <a:gd name="T69" fmla="*/ 126 h 157"/>
                <a:gd name="T70" fmla="*/ 309 w 545"/>
                <a:gd name="T71" fmla="*/ 144 h 157"/>
                <a:gd name="T72" fmla="*/ 274 w 545"/>
                <a:gd name="T73" fmla="*/ 157 h 157"/>
                <a:gd name="T74" fmla="*/ 0 w 545"/>
                <a:gd name="T75" fmla="*/ 157 h 1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5"/>
                <a:gd name="T115" fmla="*/ 0 h 157"/>
                <a:gd name="T116" fmla="*/ 545 w 545"/>
                <a:gd name="T117" fmla="*/ 157 h 1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5" h="157">
                  <a:moveTo>
                    <a:pt x="0" y="157"/>
                  </a:moveTo>
                  <a:lnTo>
                    <a:pt x="6" y="153"/>
                  </a:lnTo>
                  <a:lnTo>
                    <a:pt x="16" y="148"/>
                  </a:lnTo>
                  <a:lnTo>
                    <a:pt x="26" y="142"/>
                  </a:lnTo>
                  <a:lnTo>
                    <a:pt x="37" y="136"/>
                  </a:lnTo>
                  <a:lnTo>
                    <a:pt x="49" y="132"/>
                  </a:lnTo>
                  <a:lnTo>
                    <a:pt x="62" y="128"/>
                  </a:lnTo>
                  <a:lnTo>
                    <a:pt x="78" y="124"/>
                  </a:lnTo>
                  <a:lnTo>
                    <a:pt x="93" y="122"/>
                  </a:lnTo>
                  <a:lnTo>
                    <a:pt x="119" y="117"/>
                  </a:lnTo>
                  <a:lnTo>
                    <a:pt x="144" y="111"/>
                  </a:lnTo>
                  <a:lnTo>
                    <a:pt x="165" y="105"/>
                  </a:lnTo>
                  <a:lnTo>
                    <a:pt x="185" y="97"/>
                  </a:lnTo>
                  <a:lnTo>
                    <a:pt x="204" y="89"/>
                  </a:lnTo>
                  <a:lnTo>
                    <a:pt x="221" y="82"/>
                  </a:lnTo>
                  <a:lnTo>
                    <a:pt x="237" y="74"/>
                  </a:lnTo>
                  <a:lnTo>
                    <a:pt x="252" y="66"/>
                  </a:lnTo>
                  <a:lnTo>
                    <a:pt x="266" y="58"/>
                  </a:lnTo>
                  <a:lnTo>
                    <a:pt x="278" y="49"/>
                  </a:lnTo>
                  <a:lnTo>
                    <a:pt x="287" y="41"/>
                  </a:lnTo>
                  <a:lnTo>
                    <a:pt x="299" y="33"/>
                  </a:lnTo>
                  <a:lnTo>
                    <a:pt x="307" y="23"/>
                  </a:lnTo>
                  <a:lnTo>
                    <a:pt x="314" y="16"/>
                  </a:lnTo>
                  <a:lnTo>
                    <a:pt x="322" y="8"/>
                  </a:lnTo>
                  <a:lnTo>
                    <a:pt x="328" y="0"/>
                  </a:lnTo>
                  <a:lnTo>
                    <a:pt x="545" y="0"/>
                  </a:lnTo>
                  <a:lnTo>
                    <a:pt x="532" y="12"/>
                  </a:lnTo>
                  <a:lnTo>
                    <a:pt x="518" y="23"/>
                  </a:lnTo>
                  <a:lnTo>
                    <a:pt x="502" y="35"/>
                  </a:lnTo>
                  <a:lnTo>
                    <a:pt x="487" y="47"/>
                  </a:lnTo>
                  <a:lnTo>
                    <a:pt x="470" y="56"/>
                  </a:lnTo>
                  <a:lnTo>
                    <a:pt x="454" y="68"/>
                  </a:lnTo>
                  <a:lnTo>
                    <a:pt x="417" y="89"/>
                  </a:lnTo>
                  <a:lnTo>
                    <a:pt x="382" y="109"/>
                  </a:lnTo>
                  <a:lnTo>
                    <a:pt x="345" y="126"/>
                  </a:lnTo>
                  <a:lnTo>
                    <a:pt x="309" y="144"/>
                  </a:lnTo>
                  <a:lnTo>
                    <a:pt x="274" y="157"/>
                  </a:lnTo>
                  <a:lnTo>
                    <a:pt x="0" y="157"/>
                  </a:lnTo>
                  <a:close/>
                </a:path>
              </a:pathLst>
            </a:custGeom>
            <a:solidFill>
              <a:srgbClr val="4F4F4F"/>
            </a:solidFill>
            <a:ln w="9525">
              <a:solidFill>
                <a:schemeClr val="tx1"/>
              </a:solidFill>
              <a:round/>
              <a:headEnd/>
              <a:tailEnd/>
            </a:ln>
          </p:spPr>
          <p:txBody>
            <a:bodyPr/>
            <a:lstStyle/>
            <a:p>
              <a:endParaRPr lang="en-US"/>
            </a:p>
          </p:txBody>
        </p:sp>
        <p:sp>
          <p:nvSpPr>
            <p:cNvPr id="9274" name="Freeform 57"/>
            <p:cNvSpPr>
              <a:spLocks/>
            </p:cNvSpPr>
            <p:nvPr/>
          </p:nvSpPr>
          <p:spPr bwMode="auto">
            <a:xfrm>
              <a:off x="4556" y="936"/>
              <a:ext cx="192" cy="79"/>
            </a:xfrm>
            <a:custGeom>
              <a:avLst/>
              <a:gdLst>
                <a:gd name="T0" fmla="*/ 0 w 383"/>
                <a:gd name="T1" fmla="*/ 157 h 157"/>
                <a:gd name="T2" fmla="*/ 11 w 383"/>
                <a:gd name="T3" fmla="*/ 151 h 157"/>
                <a:gd name="T4" fmla="*/ 21 w 383"/>
                <a:gd name="T5" fmla="*/ 147 h 157"/>
                <a:gd name="T6" fmla="*/ 31 w 383"/>
                <a:gd name="T7" fmla="*/ 141 h 157"/>
                <a:gd name="T8" fmla="*/ 40 w 383"/>
                <a:gd name="T9" fmla="*/ 137 h 157"/>
                <a:gd name="T10" fmla="*/ 50 w 383"/>
                <a:gd name="T11" fmla="*/ 131 h 157"/>
                <a:gd name="T12" fmla="*/ 58 w 383"/>
                <a:gd name="T13" fmla="*/ 128 h 157"/>
                <a:gd name="T14" fmla="*/ 71 w 383"/>
                <a:gd name="T15" fmla="*/ 116 h 157"/>
                <a:gd name="T16" fmla="*/ 85 w 383"/>
                <a:gd name="T17" fmla="*/ 106 h 157"/>
                <a:gd name="T18" fmla="*/ 95 w 383"/>
                <a:gd name="T19" fmla="*/ 97 h 157"/>
                <a:gd name="T20" fmla="*/ 104 w 383"/>
                <a:gd name="T21" fmla="*/ 87 h 157"/>
                <a:gd name="T22" fmla="*/ 110 w 383"/>
                <a:gd name="T23" fmla="*/ 77 h 157"/>
                <a:gd name="T24" fmla="*/ 116 w 383"/>
                <a:gd name="T25" fmla="*/ 67 h 157"/>
                <a:gd name="T26" fmla="*/ 122 w 383"/>
                <a:gd name="T27" fmla="*/ 60 h 157"/>
                <a:gd name="T28" fmla="*/ 126 w 383"/>
                <a:gd name="T29" fmla="*/ 54 h 157"/>
                <a:gd name="T30" fmla="*/ 128 w 383"/>
                <a:gd name="T31" fmla="*/ 46 h 157"/>
                <a:gd name="T32" fmla="*/ 129 w 383"/>
                <a:gd name="T33" fmla="*/ 42 h 157"/>
                <a:gd name="T34" fmla="*/ 129 w 383"/>
                <a:gd name="T35" fmla="*/ 38 h 157"/>
                <a:gd name="T36" fmla="*/ 131 w 383"/>
                <a:gd name="T37" fmla="*/ 34 h 157"/>
                <a:gd name="T38" fmla="*/ 131 w 383"/>
                <a:gd name="T39" fmla="*/ 34 h 157"/>
                <a:gd name="T40" fmla="*/ 23 w 383"/>
                <a:gd name="T41" fmla="*/ 0 h 157"/>
                <a:gd name="T42" fmla="*/ 383 w 383"/>
                <a:gd name="T43" fmla="*/ 0 h 157"/>
                <a:gd name="T44" fmla="*/ 380 w 383"/>
                <a:gd name="T45" fmla="*/ 9 h 157"/>
                <a:gd name="T46" fmla="*/ 376 w 383"/>
                <a:gd name="T47" fmla="*/ 19 h 157"/>
                <a:gd name="T48" fmla="*/ 370 w 383"/>
                <a:gd name="T49" fmla="*/ 29 h 157"/>
                <a:gd name="T50" fmla="*/ 364 w 383"/>
                <a:gd name="T51" fmla="*/ 40 h 157"/>
                <a:gd name="T52" fmla="*/ 356 w 383"/>
                <a:gd name="T53" fmla="*/ 50 h 157"/>
                <a:gd name="T54" fmla="*/ 347 w 383"/>
                <a:gd name="T55" fmla="*/ 60 h 157"/>
                <a:gd name="T56" fmla="*/ 337 w 383"/>
                <a:gd name="T57" fmla="*/ 71 h 157"/>
                <a:gd name="T58" fmla="*/ 325 w 383"/>
                <a:gd name="T59" fmla="*/ 81 h 157"/>
                <a:gd name="T60" fmla="*/ 314 w 383"/>
                <a:gd name="T61" fmla="*/ 91 h 157"/>
                <a:gd name="T62" fmla="*/ 300 w 383"/>
                <a:gd name="T63" fmla="*/ 100 h 157"/>
                <a:gd name="T64" fmla="*/ 286 w 383"/>
                <a:gd name="T65" fmla="*/ 110 h 157"/>
                <a:gd name="T66" fmla="*/ 273 w 383"/>
                <a:gd name="T67" fmla="*/ 120 h 157"/>
                <a:gd name="T68" fmla="*/ 257 w 383"/>
                <a:gd name="T69" fmla="*/ 130 h 157"/>
                <a:gd name="T70" fmla="*/ 244 w 383"/>
                <a:gd name="T71" fmla="*/ 139 h 157"/>
                <a:gd name="T72" fmla="*/ 211 w 383"/>
                <a:gd name="T73" fmla="*/ 157 h 157"/>
                <a:gd name="T74" fmla="*/ 0 w 383"/>
                <a:gd name="T75" fmla="*/ 157 h 1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83"/>
                <a:gd name="T115" fmla="*/ 0 h 157"/>
                <a:gd name="T116" fmla="*/ 383 w 383"/>
                <a:gd name="T117" fmla="*/ 157 h 1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83" h="157">
                  <a:moveTo>
                    <a:pt x="0" y="157"/>
                  </a:moveTo>
                  <a:lnTo>
                    <a:pt x="11" y="151"/>
                  </a:lnTo>
                  <a:lnTo>
                    <a:pt x="21" y="147"/>
                  </a:lnTo>
                  <a:lnTo>
                    <a:pt x="31" y="141"/>
                  </a:lnTo>
                  <a:lnTo>
                    <a:pt x="40" y="137"/>
                  </a:lnTo>
                  <a:lnTo>
                    <a:pt x="50" y="131"/>
                  </a:lnTo>
                  <a:lnTo>
                    <a:pt x="58" y="128"/>
                  </a:lnTo>
                  <a:lnTo>
                    <a:pt x="71" y="116"/>
                  </a:lnTo>
                  <a:lnTo>
                    <a:pt x="85" y="106"/>
                  </a:lnTo>
                  <a:lnTo>
                    <a:pt x="95" y="97"/>
                  </a:lnTo>
                  <a:lnTo>
                    <a:pt x="104" y="87"/>
                  </a:lnTo>
                  <a:lnTo>
                    <a:pt x="110" y="77"/>
                  </a:lnTo>
                  <a:lnTo>
                    <a:pt x="116" y="67"/>
                  </a:lnTo>
                  <a:lnTo>
                    <a:pt x="122" y="60"/>
                  </a:lnTo>
                  <a:lnTo>
                    <a:pt x="126" y="54"/>
                  </a:lnTo>
                  <a:lnTo>
                    <a:pt x="128" y="46"/>
                  </a:lnTo>
                  <a:lnTo>
                    <a:pt x="129" y="42"/>
                  </a:lnTo>
                  <a:lnTo>
                    <a:pt x="129" y="38"/>
                  </a:lnTo>
                  <a:lnTo>
                    <a:pt x="131" y="34"/>
                  </a:lnTo>
                  <a:lnTo>
                    <a:pt x="23" y="0"/>
                  </a:lnTo>
                  <a:lnTo>
                    <a:pt x="383" y="0"/>
                  </a:lnTo>
                  <a:lnTo>
                    <a:pt x="380" y="9"/>
                  </a:lnTo>
                  <a:lnTo>
                    <a:pt x="376" y="19"/>
                  </a:lnTo>
                  <a:lnTo>
                    <a:pt x="370" y="29"/>
                  </a:lnTo>
                  <a:lnTo>
                    <a:pt x="364" y="40"/>
                  </a:lnTo>
                  <a:lnTo>
                    <a:pt x="356" y="50"/>
                  </a:lnTo>
                  <a:lnTo>
                    <a:pt x="347" y="60"/>
                  </a:lnTo>
                  <a:lnTo>
                    <a:pt x="337" y="71"/>
                  </a:lnTo>
                  <a:lnTo>
                    <a:pt x="325" y="81"/>
                  </a:lnTo>
                  <a:lnTo>
                    <a:pt x="314" y="91"/>
                  </a:lnTo>
                  <a:lnTo>
                    <a:pt x="300" y="100"/>
                  </a:lnTo>
                  <a:lnTo>
                    <a:pt x="286" y="110"/>
                  </a:lnTo>
                  <a:lnTo>
                    <a:pt x="273" y="120"/>
                  </a:lnTo>
                  <a:lnTo>
                    <a:pt x="257" y="130"/>
                  </a:lnTo>
                  <a:lnTo>
                    <a:pt x="244" y="139"/>
                  </a:lnTo>
                  <a:lnTo>
                    <a:pt x="211" y="157"/>
                  </a:lnTo>
                  <a:lnTo>
                    <a:pt x="0" y="157"/>
                  </a:lnTo>
                  <a:close/>
                </a:path>
              </a:pathLst>
            </a:custGeom>
            <a:solidFill>
              <a:srgbClr val="5C5C5C"/>
            </a:solidFill>
            <a:ln w="9525">
              <a:solidFill>
                <a:schemeClr val="tx1"/>
              </a:solidFill>
              <a:round/>
              <a:headEnd/>
              <a:tailEnd/>
            </a:ln>
          </p:spPr>
          <p:txBody>
            <a:bodyPr/>
            <a:lstStyle/>
            <a:p>
              <a:endParaRPr lang="en-US"/>
            </a:p>
          </p:txBody>
        </p:sp>
        <p:sp>
          <p:nvSpPr>
            <p:cNvPr id="9275" name="Freeform 58"/>
            <p:cNvSpPr>
              <a:spLocks/>
            </p:cNvSpPr>
            <p:nvPr/>
          </p:nvSpPr>
          <p:spPr bwMode="auto">
            <a:xfrm>
              <a:off x="4423" y="896"/>
              <a:ext cx="325" cy="78"/>
            </a:xfrm>
            <a:custGeom>
              <a:avLst/>
              <a:gdLst>
                <a:gd name="T0" fmla="*/ 378 w 649"/>
                <a:gd name="T1" fmla="*/ 157 h 157"/>
                <a:gd name="T2" fmla="*/ 384 w 649"/>
                <a:gd name="T3" fmla="*/ 149 h 157"/>
                <a:gd name="T4" fmla="*/ 390 w 649"/>
                <a:gd name="T5" fmla="*/ 142 h 157"/>
                <a:gd name="T6" fmla="*/ 392 w 649"/>
                <a:gd name="T7" fmla="*/ 134 h 157"/>
                <a:gd name="T8" fmla="*/ 394 w 649"/>
                <a:gd name="T9" fmla="*/ 128 h 157"/>
                <a:gd name="T10" fmla="*/ 395 w 649"/>
                <a:gd name="T11" fmla="*/ 124 h 157"/>
                <a:gd name="T12" fmla="*/ 395 w 649"/>
                <a:gd name="T13" fmla="*/ 120 h 157"/>
                <a:gd name="T14" fmla="*/ 397 w 649"/>
                <a:gd name="T15" fmla="*/ 116 h 157"/>
                <a:gd name="T16" fmla="*/ 397 w 649"/>
                <a:gd name="T17" fmla="*/ 116 h 157"/>
                <a:gd name="T18" fmla="*/ 0 w 649"/>
                <a:gd name="T19" fmla="*/ 0 h 157"/>
                <a:gd name="T20" fmla="*/ 585 w 649"/>
                <a:gd name="T21" fmla="*/ 0 h 157"/>
                <a:gd name="T22" fmla="*/ 599 w 649"/>
                <a:gd name="T23" fmla="*/ 6 h 157"/>
                <a:gd name="T24" fmla="*/ 613 w 649"/>
                <a:gd name="T25" fmla="*/ 14 h 157"/>
                <a:gd name="T26" fmla="*/ 622 w 649"/>
                <a:gd name="T27" fmla="*/ 21 h 157"/>
                <a:gd name="T28" fmla="*/ 632 w 649"/>
                <a:gd name="T29" fmla="*/ 31 h 157"/>
                <a:gd name="T30" fmla="*/ 640 w 649"/>
                <a:gd name="T31" fmla="*/ 39 h 157"/>
                <a:gd name="T32" fmla="*/ 642 w 649"/>
                <a:gd name="T33" fmla="*/ 45 h 157"/>
                <a:gd name="T34" fmla="*/ 644 w 649"/>
                <a:gd name="T35" fmla="*/ 49 h 157"/>
                <a:gd name="T36" fmla="*/ 646 w 649"/>
                <a:gd name="T37" fmla="*/ 54 h 157"/>
                <a:gd name="T38" fmla="*/ 647 w 649"/>
                <a:gd name="T39" fmla="*/ 60 h 157"/>
                <a:gd name="T40" fmla="*/ 647 w 649"/>
                <a:gd name="T41" fmla="*/ 66 h 157"/>
                <a:gd name="T42" fmla="*/ 649 w 649"/>
                <a:gd name="T43" fmla="*/ 72 h 157"/>
                <a:gd name="T44" fmla="*/ 647 w 649"/>
                <a:gd name="T45" fmla="*/ 82 h 157"/>
                <a:gd name="T46" fmla="*/ 646 w 649"/>
                <a:gd name="T47" fmla="*/ 93 h 157"/>
                <a:gd name="T48" fmla="*/ 642 w 649"/>
                <a:gd name="T49" fmla="*/ 103 h 157"/>
                <a:gd name="T50" fmla="*/ 636 w 649"/>
                <a:gd name="T51" fmla="*/ 115 h 157"/>
                <a:gd name="T52" fmla="*/ 628 w 649"/>
                <a:gd name="T53" fmla="*/ 126 h 157"/>
                <a:gd name="T54" fmla="*/ 618 w 649"/>
                <a:gd name="T55" fmla="*/ 136 h 157"/>
                <a:gd name="T56" fmla="*/ 607 w 649"/>
                <a:gd name="T57" fmla="*/ 148 h 157"/>
                <a:gd name="T58" fmla="*/ 595 w 649"/>
                <a:gd name="T59" fmla="*/ 157 h 157"/>
                <a:gd name="T60" fmla="*/ 378 w 649"/>
                <a:gd name="T61" fmla="*/ 157 h 15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9"/>
                <a:gd name="T94" fmla="*/ 0 h 157"/>
                <a:gd name="T95" fmla="*/ 649 w 649"/>
                <a:gd name="T96" fmla="*/ 157 h 15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9" h="157">
                  <a:moveTo>
                    <a:pt x="378" y="157"/>
                  </a:moveTo>
                  <a:lnTo>
                    <a:pt x="384" y="149"/>
                  </a:lnTo>
                  <a:lnTo>
                    <a:pt x="390" y="142"/>
                  </a:lnTo>
                  <a:lnTo>
                    <a:pt x="392" y="134"/>
                  </a:lnTo>
                  <a:lnTo>
                    <a:pt x="394" y="128"/>
                  </a:lnTo>
                  <a:lnTo>
                    <a:pt x="395" y="124"/>
                  </a:lnTo>
                  <a:lnTo>
                    <a:pt x="395" y="120"/>
                  </a:lnTo>
                  <a:lnTo>
                    <a:pt x="397" y="116"/>
                  </a:lnTo>
                  <a:lnTo>
                    <a:pt x="0" y="0"/>
                  </a:lnTo>
                  <a:lnTo>
                    <a:pt x="585" y="0"/>
                  </a:lnTo>
                  <a:lnTo>
                    <a:pt x="599" y="6"/>
                  </a:lnTo>
                  <a:lnTo>
                    <a:pt x="613" y="14"/>
                  </a:lnTo>
                  <a:lnTo>
                    <a:pt x="622" y="21"/>
                  </a:lnTo>
                  <a:lnTo>
                    <a:pt x="632" y="31"/>
                  </a:lnTo>
                  <a:lnTo>
                    <a:pt x="640" y="39"/>
                  </a:lnTo>
                  <a:lnTo>
                    <a:pt x="642" y="45"/>
                  </a:lnTo>
                  <a:lnTo>
                    <a:pt x="644" y="49"/>
                  </a:lnTo>
                  <a:lnTo>
                    <a:pt x="646" y="54"/>
                  </a:lnTo>
                  <a:lnTo>
                    <a:pt x="647" y="60"/>
                  </a:lnTo>
                  <a:lnTo>
                    <a:pt x="647" y="66"/>
                  </a:lnTo>
                  <a:lnTo>
                    <a:pt x="649" y="72"/>
                  </a:lnTo>
                  <a:lnTo>
                    <a:pt x="647" y="82"/>
                  </a:lnTo>
                  <a:lnTo>
                    <a:pt x="646" y="93"/>
                  </a:lnTo>
                  <a:lnTo>
                    <a:pt x="642" y="103"/>
                  </a:lnTo>
                  <a:lnTo>
                    <a:pt x="636" y="115"/>
                  </a:lnTo>
                  <a:lnTo>
                    <a:pt x="628" y="126"/>
                  </a:lnTo>
                  <a:lnTo>
                    <a:pt x="618" y="136"/>
                  </a:lnTo>
                  <a:lnTo>
                    <a:pt x="607" y="148"/>
                  </a:lnTo>
                  <a:lnTo>
                    <a:pt x="595" y="157"/>
                  </a:lnTo>
                  <a:lnTo>
                    <a:pt x="378" y="157"/>
                  </a:lnTo>
                  <a:close/>
                </a:path>
              </a:pathLst>
            </a:custGeom>
            <a:solidFill>
              <a:srgbClr val="6B6B6B"/>
            </a:solidFill>
            <a:ln w="9525">
              <a:solidFill>
                <a:schemeClr val="tx1"/>
              </a:solidFill>
              <a:round/>
              <a:headEnd/>
              <a:tailEnd/>
            </a:ln>
          </p:spPr>
          <p:txBody>
            <a:bodyPr/>
            <a:lstStyle/>
            <a:p>
              <a:endParaRPr lang="en-US"/>
            </a:p>
          </p:txBody>
        </p:sp>
        <p:sp>
          <p:nvSpPr>
            <p:cNvPr id="9276" name="Freeform 59"/>
            <p:cNvSpPr>
              <a:spLocks/>
            </p:cNvSpPr>
            <p:nvPr/>
          </p:nvSpPr>
          <p:spPr bwMode="auto">
            <a:xfrm>
              <a:off x="4319" y="857"/>
              <a:ext cx="429" cy="79"/>
            </a:xfrm>
            <a:custGeom>
              <a:avLst/>
              <a:gdLst>
                <a:gd name="T0" fmla="*/ 496 w 856"/>
                <a:gd name="T1" fmla="*/ 159 h 159"/>
                <a:gd name="T2" fmla="*/ 64 w 856"/>
                <a:gd name="T3" fmla="*/ 40 h 159"/>
                <a:gd name="T4" fmla="*/ 64 w 856"/>
                <a:gd name="T5" fmla="*/ 40 h 159"/>
                <a:gd name="T6" fmla="*/ 62 w 856"/>
                <a:gd name="T7" fmla="*/ 40 h 159"/>
                <a:gd name="T8" fmla="*/ 60 w 856"/>
                <a:gd name="T9" fmla="*/ 38 h 159"/>
                <a:gd name="T10" fmla="*/ 58 w 856"/>
                <a:gd name="T11" fmla="*/ 38 h 159"/>
                <a:gd name="T12" fmla="*/ 56 w 856"/>
                <a:gd name="T13" fmla="*/ 36 h 159"/>
                <a:gd name="T14" fmla="*/ 52 w 856"/>
                <a:gd name="T15" fmla="*/ 34 h 159"/>
                <a:gd name="T16" fmla="*/ 44 w 856"/>
                <a:gd name="T17" fmla="*/ 29 h 159"/>
                <a:gd name="T18" fmla="*/ 35 w 856"/>
                <a:gd name="T19" fmla="*/ 23 h 159"/>
                <a:gd name="T20" fmla="*/ 23 w 856"/>
                <a:gd name="T21" fmla="*/ 15 h 159"/>
                <a:gd name="T22" fmla="*/ 11 w 856"/>
                <a:gd name="T23" fmla="*/ 7 h 159"/>
                <a:gd name="T24" fmla="*/ 0 w 856"/>
                <a:gd name="T25" fmla="*/ 0 h 159"/>
                <a:gd name="T26" fmla="*/ 445 w 856"/>
                <a:gd name="T27" fmla="*/ 0 h 159"/>
                <a:gd name="T28" fmla="*/ 428 w 856"/>
                <a:gd name="T29" fmla="*/ 5 h 159"/>
                <a:gd name="T30" fmla="*/ 413 w 856"/>
                <a:gd name="T31" fmla="*/ 9 h 159"/>
                <a:gd name="T32" fmla="*/ 397 w 856"/>
                <a:gd name="T33" fmla="*/ 13 h 159"/>
                <a:gd name="T34" fmla="*/ 391 w 856"/>
                <a:gd name="T35" fmla="*/ 15 h 159"/>
                <a:gd name="T36" fmla="*/ 385 w 856"/>
                <a:gd name="T37" fmla="*/ 17 h 159"/>
                <a:gd name="T38" fmla="*/ 380 w 856"/>
                <a:gd name="T39" fmla="*/ 17 h 159"/>
                <a:gd name="T40" fmla="*/ 374 w 856"/>
                <a:gd name="T41" fmla="*/ 19 h 159"/>
                <a:gd name="T42" fmla="*/ 370 w 856"/>
                <a:gd name="T43" fmla="*/ 21 h 159"/>
                <a:gd name="T44" fmla="*/ 366 w 856"/>
                <a:gd name="T45" fmla="*/ 21 h 159"/>
                <a:gd name="T46" fmla="*/ 364 w 856"/>
                <a:gd name="T47" fmla="*/ 21 h 159"/>
                <a:gd name="T48" fmla="*/ 362 w 856"/>
                <a:gd name="T49" fmla="*/ 23 h 159"/>
                <a:gd name="T50" fmla="*/ 360 w 856"/>
                <a:gd name="T51" fmla="*/ 23 h 159"/>
                <a:gd name="T52" fmla="*/ 360 w 856"/>
                <a:gd name="T53" fmla="*/ 23 h 159"/>
                <a:gd name="T54" fmla="*/ 378 w 856"/>
                <a:gd name="T55" fmla="*/ 23 h 159"/>
                <a:gd name="T56" fmla="*/ 381 w 856"/>
                <a:gd name="T57" fmla="*/ 23 h 159"/>
                <a:gd name="T58" fmla="*/ 393 w 856"/>
                <a:gd name="T59" fmla="*/ 23 h 159"/>
                <a:gd name="T60" fmla="*/ 407 w 856"/>
                <a:gd name="T61" fmla="*/ 23 h 159"/>
                <a:gd name="T62" fmla="*/ 420 w 856"/>
                <a:gd name="T63" fmla="*/ 25 h 159"/>
                <a:gd name="T64" fmla="*/ 438 w 856"/>
                <a:gd name="T65" fmla="*/ 25 h 159"/>
                <a:gd name="T66" fmla="*/ 455 w 856"/>
                <a:gd name="T67" fmla="*/ 25 h 159"/>
                <a:gd name="T68" fmla="*/ 475 w 856"/>
                <a:gd name="T69" fmla="*/ 27 h 159"/>
                <a:gd name="T70" fmla="*/ 496 w 856"/>
                <a:gd name="T71" fmla="*/ 29 h 159"/>
                <a:gd name="T72" fmla="*/ 517 w 856"/>
                <a:gd name="T73" fmla="*/ 29 h 159"/>
                <a:gd name="T74" fmla="*/ 539 w 856"/>
                <a:gd name="T75" fmla="*/ 31 h 159"/>
                <a:gd name="T76" fmla="*/ 562 w 856"/>
                <a:gd name="T77" fmla="*/ 32 h 159"/>
                <a:gd name="T78" fmla="*/ 608 w 856"/>
                <a:gd name="T79" fmla="*/ 38 h 159"/>
                <a:gd name="T80" fmla="*/ 655 w 856"/>
                <a:gd name="T81" fmla="*/ 46 h 159"/>
                <a:gd name="T82" fmla="*/ 676 w 856"/>
                <a:gd name="T83" fmla="*/ 48 h 159"/>
                <a:gd name="T84" fmla="*/ 699 w 856"/>
                <a:gd name="T85" fmla="*/ 54 h 159"/>
                <a:gd name="T86" fmla="*/ 721 w 856"/>
                <a:gd name="T87" fmla="*/ 58 h 159"/>
                <a:gd name="T88" fmla="*/ 740 w 856"/>
                <a:gd name="T89" fmla="*/ 64 h 159"/>
                <a:gd name="T90" fmla="*/ 759 w 856"/>
                <a:gd name="T91" fmla="*/ 69 h 159"/>
                <a:gd name="T92" fmla="*/ 779 w 856"/>
                <a:gd name="T93" fmla="*/ 75 h 159"/>
                <a:gd name="T94" fmla="*/ 794 w 856"/>
                <a:gd name="T95" fmla="*/ 83 h 159"/>
                <a:gd name="T96" fmla="*/ 810 w 856"/>
                <a:gd name="T97" fmla="*/ 91 h 159"/>
                <a:gd name="T98" fmla="*/ 823 w 856"/>
                <a:gd name="T99" fmla="*/ 98 h 159"/>
                <a:gd name="T100" fmla="*/ 829 w 856"/>
                <a:gd name="T101" fmla="*/ 102 h 159"/>
                <a:gd name="T102" fmla="*/ 833 w 856"/>
                <a:gd name="T103" fmla="*/ 106 h 159"/>
                <a:gd name="T104" fmla="*/ 839 w 856"/>
                <a:gd name="T105" fmla="*/ 112 h 159"/>
                <a:gd name="T106" fmla="*/ 843 w 856"/>
                <a:gd name="T107" fmla="*/ 116 h 159"/>
                <a:gd name="T108" fmla="*/ 847 w 856"/>
                <a:gd name="T109" fmla="*/ 122 h 159"/>
                <a:gd name="T110" fmla="*/ 851 w 856"/>
                <a:gd name="T111" fmla="*/ 126 h 159"/>
                <a:gd name="T112" fmla="*/ 853 w 856"/>
                <a:gd name="T113" fmla="*/ 131 h 159"/>
                <a:gd name="T114" fmla="*/ 854 w 856"/>
                <a:gd name="T115" fmla="*/ 137 h 159"/>
                <a:gd name="T116" fmla="*/ 854 w 856"/>
                <a:gd name="T117" fmla="*/ 143 h 159"/>
                <a:gd name="T118" fmla="*/ 856 w 856"/>
                <a:gd name="T119" fmla="*/ 149 h 159"/>
                <a:gd name="T120" fmla="*/ 856 w 856"/>
                <a:gd name="T121" fmla="*/ 159 h 159"/>
                <a:gd name="T122" fmla="*/ 496 w 856"/>
                <a:gd name="T123" fmla="*/ 159 h 1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56"/>
                <a:gd name="T187" fmla="*/ 0 h 159"/>
                <a:gd name="T188" fmla="*/ 856 w 856"/>
                <a:gd name="T189" fmla="*/ 159 h 1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56" h="159">
                  <a:moveTo>
                    <a:pt x="496" y="159"/>
                  </a:moveTo>
                  <a:lnTo>
                    <a:pt x="64" y="40"/>
                  </a:lnTo>
                  <a:lnTo>
                    <a:pt x="62" y="40"/>
                  </a:lnTo>
                  <a:lnTo>
                    <a:pt x="60" y="38"/>
                  </a:lnTo>
                  <a:lnTo>
                    <a:pt x="58" y="38"/>
                  </a:lnTo>
                  <a:lnTo>
                    <a:pt x="56" y="36"/>
                  </a:lnTo>
                  <a:lnTo>
                    <a:pt x="52" y="34"/>
                  </a:lnTo>
                  <a:lnTo>
                    <a:pt x="44" y="29"/>
                  </a:lnTo>
                  <a:lnTo>
                    <a:pt x="35" y="23"/>
                  </a:lnTo>
                  <a:lnTo>
                    <a:pt x="23" y="15"/>
                  </a:lnTo>
                  <a:lnTo>
                    <a:pt x="11" y="7"/>
                  </a:lnTo>
                  <a:lnTo>
                    <a:pt x="0" y="0"/>
                  </a:lnTo>
                  <a:lnTo>
                    <a:pt x="445" y="0"/>
                  </a:lnTo>
                  <a:lnTo>
                    <a:pt x="428" y="5"/>
                  </a:lnTo>
                  <a:lnTo>
                    <a:pt x="413" y="9"/>
                  </a:lnTo>
                  <a:lnTo>
                    <a:pt x="397" y="13"/>
                  </a:lnTo>
                  <a:lnTo>
                    <a:pt x="391" y="15"/>
                  </a:lnTo>
                  <a:lnTo>
                    <a:pt x="385" y="17"/>
                  </a:lnTo>
                  <a:lnTo>
                    <a:pt x="380" y="17"/>
                  </a:lnTo>
                  <a:lnTo>
                    <a:pt x="374" y="19"/>
                  </a:lnTo>
                  <a:lnTo>
                    <a:pt x="370" y="21"/>
                  </a:lnTo>
                  <a:lnTo>
                    <a:pt x="366" y="21"/>
                  </a:lnTo>
                  <a:lnTo>
                    <a:pt x="364" y="21"/>
                  </a:lnTo>
                  <a:lnTo>
                    <a:pt x="362" y="23"/>
                  </a:lnTo>
                  <a:lnTo>
                    <a:pt x="360" y="23"/>
                  </a:lnTo>
                  <a:lnTo>
                    <a:pt x="378" y="23"/>
                  </a:lnTo>
                  <a:lnTo>
                    <a:pt x="381" y="23"/>
                  </a:lnTo>
                  <a:lnTo>
                    <a:pt x="393" y="23"/>
                  </a:lnTo>
                  <a:lnTo>
                    <a:pt x="407" y="23"/>
                  </a:lnTo>
                  <a:lnTo>
                    <a:pt x="420" y="25"/>
                  </a:lnTo>
                  <a:lnTo>
                    <a:pt x="438" y="25"/>
                  </a:lnTo>
                  <a:lnTo>
                    <a:pt x="455" y="25"/>
                  </a:lnTo>
                  <a:lnTo>
                    <a:pt x="475" y="27"/>
                  </a:lnTo>
                  <a:lnTo>
                    <a:pt x="496" y="29"/>
                  </a:lnTo>
                  <a:lnTo>
                    <a:pt x="517" y="29"/>
                  </a:lnTo>
                  <a:lnTo>
                    <a:pt x="539" y="31"/>
                  </a:lnTo>
                  <a:lnTo>
                    <a:pt x="562" y="32"/>
                  </a:lnTo>
                  <a:lnTo>
                    <a:pt x="608" y="38"/>
                  </a:lnTo>
                  <a:lnTo>
                    <a:pt x="655" y="46"/>
                  </a:lnTo>
                  <a:lnTo>
                    <a:pt x="676" y="48"/>
                  </a:lnTo>
                  <a:lnTo>
                    <a:pt x="699" y="54"/>
                  </a:lnTo>
                  <a:lnTo>
                    <a:pt x="721" y="58"/>
                  </a:lnTo>
                  <a:lnTo>
                    <a:pt x="740" y="64"/>
                  </a:lnTo>
                  <a:lnTo>
                    <a:pt x="759" y="69"/>
                  </a:lnTo>
                  <a:lnTo>
                    <a:pt x="779" y="75"/>
                  </a:lnTo>
                  <a:lnTo>
                    <a:pt x="794" y="83"/>
                  </a:lnTo>
                  <a:lnTo>
                    <a:pt x="810" y="91"/>
                  </a:lnTo>
                  <a:lnTo>
                    <a:pt x="823" y="98"/>
                  </a:lnTo>
                  <a:lnTo>
                    <a:pt x="829" y="102"/>
                  </a:lnTo>
                  <a:lnTo>
                    <a:pt x="833" y="106"/>
                  </a:lnTo>
                  <a:lnTo>
                    <a:pt x="839" y="112"/>
                  </a:lnTo>
                  <a:lnTo>
                    <a:pt x="843" y="116"/>
                  </a:lnTo>
                  <a:lnTo>
                    <a:pt x="847" y="122"/>
                  </a:lnTo>
                  <a:lnTo>
                    <a:pt x="851" y="126"/>
                  </a:lnTo>
                  <a:lnTo>
                    <a:pt x="853" y="131"/>
                  </a:lnTo>
                  <a:lnTo>
                    <a:pt x="854" y="137"/>
                  </a:lnTo>
                  <a:lnTo>
                    <a:pt x="854" y="143"/>
                  </a:lnTo>
                  <a:lnTo>
                    <a:pt x="856" y="149"/>
                  </a:lnTo>
                  <a:lnTo>
                    <a:pt x="856" y="159"/>
                  </a:lnTo>
                  <a:lnTo>
                    <a:pt x="496" y="159"/>
                  </a:lnTo>
                  <a:close/>
                </a:path>
              </a:pathLst>
            </a:custGeom>
            <a:solidFill>
              <a:srgbClr val="787878"/>
            </a:solidFill>
            <a:ln w="9525">
              <a:solidFill>
                <a:schemeClr val="tx1"/>
              </a:solidFill>
              <a:round/>
              <a:headEnd/>
              <a:tailEnd/>
            </a:ln>
          </p:spPr>
          <p:txBody>
            <a:bodyPr/>
            <a:lstStyle/>
            <a:p>
              <a:endParaRPr lang="en-US"/>
            </a:p>
          </p:txBody>
        </p:sp>
        <p:sp>
          <p:nvSpPr>
            <p:cNvPr id="9277" name="Freeform 60"/>
            <p:cNvSpPr>
              <a:spLocks/>
            </p:cNvSpPr>
            <p:nvPr/>
          </p:nvSpPr>
          <p:spPr bwMode="auto">
            <a:xfrm>
              <a:off x="4287" y="816"/>
              <a:ext cx="429" cy="80"/>
            </a:xfrm>
            <a:custGeom>
              <a:avLst/>
              <a:gdLst>
                <a:gd name="T0" fmla="*/ 128 w 856"/>
                <a:gd name="T1" fmla="*/ 122 h 159"/>
                <a:gd name="T2" fmla="*/ 126 w 856"/>
                <a:gd name="T3" fmla="*/ 122 h 159"/>
                <a:gd name="T4" fmla="*/ 122 w 856"/>
                <a:gd name="T5" fmla="*/ 120 h 159"/>
                <a:gd name="T6" fmla="*/ 114 w 856"/>
                <a:gd name="T7" fmla="*/ 116 h 159"/>
                <a:gd name="T8" fmla="*/ 95 w 856"/>
                <a:gd name="T9" fmla="*/ 105 h 159"/>
                <a:gd name="T10" fmla="*/ 69 w 856"/>
                <a:gd name="T11" fmla="*/ 91 h 159"/>
                <a:gd name="T12" fmla="*/ 44 w 856"/>
                <a:gd name="T13" fmla="*/ 74 h 159"/>
                <a:gd name="T14" fmla="*/ 23 w 856"/>
                <a:gd name="T15" fmla="*/ 52 h 159"/>
                <a:gd name="T16" fmla="*/ 9 w 856"/>
                <a:gd name="T17" fmla="*/ 37 h 159"/>
                <a:gd name="T18" fmla="*/ 4 w 856"/>
                <a:gd name="T19" fmla="*/ 27 h 159"/>
                <a:gd name="T20" fmla="*/ 0 w 856"/>
                <a:gd name="T21" fmla="*/ 16 h 159"/>
                <a:gd name="T22" fmla="*/ 0 w 856"/>
                <a:gd name="T23" fmla="*/ 6 h 159"/>
                <a:gd name="T24" fmla="*/ 825 w 856"/>
                <a:gd name="T25" fmla="*/ 0 h 159"/>
                <a:gd name="T26" fmla="*/ 715 w 856"/>
                <a:gd name="T27" fmla="*/ 33 h 159"/>
                <a:gd name="T28" fmla="*/ 645 w 856"/>
                <a:gd name="T29" fmla="*/ 50 h 159"/>
                <a:gd name="T30" fmla="*/ 579 w 856"/>
                <a:gd name="T31" fmla="*/ 68 h 159"/>
                <a:gd name="T32" fmla="*/ 550 w 856"/>
                <a:gd name="T33" fmla="*/ 76 h 159"/>
                <a:gd name="T34" fmla="*/ 523 w 856"/>
                <a:gd name="T35" fmla="*/ 82 h 159"/>
                <a:gd name="T36" fmla="*/ 500 w 856"/>
                <a:gd name="T37" fmla="*/ 87 h 159"/>
                <a:gd name="T38" fmla="*/ 477 w 856"/>
                <a:gd name="T39" fmla="*/ 91 h 159"/>
                <a:gd name="T40" fmla="*/ 459 w 856"/>
                <a:gd name="T41" fmla="*/ 97 h 159"/>
                <a:gd name="T42" fmla="*/ 444 w 856"/>
                <a:gd name="T43" fmla="*/ 101 h 159"/>
                <a:gd name="T44" fmla="*/ 434 w 856"/>
                <a:gd name="T45" fmla="*/ 103 h 159"/>
                <a:gd name="T46" fmla="*/ 426 w 856"/>
                <a:gd name="T47" fmla="*/ 105 h 159"/>
                <a:gd name="T48" fmla="*/ 424 w 856"/>
                <a:gd name="T49" fmla="*/ 105 h 159"/>
                <a:gd name="T50" fmla="*/ 444 w 856"/>
                <a:gd name="T51" fmla="*/ 105 h 159"/>
                <a:gd name="T52" fmla="*/ 463 w 856"/>
                <a:gd name="T53" fmla="*/ 105 h 159"/>
                <a:gd name="T54" fmla="*/ 484 w 856"/>
                <a:gd name="T55" fmla="*/ 105 h 159"/>
                <a:gd name="T56" fmla="*/ 511 w 856"/>
                <a:gd name="T57" fmla="*/ 107 h 159"/>
                <a:gd name="T58" fmla="*/ 540 w 856"/>
                <a:gd name="T59" fmla="*/ 109 h 159"/>
                <a:gd name="T60" fmla="*/ 589 w 856"/>
                <a:gd name="T61" fmla="*/ 111 h 159"/>
                <a:gd name="T62" fmla="*/ 661 w 856"/>
                <a:gd name="T63" fmla="*/ 118 h 159"/>
                <a:gd name="T64" fmla="*/ 732 w 856"/>
                <a:gd name="T65" fmla="*/ 128 h 159"/>
                <a:gd name="T66" fmla="*/ 783 w 856"/>
                <a:gd name="T67" fmla="*/ 138 h 159"/>
                <a:gd name="T68" fmla="*/ 816 w 856"/>
                <a:gd name="T69" fmla="*/ 146 h 159"/>
                <a:gd name="T70" fmla="*/ 843 w 856"/>
                <a:gd name="T71" fmla="*/ 153 h 159"/>
                <a:gd name="T72" fmla="*/ 271 w 856"/>
                <a:gd name="T73" fmla="*/ 159 h 1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6"/>
                <a:gd name="T112" fmla="*/ 0 h 159"/>
                <a:gd name="T113" fmla="*/ 856 w 856"/>
                <a:gd name="T114" fmla="*/ 159 h 1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6" h="159">
                  <a:moveTo>
                    <a:pt x="271" y="159"/>
                  </a:moveTo>
                  <a:lnTo>
                    <a:pt x="128" y="122"/>
                  </a:lnTo>
                  <a:lnTo>
                    <a:pt x="126" y="122"/>
                  </a:lnTo>
                  <a:lnTo>
                    <a:pt x="124" y="120"/>
                  </a:lnTo>
                  <a:lnTo>
                    <a:pt x="122" y="120"/>
                  </a:lnTo>
                  <a:lnTo>
                    <a:pt x="118" y="118"/>
                  </a:lnTo>
                  <a:lnTo>
                    <a:pt x="114" y="116"/>
                  </a:lnTo>
                  <a:lnTo>
                    <a:pt x="104" y="111"/>
                  </a:lnTo>
                  <a:lnTo>
                    <a:pt x="95" y="105"/>
                  </a:lnTo>
                  <a:lnTo>
                    <a:pt x="83" y="99"/>
                  </a:lnTo>
                  <a:lnTo>
                    <a:pt x="69" y="91"/>
                  </a:lnTo>
                  <a:lnTo>
                    <a:pt x="58" y="82"/>
                  </a:lnTo>
                  <a:lnTo>
                    <a:pt x="44" y="74"/>
                  </a:lnTo>
                  <a:lnTo>
                    <a:pt x="33" y="64"/>
                  </a:lnTo>
                  <a:lnTo>
                    <a:pt x="23" y="52"/>
                  </a:lnTo>
                  <a:lnTo>
                    <a:pt x="13" y="43"/>
                  </a:lnTo>
                  <a:lnTo>
                    <a:pt x="9" y="37"/>
                  </a:lnTo>
                  <a:lnTo>
                    <a:pt x="5" y="33"/>
                  </a:lnTo>
                  <a:lnTo>
                    <a:pt x="4" y="27"/>
                  </a:lnTo>
                  <a:lnTo>
                    <a:pt x="2" y="21"/>
                  </a:lnTo>
                  <a:lnTo>
                    <a:pt x="0" y="16"/>
                  </a:lnTo>
                  <a:lnTo>
                    <a:pt x="0" y="12"/>
                  </a:lnTo>
                  <a:lnTo>
                    <a:pt x="0" y="6"/>
                  </a:lnTo>
                  <a:lnTo>
                    <a:pt x="2" y="0"/>
                  </a:lnTo>
                  <a:lnTo>
                    <a:pt x="825" y="0"/>
                  </a:lnTo>
                  <a:lnTo>
                    <a:pt x="750" y="21"/>
                  </a:lnTo>
                  <a:lnTo>
                    <a:pt x="715" y="33"/>
                  </a:lnTo>
                  <a:lnTo>
                    <a:pt x="678" y="41"/>
                  </a:lnTo>
                  <a:lnTo>
                    <a:pt x="645" y="50"/>
                  </a:lnTo>
                  <a:lnTo>
                    <a:pt x="610" y="60"/>
                  </a:lnTo>
                  <a:lnTo>
                    <a:pt x="579" y="68"/>
                  </a:lnTo>
                  <a:lnTo>
                    <a:pt x="566" y="72"/>
                  </a:lnTo>
                  <a:lnTo>
                    <a:pt x="550" y="76"/>
                  </a:lnTo>
                  <a:lnTo>
                    <a:pt x="537" y="78"/>
                  </a:lnTo>
                  <a:lnTo>
                    <a:pt x="523" y="82"/>
                  </a:lnTo>
                  <a:lnTo>
                    <a:pt x="511" y="83"/>
                  </a:lnTo>
                  <a:lnTo>
                    <a:pt x="500" y="87"/>
                  </a:lnTo>
                  <a:lnTo>
                    <a:pt x="488" y="89"/>
                  </a:lnTo>
                  <a:lnTo>
                    <a:pt x="477" y="91"/>
                  </a:lnTo>
                  <a:lnTo>
                    <a:pt x="467" y="95"/>
                  </a:lnTo>
                  <a:lnTo>
                    <a:pt x="459" y="97"/>
                  </a:lnTo>
                  <a:lnTo>
                    <a:pt x="451" y="99"/>
                  </a:lnTo>
                  <a:lnTo>
                    <a:pt x="444" y="101"/>
                  </a:lnTo>
                  <a:lnTo>
                    <a:pt x="438" y="101"/>
                  </a:lnTo>
                  <a:lnTo>
                    <a:pt x="434" y="103"/>
                  </a:lnTo>
                  <a:lnTo>
                    <a:pt x="430" y="103"/>
                  </a:lnTo>
                  <a:lnTo>
                    <a:pt x="426" y="105"/>
                  </a:lnTo>
                  <a:lnTo>
                    <a:pt x="424" y="105"/>
                  </a:lnTo>
                  <a:lnTo>
                    <a:pt x="438" y="105"/>
                  </a:lnTo>
                  <a:lnTo>
                    <a:pt x="444" y="105"/>
                  </a:lnTo>
                  <a:lnTo>
                    <a:pt x="453" y="105"/>
                  </a:lnTo>
                  <a:lnTo>
                    <a:pt x="463" y="105"/>
                  </a:lnTo>
                  <a:lnTo>
                    <a:pt x="473" y="105"/>
                  </a:lnTo>
                  <a:lnTo>
                    <a:pt x="484" y="105"/>
                  </a:lnTo>
                  <a:lnTo>
                    <a:pt x="498" y="107"/>
                  </a:lnTo>
                  <a:lnTo>
                    <a:pt x="511" y="107"/>
                  </a:lnTo>
                  <a:lnTo>
                    <a:pt x="525" y="107"/>
                  </a:lnTo>
                  <a:lnTo>
                    <a:pt x="540" y="109"/>
                  </a:lnTo>
                  <a:lnTo>
                    <a:pt x="556" y="109"/>
                  </a:lnTo>
                  <a:lnTo>
                    <a:pt x="589" y="111"/>
                  </a:lnTo>
                  <a:lnTo>
                    <a:pt x="624" y="114"/>
                  </a:lnTo>
                  <a:lnTo>
                    <a:pt x="661" y="118"/>
                  </a:lnTo>
                  <a:lnTo>
                    <a:pt x="697" y="122"/>
                  </a:lnTo>
                  <a:lnTo>
                    <a:pt x="732" y="128"/>
                  </a:lnTo>
                  <a:lnTo>
                    <a:pt x="767" y="134"/>
                  </a:lnTo>
                  <a:lnTo>
                    <a:pt x="783" y="138"/>
                  </a:lnTo>
                  <a:lnTo>
                    <a:pt x="800" y="142"/>
                  </a:lnTo>
                  <a:lnTo>
                    <a:pt x="816" y="146"/>
                  </a:lnTo>
                  <a:lnTo>
                    <a:pt x="829" y="149"/>
                  </a:lnTo>
                  <a:lnTo>
                    <a:pt x="843" y="153"/>
                  </a:lnTo>
                  <a:lnTo>
                    <a:pt x="856" y="159"/>
                  </a:lnTo>
                  <a:lnTo>
                    <a:pt x="271" y="159"/>
                  </a:lnTo>
                  <a:close/>
                </a:path>
              </a:pathLst>
            </a:custGeom>
            <a:solidFill>
              <a:srgbClr val="878787"/>
            </a:solidFill>
            <a:ln w="9525">
              <a:solidFill>
                <a:schemeClr val="tx1"/>
              </a:solidFill>
              <a:round/>
              <a:headEnd/>
              <a:tailEnd/>
            </a:ln>
          </p:spPr>
          <p:txBody>
            <a:bodyPr/>
            <a:lstStyle/>
            <a:p>
              <a:endParaRPr lang="en-US"/>
            </a:p>
          </p:txBody>
        </p:sp>
        <p:sp>
          <p:nvSpPr>
            <p:cNvPr id="9278" name="Freeform 61"/>
            <p:cNvSpPr>
              <a:spLocks/>
            </p:cNvSpPr>
            <p:nvPr/>
          </p:nvSpPr>
          <p:spPr bwMode="auto">
            <a:xfrm>
              <a:off x="4286" y="778"/>
              <a:ext cx="529" cy="79"/>
            </a:xfrm>
            <a:custGeom>
              <a:avLst/>
              <a:gdLst>
                <a:gd name="T0" fmla="*/ 66 w 1056"/>
                <a:gd name="T1" fmla="*/ 158 h 158"/>
                <a:gd name="T2" fmla="*/ 52 w 1056"/>
                <a:gd name="T3" fmla="*/ 150 h 158"/>
                <a:gd name="T4" fmla="*/ 40 w 1056"/>
                <a:gd name="T5" fmla="*/ 142 h 158"/>
                <a:gd name="T6" fmla="*/ 29 w 1056"/>
                <a:gd name="T7" fmla="*/ 132 h 158"/>
                <a:gd name="T8" fmla="*/ 17 w 1056"/>
                <a:gd name="T9" fmla="*/ 123 h 158"/>
                <a:gd name="T10" fmla="*/ 9 w 1056"/>
                <a:gd name="T11" fmla="*/ 113 h 158"/>
                <a:gd name="T12" fmla="*/ 6 w 1056"/>
                <a:gd name="T13" fmla="*/ 109 h 158"/>
                <a:gd name="T14" fmla="*/ 4 w 1056"/>
                <a:gd name="T15" fmla="*/ 103 h 158"/>
                <a:gd name="T16" fmla="*/ 2 w 1056"/>
                <a:gd name="T17" fmla="*/ 99 h 158"/>
                <a:gd name="T18" fmla="*/ 0 w 1056"/>
                <a:gd name="T19" fmla="*/ 94 h 158"/>
                <a:gd name="T20" fmla="*/ 0 w 1056"/>
                <a:gd name="T21" fmla="*/ 90 h 158"/>
                <a:gd name="T22" fmla="*/ 0 w 1056"/>
                <a:gd name="T23" fmla="*/ 84 h 158"/>
                <a:gd name="T24" fmla="*/ 2 w 1056"/>
                <a:gd name="T25" fmla="*/ 80 h 158"/>
                <a:gd name="T26" fmla="*/ 4 w 1056"/>
                <a:gd name="T27" fmla="*/ 74 h 158"/>
                <a:gd name="T28" fmla="*/ 7 w 1056"/>
                <a:gd name="T29" fmla="*/ 70 h 158"/>
                <a:gd name="T30" fmla="*/ 11 w 1056"/>
                <a:gd name="T31" fmla="*/ 66 h 158"/>
                <a:gd name="T32" fmla="*/ 17 w 1056"/>
                <a:gd name="T33" fmla="*/ 62 h 158"/>
                <a:gd name="T34" fmla="*/ 25 w 1056"/>
                <a:gd name="T35" fmla="*/ 59 h 158"/>
                <a:gd name="T36" fmla="*/ 33 w 1056"/>
                <a:gd name="T37" fmla="*/ 53 h 158"/>
                <a:gd name="T38" fmla="*/ 42 w 1056"/>
                <a:gd name="T39" fmla="*/ 49 h 158"/>
                <a:gd name="T40" fmla="*/ 54 w 1056"/>
                <a:gd name="T41" fmla="*/ 47 h 158"/>
                <a:gd name="T42" fmla="*/ 66 w 1056"/>
                <a:gd name="T43" fmla="*/ 43 h 158"/>
                <a:gd name="T44" fmla="*/ 79 w 1056"/>
                <a:gd name="T45" fmla="*/ 39 h 158"/>
                <a:gd name="T46" fmla="*/ 97 w 1056"/>
                <a:gd name="T47" fmla="*/ 37 h 158"/>
                <a:gd name="T48" fmla="*/ 112 w 1056"/>
                <a:gd name="T49" fmla="*/ 33 h 158"/>
                <a:gd name="T50" fmla="*/ 132 w 1056"/>
                <a:gd name="T51" fmla="*/ 31 h 158"/>
                <a:gd name="T52" fmla="*/ 153 w 1056"/>
                <a:gd name="T53" fmla="*/ 30 h 158"/>
                <a:gd name="T54" fmla="*/ 174 w 1056"/>
                <a:gd name="T55" fmla="*/ 28 h 158"/>
                <a:gd name="T56" fmla="*/ 201 w 1056"/>
                <a:gd name="T57" fmla="*/ 24 h 158"/>
                <a:gd name="T58" fmla="*/ 227 w 1056"/>
                <a:gd name="T59" fmla="*/ 22 h 158"/>
                <a:gd name="T60" fmla="*/ 250 w 1056"/>
                <a:gd name="T61" fmla="*/ 18 h 158"/>
                <a:gd name="T62" fmla="*/ 273 w 1056"/>
                <a:gd name="T63" fmla="*/ 16 h 158"/>
                <a:gd name="T64" fmla="*/ 294 w 1056"/>
                <a:gd name="T65" fmla="*/ 12 h 158"/>
                <a:gd name="T66" fmla="*/ 316 w 1056"/>
                <a:gd name="T67" fmla="*/ 8 h 158"/>
                <a:gd name="T68" fmla="*/ 335 w 1056"/>
                <a:gd name="T69" fmla="*/ 4 h 158"/>
                <a:gd name="T70" fmla="*/ 354 w 1056"/>
                <a:gd name="T71" fmla="*/ 0 h 158"/>
                <a:gd name="T72" fmla="*/ 1056 w 1056"/>
                <a:gd name="T73" fmla="*/ 0 h 158"/>
                <a:gd name="T74" fmla="*/ 1025 w 1056"/>
                <a:gd name="T75" fmla="*/ 12 h 158"/>
                <a:gd name="T76" fmla="*/ 992 w 1056"/>
                <a:gd name="T77" fmla="*/ 26 h 158"/>
                <a:gd name="T78" fmla="*/ 957 w 1056"/>
                <a:gd name="T79" fmla="*/ 37 h 158"/>
                <a:gd name="T80" fmla="*/ 922 w 1056"/>
                <a:gd name="T81" fmla="*/ 49 h 158"/>
                <a:gd name="T82" fmla="*/ 886 w 1056"/>
                <a:gd name="T83" fmla="*/ 61 h 158"/>
                <a:gd name="T84" fmla="*/ 847 w 1056"/>
                <a:gd name="T85" fmla="*/ 72 h 158"/>
                <a:gd name="T86" fmla="*/ 773 w 1056"/>
                <a:gd name="T87" fmla="*/ 94 h 158"/>
                <a:gd name="T88" fmla="*/ 736 w 1056"/>
                <a:gd name="T89" fmla="*/ 105 h 158"/>
                <a:gd name="T90" fmla="*/ 699 w 1056"/>
                <a:gd name="T91" fmla="*/ 113 h 158"/>
                <a:gd name="T92" fmla="*/ 663 w 1056"/>
                <a:gd name="T93" fmla="*/ 123 h 158"/>
                <a:gd name="T94" fmla="*/ 630 w 1056"/>
                <a:gd name="T95" fmla="*/ 130 h 158"/>
                <a:gd name="T96" fmla="*/ 597 w 1056"/>
                <a:gd name="T97" fmla="*/ 140 h 158"/>
                <a:gd name="T98" fmla="*/ 581 w 1056"/>
                <a:gd name="T99" fmla="*/ 142 h 158"/>
                <a:gd name="T100" fmla="*/ 566 w 1056"/>
                <a:gd name="T101" fmla="*/ 146 h 158"/>
                <a:gd name="T102" fmla="*/ 552 w 1056"/>
                <a:gd name="T103" fmla="*/ 150 h 158"/>
                <a:gd name="T104" fmla="*/ 539 w 1056"/>
                <a:gd name="T105" fmla="*/ 152 h 158"/>
                <a:gd name="T106" fmla="*/ 525 w 1056"/>
                <a:gd name="T107" fmla="*/ 156 h 158"/>
                <a:gd name="T108" fmla="*/ 511 w 1056"/>
                <a:gd name="T109" fmla="*/ 158 h 158"/>
                <a:gd name="T110" fmla="*/ 66 w 1056"/>
                <a:gd name="T111" fmla="*/ 158 h 1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6"/>
                <a:gd name="T169" fmla="*/ 0 h 158"/>
                <a:gd name="T170" fmla="*/ 1056 w 1056"/>
                <a:gd name="T171" fmla="*/ 158 h 1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6" h="158">
                  <a:moveTo>
                    <a:pt x="66" y="158"/>
                  </a:moveTo>
                  <a:lnTo>
                    <a:pt x="52" y="150"/>
                  </a:lnTo>
                  <a:lnTo>
                    <a:pt x="40" y="142"/>
                  </a:lnTo>
                  <a:lnTo>
                    <a:pt x="29" y="132"/>
                  </a:lnTo>
                  <a:lnTo>
                    <a:pt x="17" y="123"/>
                  </a:lnTo>
                  <a:lnTo>
                    <a:pt x="9" y="113"/>
                  </a:lnTo>
                  <a:lnTo>
                    <a:pt x="6" y="109"/>
                  </a:lnTo>
                  <a:lnTo>
                    <a:pt x="4" y="103"/>
                  </a:lnTo>
                  <a:lnTo>
                    <a:pt x="2" y="99"/>
                  </a:lnTo>
                  <a:lnTo>
                    <a:pt x="0" y="94"/>
                  </a:lnTo>
                  <a:lnTo>
                    <a:pt x="0" y="90"/>
                  </a:lnTo>
                  <a:lnTo>
                    <a:pt x="0" y="84"/>
                  </a:lnTo>
                  <a:lnTo>
                    <a:pt x="2" y="80"/>
                  </a:lnTo>
                  <a:lnTo>
                    <a:pt x="4" y="74"/>
                  </a:lnTo>
                  <a:lnTo>
                    <a:pt x="7" y="70"/>
                  </a:lnTo>
                  <a:lnTo>
                    <a:pt x="11" y="66"/>
                  </a:lnTo>
                  <a:lnTo>
                    <a:pt x="17" y="62"/>
                  </a:lnTo>
                  <a:lnTo>
                    <a:pt x="25" y="59"/>
                  </a:lnTo>
                  <a:lnTo>
                    <a:pt x="33" y="53"/>
                  </a:lnTo>
                  <a:lnTo>
                    <a:pt x="42" y="49"/>
                  </a:lnTo>
                  <a:lnTo>
                    <a:pt x="54" y="47"/>
                  </a:lnTo>
                  <a:lnTo>
                    <a:pt x="66" y="43"/>
                  </a:lnTo>
                  <a:lnTo>
                    <a:pt x="79" y="39"/>
                  </a:lnTo>
                  <a:lnTo>
                    <a:pt x="97" y="37"/>
                  </a:lnTo>
                  <a:lnTo>
                    <a:pt x="112" y="33"/>
                  </a:lnTo>
                  <a:lnTo>
                    <a:pt x="132" y="31"/>
                  </a:lnTo>
                  <a:lnTo>
                    <a:pt x="153" y="30"/>
                  </a:lnTo>
                  <a:lnTo>
                    <a:pt x="174" y="28"/>
                  </a:lnTo>
                  <a:lnTo>
                    <a:pt x="201" y="24"/>
                  </a:lnTo>
                  <a:lnTo>
                    <a:pt x="227" y="22"/>
                  </a:lnTo>
                  <a:lnTo>
                    <a:pt x="250" y="18"/>
                  </a:lnTo>
                  <a:lnTo>
                    <a:pt x="273" y="16"/>
                  </a:lnTo>
                  <a:lnTo>
                    <a:pt x="294" y="12"/>
                  </a:lnTo>
                  <a:lnTo>
                    <a:pt x="316" y="8"/>
                  </a:lnTo>
                  <a:lnTo>
                    <a:pt x="335" y="4"/>
                  </a:lnTo>
                  <a:lnTo>
                    <a:pt x="354" y="0"/>
                  </a:lnTo>
                  <a:lnTo>
                    <a:pt x="1056" y="0"/>
                  </a:lnTo>
                  <a:lnTo>
                    <a:pt x="1025" y="12"/>
                  </a:lnTo>
                  <a:lnTo>
                    <a:pt x="992" y="26"/>
                  </a:lnTo>
                  <a:lnTo>
                    <a:pt x="957" y="37"/>
                  </a:lnTo>
                  <a:lnTo>
                    <a:pt x="922" y="49"/>
                  </a:lnTo>
                  <a:lnTo>
                    <a:pt x="886" y="61"/>
                  </a:lnTo>
                  <a:lnTo>
                    <a:pt x="847" y="72"/>
                  </a:lnTo>
                  <a:lnTo>
                    <a:pt x="773" y="94"/>
                  </a:lnTo>
                  <a:lnTo>
                    <a:pt x="736" y="105"/>
                  </a:lnTo>
                  <a:lnTo>
                    <a:pt x="699" y="113"/>
                  </a:lnTo>
                  <a:lnTo>
                    <a:pt x="663" y="123"/>
                  </a:lnTo>
                  <a:lnTo>
                    <a:pt x="630" y="130"/>
                  </a:lnTo>
                  <a:lnTo>
                    <a:pt x="597" y="140"/>
                  </a:lnTo>
                  <a:lnTo>
                    <a:pt x="581" y="142"/>
                  </a:lnTo>
                  <a:lnTo>
                    <a:pt x="566" y="146"/>
                  </a:lnTo>
                  <a:lnTo>
                    <a:pt x="552" y="150"/>
                  </a:lnTo>
                  <a:lnTo>
                    <a:pt x="539" y="152"/>
                  </a:lnTo>
                  <a:lnTo>
                    <a:pt x="525" y="156"/>
                  </a:lnTo>
                  <a:lnTo>
                    <a:pt x="511" y="158"/>
                  </a:lnTo>
                  <a:lnTo>
                    <a:pt x="66" y="158"/>
                  </a:lnTo>
                  <a:close/>
                </a:path>
              </a:pathLst>
            </a:custGeom>
            <a:solidFill>
              <a:srgbClr val="949494"/>
            </a:solidFill>
            <a:ln w="9525">
              <a:solidFill>
                <a:schemeClr val="tx1"/>
              </a:solidFill>
              <a:round/>
              <a:headEnd/>
              <a:tailEnd/>
            </a:ln>
          </p:spPr>
          <p:txBody>
            <a:bodyPr/>
            <a:lstStyle/>
            <a:p>
              <a:endParaRPr lang="en-US"/>
            </a:p>
          </p:txBody>
        </p:sp>
        <p:sp>
          <p:nvSpPr>
            <p:cNvPr id="9279" name="Freeform 62"/>
            <p:cNvSpPr>
              <a:spLocks/>
            </p:cNvSpPr>
            <p:nvPr/>
          </p:nvSpPr>
          <p:spPr bwMode="auto">
            <a:xfrm>
              <a:off x="4288" y="737"/>
              <a:ext cx="594" cy="79"/>
            </a:xfrm>
            <a:custGeom>
              <a:avLst/>
              <a:gdLst>
                <a:gd name="T0" fmla="*/ 2 w 1188"/>
                <a:gd name="T1" fmla="*/ 153 h 157"/>
                <a:gd name="T2" fmla="*/ 7 w 1188"/>
                <a:gd name="T3" fmla="*/ 145 h 157"/>
                <a:gd name="T4" fmla="*/ 19 w 1188"/>
                <a:gd name="T5" fmla="*/ 138 h 157"/>
                <a:gd name="T6" fmla="*/ 34 w 1188"/>
                <a:gd name="T7" fmla="*/ 130 h 157"/>
                <a:gd name="T8" fmla="*/ 56 w 1188"/>
                <a:gd name="T9" fmla="*/ 122 h 157"/>
                <a:gd name="T10" fmla="*/ 81 w 1188"/>
                <a:gd name="T11" fmla="*/ 116 h 157"/>
                <a:gd name="T12" fmla="*/ 112 w 1188"/>
                <a:gd name="T13" fmla="*/ 112 h 157"/>
                <a:gd name="T14" fmla="*/ 149 w 1188"/>
                <a:gd name="T15" fmla="*/ 111 h 157"/>
                <a:gd name="T16" fmla="*/ 195 w 1188"/>
                <a:gd name="T17" fmla="*/ 107 h 157"/>
                <a:gd name="T18" fmla="*/ 240 w 1188"/>
                <a:gd name="T19" fmla="*/ 101 h 157"/>
                <a:gd name="T20" fmla="*/ 281 w 1188"/>
                <a:gd name="T21" fmla="*/ 95 h 157"/>
                <a:gd name="T22" fmla="*/ 319 w 1188"/>
                <a:gd name="T23" fmla="*/ 89 h 157"/>
                <a:gd name="T24" fmla="*/ 352 w 1188"/>
                <a:gd name="T25" fmla="*/ 83 h 157"/>
                <a:gd name="T26" fmla="*/ 383 w 1188"/>
                <a:gd name="T27" fmla="*/ 76 h 157"/>
                <a:gd name="T28" fmla="*/ 411 w 1188"/>
                <a:gd name="T29" fmla="*/ 70 h 157"/>
                <a:gd name="T30" fmla="*/ 436 w 1188"/>
                <a:gd name="T31" fmla="*/ 62 h 157"/>
                <a:gd name="T32" fmla="*/ 459 w 1188"/>
                <a:gd name="T33" fmla="*/ 54 h 157"/>
                <a:gd name="T34" fmla="*/ 478 w 1188"/>
                <a:gd name="T35" fmla="*/ 47 h 157"/>
                <a:gd name="T36" fmla="*/ 496 w 1188"/>
                <a:gd name="T37" fmla="*/ 39 h 157"/>
                <a:gd name="T38" fmla="*/ 517 w 1188"/>
                <a:gd name="T39" fmla="*/ 27 h 157"/>
                <a:gd name="T40" fmla="*/ 538 w 1188"/>
                <a:gd name="T41" fmla="*/ 14 h 157"/>
                <a:gd name="T42" fmla="*/ 552 w 1188"/>
                <a:gd name="T43" fmla="*/ 0 h 157"/>
                <a:gd name="T44" fmla="*/ 1184 w 1188"/>
                <a:gd name="T45" fmla="*/ 6 h 157"/>
                <a:gd name="T46" fmla="*/ 1172 w 1188"/>
                <a:gd name="T47" fmla="*/ 17 h 157"/>
                <a:gd name="T48" fmla="*/ 1159 w 1188"/>
                <a:gd name="T49" fmla="*/ 27 h 157"/>
                <a:gd name="T50" fmla="*/ 1134 w 1188"/>
                <a:gd name="T51" fmla="*/ 43 h 157"/>
                <a:gd name="T52" fmla="*/ 1095 w 1188"/>
                <a:gd name="T53" fmla="*/ 64 h 157"/>
                <a:gd name="T54" fmla="*/ 1048 w 1188"/>
                <a:gd name="T55" fmla="*/ 83 h 157"/>
                <a:gd name="T56" fmla="*/ 998 w 1188"/>
                <a:gd name="T57" fmla="*/ 103 h 157"/>
                <a:gd name="T58" fmla="*/ 942 w 1188"/>
                <a:gd name="T59" fmla="*/ 122 h 157"/>
                <a:gd name="T60" fmla="*/ 884 w 1188"/>
                <a:gd name="T61" fmla="*/ 142 h 157"/>
                <a:gd name="T62" fmla="*/ 0 w 1188"/>
                <a:gd name="T63" fmla="*/ 157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88"/>
                <a:gd name="T97" fmla="*/ 0 h 157"/>
                <a:gd name="T98" fmla="*/ 1188 w 1188"/>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88" h="157">
                  <a:moveTo>
                    <a:pt x="0" y="157"/>
                  </a:moveTo>
                  <a:lnTo>
                    <a:pt x="2" y="153"/>
                  </a:lnTo>
                  <a:lnTo>
                    <a:pt x="3" y="149"/>
                  </a:lnTo>
                  <a:lnTo>
                    <a:pt x="7" y="145"/>
                  </a:lnTo>
                  <a:lnTo>
                    <a:pt x="13" y="142"/>
                  </a:lnTo>
                  <a:lnTo>
                    <a:pt x="19" y="138"/>
                  </a:lnTo>
                  <a:lnTo>
                    <a:pt x="27" y="134"/>
                  </a:lnTo>
                  <a:lnTo>
                    <a:pt x="34" y="130"/>
                  </a:lnTo>
                  <a:lnTo>
                    <a:pt x="44" y="126"/>
                  </a:lnTo>
                  <a:lnTo>
                    <a:pt x="56" y="122"/>
                  </a:lnTo>
                  <a:lnTo>
                    <a:pt x="67" y="120"/>
                  </a:lnTo>
                  <a:lnTo>
                    <a:pt x="81" y="116"/>
                  </a:lnTo>
                  <a:lnTo>
                    <a:pt x="97" y="114"/>
                  </a:lnTo>
                  <a:lnTo>
                    <a:pt x="112" y="112"/>
                  </a:lnTo>
                  <a:lnTo>
                    <a:pt x="129" y="111"/>
                  </a:lnTo>
                  <a:lnTo>
                    <a:pt x="149" y="111"/>
                  </a:lnTo>
                  <a:lnTo>
                    <a:pt x="170" y="109"/>
                  </a:lnTo>
                  <a:lnTo>
                    <a:pt x="195" y="107"/>
                  </a:lnTo>
                  <a:lnTo>
                    <a:pt x="217" y="105"/>
                  </a:lnTo>
                  <a:lnTo>
                    <a:pt x="240" y="101"/>
                  </a:lnTo>
                  <a:lnTo>
                    <a:pt x="261" y="99"/>
                  </a:lnTo>
                  <a:lnTo>
                    <a:pt x="281" y="95"/>
                  </a:lnTo>
                  <a:lnTo>
                    <a:pt x="300" y="93"/>
                  </a:lnTo>
                  <a:lnTo>
                    <a:pt x="319" y="89"/>
                  </a:lnTo>
                  <a:lnTo>
                    <a:pt x="335" y="87"/>
                  </a:lnTo>
                  <a:lnTo>
                    <a:pt x="352" y="83"/>
                  </a:lnTo>
                  <a:lnTo>
                    <a:pt x="368" y="79"/>
                  </a:lnTo>
                  <a:lnTo>
                    <a:pt x="383" y="76"/>
                  </a:lnTo>
                  <a:lnTo>
                    <a:pt x="397" y="72"/>
                  </a:lnTo>
                  <a:lnTo>
                    <a:pt x="411" y="70"/>
                  </a:lnTo>
                  <a:lnTo>
                    <a:pt x="424" y="66"/>
                  </a:lnTo>
                  <a:lnTo>
                    <a:pt x="436" y="62"/>
                  </a:lnTo>
                  <a:lnTo>
                    <a:pt x="447" y="58"/>
                  </a:lnTo>
                  <a:lnTo>
                    <a:pt x="459" y="54"/>
                  </a:lnTo>
                  <a:lnTo>
                    <a:pt x="469" y="50"/>
                  </a:lnTo>
                  <a:lnTo>
                    <a:pt x="478" y="47"/>
                  </a:lnTo>
                  <a:lnTo>
                    <a:pt x="486" y="43"/>
                  </a:lnTo>
                  <a:lnTo>
                    <a:pt x="496" y="39"/>
                  </a:lnTo>
                  <a:lnTo>
                    <a:pt x="502" y="35"/>
                  </a:lnTo>
                  <a:lnTo>
                    <a:pt x="517" y="27"/>
                  </a:lnTo>
                  <a:lnTo>
                    <a:pt x="529" y="19"/>
                  </a:lnTo>
                  <a:lnTo>
                    <a:pt x="538" y="14"/>
                  </a:lnTo>
                  <a:lnTo>
                    <a:pt x="546" y="6"/>
                  </a:lnTo>
                  <a:lnTo>
                    <a:pt x="552" y="0"/>
                  </a:lnTo>
                  <a:lnTo>
                    <a:pt x="1188" y="0"/>
                  </a:lnTo>
                  <a:lnTo>
                    <a:pt x="1184" y="6"/>
                  </a:lnTo>
                  <a:lnTo>
                    <a:pt x="1178" y="12"/>
                  </a:lnTo>
                  <a:lnTo>
                    <a:pt x="1172" y="17"/>
                  </a:lnTo>
                  <a:lnTo>
                    <a:pt x="1167" y="23"/>
                  </a:lnTo>
                  <a:lnTo>
                    <a:pt x="1159" y="27"/>
                  </a:lnTo>
                  <a:lnTo>
                    <a:pt x="1151" y="33"/>
                  </a:lnTo>
                  <a:lnTo>
                    <a:pt x="1134" y="43"/>
                  </a:lnTo>
                  <a:lnTo>
                    <a:pt x="1116" y="54"/>
                  </a:lnTo>
                  <a:lnTo>
                    <a:pt x="1095" y="64"/>
                  </a:lnTo>
                  <a:lnTo>
                    <a:pt x="1073" y="74"/>
                  </a:lnTo>
                  <a:lnTo>
                    <a:pt x="1048" y="83"/>
                  </a:lnTo>
                  <a:lnTo>
                    <a:pt x="1023" y="93"/>
                  </a:lnTo>
                  <a:lnTo>
                    <a:pt x="998" y="103"/>
                  </a:lnTo>
                  <a:lnTo>
                    <a:pt x="971" y="112"/>
                  </a:lnTo>
                  <a:lnTo>
                    <a:pt x="942" y="122"/>
                  </a:lnTo>
                  <a:lnTo>
                    <a:pt x="913" y="132"/>
                  </a:lnTo>
                  <a:lnTo>
                    <a:pt x="884" y="142"/>
                  </a:lnTo>
                  <a:lnTo>
                    <a:pt x="823" y="157"/>
                  </a:lnTo>
                  <a:lnTo>
                    <a:pt x="0" y="157"/>
                  </a:lnTo>
                  <a:close/>
                </a:path>
              </a:pathLst>
            </a:custGeom>
            <a:solidFill>
              <a:srgbClr val="A1A1A1"/>
            </a:solidFill>
            <a:ln w="9525">
              <a:solidFill>
                <a:schemeClr val="tx1"/>
              </a:solidFill>
              <a:round/>
              <a:headEnd/>
              <a:tailEnd/>
            </a:ln>
          </p:spPr>
          <p:txBody>
            <a:bodyPr/>
            <a:lstStyle/>
            <a:p>
              <a:endParaRPr lang="en-US"/>
            </a:p>
          </p:txBody>
        </p:sp>
        <p:sp>
          <p:nvSpPr>
            <p:cNvPr id="9280" name="Freeform 63"/>
            <p:cNvSpPr>
              <a:spLocks/>
            </p:cNvSpPr>
            <p:nvPr/>
          </p:nvSpPr>
          <p:spPr bwMode="auto">
            <a:xfrm>
              <a:off x="4464" y="700"/>
              <a:ext cx="424" cy="78"/>
            </a:xfrm>
            <a:custGeom>
              <a:avLst/>
              <a:gdLst>
                <a:gd name="T0" fmla="*/ 0 w 849"/>
                <a:gd name="T1" fmla="*/ 157 h 157"/>
                <a:gd name="T2" fmla="*/ 20 w 849"/>
                <a:gd name="T3" fmla="*/ 154 h 157"/>
                <a:gd name="T4" fmla="*/ 35 w 849"/>
                <a:gd name="T5" fmla="*/ 150 h 157"/>
                <a:gd name="T6" fmla="*/ 53 w 849"/>
                <a:gd name="T7" fmla="*/ 146 h 157"/>
                <a:gd name="T8" fmla="*/ 68 w 849"/>
                <a:gd name="T9" fmla="*/ 142 h 157"/>
                <a:gd name="T10" fmla="*/ 82 w 849"/>
                <a:gd name="T11" fmla="*/ 138 h 157"/>
                <a:gd name="T12" fmla="*/ 95 w 849"/>
                <a:gd name="T13" fmla="*/ 134 h 157"/>
                <a:gd name="T14" fmla="*/ 107 w 849"/>
                <a:gd name="T15" fmla="*/ 130 h 157"/>
                <a:gd name="T16" fmla="*/ 119 w 849"/>
                <a:gd name="T17" fmla="*/ 126 h 157"/>
                <a:gd name="T18" fmla="*/ 130 w 849"/>
                <a:gd name="T19" fmla="*/ 123 h 157"/>
                <a:gd name="T20" fmla="*/ 140 w 849"/>
                <a:gd name="T21" fmla="*/ 119 h 157"/>
                <a:gd name="T22" fmla="*/ 150 w 849"/>
                <a:gd name="T23" fmla="*/ 115 h 157"/>
                <a:gd name="T24" fmla="*/ 157 w 849"/>
                <a:gd name="T25" fmla="*/ 111 h 157"/>
                <a:gd name="T26" fmla="*/ 165 w 849"/>
                <a:gd name="T27" fmla="*/ 107 h 157"/>
                <a:gd name="T28" fmla="*/ 173 w 849"/>
                <a:gd name="T29" fmla="*/ 101 h 157"/>
                <a:gd name="T30" fmla="*/ 179 w 849"/>
                <a:gd name="T31" fmla="*/ 99 h 157"/>
                <a:gd name="T32" fmla="*/ 185 w 849"/>
                <a:gd name="T33" fmla="*/ 95 h 157"/>
                <a:gd name="T34" fmla="*/ 190 w 849"/>
                <a:gd name="T35" fmla="*/ 91 h 157"/>
                <a:gd name="T36" fmla="*/ 194 w 849"/>
                <a:gd name="T37" fmla="*/ 88 h 157"/>
                <a:gd name="T38" fmla="*/ 202 w 849"/>
                <a:gd name="T39" fmla="*/ 80 h 157"/>
                <a:gd name="T40" fmla="*/ 208 w 849"/>
                <a:gd name="T41" fmla="*/ 74 h 157"/>
                <a:gd name="T42" fmla="*/ 212 w 849"/>
                <a:gd name="T43" fmla="*/ 68 h 157"/>
                <a:gd name="T44" fmla="*/ 214 w 849"/>
                <a:gd name="T45" fmla="*/ 64 h 157"/>
                <a:gd name="T46" fmla="*/ 216 w 849"/>
                <a:gd name="T47" fmla="*/ 60 h 157"/>
                <a:gd name="T48" fmla="*/ 216 w 849"/>
                <a:gd name="T49" fmla="*/ 58 h 157"/>
                <a:gd name="T50" fmla="*/ 216 w 849"/>
                <a:gd name="T51" fmla="*/ 58 h 157"/>
                <a:gd name="T52" fmla="*/ 216 w 849"/>
                <a:gd name="T53" fmla="*/ 58 h 157"/>
                <a:gd name="T54" fmla="*/ 49 w 849"/>
                <a:gd name="T55" fmla="*/ 0 h 157"/>
                <a:gd name="T56" fmla="*/ 824 w 849"/>
                <a:gd name="T57" fmla="*/ 0 h 157"/>
                <a:gd name="T58" fmla="*/ 830 w 849"/>
                <a:gd name="T59" fmla="*/ 6 h 157"/>
                <a:gd name="T60" fmla="*/ 836 w 849"/>
                <a:gd name="T61" fmla="*/ 14 h 157"/>
                <a:gd name="T62" fmla="*/ 842 w 849"/>
                <a:gd name="T63" fmla="*/ 20 h 157"/>
                <a:gd name="T64" fmla="*/ 846 w 849"/>
                <a:gd name="T65" fmla="*/ 27 h 157"/>
                <a:gd name="T66" fmla="*/ 848 w 849"/>
                <a:gd name="T67" fmla="*/ 35 h 157"/>
                <a:gd name="T68" fmla="*/ 849 w 849"/>
                <a:gd name="T69" fmla="*/ 43 h 157"/>
                <a:gd name="T70" fmla="*/ 849 w 849"/>
                <a:gd name="T71" fmla="*/ 51 h 157"/>
                <a:gd name="T72" fmla="*/ 848 w 849"/>
                <a:gd name="T73" fmla="*/ 58 h 157"/>
                <a:gd name="T74" fmla="*/ 846 w 849"/>
                <a:gd name="T75" fmla="*/ 64 h 157"/>
                <a:gd name="T76" fmla="*/ 842 w 849"/>
                <a:gd name="T77" fmla="*/ 70 h 157"/>
                <a:gd name="T78" fmla="*/ 838 w 849"/>
                <a:gd name="T79" fmla="*/ 76 h 157"/>
                <a:gd name="T80" fmla="*/ 834 w 849"/>
                <a:gd name="T81" fmla="*/ 82 h 157"/>
                <a:gd name="T82" fmla="*/ 828 w 849"/>
                <a:gd name="T83" fmla="*/ 90 h 157"/>
                <a:gd name="T84" fmla="*/ 820 w 849"/>
                <a:gd name="T85" fmla="*/ 95 h 157"/>
                <a:gd name="T86" fmla="*/ 813 w 849"/>
                <a:gd name="T87" fmla="*/ 101 h 157"/>
                <a:gd name="T88" fmla="*/ 803 w 849"/>
                <a:gd name="T89" fmla="*/ 107 h 157"/>
                <a:gd name="T90" fmla="*/ 793 w 849"/>
                <a:gd name="T91" fmla="*/ 115 h 157"/>
                <a:gd name="T92" fmla="*/ 782 w 849"/>
                <a:gd name="T93" fmla="*/ 121 h 157"/>
                <a:gd name="T94" fmla="*/ 770 w 849"/>
                <a:gd name="T95" fmla="*/ 126 h 157"/>
                <a:gd name="T96" fmla="*/ 758 w 849"/>
                <a:gd name="T97" fmla="*/ 132 h 157"/>
                <a:gd name="T98" fmla="*/ 745 w 849"/>
                <a:gd name="T99" fmla="*/ 140 h 157"/>
                <a:gd name="T100" fmla="*/ 731 w 849"/>
                <a:gd name="T101" fmla="*/ 146 h 157"/>
                <a:gd name="T102" fmla="*/ 718 w 849"/>
                <a:gd name="T103" fmla="*/ 152 h 157"/>
                <a:gd name="T104" fmla="*/ 702 w 849"/>
                <a:gd name="T105" fmla="*/ 157 h 157"/>
                <a:gd name="T106" fmla="*/ 0 w 849"/>
                <a:gd name="T107" fmla="*/ 157 h 1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49"/>
                <a:gd name="T163" fmla="*/ 0 h 157"/>
                <a:gd name="T164" fmla="*/ 849 w 849"/>
                <a:gd name="T165" fmla="*/ 157 h 1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49" h="157">
                  <a:moveTo>
                    <a:pt x="0" y="157"/>
                  </a:moveTo>
                  <a:lnTo>
                    <a:pt x="20" y="154"/>
                  </a:lnTo>
                  <a:lnTo>
                    <a:pt x="35" y="150"/>
                  </a:lnTo>
                  <a:lnTo>
                    <a:pt x="53" y="146"/>
                  </a:lnTo>
                  <a:lnTo>
                    <a:pt x="68" y="142"/>
                  </a:lnTo>
                  <a:lnTo>
                    <a:pt x="82" y="138"/>
                  </a:lnTo>
                  <a:lnTo>
                    <a:pt x="95" y="134"/>
                  </a:lnTo>
                  <a:lnTo>
                    <a:pt x="107" y="130"/>
                  </a:lnTo>
                  <a:lnTo>
                    <a:pt x="119" y="126"/>
                  </a:lnTo>
                  <a:lnTo>
                    <a:pt x="130" y="123"/>
                  </a:lnTo>
                  <a:lnTo>
                    <a:pt x="140" y="119"/>
                  </a:lnTo>
                  <a:lnTo>
                    <a:pt x="150" y="115"/>
                  </a:lnTo>
                  <a:lnTo>
                    <a:pt x="157" y="111"/>
                  </a:lnTo>
                  <a:lnTo>
                    <a:pt x="165" y="107"/>
                  </a:lnTo>
                  <a:lnTo>
                    <a:pt x="173" y="101"/>
                  </a:lnTo>
                  <a:lnTo>
                    <a:pt x="179" y="99"/>
                  </a:lnTo>
                  <a:lnTo>
                    <a:pt x="185" y="95"/>
                  </a:lnTo>
                  <a:lnTo>
                    <a:pt x="190" y="91"/>
                  </a:lnTo>
                  <a:lnTo>
                    <a:pt x="194" y="88"/>
                  </a:lnTo>
                  <a:lnTo>
                    <a:pt x="202" y="80"/>
                  </a:lnTo>
                  <a:lnTo>
                    <a:pt x="208" y="74"/>
                  </a:lnTo>
                  <a:lnTo>
                    <a:pt x="212" y="68"/>
                  </a:lnTo>
                  <a:lnTo>
                    <a:pt x="214" y="64"/>
                  </a:lnTo>
                  <a:lnTo>
                    <a:pt x="216" y="60"/>
                  </a:lnTo>
                  <a:lnTo>
                    <a:pt x="216" y="58"/>
                  </a:lnTo>
                  <a:lnTo>
                    <a:pt x="49" y="0"/>
                  </a:lnTo>
                  <a:lnTo>
                    <a:pt x="824" y="0"/>
                  </a:lnTo>
                  <a:lnTo>
                    <a:pt x="830" y="6"/>
                  </a:lnTo>
                  <a:lnTo>
                    <a:pt x="836" y="14"/>
                  </a:lnTo>
                  <a:lnTo>
                    <a:pt x="842" y="20"/>
                  </a:lnTo>
                  <a:lnTo>
                    <a:pt x="846" y="27"/>
                  </a:lnTo>
                  <a:lnTo>
                    <a:pt x="848" y="35"/>
                  </a:lnTo>
                  <a:lnTo>
                    <a:pt x="849" y="43"/>
                  </a:lnTo>
                  <a:lnTo>
                    <a:pt x="849" y="51"/>
                  </a:lnTo>
                  <a:lnTo>
                    <a:pt x="848" y="58"/>
                  </a:lnTo>
                  <a:lnTo>
                    <a:pt x="846" y="64"/>
                  </a:lnTo>
                  <a:lnTo>
                    <a:pt x="842" y="70"/>
                  </a:lnTo>
                  <a:lnTo>
                    <a:pt x="838" y="76"/>
                  </a:lnTo>
                  <a:lnTo>
                    <a:pt x="834" y="82"/>
                  </a:lnTo>
                  <a:lnTo>
                    <a:pt x="828" y="90"/>
                  </a:lnTo>
                  <a:lnTo>
                    <a:pt x="820" y="95"/>
                  </a:lnTo>
                  <a:lnTo>
                    <a:pt x="813" y="101"/>
                  </a:lnTo>
                  <a:lnTo>
                    <a:pt x="803" y="107"/>
                  </a:lnTo>
                  <a:lnTo>
                    <a:pt x="793" y="115"/>
                  </a:lnTo>
                  <a:lnTo>
                    <a:pt x="782" y="121"/>
                  </a:lnTo>
                  <a:lnTo>
                    <a:pt x="770" y="126"/>
                  </a:lnTo>
                  <a:lnTo>
                    <a:pt x="758" y="132"/>
                  </a:lnTo>
                  <a:lnTo>
                    <a:pt x="745" y="140"/>
                  </a:lnTo>
                  <a:lnTo>
                    <a:pt x="731" y="146"/>
                  </a:lnTo>
                  <a:lnTo>
                    <a:pt x="718" y="152"/>
                  </a:lnTo>
                  <a:lnTo>
                    <a:pt x="702" y="157"/>
                  </a:lnTo>
                  <a:lnTo>
                    <a:pt x="0" y="157"/>
                  </a:lnTo>
                  <a:close/>
                </a:path>
              </a:pathLst>
            </a:custGeom>
            <a:solidFill>
              <a:srgbClr val="ADADAD"/>
            </a:solidFill>
            <a:ln w="9525">
              <a:solidFill>
                <a:schemeClr val="tx1"/>
              </a:solidFill>
              <a:round/>
              <a:headEnd/>
              <a:tailEnd/>
            </a:ln>
          </p:spPr>
          <p:txBody>
            <a:bodyPr/>
            <a:lstStyle/>
            <a:p>
              <a:endParaRPr lang="en-US"/>
            </a:p>
          </p:txBody>
        </p:sp>
        <p:sp>
          <p:nvSpPr>
            <p:cNvPr id="9281" name="Freeform 64"/>
            <p:cNvSpPr>
              <a:spLocks/>
            </p:cNvSpPr>
            <p:nvPr/>
          </p:nvSpPr>
          <p:spPr bwMode="auto">
            <a:xfrm>
              <a:off x="4360" y="659"/>
              <a:ext cx="528" cy="78"/>
            </a:xfrm>
            <a:custGeom>
              <a:avLst/>
              <a:gdLst>
                <a:gd name="T0" fmla="*/ 409 w 1056"/>
                <a:gd name="T1" fmla="*/ 157 h 157"/>
                <a:gd name="T2" fmla="*/ 415 w 1056"/>
                <a:gd name="T3" fmla="*/ 153 h 157"/>
                <a:gd name="T4" fmla="*/ 417 w 1056"/>
                <a:gd name="T5" fmla="*/ 151 h 157"/>
                <a:gd name="T6" fmla="*/ 421 w 1056"/>
                <a:gd name="T7" fmla="*/ 147 h 157"/>
                <a:gd name="T8" fmla="*/ 423 w 1056"/>
                <a:gd name="T9" fmla="*/ 145 h 157"/>
                <a:gd name="T10" fmla="*/ 423 w 1056"/>
                <a:gd name="T11" fmla="*/ 143 h 157"/>
                <a:gd name="T12" fmla="*/ 423 w 1056"/>
                <a:gd name="T13" fmla="*/ 141 h 157"/>
                <a:gd name="T14" fmla="*/ 423 w 1056"/>
                <a:gd name="T15" fmla="*/ 139 h 157"/>
                <a:gd name="T16" fmla="*/ 423 w 1056"/>
                <a:gd name="T17" fmla="*/ 139 h 157"/>
                <a:gd name="T18" fmla="*/ 423 w 1056"/>
                <a:gd name="T19" fmla="*/ 139 h 157"/>
                <a:gd name="T20" fmla="*/ 0 w 1056"/>
                <a:gd name="T21" fmla="*/ 0 h 157"/>
                <a:gd name="T22" fmla="*/ 715 w 1056"/>
                <a:gd name="T23" fmla="*/ 0 h 157"/>
                <a:gd name="T24" fmla="*/ 717 w 1056"/>
                <a:gd name="T25" fmla="*/ 0 h 157"/>
                <a:gd name="T26" fmla="*/ 721 w 1056"/>
                <a:gd name="T27" fmla="*/ 2 h 157"/>
                <a:gd name="T28" fmla="*/ 725 w 1056"/>
                <a:gd name="T29" fmla="*/ 4 h 157"/>
                <a:gd name="T30" fmla="*/ 733 w 1056"/>
                <a:gd name="T31" fmla="*/ 6 h 157"/>
                <a:gd name="T32" fmla="*/ 741 w 1056"/>
                <a:gd name="T33" fmla="*/ 8 h 157"/>
                <a:gd name="T34" fmla="*/ 752 w 1056"/>
                <a:gd name="T35" fmla="*/ 10 h 157"/>
                <a:gd name="T36" fmla="*/ 762 w 1056"/>
                <a:gd name="T37" fmla="*/ 10 h 157"/>
                <a:gd name="T38" fmla="*/ 775 w 1056"/>
                <a:gd name="T39" fmla="*/ 11 h 157"/>
                <a:gd name="T40" fmla="*/ 789 w 1056"/>
                <a:gd name="T41" fmla="*/ 15 h 157"/>
                <a:gd name="T42" fmla="*/ 803 w 1056"/>
                <a:gd name="T43" fmla="*/ 17 h 157"/>
                <a:gd name="T44" fmla="*/ 818 w 1056"/>
                <a:gd name="T45" fmla="*/ 19 h 157"/>
                <a:gd name="T46" fmla="*/ 834 w 1056"/>
                <a:gd name="T47" fmla="*/ 21 h 157"/>
                <a:gd name="T48" fmla="*/ 867 w 1056"/>
                <a:gd name="T49" fmla="*/ 29 h 157"/>
                <a:gd name="T50" fmla="*/ 898 w 1056"/>
                <a:gd name="T51" fmla="*/ 35 h 157"/>
                <a:gd name="T52" fmla="*/ 930 w 1056"/>
                <a:gd name="T53" fmla="*/ 44 h 157"/>
                <a:gd name="T54" fmla="*/ 946 w 1056"/>
                <a:gd name="T55" fmla="*/ 48 h 157"/>
                <a:gd name="T56" fmla="*/ 962 w 1056"/>
                <a:gd name="T57" fmla="*/ 52 h 157"/>
                <a:gd name="T58" fmla="*/ 977 w 1056"/>
                <a:gd name="T59" fmla="*/ 58 h 157"/>
                <a:gd name="T60" fmla="*/ 991 w 1056"/>
                <a:gd name="T61" fmla="*/ 64 h 157"/>
                <a:gd name="T62" fmla="*/ 1004 w 1056"/>
                <a:gd name="T63" fmla="*/ 70 h 157"/>
                <a:gd name="T64" fmla="*/ 1016 w 1056"/>
                <a:gd name="T65" fmla="*/ 75 h 157"/>
                <a:gd name="T66" fmla="*/ 1025 w 1056"/>
                <a:gd name="T67" fmla="*/ 81 h 157"/>
                <a:gd name="T68" fmla="*/ 1035 w 1056"/>
                <a:gd name="T69" fmla="*/ 89 h 157"/>
                <a:gd name="T70" fmla="*/ 1043 w 1056"/>
                <a:gd name="T71" fmla="*/ 97 h 157"/>
                <a:gd name="T72" fmla="*/ 1049 w 1056"/>
                <a:gd name="T73" fmla="*/ 105 h 157"/>
                <a:gd name="T74" fmla="*/ 1053 w 1056"/>
                <a:gd name="T75" fmla="*/ 112 h 157"/>
                <a:gd name="T76" fmla="*/ 1055 w 1056"/>
                <a:gd name="T77" fmla="*/ 120 h 157"/>
                <a:gd name="T78" fmla="*/ 1056 w 1056"/>
                <a:gd name="T79" fmla="*/ 126 h 157"/>
                <a:gd name="T80" fmla="*/ 1056 w 1056"/>
                <a:gd name="T81" fmla="*/ 130 h 157"/>
                <a:gd name="T82" fmla="*/ 1055 w 1056"/>
                <a:gd name="T83" fmla="*/ 134 h 157"/>
                <a:gd name="T84" fmla="*/ 1055 w 1056"/>
                <a:gd name="T85" fmla="*/ 139 h 157"/>
                <a:gd name="T86" fmla="*/ 1053 w 1056"/>
                <a:gd name="T87" fmla="*/ 143 h 157"/>
                <a:gd name="T88" fmla="*/ 1051 w 1056"/>
                <a:gd name="T89" fmla="*/ 147 h 157"/>
                <a:gd name="T90" fmla="*/ 1049 w 1056"/>
                <a:gd name="T91" fmla="*/ 153 h 157"/>
                <a:gd name="T92" fmla="*/ 1045 w 1056"/>
                <a:gd name="T93" fmla="*/ 157 h 157"/>
                <a:gd name="T94" fmla="*/ 409 w 1056"/>
                <a:gd name="T95" fmla="*/ 157 h 1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56"/>
                <a:gd name="T145" fmla="*/ 0 h 157"/>
                <a:gd name="T146" fmla="*/ 1056 w 1056"/>
                <a:gd name="T147" fmla="*/ 157 h 1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56" h="157">
                  <a:moveTo>
                    <a:pt x="409" y="157"/>
                  </a:moveTo>
                  <a:lnTo>
                    <a:pt x="415" y="153"/>
                  </a:lnTo>
                  <a:lnTo>
                    <a:pt x="417" y="151"/>
                  </a:lnTo>
                  <a:lnTo>
                    <a:pt x="421" y="147"/>
                  </a:lnTo>
                  <a:lnTo>
                    <a:pt x="423" y="145"/>
                  </a:lnTo>
                  <a:lnTo>
                    <a:pt x="423" y="143"/>
                  </a:lnTo>
                  <a:lnTo>
                    <a:pt x="423" y="141"/>
                  </a:lnTo>
                  <a:lnTo>
                    <a:pt x="423" y="139"/>
                  </a:lnTo>
                  <a:lnTo>
                    <a:pt x="0" y="0"/>
                  </a:lnTo>
                  <a:lnTo>
                    <a:pt x="715" y="0"/>
                  </a:lnTo>
                  <a:lnTo>
                    <a:pt x="717" y="0"/>
                  </a:lnTo>
                  <a:lnTo>
                    <a:pt x="721" y="2"/>
                  </a:lnTo>
                  <a:lnTo>
                    <a:pt x="725" y="4"/>
                  </a:lnTo>
                  <a:lnTo>
                    <a:pt x="733" y="6"/>
                  </a:lnTo>
                  <a:lnTo>
                    <a:pt x="741" y="8"/>
                  </a:lnTo>
                  <a:lnTo>
                    <a:pt x="752" y="10"/>
                  </a:lnTo>
                  <a:lnTo>
                    <a:pt x="762" y="10"/>
                  </a:lnTo>
                  <a:lnTo>
                    <a:pt x="775" y="11"/>
                  </a:lnTo>
                  <a:lnTo>
                    <a:pt x="789" y="15"/>
                  </a:lnTo>
                  <a:lnTo>
                    <a:pt x="803" y="17"/>
                  </a:lnTo>
                  <a:lnTo>
                    <a:pt x="818" y="19"/>
                  </a:lnTo>
                  <a:lnTo>
                    <a:pt x="834" y="21"/>
                  </a:lnTo>
                  <a:lnTo>
                    <a:pt x="867" y="29"/>
                  </a:lnTo>
                  <a:lnTo>
                    <a:pt x="898" y="35"/>
                  </a:lnTo>
                  <a:lnTo>
                    <a:pt x="930" y="44"/>
                  </a:lnTo>
                  <a:lnTo>
                    <a:pt x="946" y="48"/>
                  </a:lnTo>
                  <a:lnTo>
                    <a:pt x="962" y="52"/>
                  </a:lnTo>
                  <a:lnTo>
                    <a:pt x="977" y="58"/>
                  </a:lnTo>
                  <a:lnTo>
                    <a:pt x="991" y="64"/>
                  </a:lnTo>
                  <a:lnTo>
                    <a:pt x="1004" y="70"/>
                  </a:lnTo>
                  <a:lnTo>
                    <a:pt x="1016" y="75"/>
                  </a:lnTo>
                  <a:lnTo>
                    <a:pt x="1025" y="81"/>
                  </a:lnTo>
                  <a:lnTo>
                    <a:pt x="1035" y="89"/>
                  </a:lnTo>
                  <a:lnTo>
                    <a:pt x="1043" y="97"/>
                  </a:lnTo>
                  <a:lnTo>
                    <a:pt x="1049" y="105"/>
                  </a:lnTo>
                  <a:lnTo>
                    <a:pt x="1053" y="112"/>
                  </a:lnTo>
                  <a:lnTo>
                    <a:pt x="1055" y="120"/>
                  </a:lnTo>
                  <a:lnTo>
                    <a:pt x="1056" y="126"/>
                  </a:lnTo>
                  <a:lnTo>
                    <a:pt x="1056" y="130"/>
                  </a:lnTo>
                  <a:lnTo>
                    <a:pt x="1055" y="134"/>
                  </a:lnTo>
                  <a:lnTo>
                    <a:pt x="1055" y="139"/>
                  </a:lnTo>
                  <a:lnTo>
                    <a:pt x="1053" y="143"/>
                  </a:lnTo>
                  <a:lnTo>
                    <a:pt x="1051" y="147"/>
                  </a:lnTo>
                  <a:lnTo>
                    <a:pt x="1049" y="153"/>
                  </a:lnTo>
                  <a:lnTo>
                    <a:pt x="1045" y="157"/>
                  </a:lnTo>
                  <a:lnTo>
                    <a:pt x="409" y="157"/>
                  </a:lnTo>
                  <a:close/>
                </a:path>
              </a:pathLst>
            </a:custGeom>
            <a:solidFill>
              <a:srgbClr val="BABABA"/>
            </a:solidFill>
            <a:ln w="9525">
              <a:solidFill>
                <a:schemeClr val="tx1"/>
              </a:solidFill>
              <a:round/>
              <a:headEnd/>
              <a:tailEnd/>
            </a:ln>
          </p:spPr>
          <p:txBody>
            <a:bodyPr/>
            <a:lstStyle/>
            <a:p>
              <a:endParaRPr lang="en-US"/>
            </a:p>
          </p:txBody>
        </p:sp>
        <p:sp>
          <p:nvSpPr>
            <p:cNvPr id="9282" name="Freeform 65"/>
            <p:cNvSpPr>
              <a:spLocks/>
            </p:cNvSpPr>
            <p:nvPr/>
          </p:nvSpPr>
          <p:spPr bwMode="auto">
            <a:xfrm>
              <a:off x="4239" y="620"/>
              <a:ext cx="637" cy="80"/>
            </a:xfrm>
            <a:custGeom>
              <a:avLst/>
              <a:gdLst>
                <a:gd name="T0" fmla="*/ 0 w 1273"/>
                <a:gd name="T1" fmla="*/ 0 h 159"/>
                <a:gd name="T2" fmla="*/ 498 w 1273"/>
                <a:gd name="T3" fmla="*/ 159 h 159"/>
                <a:gd name="T4" fmla="*/ 1273 w 1273"/>
                <a:gd name="T5" fmla="*/ 159 h 159"/>
                <a:gd name="T6" fmla="*/ 1262 w 1273"/>
                <a:gd name="T7" fmla="*/ 152 h 159"/>
                <a:gd name="T8" fmla="*/ 1250 w 1273"/>
                <a:gd name="T9" fmla="*/ 146 h 159"/>
                <a:gd name="T10" fmla="*/ 1238 w 1273"/>
                <a:gd name="T11" fmla="*/ 140 h 159"/>
                <a:gd name="T12" fmla="*/ 1225 w 1273"/>
                <a:gd name="T13" fmla="*/ 134 h 159"/>
                <a:gd name="T14" fmla="*/ 1209 w 1273"/>
                <a:gd name="T15" fmla="*/ 130 h 159"/>
                <a:gd name="T16" fmla="*/ 1194 w 1273"/>
                <a:gd name="T17" fmla="*/ 124 h 159"/>
                <a:gd name="T18" fmla="*/ 1178 w 1273"/>
                <a:gd name="T19" fmla="*/ 121 h 159"/>
                <a:gd name="T20" fmla="*/ 1161 w 1273"/>
                <a:gd name="T21" fmla="*/ 117 h 159"/>
                <a:gd name="T22" fmla="*/ 1128 w 1273"/>
                <a:gd name="T23" fmla="*/ 109 h 159"/>
                <a:gd name="T24" fmla="*/ 1095 w 1273"/>
                <a:gd name="T25" fmla="*/ 103 h 159"/>
                <a:gd name="T26" fmla="*/ 1062 w 1273"/>
                <a:gd name="T27" fmla="*/ 99 h 159"/>
                <a:gd name="T28" fmla="*/ 1046 w 1273"/>
                <a:gd name="T29" fmla="*/ 95 h 159"/>
                <a:gd name="T30" fmla="*/ 1031 w 1273"/>
                <a:gd name="T31" fmla="*/ 93 h 159"/>
                <a:gd name="T32" fmla="*/ 1017 w 1273"/>
                <a:gd name="T33" fmla="*/ 91 h 159"/>
                <a:gd name="T34" fmla="*/ 1006 w 1273"/>
                <a:gd name="T35" fmla="*/ 89 h 159"/>
                <a:gd name="T36" fmla="*/ 994 w 1273"/>
                <a:gd name="T37" fmla="*/ 88 h 159"/>
                <a:gd name="T38" fmla="*/ 983 w 1273"/>
                <a:gd name="T39" fmla="*/ 88 h 159"/>
                <a:gd name="T40" fmla="*/ 975 w 1273"/>
                <a:gd name="T41" fmla="*/ 86 h 159"/>
                <a:gd name="T42" fmla="*/ 967 w 1273"/>
                <a:gd name="T43" fmla="*/ 84 h 159"/>
                <a:gd name="T44" fmla="*/ 961 w 1273"/>
                <a:gd name="T45" fmla="*/ 84 h 159"/>
                <a:gd name="T46" fmla="*/ 959 w 1273"/>
                <a:gd name="T47" fmla="*/ 82 h 159"/>
                <a:gd name="T48" fmla="*/ 957 w 1273"/>
                <a:gd name="T49" fmla="*/ 80 h 159"/>
                <a:gd name="T50" fmla="*/ 957 w 1273"/>
                <a:gd name="T51" fmla="*/ 80 h 159"/>
                <a:gd name="T52" fmla="*/ 957 w 1273"/>
                <a:gd name="T53" fmla="*/ 80 h 159"/>
                <a:gd name="T54" fmla="*/ 959 w 1273"/>
                <a:gd name="T55" fmla="*/ 80 h 159"/>
                <a:gd name="T56" fmla="*/ 961 w 1273"/>
                <a:gd name="T57" fmla="*/ 78 h 159"/>
                <a:gd name="T58" fmla="*/ 963 w 1273"/>
                <a:gd name="T59" fmla="*/ 78 h 159"/>
                <a:gd name="T60" fmla="*/ 967 w 1273"/>
                <a:gd name="T61" fmla="*/ 78 h 159"/>
                <a:gd name="T62" fmla="*/ 971 w 1273"/>
                <a:gd name="T63" fmla="*/ 76 h 159"/>
                <a:gd name="T64" fmla="*/ 975 w 1273"/>
                <a:gd name="T65" fmla="*/ 76 h 159"/>
                <a:gd name="T66" fmla="*/ 979 w 1273"/>
                <a:gd name="T67" fmla="*/ 76 h 159"/>
                <a:gd name="T68" fmla="*/ 986 w 1273"/>
                <a:gd name="T69" fmla="*/ 76 h 159"/>
                <a:gd name="T70" fmla="*/ 992 w 1273"/>
                <a:gd name="T71" fmla="*/ 74 h 159"/>
                <a:gd name="T72" fmla="*/ 1000 w 1273"/>
                <a:gd name="T73" fmla="*/ 74 h 159"/>
                <a:gd name="T74" fmla="*/ 1008 w 1273"/>
                <a:gd name="T75" fmla="*/ 74 h 159"/>
                <a:gd name="T76" fmla="*/ 1017 w 1273"/>
                <a:gd name="T77" fmla="*/ 72 h 159"/>
                <a:gd name="T78" fmla="*/ 1035 w 1273"/>
                <a:gd name="T79" fmla="*/ 72 h 159"/>
                <a:gd name="T80" fmla="*/ 1052 w 1273"/>
                <a:gd name="T81" fmla="*/ 70 h 159"/>
                <a:gd name="T82" fmla="*/ 1070 w 1273"/>
                <a:gd name="T83" fmla="*/ 68 h 159"/>
                <a:gd name="T84" fmla="*/ 1085 w 1273"/>
                <a:gd name="T85" fmla="*/ 64 h 159"/>
                <a:gd name="T86" fmla="*/ 1099 w 1273"/>
                <a:gd name="T87" fmla="*/ 60 h 159"/>
                <a:gd name="T88" fmla="*/ 1112 w 1273"/>
                <a:gd name="T89" fmla="*/ 58 h 159"/>
                <a:gd name="T90" fmla="*/ 1124 w 1273"/>
                <a:gd name="T91" fmla="*/ 53 h 159"/>
                <a:gd name="T92" fmla="*/ 1136 w 1273"/>
                <a:gd name="T93" fmla="*/ 49 h 159"/>
                <a:gd name="T94" fmla="*/ 1145 w 1273"/>
                <a:gd name="T95" fmla="*/ 43 h 159"/>
                <a:gd name="T96" fmla="*/ 1155 w 1273"/>
                <a:gd name="T97" fmla="*/ 39 h 159"/>
                <a:gd name="T98" fmla="*/ 1163 w 1273"/>
                <a:gd name="T99" fmla="*/ 33 h 159"/>
                <a:gd name="T100" fmla="*/ 1172 w 1273"/>
                <a:gd name="T101" fmla="*/ 27 h 159"/>
                <a:gd name="T102" fmla="*/ 1178 w 1273"/>
                <a:gd name="T103" fmla="*/ 20 h 159"/>
                <a:gd name="T104" fmla="*/ 1186 w 1273"/>
                <a:gd name="T105" fmla="*/ 14 h 159"/>
                <a:gd name="T106" fmla="*/ 1192 w 1273"/>
                <a:gd name="T107" fmla="*/ 8 h 159"/>
                <a:gd name="T108" fmla="*/ 1198 w 1273"/>
                <a:gd name="T109" fmla="*/ 0 h 159"/>
                <a:gd name="T110" fmla="*/ 0 w 1273"/>
                <a:gd name="T111" fmla="*/ 0 h 1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73"/>
                <a:gd name="T169" fmla="*/ 0 h 159"/>
                <a:gd name="T170" fmla="*/ 1273 w 1273"/>
                <a:gd name="T171" fmla="*/ 159 h 15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73" h="159">
                  <a:moveTo>
                    <a:pt x="0" y="0"/>
                  </a:moveTo>
                  <a:lnTo>
                    <a:pt x="498" y="159"/>
                  </a:lnTo>
                  <a:lnTo>
                    <a:pt x="1273" y="159"/>
                  </a:lnTo>
                  <a:lnTo>
                    <a:pt x="1262" y="152"/>
                  </a:lnTo>
                  <a:lnTo>
                    <a:pt x="1250" y="146"/>
                  </a:lnTo>
                  <a:lnTo>
                    <a:pt x="1238" y="140"/>
                  </a:lnTo>
                  <a:lnTo>
                    <a:pt x="1225" y="134"/>
                  </a:lnTo>
                  <a:lnTo>
                    <a:pt x="1209" y="130"/>
                  </a:lnTo>
                  <a:lnTo>
                    <a:pt x="1194" y="124"/>
                  </a:lnTo>
                  <a:lnTo>
                    <a:pt x="1178" y="121"/>
                  </a:lnTo>
                  <a:lnTo>
                    <a:pt x="1161" y="117"/>
                  </a:lnTo>
                  <a:lnTo>
                    <a:pt x="1128" y="109"/>
                  </a:lnTo>
                  <a:lnTo>
                    <a:pt x="1095" y="103"/>
                  </a:lnTo>
                  <a:lnTo>
                    <a:pt x="1062" y="99"/>
                  </a:lnTo>
                  <a:lnTo>
                    <a:pt x="1046" y="95"/>
                  </a:lnTo>
                  <a:lnTo>
                    <a:pt x="1031" y="93"/>
                  </a:lnTo>
                  <a:lnTo>
                    <a:pt x="1017" y="91"/>
                  </a:lnTo>
                  <a:lnTo>
                    <a:pt x="1006" y="89"/>
                  </a:lnTo>
                  <a:lnTo>
                    <a:pt x="994" y="88"/>
                  </a:lnTo>
                  <a:lnTo>
                    <a:pt x="983" y="88"/>
                  </a:lnTo>
                  <a:lnTo>
                    <a:pt x="975" y="86"/>
                  </a:lnTo>
                  <a:lnTo>
                    <a:pt x="967" y="84"/>
                  </a:lnTo>
                  <a:lnTo>
                    <a:pt x="961" y="84"/>
                  </a:lnTo>
                  <a:lnTo>
                    <a:pt x="959" y="82"/>
                  </a:lnTo>
                  <a:lnTo>
                    <a:pt x="957" y="80"/>
                  </a:lnTo>
                  <a:lnTo>
                    <a:pt x="959" y="80"/>
                  </a:lnTo>
                  <a:lnTo>
                    <a:pt x="961" y="78"/>
                  </a:lnTo>
                  <a:lnTo>
                    <a:pt x="963" y="78"/>
                  </a:lnTo>
                  <a:lnTo>
                    <a:pt x="967" y="78"/>
                  </a:lnTo>
                  <a:lnTo>
                    <a:pt x="971" y="76"/>
                  </a:lnTo>
                  <a:lnTo>
                    <a:pt x="975" y="76"/>
                  </a:lnTo>
                  <a:lnTo>
                    <a:pt x="979" y="76"/>
                  </a:lnTo>
                  <a:lnTo>
                    <a:pt x="986" y="76"/>
                  </a:lnTo>
                  <a:lnTo>
                    <a:pt x="992" y="74"/>
                  </a:lnTo>
                  <a:lnTo>
                    <a:pt x="1000" y="74"/>
                  </a:lnTo>
                  <a:lnTo>
                    <a:pt x="1008" y="74"/>
                  </a:lnTo>
                  <a:lnTo>
                    <a:pt x="1017" y="72"/>
                  </a:lnTo>
                  <a:lnTo>
                    <a:pt x="1035" y="72"/>
                  </a:lnTo>
                  <a:lnTo>
                    <a:pt x="1052" y="70"/>
                  </a:lnTo>
                  <a:lnTo>
                    <a:pt x="1070" y="68"/>
                  </a:lnTo>
                  <a:lnTo>
                    <a:pt x="1085" y="64"/>
                  </a:lnTo>
                  <a:lnTo>
                    <a:pt x="1099" y="60"/>
                  </a:lnTo>
                  <a:lnTo>
                    <a:pt x="1112" y="58"/>
                  </a:lnTo>
                  <a:lnTo>
                    <a:pt x="1124" y="53"/>
                  </a:lnTo>
                  <a:lnTo>
                    <a:pt x="1136" y="49"/>
                  </a:lnTo>
                  <a:lnTo>
                    <a:pt x="1145" y="43"/>
                  </a:lnTo>
                  <a:lnTo>
                    <a:pt x="1155" y="39"/>
                  </a:lnTo>
                  <a:lnTo>
                    <a:pt x="1163" y="33"/>
                  </a:lnTo>
                  <a:lnTo>
                    <a:pt x="1172" y="27"/>
                  </a:lnTo>
                  <a:lnTo>
                    <a:pt x="1178" y="20"/>
                  </a:lnTo>
                  <a:lnTo>
                    <a:pt x="1186" y="14"/>
                  </a:lnTo>
                  <a:lnTo>
                    <a:pt x="1192" y="8"/>
                  </a:lnTo>
                  <a:lnTo>
                    <a:pt x="1198" y="0"/>
                  </a:lnTo>
                  <a:lnTo>
                    <a:pt x="0" y="0"/>
                  </a:lnTo>
                  <a:close/>
                </a:path>
              </a:pathLst>
            </a:custGeom>
            <a:solidFill>
              <a:srgbClr val="C9C9C9"/>
            </a:solidFill>
            <a:ln w="9525">
              <a:solidFill>
                <a:schemeClr val="tx1"/>
              </a:solidFill>
              <a:round/>
              <a:headEnd/>
              <a:tailEnd/>
            </a:ln>
          </p:spPr>
          <p:txBody>
            <a:bodyPr/>
            <a:lstStyle/>
            <a:p>
              <a:endParaRPr lang="en-US"/>
            </a:p>
          </p:txBody>
        </p:sp>
        <p:sp>
          <p:nvSpPr>
            <p:cNvPr id="9283" name="Freeform 66"/>
            <p:cNvSpPr>
              <a:spLocks/>
            </p:cNvSpPr>
            <p:nvPr/>
          </p:nvSpPr>
          <p:spPr bwMode="auto">
            <a:xfrm>
              <a:off x="4188" y="579"/>
              <a:ext cx="661" cy="80"/>
            </a:xfrm>
            <a:custGeom>
              <a:avLst/>
              <a:gdLst>
                <a:gd name="T0" fmla="*/ 343 w 1320"/>
                <a:gd name="T1" fmla="*/ 159 h 159"/>
                <a:gd name="T2" fmla="*/ 56 w 1320"/>
                <a:gd name="T3" fmla="*/ 74 h 159"/>
                <a:gd name="T4" fmla="*/ 54 w 1320"/>
                <a:gd name="T5" fmla="*/ 72 h 159"/>
                <a:gd name="T6" fmla="*/ 54 w 1320"/>
                <a:gd name="T7" fmla="*/ 72 h 159"/>
                <a:gd name="T8" fmla="*/ 52 w 1320"/>
                <a:gd name="T9" fmla="*/ 70 h 159"/>
                <a:gd name="T10" fmla="*/ 50 w 1320"/>
                <a:gd name="T11" fmla="*/ 66 h 159"/>
                <a:gd name="T12" fmla="*/ 46 w 1320"/>
                <a:gd name="T13" fmla="*/ 64 h 159"/>
                <a:gd name="T14" fmla="*/ 45 w 1320"/>
                <a:gd name="T15" fmla="*/ 60 h 159"/>
                <a:gd name="T16" fmla="*/ 37 w 1320"/>
                <a:gd name="T17" fmla="*/ 50 h 159"/>
                <a:gd name="T18" fmla="*/ 27 w 1320"/>
                <a:gd name="T19" fmla="*/ 39 h 159"/>
                <a:gd name="T20" fmla="*/ 19 w 1320"/>
                <a:gd name="T21" fmla="*/ 27 h 159"/>
                <a:gd name="T22" fmla="*/ 10 w 1320"/>
                <a:gd name="T23" fmla="*/ 13 h 159"/>
                <a:gd name="T24" fmla="*/ 0 w 1320"/>
                <a:gd name="T25" fmla="*/ 0 h 159"/>
                <a:gd name="T26" fmla="*/ 1320 w 1320"/>
                <a:gd name="T27" fmla="*/ 0 h 159"/>
                <a:gd name="T28" fmla="*/ 1320 w 1320"/>
                <a:gd name="T29" fmla="*/ 9 h 159"/>
                <a:gd name="T30" fmla="*/ 1320 w 1320"/>
                <a:gd name="T31" fmla="*/ 19 h 159"/>
                <a:gd name="T32" fmla="*/ 1320 w 1320"/>
                <a:gd name="T33" fmla="*/ 31 h 159"/>
                <a:gd name="T34" fmla="*/ 1316 w 1320"/>
                <a:gd name="T35" fmla="*/ 42 h 159"/>
                <a:gd name="T36" fmla="*/ 1312 w 1320"/>
                <a:gd name="T37" fmla="*/ 54 h 159"/>
                <a:gd name="T38" fmla="*/ 1308 w 1320"/>
                <a:gd name="T39" fmla="*/ 66 h 159"/>
                <a:gd name="T40" fmla="*/ 1301 w 1320"/>
                <a:gd name="T41" fmla="*/ 79 h 159"/>
                <a:gd name="T42" fmla="*/ 1297 w 1320"/>
                <a:gd name="T43" fmla="*/ 85 h 159"/>
                <a:gd name="T44" fmla="*/ 1291 w 1320"/>
                <a:gd name="T45" fmla="*/ 91 h 159"/>
                <a:gd name="T46" fmla="*/ 1285 w 1320"/>
                <a:gd name="T47" fmla="*/ 97 h 159"/>
                <a:gd name="T48" fmla="*/ 1279 w 1320"/>
                <a:gd name="T49" fmla="*/ 103 h 159"/>
                <a:gd name="T50" fmla="*/ 1273 w 1320"/>
                <a:gd name="T51" fmla="*/ 108 h 159"/>
                <a:gd name="T52" fmla="*/ 1266 w 1320"/>
                <a:gd name="T53" fmla="*/ 114 h 159"/>
                <a:gd name="T54" fmla="*/ 1258 w 1320"/>
                <a:gd name="T55" fmla="*/ 118 h 159"/>
                <a:gd name="T56" fmla="*/ 1248 w 1320"/>
                <a:gd name="T57" fmla="*/ 124 h 159"/>
                <a:gd name="T58" fmla="*/ 1241 w 1320"/>
                <a:gd name="T59" fmla="*/ 128 h 159"/>
                <a:gd name="T60" fmla="*/ 1229 w 1320"/>
                <a:gd name="T61" fmla="*/ 132 h 159"/>
                <a:gd name="T62" fmla="*/ 1219 w 1320"/>
                <a:gd name="T63" fmla="*/ 136 h 159"/>
                <a:gd name="T64" fmla="*/ 1208 w 1320"/>
                <a:gd name="T65" fmla="*/ 139 h 159"/>
                <a:gd name="T66" fmla="*/ 1194 w 1320"/>
                <a:gd name="T67" fmla="*/ 143 h 159"/>
                <a:gd name="T68" fmla="*/ 1180 w 1320"/>
                <a:gd name="T69" fmla="*/ 147 h 159"/>
                <a:gd name="T70" fmla="*/ 1167 w 1320"/>
                <a:gd name="T71" fmla="*/ 149 h 159"/>
                <a:gd name="T72" fmla="*/ 1151 w 1320"/>
                <a:gd name="T73" fmla="*/ 151 h 159"/>
                <a:gd name="T74" fmla="*/ 1134 w 1320"/>
                <a:gd name="T75" fmla="*/ 153 h 159"/>
                <a:gd name="T76" fmla="*/ 1118 w 1320"/>
                <a:gd name="T77" fmla="*/ 153 h 159"/>
                <a:gd name="T78" fmla="*/ 1111 w 1320"/>
                <a:gd name="T79" fmla="*/ 153 h 159"/>
                <a:gd name="T80" fmla="*/ 1103 w 1320"/>
                <a:gd name="T81" fmla="*/ 155 h 159"/>
                <a:gd name="T82" fmla="*/ 1091 w 1320"/>
                <a:gd name="T83" fmla="*/ 155 h 159"/>
                <a:gd name="T84" fmla="*/ 1082 w 1320"/>
                <a:gd name="T85" fmla="*/ 155 h 159"/>
                <a:gd name="T86" fmla="*/ 1074 w 1320"/>
                <a:gd name="T87" fmla="*/ 157 h 159"/>
                <a:gd name="T88" fmla="*/ 1066 w 1320"/>
                <a:gd name="T89" fmla="*/ 157 h 159"/>
                <a:gd name="T90" fmla="*/ 1062 w 1320"/>
                <a:gd name="T91" fmla="*/ 157 h 159"/>
                <a:gd name="T92" fmla="*/ 1060 w 1320"/>
                <a:gd name="T93" fmla="*/ 159 h 159"/>
                <a:gd name="T94" fmla="*/ 1058 w 1320"/>
                <a:gd name="T95" fmla="*/ 159 h 159"/>
                <a:gd name="T96" fmla="*/ 343 w 1320"/>
                <a:gd name="T97" fmla="*/ 159 h 1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20"/>
                <a:gd name="T148" fmla="*/ 0 h 159"/>
                <a:gd name="T149" fmla="*/ 1320 w 1320"/>
                <a:gd name="T150" fmla="*/ 159 h 15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20" h="159">
                  <a:moveTo>
                    <a:pt x="343" y="159"/>
                  </a:moveTo>
                  <a:lnTo>
                    <a:pt x="56" y="74"/>
                  </a:lnTo>
                  <a:lnTo>
                    <a:pt x="54" y="72"/>
                  </a:lnTo>
                  <a:lnTo>
                    <a:pt x="52" y="70"/>
                  </a:lnTo>
                  <a:lnTo>
                    <a:pt x="50" y="66"/>
                  </a:lnTo>
                  <a:lnTo>
                    <a:pt x="46" y="64"/>
                  </a:lnTo>
                  <a:lnTo>
                    <a:pt x="45" y="60"/>
                  </a:lnTo>
                  <a:lnTo>
                    <a:pt x="37" y="50"/>
                  </a:lnTo>
                  <a:lnTo>
                    <a:pt x="27" y="39"/>
                  </a:lnTo>
                  <a:lnTo>
                    <a:pt x="19" y="27"/>
                  </a:lnTo>
                  <a:lnTo>
                    <a:pt x="10" y="13"/>
                  </a:lnTo>
                  <a:lnTo>
                    <a:pt x="0" y="0"/>
                  </a:lnTo>
                  <a:lnTo>
                    <a:pt x="1320" y="0"/>
                  </a:lnTo>
                  <a:lnTo>
                    <a:pt x="1320" y="9"/>
                  </a:lnTo>
                  <a:lnTo>
                    <a:pt x="1320" y="19"/>
                  </a:lnTo>
                  <a:lnTo>
                    <a:pt x="1320" y="31"/>
                  </a:lnTo>
                  <a:lnTo>
                    <a:pt x="1316" y="42"/>
                  </a:lnTo>
                  <a:lnTo>
                    <a:pt x="1312" y="54"/>
                  </a:lnTo>
                  <a:lnTo>
                    <a:pt x="1308" y="66"/>
                  </a:lnTo>
                  <a:lnTo>
                    <a:pt x="1301" y="79"/>
                  </a:lnTo>
                  <a:lnTo>
                    <a:pt x="1297" y="85"/>
                  </a:lnTo>
                  <a:lnTo>
                    <a:pt x="1291" y="91"/>
                  </a:lnTo>
                  <a:lnTo>
                    <a:pt x="1285" y="97"/>
                  </a:lnTo>
                  <a:lnTo>
                    <a:pt x="1279" y="103"/>
                  </a:lnTo>
                  <a:lnTo>
                    <a:pt x="1273" y="108"/>
                  </a:lnTo>
                  <a:lnTo>
                    <a:pt x="1266" y="114"/>
                  </a:lnTo>
                  <a:lnTo>
                    <a:pt x="1258" y="118"/>
                  </a:lnTo>
                  <a:lnTo>
                    <a:pt x="1248" y="124"/>
                  </a:lnTo>
                  <a:lnTo>
                    <a:pt x="1241" y="128"/>
                  </a:lnTo>
                  <a:lnTo>
                    <a:pt x="1229" y="132"/>
                  </a:lnTo>
                  <a:lnTo>
                    <a:pt x="1219" y="136"/>
                  </a:lnTo>
                  <a:lnTo>
                    <a:pt x="1208" y="139"/>
                  </a:lnTo>
                  <a:lnTo>
                    <a:pt x="1194" y="143"/>
                  </a:lnTo>
                  <a:lnTo>
                    <a:pt x="1180" y="147"/>
                  </a:lnTo>
                  <a:lnTo>
                    <a:pt x="1167" y="149"/>
                  </a:lnTo>
                  <a:lnTo>
                    <a:pt x="1151" y="151"/>
                  </a:lnTo>
                  <a:lnTo>
                    <a:pt x="1134" y="153"/>
                  </a:lnTo>
                  <a:lnTo>
                    <a:pt x="1118" y="153"/>
                  </a:lnTo>
                  <a:lnTo>
                    <a:pt x="1111" y="153"/>
                  </a:lnTo>
                  <a:lnTo>
                    <a:pt x="1103" y="155"/>
                  </a:lnTo>
                  <a:lnTo>
                    <a:pt x="1091" y="155"/>
                  </a:lnTo>
                  <a:lnTo>
                    <a:pt x="1082" y="155"/>
                  </a:lnTo>
                  <a:lnTo>
                    <a:pt x="1074" y="157"/>
                  </a:lnTo>
                  <a:lnTo>
                    <a:pt x="1066" y="157"/>
                  </a:lnTo>
                  <a:lnTo>
                    <a:pt x="1062" y="157"/>
                  </a:lnTo>
                  <a:lnTo>
                    <a:pt x="1060" y="159"/>
                  </a:lnTo>
                  <a:lnTo>
                    <a:pt x="1058" y="159"/>
                  </a:lnTo>
                  <a:lnTo>
                    <a:pt x="343" y="159"/>
                  </a:lnTo>
                  <a:close/>
                </a:path>
              </a:pathLst>
            </a:custGeom>
            <a:solidFill>
              <a:srgbClr val="D6D6D6"/>
            </a:solidFill>
            <a:ln w="9525">
              <a:solidFill>
                <a:schemeClr val="tx1"/>
              </a:solidFill>
              <a:round/>
              <a:headEnd/>
              <a:tailEnd/>
            </a:ln>
          </p:spPr>
          <p:txBody>
            <a:bodyPr/>
            <a:lstStyle/>
            <a:p>
              <a:endParaRPr lang="en-US"/>
            </a:p>
          </p:txBody>
        </p:sp>
        <p:sp>
          <p:nvSpPr>
            <p:cNvPr id="9284" name="Freeform 67"/>
            <p:cNvSpPr>
              <a:spLocks/>
            </p:cNvSpPr>
            <p:nvPr/>
          </p:nvSpPr>
          <p:spPr bwMode="auto">
            <a:xfrm>
              <a:off x="4182" y="542"/>
              <a:ext cx="667" cy="78"/>
            </a:xfrm>
            <a:custGeom>
              <a:avLst/>
              <a:gdLst>
                <a:gd name="T0" fmla="*/ 70 w 1334"/>
                <a:gd name="T1" fmla="*/ 150 h 157"/>
                <a:gd name="T2" fmla="*/ 68 w 1334"/>
                <a:gd name="T3" fmla="*/ 148 h 157"/>
                <a:gd name="T4" fmla="*/ 64 w 1334"/>
                <a:gd name="T5" fmla="*/ 144 h 157"/>
                <a:gd name="T6" fmla="*/ 60 w 1334"/>
                <a:gd name="T7" fmla="*/ 140 h 157"/>
                <a:gd name="T8" fmla="*/ 47 w 1334"/>
                <a:gd name="T9" fmla="*/ 124 h 157"/>
                <a:gd name="T10" fmla="*/ 31 w 1334"/>
                <a:gd name="T11" fmla="*/ 105 h 157"/>
                <a:gd name="T12" fmla="*/ 16 w 1334"/>
                <a:gd name="T13" fmla="*/ 82 h 157"/>
                <a:gd name="T14" fmla="*/ 4 w 1334"/>
                <a:gd name="T15" fmla="*/ 56 h 157"/>
                <a:gd name="T16" fmla="*/ 0 w 1334"/>
                <a:gd name="T17" fmla="*/ 39 h 157"/>
                <a:gd name="T18" fmla="*/ 0 w 1334"/>
                <a:gd name="T19" fmla="*/ 27 h 157"/>
                <a:gd name="T20" fmla="*/ 2 w 1334"/>
                <a:gd name="T21" fmla="*/ 16 h 157"/>
                <a:gd name="T22" fmla="*/ 6 w 1334"/>
                <a:gd name="T23" fmla="*/ 6 h 157"/>
                <a:gd name="T24" fmla="*/ 708 w 1334"/>
                <a:gd name="T25" fmla="*/ 0 h 157"/>
                <a:gd name="T26" fmla="*/ 826 w 1334"/>
                <a:gd name="T27" fmla="*/ 10 h 157"/>
                <a:gd name="T28" fmla="*/ 939 w 1334"/>
                <a:gd name="T29" fmla="*/ 21 h 157"/>
                <a:gd name="T30" fmla="*/ 1018 w 1334"/>
                <a:gd name="T31" fmla="*/ 27 h 157"/>
                <a:gd name="T32" fmla="*/ 1068 w 1334"/>
                <a:gd name="T33" fmla="*/ 33 h 157"/>
                <a:gd name="T34" fmla="*/ 1115 w 1334"/>
                <a:gd name="T35" fmla="*/ 37 h 157"/>
                <a:gd name="T36" fmla="*/ 1158 w 1334"/>
                <a:gd name="T37" fmla="*/ 41 h 157"/>
                <a:gd name="T38" fmla="*/ 1198 w 1334"/>
                <a:gd name="T39" fmla="*/ 45 h 157"/>
                <a:gd name="T40" fmla="*/ 1233 w 1334"/>
                <a:gd name="T41" fmla="*/ 49 h 157"/>
                <a:gd name="T42" fmla="*/ 1264 w 1334"/>
                <a:gd name="T43" fmla="*/ 53 h 157"/>
                <a:gd name="T44" fmla="*/ 1289 w 1334"/>
                <a:gd name="T45" fmla="*/ 54 h 157"/>
                <a:gd name="T46" fmla="*/ 1309 w 1334"/>
                <a:gd name="T47" fmla="*/ 56 h 157"/>
                <a:gd name="T48" fmla="*/ 1322 w 1334"/>
                <a:gd name="T49" fmla="*/ 58 h 157"/>
                <a:gd name="T50" fmla="*/ 1328 w 1334"/>
                <a:gd name="T51" fmla="*/ 58 h 157"/>
                <a:gd name="T52" fmla="*/ 1330 w 1334"/>
                <a:gd name="T53" fmla="*/ 60 h 157"/>
                <a:gd name="T54" fmla="*/ 1330 w 1334"/>
                <a:gd name="T55" fmla="*/ 64 h 157"/>
                <a:gd name="T56" fmla="*/ 1332 w 1334"/>
                <a:gd name="T57" fmla="*/ 72 h 157"/>
                <a:gd name="T58" fmla="*/ 1334 w 1334"/>
                <a:gd name="T59" fmla="*/ 85 h 157"/>
                <a:gd name="T60" fmla="*/ 1334 w 1334"/>
                <a:gd name="T61" fmla="*/ 107 h 157"/>
                <a:gd name="T62" fmla="*/ 1330 w 1334"/>
                <a:gd name="T63" fmla="*/ 124 h 157"/>
                <a:gd name="T64" fmla="*/ 1322 w 1334"/>
                <a:gd name="T65" fmla="*/ 140 h 157"/>
                <a:gd name="T66" fmla="*/ 1313 w 1334"/>
                <a:gd name="T67" fmla="*/ 157 h 1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34"/>
                <a:gd name="T103" fmla="*/ 0 h 157"/>
                <a:gd name="T104" fmla="*/ 1334 w 1334"/>
                <a:gd name="T105" fmla="*/ 157 h 1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34" h="157">
                  <a:moveTo>
                    <a:pt x="115" y="157"/>
                  </a:moveTo>
                  <a:lnTo>
                    <a:pt x="70" y="150"/>
                  </a:lnTo>
                  <a:lnTo>
                    <a:pt x="68" y="148"/>
                  </a:lnTo>
                  <a:lnTo>
                    <a:pt x="66" y="146"/>
                  </a:lnTo>
                  <a:lnTo>
                    <a:pt x="64" y="144"/>
                  </a:lnTo>
                  <a:lnTo>
                    <a:pt x="62" y="142"/>
                  </a:lnTo>
                  <a:lnTo>
                    <a:pt x="60" y="140"/>
                  </a:lnTo>
                  <a:lnTo>
                    <a:pt x="55" y="132"/>
                  </a:lnTo>
                  <a:lnTo>
                    <a:pt x="47" y="124"/>
                  </a:lnTo>
                  <a:lnTo>
                    <a:pt x="39" y="115"/>
                  </a:lnTo>
                  <a:lnTo>
                    <a:pt x="31" y="105"/>
                  </a:lnTo>
                  <a:lnTo>
                    <a:pt x="24" y="93"/>
                  </a:lnTo>
                  <a:lnTo>
                    <a:pt x="16" y="82"/>
                  </a:lnTo>
                  <a:lnTo>
                    <a:pt x="10" y="68"/>
                  </a:lnTo>
                  <a:lnTo>
                    <a:pt x="4" y="56"/>
                  </a:lnTo>
                  <a:lnTo>
                    <a:pt x="0" y="45"/>
                  </a:lnTo>
                  <a:lnTo>
                    <a:pt x="0" y="39"/>
                  </a:lnTo>
                  <a:lnTo>
                    <a:pt x="0" y="33"/>
                  </a:lnTo>
                  <a:lnTo>
                    <a:pt x="0" y="27"/>
                  </a:lnTo>
                  <a:lnTo>
                    <a:pt x="0" y="21"/>
                  </a:lnTo>
                  <a:lnTo>
                    <a:pt x="2" y="16"/>
                  </a:lnTo>
                  <a:lnTo>
                    <a:pt x="4" y="10"/>
                  </a:lnTo>
                  <a:lnTo>
                    <a:pt x="6" y="6"/>
                  </a:lnTo>
                  <a:lnTo>
                    <a:pt x="10" y="0"/>
                  </a:lnTo>
                  <a:lnTo>
                    <a:pt x="708" y="0"/>
                  </a:lnTo>
                  <a:lnTo>
                    <a:pt x="768" y="6"/>
                  </a:lnTo>
                  <a:lnTo>
                    <a:pt x="826" y="10"/>
                  </a:lnTo>
                  <a:lnTo>
                    <a:pt x="882" y="16"/>
                  </a:lnTo>
                  <a:lnTo>
                    <a:pt x="939" y="21"/>
                  </a:lnTo>
                  <a:lnTo>
                    <a:pt x="993" y="25"/>
                  </a:lnTo>
                  <a:lnTo>
                    <a:pt x="1018" y="27"/>
                  </a:lnTo>
                  <a:lnTo>
                    <a:pt x="1043" y="31"/>
                  </a:lnTo>
                  <a:lnTo>
                    <a:pt x="1068" y="33"/>
                  </a:lnTo>
                  <a:lnTo>
                    <a:pt x="1092" y="35"/>
                  </a:lnTo>
                  <a:lnTo>
                    <a:pt x="1115" y="37"/>
                  </a:lnTo>
                  <a:lnTo>
                    <a:pt x="1136" y="39"/>
                  </a:lnTo>
                  <a:lnTo>
                    <a:pt x="1158" y="41"/>
                  </a:lnTo>
                  <a:lnTo>
                    <a:pt x="1179" y="43"/>
                  </a:lnTo>
                  <a:lnTo>
                    <a:pt x="1198" y="45"/>
                  </a:lnTo>
                  <a:lnTo>
                    <a:pt x="1216" y="47"/>
                  </a:lnTo>
                  <a:lnTo>
                    <a:pt x="1233" y="49"/>
                  </a:lnTo>
                  <a:lnTo>
                    <a:pt x="1249" y="51"/>
                  </a:lnTo>
                  <a:lnTo>
                    <a:pt x="1264" y="53"/>
                  </a:lnTo>
                  <a:lnTo>
                    <a:pt x="1276" y="53"/>
                  </a:lnTo>
                  <a:lnTo>
                    <a:pt x="1289" y="54"/>
                  </a:lnTo>
                  <a:lnTo>
                    <a:pt x="1299" y="56"/>
                  </a:lnTo>
                  <a:lnTo>
                    <a:pt x="1309" y="56"/>
                  </a:lnTo>
                  <a:lnTo>
                    <a:pt x="1315" y="56"/>
                  </a:lnTo>
                  <a:lnTo>
                    <a:pt x="1322" y="58"/>
                  </a:lnTo>
                  <a:lnTo>
                    <a:pt x="1326" y="58"/>
                  </a:lnTo>
                  <a:lnTo>
                    <a:pt x="1328" y="58"/>
                  </a:lnTo>
                  <a:lnTo>
                    <a:pt x="1330" y="58"/>
                  </a:lnTo>
                  <a:lnTo>
                    <a:pt x="1330" y="60"/>
                  </a:lnTo>
                  <a:lnTo>
                    <a:pt x="1330" y="64"/>
                  </a:lnTo>
                  <a:lnTo>
                    <a:pt x="1332" y="68"/>
                  </a:lnTo>
                  <a:lnTo>
                    <a:pt x="1332" y="72"/>
                  </a:lnTo>
                  <a:lnTo>
                    <a:pt x="1334" y="78"/>
                  </a:lnTo>
                  <a:lnTo>
                    <a:pt x="1334" y="85"/>
                  </a:lnTo>
                  <a:lnTo>
                    <a:pt x="1334" y="99"/>
                  </a:lnTo>
                  <a:lnTo>
                    <a:pt x="1334" y="107"/>
                  </a:lnTo>
                  <a:lnTo>
                    <a:pt x="1332" y="115"/>
                  </a:lnTo>
                  <a:lnTo>
                    <a:pt x="1330" y="124"/>
                  </a:lnTo>
                  <a:lnTo>
                    <a:pt x="1326" y="132"/>
                  </a:lnTo>
                  <a:lnTo>
                    <a:pt x="1322" y="140"/>
                  </a:lnTo>
                  <a:lnTo>
                    <a:pt x="1319" y="150"/>
                  </a:lnTo>
                  <a:lnTo>
                    <a:pt x="1313" y="157"/>
                  </a:lnTo>
                  <a:lnTo>
                    <a:pt x="115" y="157"/>
                  </a:lnTo>
                  <a:close/>
                </a:path>
              </a:pathLst>
            </a:custGeom>
            <a:solidFill>
              <a:srgbClr val="E3E3E3"/>
            </a:solidFill>
            <a:ln w="9525">
              <a:solidFill>
                <a:schemeClr val="tx1"/>
              </a:solidFill>
              <a:round/>
              <a:headEnd/>
              <a:tailEnd/>
            </a:ln>
          </p:spPr>
          <p:txBody>
            <a:bodyPr/>
            <a:lstStyle/>
            <a:p>
              <a:endParaRPr lang="en-US"/>
            </a:p>
          </p:txBody>
        </p:sp>
        <p:sp>
          <p:nvSpPr>
            <p:cNvPr id="9285" name="Freeform 68"/>
            <p:cNvSpPr>
              <a:spLocks/>
            </p:cNvSpPr>
            <p:nvPr/>
          </p:nvSpPr>
          <p:spPr bwMode="auto">
            <a:xfrm>
              <a:off x="4181" y="529"/>
              <a:ext cx="668" cy="50"/>
            </a:xfrm>
            <a:custGeom>
              <a:avLst/>
              <a:gdLst>
                <a:gd name="T0" fmla="*/ 12 w 1336"/>
                <a:gd name="T1" fmla="*/ 93 h 101"/>
                <a:gd name="T2" fmla="*/ 4 w 1336"/>
                <a:gd name="T3" fmla="*/ 76 h 101"/>
                <a:gd name="T4" fmla="*/ 0 w 1336"/>
                <a:gd name="T5" fmla="*/ 60 h 101"/>
                <a:gd name="T6" fmla="*/ 2 w 1336"/>
                <a:gd name="T7" fmla="*/ 45 h 101"/>
                <a:gd name="T8" fmla="*/ 10 w 1336"/>
                <a:gd name="T9" fmla="*/ 31 h 101"/>
                <a:gd name="T10" fmla="*/ 20 w 1336"/>
                <a:gd name="T11" fmla="*/ 21 h 101"/>
                <a:gd name="T12" fmla="*/ 33 w 1336"/>
                <a:gd name="T13" fmla="*/ 14 h 101"/>
                <a:gd name="T14" fmla="*/ 47 w 1336"/>
                <a:gd name="T15" fmla="*/ 10 h 101"/>
                <a:gd name="T16" fmla="*/ 61 w 1336"/>
                <a:gd name="T17" fmla="*/ 6 h 101"/>
                <a:gd name="T18" fmla="*/ 78 w 1336"/>
                <a:gd name="T19" fmla="*/ 4 h 101"/>
                <a:gd name="T20" fmla="*/ 97 w 1336"/>
                <a:gd name="T21" fmla="*/ 2 h 101"/>
                <a:gd name="T22" fmla="*/ 121 w 1336"/>
                <a:gd name="T23" fmla="*/ 2 h 101"/>
                <a:gd name="T24" fmla="*/ 148 w 1336"/>
                <a:gd name="T25" fmla="*/ 0 h 101"/>
                <a:gd name="T26" fmla="*/ 179 w 1336"/>
                <a:gd name="T27" fmla="*/ 0 h 101"/>
                <a:gd name="T28" fmla="*/ 214 w 1336"/>
                <a:gd name="T29" fmla="*/ 0 h 101"/>
                <a:gd name="T30" fmla="*/ 250 w 1336"/>
                <a:gd name="T31" fmla="*/ 2 h 101"/>
                <a:gd name="T32" fmla="*/ 291 w 1336"/>
                <a:gd name="T33" fmla="*/ 4 h 101"/>
                <a:gd name="T34" fmla="*/ 336 w 1336"/>
                <a:gd name="T35" fmla="*/ 6 h 101"/>
                <a:gd name="T36" fmla="*/ 382 w 1336"/>
                <a:gd name="T37" fmla="*/ 8 h 101"/>
                <a:gd name="T38" fmla="*/ 479 w 1336"/>
                <a:gd name="T39" fmla="*/ 14 h 101"/>
                <a:gd name="T40" fmla="*/ 584 w 1336"/>
                <a:gd name="T41" fmla="*/ 19 h 101"/>
                <a:gd name="T42" fmla="*/ 795 w 1336"/>
                <a:gd name="T43" fmla="*/ 37 h 101"/>
                <a:gd name="T44" fmla="*/ 900 w 1336"/>
                <a:gd name="T45" fmla="*/ 45 h 101"/>
                <a:gd name="T46" fmla="*/ 999 w 1336"/>
                <a:gd name="T47" fmla="*/ 52 h 101"/>
                <a:gd name="T48" fmla="*/ 1067 w 1336"/>
                <a:gd name="T49" fmla="*/ 58 h 101"/>
                <a:gd name="T50" fmla="*/ 1109 w 1336"/>
                <a:gd name="T51" fmla="*/ 62 h 101"/>
                <a:gd name="T52" fmla="*/ 1150 w 1336"/>
                <a:gd name="T53" fmla="*/ 66 h 101"/>
                <a:gd name="T54" fmla="*/ 1187 w 1336"/>
                <a:gd name="T55" fmla="*/ 70 h 101"/>
                <a:gd name="T56" fmla="*/ 1222 w 1336"/>
                <a:gd name="T57" fmla="*/ 74 h 101"/>
                <a:gd name="T58" fmla="*/ 1251 w 1336"/>
                <a:gd name="T59" fmla="*/ 76 h 101"/>
                <a:gd name="T60" fmla="*/ 1276 w 1336"/>
                <a:gd name="T61" fmla="*/ 78 h 101"/>
                <a:gd name="T62" fmla="*/ 1297 w 1336"/>
                <a:gd name="T63" fmla="*/ 79 h 101"/>
                <a:gd name="T64" fmla="*/ 1315 w 1336"/>
                <a:gd name="T65" fmla="*/ 81 h 101"/>
                <a:gd name="T66" fmla="*/ 1324 w 1336"/>
                <a:gd name="T67" fmla="*/ 83 h 101"/>
                <a:gd name="T68" fmla="*/ 1330 w 1336"/>
                <a:gd name="T69" fmla="*/ 83 h 101"/>
                <a:gd name="T70" fmla="*/ 1332 w 1336"/>
                <a:gd name="T71" fmla="*/ 83 h 101"/>
                <a:gd name="T72" fmla="*/ 1332 w 1336"/>
                <a:gd name="T73" fmla="*/ 85 h 101"/>
                <a:gd name="T74" fmla="*/ 1334 w 1336"/>
                <a:gd name="T75" fmla="*/ 89 h 101"/>
                <a:gd name="T76" fmla="*/ 1336 w 1336"/>
                <a:gd name="T77" fmla="*/ 97 h 101"/>
                <a:gd name="T78" fmla="*/ 16 w 1336"/>
                <a:gd name="T79" fmla="*/ 101 h 1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36"/>
                <a:gd name="T121" fmla="*/ 0 h 101"/>
                <a:gd name="T122" fmla="*/ 1336 w 1336"/>
                <a:gd name="T123" fmla="*/ 101 h 10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36" h="101">
                  <a:moveTo>
                    <a:pt x="16" y="101"/>
                  </a:moveTo>
                  <a:lnTo>
                    <a:pt x="12" y="93"/>
                  </a:lnTo>
                  <a:lnTo>
                    <a:pt x="8" y="85"/>
                  </a:lnTo>
                  <a:lnTo>
                    <a:pt x="4" y="76"/>
                  </a:lnTo>
                  <a:lnTo>
                    <a:pt x="2" y="68"/>
                  </a:lnTo>
                  <a:lnTo>
                    <a:pt x="0" y="60"/>
                  </a:lnTo>
                  <a:lnTo>
                    <a:pt x="0" y="52"/>
                  </a:lnTo>
                  <a:lnTo>
                    <a:pt x="2" y="45"/>
                  </a:lnTo>
                  <a:lnTo>
                    <a:pt x="4" y="37"/>
                  </a:lnTo>
                  <a:lnTo>
                    <a:pt x="10" y="31"/>
                  </a:lnTo>
                  <a:lnTo>
                    <a:pt x="16" y="23"/>
                  </a:lnTo>
                  <a:lnTo>
                    <a:pt x="20" y="21"/>
                  </a:lnTo>
                  <a:lnTo>
                    <a:pt x="28" y="15"/>
                  </a:lnTo>
                  <a:lnTo>
                    <a:pt x="33" y="14"/>
                  </a:lnTo>
                  <a:lnTo>
                    <a:pt x="39" y="12"/>
                  </a:lnTo>
                  <a:lnTo>
                    <a:pt x="47" y="10"/>
                  </a:lnTo>
                  <a:lnTo>
                    <a:pt x="53" y="8"/>
                  </a:lnTo>
                  <a:lnTo>
                    <a:pt x="61" y="6"/>
                  </a:lnTo>
                  <a:lnTo>
                    <a:pt x="68" y="6"/>
                  </a:lnTo>
                  <a:lnTo>
                    <a:pt x="78" y="4"/>
                  </a:lnTo>
                  <a:lnTo>
                    <a:pt x="88" y="4"/>
                  </a:lnTo>
                  <a:lnTo>
                    <a:pt x="97" y="2"/>
                  </a:lnTo>
                  <a:lnTo>
                    <a:pt x="109" y="2"/>
                  </a:lnTo>
                  <a:lnTo>
                    <a:pt x="121" y="2"/>
                  </a:lnTo>
                  <a:lnTo>
                    <a:pt x="132" y="0"/>
                  </a:lnTo>
                  <a:lnTo>
                    <a:pt x="148" y="0"/>
                  </a:lnTo>
                  <a:lnTo>
                    <a:pt x="161" y="0"/>
                  </a:lnTo>
                  <a:lnTo>
                    <a:pt x="179" y="0"/>
                  </a:lnTo>
                  <a:lnTo>
                    <a:pt x="196" y="0"/>
                  </a:lnTo>
                  <a:lnTo>
                    <a:pt x="214" y="0"/>
                  </a:lnTo>
                  <a:lnTo>
                    <a:pt x="231" y="2"/>
                  </a:lnTo>
                  <a:lnTo>
                    <a:pt x="250" y="2"/>
                  </a:lnTo>
                  <a:lnTo>
                    <a:pt x="272" y="2"/>
                  </a:lnTo>
                  <a:lnTo>
                    <a:pt x="291" y="4"/>
                  </a:lnTo>
                  <a:lnTo>
                    <a:pt x="314" y="4"/>
                  </a:lnTo>
                  <a:lnTo>
                    <a:pt x="336" y="6"/>
                  </a:lnTo>
                  <a:lnTo>
                    <a:pt x="359" y="6"/>
                  </a:lnTo>
                  <a:lnTo>
                    <a:pt x="382" y="8"/>
                  </a:lnTo>
                  <a:lnTo>
                    <a:pt x="431" y="10"/>
                  </a:lnTo>
                  <a:lnTo>
                    <a:pt x="479" y="14"/>
                  </a:lnTo>
                  <a:lnTo>
                    <a:pt x="532" y="17"/>
                  </a:lnTo>
                  <a:lnTo>
                    <a:pt x="584" y="19"/>
                  </a:lnTo>
                  <a:lnTo>
                    <a:pt x="691" y="29"/>
                  </a:lnTo>
                  <a:lnTo>
                    <a:pt x="795" y="37"/>
                  </a:lnTo>
                  <a:lnTo>
                    <a:pt x="848" y="41"/>
                  </a:lnTo>
                  <a:lnTo>
                    <a:pt x="900" y="45"/>
                  </a:lnTo>
                  <a:lnTo>
                    <a:pt x="950" y="48"/>
                  </a:lnTo>
                  <a:lnTo>
                    <a:pt x="999" y="52"/>
                  </a:lnTo>
                  <a:lnTo>
                    <a:pt x="1045" y="58"/>
                  </a:lnTo>
                  <a:lnTo>
                    <a:pt x="1067" y="58"/>
                  </a:lnTo>
                  <a:lnTo>
                    <a:pt x="1090" y="60"/>
                  </a:lnTo>
                  <a:lnTo>
                    <a:pt x="1109" y="62"/>
                  </a:lnTo>
                  <a:lnTo>
                    <a:pt x="1131" y="64"/>
                  </a:lnTo>
                  <a:lnTo>
                    <a:pt x="1150" y="66"/>
                  </a:lnTo>
                  <a:lnTo>
                    <a:pt x="1169" y="68"/>
                  </a:lnTo>
                  <a:lnTo>
                    <a:pt x="1187" y="70"/>
                  </a:lnTo>
                  <a:lnTo>
                    <a:pt x="1204" y="72"/>
                  </a:lnTo>
                  <a:lnTo>
                    <a:pt x="1222" y="74"/>
                  </a:lnTo>
                  <a:lnTo>
                    <a:pt x="1237" y="74"/>
                  </a:lnTo>
                  <a:lnTo>
                    <a:pt x="1251" y="76"/>
                  </a:lnTo>
                  <a:lnTo>
                    <a:pt x="1264" y="78"/>
                  </a:lnTo>
                  <a:lnTo>
                    <a:pt x="1276" y="78"/>
                  </a:lnTo>
                  <a:lnTo>
                    <a:pt x="1288" y="79"/>
                  </a:lnTo>
                  <a:lnTo>
                    <a:pt x="1297" y="79"/>
                  </a:lnTo>
                  <a:lnTo>
                    <a:pt x="1307" y="81"/>
                  </a:lnTo>
                  <a:lnTo>
                    <a:pt x="1315" y="81"/>
                  </a:lnTo>
                  <a:lnTo>
                    <a:pt x="1321" y="83"/>
                  </a:lnTo>
                  <a:lnTo>
                    <a:pt x="1324" y="83"/>
                  </a:lnTo>
                  <a:lnTo>
                    <a:pt x="1328" y="83"/>
                  </a:lnTo>
                  <a:lnTo>
                    <a:pt x="1330" y="83"/>
                  </a:lnTo>
                  <a:lnTo>
                    <a:pt x="1332" y="83"/>
                  </a:lnTo>
                  <a:lnTo>
                    <a:pt x="1332" y="85"/>
                  </a:lnTo>
                  <a:lnTo>
                    <a:pt x="1334" y="87"/>
                  </a:lnTo>
                  <a:lnTo>
                    <a:pt x="1334" y="89"/>
                  </a:lnTo>
                  <a:lnTo>
                    <a:pt x="1336" y="93"/>
                  </a:lnTo>
                  <a:lnTo>
                    <a:pt x="1336" y="97"/>
                  </a:lnTo>
                  <a:lnTo>
                    <a:pt x="1336" y="101"/>
                  </a:lnTo>
                  <a:lnTo>
                    <a:pt x="16" y="101"/>
                  </a:lnTo>
                  <a:close/>
                </a:path>
              </a:pathLst>
            </a:custGeom>
            <a:solidFill>
              <a:srgbClr val="F2F2F2"/>
            </a:solidFill>
            <a:ln w="9525">
              <a:solidFill>
                <a:schemeClr val="tx1"/>
              </a:solidFill>
              <a:round/>
              <a:headEnd/>
              <a:tailEnd/>
            </a:ln>
          </p:spPr>
          <p:txBody>
            <a:bodyPr/>
            <a:lstStyle/>
            <a:p>
              <a:endParaRPr lang="en-US"/>
            </a:p>
          </p:txBody>
        </p:sp>
        <p:sp>
          <p:nvSpPr>
            <p:cNvPr id="9286" name="Freeform 69"/>
            <p:cNvSpPr>
              <a:spLocks/>
            </p:cNvSpPr>
            <p:nvPr/>
          </p:nvSpPr>
          <p:spPr bwMode="auto">
            <a:xfrm>
              <a:off x="4187" y="529"/>
              <a:ext cx="348" cy="13"/>
            </a:xfrm>
            <a:custGeom>
              <a:avLst/>
              <a:gdLst>
                <a:gd name="T0" fmla="*/ 0 w 698"/>
                <a:gd name="T1" fmla="*/ 25 h 25"/>
                <a:gd name="T2" fmla="*/ 6 w 698"/>
                <a:gd name="T3" fmla="*/ 19 h 25"/>
                <a:gd name="T4" fmla="*/ 14 w 698"/>
                <a:gd name="T5" fmla="*/ 15 h 25"/>
                <a:gd name="T6" fmla="*/ 21 w 698"/>
                <a:gd name="T7" fmla="*/ 12 h 25"/>
                <a:gd name="T8" fmla="*/ 31 w 698"/>
                <a:gd name="T9" fmla="*/ 10 h 25"/>
                <a:gd name="T10" fmla="*/ 43 w 698"/>
                <a:gd name="T11" fmla="*/ 6 h 25"/>
                <a:gd name="T12" fmla="*/ 54 w 698"/>
                <a:gd name="T13" fmla="*/ 4 h 25"/>
                <a:gd name="T14" fmla="*/ 70 w 698"/>
                <a:gd name="T15" fmla="*/ 4 h 25"/>
                <a:gd name="T16" fmla="*/ 85 w 698"/>
                <a:gd name="T17" fmla="*/ 2 h 25"/>
                <a:gd name="T18" fmla="*/ 95 w 698"/>
                <a:gd name="T19" fmla="*/ 2 h 25"/>
                <a:gd name="T20" fmla="*/ 107 w 698"/>
                <a:gd name="T21" fmla="*/ 2 h 25"/>
                <a:gd name="T22" fmla="*/ 118 w 698"/>
                <a:gd name="T23" fmla="*/ 0 h 25"/>
                <a:gd name="T24" fmla="*/ 130 w 698"/>
                <a:gd name="T25" fmla="*/ 0 h 25"/>
                <a:gd name="T26" fmla="*/ 143 w 698"/>
                <a:gd name="T27" fmla="*/ 0 h 25"/>
                <a:gd name="T28" fmla="*/ 157 w 698"/>
                <a:gd name="T29" fmla="*/ 0 h 25"/>
                <a:gd name="T30" fmla="*/ 173 w 698"/>
                <a:gd name="T31" fmla="*/ 0 h 25"/>
                <a:gd name="T32" fmla="*/ 188 w 698"/>
                <a:gd name="T33" fmla="*/ 0 h 25"/>
                <a:gd name="T34" fmla="*/ 204 w 698"/>
                <a:gd name="T35" fmla="*/ 0 h 25"/>
                <a:gd name="T36" fmla="*/ 221 w 698"/>
                <a:gd name="T37" fmla="*/ 0 h 25"/>
                <a:gd name="T38" fmla="*/ 238 w 698"/>
                <a:gd name="T39" fmla="*/ 0 h 25"/>
                <a:gd name="T40" fmla="*/ 256 w 698"/>
                <a:gd name="T41" fmla="*/ 2 h 25"/>
                <a:gd name="T42" fmla="*/ 275 w 698"/>
                <a:gd name="T43" fmla="*/ 2 h 25"/>
                <a:gd name="T44" fmla="*/ 295 w 698"/>
                <a:gd name="T45" fmla="*/ 2 h 25"/>
                <a:gd name="T46" fmla="*/ 335 w 698"/>
                <a:gd name="T47" fmla="*/ 4 h 25"/>
                <a:gd name="T48" fmla="*/ 376 w 698"/>
                <a:gd name="T49" fmla="*/ 6 h 25"/>
                <a:gd name="T50" fmla="*/ 421 w 698"/>
                <a:gd name="T51" fmla="*/ 8 h 25"/>
                <a:gd name="T52" fmla="*/ 465 w 698"/>
                <a:gd name="T53" fmla="*/ 10 h 25"/>
                <a:gd name="T54" fmla="*/ 510 w 698"/>
                <a:gd name="T55" fmla="*/ 14 h 25"/>
                <a:gd name="T56" fmla="*/ 556 w 698"/>
                <a:gd name="T57" fmla="*/ 15 h 25"/>
                <a:gd name="T58" fmla="*/ 603 w 698"/>
                <a:gd name="T59" fmla="*/ 19 h 25"/>
                <a:gd name="T60" fmla="*/ 698 w 698"/>
                <a:gd name="T61" fmla="*/ 25 h 25"/>
                <a:gd name="T62" fmla="*/ 0 w 698"/>
                <a:gd name="T63" fmla="*/ 25 h 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98"/>
                <a:gd name="T97" fmla="*/ 0 h 25"/>
                <a:gd name="T98" fmla="*/ 698 w 698"/>
                <a:gd name="T99" fmla="*/ 25 h 2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98" h="25">
                  <a:moveTo>
                    <a:pt x="0" y="25"/>
                  </a:moveTo>
                  <a:lnTo>
                    <a:pt x="6" y="19"/>
                  </a:lnTo>
                  <a:lnTo>
                    <a:pt x="14" y="15"/>
                  </a:lnTo>
                  <a:lnTo>
                    <a:pt x="21" y="12"/>
                  </a:lnTo>
                  <a:lnTo>
                    <a:pt x="31" y="10"/>
                  </a:lnTo>
                  <a:lnTo>
                    <a:pt x="43" y="6"/>
                  </a:lnTo>
                  <a:lnTo>
                    <a:pt x="54" y="4"/>
                  </a:lnTo>
                  <a:lnTo>
                    <a:pt x="70" y="4"/>
                  </a:lnTo>
                  <a:lnTo>
                    <a:pt x="85" y="2"/>
                  </a:lnTo>
                  <a:lnTo>
                    <a:pt x="95" y="2"/>
                  </a:lnTo>
                  <a:lnTo>
                    <a:pt x="107" y="2"/>
                  </a:lnTo>
                  <a:lnTo>
                    <a:pt x="118" y="0"/>
                  </a:lnTo>
                  <a:lnTo>
                    <a:pt x="130" y="0"/>
                  </a:lnTo>
                  <a:lnTo>
                    <a:pt x="143" y="0"/>
                  </a:lnTo>
                  <a:lnTo>
                    <a:pt x="157" y="0"/>
                  </a:lnTo>
                  <a:lnTo>
                    <a:pt x="173" y="0"/>
                  </a:lnTo>
                  <a:lnTo>
                    <a:pt x="188" y="0"/>
                  </a:lnTo>
                  <a:lnTo>
                    <a:pt x="204" y="0"/>
                  </a:lnTo>
                  <a:lnTo>
                    <a:pt x="221" y="0"/>
                  </a:lnTo>
                  <a:lnTo>
                    <a:pt x="238" y="0"/>
                  </a:lnTo>
                  <a:lnTo>
                    <a:pt x="256" y="2"/>
                  </a:lnTo>
                  <a:lnTo>
                    <a:pt x="275" y="2"/>
                  </a:lnTo>
                  <a:lnTo>
                    <a:pt x="295" y="2"/>
                  </a:lnTo>
                  <a:lnTo>
                    <a:pt x="335" y="4"/>
                  </a:lnTo>
                  <a:lnTo>
                    <a:pt x="376" y="6"/>
                  </a:lnTo>
                  <a:lnTo>
                    <a:pt x="421" y="8"/>
                  </a:lnTo>
                  <a:lnTo>
                    <a:pt x="465" y="10"/>
                  </a:lnTo>
                  <a:lnTo>
                    <a:pt x="510" y="14"/>
                  </a:lnTo>
                  <a:lnTo>
                    <a:pt x="556" y="15"/>
                  </a:lnTo>
                  <a:lnTo>
                    <a:pt x="603" y="19"/>
                  </a:lnTo>
                  <a:lnTo>
                    <a:pt x="698" y="25"/>
                  </a:lnTo>
                  <a:lnTo>
                    <a:pt x="0" y="25"/>
                  </a:lnTo>
                  <a:close/>
                </a:path>
              </a:pathLst>
            </a:custGeom>
            <a:solidFill>
              <a:srgbClr val="FFFFFF"/>
            </a:solidFill>
            <a:ln w="9525">
              <a:solidFill>
                <a:schemeClr val="tx1"/>
              </a:solidFill>
              <a:round/>
              <a:headEnd/>
              <a:tailEnd/>
            </a:ln>
          </p:spPr>
          <p:txBody>
            <a:bodyPr/>
            <a:lstStyle/>
            <a:p>
              <a:endParaRPr lang="en-US"/>
            </a:p>
          </p:txBody>
        </p:sp>
      </p:grpSp>
      <p:sp>
        <p:nvSpPr>
          <p:cNvPr id="1026" name="Rectangle 2"/>
          <p:cNvSpPr>
            <a:spLocks noChangeArrowheads="1"/>
          </p:cNvSpPr>
          <p:nvPr/>
        </p:nvSpPr>
        <p:spPr bwMode="auto">
          <a:xfrm>
            <a:off x="0" y="6172200"/>
            <a:ext cx="918392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Nếu</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pH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bình</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thường</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mà</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HCO</a:t>
            </a:r>
            <a:r>
              <a:rPr kumimoji="0" lang="en-US" altLang="zh-CN" sz="1600" b="1" i="0" u="none" strike="noStrike" cap="none" normalizeH="0" baseline="-30000" dirty="0" smtClean="0">
                <a:ln>
                  <a:noFill/>
                </a:ln>
                <a:solidFill>
                  <a:srgbClr val="7030A0"/>
                </a:solidFill>
                <a:effectLst/>
                <a:latin typeface="Arial" pitchFamily="34" charset="0"/>
                <a:ea typeface="Times New Roman" pitchFamily="18" charset="0"/>
                <a:cs typeface="Arial" pitchFamily="34" charset="0"/>
              </a:rPr>
              <a:t>3</a:t>
            </a:r>
            <a:r>
              <a:rPr kumimoji="0" lang="en-US" altLang="zh-CN" sz="1600" b="1" i="0" u="none" strike="noStrike" cap="none" normalizeH="0" baseline="30000" dirty="0" smtClean="0">
                <a:ln>
                  <a:noFill/>
                </a:ln>
                <a:solidFill>
                  <a:srgbClr val="7030A0"/>
                </a:solidFill>
                <a:effectLst/>
                <a:latin typeface="Arial" pitchFamily="34" charset="0"/>
                <a:ea typeface="Times New Roman" pitchFamily="18" charset="0"/>
                <a:cs typeface="Arial" pitchFamily="34" charset="0"/>
              </a:rPr>
              <a:t>-</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và</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/hay PaCO</a:t>
            </a:r>
            <a:r>
              <a:rPr kumimoji="0" lang="en-US" altLang="zh-CN" sz="1600" b="1" i="0" u="none" strike="noStrike" cap="none" normalizeH="0" baseline="-30000" dirty="0" smtClean="0">
                <a:ln>
                  <a:noFill/>
                </a:ln>
                <a:solidFill>
                  <a:srgbClr val="7030A0"/>
                </a:solidFill>
                <a:effectLst/>
                <a:latin typeface="Arial" pitchFamily="34" charset="0"/>
                <a:ea typeface="Times New Roman" pitchFamily="18" charset="0"/>
                <a:cs typeface="Arial" pitchFamily="34" charset="0"/>
              </a:rPr>
              <a:t>2</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bất</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thường</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là</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dấu</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hiệu</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có</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rối</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loạn</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hỗn</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r>
              <a:rPr kumimoji="0" lang="en-US" altLang="zh-CN" sz="1600" b="1" i="0" u="none" strike="noStrike" cap="none" normalizeH="0" baseline="0" dirty="0" err="1" smtClean="0">
                <a:ln>
                  <a:noFill/>
                </a:ln>
                <a:solidFill>
                  <a:srgbClr val="7030A0"/>
                </a:solidFill>
                <a:effectLst/>
                <a:latin typeface="Arial" pitchFamily="34" charset="0"/>
                <a:ea typeface="Times New Roman" pitchFamily="18" charset="0"/>
                <a:cs typeface="Arial" pitchFamily="34" charset="0"/>
              </a:rPr>
              <a:t>hợp</a:t>
            </a:r>
            <a:r>
              <a:rPr kumimoji="0" lang="en-US" altLang="zh-CN" sz="1600" b="1"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 </a:t>
            </a:r>
            <a:endParaRPr kumimoji="0" lang="en-US" altLang="zh-CN" sz="1600" b="1" i="0" u="none" strike="noStrike" cap="none" normalizeH="0" baseline="0" dirty="0" smtClean="0">
              <a:ln>
                <a:noFill/>
              </a:ln>
              <a:solidFill>
                <a:srgbClr val="7030A0"/>
              </a:solidFill>
              <a:effectLst/>
              <a:latin typeface="Arial" pitchFamily="34" charset="0"/>
              <a:cs typeface="Arial" pitchFamily="34"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rgbClr val="7030A0"/>
              </a:solidFill>
              <a:effectLst/>
              <a:latin typeface="Arial" pitchFamily="34" charset="0"/>
              <a:cs typeface="Arial" pitchFamily="34" charset="0"/>
            </a:endParaRPr>
          </a:p>
        </p:txBody>
      </p:sp>
      <p:cxnSp>
        <p:nvCxnSpPr>
          <p:cNvPr id="73" name="Straight Arrow Connector 72"/>
          <p:cNvCxnSpPr>
            <a:stCxn id="9249" idx="36"/>
          </p:cNvCxnSpPr>
          <p:nvPr/>
        </p:nvCxnSpPr>
        <p:spPr>
          <a:xfrm>
            <a:off x="4935088" y="2611020"/>
            <a:ext cx="1846712" cy="665580"/>
          </a:xfrm>
          <a:prstGeom prst="straightConnector1">
            <a:avLst/>
          </a:prstGeom>
          <a:ln w="28575" cmpd="sng">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85800" y="1524000"/>
            <a:ext cx="8382000" cy="4525963"/>
          </a:xfrm>
        </p:spPr>
        <p:txBody>
          <a:bodyPr>
            <a:normAutofit lnSpcReduction="10000"/>
          </a:bodyPr>
          <a:lstStyle/>
          <a:p>
            <a:pPr>
              <a:buNone/>
            </a:pPr>
            <a:r>
              <a:rPr lang="en-US" b="1" smtClean="0">
                <a:latin typeface="Times New Roman" pitchFamily="18" charset="0"/>
                <a:cs typeface="Times New Roman" pitchFamily="18" charset="0"/>
              </a:rPr>
              <a:t>Đại cương</a:t>
            </a:r>
            <a:r>
              <a:rPr lang="en-US" smtClean="0">
                <a:latin typeface="Times New Roman" pitchFamily="18" charset="0"/>
                <a:cs typeface="Times New Roman" pitchFamily="18" charset="0"/>
              </a:rPr>
              <a:t>:</a:t>
            </a:r>
          </a:p>
          <a:p>
            <a:pPr>
              <a:buNone/>
            </a:pPr>
            <a:r>
              <a:rPr lang="en-US" smtClean="0">
                <a:latin typeface="Times New Roman" pitchFamily="18" charset="0"/>
                <a:cs typeface="Times New Roman" pitchFamily="18" charset="0"/>
              </a:rPr>
              <a:t>Tăng C0</a:t>
            </a:r>
            <a:r>
              <a:rPr lang="en-US" baseline="-25000" smtClean="0">
                <a:latin typeface="Times New Roman" pitchFamily="18" charset="0"/>
                <a:cs typeface="Times New Roman" pitchFamily="18" charset="0"/>
              </a:rPr>
              <a:t>2</a:t>
            </a:r>
            <a:r>
              <a:rPr lang="en-US" smtClean="0">
                <a:latin typeface="Times New Roman" pitchFamily="18" charset="0"/>
                <a:cs typeface="Times New Roman" pitchFamily="18" charset="0"/>
              </a:rPr>
              <a:t> (rối loạn tiên phát) dẫn đến giảm pH máu.</a:t>
            </a:r>
          </a:p>
          <a:p>
            <a:pPr>
              <a:buNone/>
            </a:pPr>
            <a:r>
              <a:rPr lang="en-US" smtClean="0">
                <a:latin typeface="Times New Roman" pitchFamily="18" charset="0"/>
                <a:cs typeface="Times New Roman" pitchFamily="18" charset="0"/>
              </a:rPr>
              <a:t>Giảm thông khí phế nang:</a:t>
            </a:r>
          </a:p>
          <a:p>
            <a:pPr>
              <a:buFont typeface="Wingdings" pitchFamily="2" charset="2"/>
              <a:buChar char="§"/>
            </a:pPr>
            <a:r>
              <a:rPr lang="en-US" smtClean="0">
                <a:latin typeface="Times New Roman" pitchFamily="18" charset="0"/>
                <a:cs typeface="Times New Roman" pitchFamily="18" charset="0"/>
              </a:rPr>
              <a:t>Cấp: hệ thống đệm phản ứng, tạo ra HC0</a:t>
            </a:r>
            <a:r>
              <a:rPr lang="en-US" baseline="-25000" smtClean="0">
                <a:latin typeface="Times New Roman" pitchFamily="18" charset="0"/>
                <a:cs typeface="Times New Roman" pitchFamily="18" charset="0"/>
              </a:rPr>
              <a:t>3</a:t>
            </a:r>
            <a:r>
              <a:rPr lang="en-US" smtClean="0">
                <a:latin typeface="Times New Roman" pitchFamily="18" charset="0"/>
                <a:cs typeface="Times New Roman" pitchFamily="18" charset="0"/>
              </a:rPr>
              <a:t> (1 mmol/10 mmHg PC0</a:t>
            </a:r>
            <a:r>
              <a:rPr lang="en-US" baseline="-25000" smtClean="0">
                <a:latin typeface="Times New Roman" pitchFamily="18" charset="0"/>
                <a:cs typeface="Times New Roman" pitchFamily="18" charset="0"/>
              </a:rPr>
              <a:t>2</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Mạn: thận thải H</a:t>
            </a:r>
            <a:r>
              <a:rPr lang="en-US" baseline="30000" smtClean="0">
                <a:latin typeface="Times New Roman" pitchFamily="18" charset="0"/>
                <a:cs typeface="Times New Roman" pitchFamily="18" charset="0"/>
              </a:rPr>
              <a:t>+</a:t>
            </a:r>
            <a:r>
              <a:rPr lang="en-US" smtClean="0">
                <a:latin typeface="Times New Roman" pitchFamily="18" charset="0"/>
                <a:cs typeface="Times New Roman" pitchFamily="18" charset="0"/>
              </a:rPr>
              <a:t> và tân tạo HC0</a:t>
            </a:r>
            <a:r>
              <a:rPr lang="en-US" baseline="-25000" smtClean="0">
                <a:latin typeface="Times New Roman" pitchFamily="18" charset="0"/>
                <a:cs typeface="Times New Roman" pitchFamily="18" charset="0"/>
              </a:rPr>
              <a:t>3</a:t>
            </a:r>
            <a:r>
              <a:rPr lang="en-US" smtClean="0">
                <a:latin typeface="Times New Roman" pitchFamily="18" charset="0"/>
                <a:cs typeface="Times New Roman" pitchFamily="18" charset="0"/>
              </a:rPr>
              <a:t> (3.5 mmol/10 mmHg PC0</a:t>
            </a:r>
            <a:r>
              <a:rPr lang="en-US" baseline="-25000" smtClean="0">
                <a:latin typeface="Times New Roman" pitchFamily="18" charset="0"/>
                <a:cs typeface="Times New Roman" pitchFamily="18" charset="0"/>
              </a:rPr>
              <a:t>2</a:t>
            </a:r>
            <a:r>
              <a:rPr lang="en-US" smtClean="0">
                <a:latin typeface="Times New Roman" pitchFamily="18" charset="0"/>
                <a:cs typeface="Times New Roman" pitchFamily="18" charset="0"/>
              </a:rPr>
              <a:t>), hoàn chỉnh sau vài ngày. </a:t>
            </a:r>
          </a:p>
          <a:p>
            <a:pPr>
              <a:buNone/>
            </a:pPr>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85800" y="1676400"/>
            <a:ext cx="8382000" cy="4525963"/>
          </a:xfrm>
        </p:spPr>
        <p:txBody>
          <a:bodyPr>
            <a:normAutofit fontScale="92500" lnSpcReduction="20000"/>
          </a:bodyPr>
          <a:lstStyle/>
          <a:p>
            <a:pPr>
              <a:buNone/>
            </a:pPr>
            <a:r>
              <a:rPr lang="en-US" b="1" smtClean="0">
                <a:latin typeface="Times New Roman" pitchFamily="18" charset="0"/>
                <a:cs typeface="Times New Roman" pitchFamily="18" charset="0"/>
              </a:rPr>
              <a:t>Chẩn đoán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Lâm sàng</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Giảm thông khí: thở chậm, ngừng thở, hoặc thở nhanh nông.</a:t>
            </a:r>
          </a:p>
          <a:p>
            <a:pPr>
              <a:buFont typeface="Wingdings" pitchFamily="2" charset="2"/>
              <a:buChar char="§"/>
            </a:pPr>
            <a:r>
              <a:rPr lang="en-US" smtClean="0">
                <a:latin typeface="Times New Roman" pitchFamily="18" charset="0"/>
                <a:cs typeface="Times New Roman" pitchFamily="18" charset="0"/>
              </a:rPr>
              <a:t>Tim mạch: nhịp tim nhanh, huyết áp tăng hoặc giảm.</a:t>
            </a:r>
          </a:p>
          <a:p>
            <a:pPr>
              <a:buFont typeface="Wingdings" pitchFamily="2" charset="2"/>
              <a:buChar char="§"/>
            </a:pPr>
            <a:r>
              <a:rPr lang="en-US" smtClean="0">
                <a:latin typeface="Times New Roman" pitchFamily="18" charset="0"/>
                <a:cs typeface="Times New Roman" pitchFamily="18" charset="0"/>
              </a:rPr>
              <a:t>Thần kinh: nhức đầu, lừ đừ, hôn mê, giật cơ, run vẫy, phù gai thị do tăng áp lực nội sọ.</a:t>
            </a:r>
          </a:p>
          <a:p>
            <a:pPr>
              <a:buFont typeface="Wingdings" pitchFamily="2" charset="2"/>
              <a:buChar char="§"/>
            </a:pPr>
            <a:r>
              <a:rPr lang="en-US" smtClean="0">
                <a:latin typeface="Times New Roman" pitchFamily="18" charset="0"/>
                <a:cs typeface="Times New Roman" pitchFamily="18" charset="0"/>
              </a:rPr>
              <a:t>Triệu chứng của bệnh nguyên nhân.</a:t>
            </a:r>
          </a:p>
          <a:p>
            <a:pPr>
              <a:buNone/>
            </a:pPr>
            <a:r>
              <a:rPr lang="en-US" b="1" smtClean="0">
                <a:solidFill>
                  <a:srgbClr val="7030A0"/>
                </a:solidFill>
                <a:latin typeface="Times New Roman" pitchFamily="18" charset="0"/>
                <a:cs typeface="Times New Roman" pitchFamily="18" charset="0"/>
              </a:rPr>
              <a:t>Khí máu động mạch</a:t>
            </a:r>
            <a:endParaRPr lang="en-US" b="1">
              <a:solidFill>
                <a:srgbClr val="7030A0"/>
              </a:solidFill>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85800" y="1600200"/>
            <a:ext cx="8382000" cy="4525963"/>
          </a:xfrm>
        </p:spPr>
        <p:txBody>
          <a:bodyPr>
            <a:normAutofit fontScale="92500" lnSpcReduction="20000"/>
          </a:bodyPr>
          <a:lstStyle/>
          <a:p>
            <a:pPr>
              <a:buNone/>
            </a:pPr>
            <a:r>
              <a:rPr lang="en-US" b="1" smtClean="0">
                <a:latin typeface="Times New Roman" pitchFamily="18" charset="0"/>
                <a:cs typeface="Times New Roman" pitchFamily="18" charset="0"/>
              </a:rPr>
              <a:t>Chẩn đoán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Toan hô hấp cấp</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Lâm sàng thường có đầy đủ các triệu chứng</a:t>
            </a:r>
          </a:p>
          <a:p>
            <a:pPr>
              <a:buFont typeface="Wingdings" pitchFamily="2" charset="2"/>
              <a:buChar char="§"/>
            </a:pPr>
            <a:r>
              <a:rPr lang="en-US" smtClean="0">
                <a:latin typeface="Times New Roman" pitchFamily="18" charset="0"/>
                <a:cs typeface="Times New Roman" pitchFamily="18" charset="0"/>
              </a:rPr>
              <a:t>HCO</a:t>
            </a:r>
            <a:r>
              <a:rPr lang="en-US" baseline="-25000" smtClean="0">
                <a:latin typeface="Times New Roman" pitchFamily="18" charset="0"/>
                <a:cs typeface="Times New Roman" pitchFamily="18" charset="0"/>
              </a:rPr>
              <a:t>3</a:t>
            </a:r>
            <a:r>
              <a:rPr lang="en-US" smtClean="0">
                <a:latin typeface="Times New Roman" pitchFamily="18" charset="0"/>
                <a:cs typeface="Times New Roman" pitchFamily="18" charset="0"/>
              </a:rPr>
              <a:t> thường chỉ tăng nhẹ (&lt; 30 mmol/L).</a:t>
            </a:r>
          </a:p>
          <a:p>
            <a:pPr>
              <a:buNone/>
            </a:pPr>
            <a:r>
              <a:rPr lang="en-US" b="1" smtClean="0">
                <a:solidFill>
                  <a:srgbClr val="7030A0"/>
                </a:solidFill>
                <a:latin typeface="Times New Roman" pitchFamily="18" charset="0"/>
                <a:cs typeface="Times New Roman" pitchFamily="18" charset="0"/>
              </a:rPr>
              <a:t>Toan hô hấp mạn:</a:t>
            </a:r>
          </a:p>
          <a:p>
            <a:pPr>
              <a:buFont typeface="Wingdings" pitchFamily="2" charset="2"/>
              <a:buChar char="§"/>
            </a:pPr>
            <a:r>
              <a:rPr lang="en-US" smtClean="0">
                <a:latin typeface="Times New Roman" pitchFamily="18" charset="0"/>
                <a:cs typeface="Times New Roman" pitchFamily="18" charset="0"/>
              </a:rPr>
              <a:t>Lâm sàng thường không có triệu chứng hoặc triệu chứng kín đáo.</a:t>
            </a:r>
          </a:p>
          <a:p>
            <a:pPr>
              <a:buFont typeface="Wingdings" pitchFamily="2" charset="2"/>
              <a:buChar char="§"/>
            </a:pPr>
            <a:r>
              <a:rPr lang="en-US" smtClean="0">
                <a:latin typeface="Times New Roman" pitchFamily="18" charset="0"/>
                <a:cs typeface="Times New Roman" pitchFamily="18" charset="0"/>
              </a:rPr>
              <a:t>Lâm sàng nổi bật các triệu chứng của bệnh phổi mạn tính.</a:t>
            </a:r>
          </a:p>
          <a:p>
            <a:pPr>
              <a:buFont typeface="Wingdings" pitchFamily="2" charset="2"/>
              <a:buChar char="§"/>
            </a:pPr>
            <a:r>
              <a:rPr lang="en-US" smtClean="0">
                <a:latin typeface="Times New Roman" pitchFamily="18" charset="0"/>
                <a:cs typeface="Times New Roman" pitchFamily="18" charset="0"/>
              </a:rPr>
              <a:t>KMĐM: pH giảm nhẹ (&gt; 7.25), HCO</a:t>
            </a:r>
            <a:r>
              <a:rPr lang="en-US" baseline="-25000" smtClean="0">
                <a:latin typeface="Times New Roman" pitchFamily="18" charset="0"/>
                <a:cs typeface="Times New Roman" pitchFamily="18" charset="0"/>
              </a:rPr>
              <a:t>3 </a:t>
            </a:r>
            <a:r>
              <a:rPr lang="en-US" smtClean="0">
                <a:latin typeface="Times New Roman" pitchFamily="18" charset="0"/>
                <a:cs typeface="Times New Roman" pitchFamily="18" charset="0"/>
              </a:rPr>
              <a:t>tăng cao.</a:t>
            </a:r>
            <a:endParaRPr lang="en-US" b="1">
              <a:solidFill>
                <a:srgbClr val="7030A0"/>
              </a:solidFill>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457200" y="1646237"/>
            <a:ext cx="8458200" cy="4525963"/>
          </a:xfrm>
        </p:spPr>
        <p:txBody>
          <a:bodyPr>
            <a:normAutofit lnSpcReduction="10000"/>
          </a:bodyPr>
          <a:lstStyle/>
          <a:p>
            <a:pPr>
              <a:buNone/>
            </a:pPr>
            <a:r>
              <a:rPr lang="en-US" b="1" smtClean="0">
                <a:latin typeface="Times New Roman" pitchFamily="18" charset="0"/>
                <a:cs typeface="Times New Roman" pitchFamily="18" charset="0"/>
              </a:rPr>
              <a:t>Chẩn đoán nguyên nhân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Giảm thông khí nguồn gốc trung ương</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Thuốc ức chế hô hấp </a:t>
            </a:r>
          </a:p>
          <a:p>
            <a:pPr>
              <a:buFont typeface="Wingdings" pitchFamily="2" charset="2"/>
              <a:buChar char="§"/>
            </a:pPr>
            <a:r>
              <a:rPr lang="en-US" smtClean="0">
                <a:latin typeface="Times New Roman" pitchFamily="18" charset="0"/>
                <a:cs typeface="Times New Roman" pitchFamily="18" charset="0"/>
              </a:rPr>
              <a:t>Bệnh lý não</a:t>
            </a:r>
          </a:p>
          <a:p>
            <a:pPr>
              <a:buFont typeface="Wingdings" pitchFamily="2" charset="2"/>
              <a:buChar char="§"/>
            </a:pPr>
            <a:r>
              <a:rPr lang="en-US" smtClean="0">
                <a:latin typeface="Times New Roman" pitchFamily="18" charset="0"/>
                <a:cs typeface="Times New Roman" pitchFamily="18" charset="0"/>
              </a:rPr>
              <a:t>Bệnh lý tủy: sốt bại liệt, chấn thương tủy cổ</a:t>
            </a:r>
          </a:p>
          <a:p>
            <a:pPr>
              <a:buFont typeface="Wingdings" pitchFamily="2" charset="2"/>
              <a:buChar char="§"/>
            </a:pPr>
            <a:r>
              <a:rPr lang="en-US" smtClean="0">
                <a:latin typeface="Times New Roman" pitchFamily="18" charset="0"/>
                <a:cs typeface="Times New Roman" pitchFamily="18" charset="0"/>
              </a:rPr>
              <a:t>Hội chứng ngưng thở khi ngủ (OSA)</a:t>
            </a:r>
          </a:p>
          <a:p>
            <a:pPr>
              <a:buFont typeface="Wingdings" pitchFamily="2" charset="2"/>
              <a:buChar char="§"/>
            </a:pPr>
            <a:r>
              <a:rPr lang="en-US" smtClean="0">
                <a:latin typeface="Times New Roman" pitchFamily="18" charset="0"/>
                <a:cs typeface="Times New Roman" pitchFamily="18" charset="0"/>
              </a:rPr>
              <a:t>Thở oxy lưu lượng cao ở bệnh nhân có nền suy hô hấp mạn</a:t>
            </a:r>
            <a:endParaRPr lang="en-US" b="1">
              <a:solidFill>
                <a:srgbClr val="7030A0"/>
              </a:solidFill>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457200" y="1646237"/>
            <a:ext cx="8458200" cy="4525963"/>
          </a:xfrm>
        </p:spPr>
        <p:txBody>
          <a:bodyPr>
            <a:normAutofit/>
          </a:bodyPr>
          <a:lstStyle/>
          <a:p>
            <a:pPr>
              <a:buNone/>
            </a:pPr>
            <a:r>
              <a:rPr lang="en-US" b="1" smtClean="0">
                <a:latin typeface="Times New Roman" pitchFamily="18" charset="0"/>
                <a:cs typeface="Times New Roman" pitchFamily="18" charset="0"/>
              </a:rPr>
              <a:t>Chẩn đoán nguyên nhân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Giảm thông khí nguồn gốc ngoại biên</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Bệnh thần kinh ngoại biên: hội chứng Guillain-Barrée</a:t>
            </a:r>
          </a:p>
          <a:p>
            <a:pPr>
              <a:buFont typeface="Wingdings" pitchFamily="2" charset="2"/>
              <a:buChar char="§"/>
            </a:pPr>
            <a:r>
              <a:rPr lang="en-US" smtClean="0">
                <a:latin typeface="Times New Roman" pitchFamily="18" charset="0"/>
                <a:cs typeface="Times New Roman" pitchFamily="18" charset="0"/>
              </a:rPr>
              <a:t>Bệnh cơ: nhược cơ, hạ kali máu, </a:t>
            </a:r>
            <a:r>
              <a:rPr lang="en-US" b="1" smtClean="0">
                <a:solidFill>
                  <a:srgbClr val="C00000"/>
                </a:solidFill>
                <a:latin typeface="Times New Roman" pitchFamily="18" charset="0"/>
                <a:cs typeface="Times New Roman" pitchFamily="18" charset="0"/>
              </a:rPr>
              <a:t>mệt cơ hô hấp</a:t>
            </a:r>
          </a:p>
          <a:p>
            <a:pPr>
              <a:buFont typeface="Wingdings" pitchFamily="2" charset="2"/>
              <a:buChar char="§"/>
            </a:pPr>
            <a:r>
              <a:rPr lang="en-US" smtClean="0">
                <a:latin typeface="Times New Roman" pitchFamily="18" charset="0"/>
                <a:cs typeface="Times New Roman" pitchFamily="18" charset="0"/>
              </a:rPr>
              <a:t>Gù vẹo cột sống</a:t>
            </a:r>
            <a:endParaRPr lang="en-US" b="1">
              <a:solidFill>
                <a:srgbClr val="7030A0"/>
              </a:solidFill>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85800" y="1646237"/>
            <a:ext cx="8458200" cy="4525963"/>
          </a:xfrm>
        </p:spPr>
        <p:txBody>
          <a:bodyPr>
            <a:normAutofit/>
          </a:bodyPr>
          <a:lstStyle/>
          <a:p>
            <a:pPr>
              <a:buNone/>
            </a:pPr>
            <a:r>
              <a:rPr lang="en-US" b="1" smtClean="0">
                <a:latin typeface="Times New Roman" pitchFamily="18" charset="0"/>
                <a:cs typeface="Times New Roman" pitchFamily="18" charset="0"/>
              </a:rPr>
              <a:t>Chẩn đoán nguyên nhân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Tắc nghẽn đường thở</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Dị vật đường thở</a:t>
            </a:r>
          </a:p>
          <a:p>
            <a:pPr>
              <a:buFont typeface="Wingdings" pitchFamily="2" charset="2"/>
              <a:buChar char="§"/>
            </a:pPr>
            <a:r>
              <a:rPr lang="en-US" smtClean="0">
                <a:latin typeface="Times New Roman" pitchFamily="18" charset="0"/>
                <a:cs typeface="Times New Roman" pitchFamily="18" charset="0"/>
              </a:rPr>
              <a:t>Co thắt thanh quản </a:t>
            </a:r>
          </a:p>
          <a:p>
            <a:pPr>
              <a:buNone/>
            </a:pPr>
            <a:r>
              <a:rPr lang="en-US" b="1" smtClean="0">
                <a:solidFill>
                  <a:srgbClr val="7030A0"/>
                </a:solidFill>
                <a:latin typeface="Times New Roman" pitchFamily="18" charset="0"/>
                <a:cs typeface="Times New Roman" pitchFamily="18" charset="0"/>
              </a:rPr>
              <a:t>Thông khí nhân tạo:</a:t>
            </a:r>
            <a:endParaRPr lang="en-US" smtClean="0">
              <a:latin typeface="Times New Roman" pitchFamily="18" charset="0"/>
              <a:cs typeface="Times New Roman" pitchFamily="18" charset="0"/>
            </a:endParaRPr>
          </a:p>
          <a:p>
            <a:pPr>
              <a:buFont typeface="Wingdings" pitchFamily="2" charset="2"/>
              <a:buChar char="§"/>
            </a:pPr>
            <a:r>
              <a:rPr lang="en-US" smtClean="0">
                <a:latin typeface="Times New Roman" pitchFamily="18" charset="0"/>
                <a:cs typeface="Times New Roman" pitchFamily="18" charset="0"/>
              </a:rPr>
              <a:t>Cài đặt thông số máy thở không phù hợp</a:t>
            </a:r>
          </a:p>
          <a:p>
            <a:pPr>
              <a:buFont typeface="Wingdings" pitchFamily="2" charset="2"/>
              <a:buChar char="§"/>
            </a:pPr>
            <a:r>
              <a:rPr lang="en-US" smtClean="0">
                <a:latin typeface="Times New Roman" pitchFamily="18" charset="0"/>
                <a:cs typeface="Times New Roman" pitchFamily="18" charset="0"/>
              </a:rPr>
              <a:t>Chiến lược bảo vệ phổi chấp nhận tăng CO</a:t>
            </a:r>
            <a:r>
              <a:rPr lang="en-US" baseline="-25000" smtClean="0">
                <a:latin typeface="Times New Roman" pitchFamily="18" charset="0"/>
                <a:cs typeface="Times New Roman" pitchFamily="18" charset="0"/>
              </a:rPr>
              <a:t>2</a:t>
            </a:r>
            <a:endParaRPr lang="en-US" b="1" baseline="-25000">
              <a:solidFill>
                <a:srgbClr val="7030A0"/>
              </a:solidFill>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chor="ctr"/>
          <a:lstStyle/>
          <a:p>
            <a:pPr algn="ctr"/>
            <a:r>
              <a:rPr lang="en-US" b="1" dirty="0" err="1" smtClean="0">
                <a:solidFill>
                  <a:srgbClr val="C00000"/>
                </a:solidFill>
              </a:rPr>
              <a:t>Nội</a:t>
            </a:r>
            <a:r>
              <a:rPr lang="en-US" b="1" dirty="0" smtClean="0">
                <a:solidFill>
                  <a:srgbClr val="C00000"/>
                </a:solidFill>
              </a:rPr>
              <a:t> dung</a:t>
            </a:r>
            <a:endParaRPr lang="en-US" b="1" dirty="0">
              <a:solidFill>
                <a:srgbClr val="C00000"/>
              </a:solidFill>
            </a:endParaRPr>
          </a:p>
        </p:txBody>
      </p:sp>
      <p:sp>
        <p:nvSpPr>
          <p:cNvPr id="3" name="Content Placeholder 2"/>
          <p:cNvSpPr>
            <a:spLocks noGrp="1"/>
          </p:cNvSpPr>
          <p:nvPr>
            <p:ph idx="1"/>
          </p:nvPr>
        </p:nvSpPr>
        <p:spPr>
          <a:xfrm>
            <a:off x="838200" y="1798637"/>
            <a:ext cx="7162800" cy="4525963"/>
          </a:xfrm>
        </p:spPr>
        <p:txBody>
          <a:bodyPr/>
          <a:lstStyle/>
          <a:p>
            <a:r>
              <a:rPr lang="en-US" smtClean="0"/>
              <a:t>Duy trì cân bằng pH </a:t>
            </a:r>
            <a:r>
              <a:rPr lang="en-US"/>
              <a:t>máu </a:t>
            </a:r>
            <a:endParaRPr lang="vi-VN" smtClean="0"/>
          </a:p>
          <a:p>
            <a:r>
              <a:rPr lang="en-US" smtClean="0"/>
              <a:t>Toan </a:t>
            </a:r>
            <a:r>
              <a:rPr lang="en-US" dirty="0" err="1" smtClean="0"/>
              <a:t>hô</a:t>
            </a:r>
            <a:r>
              <a:rPr lang="en-US" dirty="0" smtClean="0"/>
              <a:t> </a:t>
            </a:r>
            <a:r>
              <a:rPr lang="en-US" dirty="0" err="1" smtClean="0"/>
              <a:t>hấp</a:t>
            </a:r>
            <a:endParaRPr lang="en-US" dirty="0" smtClean="0"/>
          </a:p>
          <a:p>
            <a:r>
              <a:rPr lang="en-US" dirty="0" err="1" smtClean="0"/>
              <a:t>Kiềm</a:t>
            </a:r>
            <a:r>
              <a:rPr lang="en-US" dirty="0" smtClean="0"/>
              <a:t> </a:t>
            </a:r>
            <a:r>
              <a:rPr lang="en-US" dirty="0" err="1" smtClean="0"/>
              <a:t>hô</a:t>
            </a:r>
            <a:r>
              <a:rPr lang="en-US" dirty="0" smtClean="0"/>
              <a:t> </a:t>
            </a:r>
            <a:r>
              <a:rPr lang="en-US" dirty="0" err="1" smtClean="0"/>
              <a:t>hấp</a:t>
            </a:r>
            <a:endParaRPr lang="en-US" dirty="0" smtClean="0"/>
          </a:p>
          <a:p>
            <a:r>
              <a:rPr lang="en-US" dirty="0" err="1" smtClean="0"/>
              <a:t>Toan</a:t>
            </a:r>
            <a:r>
              <a:rPr lang="en-US" dirty="0" smtClean="0"/>
              <a:t> </a:t>
            </a:r>
            <a:r>
              <a:rPr lang="en-US" dirty="0" err="1" smtClean="0"/>
              <a:t>chuyển</a:t>
            </a:r>
            <a:r>
              <a:rPr lang="en-US" dirty="0" smtClean="0"/>
              <a:t> </a:t>
            </a:r>
            <a:r>
              <a:rPr lang="en-US" dirty="0" err="1" smtClean="0"/>
              <a:t>hóa</a:t>
            </a:r>
            <a:endParaRPr lang="en-US" dirty="0" smtClean="0"/>
          </a:p>
          <a:p>
            <a:r>
              <a:rPr lang="en-US" dirty="0" err="1" smtClean="0"/>
              <a:t>Kiềm</a:t>
            </a:r>
            <a:r>
              <a:rPr lang="en-US" dirty="0" smtClean="0"/>
              <a:t> </a:t>
            </a:r>
            <a:r>
              <a:rPr lang="en-US" dirty="0" err="1" smtClean="0"/>
              <a:t>chuyển</a:t>
            </a:r>
            <a:r>
              <a:rPr lang="en-US" dirty="0" smtClean="0"/>
              <a:t> </a:t>
            </a:r>
            <a:r>
              <a:rPr lang="en-US" dirty="0" err="1" smtClean="0"/>
              <a:t>hóa</a:t>
            </a:r>
            <a:endParaRPr lang="en-US" dirty="0" smtClean="0"/>
          </a:p>
          <a:p>
            <a:endParaRPr lang="en-US"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85800" y="1646237"/>
            <a:ext cx="8458200" cy="4525963"/>
          </a:xfrm>
        </p:spPr>
        <p:txBody>
          <a:bodyPr>
            <a:normAutofit/>
          </a:bodyPr>
          <a:lstStyle/>
          <a:p>
            <a:pPr>
              <a:buNone/>
            </a:pPr>
            <a:r>
              <a:rPr lang="en-US" b="1" smtClean="0">
                <a:latin typeface="Times New Roman" pitchFamily="18" charset="0"/>
                <a:cs typeface="Times New Roman" pitchFamily="18" charset="0"/>
              </a:rPr>
              <a:t>Chẩn đoán nguyên nhân</a:t>
            </a:r>
            <a:r>
              <a:rPr lang="en-US" smtClean="0">
                <a:latin typeface="Times New Roman" pitchFamily="18" charset="0"/>
                <a:cs typeface="Times New Roman" pitchFamily="18" charset="0"/>
              </a:rPr>
              <a:t>:</a:t>
            </a:r>
          </a:p>
          <a:p>
            <a:pPr>
              <a:buNone/>
            </a:pPr>
            <a:r>
              <a:rPr lang="en-US" b="1" smtClean="0">
                <a:solidFill>
                  <a:srgbClr val="7030A0"/>
                </a:solidFill>
                <a:latin typeface="Times New Roman" pitchFamily="18" charset="0"/>
                <a:cs typeface="Times New Roman" pitchFamily="18" charset="0"/>
              </a:rPr>
              <a:t>Giảm thông khí nguồn gốc phế nang</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ARDS</a:t>
            </a:r>
          </a:p>
          <a:p>
            <a:pPr>
              <a:buFont typeface="Wingdings" pitchFamily="2" charset="2"/>
              <a:buChar char="§"/>
            </a:pPr>
            <a:r>
              <a:rPr lang="en-US" smtClean="0">
                <a:latin typeface="Times New Roman" pitchFamily="18" charset="0"/>
                <a:cs typeface="Times New Roman" pitchFamily="18" charset="0"/>
              </a:rPr>
              <a:t>Phù phổi cấp do tim</a:t>
            </a:r>
          </a:p>
          <a:p>
            <a:pPr>
              <a:buFont typeface="Wingdings" pitchFamily="2" charset="2"/>
              <a:buChar char="§"/>
            </a:pPr>
            <a:r>
              <a:rPr lang="en-US" smtClean="0">
                <a:latin typeface="Times New Roman" pitchFamily="18" charset="0"/>
                <a:cs typeface="Times New Roman" pitchFamily="18" charset="0"/>
              </a:rPr>
              <a:t>Hen phế quản nặng</a:t>
            </a:r>
          </a:p>
          <a:p>
            <a:pPr>
              <a:buFont typeface="Wingdings" pitchFamily="2" charset="2"/>
              <a:buChar char="§"/>
            </a:pPr>
            <a:r>
              <a:rPr lang="en-US" smtClean="0">
                <a:latin typeface="Times New Roman" pitchFamily="18" charset="0"/>
                <a:cs typeface="Times New Roman" pitchFamily="18" charset="0"/>
              </a:rPr>
              <a:t>Đợt cấp COPD</a:t>
            </a:r>
          </a:p>
          <a:p>
            <a:pPr>
              <a:buFont typeface="Wingdings" pitchFamily="2" charset="2"/>
              <a:buChar char="§"/>
            </a:pPr>
            <a:r>
              <a:rPr lang="en-US" smtClean="0">
                <a:latin typeface="Times New Roman" pitchFamily="18" charset="0"/>
                <a:cs typeface="Times New Roman" pitchFamily="18" charset="0"/>
              </a:rPr>
              <a:t>Tràn khí màng phổi, tràn dịch màng phổi</a:t>
            </a:r>
            <a:endParaRPr lang="en-US" b="1">
              <a:solidFill>
                <a:srgbClr val="7030A0"/>
              </a:solidFill>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TOAN HÔ HẤP</a:t>
            </a:r>
            <a:endParaRPr lang="en-US" sz="5400" b="1">
              <a:solidFill>
                <a:srgbClr val="2E5692"/>
              </a:solidFill>
            </a:endParaRPr>
          </a:p>
        </p:txBody>
      </p:sp>
      <p:sp>
        <p:nvSpPr>
          <p:cNvPr id="3" name="Content Placeholder 2"/>
          <p:cNvSpPr>
            <a:spLocks noGrp="1"/>
          </p:cNvSpPr>
          <p:nvPr>
            <p:ph idx="1"/>
          </p:nvPr>
        </p:nvSpPr>
        <p:spPr>
          <a:xfrm>
            <a:off x="609600" y="1646237"/>
            <a:ext cx="8229600" cy="4525963"/>
          </a:xfrm>
        </p:spPr>
        <p:txBody>
          <a:bodyPr>
            <a:normAutofit/>
          </a:bodyPr>
          <a:lstStyle/>
          <a:p>
            <a:pPr>
              <a:buNone/>
            </a:pPr>
            <a:r>
              <a:rPr lang="en-US" b="1" smtClean="0">
                <a:latin typeface="Times New Roman" pitchFamily="18" charset="0"/>
                <a:cs typeface="Times New Roman" pitchFamily="18" charset="0"/>
              </a:rPr>
              <a:t>Xử trí</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Điều trị bệnh nguyên nhân</a:t>
            </a:r>
          </a:p>
          <a:p>
            <a:pPr>
              <a:buFont typeface="Wingdings" pitchFamily="2" charset="2"/>
              <a:buChar char="§"/>
            </a:pPr>
            <a:r>
              <a:rPr lang="en-US" smtClean="0">
                <a:latin typeface="Times New Roman" pitchFamily="18" charset="0"/>
                <a:cs typeface="Times New Roman" pitchFamily="18" charset="0"/>
              </a:rPr>
              <a:t>Tránh dùng thuốc an thần</a:t>
            </a:r>
          </a:p>
          <a:p>
            <a:pPr>
              <a:buFont typeface="Wingdings" pitchFamily="2" charset="2"/>
              <a:buChar char="§"/>
            </a:pPr>
            <a:r>
              <a:rPr lang="en-US" smtClean="0">
                <a:latin typeface="Times New Roman" pitchFamily="18" charset="0"/>
                <a:cs typeface="Times New Roman" pitchFamily="18" charset="0"/>
              </a:rPr>
              <a:t>Có thể dùng thuốc giãn phế quản</a:t>
            </a:r>
          </a:p>
          <a:p>
            <a:pPr>
              <a:buFont typeface="Wingdings" pitchFamily="2" charset="2"/>
              <a:buChar char="§"/>
            </a:pPr>
            <a:r>
              <a:rPr lang="en-US" smtClean="0">
                <a:latin typeface="Times New Roman" pitchFamily="18" charset="0"/>
                <a:cs typeface="Times New Roman" pitchFamily="18" charset="0"/>
              </a:rPr>
              <a:t>Quan trọng là cải thiện thông khí cho bệnh nhân: thở máy không xâm lấn, đặt nội khí quản và thở máy khi cần.</a:t>
            </a:r>
            <a:endParaRPr lang="en-US" b="1">
              <a:solidFill>
                <a:srgbClr val="7030A0"/>
              </a:solidFill>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5400" b="1" smtClean="0">
                <a:solidFill>
                  <a:srgbClr val="2E5692"/>
                </a:solidFill>
              </a:rPr>
              <a:t>KIỀM HÔ HẤP</a:t>
            </a:r>
            <a:endParaRPr lang="en-US" sz="5400" b="1">
              <a:solidFill>
                <a:srgbClr val="2E5692"/>
              </a:solidFill>
            </a:endParaRPr>
          </a:p>
        </p:txBody>
      </p:sp>
      <p:sp>
        <p:nvSpPr>
          <p:cNvPr id="3" name="Content Placeholder 2"/>
          <p:cNvSpPr>
            <a:spLocks noGrp="1"/>
          </p:cNvSpPr>
          <p:nvPr>
            <p:ph idx="1"/>
          </p:nvPr>
        </p:nvSpPr>
        <p:spPr>
          <a:xfrm>
            <a:off x="609600" y="1646237"/>
            <a:ext cx="8229600" cy="4525963"/>
          </a:xfrm>
        </p:spPr>
        <p:txBody>
          <a:bodyPr>
            <a:normAutofit/>
          </a:bodyPr>
          <a:lstStyle/>
          <a:p>
            <a:pPr>
              <a:buNone/>
            </a:pPr>
            <a:r>
              <a:rPr lang="en-US" b="1" smtClean="0">
                <a:latin typeface="Times New Roman" pitchFamily="18" charset="0"/>
                <a:cs typeface="Times New Roman" pitchFamily="18" charset="0"/>
              </a:rPr>
              <a:t>Đại cương</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Giảm CO</a:t>
            </a:r>
            <a:r>
              <a:rPr lang="en-US" baseline="-25000" smtClean="0">
                <a:latin typeface="Times New Roman" pitchFamily="18" charset="0"/>
                <a:cs typeface="Times New Roman" pitchFamily="18" charset="0"/>
              </a:rPr>
              <a:t>2</a:t>
            </a:r>
            <a:r>
              <a:rPr lang="en-US" smtClean="0">
                <a:latin typeface="Times New Roman" pitchFamily="18" charset="0"/>
                <a:cs typeface="Times New Roman" pitchFamily="18" charset="0"/>
              </a:rPr>
              <a:t> (do tăng thông khí)</a:t>
            </a:r>
          </a:p>
          <a:p>
            <a:pPr>
              <a:buFont typeface="Wingdings" pitchFamily="2" charset="2"/>
              <a:buChar char="§"/>
            </a:pPr>
            <a:r>
              <a:rPr lang="en-US" smtClean="0">
                <a:latin typeface="Times New Roman" pitchFamily="18" charset="0"/>
                <a:cs typeface="Times New Roman" pitchFamily="18" charset="0"/>
              </a:rPr>
              <a:t>Hệ thống đệm: phản ứng ngay sau vài phút, tình trạng cân bằng được duy trì khoảng 2 giờ</a:t>
            </a:r>
          </a:p>
          <a:p>
            <a:pPr>
              <a:buFont typeface="Wingdings" pitchFamily="2" charset="2"/>
              <a:buChar char="§"/>
            </a:pPr>
            <a:r>
              <a:rPr lang="en-US" smtClean="0">
                <a:latin typeface="Times New Roman" pitchFamily="18" charset="0"/>
                <a:cs typeface="Times New Roman" pitchFamily="18" charset="0"/>
              </a:rPr>
              <a:t>Thận: giảm bài tiết H</a:t>
            </a:r>
            <a:r>
              <a:rPr lang="en-US" baseline="30000" smtClean="0">
                <a:latin typeface="Times New Roman" pitchFamily="18" charset="0"/>
                <a:cs typeface="Times New Roman" pitchFamily="18" charset="0"/>
              </a:rPr>
              <a:t>+</a:t>
            </a:r>
            <a:r>
              <a:rPr lang="en-US" smtClean="0">
                <a:latin typeface="Times New Roman" pitchFamily="18" charset="0"/>
                <a:cs typeface="Times New Roman" pitchFamily="18" charset="0"/>
              </a:rPr>
              <a:t>, giảm tái hấp thu HCO</a:t>
            </a:r>
            <a:r>
              <a:rPr lang="en-US" baseline="-25000" smtClean="0">
                <a:latin typeface="Times New Roman" pitchFamily="18" charset="0"/>
                <a:cs typeface="Times New Roman" pitchFamily="18" charset="0"/>
              </a:rPr>
              <a:t>3</a:t>
            </a:r>
            <a:r>
              <a:rPr lang="en-US" smtClean="0">
                <a:latin typeface="Times New Roman" pitchFamily="18" charset="0"/>
                <a:cs typeface="Times New Roman" pitchFamily="18" charset="0"/>
              </a:rPr>
              <a:t>, cần khoảng 24-48 giờ để đạt được đáp ứng tối đa.</a:t>
            </a:r>
            <a:endParaRPr lang="en-US" b="1">
              <a:solidFill>
                <a:srgbClr val="7030A0"/>
              </a:solidFill>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5400" b="1" smtClean="0">
                <a:solidFill>
                  <a:srgbClr val="2E5692"/>
                </a:solidFill>
              </a:rPr>
              <a:t>KIỀM HÔ HẤP</a:t>
            </a:r>
            <a:endParaRPr lang="en-US" sz="5400" b="1">
              <a:solidFill>
                <a:srgbClr val="2E5692"/>
              </a:solidFill>
            </a:endParaRPr>
          </a:p>
        </p:txBody>
      </p:sp>
      <p:sp>
        <p:nvSpPr>
          <p:cNvPr id="3" name="Content Placeholder 2"/>
          <p:cNvSpPr>
            <a:spLocks noGrp="1"/>
          </p:cNvSpPr>
          <p:nvPr>
            <p:ph idx="1"/>
          </p:nvPr>
        </p:nvSpPr>
        <p:spPr>
          <a:xfrm>
            <a:off x="685800" y="1219200"/>
            <a:ext cx="8382000" cy="5105400"/>
          </a:xfrm>
        </p:spPr>
        <p:txBody>
          <a:bodyPr>
            <a:normAutofit fontScale="85000" lnSpcReduction="10000"/>
          </a:bodyPr>
          <a:lstStyle/>
          <a:p>
            <a:pPr>
              <a:buNone/>
            </a:pPr>
            <a:r>
              <a:rPr lang="en-US" b="1" smtClean="0">
                <a:latin typeface="Times New Roman" pitchFamily="18" charset="0"/>
                <a:cs typeface="Times New Roman" pitchFamily="18" charset="0"/>
              </a:rPr>
              <a:t>Chẩn đoán</a:t>
            </a:r>
            <a:r>
              <a:rPr lang="en-US" smtClean="0">
                <a:latin typeface="Times New Roman" pitchFamily="18" charset="0"/>
                <a:cs typeface="Times New Roman" pitchFamily="18" charset="0"/>
              </a:rPr>
              <a:t>:</a:t>
            </a:r>
          </a:p>
          <a:p>
            <a:pPr>
              <a:buNone/>
            </a:pPr>
            <a:r>
              <a:rPr lang="en-US" b="1" smtClean="0">
                <a:solidFill>
                  <a:srgbClr val="C00000"/>
                </a:solidFill>
                <a:latin typeface="Times New Roman" pitchFamily="18" charset="0"/>
                <a:cs typeface="Times New Roman" pitchFamily="18" charset="0"/>
              </a:rPr>
              <a:t>Lâm sàng</a:t>
            </a:r>
          </a:p>
          <a:p>
            <a:pPr>
              <a:buNone/>
            </a:pPr>
            <a:r>
              <a:rPr lang="en-US" b="1" smtClean="0">
                <a:solidFill>
                  <a:srgbClr val="7030A0"/>
                </a:solidFill>
                <a:latin typeface="Times New Roman" pitchFamily="18" charset="0"/>
                <a:cs typeface="Times New Roman" pitchFamily="18" charset="0"/>
              </a:rPr>
              <a:t>Kiềm hô hấp cấp</a:t>
            </a:r>
            <a:r>
              <a:rPr lang="en-US" smtClean="0">
                <a:latin typeface="Times New Roman" pitchFamily="18" charset="0"/>
                <a:cs typeface="Times New Roman" pitchFamily="18" charset="0"/>
              </a:rPr>
              <a:t>:</a:t>
            </a:r>
          </a:p>
          <a:p>
            <a:pPr>
              <a:buFont typeface="Wingdings" pitchFamily="2" charset="2"/>
              <a:buChar char="§"/>
            </a:pPr>
            <a:r>
              <a:rPr lang="en-US" smtClean="0">
                <a:latin typeface="Times New Roman" pitchFamily="18" charset="0"/>
                <a:cs typeface="Times New Roman" pitchFamily="18" charset="0"/>
              </a:rPr>
              <a:t>Lo lắng, bồn chồn, dị cảm, tê miệng, tê tay chân</a:t>
            </a:r>
          </a:p>
          <a:p>
            <a:pPr>
              <a:buFont typeface="Wingdings" pitchFamily="2" charset="2"/>
              <a:buChar char="§"/>
            </a:pPr>
            <a:r>
              <a:rPr lang="en-US" smtClean="0">
                <a:latin typeface="Times New Roman" pitchFamily="18" charset="0"/>
                <a:cs typeface="Times New Roman" pitchFamily="18" charset="0"/>
              </a:rPr>
              <a:t>Thở nhanh sâu</a:t>
            </a:r>
          </a:p>
          <a:p>
            <a:pPr>
              <a:buFont typeface="Wingdings" pitchFamily="2" charset="2"/>
              <a:buChar char="§"/>
            </a:pPr>
            <a:r>
              <a:rPr lang="en-US" smtClean="0">
                <a:latin typeface="Times New Roman" pitchFamily="18" charset="0"/>
                <a:cs typeface="Times New Roman" pitchFamily="18" charset="0"/>
              </a:rPr>
              <a:t>Tăng phản xạ gân cơ, co giật</a:t>
            </a:r>
          </a:p>
          <a:p>
            <a:pPr>
              <a:buFont typeface="Wingdings" pitchFamily="2" charset="2"/>
              <a:buChar char="§"/>
            </a:pPr>
            <a:r>
              <a:rPr lang="en-US" smtClean="0">
                <a:latin typeface="Times New Roman" pitchFamily="18" charset="0"/>
                <a:cs typeface="Times New Roman" pitchFamily="18" charset="0"/>
              </a:rPr>
              <a:t>Kiềm máu nặng: rối loạn nhịp tim trơ, thiếu máu cơ tim cục bộ, tổn thương não (do co mạch ngoại biên). </a:t>
            </a:r>
          </a:p>
          <a:p>
            <a:pPr>
              <a:buNone/>
            </a:pPr>
            <a:r>
              <a:rPr lang="en-US" b="1" smtClean="0">
                <a:solidFill>
                  <a:srgbClr val="7030A0"/>
                </a:solidFill>
                <a:latin typeface="Times New Roman" pitchFamily="18" charset="0"/>
                <a:cs typeface="Times New Roman" pitchFamily="18" charset="0"/>
              </a:rPr>
              <a:t>Kiềm hô hấp mạn:</a:t>
            </a:r>
          </a:p>
          <a:p>
            <a:pPr>
              <a:buFont typeface="Wingdings" pitchFamily="2" charset="2"/>
              <a:buChar char="§"/>
            </a:pPr>
            <a:r>
              <a:rPr lang="en-US" smtClean="0">
                <a:latin typeface="Times New Roman" pitchFamily="18" charset="0"/>
                <a:cs typeface="Times New Roman" pitchFamily="18" charset="0"/>
              </a:rPr>
              <a:t>Bệnh nhân có triệu chứng của bệnh nguyên nhân.</a:t>
            </a:r>
          </a:p>
          <a:p>
            <a:pPr>
              <a:buNone/>
            </a:pPr>
            <a:r>
              <a:rPr lang="en-US" b="1" smtClean="0">
                <a:solidFill>
                  <a:srgbClr val="C00000"/>
                </a:solidFill>
                <a:latin typeface="Times New Roman" pitchFamily="18" charset="0"/>
                <a:cs typeface="Times New Roman" pitchFamily="18" charset="0"/>
              </a:rPr>
              <a:t>KMĐM</a:t>
            </a:r>
            <a:endParaRPr lang="en-US" b="1">
              <a:solidFill>
                <a:srgbClr val="C00000"/>
              </a:solidFill>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458200" cy="792162"/>
          </a:xfrm>
        </p:spPr>
        <p:txBody>
          <a:bodyPr vert="horz" lIns="0" rIns="0" bIns="0" anchor="b">
            <a:noAutofit/>
          </a:bodyPr>
          <a:lstStyle/>
          <a:p>
            <a:pPr algn="ctr"/>
            <a:r>
              <a:rPr lang="en-US" b="1" dirty="0" smtClean="0">
                <a:solidFill>
                  <a:srgbClr val="2E5692"/>
                </a:solidFill>
              </a:rPr>
              <a:t>KIỀM HÔ HẤP </a:t>
            </a:r>
            <a:r>
              <a:rPr lang="en-US" b="1" smtClean="0">
                <a:solidFill>
                  <a:srgbClr val="2E5692"/>
                </a:solidFill>
              </a:rPr>
              <a:t/>
            </a:r>
            <a:br>
              <a:rPr lang="en-US" b="1" smtClean="0">
                <a:solidFill>
                  <a:srgbClr val="2E5692"/>
                </a:solidFill>
              </a:rPr>
            </a:br>
            <a:endParaRPr lang="en-US" b="1" dirty="0">
              <a:solidFill>
                <a:srgbClr val="2E5692"/>
              </a:solidFill>
            </a:endParaRPr>
          </a:p>
        </p:txBody>
      </p:sp>
      <p:sp>
        <p:nvSpPr>
          <p:cNvPr id="3" name="Content Placeholder 2"/>
          <p:cNvSpPr>
            <a:spLocks noGrp="1"/>
          </p:cNvSpPr>
          <p:nvPr>
            <p:ph idx="1"/>
          </p:nvPr>
        </p:nvSpPr>
        <p:spPr>
          <a:xfrm>
            <a:off x="-228600" y="990600"/>
            <a:ext cx="9372600" cy="5486400"/>
          </a:xfrm>
        </p:spPr>
        <p:txBody>
          <a:bodyPr>
            <a:normAutofit fontScale="85000" lnSpcReduction="10000"/>
          </a:bodyPr>
          <a:lstStyle/>
          <a:p>
            <a:pPr lvl="0">
              <a:buNone/>
            </a:pPr>
            <a:r>
              <a:rPr lang="en-US" sz="3500" b="1" smtClean="0"/>
              <a:t>       </a:t>
            </a:r>
            <a:r>
              <a:rPr lang="en-US" sz="3500" b="1" u="sng" smtClean="0"/>
              <a:t>Nguyên </a:t>
            </a:r>
            <a:r>
              <a:rPr lang="en-US" sz="3500" b="1" u="sng" dirty="0" err="1"/>
              <a:t>nhân</a:t>
            </a:r>
            <a:r>
              <a:rPr lang="en-US" sz="3500" b="1" dirty="0"/>
              <a:t> </a:t>
            </a:r>
            <a:endParaRPr lang="en-US" sz="3500" dirty="0"/>
          </a:p>
          <a:p>
            <a:pPr lvl="1"/>
            <a:r>
              <a:rPr lang="en-US" sz="3500" smtClean="0"/>
              <a:t>Bệnh lý thần kinh trung ương: </a:t>
            </a:r>
            <a:r>
              <a:rPr lang="en-US" sz="3500" smtClean="0"/>
              <a:t>chấn thương sọ não, viêm não, u não, tai biến mạch </a:t>
            </a:r>
            <a:r>
              <a:rPr lang="en-US" sz="3500" smtClean="0"/>
              <a:t>máu </a:t>
            </a:r>
            <a:r>
              <a:rPr lang="en-US" sz="3500" smtClean="0"/>
              <a:t>não </a:t>
            </a:r>
            <a:endParaRPr lang="en-US" sz="3500" smtClean="0"/>
          </a:p>
          <a:p>
            <a:pPr lvl="1"/>
            <a:r>
              <a:rPr lang="en-US" sz="3500" smtClean="0"/>
              <a:t>Đau, </a:t>
            </a:r>
            <a:r>
              <a:rPr lang="en-US" sz="3500" smtClean="0"/>
              <a:t>lo </a:t>
            </a:r>
            <a:r>
              <a:rPr lang="en-US" sz="3500" smtClean="0"/>
              <a:t>âu </a:t>
            </a:r>
            <a:endParaRPr lang="en-US" sz="3500" smtClean="0"/>
          </a:p>
          <a:p>
            <a:pPr lvl="1"/>
            <a:r>
              <a:rPr lang="en-US" sz="3500" smtClean="0"/>
              <a:t>Tăng </a:t>
            </a:r>
            <a:r>
              <a:rPr lang="en-US" sz="3500" dirty="0" err="1"/>
              <a:t>thông</a:t>
            </a:r>
            <a:r>
              <a:rPr lang="en-US" sz="3500" dirty="0"/>
              <a:t> </a:t>
            </a:r>
            <a:r>
              <a:rPr lang="en-US" sz="3500" dirty="0" err="1"/>
              <a:t>khí</a:t>
            </a:r>
            <a:r>
              <a:rPr lang="en-US" sz="3500" dirty="0"/>
              <a:t> </a:t>
            </a:r>
            <a:r>
              <a:rPr lang="en-US" sz="3500" dirty="0" err="1"/>
              <a:t>phế</a:t>
            </a:r>
            <a:r>
              <a:rPr lang="en-US" sz="3500" dirty="0"/>
              <a:t> </a:t>
            </a:r>
            <a:r>
              <a:rPr lang="en-US" sz="3500" dirty="0" err="1"/>
              <a:t>nang</a:t>
            </a:r>
            <a:r>
              <a:rPr lang="en-US" sz="3500" dirty="0"/>
              <a:t> do </a:t>
            </a:r>
            <a:r>
              <a:rPr lang="en-US" sz="3500" dirty="0" err="1"/>
              <a:t>hysterie</a:t>
            </a:r>
            <a:r>
              <a:rPr lang="en-US" sz="3500" dirty="0"/>
              <a:t> </a:t>
            </a:r>
          </a:p>
          <a:p>
            <a:pPr lvl="1"/>
            <a:r>
              <a:rPr lang="en-US" sz="3500" smtClean="0"/>
              <a:t>Hôn mê gan</a:t>
            </a:r>
          </a:p>
          <a:p>
            <a:pPr lvl="1"/>
            <a:r>
              <a:rPr lang="en-US" sz="3500" smtClean="0"/>
              <a:t>Bệnh </a:t>
            </a:r>
            <a:r>
              <a:rPr lang="en-US" sz="3500" dirty="0" err="1"/>
              <a:t>hô</a:t>
            </a:r>
            <a:r>
              <a:rPr lang="en-US" sz="3500" dirty="0"/>
              <a:t> </a:t>
            </a:r>
            <a:r>
              <a:rPr lang="en-US" sz="3500" dirty="0" err="1"/>
              <a:t>hấp</a:t>
            </a:r>
            <a:r>
              <a:rPr lang="en-US" sz="3500" dirty="0"/>
              <a:t>: </a:t>
            </a:r>
            <a:r>
              <a:rPr lang="en-US" sz="3500" dirty="0" err="1"/>
              <a:t>viêm</a:t>
            </a:r>
            <a:r>
              <a:rPr lang="en-US" sz="3500" dirty="0"/>
              <a:t> </a:t>
            </a:r>
            <a:r>
              <a:rPr lang="en-US" sz="3500" dirty="0" err="1"/>
              <a:t>phổi</a:t>
            </a:r>
            <a:r>
              <a:rPr lang="en-US" sz="3500" dirty="0"/>
              <a:t>, </a:t>
            </a:r>
            <a:r>
              <a:rPr lang="en-US" sz="3500" dirty="0" err="1"/>
              <a:t>thuyên</a:t>
            </a:r>
            <a:r>
              <a:rPr lang="en-US" sz="3500" dirty="0"/>
              <a:t> </a:t>
            </a:r>
            <a:r>
              <a:rPr lang="en-US" sz="3500" err="1"/>
              <a:t>tắc</a:t>
            </a:r>
            <a:r>
              <a:rPr lang="en-US" sz="3500"/>
              <a:t> </a:t>
            </a:r>
            <a:r>
              <a:rPr lang="en-US" sz="3500" smtClean="0"/>
              <a:t>phổi</a:t>
            </a:r>
            <a:endParaRPr lang="en-US" sz="3500" dirty="0"/>
          </a:p>
          <a:p>
            <a:pPr lvl="1"/>
            <a:r>
              <a:rPr lang="en-US" sz="3500" smtClean="0"/>
              <a:t>Giảm </a:t>
            </a:r>
            <a:r>
              <a:rPr lang="en-US" sz="3500" smtClean="0"/>
              <a:t>oxy </a:t>
            </a:r>
            <a:r>
              <a:rPr lang="en-US" sz="3500" smtClean="0"/>
              <a:t>máu: </a:t>
            </a:r>
            <a:r>
              <a:rPr lang="en-US" sz="3500" smtClean="0"/>
              <a:t>gây tăng thông khí phế nang bù trừ</a:t>
            </a:r>
          </a:p>
          <a:p>
            <a:pPr lvl="1"/>
            <a:r>
              <a:rPr lang="en-US" sz="3500" smtClean="0"/>
              <a:t>Sốc</a:t>
            </a:r>
            <a:r>
              <a:rPr lang="en-US" sz="3500" dirty="0"/>
              <a:t>: </a:t>
            </a:r>
            <a:r>
              <a:rPr lang="en-US" sz="3500" dirty="0" err="1"/>
              <a:t>sốc</a:t>
            </a:r>
            <a:r>
              <a:rPr lang="en-US" sz="3500" dirty="0"/>
              <a:t> </a:t>
            </a:r>
            <a:r>
              <a:rPr lang="en-US" sz="3500" dirty="0" err="1"/>
              <a:t>tim</a:t>
            </a:r>
            <a:r>
              <a:rPr lang="en-US" sz="3500" dirty="0"/>
              <a:t>, </a:t>
            </a:r>
            <a:r>
              <a:rPr lang="en-US" sz="3500" dirty="0" err="1"/>
              <a:t>sốc</a:t>
            </a:r>
            <a:r>
              <a:rPr lang="en-US" sz="3500" dirty="0"/>
              <a:t> </a:t>
            </a:r>
            <a:r>
              <a:rPr lang="en-US" sz="3500" dirty="0" err="1"/>
              <a:t>nhiễm</a:t>
            </a:r>
            <a:r>
              <a:rPr lang="en-US" sz="3500" dirty="0"/>
              <a:t> </a:t>
            </a:r>
            <a:r>
              <a:rPr lang="en-US" sz="3500" dirty="0" err="1"/>
              <a:t>trùng</a:t>
            </a:r>
            <a:r>
              <a:rPr lang="en-US" sz="3500" dirty="0"/>
              <a:t>, </a:t>
            </a:r>
            <a:r>
              <a:rPr lang="en-US" sz="3500" dirty="0" err="1"/>
              <a:t>giảm</a:t>
            </a:r>
            <a:r>
              <a:rPr lang="en-US" sz="3500" dirty="0"/>
              <a:t> </a:t>
            </a:r>
            <a:r>
              <a:rPr lang="en-US" sz="3500" dirty="0" err="1"/>
              <a:t>thể</a:t>
            </a:r>
            <a:r>
              <a:rPr lang="en-US" sz="3500" dirty="0"/>
              <a:t> </a:t>
            </a:r>
            <a:r>
              <a:rPr lang="en-US" sz="3500" dirty="0" err="1"/>
              <a:t>tích</a:t>
            </a:r>
            <a:r>
              <a:rPr lang="en-US" sz="3500" dirty="0"/>
              <a:t> </a:t>
            </a:r>
            <a:r>
              <a:rPr lang="en-US" sz="3500" dirty="0" err="1"/>
              <a:t>tuần</a:t>
            </a:r>
            <a:r>
              <a:rPr lang="en-US" sz="3500" dirty="0"/>
              <a:t> </a:t>
            </a:r>
            <a:r>
              <a:rPr lang="en-US" sz="3500" dirty="0" err="1"/>
              <a:t>hoàn</a:t>
            </a:r>
            <a:endParaRPr lang="en-US" sz="3500" dirty="0"/>
          </a:p>
          <a:p>
            <a:pPr lvl="1"/>
            <a:r>
              <a:rPr lang="en-US" sz="3500" smtClean="0"/>
              <a:t>Ngộ </a:t>
            </a:r>
            <a:r>
              <a:rPr lang="en-US" sz="3500" dirty="0" err="1"/>
              <a:t>độc</a:t>
            </a:r>
            <a:r>
              <a:rPr lang="en-US" sz="3500" dirty="0"/>
              <a:t> </a:t>
            </a:r>
            <a:r>
              <a:rPr lang="en-US" sz="3500" dirty="0" err="1"/>
              <a:t>aspirine</a:t>
            </a:r>
            <a:endParaRPr lang="en-US" sz="3500" dirty="0"/>
          </a:p>
          <a:p>
            <a:pPr lvl="1"/>
            <a:r>
              <a:rPr lang="en-US" sz="3500" smtClean="0"/>
              <a:t>Thở </a:t>
            </a:r>
            <a:r>
              <a:rPr lang="en-US" sz="3500" dirty="0" err="1"/>
              <a:t>máy</a:t>
            </a:r>
            <a:r>
              <a:rPr lang="en-US" sz="3500" dirty="0"/>
              <a:t> </a:t>
            </a:r>
            <a:r>
              <a:rPr lang="en-US" sz="3500" dirty="0" err="1"/>
              <a:t>điều</a:t>
            </a:r>
            <a:r>
              <a:rPr lang="en-US" sz="3500" dirty="0"/>
              <a:t> </a:t>
            </a:r>
            <a:r>
              <a:rPr lang="en-US" sz="3500" err="1"/>
              <a:t>chỉnh</a:t>
            </a:r>
            <a:r>
              <a:rPr lang="en-US" sz="3500"/>
              <a:t> </a:t>
            </a:r>
            <a:r>
              <a:rPr lang="en-US" sz="3500" smtClean="0"/>
              <a:t>không phù hợp</a:t>
            </a:r>
            <a:endParaRPr lang="en-U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vert="horz" lIns="0" rIns="0" bIns="0" anchor="b">
            <a:noAutofit/>
          </a:bodyPr>
          <a:lstStyle/>
          <a:p>
            <a:pPr lvl="1" algn="ctr" rtl="0">
              <a:spcBef>
                <a:spcPct val="0"/>
              </a:spcBef>
            </a:pPr>
            <a:r>
              <a:rPr lang="en-US" sz="4000" b="1" dirty="0">
                <a:solidFill>
                  <a:srgbClr val="2E5692"/>
                </a:solidFill>
              </a:rPr>
              <a:t>KIỀM HÔ HẤP </a:t>
            </a:r>
            <a:r>
              <a:rPr lang="en-US" sz="4000" b="1"/>
              <a:t/>
            </a:r>
            <a:br>
              <a:rPr lang="en-US" sz="4000" b="1"/>
            </a:br>
            <a:endParaRPr lang="en-US" sz="4000" b="1" dirty="0"/>
          </a:p>
        </p:txBody>
      </p:sp>
      <p:sp>
        <p:nvSpPr>
          <p:cNvPr id="3" name="Content Placeholder 2"/>
          <p:cNvSpPr>
            <a:spLocks noGrp="1"/>
          </p:cNvSpPr>
          <p:nvPr>
            <p:ph idx="1"/>
          </p:nvPr>
        </p:nvSpPr>
        <p:spPr>
          <a:xfrm>
            <a:off x="381000" y="1600200"/>
            <a:ext cx="8229600" cy="4983163"/>
          </a:xfrm>
        </p:spPr>
        <p:txBody>
          <a:bodyPr/>
          <a:lstStyle/>
          <a:p>
            <a:pPr lvl="0">
              <a:buNone/>
            </a:pPr>
            <a:r>
              <a:rPr lang="vi-VN" b="1" smtClean="0"/>
              <a:t>	</a:t>
            </a:r>
            <a:r>
              <a:rPr lang="en-US" b="1" u="sng" smtClean="0"/>
              <a:t>Điều trị</a:t>
            </a:r>
            <a:r>
              <a:rPr lang="vi-VN" b="1" smtClean="0"/>
              <a:t>:</a:t>
            </a:r>
            <a:r>
              <a:rPr lang="en-US" smtClean="0"/>
              <a:t> </a:t>
            </a:r>
            <a:endParaRPr lang="en-US" dirty="0" smtClean="0"/>
          </a:p>
          <a:p>
            <a:pPr lvl="0">
              <a:buNone/>
            </a:pPr>
            <a:r>
              <a:rPr lang="en-US" dirty="0" smtClean="0"/>
              <a:t> 	</a:t>
            </a:r>
            <a:r>
              <a:rPr lang="en-US" err="1"/>
              <a:t>Đ</a:t>
            </a:r>
            <a:r>
              <a:rPr lang="en-US" err="1" smtClean="0"/>
              <a:t>iều</a:t>
            </a:r>
            <a:r>
              <a:rPr lang="en-US" smtClean="0"/>
              <a:t> trị </a:t>
            </a:r>
            <a:r>
              <a:rPr lang="en-US" dirty="0" err="1"/>
              <a:t>nguyên</a:t>
            </a:r>
            <a:r>
              <a:rPr lang="en-US" dirty="0"/>
              <a:t> </a:t>
            </a:r>
            <a:r>
              <a:rPr lang="en-US" dirty="0" err="1"/>
              <a:t>nhân</a:t>
            </a:r>
            <a:r>
              <a:rPr lang="en-US"/>
              <a:t>. </a:t>
            </a:r>
            <a:endParaRPr lang="vi-VN" smtClean="0"/>
          </a:p>
          <a:p>
            <a:pPr lvl="0">
              <a:buNone/>
            </a:pPr>
            <a:r>
              <a:rPr lang="vi-VN"/>
              <a:t>	</a:t>
            </a:r>
            <a:r>
              <a:rPr lang="en-US" smtClean="0"/>
              <a:t>Trấn </a:t>
            </a:r>
            <a:r>
              <a:rPr lang="en-US" dirty="0"/>
              <a:t>an </a:t>
            </a:r>
            <a:r>
              <a:rPr lang="en-US" dirty="0" err="1"/>
              <a:t>bệnh</a:t>
            </a:r>
            <a:r>
              <a:rPr lang="en-US" dirty="0"/>
              <a:t> </a:t>
            </a:r>
            <a:r>
              <a:rPr lang="en-US" dirty="0" err="1"/>
              <a:t>nhân</a:t>
            </a:r>
            <a:r>
              <a:rPr lang="en-US" dirty="0"/>
              <a:t>, </a:t>
            </a:r>
            <a:r>
              <a:rPr lang="en-US" dirty="0" err="1"/>
              <a:t>cho</a:t>
            </a:r>
            <a:r>
              <a:rPr lang="en-US" dirty="0"/>
              <a:t> </a:t>
            </a:r>
            <a:r>
              <a:rPr lang="en-US" dirty="0" err="1"/>
              <a:t>tự</a:t>
            </a:r>
            <a:r>
              <a:rPr lang="en-US" dirty="0"/>
              <a:t> </a:t>
            </a:r>
            <a:r>
              <a:rPr lang="en-US" dirty="0" err="1"/>
              <a:t>thở</a:t>
            </a:r>
            <a:r>
              <a:rPr lang="en-US" dirty="0"/>
              <a:t> </a:t>
            </a:r>
            <a:r>
              <a:rPr lang="en-US" dirty="0" err="1"/>
              <a:t>lại</a:t>
            </a:r>
            <a:r>
              <a:rPr lang="en-US" dirty="0"/>
              <a:t> </a:t>
            </a:r>
            <a:r>
              <a:rPr lang="en-US" dirty="0" err="1"/>
              <a:t>khí</a:t>
            </a:r>
            <a:r>
              <a:rPr lang="en-US" dirty="0"/>
              <a:t> CO</a:t>
            </a:r>
            <a:r>
              <a:rPr lang="en-US" baseline="-25000" dirty="0"/>
              <a:t>2</a:t>
            </a:r>
            <a:r>
              <a:rPr lang="en-US" dirty="0"/>
              <a:t> (</a:t>
            </a:r>
            <a:r>
              <a:rPr lang="en-US" dirty="0" err="1"/>
              <a:t>thở</a:t>
            </a:r>
            <a:r>
              <a:rPr lang="en-US" dirty="0"/>
              <a:t> </a:t>
            </a:r>
            <a:r>
              <a:rPr lang="en-US" dirty="0" err="1"/>
              <a:t>trong</a:t>
            </a:r>
            <a:r>
              <a:rPr lang="en-US" dirty="0"/>
              <a:t> </a:t>
            </a:r>
            <a:r>
              <a:rPr lang="en-US" dirty="0" err="1"/>
              <a:t>túi</a:t>
            </a:r>
            <a:r>
              <a:rPr lang="en-US" dirty="0"/>
              <a:t> </a:t>
            </a:r>
            <a:r>
              <a:rPr lang="en-US" dirty="0" err="1"/>
              <a:t>giấy</a:t>
            </a:r>
            <a:r>
              <a:rPr lang="en-US" dirty="0"/>
              <a:t>), </a:t>
            </a:r>
            <a:r>
              <a:rPr lang="en-US" dirty="0" err="1"/>
              <a:t>cho</a:t>
            </a:r>
            <a:r>
              <a:rPr lang="en-US" dirty="0"/>
              <a:t> an </a:t>
            </a:r>
            <a:r>
              <a:rPr lang="en-US" dirty="0" err="1"/>
              <a:t>thần</a:t>
            </a:r>
            <a:r>
              <a:rPr lang="en-US" dirty="0"/>
              <a:t> </a:t>
            </a:r>
            <a:r>
              <a:rPr lang="en-US" dirty="0" err="1"/>
              <a:t>nếu</a:t>
            </a:r>
            <a:r>
              <a:rPr lang="en-US" dirty="0"/>
              <a:t> </a:t>
            </a:r>
            <a:r>
              <a:rPr lang="en-US" dirty="0" err="1" smtClean="0"/>
              <a:t>cần</a:t>
            </a:r>
            <a:r>
              <a:rPr lang="en-US" smtClean="0"/>
              <a:t>. </a:t>
            </a:r>
            <a:endParaRPr lang="vi-VN" smtClean="0"/>
          </a:p>
          <a:p>
            <a:pPr lvl="0">
              <a:buNone/>
            </a:pPr>
            <a:r>
              <a:rPr lang="vi-VN"/>
              <a:t>	</a:t>
            </a:r>
            <a:r>
              <a:rPr lang="en-US" smtClean="0"/>
              <a:t>Nếu </a:t>
            </a:r>
            <a:r>
              <a:rPr lang="en-US" dirty="0" err="1" smtClean="0"/>
              <a:t>đang</a:t>
            </a:r>
            <a:r>
              <a:rPr lang="en-US" dirty="0" smtClean="0"/>
              <a:t> </a:t>
            </a:r>
            <a:r>
              <a:rPr lang="en-US" dirty="0" err="1"/>
              <a:t>thở</a:t>
            </a:r>
            <a:r>
              <a:rPr lang="en-US" dirty="0"/>
              <a:t> </a:t>
            </a:r>
            <a:r>
              <a:rPr lang="en-US" dirty="0" err="1" smtClean="0"/>
              <a:t>máy</a:t>
            </a:r>
            <a:r>
              <a:rPr lang="en-US" dirty="0" smtClean="0"/>
              <a:t> </a:t>
            </a:r>
            <a:r>
              <a:rPr lang="en-US" dirty="0" err="1" smtClean="0"/>
              <a:t>có</a:t>
            </a:r>
            <a:r>
              <a:rPr lang="en-US" dirty="0" smtClean="0"/>
              <a:t> </a:t>
            </a:r>
            <a:r>
              <a:rPr lang="en-US" dirty="0" err="1" smtClean="0"/>
              <a:t>thể</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kiềm</a:t>
            </a:r>
            <a:r>
              <a:rPr lang="en-US" dirty="0" smtClean="0"/>
              <a:t> </a:t>
            </a:r>
            <a:r>
              <a:rPr lang="en-US" dirty="0" err="1" smtClean="0"/>
              <a:t>hô</a:t>
            </a:r>
            <a:r>
              <a:rPr lang="en-US" dirty="0" smtClean="0"/>
              <a:t> </a:t>
            </a:r>
            <a:r>
              <a:rPr lang="en-US" dirty="0" err="1" smtClean="0"/>
              <a:t>hấp</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giảm</a:t>
            </a:r>
            <a:r>
              <a:rPr lang="en-US" dirty="0" smtClean="0"/>
              <a:t> </a:t>
            </a:r>
            <a:r>
              <a:rPr lang="en-US" dirty="0" err="1" smtClean="0"/>
              <a:t>thông</a:t>
            </a:r>
            <a:r>
              <a:rPr lang="en-US" dirty="0" smtClean="0"/>
              <a:t> </a:t>
            </a:r>
            <a:r>
              <a:rPr lang="en-US" err="1" smtClean="0"/>
              <a:t>khí</a:t>
            </a:r>
            <a:r>
              <a:rPr lang="en-US" smtClean="0"/>
              <a:t> phút</a:t>
            </a:r>
            <a:r>
              <a:rPr lang="vi-VN" smtClean="0"/>
              <a:t>, </a:t>
            </a:r>
            <a:r>
              <a:rPr lang="en-US" smtClean="0"/>
              <a:t>và </a:t>
            </a:r>
            <a:r>
              <a:rPr lang="en-US" dirty="0" err="1" smtClean="0"/>
              <a:t>dùng</a:t>
            </a:r>
            <a:r>
              <a:rPr lang="en-US" dirty="0" smtClean="0"/>
              <a:t> </a:t>
            </a:r>
            <a:r>
              <a:rPr lang="en-US" dirty="0" err="1" smtClean="0"/>
              <a:t>thuốc</a:t>
            </a:r>
            <a:r>
              <a:rPr lang="en-US" dirty="0" smtClean="0"/>
              <a:t> an </a:t>
            </a:r>
            <a:r>
              <a:rPr lang="en-US" dirty="0" err="1" smtClean="0"/>
              <a:t>thần</a:t>
            </a:r>
            <a:r>
              <a:rPr lang="en-US" dirty="0" smtClean="0"/>
              <a:t> – </a:t>
            </a:r>
            <a:r>
              <a:rPr lang="en-US" err="1" smtClean="0"/>
              <a:t>giãn</a:t>
            </a:r>
            <a:r>
              <a:rPr lang="en-US" smtClean="0"/>
              <a:t> </a:t>
            </a:r>
            <a:r>
              <a:rPr lang="en-US" smtClean="0"/>
              <a:t>cơ.</a:t>
            </a:r>
            <a:endParaRPr lang="en-US" dirty="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762000"/>
          </a:xfrm>
        </p:spPr>
        <p:txBody>
          <a:bodyPr>
            <a:noAutofit/>
          </a:bodyPr>
          <a:lstStyle/>
          <a:p>
            <a:pPr lvl="1" algn="ctr" rtl="0">
              <a:spcBef>
                <a:spcPct val="0"/>
              </a:spcBef>
            </a:pPr>
            <a:r>
              <a:rPr lang="en-US" sz="4000" b="1" dirty="0">
                <a:solidFill>
                  <a:schemeClr val="accent2"/>
                </a:solidFill>
              </a:rPr>
              <a:t>TOAN CHUYỂN </a:t>
            </a:r>
            <a:r>
              <a:rPr lang="en-US" sz="4000" b="1" dirty="0" smtClean="0">
                <a:solidFill>
                  <a:schemeClr val="accent2"/>
                </a:solidFill>
              </a:rPr>
              <a:t>HÓA</a:t>
            </a:r>
            <a:r>
              <a:rPr lang="en-US" sz="4000" b="1" smtClean="0"/>
              <a:t/>
            </a:r>
            <a:br>
              <a:rPr lang="en-US" sz="4000" b="1" smtClean="0"/>
            </a:br>
            <a:endParaRPr lang="en-US" sz="4000" dirty="0"/>
          </a:p>
        </p:txBody>
      </p:sp>
      <p:sp>
        <p:nvSpPr>
          <p:cNvPr id="3" name="Content Placeholder 2"/>
          <p:cNvSpPr>
            <a:spLocks noGrp="1"/>
          </p:cNvSpPr>
          <p:nvPr>
            <p:ph idx="1"/>
          </p:nvPr>
        </p:nvSpPr>
        <p:spPr>
          <a:xfrm>
            <a:off x="533400" y="1143000"/>
            <a:ext cx="8229600" cy="5364163"/>
          </a:xfrm>
        </p:spPr>
        <p:txBody>
          <a:bodyPr>
            <a:normAutofit fontScale="85000" lnSpcReduction="10000"/>
          </a:bodyPr>
          <a:lstStyle/>
          <a:p>
            <a:pPr>
              <a:buNone/>
            </a:pPr>
            <a:r>
              <a:rPr lang="vi-VN" b="1" smtClean="0">
                <a:solidFill>
                  <a:schemeClr val="accent2"/>
                </a:solidFill>
                <a:latin typeface="+mj-lt"/>
              </a:rPr>
              <a:t>Do </a:t>
            </a:r>
            <a:r>
              <a:rPr lang="en-US" b="1" smtClean="0">
                <a:solidFill>
                  <a:schemeClr val="accent2"/>
                </a:solidFill>
                <a:latin typeface="+mj-lt"/>
              </a:rPr>
              <a:t>nhận một lượng acid hoặc mất</a:t>
            </a:r>
            <a:r>
              <a:rPr lang="vi-VN" b="1" smtClean="0">
                <a:solidFill>
                  <a:schemeClr val="accent2"/>
                </a:solidFill>
                <a:latin typeface="+mj-lt"/>
              </a:rPr>
              <a:t> </a:t>
            </a:r>
            <a:r>
              <a:rPr lang="en-US" b="1" smtClean="0">
                <a:solidFill>
                  <a:schemeClr val="accent2"/>
                </a:solidFill>
                <a:latin typeface="+mj-lt"/>
              </a:rPr>
              <a:t>HCO</a:t>
            </a:r>
            <a:r>
              <a:rPr lang="en-US" b="1" baseline="-25000" smtClean="0">
                <a:solidFill>
                  <a:schemeClr val="accent2"/>
                </a:solidFill>
                <a:latin typeface="+mj-lt"/>
              </a:rPr>
              <a:t>3</a:t>
            </a:r>
            <a:r>
              <a:rPr lang="en-US" b="1" baseline="30000" smtClean="0">
                <a:solidFill>
                  <a:schemeClr val="accent2"/>
                </a:solidFill>
                <a:latin typeface="+mj-lt"/>
              </a:rPr>
              <a:t>-</a:t>
            </a:r>
            <a:r>
              <a:rPr lang="en-US" b="1" smtClean="0">
                <a:solidFill>
                  <a:schemeClr val="accent2"/>
                </a:solidFill>
                <a:latin typeface="+mj-lt"/>
              </a:rPr>
              <a:t>. </a:t>
            </a:r>
            <a:endParaRPr lang="vi-VN" b="1" smtClean="0">
              <a:solidFill>
                <a:schemeClr val="accent2"/>
              </a:solidFill>
              <a:latin typeface="+mj-lt"/>
            </a:endParaRPr>
          </a:p>
          <a:p>
            <a:pPr>
              <a:buNone/>
            </a:pPr>
            <a:r>
              <a:rPr lang="en-US" b="1" smtClean="0">
                <a:solidFill>
                  <a:srgbClr val="00B050"/>
                </a:solidFill>
                <a:latin typeface="+mj-lt"/>
              </a:rPr>
              <a:t>Acid nhận từ các nguồn:</a:t>
            </a:r>
          </a:p>
          <a:p>
            <a:pPr>
              <a:buNone/>
            </a:pPr>
            <a:r>
              <a:rPr lang="en-US" smtClean="0">
                <a:latin typeface="+mj-lt"/>
              </a:rPr>
              <a:t>· Tăng sản xuất ion H</a:t>
            </a:r>
            <a:r>
              <a:rPr lang="en-US" baseline="30000" smtClean="0">
                <a:latin typeface="+mj-lt"/>
              </a:rPr>
              <a:t>+</a:t>
            </a:r>
            <a:r>
              <a:rPr lang="en-US" smtClean="0">
                <a:latin typeface="+mj-lt"/>
              </a:rPr>
              <a:t> nội sinh</a:t>
            </a:r>
            <a:r>
              <a:rPr lang="vi-VN" smtClean="0">
                <a:latin typeface="+mj-lt"/>
              </a:rPr>
              <a:t>: n</a:t>
            </a:r>
            <a:r>
              <a:rPr lang="en-US" smtClean="0">
                <a:latin typeface="+mj-lt"/>
              </a:rPr>
              <a:t>hiễm toan Ceton, </a:t>
            </a:r>
            <a:r>
              <a:rPr lang="vi-VN" smtClean="0">
                <a:latin typeface="+mj-lt"/>
              </a:rPr>
              <a:t>n</a:t>
            </a:r>
            <a:r>
              <a:rPr lang="en-US" smtClean="0">
                <a:latin typeface="+mj-lt"/>
              </a:rPr>
              <a:t>hiễm toan acid</a:t>
            </a:r>
            <a:r>
              <a:rPr lang="vi-VN" smtClean="0">
                <a:latin typeface="+mj-lt"/>
              </a:rPr>
              <a:t> </a:t>
            </a:r>
            <a:r>
              <a:rPr lang="en-US" smtClean="0">
                <a:latin typeface="+mj-lt"/>
              </a:rPr>
              <a:t>Lactic, ngộ độc Salycylate</a:t>
            </a:r>
            <a:r>
              <a:rPr lang="vi-VN" smtClean="0">
                <a:latin typeface="+mj-lt"/>
              </a:rPr>
              <a:t>.</a:t>
            </a:r>
            <a:endParaRPr lang="en-US" smtClean="0">
              <a:latin typeface="+mj-lt"/>
            </a:endParaRPr>
          </a:p>
          <a:p>
            <a:pPr>
              <a:buNone/>
            </a:pPr>
            <a:r>
              <a:rPr lang="en-US" smtClean="0">
                <a:latin typeface="+mj-lt"/>
              </a:rPr>
              <a:t>· Sự chuyển hoá của các chất độc qua đường ăn uống</a:t>
            </a:r>
            <a:r>
              <a:rPr lang="vi-VN" smtClean="0">
                <a:latin typeface="+mj-lt"/>
              </a:rPr>
              <a:t>: </a:t>
            </a:r>
            <a:r>
              <a:rPr lang="en-US" smtClean="0">
                <a:latin typeface="+mj-lt"/>
              </a:rPr>
              <a:t>Methanol,</a:t>
            </a:r>
            <a:r>
              <a:rPr lang="vi-VN" smtClean="0">
                <a:latin typeface="+mj-lt"/>
              </a:rPr>
              <a:t> </a:t>
            </a:r>
            <a:r>
              <a:rPr lang="en-US" smtClean="0">
                <a:latin typeface="+mj-lt"/>
              </a:rPr>
              <a:t>Ethylene Glycol và Paraldehyde.</a:t>
            </a:r>
          </a:p>
          <a:p>
            <a:pPr>
              <a:buNone/>
            </a:pPr>
            <a:r>
              <a:rPr lang="en-US" smtClean="0">
                <a:latin typeface="+mj-lt"/>
              </a:rPr>
              <a:t>· </a:t>
            </a:r>
            <a:r>
              <a:rPr lang="vi-VN" smtClean="0">
                <a:latin typeface="+mj-lt"/>
              </a:rPr>
              <a:t>T</a:t>
            </a:r>
            <a:r>
              <a:rPr lang="en-US" smtClean="0">
                <a:latin typeface="+mj-lt"/>
              </a:rPr>
              <a:t>hận</a:t>
            </a:r>
            <a:r>
              <a:rPr lang="vi-VN" smtClean="0">
                <a:latin typeface="+mj-lt"/>
              </a:rPr>
              <a:t> g</a:t>
            </a:r>
            <a:r>
              <a:rPr lang="en-US" smtClean="0">
                <a:latin typeface="+mj-lt"/>
              </a:rPr>
              <a:t>iảm bài xuất H</a:t>
            </a:r>
            <a:r>
              <a:rPr lang="en-US" baseline="30000" smtClean="0">
                <a:latin typeface="+mj-lt"/>
              </a:rPr>
              <a:t>+</a:t>
            </a:r>
            <a:r>
              <a:rPr lang="vi-VN" smtClean="0">
                <a:latin typeface="+mj-lt"/>
              </a:rPr>
              <a:t>: </a:t>
            </a:r>
            <a:r>
              <a:rPr lang="en-US" smtClean="0">
                <a:latin typeface="+mj-lt"/>
              </a:rPr>
              <a:t>nhiễm toan urê</a:t>
            </a:r>
            <a:r>
              <a:rPr lang="vi-VN" smtClean="0">
                <a:latin typeface="+mj-lt"/>
              </a:rPr>
              <a:t>, </a:t>
            </a:r>
            <a:r>
              <a:rPr lang="en-US" smtClean="0">
                <a:latin typeface="+mj-lt"/>
              </a:rPr>
              <a:t>nhiễm toan</a:t>
            </a:r>
          </a:p>
          <a:p>
            <a:pPr>
              <a:buNone/>
            </a:pPr>
            <a:r>
              <a:rPr lang="vi-VN" smtClean="0">
                <a:latin typeface="+mj-lt"/>
              </a:rPr>
              <a:t>	</a:t>
            </a:r>
            <a:r>
              <a:rPr lang="en-US" smtClean="0">
                <a:latin typeface="+mj-lt"/>
              </a:rPr>
              <a:t>ống thận xa </a:t>
            </a:r>
            <a:r>
              <a:rPr lang="vi-VN" smtClean="0">
                <a:latin typeface="+mj-lt"/>
              </a:rPr>
              <a:t>(</a:t>
            </a:r>
            <a:r>
              <a:rPr lang="en-US" smtClean="0">
                <a:latin typeface="+mj-lt"/>
              </a:rPr>
              <a:t>type I</a:t>
            </a:r>
            <a:r>
              <a:rPr lang="vi-VN" smtClean="0">
                <a:latin typeface="+mj-lt"/>
              </a:rPr>
              <a:t>)</a:t>
            </a:r>
            <a:endParaRPr lang="en-US" smtClean="0">
              <a:latin typeface="+mj-lt"/>
            </a:endParaRPr>
          </a:p>
          <a:p>
            <a:pPr>
              <a:buNone/>
            </a:pPr>
            <a:r>
              <a:rPr lang="en-US" b="1" smtClean="0">
                <a:solidFill>
                  <a:srgbClr val="00B050"/>
                </a:solidFill>
                <a:latin typeface="+mj-lt"/>
              </a:rPr>
              <a:t>Mất ion HCO</a:t>
            </a:r>
            <a:r>
              <a:rPr lang="en-US" b="1" baseline="-25000" smtClean="0">
                <a:solidFill>
                  <a:srgbClr val="00B050"/>
                </a:solidFill>
                <a:latin typeface="+mj-lt"/>
              </a:rPr>
              <a:t>3</a:t>
            </a:r>
            <a:r>
              <a:rPr lang="en-US" b="1" baseline="30000" smtClean="0">
                <a:solidFill>
                  <a:srgbClr val="00B050"/>
                </a:solidFill>
                <a:latin typeface="+mj-lt"/>
              </a:rPr>
              <a:t>-</a:t>
            </a:r>
            <a:r>
              <a:rPr lang="en-US" b="1" smtClean="0">
                <a:solidFill>
                  <a:srgbClr val="00B050"/>
                </a:solidFill>
                <a:latin typeface="+mj-lt"/>
              </a:rPr>
              <a:t>:</a:t>
            </a:r>
          </a:p>
          <a:p>
            <a:pPr>
              <a:buNone/>
            </a:pPr>
            <a:r>
              <a:rPr lang="en-US" smtClean="0">
                <a:latin typeface="+mj-lt"/>
              </a:rPr>
              <a:t>· Mất qua đường thận</a:t>
            </a:r>
            <a:r>
              <a:rPr lang="vi-VN" smtClean="0">
                <a:latin typeface="+mj-lt"/>
              </a:rPr>
              <a:t>:</a:t>
            </a:r>
            <a:r>
              <a:rPr lang="en-US" smtClean="0">
                <a:latin typeface="+mj-lt"/>
              </a:rPr>
              <a:t> nhiễm toan ống thận gần </a:t>
            </a:r>
            <a:r>
              <a:rPr lang="vi-VN" smtClean="0">
                <a:latin typeface="+mj-lt"/>
              </a:rPr>
              <a:t>(</a:t>
            </a:r>
            <a:r>
              <a:rPr lang="en-US" smtClean="0">
                <a:latin typeface="+mj-lt"/>
              </a:rPr>
              <a:t>type II</a:t>
            </a:r>
            <a:r>
              <a:rPr lang="vi-VN" smtClean="0">
                <a:latin typeface="+mj-lt"/>
              </a:rPr>
              <a:t>)</a:t>
            </a:r>
            <a:endParaRPr lang="en-US" smtClean="0">
              <a:latin typeface="+mj-lt"/>
            </a:endParaRPr>
          </a:p>
          <a:p>
            <a:pPr>
              <a:buNone/>
            </a:pPr>
            <a:r>
              <a:rPr lang="en-US" smtClean="0">
                <a:latin typeface="+mj-lt"/>
              </a:rPr>
              <a:t>· Mất qua đường tiêu hoá</a:t>
            </a:r>
            <a:r>
              <a:rPr lang="vi-VN" smtClean="0">
                <a:latin typeface="+mj-lt"/>
              </a:rPr>
              <a:t>:</a:t>
            </a:r>
            <a:r>
              <a:rPr lang="en-US" smtClean="0">
                <a:latin typeface="+mj-lt"/>
              </a:rPr>
              <a:t> tiêu chảy</a:t>
            </a:r>
            <a:endParaRPr lang="en-US">
              <a:latin typeface="+mj-lt"/>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686800" cy="1143000"/>
          </a:xfrm>
        </p:spPr>
        <p:txBody>
          <a:bodyPr>
            <a:noAutofit/>
          </a:bodyPr>
          <a:lstStyle/>
          <a:p>
            <a:pPr lvl="1" algn="ctr" rtl="0">
              <a:spcBef>
                <a:spcPct val="0"/>
              </a:spcBef>
            </a:pPr>
            <a:r>
              <a:rPr lang="en-US" sz="4800" b="1" dirty="0">
                <a:solidFill>
                  <a:srgbClr val="C00000"/>
                </a:solidFill>
              </a:rPr>
              <a:t>TOAN CHUYỂN </a:t>
            </a:r>
            <a:r>
              <a:rPr lang="en-US" sz="4800" b="1" dirty="0" smtClean="0">
                <a:solidFill>
                  <a:srgbClr val="C00000"/>
                </a:solidFill>
              </a:rPr>
              <a:t>HÓA</a:t>
            </a:r>
            <a:r>
              <a:rPr lang="en-US" sz="4800" b="1" smtClean="0">
                <a:solidFill>
                  <a:srgbClr val="C00000"/>
                </a:solidFill>
              </a:rPr>
              <a:t/>
            </a:r>
            <a:br>
              <a:rPr lang="en-US" sz="4800" b="1" smtClean="0">
                <a:solidFill>
                  <a:srgbClr val="C00000"/>
                </a:solidFill>
              </a:rPr>
            </a:br>
            <a:endParaRPr lang="en-US" sz="4800" b="1" dirty="0">
              <a:solidFill>
                <a:srgbClr val="C00000"/>
              </a:solidFill>
            </a:endParaRPr>
          </a:p>
        </p:txBody>
      </p:sp>
      <p:sp>
        <p:nvSpPr>
          <p:cNvPr id="3" name="Content Placeholder 2"/>
          <p:cNvSpPr>
            <a:spLocks noGrp="1"/>
          </p:cNvSpPr>
          <p:nvPr>
            <p:ph idx="1"/>
          </p:nvPr>
        </p:nvSpPr>
        <p:spPr>
          <a:xfrm>
            <a:off x="609600" y="1828800"/>
            <a:ext cx="8229600" cy="3916363"/>
          </a:xfrm>
        </p:spPr>
        <p:txBody>
          <a:bodyPr>
            <a:normAutofit lnSpcReduction="10000"/>
          </a:bodyPr>
          <a:lstStyle/>
          <a:p>
            <a:pPr>
              <a:lnSpc>
                <a:spcPct val="150000"/>
              </a:lnSpc>
              <a:buNone/>
            </a:pPr>
            <a:r>
              <a:rPr lang="en-US" smtClean="0">
                <a:latin typeface="Arial" pitchFamily="34" charset="0"/>
                <a:ea typeface="Tahoma" pitchFamily="34" charset="0"/>
                <a:cs typeface="Arial" pitchFamily="34" charset="0"/>
              </a:rPr>
              <a:t>Đáp ứng của cơ thể:</a:t>
            </a:r>
            <a:endParaRPr lang="vi-VN" dirty="0" smtClean="0">
              <a:latin typeface="Arial" pitchFamily="34" charset="0"/>
              <a:ea typeface="Tahoma" pitchFamily="34" charset="0"/>
              <a:cs typeface="Arial" pitchFamily="34" charset="0"/>
            </a:endParaRPr>
          </a:p>
          <a:p>
            <a:pPr>
              <a:lnSpc>
                <a:spcPct val="150000"/>
              </a:lnSpc>
            </a:pPr>
            <a:r>
              <a:rPr lang="en-US" smtClean="0">
                <a:latin typeface="Arial" pitchFamily="34" charset="0"/>
                <a:ea typeface="Tahoma" pitchFamily="34" charset="0"/>
                <a:cs typeface="Arial" pitchFamily="34" charset="0"/>
              </a:rPr>
              <a:t>Phổi: tăng thải CO</a:t>
            </a:r>
            <a:r>
              <a:rPr lang="en-US" baseline="-25000" smtClean="0">
                <a:latin typeface="Arial" pitchFamily="34" charset="0"/>
                <a:ea typeface="Tahoma" pitchFamily="34" charset="0"/>
                <a:cs typeface="Arial" pitchFamily="34" charset="0"/>
              </a:rPr>
              <a:t>2</a:t>
            </a:r>
            <a:r>
              <a:rPr lang="en-US" smtClean="0">
                <a:latin typeface="Arial" pitchFamily="34" charset="0"/>
                <a:ea typeface="Tahoma" pitchFamily="34" charset="0"/>
                <a:cs typeface="Arial" pitchFamily="34" charset="0"/>
              </a:rPr>
              <a:t> (sớm, nhanh)→ bù trừ bằng kiềm hô hấp.</a:t>
            </a:r>
          </a:p>
          <a:p>
            <a:pPr>
              <a:lnSpc>
                <a:spcPct val="150000"/>
              </a:lnSpc>
            </a:pPr>
            <a:r>
              <a:rPr lang="en-US" smtClean="0">
                <a:latin typeface="Arial" pitchFamily="34" charset="0"/>
                <a:ea typeface="Tahoma" pitchFamily="34" charset="0"/>
                <a:cs typeface="Arial" pitchFamily="34" charset="0"/>
              </a:rPr>
              <a:t>Thận: tăng thải H</a:t>
            </a:r>
            <a:r>
              <a:rPr lang="en-US" baseline="30000" smtClean="0">
                <a:latin typeface="Arial" pitchFamily="34" charset="0"/>
                <a:ea typeface="Tahoma" pitchFamily="34" charset="0"/>
                <a:cs typeface="Arial" pitchFamily="34" charset="0"/>
              </a:rPr>
              <a:t>+</a:t>
            </a:r>
            <a:r>
              <a:rPr lang="en-US" smtClean="0">
                <a:latin typeface="Arial" pitchFamily="34" charset="0"/>
                <a:ea typeface="Tahoma" pitchFamily="34" charset="0"/>
                <a:cs typeface="Arial" pitchFamily="34" charset="0"/>
              </a:rPr>
              <a:t>, tăng tái hấp thu HCO</a:t>
            </a:r>
            <a:r>
              <a:rPr lang="en-US" baseline="-25000" smtClean="0">
                <a:latin typeface="Arial" pitchFamily="34" charset="0"/>
                <a:ea typeface="Tahoma" pitchFamily="34" charset="0"/>
                <a:cs typeface="Arial" pitchFamily="34" charset="0"/>
              </a:rPr>
              <a:t>3</a:t>
            </a:r>
            <a:r>
              <a:rPr lang="en-US" smtClean="0">
                <a:latin typeface="Arial" pitchFamily="34" charset="0"/>
                <a:ea typeface="Tahoma" pitchFamily="34" charset="0"/>
                <a:cs typeface="Arial" pitchFamily="34" charset="0"/>
              </a:rPr>
              <a:t> (muộn)</a:t>
            </a:r>
          </a:p>
          <a:p>
            <a:pPr>
              <a:lnSpc>
                <a:spcPct val="150000"/>
              </a:lnSpc>
            </a:pPr>
            <a:endParaRPr lang="en-US" dirty="0" smtClean="0">
              <a:latin typeface="Arial" pitchFamily="34" charset="0"/>
              <a:ea typeface="Tahoma"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1143000"/>
          </a:xfrm>
        </p:spPr>
        <p:txBody>
          <a:bodyPr>
            <a:noAutofit/>
          </a:bodyPr>
          <a:lstStyle/>
          <a:p>
            <a:pPr lvl="1" algn="ctr" rtl="0">
              <a:spcBef>
                <a:spcPct val="0"/>
              </a:spcBef>
            </a:pPr>
            <a:r>
              <a:rPr lang="en-US" sz="4800" b="1" dirty="0">
                <a:solidFill>
                  <a:srgbClr val="C00000"/>
                </a:solidFill>
              </a:rPr>
              <a:t>TOAN CHUYỂN </a:t>
            </a:r>
            <a:r>
              <a:rPr lang="en-US" sz="4800" b="1" dirty="0" smtClean="0">
                <a:solidFill>
                  <a:srgbClr val="C00000"/>
                </a:solidFill>
              </a:rPr>
              <a:t>HÓA</a:t>
            </a:r>
            <a:r>
              <a:rPr lang="en-US" sz="4800" b="1" smtClean="0">
                <a:solidFill>
                  <a:srgbClr val="C00000"/>
                </a:solidFill>
              </a:rPr>
              <a:t/>
            </a:r>
            <a:br>
              <a:rPr lang="en-US" sz="4800" b="1" smtClean="0">
                <a:solidFill>
                  <a:srgbClr val="C00000"/>
                </a:solidFill>
              </a:rPr>
            </a:br>
            <a:endParaRPr lang="en-US" sz="4800" b="1" dirty="0">
              <a:solidFill>
                <a:srgbClr val="C00000"/>
              </a:solidFill>
            </a:endParaRPr>
          </a:p>
        </p:txBody>
      </p:sp>
      <p:sp>
        <p:nvSpPr>
          <p:cNvPr id="3" name="Content Placeholder 2"/>
          <p:cNvSpPr>
            <a:spLocks noGrp="1"/>
          </p:cNvSpPr>
          <p:nvPr>
            <p:ph idx="1"/>
          </p:nvPr>
        </p:nvSpPr>
        <p:spPr>
          <a:xfrm>
            <a:off x="609600" y="1341437"/>
            <a:ext cx="8229600" cy="5287963"/>
          </a:xfrm>
        </p:spPr>
        <p:txBody>
          <a:bodyPr>
            <a:normAutofit fontScale="85000" lnSpcReduction="20000"/>
          </a:bodyPr>
          <a:lstStyle/>
          <a:p>
            <a:pPr>
              <a:buNone/>
            </a:pPr>
            <a:r>
              <a:rPr lang="en-US" dirty="0" err="1" smtClean="0">
                <a:latin typeface="Arial" pitchFamily="34" charset="0"/>
                <a:ea typeface="Tahoma" pitchFamily="34" charset="0"/>
                <a:cs typeface="Arial" pitchFamily="34" charset="0"/>
              </a:rPr>
              <a:t>Lâm</a:t>
            </a:r>
            <a:r>
              <a:rPr lang="en-US" dirty="0" smtClean="0">
                <a:latin typeface="Arial" pitchFamily="34" charset="0"/>
                <a:ea typeface="Tahoma" pitchFamily="34" charset="0"/>
                <a:cs typeface="Arial" pitchFamily="34" charset="0"/>
              </a:rPr>
              <a:t> </a:t>
            </a:r>
            <a:r>
              <a:rPr lang="en-US" dirty="0" err="1" smtClean="0">
                <a:latin typeface="Arial" pitchFamily="34" charset="0"/>
                <a:ea typeface="Tahoma" pitchFamily="34" charset="0"/>
                <a:cs typeface="Arial" pitchFamily="34" charset="0"/>
              </a:rPr>
              <a:t>sàng</a:t>
            </a:r>
            <a:r>
              <a:rPr lang="en-US" dirty="0" smtClean="0">
                <a:latin typeface="Arial" pitchFamily="34" charset="0"/>
                <a:ea typeface="Tahoma" pitchFamily="34" charset="0"/>
                <a:cs typeface="Arial" pitchFamily="34" charset="0"/>
              </a:rPr>
              <a:t> :</a:t>
            </a:r>
            <a:endParaRPr lang="vi-VN" dirty="0" smtClean="0">
              <a:latin typeface="Arial" pitchFamily="34" charset="0"/>
              <a:ea typeface="Tahoma" pitchFamily="34" charset="0"/>
              <a:cs typeface="Arial" pitchFamily="34" charset="0"/>
            </a:endParaRPr>
          </a:p>
          <a:p>
            <a:r>
              <a:rPr lang="vi-VN" smtClean="0">
                <a:latin typeface="Arial" pitchFamily="34" charset="0"/>
                <a:ea typeface="Tahoma" pitchFamily="34" charset="0"/>
                <a:cs typeface="Arial" pitchFamily="34" charset="0"/>
              </a:rPr>
              <a:t>Tim mạch</a:t>
            </a:r>
            <a:r>
              <a:rPr lang="en-US" smtClean="0">
                <a:latin typeface="Arial" pitchFamily="34" charset="0"/>
                <a:ea typeface="Tahoma" pitchFamily="34" charset="0"/>
                <a:cs typeface="Arial" pitchFamily="34" charset="0"/>
              </a:rPr>
              <a:t>:</a:t>
            </a:r>
            <a:r>
              <a:rPr lang="vi-VN" smtClean="0">
                <a:latin typeface="Arial" pitchFamily="34" charset="0"/>
                <a:ea typeface="Tahoma" pitchFamily="34" charset="0"/>
                <a:cs typeface="Arial" pitchFamily="34" charset="0"/>
              </a:rPr>
              <a:t> </a:t>
            </a:r>
            <a:r>
              <a:rPr lang="vi-VN" dirty="0" smtClean="0">
                <a:latin typeface="Arial" pitchFamily="34" charset="0"/>
                <a:ea typeface="Tahoma" pitchFamily="34" charset="0"/>
                <a:cs typeface="Arial" pitchFamily="34" charset="0"/>
              </a:rPr>
              <a:t>là hệ cơ quan bị ảnh hưởng nghiêm trọng nhất: giảm co bóp cơ tim, giảm cung lượng tim, dãn mạch, giảm tác dụng thuốc vận mạch. </a:t>
            </a:r>
          </a:p>
          <a:p>
            <a:r>
              <a:rPr lang="vi-VN" dirty="0" smtClean="0">
                <a:latin typeface="Arial" pitchFamily="34" charset="0"/>
                <a:ea typeface="Tahoma" pitchFamily="34" charset="0"/>
                <a:cs typeface="Arial" pitchFamily="34" charset="0"/>
              </a:rPr>
              <a:t>Hô hấp: tăng thông khí, chủ yếu là tăng thể tích khí lưu thông (kiểu thở Kussmaul), giảm co bóp cơ hoành. </a:t>
            </a:r>
          </a:p>
          <a:p>
            <a:r>
              <a:rPr lang="vi-VN" dirty="0" smtClean="0">
                <a:latin typeface="Arial" pitchFamily="34" charset="0"/>
                <a:ea typeface="Tahoma" pitchFamily="34" charset="0"/>
                <a:cs typeface="Arial" pitchFamily="34" charset="0"/>
              </a:rPr>
              <a:t>Hệ thần kinh: rối loạn tri giác. </a:t>
            </a:r>
          </a:p>
          <a:p>
            <a:r>
              <a:rPr lang="vi-VN" dirty="0" smtClean="0">
                <a:latin typeface="Arial" pitchFamily="34" charset="0"/>
                <a:ea typeface="Tahoma" pitchFamily="34" charset="0"/>
                <a:cs typeface="Arial" pitchFamily="34" charset="0"/>
              </a:rPr>
              <a:t>Chuyển hóa: đề kháng insuline, tăng ái lực oxy-hemoglobin. </a:t>
            </a:r>
            <a:endParaRPr lang="en-US" dirty="0" smtClean="0">
              <a:latin typeface="Arial" pitchFamily="34" charset="0"/>
              <a:ea typeface="Tahoma" pitchFamily="34" charset="0"/>
              <a:cs typeface="Arial" pitchFamily="34" charset="0"/>
            </a:endParaRPr>
          </a:p>
          <a:p>
            <a:r>
              <a:rPr lang="vi-VN" dirty="0" smtClean="0">
                <a:latin typeface="Arial" pitchFamily="34" charset="0"/>
                <a:ea typeface="Tahoma" pitchFamily="34" charset="0"/>
                <a:cs typeface="Arial" pitchFamily="34" charset="0"/>
              </a:rPr>
              <a:t> Toan chuyển </a:t>
            </a:r>
            <a:r>
              <a:rPr lang="vi-VN" smtClean="0">
                <a:latin typeface="Arial" pitchFamily="34" charset="0"/>
                <a:ea typeface="Tahoma" pitchFamily="34" charset="0"/>
                <a:cs typeface="Arial" pitchFamily="34" charset="0"/>
              </a:rPr>
              <a:t>hóa mạn</a:t>
            </a:r>
            <a:r>
              <a:rPr lang="en-US" smtClean="0">
                <a:latin typeface="Arial" pitchFamily="34" charset="0"/>
                <a:ea typeface="Tahoma" pitchFamily="34" charset="0"/>
                <a:cs typeface="Arial" pitchFamily="34" charset="0"/>
              </a:rPr>
              <a:t>:</a:t>
            </a:r>
            <a:r>
              <a:rPr lang="vi-VN" smtClean="0">
                <a:latin typeface="Arial" pitchFamily="34" charset="0"/>
                <a:ea typeface="Tahoma" pitchFamily="34" charset="0"/>
                <a:cs typeface="Arial" pitchFamily="34" charset="0"/>
              </a:rPr>
              <a:t> </a:t>
            </a:r>
            <a:r>
              <a:rPr lang="en-US" smtClean="0">
                <a:latin typeface="Arial" pitchFamily="34" charset="0"/>
                <a:ea typeface="Tahoma" pitchFamily="34" charset="0"/>
                <a:cs typeface="Arial" pitchFamily="34" charset="0"/>
              </a:rPr>
              <a:t>x</a:t>
            </a:r>
            <a:r>
              <a:rPr lang="vi-VN" smtClean="0">
                <a:latin typeface="Arial" pitchFamily="34" charset="0"/>
                <a:ea typeface="Tahoma" pitchFamily="34" charset="0"/>
                <a:cs typeface="Arial" pitchFamily="34" charset="0"/>
              </a:rPr>
              <a:t>ương </a:t>
            </a:r>
            <a:r>
              <a:rPr lang="vi-VN" dirty="0" smtClean="0">
                <a:latin typeface="Arial" pitchFamily="34" charset="0"/>
                <a:ea typeface="Tahoma" pitchFamily="34" charset="0"/>
                <a:cs typeface="Arial" pitchFamily="34" charset="0"/>
              </a:rPr>
              <a:t>là cơ quan bị ảnh hưởng nghiêm trọng nhất: loãng xương và làm nặng hơn các bệnh xương có sẵn. </a:t>
            </a:r>
            <a:endParaRPr lang="en-US" dirty="0" smtClean="0">
              <a:latin typeface="Arial" pitchFamily="34" charset="0"/>
              <a:ea typeface="Tahoma"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685800"/>
          </a:xfrm>
        </p:spPr>
        <p:txBody>
          <a:bodyPr vert="horz" lIns="0" rIns="0" bIns="0" anchor="b">
            <a:normAutofit/>
          </a:bodyPr>
          <a:lstStyle/>
          <a:p>
            <a:pPr algn="ctr"/>
            <a:r>
              <a:rPr lang="fr-FR" sz="3700" b="1" dirty="0" err="1" smtClean="0"/>
              <a:t>Nguyên</a:t>
            </a:r>
            <a:r>
              <a:rPr lang="fr-FR" sz="3700" b="1" dirty="0" smtClean="0"/>
              <a:t> </a:t>
            </a:r>
            <a:r>
              <a:rPr lang="fr-FR" sz="3700" b="1" dirty="0" err="1" smtClean="0"/>
              <a:t>nhân</a:t>
            </a:r>
            <a:r>
              <a:rPr lang="fr-FR" sz="3700" b="1" dirty="0" smtClean="0"/>
              <a:t> </a:t>
            </a:r>
            <a:r>
              <a:rPr lang="fr-FR" sz="3700" b="1" dirty="0" err="1" smtClean="0"/>
              <a:t>nhiễm</a:t>
            </a:r>
            <a:r>
              <a:rPr lang="fr-FR" sz="3700" b="1" dirty="0" smtClean="0"/>
              <a:t> </a:t>
            </a:r>
            <a:r>
              <a:rPr lang="fr-FR" sz="3700" b="1" dirty="0" err="1" smtClean="0"/>
              <a:t>toan</a:t>
            </a:r>
            <a:r>
              <a:rPr lang="fr-FR" sz="3700" b="1" dirty="0" smtClean="0"/>
              <a:t> </a:t>
            </a:r>
            <a:r>
              <a:rPr lang="fr-FR" sz="3700" b="1" dirty="0" err="1" smtClean="0"/>
              <a:t>chuyển</a:t>
            </a:r>
            <a:r>
              <a:rPr lang="fr-FR" sz="3700" b="1" dirty="0" smtClean="0"/>
              <a:t> </a:t>
            </a:r>
            <a:r>
              <a:rPr lang="fr-FR" sz="3700" b="1" dirty="0" err="1" smtClean="0"/>
              <a:t>hóa</a:t>
            </a:r>
            <a:endParaRPr lang="fr-FR" sz="3700" b="1" dirty="0" smtClean="0"/>
          </a:p>
        </p:txBody>
      </p:sp>
      <p:sp>
        <p:nvSpPr>
          <p:cNvPr id="21507" name="Text Box 4"/>
          <p:cNvSpPr txBox="1">
            <a:spLocks noChangeArrowheads="1"/>
          </p:cNvSpPr>
          <p:nvPr/>
        </p:nvSpPr>
        <p:spPr bwMode="auto">
          <a:xfrm>
            <a:off x="3048001" y="1524001"/>
            <a:ext cx="2895600" cy="584775"/>
          </a:xfrm>
          <a:prstGeom prst="rect">
            <a:avLst/>
          </a:prstGeom>
          <a:noFill/>
          <a:ln w="9525">
            <a:noFill/>
            <a:miter lim="800000"/>
            <a:headEnd/>
            <a:tailEnd/>
          </a:ln>
        </p:spPr>
        <p:txBody>
          <a:bodyPr wrap="square">
            <a:spAutoFit/>
          </a:bodyPr>
          <a:lstStyle/>
          <a:p>
            <a:pPr algn="ctr"/>
            <a:r>
              <a:rPr lang="fr-FR" sz="3200" dirty="0" smtClean="0"/>
              <a:t>Anion Gap </a:t>
            </a:r>
            <a:endParaRPr lang="fr-FR" sz="3200" dirty="0"/>
          </a:p>
        </p:txBody>
      </p:sp>
      <p:sp>
        <p:nvSpPr>
          <p:cNvPr id="21508" name="Text Box 5"/>
          <p:cNvSpPr txBox="1">
            <a:spLocks noChangeArrowheads="1"/>
          </p:cNvSpPr>
          <p:nvPr/>
        </p:nvSpPr>
        <p:spPr bwMode="auto">
          <a:xfrm>
            <a:off x="1435100" y="2362200"/>
            <a:ext cx="910827" cy="584775"/>
          </a:xfrm>
          <a:prstGeom prst="rect">
            <a:avLst/>
          </a:prstGeom>
          <a:noFill/>
          <a:ln w="9525">
            <a:noFill/>
            <a:miter lim="800000"/>
            <a:headEnd/>
            <a:tailEnd/>
          </a:ln>
        </p:spPr>
        <p:txBody>
          <a:bodyPr wrap="none">
            <a:spAutoFit/>
          </a:bodyPr>
          <a:lstStyle/>
          <a:p>
            <a:pPr algn="ctr"/>
            <a:r>
              <a:rPr lang="fr-FR" sz="3200" dirty="0"/>
              <a:t>Cao </a:t>
            </a:r>
          </a:p>
        </p:txBody>
      </p:sp>
      <p:sp>
        <p:nvSpPr>
          <p:cNvPr id="21509" name="Text Box 6"/>
          <p:cNvSpPr txBox="1">
            <a:spLocks noChangeArrowheads="1"/>
          </p:cNvSpPr>
          <p:nvPr/>
        </p:nvSpPr>
        <p:spPr bwMode="auto">
          <a:xfrm>
            <a:off x="6934200" y="2438400"/>
            <a:ext cx="2276585" cy="584775"/>
          </a:xfrm>
          <a:prstGeom prst="rect">
            <a:avLst/>
          </a:prstGeom>
          <a:noFill/>
          <a:ln w="9525">
            <a:noFill/>
            <a:miter lim="800000"/>
            <a:headEnd/>
            <a:tailEnd/>
          </a:ln>
        </p:spPr>
        <p:txBody>
          <a:bodyPr wrap="none">
            <a:spAutoFit/>
          </a:bodyPr>
          <a:lstStyle/>
          <a:p>
            <a:r>
              <a:rPr lang="fr-FR" sz="3200" dirty="0" err="1"/>
              <a:t>Bình</a:t>
            </a:r>
            <a:r>
              <a:rPr lang="fr-FR" sz="3200" dirty="0"/>
              <a:t> </a:t>
            </a:r>
            <a:r>
              <a:rPr lang="fr-FR" sz="3200" dirty="0" err="1"/>
              <a:t>thường</a:t>
            </a:r>
            <a:endParaRPr lang="fr-FR" sz="3200" dirty="0"/>
          </a:p>
        </p:txBody>
      </p:sp>
      <p:sp>
        <p:nvSpPr>
          <p:cNvPr id="21510" name="Text Box 7"/>
          <p:cNvSpPr txBox="1">
            <a:spLocks noChangeArrowheads="1"/>
          </p:cNvSpPr>
          <p:nvPr/>
        </p:nvSpPr>
        <p:spPr bwMode="auto">
          <a:xfrm>
            <a:off x="381000" y="3197225"/>
            <a:ext cx="4267200" cy="3108543"/>
          </a:xfrm>
          <a:prstGeom prst="rect">
            <a:avLst/>
          </a:prstGeom>
          <a:noFill/>
          <a:ln w="38100">
            <a:solidFill>
              <a:schemeClr val="tx1"/>
            </a:solidFill>
            <a:miter lim="800000"/>
            <a:headEnd/>
            <a:tailEnd/>
          </a:ln>
        </p:spPr>
        <p:txBody>
          <a:bodyPr wrap="square">
            <a:spAutoFit/>
          </a:bodyPr>
          <a:lstStyle/>
          <a:p>
            <a:pPr>
              <a:buFontTx/>
              <a:buChar char="•"/>
            </a:pPr>
            <a:r>
              <a:rPr lang="fr-FR" sz="2800" dirty="0" err="1"/>
              <a:t>Suy</a:t>
            </a:r>
            <a:r>
              <a:rPr lang="fr-FR" sz="2800" dirty="0"/>
              <a:t> </a:t>
            </a:r>
            <a:r>
              <a:rPr lang="fr-FR" sz="2800" dirty="0" err="1"/>
              <a:t>thận</a:t>
            </a:r>
            <a:endParaRPr lang="fr-FR" sz="2800" dirty="0"/>
          </a:p>
          <a:p>
            <a:pPr>
              <a:buFontTx/>
              <a:buChar char="•"/>
            </a:pPr>
            <a:r>
              <a:rPr lang="fr-FR" sz="2800" dirty="0" err="1"/>
              <a:t>Toan</a:t>
            </a:r>
            <a:r>
              <a:rPr lang="fr-FR" sz="2800" dirty="0"/>
              <a:t> </a:t>
            </a:r>
            <a:r>
              <a:rPr lang="fr-FR" sz="2800" dirty="0" err="1"/>
              <a:t>máu</a:t>
            </a:r>
            <a:r>
              <a:rPr lang="fr-FR" sz="2800" dirty="0"/>
              <a:t> </a:t>
            </a:r>
            <a:r>
              <a:rPr lang="fr-FR" sz="2800" dirty="0" err="1"/>
              <a:t>lactic</a:t>
            </a:r>
            <a:endParaRPr lang="fr-FR" sz="2800" dirty="0"/>
          </a:p>
          <a:p>
            <a:pPr>
              <a:buFontTx/>
              <a:buChar char="•"/>
            </a:pPr>
            <a:r>
              <a:rPr lang="fr-FR" sz="2800" dirty="0" err="1"/>
              <a:t>Toan</a:t>
            </a:r>
            <a:r>
              <a:rPr lang="fr-FR" sz="2800" dirty="0"/>
              <a:t> </a:t>
            </a:r>
            <a:r>
              <a:rPr lang="fr-FR" sz="2800" dirty="0" err="1"/>
              <a:t>máu</a:t>
            </a:r>
            <a:r>
              <a:rPr lang="fr-FR" sz="2800" dirty="0"/>
              <a:t> </a:t>
            </a:r>
            <a:r>
              <a:rPr lang="fr-FR" sz="2800" dirty="0" err="1"/>
              <a:t>thể</a:t>
            </a:r>
            <a:r>
              <a:rPr lang="fr-FR" sz="2800" dirty="0"/>
              <a:t> </a:t>
            </a:r>
            <a:r>
              <a:rPr lang="fr-FR" sz="2800" dirty="0" err="1"/>
              <a:t>xê</a:t>
            </a:r>
            <a:r>
              <a:rPr lang="fr-FR" sz="2800" dirty="0"/>
              <a:t> </a:t>
            </a:r>
            <a:r>
              <a:rPr lang="fr-FR" sz="2800" err="1" smtClean="0"/>
              <a:t>tôn</a:t>
            </a:r>
            <a:r>
              <a:rPr lang="fr-FR" sz="2800" smtClean="0"/>
              <a:t> (ĐTĐ</a:t>
            </a:r>
            <a:r>
              <a:rPr lang="vi-VN" sz="2800" smtClean="0"/>
              <a:t>,</a:t>
            </a:r>
            <a:r>
              <a:rPr lang="fr-FR" sz="2800" smtClean="0"/>
              <a:t>  </a:t>
            </a:r>
            <a:r>
              <a:rPr lang="fr-FR" sz="2800" dirty="0" err="1" smtClean="0"/>
              <a:t>nghiện</a:t>
            </a:r>
            <a:r>
              <a:rPr lang="fr-FR" sz="2800" dirty="0" smtClean="0"/>
              <a:t> </a:t>
            </a:r>
            <a:r>
              <a:rPr lang="fr-FR" sz="2800" dirty="0" err="1" smtClean="0"/>
              <a:t>rượu</a:t>
            </a:r>
            <a:r>
              <a:rPr lang="fr-FR" sz="2800" dirty="0" smtClean="0"/>
              <a:t>)</a:t>
            </a:r>
            <a:endParaRPr lang="fr-FR" sz="2800" dirty="0"/>
          </a:p>
          <a:p>
            <a:pPr>
              <a:buFontTx/>
              <a:buChar char="•"/>
            </a:pPr>
            <a:r>
              <a:rPr lang="fr-FR" sz="2800" dirty="0" err="1"/>
              <a:t>Ngộ</a:t>
            </a:r>
            <a:r>
              <a:rPr lang="fr-FR" sz="2800" dirty="0"/>
              <a:t> </a:t>
            </a:r>
            <a:r>
              <a:rPr lang="fr-FR" sz="2800" dirty="0" err="1"/>
              <a:t>độc</a:t>
            </a:r>
            <a:r>
              <a:rPr lang="fr-FR" sz="2800" dirty="0"/>
              <a:t> </a:t>
            </a:r>
            <a:r>
              <a:rPr lang="fr-FR" sz="2800" dirty="0" smtClean="0"/>
              <a:t>: salicylates, </a:t>
            </a:r>
            <a:r>
              <a:rPr lang="fr-FR" sz="2800" dirty="0" err="1" smtClean="0"/>
              <a:t>ethylene</a:t>
            </a:r>
            <a:r>
              <a:rPr lang="fr-FR" sz="2800" dirty="0" smtClean="0"/>
              <a:t> glycol, </a:t>
            </a:r>
            <a:r>
              <a:rPr lang="fr-FR" sz="2800" dirty="0" err="1" smtClean="0"/>
              <a:t>methanol</a:t>
            </a:r>
            <a:r>
              <a:rPr lang="fr-FR" sz="2800" dirty="0" smtClean="0"/>
              <a:t>, </a:t>
            </a:r>
            <a:r>
              <a:rPr lang="fr-FR" sz="2800" dirty="0" err="1" smtClean="0"/>
              <a:t>paraldehyde</a:t>
            </a:r>
            <a:endParaRPr lang="fr-FR" sz="2800" dirty="0"/>
          </a:p>
        </p:txBody>
      </p:sp>
      <p:sp>
        <p:nvSpPr>
          <p:cNvPr id="21511" name="Text Box 12"/>
          <p:cNvSpPr txBox="1">
            <a:spLocks noChangeArrowheads="1"/>
          </p:cNvSpPr>
          <p:nvPr/>
        </p:nvSpPr>
        <p:spPr bwMode="auto">
          <a:xfrm>
            <a:off x="4953000" y="3927475"/>
            <a:ext cx="3810000" cy="1384995"/>
          </a:xfrm>
          <a:prstGeom prst="rect">
            <a:avLst/>
          </a:prstGeom>
          <a:noFill/>
          <a:ln w="38100">
            <a:solidFill>
              <a:schemeClr val="tx1"/>
            </a:solidFill>
            <a:miter lim="800000"/>
            <a:headEnd/>
            <a:tailEnd/>
          </a:ln>
        </p:spPr>
        <p:txBody>
          <a:bodyPr>
            <a:spAutoFit/>
          </a:bodyPr>
          <a:lstStyle/>
          <a:p>
            <a:pPr>
              <a:buFont typeface="Arial" pitchFamily="34" charset="0"/>
              <a:buChar char="•"/>
            </a:pPr>
            <a:r>
              <a:rPr lang="fr-FR" sz="2800" dirty="0" err="1" smtClean="0"/>
              <a:t>Tiêu</a:t>
            </a:r>
            <a:r>
              <a:rPr lang="fr-FR" sz="2800" dirty="0" smtClean="0"/>
              <a:t> </a:t>
            </a:r>
            <a:r>
              <a:rPr lang="fr-FR" sz="2800" dirty="0" err="1" smtClean="0"/>
              <a:t>chảy</a:t>
            </a:r>
            <a:endParaRPr lang="fr-FR" sz="2800" dirty="0"/>
          </a:p>
          <a:p>
            <a:pPr>
              <a:buFont typeface="Arial" pitchFamily="34" charset="0"/>
              <a:buChar char="•"/>
            </a:pPr>
            <a:r>
              <a:rPr lang="fr-FR" sz="2800" dirty="0" err="1"/>
              <a:t>Mở</a:t>
            </a:r>
            <a:r>
              <a:rPr lang="fr-FR" sz="2800" dirty="0"/>
              <a:t> </a:t>
            </a:r>
            <a:r>
              <a:rPr lang="fr-FR" sz="2800" dirty="0" err="1"/>
              <a:t>thông</a:t>
            </a:r>
            <a:r>
              <a:rPr lang="fr-FR" sz="2800" dirty="0"/>
              <a:t> </a:t>
            </a:r>
            <a:r>
              <a:rPr lang="fr-FR" sz="2800" dirty="0" err="1"/>
              <a:t>hông</a:t>
            </a:r>
            <a:r>
              <a:rPr lang="fr-FR" sz="2800" dirty="0"/>
              <a:t> </a:t>
            </a:r>
            <a:r>
              <a:rPr lang="fr-FR" sz="2800" dirty="0" err="1"/>
              <a:t>tràng</a:t>
            </a:r>
            <a:endParaRPr lang="fr-FR" sz="2800" dirty="0"/>
          </a:p>
          <a:p>
            <a:pPr>
              <a:buFont typeface="Arial" pitchFamily="34" charset="0"/>
              <a:buChar char="•"/>
            </a:pPr>
            <a:r>
              <a:rPr lang="fr-FR" sz="2800" dirty="0" err="1"/>
              <a:t>Toan</a:t>
            </a:r>
            <a:r>
              <a:rPr lang="fr-FR" sz="2800" dirty="0"/>
              <a:t> </a:t>
            </a:r>
            <a:r>
              <a:rPr lang="fr-FR" sz="2800" dirty="0" err="1"/>
              <a:t>máu</a:t>
            </a:r>
            <a:r>
              <a:rPr lang="fr-FR" sz="2800" dirty="0"/>
              <a:t> do </a:t>
            </a:r>
            <a:r>
              <a:rPr lang="fr-FR" sz="2800" dirty="0" err="1"/>
              <a:t>ống</a:t>
            </a:r>
            <a:r>
              <a:rPr lang="fr-FR" sz="2800" dirty="0"/>
              <a:t> </a:t>
            </a:r>
            <a:r>
              <a:rPr lang="fr-FR" sz="2800" dirty="0" err="1"/>
              <a:t>thận</a:t>
            </a:r>
            <a:endParaRPr lang="fr-FR" sz="2800" dirty="0"/>
          </a:p>
        </p:txBody>
      </p:sp>
      <p:sp>
        <p:nvSpPr>
          <p:cNvPr id="21512" name="Line 13"/>
          <p:cNvSpPr>
            <a:spLocks noChangeShapeType="1"/>
          </p:cNvSpPr>
          <p:nvPr/>
        </p:nvSpPr>
        <p:spPr bwMode="auto">
          <a:xfrm flipH="1">
            <a:off x="2209800" y="2192337"/>
            <a:ext cx="2362200" cy="492125"/>
          </a:xfrm>
          <a:prstGeom prst="line">
            <a:avLst/>
          </a:prstGeom>
          <a:noFill/>
          <a:ln w="38100">
            <a:solidFill>
              <a:srgbClr val="FF0000"/>
            </a:solidFill>
            <a:round/>
            <a:headEnd/>
            <a:tailEnd type="triangle" w="med" len="med"/>
          </a:ln>
        </p:spPr>
        <p:txBody>
          <a:bodyPr/>
          <a:lstStyle/>
          <a:p>
            <a:endParaRPr lang="en-US"/>
          </a:p>
        </p:txBody>
      </p:sp>
      <p:sp>
        <p:nvSpPr>
          <p:cNvPr id="21513" name="Line 14"/>
          <p:cNvSpPr>
            <a:spLocks noChangeShapeType="1"/>
          </p:cNvSpPr>
          <p:nvPr/>
        </p:nvSpPr>
        <p:spPr bwMode="auto">
          <a:xfrm flipH="1" flipV="1">
            <a:off x="4572000" y="2174875"/>
            <a:ext cx="2362200" cy="492125"/>
          </a:xfrm>
          <a:prstGeom prst="line">
            <a:avLst/>
          </a:prstGeom>
          <a:noFill/>
          <a:ln w="38100">
            <a:solidFill>
              <a:srgbClr val="FF0000"/>
            </a:solidFill>
            <a:round/>
            <a:headEnd type="triangle" w="med" len="med"/>
            <a:tailEnd/>
          </a:ln>
        </p:spPr>
        <p:txBody>
          <a:bodyPr/>
          <a:lstStyle/>
          <a:p>
            <a:endParaRPr lang="en-US"/>
          </a:p>
        </p:txBody>
      </p:sp>
      <p:sp>
        <p:nvSpPr>
          <p:cNvPr id="21514" name="AutoShape 15"/>
          <p:cNvSpPr>
            <a:spLocks noChangeArrowheads="1"/>
          </p:cNvSpPr>
          <p:nvPr/>
        </p:nvSpPr>
        <p:spPr bwMode="auto">
          <a:xfrm>
            <a:off x="1524000" y="2819400"/>
            <a:ext cx="381000" cy="301625"/>
          </a:xfrm>
          <a:prstGeom prst="down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en-US"/>
          </a:p>
        </p:txBody>
      </p:sp>
      <p:sp>
        <p:nvSpPr>
          <p:cNvPr id="21515" name="AutoShape 16"/>
          <p:cNvSpPr>
            <a:spLocks noChangeArrowheads="1"/>
          </p:cNvSpPr>
          <p:nvPr/>
        </p:nvSpPr>
        <p:spPr bwMode="auto">
          <a:xfrm>
            <a:off x="7239000" y="2895600"/>
            <a:ext cx="533400" cy="838200"/>
          </a:xfrm>
          <a:prstGeom prst="downArrow">
            <a:avLst>
              <a:gd name="adj1" fmla="val 50000"/>
              <a:gd name="adj2" fmla="val 39286"/>
            </a:avLst>
          </a:prstGeom>
          <a:solidFill>
            <a:srgbClr val="FF0000"/>
          </a:solidFill>
          <a:ln w="9525">
            <a:solidFill>
              <a:srgbClr val="FF0000"/>
            </a:solidFill>
            <a:miter lim="800000"/>
            <a:headEnd/>
            <a:tailEnd/>
          </a:ln>
        </p:spPr>
        <p:txBody>
          <a:bodyPr wrap="none" anchor="ctr"/>
          <a:lstStyle/>
          <a:p>
            <a:endParaRPr lang="en-US"/>
          </a:p>
        </p:txBody>
      </p:sp>
      <p:sp>
        <p:nvSpPr>
          <p:cNvPr id="21505" name="Rectangle 1"/>
          <p:cNvSpPr>
            <a:spLocks noChangeArrowheads="1"/>
          </p:cNvSpPr>
          <p:nvPr/>
        </p:nvSpPr>
        <p:spPr bwMode="auto">
          <a:xfrm>
            <a:off x="5105715" y="1219200"/>
            <a:ext cx="4038285"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Times New Roman" pitchFamily="18" charset="0"/>
                <a:cs typeface="Arial" pitchFamily="34" charset="0"/>
              </a:rPr>
              <a:t>AG </a:t>
            </a:r>
            <a:r>
              <a:rPr kumimoji="0" lang="en-US"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a:t>
            </a:r>
            <a:r>
              <a:rPr kumimoji="0" lang="en-US" altLang="zh-CN" sz="1600" b="0" i="0" u="none" strike="noStrike" cap="none" normalizeH="0" baseline="30000" smtClean="0">
                <a:ln>
                  <a:noFill/>
                </a:ln>
                <a:solidFill>
                  <a:schemeClr val="tx1"/>
                </a:solidFill>
                <a:effectLst/>
                <a:latin typeface="Arial" pitchFamily="34" charset="0"/>
                <a:ea typeface="Times New Roman" pitchFamily="18" charset="0"/>
                <a:cs typeface="Arial" pitchFamily="34" charset="0"/>
              </a:rPr>
              <a:t>+</a:t>
            </a:r>
            <a:r>
              <a:rPr kumimoji="0" lang="en-US"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 </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altLang="zh-CN"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Cl</a:t>
            </a:r>
            <a:r>
              <a:rPr kumimoji="0" lang="en-US" altLang="zh-CN"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[HCO3</a:t>
            </a:r>
            <a:r>
              <a:rPr kumimoji="0" lang="en-US" altLang="zh-CN"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vi-VN"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altLang="zh-CN"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bình</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zh-CN"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thường</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12 ±</a:t>
            </a:r>
            <a:r>
              <a:rPr kumimoji="0" lang="vi-VN"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2 </a:t>
            </a:r>
            <a:r>
              <a:rPr kumimoji="0" lang="en-US" altLang="zh-CN" sz="16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mmol/l</a:t>
            </a:r>
            <a:r>
              <a:rPr kumimoji="0" lang="en-US" altLang="zh-CN"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altLang="zh-CN"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lstStyle/>
          <a:p>
            <a:pPr algn="ctr"/>
            <a:r>
              <a:rPr lang="en-US" b="1" smtClean="0">
                <a:solidFill>
                  <a:schemeClr val="accent5">
                    <a:lumMod val="75000"/>
                  </a:schemeClr>
                </a:solidFill>
              </a:rPr>
              <a:t>ĐẠI CƯƠNG</a:t>
            </a:r>
            <a:endParaRPr lang="en-US" b="1" dirty="0">
              <a:solidFill>
                <a:schemeClr val="accent5">
                  <a:lumMod val="75000"/>
                </a:schemeClr>
              </a:solidFill>
            </a:endParaRPr>
          </a:p>
        </p:txBody>
      </p:sp>
      <p:sp>
        <p:nvSpPr>
          <p:cNvPr id="3" name="Content Placeholder 2"/>
          <p:cNvSpPr>
            <a:spLocks noGrp="1"/>
          </p:cNvSpPr>
          <p:nvPr>
            <p:ph idx="1"/>
          </p:nvPr>
        </p:nvSpPr>
        <p:spPr>
          <a:xfrm>
            <a:off x="685800" y="1524000"/>
            <a:ext cx="8001000" cy="4525963"/>
          </a:xfrm>
        </p:spPr>
        <p:txBody>
          <a:bodyPr>
            <a:normAutofit fontScale="92500" lnSpcReduction="10000"/>
          </a:bodyPr>
          <a:lstStyle/>
          <a:p>
            <a:pPr>
              <a:buNone/>
            </a:pPr>
            <a:r>
              <a:rPr lang="en-US" smtClean="0"/>
              <a:t>pH dịch ngoại bào được duy trì chặt chẽ trong khoảng 7.35- 7.45 </a:t>
            </a:r>
            <a:endParaRPr lang="vi-VN" smtClean="0"/>
          </a:p>
          <a:p>
            <a:r>
              <a:rPr lang="en-US" smtClean="0"/>
              <a:t>pH &lt; 7.35 </a:t>
            </a:r>
            <a:r>
              <a:rPr lang="en-US" smtClean="0">
                <a:latin typeface="Calibri"/>
                <a:cs typeface="Calibri"/>
              </a:rPr>
              <a:t>→ t</a:t>
            </a:r>
            <a:r>
              <a:rPr lang="en-US" smtClean="0"/>
              <a:t>oan máu</a:t>
            </a:r>
            <a:endParaRPr lang="en-US" dirty="0" smtClean="0"/>
          </a:p>
          <a:p>
            <a:r>
              <a:rPr lang="en-US" smtClean="0"/>
              <a:t>pH &gt; 7.45 </a:t>
            </a:r>
            <a:r>
              <a:rPr lang="en-US" smtClean="0">
                <a:cs typeface="Calibri"/>
              </a:rPr>
              <a:t>→ kiềm</a:t>
            </a:r>
            <a:r>
              <a:rPr lang="en-US" smtClean="0"/>
              <a:t> máu</a:t>
            </a:r>
          </a:p>
          <a:p>
            <a:pPr>
              <a:buNone/>
            </a:pPr>
            <a:r>
              <a:rPr lang="en-US" smtClean="0"/>
              <a:t>Cơ thể luôn sản xuất ra acid, gồm 2 loại:</a:t>
            </a:r>
            <a:endParaRPr lang="en-US" dirty="0" smtClean="0"/>
          </a:p>
          <a:p>
            <a:r>
              <a:rPr lang="en-US" smtClean="0"/>
              <a:t>Acid bay hơi: H</a:t>
            </a:r>
            <a:r>
              <a:rPr lang="en-US" baseline="-25000" smtClean="0"/>
              <a:t>2</a:t>
            </a:r>
            <a:r>
              <a:rPr lang="en-US" smtClean="0"/>
              <a:t>C0</a:t>
            </a:r>
            <a:r>
              <a:rPr lang="en-US" baseline="-25000" smtClean="0"/>
              <a:t>3</a:t>
            </a:r>
            <a:r>
              <a:rPr lang="en-US" smtClean="0"/>
              <a:t>, được thải qua đường hô hấp (C0</a:t>
            </a:r>
            <a:r>
              <a:rPr lang="en-US" baseline="-25000" smtClean="0"/>
              <a:t>2</a:t>
            </a:r>
            <a:r>
              <a:rPr lang="en-US" smtClean="0"/>
              <a:t>)</a:t>
            </a:r>
          </a:p>
          <a:p>
            <a:r>
              <a:rPr lang="en-US" smtClean="0"/>
              <a:t>Acid cố định: lactic, cetonic, phosphoric, sulfuric thải qua đường thận</a:t>
            </a:r>
            <a:endParaRPr lang="en-US"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2"/>
          <a:srcRect/>
          <a:stretch>
            <a:fillRect/>
          </a:stretch>
        </p:blipFill>
        <p:spPr bwMode="auto">
          <a:xfrm>
            <a:off x="179388" y="0"/>
            <a:ext cx="8785225" cy="6858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76200" y="533400"/>
            <a:ext cx="8610600" cy="5943600"/>
          </a:xfrm>
        </p:spPr>
        <p:txBody>
          <a:bodyPr>
            <a:normAutofit fontScale="92500" lnSpcReduction="10000"/>
          </a:bodyPr>
          <a:lstStyle/>
          <a:p>
            <a:pPr algn="ctr" eaLnBrk="1" hangingPunct="1">
              <a:buFont typeface="Wingdings" pitchFamily="2" charset="2"/>
              <a:buNone/>
              <a:defRPr/>
            </a:pPr>
            <a:r>
              <a:rPr lang="en-US" sz="3500" b="1" dirty="0" err="1" smtClean="0">
                <a:solidFill>
                  <a:srgbClr val="008000"/>
                </a:solidFill>
                <a:latin typeface="VNI-Times" pitchFamily="2" charset="0"/>
                <a:cs typeface="Arial" charset="0"/>
                <a:sym typeface="Wingdings" pitchFamily="2" charset="2"/>
              </a:rPr>
              <a:t>Moät</a:t>
            </a:r>
            <a:r>
              <a:rPr lang="en-US" sz="3500" b="1" dirty="0" smtClean="0">
                <a:solidFill>
                  <a:srgbClr val="008000"/>
                </a:solidFill>
                <a:latin typeface="VNI-Times" pitchFamily="2" charset="0"/>
                <a:cs typeface="Arial" charset="0"/>
                <a:sym typeface="Wingdings" pitchFamily="2" charset="2"/>
              </a:rPr>
              <a:t> </a:t>
            </a:r>
            <a:r>
              <a:rPr lang="en-US" sz="3500" b="1" dirty="0" err="1" smtClean="0">
                <a:solidFill>
                  <a:srgbClr val="008000"/>
                </a:solidFill>
                <a:latin typeface="VNI-Times" pitchFamily="2" charset="0"/>
                <a:cs typeface="Arial" charset="0"/>
                <a:sym typeface="Wingdings" pitchFamily="2" charset="2"/>
              </a:rPr>
              <a:t>soá</a:t>
            </a:r>
            <a:r>
              <a:rPr lang="en-US" sz="3500" b="1" dirty="0" smtClean="0">
                <a:solidFill>
                  <a:srgbClr val="008000"/>
                </a:solidFill>
                <a:latin typeface="VNI-Times" pitchFamily="2" charset="0"/>
                <a:cs typeface="Arial" charset="0"/>
                <a:sym typeface="Wingdings" pitchFamily="2" charset="2"/>
              </a:rPr>
              <a:t> </a:t>
            </a:r>
            <a:r>
              <a:rPr lang="en-US" sz="3500" b="1" dirty="0" err="1" smtClean="0">
                <a:solidFill>
                  <a:srgbClr val="008000"/>
                </a:solidFill>
                <a:latin typeface="VNI-Times" pitchFamily="2" charset="0"/>
                <a:cs typeface="Arial" charset="0"/>
                <a:sym typeface="Wingdings" pitchFamily="2" charset="2"/>
              </a:rPr>
              <a:t>xeùt</a:t>
            </a:r>
            <a:r>
              <a:rPr lang="en-US" sz="3500" b="1" dirty="0" smtClean="0">
                <a:solidFill>
                  <a:srgbClr val="008000"/>
                </a:solidFill>
                <a:latin typeface="VNI-Times" pitchFamily="2" charset="0"/>
                <a:cs typeface="Arial" charset="0"/>
                <a:sym typeface="Wingdings" pitchFamily="2" charset="2"/>
              </a:rPr>
              <a:t> </a:t>
            </a:r>
            <a:r>
              <a:rPr lang="en-US" sz="3500" b="1" dirty="0" err="1" smtClean="0">
                <a:solidFill>
                  <a:srgbClr val="008000"/>
                </a:solidFill>
                <a:latin typeface="VNI-Times" pitchFamily="2" charset="0"/>
                <a:cs typeface="Arial" charset="0"/>
                <a:sym typeface="Wingdings" pitchFamily="2" charset="2"/>
              </a:rPr>
              <a:t>nghieäm</a:t>
            </a:r>
            <a:r>
              <a:rPr lang="en-US" sz="3500" b="1" dirty="0" smtClean="0">
                <a:solidFill>
                  <a:srgbClr val="008000"/>
                </a:solidFill>
                <a:latin typeface="VNI-Times" pitchFamily="2" charset="0"/>
                <a:cs typeface="Arial" charset="0"/>
                <a:sym typeface="Wingdings" pitchFamily="2" charset="2"/>
              </a:rPr>
              <a:t> </a:t>
            </a:r>
            <a:r>
              <a:rPr lang="en-US" sz="3500" b="1" err="1" smtClean="0">
                <a:solidFill>
                  <a:srgbClr val="008000"/>
                </a:solidFill>
                <a:latin typeface="VNI-Times" pitchFamily="2" charset="0"/>
                <a:cs typeface="Arial" charset="0"/>
                <a:sym typeface="Wingdings" pitchFamily="2" charset="2"/>
              </a:rPr>
              <a:t>hoã</a:t>
            </a:r>
            <a:r>
              <a:rPr lang="en-US" sz="3500" b="1" smtClean="0">
                <a:solidFill>
                  <a:srgbClr val="008000"/>
                </a:solidFill>
                <a:latin typeface="VNI-Times" pitchFamily="2" charset="0"/>
                <a:cs typeface="Arial" charset="0"/>
                <a:sym typeface="Wingdings" pitchFamily="2" charset="2"/>
              </a:rPr>
              <a:t> trôï</a:t>
            </a:r>
            <a:r>
              <a:rPr lang="en-US" sz="3500" smtClean="0">
                <a:latin typeface="VNI-Times" pitchFamily="2" charset="0"/>
                <a:cs typeface="Arial" charset="0"/>
                <a:sym typeface="Wingdings" pitchFamily="2" charset="2"/>
              </a:rPr>
              <a:t>: </a:t>
            </a:r>
            <a:endParaRPr lang="en-US" sz="3500" dirty="0" smtClean="0">
              <a:latin typeface="VNI-Times" pitchFamily="2" charset="0"/>
              <a:cs typeface="Arial" charset="0"/>
              <a:sym typeface="Wingdings" pitchFamily="2" charset="2"/>
            </a:endParaRPr>
          </a:p>
          <a:p>
            <a:pPr>
              <a:buFont typeface="Wingdings" pitchFamily="2" charset="2"/>
              <a:buChar char="Ø"/>
              <a:defRPr/>
            </a:pPr>
            <a:endParaRPr lang="en-US" sz="2800" b="1" smtClean="0">
              <a:solidFill>
                <a:srgbClr val="008000"/>
              </a:solidFill>
              <a:latin typeface="VNI-Times" pitchFamily="2" charset="0"/>
              <a:sym typeface="Wingdings" pitchFamily="2" charset="2"/>
            </a:endParaRPr>
          </a:p>
          <a:p>
            <a:pPr algn="just">
              <a:buNone/>
              <a:defRPr/>
            </a:pPr>
            <a:r>
              <a:rPr lang="en-US" sz="2800" b="1" smtClean="0">
                <a:solidFill>
                  <a:srgbClr val="008000"/>
                </a:solidFill>
                <a:latin typeface="VNI-Times" pitchFamily="2" charset="0"/>
                <a:sym typeface="Wingdings" pitchFamily="2" charset="2"/>
              </a:rPr>
              <a:t>	</a:t>
            </a:r>
            <a:r>
              <a:rPr lang="en-US" sz="2800" b="1" smtClean="0">
                <a:solidFill>
                  <a:srgbClr val="008000"/>
                </a:solidFill>
                <a:sym typeface="Wingdings" pitchFamily="2" charset="2"/>
              </a:rPr>
              <a:t>Khoảng trống anion niệu:</a:t>
            </a:r>
            <a:r>
              <a:rPr lang="en-US" sz="2700" smtClean="0">
                <a:latin typeface="VNI-Times" pitchFamily="2" charset="0"/>
                <a:sym typeface="Wingdings" pitchFamily="2" charset="2"/>
              </a:rPr>
              <a:t> </a:t>
            </a:r>
            <a:r>
              <a:rPr lang="en-US" sz="2700" smtClean="0">
                <a:sym typeface="Wingdings" pitchFamily="2" charset="2"/>
              </a:rPr>
              <a:t>giúp</a:t>
            </a:r>
            <a:r>
              <a:rPr lang="en-US" sz="2700" smtClean="0">
                <a:latin typeface="VNI-Times" pitchFamily="2" charset="0"/>
                <a:sym typeface="Wingdings" pitchFamily="2" charset="2"/>
              </a:rPr>
              <a:t> </a:t>
            </a:r>
            <a:r>
              <a:rPr lang="en-US" sz="2700" smtClean="0">
                <a:latin typeface="VNI-Times" pitchFamily="2" charset="0"/>
                <a:sym typeface="Wingdings 3" pitchFamily="18" charset="2"/>
              </a:rPr>
              <a:t> </a:t>
            </a:r>
            <a:r>
              <a:rPr lang="en-US" sz="2700" smtClean="0">
                <a:sym typeface="Wingdings 3" pitchFamily="18" charset="2"/>
              </a:rPr>
              <a:t>phân biệt giữa các trường hợp toan chuyển hóa có khoảng trống anion bình thường (mất </a:t>
            </a:r>
            <a:r>
              <a:rPr lang="en-US" sz="2700" smtClean="0">
                <a:sym typeface="Wingdings 3" pitchFamily="18" charset="2"/>
              </a:rPr>
              <a:t>HCO</a:t>
            </a:r>
            <a:r>
              <a:rPr lang="en-US" sz="2700" baseline="-25000" smtClean="0">
                <a:sym typeface="Wingdings 3" pitchFamily="18" charset="2"/>
              </a:rPr>
              <a:t>3</a:t>
            </a:r>
            <a:r>
              <a:rPr lang="en-US" sz="2700" smtClean="0">
                <a:sym typeface="Wingdings 3" pitchFamily="18" charset="2"/>
              </a:rPr>
              <a:t> </a:t>
            </a:r>
            <a:r>
              <a:rPr lang="en-US" sz="2700" smtClean="0">
                <a:sym typeface="Wingdings 3" pitchFamily="18" charset="2"/>
              </a:rPr>
              <a:t>qua thận hay đường tiêu hóa)</a:t>
            </a:r>
            <a:r>
              <a:rPr lang="en-US" sz="2700" smtClean="0">
                <a:latin typeface="VNI-Times" pitchFamily="2" charset="0"/>
                <a:sym typeface="Wingdings 3" pitchFamily="18" charset="2"/>
              </a:rPr>
              <a:t>. </a:t>
            </a:r>
            <a:endParaRPr lang="en-US" sz="2700" smtClean="0">
              <a:latin typeface="VNI-Times" pitchFamily="2" charset="0"/>
              <a:sym typeface="Wingdings 3" pitchFamily="18" charset="2"/>
            </a:endParaRPr>
          </a:p>
          <a:p>
            <a:pPr algn="just">
              <a:buNone/>
              <a:defRPr/>
            </a:pPr>
            <a:r>
              <a:rPr lang="en-US" sz="2700" b="1" smtClean="0">
                <a:solidFill>
                  <a:srgbClr val="C00000"/>
                </a:solidFill>
              </a:rPr>
              <a:t>				UAG </a:t>
            </a:r>
            <a:r>
              <a:rPr lang="en-US" sz="2700" b="1">
                <a:solidFill>
                  <a:srgbClr val="C00000"/>
                </a:solidFill>
              </a:rPr>
              <a:t>= (Na</a:t>
            </a:r>
            <a:r>
              <a:rPr lang="en-US" sz="2700" b="1" baseline="30000">
                <a:solidFill>
                  <a:srgbClr val="C00000"/>
                </a:solidFill>
              </a:rPr>
              <a:t>+</a:t>
            </a:r>
            <a:r>
              <a:rPr lang="en-US" sz="2700" b="1">
                <a:solidFill>
                  <a:srgbClr val="C00000"/>
                </a:solidFill>
              </a:rPr>
              <a:t> + K</a:t>
            </a:r>
            <a:r>
              <a:rPr lang="en-US" sz="2700" b="1" baseline="30000">
                <a:solidFill>
                  <a:srgbClr val="C00000"/>
                </a:solidFill>
              </a:rPr>
              <a:t>+</a:t>
            </a:r>
            <a:r>
              <a:rPr lang="en-US" sz="2700" b="1">
                <a:solidFill>
                  <a:srgbClr val="C00000"/>
                </a:solidFill>
              </a:rPr>
              <a:t>) – </a:t>
            </a:r>
            <a:r>
              <a:rPr lang="en-US" sz="2700" b="1" smtClean="0">
                <a:solidFill>
                  <a:srgbClr val="C00000"/>
                </a:solidFill>
              </a:rPr>
              <a:t>Cl</a:t>
            </a:r>
            <a:r>
              <a:rPr lang="en-US" sz="2700" b="1" baseline="30000" smtClean="0">
                <a:solidFill>
                  <a:srgbClr val="C00000"/>
                </a:solidFill>
              </a:rPr>
              <a:t>-</a:t>
            </a:r>
            <a:endParaRPr lang="vi-VN" sz="2700" smtClean="0">
              <a:latin typeface="VNI-Times" pitchFamily="2" charset="0"/>
              <a:sym typeface="Wingdings" pitchFamily="2" charset="2"/>
            </a:endParaRPr>
          </a:p>
          <a:p>
            <a:pPr algn="just">
              <a:buNone/>
            </a:pPr>
            <a:r>
              <a:rPr lang="en-US" sz="2700"/>
              <a:t> </a:t>
            </a:r>
            <a:r>
              <a:rPr lang="vi-VN" sz="2700" smtClean="0"/>
              <a:t>	</a:t>
            </a:r>
            <a:r>
              <a:rPr lang="en-US" sz="2700" b="1" smtClean="0">
                <a:solidFill>
                  <a:srgbClr val="C00000"/>
                </a:solidFill>
              </a:rPr>
              <a:t>UAG </a:t>
            </a:r>
            <a:r>
              <a:rPr lang="en-US" sz="2700" b="1">
                <a:solidFill>
                  <a:srgbClr val="C00000"/>
                </a:solidFill>
              </a:rPr>
              <a:t>&lt; 0</a:t>
            </a:r>
            <a:r>
              <a:rPr lang="en-US" sz="2700"/>
              <a:t>: thận tăng bài tiết </a:t>
            </a:r>
            <a:r>
              <a:rPr lang="en-US" sz="2700" smtClean="0"/>
              <a:t>NH</a:t>
            </a:r>
            <a:r>
              <a:rPr lang="en-US" sz="2700" baseline="-25000" smtClean="0"/>
              <a:t>4</a:t>
            </a:r>
            <a:r>
              <a:rPr lang="en-US" sz="2700" baseline="30000" smtClean="0"/>
              <a:t>+</a:t>
            </a:r>
            <a:r>
              <a:rPr lang="en-US" sz="2700" smtClean="0"/>
              <a:t>, </a:t>
            </a:r>
            <a:r>
              <a:rPr lang="en-US" sz="2700"/>
              <a:t>chứng tỏ thận có đáp ứng thích hợp với tình trạng toan hóa máu, gặp </a:t>
            </a:r>
            <a:r>
              <a:rPr lang="en-US" sz="2700" smtClean="0"/>
              <a:t>trong:</a:t>
            </a:r>
            <a:endParaRPr lang="en-US" sz="2700"/>
          </a:p>
          <a:p>
            <a:pPr lvl="1" algn="just">
              <a:buNone/>
            </a:pPr>
            <a:r>
              <a:rPr lang="en-US" sz="2700" smtClean="0"/>
              <a:t>	   Toan </a:t>
            </a:r>
            <a:r>
              <a:rPr lang="en-US" sz="2700"/>
              <a:t>chuyển hóa do mất HC0</a:t>
            </a:r>
            <a:r>
              <a:rPr lang="en-US" sz="2700" baseline="-25000"/>
              <a:t>3</a:t>
            </a:r>
            <a:r>
              <a:rPr lang="en-US" sz="2700" baseline="30000"/>
              <a:t>-</a:t>
            </a:r>
            <a:r>
              <a:rPr lang="en-US" sz="2700"/>
              <a:t> qua đường tiêu </a:t>
            </a:r>
            <a:r>
              <a:rPr lang="en-US" sz="2700" smtClean="0"/>
              <a:t>hóa</a:t>
            </a:r>
            <a:endParaRPr lang="en-US" sz="2700"/>
          </a:p>
          <a:p>
            <a:pPr lvl="1" algn="just">
              <a:buNone/>
            </a:pPr>
            <a:r>
              <a:rPr lang="en-US" sz="2700" smtClean="0"/>
              <a:t>	   Toan </a:t>
            </a:r>
            <a:r>
              <a:rPr lang="en-US" sz="2700"/>
              <a:t>hóa ống thận gần (type 2</a:t>
            </a:r>
            <a:r>
              <a:rPr lang="en-US" sz="2700" smtClean="0"/>
              <a:t>)</a:t>
            </a:r>
            <a:endParaRPr lang="en-US" sz="2700"/>
          </a:p>
          <a:p>
            <a:pPr lvl="1" algn="just">
              <a:buNone/>
            </a:pPr>
            <a:r>
              <a:rPr lang="en-US" sz="2700" smtClean="0"/>
              <a:t>	   Toan </a:t>
            </a:r>
            <a:r>
              <a:rPr lang="en-US" sz="2700"/>
              <a:t>chuyển hóa do sử dụng HCl, </a:t>
            </a:r>
            <a:r>
              <a:rPr lang="en-US" sz="2700" smtClean="0"/>
              <a:t>acetazolamide </a:t>
            </a:r>
            <a:endParaRPr lang="en-US" sz="2700"/>
          </a:p>
          <a:p>
            <a:pPr lvl="0" algn="just">
              <a:buNone/>
            </a:pPr>
            <a:r>
              <a:rPr lang="vi-VN" sz="2700" smtClean="0"/>
              <a:t>	</a:t>
            </a:r>
            <a:r>
              <a:rPr lang="en-US" sz="2700" b="1" smtClean="0">
                <a:solidFill>
                  <a:srgbClr val="C00000"/>
                </a:solidFill>
              </a:rPr>
              <a:t>UAG </a:t>
            </a:r>
            <a:r>
              <a:rPr lang="en-US" sz="2700" b="1">
                <a:solidFill>
                  <a:srgbClr val="C00000"/>
                </a:solidFill>
              </a:rPr>
              <a:t>&gt; 0</a:t>
            </a:r>
            <a:r>
              <a:rPr lang="en-US" sz="2700"/>
              <a:t>: thận suy giảm bài tiết </a:t>
            </a:r>
            <a:r>
              <a:rPr lang="en-US" sz="2700" smtClean="0"/>
              <a:t>NH</a:t>
            </a:r>
            <a:r>
              <a:rPr lang="en-US" sz="2700" baseline="-25000" smtClean="0"/>
              <a:t>4</a:t>
            </a:r>
            <a:r>
              <a:rPr lang="en-US" sz="2700" baseline="30000" smtClean="0"/>
              <a:t>+</a:t>
            </a:r>
            <a:r>
              <a:rPr lang="en-US" sz="2700" smtClean="0"/>
              <a:t>, </a:t>
            </a:r>
            <a:r>
              <a:rPr lang="en-US" sz="2700"/>
              <a:t>gặp </a:t>
            </a:r>
            <a:r>
              <a:rPr lang="en-US" sz="2700" smtClean="0"/>
              <a:t>trong:</a:t>
            </a:r>
          </a:p>
          <a:p>
            <a:pPr lvl="0" algn="just">
              <a:buNone/>
            </a:pPr>
            <a:r>
              <a:rPr lang="en-US" sz="2700" smtClean="0"/>
              <a:t>		Toan hóa </a:t>
            </a:r>
            <a:r>
              <a:rPr lang="en-US" sz="2700"/>
              <a:t>ống thận xa (type 1) </a:t>
            </a:r>
            <a:r>
              <a:rPr lang="en-US" sz="2700" smtClean="0"/>
              <a:t>(giảm bài tiết H</a:t>
            </a:r>
            <a:r>
              <a:rPr lang="en-US" sz="2700" baseline="30000" smtClean="0"/>
              <a:t>+</a:t>
            </a:r>
            <a:r>
              <a:rPr lang="en-US" sz="2700" smtClean="0"/>
              <a:t>) </a:t>
            </a:r>
          </a:p>
          <a:p>
            <a:pPr lvl="0" algn="just">
              <a:buNone/>
            </a:pPr>
            <a:r>
              <a:rPr lang="en-US" sz="2700" smtClean="0"/>
              <a:t>		Toan hóa </a:t>
            </a:r>
            <a:r>
              <a:rPr lang="en-US" sz="2700"/>
              <a:t>do thiếu aldosterone (type 4</a:t>
            </a:r>
            <a:r>
              <a:rPr lang="en-US" sz="2700" smtClean="0"/>
              <a:t>) (rối loạn tạo NH</a:t>
            </a:r>
            <a:r>
              <a:rPr lang="en-US" sz="2700" baseline="-25000" smtClean="0"/>
              <a:t>4</a:t>
            </a:r>
            <a:r>
              <a:rPr lang="en-US" sz="2700" baseline="30000" smtClean="0"/>
              <a:t>+</a:t>
            </a:r>
            <a:r>
              <a:rPr lang="en-US" sz="2700" smtClean="0"/>
              <a:t>)</a:t>
            </a:r>
            <a:endParaRPr lang="en-US" sz="2700"/>
          </a:p>
          <a:p>
            <a:pPr eaLnBrk="1" hangingPunct="1">
              <a:buFont typeface="Wingdings" pitchFamily="2" charset="2"/>
              <a:buChar char="Ø"/>
              <a:defRPr/>
            </a:pPr>
            <a:endParaRPr lang="en-US" sz="2400" dirty="0" smtClean="0">
              <a:latin typeface="VNI-Times" pitchFamily="2" charset="0"/>
              <a:sym typeface="Wingdings 3" pitchFamily="18" charset="2"/>
            </a:endParaRPr>
          </a:p>
        </p:txBody>
      </p:sp>
      <p:sp>
        <p:nvSpPr>
          <p:cNvPr id="5122" name="Slide Number Placeholder 4"/>
          <p:cNvSpPr>
            <a:spLocks noGrp="1"/>
          </p:cNvSpPr>
          <p:nvPr>
            <p:ph type="sldNum" sz="quarter" idx="12"/>
          </p:nvPr>
        </p:nvSpPr>
        <p:spPr>
          <a:noFill/>
        </p:spPr>
        <p:txBody>
          <a:bodyPr/>
          <a:lstStyle/>
          <a:p>
            <a:fld id="{9145D438-857A-4218-B642-9832DB2BA9F8}" type="slidenum">
              <a:rPr lang="en-US" smtClean="0"/>
              <a:pPr/>
              <a:t>31</a:t>
            </a:fld>
            <a:endParaRPr lang="en-US" smtClean="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rmAutofit/>
          </a:bodyPr>
          <a:lstStyle/>
          <a:p>
            <a:r>
              <a:rPr lang="en-US" b="1" smtClean="0">
                <a:solidFill>
                  <a:srgbClr val="008000"/>
                </a:solidFill>
                <a:latin typeface="VNI-Times" pitchFamily="2" charset="0"/>
              </a:rPr>
              <a:t>Nhieãm toan acid lactic</a:t>
            </a:r>
            <a:endParaRPr lang="en-US" b="1" dirty="0">
              <a:solidFill>
                <a:srgbClr val="008000"/>
              </a:solidFill>
            </a:endParaRPr>
          </a:p>
        </p:txBody>
      </p:sp>
      <p:sp>
        <p:nvSpPr>
          <p:cNvPr id="3" name="Content Placeholder 2"/>
          <p:cNvSpPr>
            <a:spLocks noGrp="1"/>
          </p:cNvSpPr>
          <p:nvPr>
            <p:ph idx="1"/>
          </p:nvPr>
        </p:nvSpPr>
        <p:spPr>
          <a:xfrm>
            <a:off x="533400" y="1066800"/>
            <a:ext cx="8229600" cy="5135563"/>
          </a:xfrm>
        </p:spPr>
        <p:txBody>
          <a:bodyPr>
            <a:normAutofit fontScale="47500" lnSpcReduction="20000"/>
          </a:bodyPr>
          <a:lstStyle/>
          <a:p>
            <a:pPr>
              <a:buNone/>
            </a:pPr>
            <a:endParaRPr lang="vi-VN" sz="4400" smtClean="0">
              <a:latin typeface="VNI-Times" pitchFamily="2" charset="0"/>
            </a:endParaRPr>
          </a:p>
          <a:p>
            <a:pPr>
              <a:buNone/>
            </a:pPr>
            <a:r>
              <a:rPr lang="en-US" sz="5300" smtClean="0">
                <a:latin typeface="VNI-Times" pitchFamily="2" charset="0"/>
              </a:rPr>
              <a:t>Acid </a:t>
            </a:r>
            <a:r>
              <a:rPr lang="en-US" sz="5300" dirty="0" smtClean="0">
                <a:latin typeface="VNI-Times" pitchFamily="2" charset="0"/>
              </a:rPr>
              <a:t>lactic </a:t>
            </a:r>
            <a:r>
              <a:rPr lang="en-US" sz="5300" dirty="0" err="1" smtClean="0">
                <a:latin typeface="VNI-Times" pitchFamily="2" charset="0"/>
              </a:rPr>
              <a:t>laø</a:t>
            </a:r>
            <a:r>
              <a:rPr lang="en-US" sz="5300" dirty="0" smtClean="0">
                <a:latin typeface="VNI-Times" pitchFamily="2" charset="0"/>
              </a:rPr>
              <a:t> </a:t>
            </a:r>
            <a:r>
              <a:rPr lang="en-US" sz="5300" dirty="0" err="1" smtClean="0">
                <a:latin typeface="VNI-Times" pitchFamily="2" charset="0"/>
              </a:rPr>
              <a:t>saûn</a:t>
            </a:r>
            <a:r>
              <a:rPr lang="en-US" sz="5300" dirty="0" smtClean="0">
                <a:latin typeface="VNI-Times" pitchFamily="2" charset="0"/>
              </a:rPr>
              <a:t> </a:t>
            </a:r>
            <a:r>
              <a:rPr lang="en-US" sz="5300" dirty="0" err="1" smtClean="0">
                <a:latin typeface="VNI-Times" pitchFamily="2" charset="0"/>
              </a:rPr>
              <a:t>phaåm</a:t>
            </a:r>
            <a:r>
              <a:rPr lang="en-US" sz="5300" dirty="0" smtClean="0">
                <a:latin typeface="VNI-Times" pitchFamily="2" charset="0"/>
              </a:rPr>
              <a:t> </a:t>
            </a:r>
            <a:r>
              <a:rPr lang="en-US" sz="5300" dirty="0" err="1" smtClean="0">
                <a:latin typeface="VNI-Times" pitchFamily="2" charset="0"/>
              </a:rPr>
              <a:t>cuûa</a:t>
            </a:r>
            <a:r>
              <a:rPr lang="en-US" sz="5300" dirty="0" smtClean="0">
                <a:latin typeface="VNI-Times" pitchFamily="2" charset="0"/>
              </a:rPr>
              <a:t> </a:t>
            </a:r>
            <a:r>
              <a:rPr lang="en-US" sz="5300" dirty="0" err="1" smtClean="0">
                <a:latin typeface="VNI-Times" pitchFamily="2" charset="0"/>
              </a:rPr>
              <a:t>chuyeån</a:t>
            </a:r>
            <a:r>
              <a:rPr lang="en-US" sz="5300" dirty="0" smtClean="0">
                <a:latin typeface="VNI-Times" pitchFamily="2" charset="0"/>
              </a:rPr>
              <a:t> </a:t>
            </a:r>
            <a:r>
              <a:rPr lang="en-US" sz="5300" dirty="0" err="1" smtClean="0">
                <a:latin typeface="VNI-Times" pitchFamily="2" charset="0"/>
              </a:rPr>
              <a:t>hoùa</a:t>
            </a:r>
            <a:r>
              <a:rPr lang="en-US" sz="5300" dirty="0" smtClean="0">
                <a:latin typeface="VNI-Times" pitchFamily="2" charset="0"/>
              </a:rPr>
              <a:t> </a:t>
            </a:r>
            <a:r>
              <a:rPr lang="en-US" sz="5300" dirty="0" err="1" smtClean="0">
                <a:latin typeface="VNI-Times" pitchFamily="2" charset="0"/>
              </a:rPr>
              <a:t>yeám</a:t>
            </a:r>
            <a:r>
              <a:rPr lang="en-US" sz="5300" dirty="0" smtClean="0">
                <a:latin typeface="VNI-Times" pitchFamily="2" charset="0"/>
              </a:rPr>
              <a:t> </a:t>
            </a:r>
            <a:r>
              <a:rPr lang="en-US" sz="5300" dirty="0" err="1" smtClean="0">
                <a:latin typeface="VNI-Times" pitchFamily="2" charset="0"/>
              </a:rPr>
              <a:t>khí</a:t>
            </a:r>
            <a:r>
              <a:rPr lang="en-US" sz="5300" smtClean="0">
                <a:latin typeface="VNI-Times" pitchFamily="2" charset="0"/>
              </a:rPr>
              <a:t>. Nhieãm </a:t>
            </a:r>
            <a:r>
              <a:rPr lang="vi-VN" sz="5300" smtClean="0">
                <a:latin typeface="VNI-Times" pitchFamily="2" charset="0"/>
              </a:rPr>
              <a:t>toan </a:t>
            </a:r>
            <a:r>
              <a:rPr lang="en-US" sz="5300" smtClean="0">
                <a:latin typeface="VNI-Times" pitchFamily="2" charset="0"/>
              </a:rPr>
              <a:t>acid lactic xaûy </a:t>
            </a:r>
            <a:r>
              <a:rPr lang="en-US" sz="5300" dirty="0" err="1" smtClean="0">
                <a:latin typeface="VNI-Times" pitchFamily="2" charset="0"/>
              </a:rPr>
              <a:t>ra</a:t>
            </a:r>
            <a:r>
              <a:rPr lang="en-US" sz="5300" dirty="0" smtClean="0">
                <a:latin typeface="VNI-Times" pitchFamily="2" charset="0"/>
              </a:rPr>
              <a:t> </a:t>
            </a:r>
            <a:r>
              <a:rPr lang="en-US" sz="5300" dirty="0" err="1" smtClean="0">
                <a:latin typeface="VNI-Times" pitchFamily="2" charset="0"/>
              </a:rPr>
              <a:t>khi</a:t>
            </a:r>
            <a:r>
              <a:rPr lang="en-US" sz="5300" dirty="0" smtClean="0">
                <a:latin typeface="VNI-Times" pitchFamily="2" charset="0"/>
              </a:rPr>
              <a:t> </a:t>
            </a:r>
            <a:r>
              <a:rPr lang="en-US" sz="5300" dirty="0" err="1" smtClean="0">
                <a:latin typeface="VNI-Times" pitchFamily="2" charset="0"/>
              </a:rPr>
              <a:t>löôïng</a:t>
            </a:r>
            <a:r>
              <a:rPr lang="en-US" sz="5300" dirty="0" smtClean="0">
                <a:latin typeface="VNI-Times" pitchFamily="2" charset="0"/>
              </a:rPr>
              <a:t> acid </a:t>
            </a:r>
            <a:r>
              <a:rPr lang="en-US" sz="5300" smtClean="0">
                <a:latin typeface="VNI-Times" pitchFamily="2" charset="0"/>
              </a:rPr>
              <a:t>lactic saûn </a:t>
            </a:r>
            <a:r>
              <a:rPr lang="en-US" sz="5300" dirty="0" err="1" smtClean="0">
                <a:latin typeface="VNI-Times" pitchFamily="2" charset="0"/>
              </a:rPr>
              <a:t>xuaát</a:t>
            </a:r>
            <a:r>
              <a:rPr lang="en-US" sz="5300" dirty="0" smtClean="0">
                <a:latin typeface="VNI-Times" pitchFamily="2" charset="0"/>
              </a:rPr>
              <a:t> </a:t>
            </a:r>
            <a:r>
              <a:rPr lang="en-US" sz="5300" dirty="0" err="1" smtClean="0">
                <a:latin typeface="VNI-Times" pitchFamily="2" charset="0"/>
              </a:rPr>
              <a:t>vöôït</a:t>
            </a:r>
            <a:r>
              <a:rPr lang="en-US" sz="5300" dirty="0" smtClean="0">
                <a:latin typeface="VNI-Times" pitchFamily="2" charset="0"/>
              </a:rPr>
              <a:t> </a:t>
            </a:r>
            <a:r>
              <a:rPr lang="en-US" sz="5300" dirty="0" err="1" smtClean="0">
                <a:latin typeface="VNI-Times" pitchFamily="2" charset="0"/>
              </a:rPr>
              <a:t>quaù</a:t>
            </a:r>
            <a:r>
              <a:rPr lang="en-US" sz="5300" dirty="0" smtClean="0">
                <a:latin typeface="VNI-Times" pitchFamily="2" charset="0"/>
              </a:rPr>
              <a:t> </a:t>
            </a:r>
            <a:r>
              <a:rPr lang="en-US" sz="5300" dirty="0" err="1" smtClean="0">
                <a:latin typeface="VNI-Times" pitchFamily="2" charset="0"/>
              </a:rPr>
              <a:t>khaû</a:t>
            </a:r>
            <a:r>
              <a:rPr lang="en-US" sz="5300" dirty="0" smtClean="0">
                <a:latin typeface="VNI-Times" pitchFamily="2" charset="0"/>
              </a:rPr>
              <a:t> </a:t>
            </a:r>
            <a:r>
              <a:rPr lang="en-US" sz="5300" dirty="0" err="1" smtClean="0">
                <a:latin typeface="VNI-Times" pitchFamily="2" charset="0"/>
              </a:rPr>
              <a:t>naêng</a:t>
            </a:r>
            <a:r>
              <a:rPr lang="en-US" sz="5300" dirty="0" smtClean="0">
                <a:latin typeface="VNI-Times" pitchFamily="2" charset="0"/>
              </a:rPr>
              <a:t> </a:t>
            </a:r>
            <a:r>
              <a:rPr lang="en-US" sz="5300" dirty="0" err="1" smtClean="0">
                <a:latin typeface="VNI-Times" pitchFamily="2" charset="0"/>
              </a:rPr>
              <a:t>trung</a:t>
            </a:r>
            <a:r>
              <a:rPr lang="en-US" sz="5300" dirty="0" smtClean="0">
                <a:latin typeface="VNI-Times" pitchFamily="2" charset="0"/>
              </a:rPr>
              <a:t> </a:t>
            </a:r>
            <a:r>
              <a:rPr lang="en-US" sz="5300" dirty="0" err="1" smtClean="0">
                <a:latin typeface="VNI-Times" pitchFamily="2" charset="0"/>
              </a:rPr>
              <a:t>hoøa</a:t>
            </a:r>
            <a:r>
              <a:rPr lang="en-US" sz="5300" dirty="0" smtClean="0">
                <a:latin typeface="VNI-Times" pitchFamily="2" charset="0"/>
              </a:rPr>
              <a:t> </a:t>
            </a:r>
            <a:r>
              <a:rPr lang="en-US" sz="5300" dirty="0" err="1" smtClean="0">
                <a:latin typeface="VNI-Times" pitchFamily="2" charset="0"/>
              </a:rPr>
              <a:t>cuûa</a:t>
            </a:r>
            <a:r>
              <a:rPr lang="en-US" sz="5300" dirty="0" smtClean="0">
                <a:latin typeface="VNI-Times" pitchFamily="2" charset="0"/>
              </a:rPr>
              <a:t> </a:t>
            </a:r>
            <a:r>
              <a:rPr lang="en-US" sz="5300" dirty="0" err="1" smtClean="0">
                <a:latin typeface="VNI-Times" pitchFamily="2" charset="0"/>
              </a:rPr>
              <a:t>caùc</a:t>
            </a:r>
            <a:r>
              <a:rPr lang="en-US" sz="5300" dirty="0" smtClean="0">
                <a:latin typeface="VNI-Times" pitchFamily="2" charset="0"/>
              </a:rPr>
              <a:t> </a:t>
            </a:r>
            <a:r>
              <a:rPr lang="en-US" sz="5300" dirty="0" err="1" smtClean="0">
                <a:latin typeface="VNI-Times" pitchFamily="2" charset="0"/>
              </a:rPr>
              <a:t>heä</a:t>
            </a:r>
            <a:r>
              <a:rPr lang="en-US" sz="5300" dirty="0" smtClean="0">
                <a:latin typeface="VNI-Times" pitchFamily="2" charset="0"/>
              </a:rPr>
              <a:t> </a:t>
            </a:r>
            <a:r>
              <a:rPr lang="en-US" sz="5300" err="1" smtClean="0">
                <a:latin typeface="VNI-Times" pitchFamily="2" charset="0"/>
              </a:rPr>
              <a:t>ñeäm</a:t>
            </a:r>
            <a:r>
              <a:rPr lang="en-US" sz="5300" smtClean="0">
                <a:latin typeface="VNI-Times" pitchFamily="2" charset="0"/>
              </a:rPr>
              <a:t> (</a:t>
            </a:r>
            <a:r>
              <a:rPr lang="vi-VN" sz="5300" smtClean="0">
                <a:latin typeface="VNI-Times" pitchFamily="2" charset="0"/>
              </a:rPr>
              <a:t>k</a:t>
            </a:r>
            <a:r>
              <a:rPr lang="en-US" sz="5300" smtClean="0">
                <a:latin typeface="VNI-Times" pitchFamily="2" charset="0"/>
              </a:rPr>
              <a:t>hi </a:t>
            </a:r>
            <a:r>
              <a:rPr lang="en-US" sz="5300" dirty="0" smtClean="0">
                <a:latin typeface="VNI-Times" pitchFamily="2" charset="0"/>
              </a:rPr>
              <a:t>lactate </a:t>
            </a:r>
            <a:r>
              <a:rPr lang="en-US" sz="5300" err="1" smtClean="0">
                <a:latin typeface="VNI-Times" pitchFamily="2" charset="0"/>
              </a:rPr>
              <a:t>maùu</a:t>
            </a:r>
            <a:r>
              <a:rPr lang="en-US" sz="5300" smtClean="0">
                <a:latin typeface="VNI-Times" pitchFamily="2" charset="0"/>
              </a:rPr>
              <a:t> &gt;</a:t>
            </a:r>
            <a:r>
              <a:rPr lang="vi-VN" sz="5300" smtClean="0">
                <a:latin typeface="VNI-Times" pitchFamily="2" charset="0"/>
              </a:rPr>
              <a:t> </a:t>
            </a:r>
            <a:r>
              <a:rPr lang="en-US" sz="5300" smtClean="0">
                <a:latin typeface="VNI-Times" pitchFamily="2" charset="0"/>
              </a:rPr>
              <a:t>5mmol/l</a:t>
            </a:r>
            <a:r>
              <a:rPr lang="en-US" sz="5300" dirty="0" smtClean="0">
                <a:latin typeface="VNI-Times" pitchFamily="2" charset="0"/>
              </a:rPr>
              <a:t>)</a:t>
            </a:r>
          </a:p>
          <a:p>
            <a:pPr>
              <a:buNone/>
            </a:pPr>
            <a:r>
              <a:rPr lang="en-US" sz="5300" b="1" smtClean="0">
                <a:solidFill>
                  <a:srgbClr val="C00000"/>
                </a:solidFill>
                <a:latin typeface="VNI-Times" pitchFamily="2" charset="0"/>
              </a:rPr>
              <a:t>Nhieãm </a:t>
            </a:r>
            <a:r>
              <a:rPr lang="en-US" sz="5300" b="1" dirty="0" smtClean="0">
                <a:solidFill>
                  <a:srgbClr val="C00000"/>
                </a:solidFill>
                <a:latin typeface="VNI-Times" pitchFamily="2" charset="0"/>
              </a:rPr>
              <a:t>acid lactic </a:t>
            </a:r>
            <a:r>
              <a:rPr lang="en-US" sz="5300" b="1" smtClean="0">
                <a:solidFill>
                  <a:srgbClr val="C00000"/>
                </a:solidFill>
                <a:latin typeface="VNI-Times" pitchFamily="2" charset="0"/>
              </a:rPr>
              <a:t>type A</a:t>
            </a:r>
            <a:r>
              <a:rPr lang="vi-VN" sz="5300" smtClean="0">
                <a:latin typeface="VNI-Times" pitchFamily="2" charset="0"/>
              </a:rPr>
              <a:t>:</a:t>
            </a:r>
            <a:r>
              <a:rPr lang="en-US" sz="5300" smtClean="0">
                <a:latin typeface="VNI-Times" pitchFamily="2" charset="0"/>
              </a:rPr>
              <a:t> </a:t>
            </a:r>
            <a:r>
              <a:rPr lang="en-US" sz="5300" dirty="0" err="1" smtClean="0">
                <a:latin typeface="VNI-Times" pitchFamily="2" charset="0"/>
              </a:rPr>
              <a:t>giaûm</a:t>
            </a:r>
            <a:r>
              <a:rPr lang="en-US" sz="5300" dirty="0" smtClean="0">
                <a:latin typeface="VNI-Times" pitchFamily="2" charset="0"/>
              </a:rPr>
              <a:t> </a:t>
            </a:r>
            <a:r>
              <a:rPr lang="en-US" sz="5300" dirty="0" err="1" smtClean="0">
                <a:latin typeface="VNI-Times" pitchFamily="2" charset="0"/>
              </a:rPr>
              <a:t>töôùi</a:t>
            </a:r>
            <a:r>
              <a:rPr lang="en-US" sz="5300" dirty="0" smtClean="0">
                <a:latin typeface="VNI-Times" pitchFamily="2" charset="0"/>
              </a:rPr>
              <a:t> </a:t>
            </a:r>
            <a:r>
              <a:rPr lang="en-US" sz="5300" dirty="0" err="1" smtClean="0">
                <a:latin typeface="VNI-Times" pitchFamily="2" charset="0"/>
              </a:rPr>
              <a:t>maùu</a:t>
            </a:r>
            <a:r>
              <a:rPr lang="en-US" sz="5300" dirty="0" smtClean="0">
                <a:latin typeface="VNI-Times" pitchFamily="2" charset="0"/>
              </a:rPr>
              <a:t> </a:t>
            </a:r>
            <a:r>
              <a:rPr lang="en-US" sz="5300" dirty="0" err="1" smtClean="0">
                <a:latin typeface="VNI-Times" pitchFamily="2" charset="0"/>
              </a:rPr>
              <a:t>vaø</a:t>
            </a:r>
            <a:r>
              <a:rPr lang="en-US" sz="5300" dirty="0" smtClean="0">
                <a:latin typeface="VNI-Times" pitchFamily="2" charset="0"/>
              </a:rPr>
              <a:t> </a:t>
            </a:r>
            <a:r>
              <a:rPr lang="en-US" sz="5300" dirty="0" err="1" smtClean="0">
                <a:latin typeface="VNI-Times" pitchFamily="2" charset="0"/>
              </a:rPr>
              <a:t>cung</a:t>
            </a:r>
            <a:r>
              <a:rPr lang="en-US" sz="5300" dirty="0" smtClean="0">
                <a:latin typeface="VNI-Times" pitchFamily="2" charset="0"/>
              </a:rPr>
              <a:t> </a:t>
            </a:r>
            <a:r>
              <a:rPr lang="en-US" sz="5300" dirty="0" err="1" smtClean="0">
                <a:latin typeface="VNI-Times" pitchFamily="2" charset="0"/>
              </a:rPr>
              <a:t>caáp</a:t>
            </a:r>
            <a:r>
              <a:rPr lang="en-US" sz="5300" dirty="0" smtClean="0">
                <a:latin typeface="VNI-Times" pitchFamily="2" charset="0"/>
              </a:rPr>
              <a:t> oxy </a:t>
            </a:r>
            <a:r>
              <a:rPr lang="en-US" sz="5300" dirty="0" err="1" smtClean="0">
                <a:latin typeface="VNI-Times" pitchFamily="2" charset="0"/>
              </a:rPr>
              <a:t>moâ</a:t>
            </a:r>
            <a:r>
              <a:rPr lang="en-US" sz="5300" dirty="0" smtClean="0">
                <a:latin typeface="VNI-Times" pitchFamily="2" charset="0"/>
              </a:rPr>
              <a:t>. </a:t>
            </a:r>
          </a:p>
          <a:p>
            <a:r>
              <a:rPr lang="en-US" sz="5300" smtClean="0">
                <a:latin typeface="VNI-Times" pitchFamily="2" charset="0"/>
              </a:rPr>
              <a:t>Soác</a:t>
            </a:r>
            <a:r>
              <a:rPr lang="en-US" sz="5300" dirty="0" smtClean="0">
                <a:latin typeface="VNI-Times" pitchFamily="2" charset="0"/>
              </a:rPr>
              <a:t>. </a:t>
            </a:r>
          </a:p>
          <a:p>
            <a:r>
              <a:rPr lang="en-US" sz="5300" smtClean="0">
                <a:latin typeface="VNI-Times" pitchFamily="2" charset="0"/>
              </a:rPr>
              <a:t>Suy </a:t>
            </a:r>
            <a:r>
              <a:rPr lang="en-US" sz="5300" dirty="0" err="1" smtClean="0">
                <a:latin typeface="VNI-Times" pitchFamily="2" charset="0"/>
              </a:rPr>
              <a:t>tim</a:t>
            </a:r>
            <a:r>
              <a:rPr lang="en-US" sz="5300" dirty="0" smtClean="0">
                <a:latin typeface="VNI-Times" pitchFamily="2" charset="0"/>
              </a:rPr>
              <a:t> </a:t>
            </a:r>
            <a:r>
              <a:rPr lang="en-US" sz="5300" dirty="0" err="1" smtClean="0">
                <a:latin typeface="VNI-Times" pitchFamily="2" charset="0"/>
              </a:rPr>
              <a:t>naëng</a:t>
            </a:r>
            <a:r>
              <a:rPr lang="en-US" sz="5300" dirty="0" smtClean="0">
                <a:latin typeface="VNI-Times" pitchFamily="2" charset="0"/>
              </a:rPr>
              <a:t>, </a:t>
            </a:r>
            <a:r>
              <a:rPr lang="en-US" sz="5300" dirty="0" err="1" smtClean="0">
                <a:latin typeface="VNI-Times" pitchFamily="2" charset="0"/>
              </a:rPr>
              <a:t>thieáu</a:t>
            </a:r>
            <a:r>
              <a:rPr lang="en-US" sz="5300" dirty="0" smtClean="0">
                <a:latin typeface="VNI-Times" pitchFamily="2" charset="0"/>
              </a:rPr>
              <a:t> </a:t>
            </a:r>
            <a:r>
              <a:rPr lang="en-US" sz="5300" dirty="0" err="1" smtClean="0">
                <a:latin typeface="VNI-Times" pitchFamily="2" charset="0"/>
              </a:rPr>
              <a:t>maùu</a:t>
            </a:r>
            <a:r>
              <a:rPr lang="en-US" sz="5300" dirty="0" smtClean="0">
                <a:latin typeface="VNI-Times" pitchFamily="2" charset="0"/>
              </a:rPr>
              <a:t> </a:t>
            </a:r>
            <a:r>
              <a:rPr lang="en-US" sz="5300" dirty="0" err="1" smtClean="0">
                <a:latin typeface="VNI-Times" pitchFamily="2" charset="0"/>
              </a:rPr>
              <a:t>naëng</a:t>
            </a:r>
            <a:r>
              <a:rPr lang="en-US" sz="5300" dirty="0" smtClean="0">
                <a:latin typeface="VNI-Times" pitchFamily="2" charset="0"/>
              </a:rPr>
              <a:t>. </a:t>
            </a:r>
          </a:p>
          <a:p>
            <a:r>
              <a:rPr lang="en-US" sz="5300" dirty="0" err="1" smtClean="0">
                <a:latin typeface="VNI-Times" pitchFamily="2" charset="0"/>
              </a:rPr>
              <a:t>Roái</a:t>
            </a:r>
            <a:r>
              <a:rPr lang="en-US" sz="5300" dirty="0" smtClean="0">
                <a:latin typeface="VNI-Times" pitchFamily="2" charset="0"/>
              </a:rPr>
              <a:t> </a:t>
            </a:r>
            <a:r>
              <a:rPr lang="en-US" sz="5300" dirty="0" err="1" smtClean="0">
                <a:latin typeface="VNI-Times" pitchFamily="2" charset="0"/>
              </a:rPr>
              <a:t>loaïn</a:t>
            </a:r>
            <a:r>
              <a:rPr lang="en-US" sz="5300" dirty="0" smtClean="0">
                <a:latin typeface="VNI-Times" pitchFamily="2" charset="0"/>
              </a:rPr>
              <a:t> </a:t>
            </a:r>
            <a:r>
              <a:rPr lang="en-US" sz="5300" dirty="0" err="1" smtClean="0">
                <a:latin typeface="VNI-Times" pitchFamily="2" charset="0"/>
              </a:rPr>
              <a:t>söû</a:t>
            </a:r>
            <a:r>
              <a:rPr lang="en-US" sz="5300" dirty="0" smtClean="0">
                <a:latin typeface="VNI-Times" pitchFamily="2" charset="0"/>
              </a:rPr>
              <a:t> </a:t>
            </a:r>
            <a:r>
              <a:rPr lang="en-US" sz="5300" dirty="0" err="1" smtClean="0">
                <a:latin typeface="VNI-Times" pitchFamily="2" charset="0"/>
              </a:rPr>
              <a:t>duïng</a:t>
            </a:r>
            <a:r>
              <a:rPr lang="en-US" sz="5300" dirty="0" smtClean="0">
                <a:latin typeface="VNI-Times" pitchFamily="2" charset="0"/>
              </a:rPr>
              <a:t> oxy </a:t>
            </a:r>
            <a:r>
              <a:rPr lang="en-US" sz="5300" dirty="0" err="1" smtClean="0">
                <a:latin typeface="VNI-Times" pitchFamily="2" charset="0"/>
              </a:rPr>
              <a:t>teá</a:t>
            </a:r>
            <a:r>
              <a:rPr lang="en-US" sz="5300" dirty="0" smtClean="0">
                <a:latin typeface="VNI-Times" pitchFamily="2" charset="0"/>
              </a:rPr>
              <a:t> </a:t>
            </a:r>
            <a:r>
              <a:rPr lang="en-US" sz="5300" dirty="0" err="1" smtClean="0">
                <a:latin typeface="VNI-Times" pitchFamily="2" charset="0"/>
              </a:rPr>
              <a:t>baøo</a:t>
            </a:r>
            <a:r>
              <a:rPr lang="en-US" sz="5300" dirty="0" smtClean="0">
                <a:latin typeface="VNI-Times" pitchFamily="2" charset="0"/>
              </a:rPr>
              <a:t>: </a:t>
            </a:r>
            <a:r>
              <a:rPr lang="en-US" sz="5300" dirty="0" err="1" smtClean="0">
                <a:latin typeface="VNI-Times" pitchFamily="2" charset="0"/>
              </a:rPr>
              <a:t>ngoä</a:t>
            </a:r>
            <a:r>
              <a:rPr lang="en-US" sz="5300" dirty="0" smtClean="0">
                <a:latin typeface="VNI-Times" pitchFamily="2" charset="0"/>
              </a:rPr>
              <a:t> </a:t>
            </a:r>
            <a:r>
              <a:rPr lang="en-US" sz="5300" dirty="0" err="1" smtClean="0">
                <a:latin typeface="VNI-Times" pitchFamily="2" charset="0"/>
              </a:rPr>
              <a:t>ñoäc</a:t>
            </a:r>
            <a:r>
              <a:rPr lang="en-US" sz="5300" dirty="0" smtClean="0">
                <a:latin typeface="VNI-Times" pitchFamily="2" charset="0"/>
              </a:rPr>
              <a:t> cyanide. </a:t>
            </a:r>
          </a:p>
          <a:p>
            <a:pPr>
              <a:buNone/>
            </a:pPr>
            <a:r>
              <a:rPr lang="en-US" sz="5300" b="1" smtClean="0">
                <a:solidFill>
                  <a:srgbClr val="C00000"/>
                </a:solidFill>
                <a:latin typeface="VNI-Times" pitchFamily="2" charset="0"/>
              </a:rPr>
              <a:t>Nhieãm </a:t>
            </a:r>
            <a:r>
              <a:rPr lang="en-US" sz="5300" b="1" dirty="0" smtClean="0">
                <a:solidFill>
                  <a:srgbClr val="C00000"/>
                </a:solidFill>
                <a:latin typeface="VNI-Times" pitchFamily="2" charset="0"/>
              </a:rPr>
              <a:t>acid lactic </a:t>
            </a:r>
            <a:r>
              <a:rPr lang="en-US" sz="5300" b="1" smtClean="0">
                <a:solidFill>
                  <a:srgbClr val="C00000"/>
                </a:solidFill>
                <a:latin typeface="VNI-Times" pitchFamily="2" charset="0"/>
              </a:rPr>
              <a:t>type B</a:t>
            </a:r>
            <a:r>
              <a:rPr lang="vi-VN" sz="5300" smtClean="0">
                <a:latin typeface="VNI-Times" pitchFamily="2" charset="0"/>
              </a:rPr>
              <a:t>:</a:t>
            </a:r>
            <a:r>
              <a:rPr lang="en-US" sz="5300" smtClean="0">
                <a:latin typeface="VNI-Times" pitchFamily="2" charset="0"/>
              </a:rPr>
              <a:t> </a:t>
            </a:r>
            <a:r>
              <a:rPr lang="en-US" sz="5300" dirty="0" err="1" smtClean="0">
                <a:latin typeface="VNI-Times" pitchFamily="2" charset="0"/>
              </a:rPr>
              <a:t>khoâng</a:t>
            </a:r>
            <a:r>
              <a:rPr lang="en-US" sz="5300" dirty="0" smtClean="0">
                <a:latin typeface="VNI-Times" pitchFamily="2" charset="0"/>
              </a:rPr>
              <a:t> </a:t>
            </a:r>
            <a:r>
              <a:rPr lang="en-US" sz="5300" dirty="0" err="1" smtClean="0">
                <a:latin typeface="VNI-Times" pitchFamily="2" charset="0"/>
              </a:rPr>
              <a:t>coù</a:t>
            </a:r>
            <a:r>
              <a:rPr lang="en-US" sz="5300" dirty="0" smtClean="0">
                <a:latin typeface="VNI-Times" pitchFamily="2" charset="0"/>
              </a:rPr>
              <a:t> </a:t>
            </a:r>
            <a:r>
              <a:rPr lang="en-US" sz="5300" dirty="0" err="1" smtClean="0">
                <a:latin typeface="VNI-Times" pitchFamily="2" charset="0"/>
              </a:rPr>
              <a:t>giaûm</a:t>
            </a:r>
            <a:r>
              <a:rPr lang="en-US" sz="5300" dirty="0" smtClean="0">
                <a:latin typeface="VNI-Times" pitchFamily="2" charset="0"/>
              </a:rPr>
              <a:t> </a:t>
            </a:r>
            <a:r>
              <a:rPr lang="en-US" sz="5300" dirty="0" err="1" smtClean="0">
                <a:latin typeface="VNI-Times" pitchFamily="2" charset="0"/>
              </a:rPr>
              <a:t>cung</a:t>
            </a:r>
            <a:r>
              <a:rPr lang="en-US" sz="5300" dirty="0" smtClean="0">
                <a:latin typeface="VNI-Times" pitchFamily="2" charset="0"/>
              </a:rPr>
              <a:t> </a:t>
            </a:r>
            <a:r>
              <a:rPr lang="en-US" sz="5300" dirty="0" err="1" smtClean="0">
                <a:latin typeface="VNI-Times" pitchFamily="2" charset="0"/>
              </a:rPr>
              <a:t>caáp</a:t>
            </a:r>
            <a:r>
              <a:rPr lang="en-US" sz="5300" dirty="0" smtClean="0">
                <a:latin typeface="VNI-Times" pitchFamily="2" charset="0"/>
              </a:rPr>
              <a:t> oxy </a:t>
            </a:r>
            <a:r>
              <a:rPr lang="en-US" sz="5300" dirty="0" err="1" smtClean="0">
                <a:latin typeface="VNI-Times" pitchFamily="2" charset="0"/>
              </a:rPr>
              <a:t>moâ</a:t>
            </a:r>
            <a:r>
              <a:rPr lang="en-US" sz="5300" dirty="0" smtClean="0">
                <a:latin typeface="VNI-Times" pitchFamily="2" charset="0"/>
              </a:rPr>
              <a:t>. </a:t>
            </a:r>
          </a:p>
          <a:p>
            <a:r>
              <a:rPr lang="en-US" sz="5300" smtClean="0">
                <a:latin typeface="VNI-Times" pitchFamily="2" charset="0"/>
              </a:rPr>
              <a:t>Suy </a:t>
            </a:r>
            <a:r>
              <a:rPr lang="en-US" sz="5300" dirty="0" err="1" smtClean="0">
                <a:latin typeface="VNI-Times" pitchFamily="2" charset="0"/>
              </a:rPr>
              <a:t>gan</a:t>
            </a:r>
            <a:r>
              <a:rPr lang="en-US" sz="5300" dirty="0" smtClean="0">
                <a:latin typeface="VNI-Times" pitchFamily="2" charset="0"/>
              </a:rPr>
              <a:t>, </a:t>
            </a:r>
            <a:r>
              <a:rPr lang="en-US" sz="5300" dirty="0" err="1" smtClean="0">
                <a:latin typeface="VNI-Times" pitchFamily="2" charset="0"/>
              </a:rPr>
              <a:t>suy</a:t>
            </a:r>
            <a:r>
              <a:rPr lang="en-US" sz="5300" dirty="0" smtClean="0">
                <a:latin typeface="VNI-Times" pitchFamily="2" charset="0"/>
              </a:rPr>
              <a:t> </a:t>
            </a:r>
            <a:r>
              <a:rPr lang="en-US" sz="5300" dirty="0" err="1" smtClean="0">
                <a:latin typeface="VNI-Times" pitchFamily="2" charset="0"/>
              </a:rPr>
              <a:t>thaän</a:t>
            </a:r>
            <a:r>
              <a:rPr lang="en-US" sz="5300" dirty="0" smtClean="0">
                <a:latin typeface="VNI-Times" pitchFamily="2" charset="0"/>
              </a:rPr>
              <a:t> </a:t>
            </a:r>
            <a:r>
              <a:rPr lang="en-US" sz="5300" dirty="0" err="1" smtClean="0">
                <a:latin typeface="VNI-Times" pitchFamily="2" charset="0"/>
              </a:rPr>
              <a:t>naëng</a:t>
            </a:r>
            <a:r>
              <a:rPr lang="en-US" sz="5300" dirty="0" smtClean="0">
                <a:latin typeface="VNI-Times" pitchFamily="2" charset="0"/>
              </a:rPr>
              <a:t>. </a:t>
            </a:r>
          </a:p>
          <a:p>
            <a:r>
              <a:rPr lang="en-US" sz="5300" dirty="0" err="1" smtClean="0">
                <a:latin typeface="VNI-Times" pitchFamily="2" charset="0"/>
              </a:rPr>
              <a:t>Beänh</a:t>
            </a:r>
            <a:r>
              <a:rPr lang="en-US" sz="5300" dirty="0" smtClean="0">
                <a:latin typeface="VNI-Times" pitchFamily="2" charset="0"/>
              </a:rPr>
              <a:t> </a:t>
            </a:r>
            <a:r>
              <a:rPr lang="en-US" sz="5300" dirty="0" err="1" smtClean="0">
                <a:latin typeface="VNI-Times" pitchFamily="2" charset="0"/>
              </a:rPr>
              <a:t>aùc</a:t>
            </a:r>
            <a:r>
              <a:rPr lang="en-US" sz="5300" dirty="0" smtClean="0">
                <a:latin typeface="VNI-Times" pitchFamily="2" charset="0"/>
              </a:rPr>
              <a:t> </a:t>
            </a:r>
            <a:r>
              <a:rPr lang="en-US" sz="5300" dirty="0" err="1" smtClean="0">
                <a:latin typeface="VNI-Times" pitchFamily="2" charset="0"/>
              </a:rPr>
              <a:t>tính</a:t>
            </a:r>
            <a:r>
              <a:rPr lang="en-US" sz="5300" dirty="0" smtClean="0">
                <a:latin typeface="VNI-Times" pitchFamily="2" charset="0"/>
              </a:rPr>
              <a:t>: </a:t>
            </a:r>
            <a:r>
              <a:rPr lang="en-US" sz="5300" dirty="0" err="1" smtClean="0">
                <a:latin typeface="VNI-Times" pitchFamily="2" charset="0"/>
              </a:rPr>
              <a:t>ung</a:t>
            </a:r>
            <a:r>
              <a:rPr lang="en-US" sz="5300" dirty="0" smtClean="0">
                <a:latin typeface="VNI-Times" pitchFamily="2" charset="0"/>
              </a:rPr>
              <a:t> </a:t>
            </a:r>
            <a:r>
              <a:rPr lang="en-US" sz="5300" dirty="0" err="1" smtClean="0">
                <a:latin typeface="VNI-Times" pitchFamily="2" charset="0"/>
              </a:rPr>
              <a:t>thö</a:t>
            </a:r>
            <a:r>
              <a:rPr lang="en-US" sz="5300" dirty="0" smtClean="0">
                <a:latin typeface="VNI-Times" pitchFamily="2" charset="0"/>
              </a:rPr>
              <a:t> </a:t>
            </a:r>
            <a:r>
              <a:rPr lang="en-US" sz="5300" dirty="0" err="1" smtClean="0">
                <a:latin typeface="VNI-Times" pitchFamily="2" charset="0"/>
              </a:rPr>
              <a:t>maùu</a:t>
            </a:r>
            <a:r>
              <a:rPr lang="en-US" sz="5300" dirty="0" smtClean="0">
                <a:latin typeface="VNI-Times" pitchFamily="2" charset="0"/>
              </a:rPr>
              <a:t>. </a:t>
            </a:r>
          </a:p>
          <a:p>
            <a:r>
              <a:rPr lang="en-US" sz="5300" smtClean="0">
                <a:latin typeface="VNI-Times" pitchFamily="2" charset="0"/>
              </a:rPr>
              <a:t>Thuoác</a:t>
            </a:r>
            <a:r>
              <a:rPr lang="en-US" sz="5300" dirty="0" smtClean="0">
                <a:latin typeface="VNI-Times" pitchFamily="2" charset="0"/>
              </a:rPr>
              <a:t>: </a:t>
            </a:r>
            <a:r>
              <a:rPr lang="en-US" sz="5300" dirty="0" err="1" smtClean="0">
                <a:latin typeface="VNI-Times" pitchFamily="2" charset="0"/>
              </a:rPr>
              <a:t>biguanide</a:t>
            </a:r>
            <a:r>
              <a:rPr lang="en-US" sz="5300" dirty="0" smtClean="0">
                <a:latin typeface="VNI-Times" pitchFamily="2" charset="0"/>
              </a:rPr>
              <a:t>, </a:t>
            </a:r>
            <a:r>
              <a:rPr lang="en-US" sz="5300" dirty="0" err="1" smtClean="0">
                <a:latin typeface="VNI-Times" pitchFamily="2" charset="0"/>
              </a:rPr>
              <a:t>izoniazide</a:t>
            </a:r>
            <a:r>
              <a:rPr lang="en-US" sz="5300" dirty="0" smtClean="0">
                <a:latin typeface="VNI-Times" pitchFamily="2" charset="0"/>
              </a:rPr>
              <a:t>, </a:t>
            </a:r>
            <a:r>
              <a:rPr lang="en-US" sz="5300" dirty="0" err="1" smtClean="0">
                <a:latin typeface="VNI-Times" pitchFamily="2" charset="0"/>
              </a:rPr>
              <a:t>zidovudine</a:t>
            </a:r>
            <a:r>
              <a:rPr lang="en-US" sz="5300" dirty="0" smtClean="0">
                <a:latin typeface="VNI-Times" pitchFamily="2" charset="0"/>
              </a:rPr>
              <a:t>. </a:t>
            </a:r>
          </a:p>
          <a:p>
            <a:pPr>
              <a:buNone/>
            </a:pPr>
            <a:endParaRPr lang="en-US" dirty="0" smtClean="0">
              <a:latin typeface="VNI TIMES"/>
            </a:endParaRPr>
          </a:p>
          <a:p>
            <a:endParaRPr lang="en-US" dirty="0"/>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smtClean="0">
                <a:solidFill>
                  <a:srgbClr val="008000"/>
                </a:solidFill>
                <a:latin typeface="VNI-Times" pitchFamily="2" charset="0"/>
              </a:rPr>
              <a:t>Nhieãm toan ketone</a:t>
            </a:r>
            <a:endParaRPr lang="en-US" b="1" dirty="0">
              <a:solidFill>
                <a:srgbClr val="008000"/>
              </a:solidFill>
              <a:latin typeface="VNI-Times" pitchFamily="2" charset="0"/>
            </a:endParaRPr>
          </a:p>
        </p:txBody>
      </p:sp>
      <p:sp>
        <p:nvSpPr>
          <p:cNvPr id="3" name="Content Placeholder 2"/>
          <p:cNvSpPr>
            <a:spLocks noGrp="1"/>
          </p:cNvSpPr>
          <p:nvPr>
            <p:ph idx="1"/>
          </p:nvPr>
        </p:nvSpPr>
        <p:spPr>
          <a:xfrm>
            <a:off x="609600" y="1371600"/>
            <a:ext cx="8229600" cy="4525963"/>
          </a:xfrm>
        </p:spPr>
        <p:txBody>
          <a:bodyPr>
            <a:noAutofit/>
          </a:bodyPr>
          <a:lstStyle/>
          <a:p>
            <a:pPr>
              <a:buNone/>
            </a:pPr>
            <a:r>
              <a:rPr lang="en-US" sz="2600" b="1" smtClean="0">
                <a:solidFill>
                  <a:srgbClr val="7030A0"/>
                </a:solidFill>
                <a:latin typeface="VNI-Times" pitchFamily="2" charset="0"/>
              </a:rPr>
              <a:t>Nhieãm </a:t>
            </a:r>
            <a:r>
              <a:rPr lang="en-US" sz="2600" b="1" dirty="0" err="1" smtClean="0">
                <a:solidFill>
                  <a:srgbClr val="7030A0"/>
                </a:solidFill>
                <a:latin typeface="VNI-Times" pitchFamily="2" charset="0"/>
              </a:rPr>
              <a:t>toan</a:t>
            </a:r>
            <a:r>
              <a:rPr lang="en-US" sz="2600" b="1" dirty="0" smtClean="0">
                <a:solidFill>
                  <a:srgbClr val="7030A0"/>
                </a:solidFill>
                <a:latin typeface="VNI-Times" pitchFamily="2" charset="0"/>
              </a:rPr>
              <a:t> </a:t>
            </a:r>
            <a:r>
              <a:rPr lang="en-US" sz="2600" b="1" dirty="0" err="1" smtClean="0">
                <a:solidFill>
                  <a:srgbClr val="7030A0"/>
                </a:solidFill>
                <a:latin typeface="VNI-Times" pitchFamily="2" charset="0"/>
              </a:rPr>
              <a:t>ketone</a:t>
            </a:r>
            <a:r>
              <a:rPr lang="en-US" sz="2600" b="1" dirty="0" smtClean="0">
                <a:solidFill>
                  <a:srgbClr val="7030A0"/>
                </a:solidFill>
                <a:latin typeface="VNI-Times" pitchFamily="2" charset="0"/>
              </a:rPr>
              <a:t> do </a:t>
            </a:r>
            <a:r>
              <a:rPr lang="en-US" sz="2600" b="1" dirty="0" err="1" smtClean="0">
                <a:solidFill>
                  <a:srgbClr val="7030A0"/>
                </a:solidFill>
                <a:latin typeface="VNI-Times" pitchFamily="2" charset="0"/>
              </a:rPr>
              <a:t>ñaùi</a:t>
            </a:r>
            <a:r>
              <a:rPr lang="en-US" sz="2600" b="1" dirty="0" smtClean="0">
                <a:solidFill>
                  <a:srgbClr val="7030A0"/>
                </a:solidFill>
                <a:latin typeface="VNI-Times" pitchFamily="2" charset="0"/>
              </a:rPr>
              <a:t> </a:t>
            </a:r>
            <a:r>
              <a:rPr lang="en-US" sz="2600" b="1" dirty="0" err="1" smtClean="0">
                <a:solidFill>
                  <a:srgbClr val="7030A0"/>
                </a:solidFill>
                <a:latin typeface="VNI-Times" pitchFamily="2" charset="0"/>
              </a:rPr>
              <a:t>thaùo</a:t>
            </a:r>
            <a:r>
              <a:rPr lang="en-US" sz="2600" b="1" dirty="0" smtClean="0">
                <a:solidFill>
                  <a:srgbClr val="7030A0"/>
                </a:solidFill>
                <a:latin typeface="VNI-Times" pitchFamily="2" charset="0"/>
              </a:rPr>
              <a:t> </a:t>
            </a:r>
            <a:r>
              <a:rPr lang="en-US" sz="2600" b="1" dirty="0" err="1" smtClean="0">
                <a:solidFill>
                  <a:srgbClr val="7030A0"/>
                </a:solidFill>
                <a:latin typeface="VNI-Times" pitchFamily="2" charset="0"/>
              </a:rPr>
              <a:t>ñöôøng</a:t>
            </a:r>
            <a:r>
              <a:rPr lang="en-US" sz="2600" dirty="0" smtClean="0">
                <a:latin typeface="VNI-Times" pitchFamily="2" charset="0"/>
              </a:rPr>
              <a:t>. </a:t>
            </a:r>
          </a:p>
          <a:p>
            <a:pPr>
              <a:buNone/>
            </a:pPr>
            <a:r>
              <a:rPr lang="en-US" sz="2600" dirty="0" smtClean="0">
                <a:latin typeface="VNI-Times" pitchFamily="2" charset="0"/>
              </a:rPr>
              <a:t>- </a:t>
            </a:r>
            <a:r>
              <a:rPr lang="en-US" sz="2600" dirty="0" err="1" smtClean="0">
                <a:latin typeface="VNI-Times" pitchFamily="2" charset="0"/>
              </a:rPr>
              <a:t>Söï</a:t>
            </a:r>
            <a:r>
              <a:rPr lang="en-US" sz="2600" dirty="0" smtClean="0">
                <a:latin typeface="VNI-Times" pitchFamily="2" charset="0"/>
              </a:rPr>
              <a:t> </a:t>
            </a:r>
            <a:r>
              <a:rPr lang="en-US" sz="2600" dirty="0" err="1" smtClean="0">
                <a:latin typeface="VNI-Times" pitchFamily="2" charset="0"/>
              </a:rPr>
              <a:t>tích</a:t>
            </a:r>
            <a:r>
              <a:rPr lang="en-US" sz="2600" dirty="0" smtClean="0">
                <a:latin typeface="VNI-Times" pitchFamily="2" charset="0"/>
              </a:rPr>
              <a:t> </a:t>
            </a:r>
            <a:r>
              <a:rPr lang="en-US" sz="2600" dirty="0" err="1" smtClean="0">
                <a:latin typeface="VNI-Times" pitchFamily="2" charset="0"/>
              </a:rPr>
              <a:t>tuï</a:t>
            </a:r>
            <a:r>
              <a:rPr lang="en-US" sz="2600" dirty="0" smtClean="0">
                <a:latin typeface="VNI-Times" pitchFamily="2" charset="0"/>
              </a:rPr>
              <a:t> </a:t>
            </a:r>
            <a:r>
              <a:rPr lang="en-US" sz="2600" dirty="0" err="1" smtClean="0">
                <a:latin typeface="VNI-Times" pitchFamily="2" charset="0"/>
              </a:rPr>
              <a:t>caùc</a:t>
            </a:r>
            <a:r>
              <a:rPr lang="en-US" sz="2600" dirty="0" smtClean="0">
                <a:latin typeface="VNI-Times" pitchFamily="2" charset="0"/>
              </a:rPr>
              <a:t> </a:t>
            </a:r>
            <a:r>
              <a:rPr lang="en-US" sz="2600" dirty="0" err="1" smtClean="0">
                <a:latin typeface="VNI-Times" pitchFamily="2" charset="0"/>
              </a:rPr>
              <a:t>ketoacid</a:t>
            </a:r>
            <a:r>
              <a:rPr lang="en-US" sz="2600" dirty="0" smtClean="0">
                <a:latin typeface="VNI-Times" pitchFamily="2" charset="0"/>
              </a:rPr>
              <a:t> </a:t>
            </a:r>
            <a:r>
              <a:rPr lang="en-US" sz="2600" dirty="0" err="1" smtClean="0">
                <a:latin typeface="VNI-Times" pitchFamily="2" charset="0"/>
              </a:rPr>
              <a:t>seõ</a:t>
            </a:r>
            <a:r>
              <a:rPr lang="en-US" sz="2600" dirty="0" smtClean="0">
                <a:latin typeface="VNI-Times" pitchFamily="2" charset="0"/>
              </a:rPr>
              <a:t> </a:t>
            </a:r>
            <a:r>
              <a:rPr lang="en-US" sz="2600" dirty="0" err="1" smtClean="0">
                <a:latin typeface="VNI-Times" pitchFamily="2" charset="0"/>
              </a:rPr>
              <a:t>laøm</a:t>
            </a:r>
            <a:r>
              <a:rPr lang="en-US" sz="2600" dirty="0" smtClean="0">
                <a:latin typeface="VNI-Times" pitchFamily="2" charset="0"/>
              </a:rPr>
              <a:t> </a:t>
            </a:r>
            <a:r>
              <a:rPr lang="en-US" sz="2600" dirty="0" err="1" smtClean="0">
                <a:latin typeface="VNI-Times" pitchFamily="2" charset="0"/>
              </a:rPr>
              <a:t>taêng</a:t>
            </a:r>
            <a:r>
              <a:rPr lang="en-US" sz="2600" dirty="0" smtClean="0">
                <a:latin typeface="VNI-Times" pitchFamily="2" charset="0"/>
              </a:rPr>
              <a:t> AG. </a:t>
            </a:r>
            <a:r>
              <a:rPr lang="en-US" sz="2600" dirty="0" err="1" smtClean="0">
                <a:latin typeface="VNI-Times" pitchFamily="2" charset="0"/>
              </a:rPr>
              <a:t>Tuy</a:t>
            </a:r>
            <a:r>
              <a:rPr lang="en-US" sz="2600" dirty="0" smtClean="0">
                <a:latin typeface="VNI-Times" pitchFamily="2" charset="0"/>
              </a:rPr>
              <a:t> </a:t>
            </a:r>
            <a:r>
              <a:rPr lang="en-US" sz="2600" dirty="0" err="1" smtClean="0">
                <a:latin typeface="VNI-Times" pitchFamily="2" charset="0"/>
              </a:rPr>
              <a:t>nhieân</a:t>
            </a:r>
            <a:r>
              <a:rPr lang="en-US" sz="2600" dirty="0" smtClean="0">
                <a:latin typeface="VNI-Times" pitchFamily="2" charset="0"/>
              </a:rPr>
              <a:t>, </a:t>
            </a:r>
            <a:r>
              <a:rPr lang="en-US" sz="2600" dirty="0" err="1" smtClean="0">
                <a:latin typeface="VNI-Times" pitchFamily="2" charset="0"/>
              </a:rPr>
              <a:t>neáu</a:t>
            </a:r>
            <a:r>
              <a:rPr lang="en-US" sz="2600" dirty="0" smtClean="0">
                <a:latin typeface="VNI-Times" pitchFamily="2" charset="0"/>
              </a:rPr>
              <a:t> </a:t>
            </a:r>
            <a:r>
              <a:rPr lang="en-US" sz="2600" dirty="0" err="1" smtClean="0">
                <a:latin typeface="VNI-Times" pitchFamily="2" charset="0"/>
              </a:rPr>
              <a:t>beänh</a:t>
            </a:r>
            <a:r>
              <a:rPr lang="en-US" sz="2600" dirty="0" smtClean="0">
                <a:latin typeface="VNI-Times" pitchFamily="2" charset="0"/>
              </a:rPr>
              <a:t> </a:t>
            </a:r>
            <a:r>
              <a:rPr lang="en-US" sz="2600" dirty="0" err="1" smtClean="0">
                <a:latin typeface="VNI-Times" pitchFamily="2" charset="0"/>
              </a:rPr>
              <a:t>nhaân</a:t>
            </a:r>
            <a:r>
              <a:rPr lang="en-US" sz="2600" dirty="0" smtClean="0">
                <a:latin typeface="VNI-Times" pitchFamily="2" charset="0"/>
              </a:rPr>
              <a:t> </a:t>
            </a:r>
            <a:r>
              <a:rPr lang="en-US" sz="2600" dirty="0" err="1" smtClean="0">
                <a:latin typeface="VNI-Times" pitchFamily="2" charset="0"/>
              </a:rPr>
              <a:t>khoâng</a:t>
            </a:r>
            <a:r>
              <a:rPr lang="en-US" sz="2600" dirty="0" smtClean="0">
                <a:latin typeface="VNI-Times" pitchFamily="2" charset="0"/>
              </a:rPr>
              <a:t> </a:t>
            </a:r>
            <a:r>
              <a:rPr lang="en-US" sz="2600" dirty="0" err="1" smtClean="0">
                <a:latin typeface="VNI-Times" pitchFamily="2" charset="0"/>
              </a:rPr>
              <a:t>bò</a:t>
            </a:r>
            <a:r>
              <a:rPr lang="en-US" sz="2600" dirty="0" smtClean="0">
                <a:latin typeface="VNI-Times" pitchFamily="2" charset="0"/>
              </a:rPr>
              <a:t> </a:t>
            </a:r>
            <a:r>
              <a:rPr lang="en-US" sz="2600" dirty="0" err="1" smtClean="0">
                <a:latin typeface="VNI-Times" pitchFamily="2" charset="0"/>
              </a:rPr>
              <a:t>thieáu</a:t>
            </a:r>
            <a:r>
              <a:rPr lang="en-US" sz="2600" dirty="0" smtClean="0">
                <a:latin typeface="VNI-Times" pitchFamily="2" charset="0"/>
              </a:rPr>
              <a:t> </a:t>
            </a:r>
            <a:r>
              <a:rPr lang="en-US" sz="2600" dirty="0" err="1" smtClean="0">
                <a:latin typeface="VNI-Times" pitchFamily="2" charset="0"/>
              </a:rPr>
              <a:t>nöôùc</a:t>
            </a:r>
            <a:r>
              <a:rPr lang="en-US" sz="2600" dirty="0" smtClean="0">
                <a:latin typeface="VNI-Times" pitchFamily="2" charset="0"/>
              </a:rPr>
              <a:t> hay </a:t>
            </a:r>
            <a:r>
              <a:rPr lang="en-US" sz="2600" dirty="0" err="1" smtClean="0">
                <a:latin typeface="VNI-Times" pitchFamily="2" charset="0"/>
              </a:rPr>
              <a:t>suy</a:t>
            </a:r>
            <a:r>
              <a:rPr lang="en-US" sz="2600" dirty="0" smtClean="0">
                <a:latin typeface="VNI-Times" pitchFamily="2" charset="0"/>
              </a:rPr>
              <a:t> </a:t>
            </a:r>
            <a:r>
              <a:rPr lang="en-US" sz="2600" dirty="0" err="1" smtClean="0">
                <a:latin typeface="VNI-Times" pitchFamily="2" charset="0"/>
              </a:rPr>
              <a:t>thaän</a:t>
            </a:r>
            <a:r>
              <a:rPr lang="en-US" sz="2600" dirty="0" smtClean="0">
                <a:latin typeface="VNI-Times" pitchFamily="2" charset="0"/>
              </a:rPr>
              <a:t> </a:t>
            </a:r>
            <a:r>
              <a:rPr lang="en-US" sz="2600" dirty="0" err="1" smtClean="0">
                <a:latin typeface="VNI-Times" pitchFamily="2" charset="0"/>
              </a:rPr>
              <a:t>thì</a:t>
            </a:r>
            <a:r>
              <a:rPr lang="en-US" sz="2600" dirty="0" smtClean="0">
                <a:latin typeface="VNI-Times" pitchFamily="2" charset="0"/>
              </a:rPr>
              <a:t> </a:t>
            </a:r>
            <a:r>
              <a:rPr lang="en-US" sz="2600" dirty="0" err="1" smtClean="0">
                <a:latin typeface="VNI-Times" pitchFamily="2" charset="0"/>
              </a:rPr>
              <a:t>ketoacid</a:t>
            </a:r>
            <a:r>
              <a:rPr lang="en-US" sz="2600" dirty="0" smtClean="0">
                <a:latin typeface="VNI-Times" pitchFamily="2" charset="0"/>
              </a:rPr>
              <a:t> </a:t>
            </a:r>
            <a:r>
              <a:rPr lang="en-US" sz="2600" dirty="0" err="1" smtClean="0">
                <a:latin typeface="VNI-Times" pitchFamily="2" charset="0"/>
              </a:rPr>
              <a:t>seõ</a:t>
            </a:r>
            <a:r>
              <a:rPr lang="en-US" sz="2600" dirty="0" smtClean="0">
                <a:latin typeface="VNI-Times" pitchFamily="2" charset="0"/>
              </a:rPr>
              <a:t> </a:t>
            </a:r>
            <a:r>
              <a:rPr lang="en-US" sz="2600" dirty="0" err="1" smtClean="0">
                <a:latin typeface="VNI-Times" pitchFamily="2" charset="0"/>
              </a:rPr>
              <a:t>ñöôïc</a:t>
            </a:r>
            <a:r>
              <a:rPr lang="en-US" sz="2600" dirty="0" smtClean="0">
                <a:latin typeface="VNI-Times" pitchFamily="2" charset="0"/>
              </a:rPr>
              <a:t> </a:t>
            </a:r>
            <a:r>
              <a:rPr lang="en-US" sz="2600" dirty="0" err="1" smtClean="0">
                <a:latin typeface="VNI-Times" pitchFamily="2" charset="0"/>
              </a:rPr>
              <a:t>baøi</a:t>
            </a:r>
            <a:r>
              <a:rPr lang="en-US" sz="2600" dirty="0" smtClean="0">
                <a:latin typeface="VNI-Times" pitchFamily="2" charset="0"/>
              </a:rPr>
              <a:t> </a:t>
            </a:r>
            <a:r>
              <a:rPr lang="en-US" sz="2600" dirty="0" err="1" smtClean="0">
                <a:latin typeface="VNI-Times" pitchFamily="2" charset="0"/>
              </a:rPr>
              <a:t>tieát</a:t>
            </a:r>
            <a:r>
              <a:rPr lang="en-US" sz="2600" dirty="0" smtClean="0">
                <a:latin typeface="VNI-Times" pitchFamily="2" charset="0"/>
              </a:rPr>
              <a:t> qua </a:t>
            </a:r>
            <a:r>
              <a:rPr lang="en-US" sz="2600" dirty="0" err="1" smtClean="0">
                <a:latin typeface="VNI-Times" pitchFamily="2" charset="0"/>
              </a:rPr>
              <a:t>thaän</a:t>
            </a:r>
            <a:r>
              <a:rPr lang="en-US" sz="2600" dirty="0" smtClean="0">
                <a:latin typeface="VNI-Times" pitchFamily="2" charset="0"/>
              </a:rPr>
              <a:t> </a:t>
            </a:r>
            <a:r>
              <a:rPr lang="en-US" sz="2600" dirty="0" err="1" smtClean="0">
                <a:latin typeface="VNI-Times" pitchFamily="2" charset="0"/>
              </a:rPr>
              <a:t>laøm</a:t>
            </a:r>
            <a:r>
              <a:rPr lang="en-US" sz="2600" dirty="0" smtClean="0">
                <a:latin typeface="VNI-Times" pitchFamily="2" charset="0"/>
              </a:rPr>
              <a:t> </a:t>
            </a:r>
            <a:r>
              <a:rPr lang="en-US" sz="2600" dirty="0" err="1" smtClean="0">
                <a:latin typeface="VNI-Times" pitchFamily="2" charset="0"/>
              </a:rPr>
              <a:t>giaûm</a:t>
            </a:r>
            <a:r>
              <a:rPr lang="en-US" sz="2600" dirty="0" smtClean="0">
                <a:latin typeface="VNI-Times" pitchFamily="2" charset="0"/>
              </a:rPr>
              <a:t> AG </a:t>
            </a:r>
            <a:r>
              <a:rPr lang="en-US" sz="2600" dirty="0" err="1" smtClean="0">
                <a:latin typeface="VNI-Times" pitchFamily="2" charset="0"/>
              </a:rPr>
              <a:t>vaø</a:t>
            </a:r>
            <a:r>
              <a:rPr lang="en-US" sz="2600" dirty="0" smtClean="0">
                <a:latin typeface="VNI-Times" pitchFamily="2" charset="0"/>
              </a:rPr>
              <a:t> </a:t>
            </a:r>
            <a:r>
              <a:rPr lang="en-US" sz="2600" dirty="0" err="1" smtClean="0">
                <a:latin typeface="VNI-Times" pitchFamily="2" charset="0"/>
              </a:rPr>
              <a:t>tyû</a:t>
            </a:r>
            <a:r>
              <a:rPr lang="en-US" sz="2600" dirty="0" smtClean="0">
                <a:latin typeface="VNI-Times" pitchFamily="2" charset="0"/>
              </a:rPr>
              <a:t> </a:t>
            </a:r>
            <a:r>
              <a:rPr lang="en-US" sz="2600" err="1" smtClean="0">
                <a:latin typeface="VNI-Times" pitchFamily="2" charset="0"/>
              </a:rPr>
              <a:t>leä</a:t>
            </a:r>
            <a:r>
              <a:rPr lang="en-US" sz="2600" smtClean="0">
                <a:latin typeface="VNI-Times" pitchFamily="2" charset="0"/>
              </a:rPr>
              <a:t> ΔAG/ ΔHCO</a:t>
            </a:r>
            <a:r>
              <a:rPr lang="en-US" sz="2600" baseline="-25000" smtClean="0">
                <a:latin typeface="VNI-Times" pitchFamily="2" charset="0"/>
              </a:rPr>
              <a:t>3</a:t>
            </a:r>
            <a:r>
              <a:rPr lang="en-US" sz="2600" smtClean="0">
                <a:latin typeface="VNI-Times" pitchFamily="2" charset="0"/>
              </a:rPr>
              <a:t> khoâng </a:t>
            </a:r>
            <a:r>
              <a:rPr lang="en-US" sz="2600" dirty="0" err="1" smtClean="0">
                <a:latin typeface="VNI-Times" pitchFamily="2" charset="0"/>
              </a:rPr>
              <a:t>taêng</a:t>
            </a:r>
            <a:r>
              <a:rPr lang="en-US" sz="2600" dirty="0" smtClean="0">
                <a:latin typeface="VNI-Times" pitchFamily="2" charset="0"/>
              </a:rPr>
              <a:t> </a:t>
            </a:r>
            <a:r>
              <a:rPr lang="en-US" sz="2600" dirty="0" err="1" smtClean="0">
                <a:latin typeface="VNI-Times" pitchFamily="2" charset="0"/>
              </a:rPr>
              <a:t>quaù</a:t>
            </a:r>
            <a:r>
              <a:rPr lang="en-US" sz="2600" dirty="0" smtClean="0">
                <a:latin typeface="VNI-Times" pitchFamily="2" charset="0"/>
              </a:rPr>
              <a:t> </a:t>
            </a:r>
            <a:r>
              <a:rPr lang="en-US" sz="2600" dirty="0" err="1" smtClean="0">
                <a:latin typeface="VNI-Times" pitchFamily="2" charset="0"/>
              </a:rPr>
              <a:t>nhieàu</a:t>
            </a:r>
            <a:r>
              <a:rPr lang="en-US" sz="2600" dirty="0" smtClean="0">
                <a:latin typeface="VNI-Times" pitchFamily="2" charset="0"/>
              </a:rPr>
              <a:t>, </a:t>
            </a:r>
            <a:r>
              <a:rPr lang="en-US" sz="2600" dirty="0" err="1" smtClean="0">
                <a:latin typeface="VNI-Times" pitchFamily="2" charset="0"/>
              </a:rPr>
              <a:t>chæ</a:t>
            </a:r>
            <a:r>
              <a:rPr lang="en-US" sz="2600" dirty="0" smtClean="0">
                <a:latin typeface="VNI-Times" pitchFamily="2" charset="0"/>
              </a:rPr>
              <a:t> </a:t>
            </a:r>
            <a:r>
              <a:rPr lang="en-US" sz="2600" dirty="0" err="1" smtClean="0">
                <a:latin typeface="VNI-Times" pitchFamily="2" charset="0"/>
              </a:rPr>
              <a:t>khoaûng</a:t>
            </a:r>
            <a:r>
              <a:rPr lang="en-US" sz="2600" dirty="0" smtClean="0">
                <a:latin typeface="VNI-Times" pitchFamily="2" charset="0"/>
              </a:rPr>
              <a:t> 1:1.</a:t>
            </a:r>
          </a:p>
          <a:p>
            <a:pPr>
              <a:buNone/>
            </a:pPr>
            <a:r>
              <a:rPr lang="en-US" sz="2600" b="1" dirty="0" err="1" smtClean="0">
                <a:solidFill>
                  <a:srgbClr val="7030A0"/>
                </a:solidFill>
                <a:latin typeface="VNI-Times" pitchFamily="2" charset="0"/>
              </a:rPr>
              <a:t>Nhieãm</a:t>
            </a:r>
            <a:r>
              <a:rPr lang="en-US" sz="2600" b="1" dirty="0" smtClean="0">
                <a:solidFill>
                  <a:srgbClr val="7030A0"/>
                </a:solidFill>
                <a:latin typeface="VNI-Times" pitchFamily="2" charset="0"/>
              </a:rPr>
              <a:t> </a:t>
            </a:r>
            <a:r>
              <a:rPr lang="en-US" sz="2600" b="1" dirty="0" err="1" smtClean="0">
                <a:solidFill>
                  <a:srgbClr val="7030A0"/>
                </a:solidFill>
                <a:latin typeface="VNI-Times" pitchFamily="2" charset="0"/>
              </a:rPr>
              <a:t>toan</a:t>
            </a:r>
            <a:r>
              <a:rPr lang="en-US" sz="2600" b="1" dirty="0" smtClean="0">
                <a:solidFill>
                  <a:srgbClr val="7030A0"/>
                </a:solidFill>
                <a:latin typeface="VNI-Times" pitchFamily="2" charset="0"/>
              </a:rPr>
              <a:t> </a:t>
            </a:r>
            <a:r>
              <a:rPr lang="en-US" sz="2600" b="1" dirty="0" err="1" smtClean="0">
                <a:solidFill>
                  <a:srgbClr val="7030A0"/>
                </a:solidFill>
                <a:latin typeface="VNI-Times" pitchFamily="2" charset="0"/>
              </a:rPr>
              <a:t>ketone</a:t>
            </a:r>
            <a:r>
              <a:rPr lang="en-US" sz="2600" b="1" dirty="0" smtClean="0">
                <a:solidFill>
                  <a:srgbClr val="7030A0"/>
                </a:solidFill>
                <a:latin typeface="VNI-Times" pitchFamily="2" charset="0"/>
              </a:rPr>
              <a:t> do </a:t>
            </a:r>
            <a:r>
              <a:rPr lang="en-US" sz="2600" b="1" dirty="0" err="1" smtClean="0">
                <a:solidFill>
                  <a:srgbClr val="7030A0"/>
                </a:solidFill>
                <a:latin typeface="VNI-Times" pitchFamily="2" charset="0"/>
              </a:rPr>
              <a:t>röôïu</a:t>
            </a:r>
            <a:r>
              <a:rPr lang="en-US" sz="2600" b="1" dirty="0" smtClean="0">
                <a:solidFill>
                  <a:srgbClr val="7030A0"/>
                </a:solidFill>
                <a:latin typeface="VNI-Times" pitchFamily="2" charset="0"/>
              </a:rPr>
              <a:t>. </a:t>
            </a:r>
          </a:p>
          <a:p>
            <a:pPr>
              <a:buNone/>
            </a:pPr>
            <a:r>
              <a:rPr lang="en-US" sz="2600" dirty="0" smtClean="0">
                <a:latin typeface="VNI-Times" pitchFamily="2" charset="0"/>
              </a:rPr>
              <a:t>- </a:t>
            </a:r>
            <a:r>
              <a:rPr lang="en-US" sz="2600" dirty="0" err="1" smtClean="0">
                <a:latin typeface="VNI-Times" pitchFamily="2" charset="0"/>
              </a:rPr>
              <a:t>Thöôøng</a:t>
            </a:r>
            <a:r>
              <a:rPr lang="en-US" sz="2600" dirty="0" smtClean="0">
                <a:latin typeface="VNI-Times" pitchFamily="2" charset="0"/>
              </a:rPr>
              <a:t> </a:t>
            </a:r>
            <a:r>
              <a:rPr lang="en-US" sz="2600" dirty="0" err="1" smtClean="0">
                <a:latin typeface="VNI-Times" pitchFamily="2" charset="0"/>
              </a:rPr>
              <a:t>xaûy</a:t>
            </a:r>
            <a:r>
              <a:rPr lang="en-US" sz="2600" dirty="0" smtClean="0">
                <a:latin typeface="VNI-Times" pitchFamily="2" charset="0"/>
              </a:rPr>
              <a:t> </a:t>
            </a:r>
            <a:r>
              <a:rPr lang="en-US" sz="2600" dirty="0" err="1" smtClean="0">
                <a:latin typeface="VNI-Times" pitchFamily="2" charset="0"/>
              </a:rPr>
              <a:t>ra</a:t>
            </a:r>
            <a:r>
              <a:rPr lang="en-US" sz="2600" dirty="0" smtClean="0">
                <a:latin typeface="VNI-Times" pitchFamily="2" charset="0"/>
              </a:rPr>
              <a:t> </a:t>
            </a:r>
            <a:r>
              <a:rPr lang="en-US" sz="2600" dirty="0" err="1" smtClean="0">
                <a:latin typeface="VNI-Times" pitchFamily="2" charset="0"/>
              </a:rPr>
              <a:t>treân</a:t>
            </a:r>
            <a:r>
              <a:rPr lang="en-US" sz="2600" dirty="0" smtClean="0">
                <a:latin typeface="VNI-Times" pitchFamily="2" charset="0"/>
              </a:rPr>
              <a:t> </a:t>
            </a:r>
            <a:r>
              <a:rPr lang="en-US" sz="2600" dirty="0" err="1" smtClean="0">
                <a:latin typeface="VNI-Times" pitchFamily="2" charset="0"/>
              </a:rPr>
              <a:t>ngöôøi</a:t>
            </a:r>
            <a:r>
              <a:rPr lang="en-US" sz="2600" dirty="0" smtClean="0">
                <a:latin typeface="VNI-Times" pitchFamily="2" charset="0"/>
              </a:rPr>
              <a:t> </a:t>
            </a:r>
            <a:r>
              <a:rPr lang="en-US" sz="2600" dirty="0" err="1" smtClean="0">
                <a:latin typeface="VNI-Times" pitchFamily="2" charset="0"/>
              </a:rPr>
              <a:t>nghieän</a:t>
            </a:r>
            <a:r>
              <a:rPr lang="en-US" sz="2600" dirty="0" smtClean="0">
                <a:latin typeface="VNI-Times" pitchFamily="2" charset="0"/>
              </a:rPr>
              <a:t> </a:t>
            </a:r>
            <a:r>
              <a:rPr lang="en-US" sz="2600" dirty="0" err="1" smtClean="0">
                <a:latin typeface="VNI-Times" pitchFamily="2" charset="0"/>
              </a:rPr>
              <a:t>röôïu</a:t>
            </a:r>
            <a:r>
              <a:rPr lang="en-US" sz="2600" dirty="0" smtClean="0">
                <a:latin typeface="VNI-Times" pitchFamily="2" charset="0"/>
              </a:rPr>
              <a:t> </a:t>
            </a:r>
            <a:r>
              <a:rPr lang="en-US" sz="2600" dirty="0" err="1" smtClean="0">
                <a:latin typeface="VNI-Times" pitchFamily="2" charset="0"/>
              </a:rPr>
              <a:t>khi</a:t>
            </a:r>
            <a:r>
              <a:rPr lang="en-US" sz="2600" dirty="0" smtClean="0">
                <a:latin typeface="VNI-Times" pitchFamily="2" charset="0"/>
              </a:rPr>
              <a:t> </a:t>
            </a:r>
            <a:r>
              <a:rPr lang="en-US" sz="2600" dirty="0" err="1" smtClean="0">
                <a:latin typeface="VNI-Times" pitchFamily="2" charset="0"/>
              </a:rPr>
              <a:t>uoáng</a:t>
            </a:r>
            <a:r>
              <a:rPr lang="en-US" sz="2600" dirty="0" smtClean="0">
                <a:latin typeface="VNI-Times" pitchFamily="2" charset="0"/>
              </a:rPr>
              <a:t> </a:t>
            </a:r>
            <a:r>
              <a:rPr lang="en-US" sz="2600" dirty="0" err="1" smtClean="0">
                <a:latin typeface="VNI-Times" pitchFamily="2" charset="0"/>
              </a:rPr>
              <a:t>röôïu</a:t>
            </a:r>
            <a:r>
              <a:rPr lang="en-US" sz="2600" dirty="0" smtClean="0">
                <a:latin typeface="VNI-Times" pitchFamily="2" charset="0"/>
              </a:rPr>
              <a:t> </a:t>
            </a:r>
            <a:r>
              <a:rPr lang="en-US" sz="2600" dirty="0" err="1" smtClean="0">
                <a:latin typeface="VNI-Times" pitchFamily="2" charset="0"/>
              </a:rPr>
              <a:t>nhieàu</a:t>
            </a:r>
            <a:r>
              <a:rPr lang="en-US" sz="2600" dirty="0" smtClean="0">
                <a:latin typeface="VNI-Times" pitchFamily="2" charset="0"/>
              </a:rPr>
              <a:t> </a:t>
            </a:r>
            <a:r>
              <a:rPr lang="en-US" sz="2600" dirty="0" err="1" smtClean="0">
                <a:latin typeface="VNI-Times" pitchFamily="2" charset="0"/>
              </a:rPr>
              <a:t>keøm</a:t>
            </a:r>
            <a:r>
              <a:rPr lang="en-US" sz="2600" dirty="0" smtClean="0">
                <a:latin typeface="VNI-Times" pitchFamily="2" charset="0"/>
              </a:rPr>
              <a:t> </a:t>
            </a:r>
            <a:r>
              <a:rPr lang="en-US" sz="2600" dirty="0" err="1" smtClean="0">
                <a:latin typeface="VNI-Times" pitchFamily="2" charset="0"/>
              </a:rPr>
              <a:t>theo</a:t>
            </a:r>
            <a:r>
              <a:rPr lang="en-US" sz="2600" dirty="0" smtClean="0">
                <a:latin typeface="VNI-Times" pitchFamily="2" charset="0"/>
              </a:rPr>
              <a:t> </a:t>
            </a:r>
            <a:r>
              <a:rPr lang="en-US" sz="2600" dirty="0" err="1" smtClean="0">
                <a:latin typeface="VNI-Times" pitchFamily="2" charset="0"/>
              </a:rPr>
              <a:t>aên</a:t>
            </a:r>
            <a:r>
              <a:rPr lang="en-US" sz="2600" dirty="0" smtClean="0">
                <a:latin typeface="VNI-Times" pitchFamily="2" charset="0"/>
              </a:rPr>
              <a:t> </a:t>
            </a:r>
            <a:r>
              <a:rPr lang="en-US" sz="2600" dirty="0" err="1" smtClean="0">
                <a:latin typeface="VNI-Times" pitchFamily="2" charset="0"/>
              </a:rPr>
              <a:t>uoáng</a:t>
            </a:r>
            <a:r>
              <a:rPr lang="en-US" sz="2600" dirty="0" smtClean="0">
                <a:latin typeface="VNI-Times" pitchFamily="2" charset="0"/>
              </a:rPr>
              <a:t> </a:t>
            </a:r>
            <a:r>
              <a:rPr lang="en-US" sz="2600" dirty="0" err="1" smtClean="0">
                <a:latin typeface="VNI-Times" pitchFamily="2" charset="0"/>
              </a:rPr>
              <a:t>keùm</a:t>
            </a:r>
            <a:r>
              <a:rPr lang="en-US" sz="2600" dirty="0" smtClean="0">
                <a:latin typeface="VNI-Times" pitchFamily="2" charset="0"/>
              </a:rPr>
              <a:t>. </a:t>
            </a:r>
          </a:p>
          <a:p>
            <a:pPr>
              <a:buNone/>
            </a:pPr>
            <a:r>
              <a:rPr lang="en-US" sz="2600" dirty="0" smtClean="0">
                <a:latin typeface="VNI-Times" pitchFamily="2" charset="0"/>
              </a:rPr>
              <a:t>- </a:t>
            </a:r>
            <a:r>
              <a:rPr lang="en-US" sz="2600" dirty="0" err="1" smtClean="0">
                <a:latin typeface="VNI-Times" pitchFamily="2" charset="0"/>
              </a:rPr>
              <a:t>Neáu</a:t>
            </a:r>
            <a:r>
              <a:rPr lang="en-US" sz="2600" dirty="0" smtClean="0">
                <a:latin typeface="VNI-Times" pitchFamily="2" charset="0"/>
              </a:rPr>
              <a:t> </a:t>
            </a:r>
            <a:r>
              <a:rPr lang="en-US" sz="2600" dirty="0" err="1" smtClean="0">
                <a:latin typeface="VNI-Times" pitchFamily="2" charset="0"/>
              </a:rPr>
              <a:t>chöùc</a:t>
            </a:r>
            <a:r>
              <a:rPr lang="en-US" sz="2600" dirty="0" smtClean="0">
                <a:latin typeface="VNI-Times" pitchFamily="2" charset="0"/>
              </a:rPr>
              <a:t> </a:t>
            </a:r>
            <a:r>
              <a:rPr lang="en-US" sz="2600" dirty="0" err="1" smtClean="0">
                <a:latin typeface="VNI-Times" pitchFamily="2" charset="0"/>
              </a:rPr>
              <a:t>naêng</a:t>
            </a:r>
            <a:r>
              <a:rPr lang="en-US" sz="2600" dirty="0" smtClean="0">
                <a:latin typeface="VNI-Times" pitchFamily="2" charset="0"/>
              </a:rPr>
              <a:t> </a:t>
            </a:r>
            <a:r>
              <a:rPr lang="en-US" sz="2600" dirty="0" err="1" smtClean="0">
                <a:latin typeface="VNI-Times" pitchFamily="2" charset="0"/>
              </a:rPr>
              <a:t>thaän</a:t>
            </a:r>
            <a:r>
              <a:rPr lang="en-US" sz="2600" dirty="0" smtClean="0">
                <a:latin typeface="VNI-Times" pitchFamily="2" charset="0"/>
              </a:rPr>
              <a:t> </a:t>
            </a:r>
            <a:r>
              <a:rPr lang="en-US" sz="2600" dirty="0" err="1" smtClean="0">
                <a:latin typeface="VNI-Times" pitchFamily="2" charset="0"/>
              </a:rPr>
              <a:t>bình</a:t>
            </a:r>
            <a:r>
              <a:rPr lang="en-US" sz="2600" dirty="0" smtClean="0">
                <a:latin typeface="VNI-Times" pitchFamily="2" charset="0"/>
              </a:rPr>
              <a:t> </a:t>
            </a:r>
            <a:r>
              <a:rPr lang="en-US" sz="2600" dirty="0" err="1" smtClean="0">
                <a:latin typeface="VNI-Times" pitchFamily="2" charset="0"/>
              </a:rPr>
              <a:t>thöôøng</a:t>
            </a:r>
            <a:r>
              <a:rPr lang="en-US" sz="2600" dirty="0" smtClean="0">
                <a:latin typeface="VNI-Times" pitchFamily="2" charset="0"/>
              </a:rPr>
              <a:t> </a:t>
            </a:r>
            <a:r>
              <a:rPr lang="en-US" sz="2600" dirty="0" err="1" smtClean="0">
                <a:latin typeface="VNI-Times" pitchFamily="2" charset="0"/>
              </a:rPr>
              <a:t>thì</a:t>
            </a:r>
            <a:r>
              <a:rPr lang="en-US" sz="2600" dirty="0" smtClean="0">
                <a:latin typeface="VNI-Times" pitchFamily="2" charset="0"/>
              </a:rPr>
              <a:t> </a:t>
            </a:r>
            <a:r>
              <a:rPr lang="en-US" sz="2600" dirty="0" err="1" smtClean="0">
                <a:latin typeface="VNI-Times" pitchFamily="2" charset="0"/>
              </a:rPr>
              <a:t>ketoacid</a:t>
            </a:r>
            <a:r>
              <a:rPr lang="en-US" sz="2600" dirty="0" smtClean="0">
                <a:latin typeface="VNI-Times" pitchFamily="2" charset="0"/>
              </a:rPr>
              <a:t> </a:t>
            </a:r>
            <a:r>
              <a:rPr lang="en-US" sz="2600" dirty="0" err="1" smtClean="0">
                <a:latin typeface="VNI-Times" pitchFamily="2" charset="0"/>
              </a:rPr>
              <a:t>ñöôïc</a:t>
            </a:r>
            <a:r>
              <a:rPr lang="en-US" sz="2600" dirty="0" smtClean="0">
                <a:latin typeface="VNI-Times" pitchFamily="2" charset="0"/>
              </a:rPr>
              <a:t> </a:t>
            </a:r>
            <a:r>
              <a:rPr lang="en-US" sz="2600" dirty="0" err="1" smtClean="0">
                <a:latin typeface="VNI-Times" pitchFamily="2" charset="0"/>
              </a:rPr>
              <a:t>baøi</a:t>
            </a:r>
            <a:r>
              <a:rPr lang="en-US" sz="2600" dirty="0" smtClean="0">
                <a:latin typeface="VNI-Times" pitchFamily="2" charset="0"/>
              </a:rPr>
              <a:t> </a:t>
            </a:r>
            <a:r>
              <a:rPr lang="en-US" sz="2600" dirty="0" err="1" smtClean="0">
                <a:latin typeface="VNI-Times" pitchFamily="2" charset="0"/>
              </a:rPr>
              <a:t>tieát</a:t>
            </a:r>
            <a:r>
              <a:rPr lang="en-US" sz="2600" dirty="0" smtClean="0">
                <a:latin typeface="VNI-Times" pitchFamily="2" charset="0"/>
              </a:rPr>
              <a:t> </a:t>
            </a:r>
            <a:r>
              <a:rPr lang="en-US" sz="2600" dirty="0" err="1" smtClean="0">
                <a:latin typeface="VNI-Times" pitchFamily="2" charset="0"/>
              </a:rPr>
              <a:t>nhieàu</a:t>
            </a:r>
            <a:r>
              <a:rPr lang="en-US" sz="2600" dirty="0" smtClean="0">
                <a:latin typeface="VNI-Times" pitchFamily="2" charset="0"/>
              </a:rPr>
              <a:t> qua </a:t>
            </a:r>
            <a:r>
              <a:rPr lang="en-US" sz="2600" dirty="0" err="1" smtClean="0">
                <a:latin typeface="VNI-Times" pitchFamily="2" charset="0"/>
              </a:rPr>
              <a:t>thaän</a:t>
            </a:r>
            <a:r>
              <a:rPr lang="en-US" sz="2600" dirty="0" smtClean="0">
                <a:latin typeface="VNI-Times" pitchFamily="2" charset="0"/>
              </a:rPr>
              <a:t> </a:t>
            </a:r>
            <a:r>
              <a:rPr lang="en-US" sz="2600" dirty="0" err="1" smtClean="0">
                <a:latin typeface="VNI-Times" pitchFamily="2" charset="0"/>
              </a:rPr>
              <a:t>laøm</a:t>
            </a:r>
            <a:r>
              <a:rPr lang="en-US" sz="2600" dirty="0" smtClean="0">
                <a:latin typeface="VNI-Times" pitchFamily="2" charset="0"/>
              </a:rPr>
              <a:t> </a:t>
            </a:r>
            <a:r>
              <a:rPr lang="en-US" sz="2600" dirty="0" err="1" smtClean="0">
                <a:latin typeface="VNI-Times" pitchFamily="2" charset="0"/>
              </a:rPr>
              <a:t>cho</a:t>
            </a:r>
            <a:r>
              <a:rPr lang="en-US" sz="2600" dirty="0" smtClean="0">
                <a:latin typeface="VNI-Times" pitchFamily="2" charset="0"/>
              </a:rPr>
              <a:t> AG </a:t>
            </a:r>
            <a:r>
              <a:rPr lang="en-US" sz="2600" dirty="0" err="1" smtClean="0">
                <a:latin typeface="VNI-Times" pitchFamily="2" charset="0"/>
              </a:rPr>
              <a:t>vaø</a:t>
            </a:r>
            <a:r>
              <a:rPr lang="en-US" sz="2600" dirty="0" smtClean="0">
                <a:latin typeface="VNI-Times" pitchFamily="2" charset="0"/>
              </a:rPr>
              <a:t> </a:t>
            </a:r>
            <a:r>
              <a:rPr lang="en-US" sz="2600" dirty="0" err="1" smtClean="0">
                <a:latin typeface="VNI-Times" pitchFamily="2" charset="0"/>
              </a:rPr>
              <a:t>tyû</a:t>
            </a:r>
            <a:r>
              <a:rPr lang="en-US" sz="2600" dirty="0" smtClean="0">
                <a:latin typeface="VNI-Times" pitchFamily="2" charset="0"/>
              </a:rPr>
              <a:t> </a:t>
            </a:r>
            <a:r>
              <a:rPr lang="en-US" sz="2600" err="1" smtClean="0">
                <a:latin typeface="VNI-Times" pitchFamily="2" charset="0"/>
              </a:rPr>
              <a:t>leä</a:t>
            </a:r>
            <a:r>
              <a:rPr lang="en-US" sz="2600" smtClean="0">
                <a:latin typeface="VNI-Times" pitchFamily="2" charset="0"/>
              </a:rPr>
              <a:t> ΔAG/ ΔHCO</a:t>
            </a:r>
            <a:r>
              <a:rPr lang="en-US" sz="2600" baseline="-25000" smtClean="0">
                <a:latin typeface="VNI-Times" pitchFamily="2" charset="0"/>
              </a:rPr>
              <a:t>3</a:t>
            </a:r>
            <a:r>
              <a:rPr lang="en-US" sz="2600" smtClean="0">
                <a:latin typeface="VNI-Times" pitchFamily="2" charset="0"/>
              </a:rPr>
              <a:t> </a:t>
            </a:r>
            <a:r>
              <a:rPr lang="en-US" sz="2600" err="1" smtClean="0">
                <a:latin typeface="VNI-Times" pitchFamily="2" charset="0"/>
              </a:rPr>
              <a:t>khoâng</a:t>
            </a:r>
            <a:r>
              <a:rPr lang="en-US" sz="2600" smtClean="0">
                <a:latin typeface="VNI-Times" pitchFamily="2" charset="0"/>
              </a:rPr>
              <a:t> taêng quaù </a:t>
            </a:r>
            <a:r>
              <a:rPr lang="en-US" sz="2600" dirty="0" err="1" smtClean="0">
                <a:latin typeface="VNI-Times" pitchFamily="2" charset="0"/>
              </a:rPr>
              <a:t>cao</a:t>
            </a:r>
            <a:r>
              <a:rPr lang="en-US" sz="2600" smtClean="0">
                <a:latin typeface="VNI-Times" pitchFamily="2" charset="0"/>
              </a:rPr>
              <a:t>. </a:t>
            </a:r>
            <a:endParaRPr lang="en-US" sz="2600" dirty="0" smtClean="0">
              <a:latin typeface="VNI-Times" pitchFamily="2" charset="0"/>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smtClean="0">
                <a:solidFill>
                  <a:srgbClr val="008000"/>
                </a:solidFill>
                <a:latin typeface="Arial" pitchFamily="34" charset="0"/>
                <a:cs typeface="Arial" pitchFamily="34" charset="0"/>
              </a:rPr>
              <a:t>SUY THẬN</a:t>
            </a:r>
            <a:endParaRPr lang="en-US" dirty="0">
              <a:solidFill>
                <a:srgbClr val="008000"/>
              </a:solidFill>
              <a:latin typeface="Arial" pitchFamily="34" charset="0"/>
              <a:cs typeface="Arial" pitchFamily="34" charset="0"/>
            </a:endParaRPr>
          </a:p>
        </p:txBody>
      </p:sp>
      <p:sp>
        <p:nvSpPr>
          <p:cNvPr id="3" name="Content Placeholder 2"/>
          <p:cNvSpPr>
            <a:spLocks noGrp="1"/>
          </p:cNvSpPr>
          <p:nvPr>
            <p:ph idx="1"/>
          </p:nvPr>
        </p:nvSpPr>
        <p:spPr>
          <a:xfrm>
            <a:off x="457200" y="1798637"/>
            <a:ext cx="8229600" cy="4525963"/>
          </a:xfrm>
        </p:spPr>
        <p:txBody>
          <a:bodyPr>
            <a:normAutofit fontScale="85000" lnSpcReduction="10000"/>
          </a:bodyPr>
          <a:lstStyle/>
          <a:p>
            <a:pPr algn="just">
              <a:lnSpc>
                <a:spcPct val="110000"/>
              </a:lnSpc>
              <a:buNone/>
            </a:pPr>
            <a:r>
              <a:rPr lang="en-US" smtClean="0">
                <a:latin typeface="VNI-Times" pitchFamily="2" charset="0"/>
              </a:rPr>
              <a:t>- </a:t>
            </a:r>
            <a:r>
              <a:rPr lang="en-US" smtClean="0">
                <a:latin typeface="Arial" pitchFamily="34" charset="0"/>
                <a:cs typeface="Arial" pitchFamily="34" charset="0"/>
              </a:rPr>
              <a:t>Toan chuyển hóa AG tăng khi độ lọc cầu thận &lt; 20-30 ml/phút.</a:t>
            </a:r>
          </a:p>
          <a:p>
            <a:pPr algn="just">
              <a:lnSpc>
                <a:spcPct val="110000"/>
              </a:lnSpc>
              <a:buFontTx/>
              <a:buChar char="-"/>
            </a:pPr>
            <a:r>
              <a:rPr lang="en-US" smtClean="0">
                <a:latin typeface="Arial" pitchFamily="34" charset="0"/>
                <a:cs typeface="Arial" pitchFamily="34" charset="0"/>
              </a:rPr>
              <a:t>Có sự tham gia của cả 2 cơ chế gây nhiễm toan chuyển hóa: giảm bài tiết acid và giảm tái hấp thu HCO</a:t>
            </a:r>
            <a:r>
              <a:rPr lang="en-US" baseline="-25000" smtClean="0">
                <a:latin typeface="Arial" pitchFamily="34" charset="0"/>
                <a:cs typeface="Arial" pitchFamily="34" charset="0"/>
              </a:rPr>
              <a:t>3</a:t>
            </a:r>
            <a:r>
              <a:rPr lang="en-US" dirty="0" smtClean="0">
                <a:latin typeface="Arial" pitchFamily="34" charset="0"/>
                <a:cs typeface="Arial" pitchFamily="34" charset="0"/>
              </a:rPr>
              <a:t>. </a:t>
            </a:r>
            <a:r>
              <a:rPr lang="en-US" smtClean="0">
                <a:latin typeface="Arial" pitchFamily="34" charset="0"/>
                <a:cs typeface="Arial" pitchFamily="34" charset="0"/>
              </a:rPr>
              <a:t>Do đó </a:t>
            </a:r>
            <a:r>
              <a:rPr lang="en-US" dirty="0" smtClean="0">
                <a:latin typeface="Arial" pitchFamily="34" charset="0"/>
                <a:cs typeface="Arial" pitchFamily="34" charset="0"/>
              </a:rPr>
              <a:t>AG </a:t>
            </a:r>
            <a:r>
              <a:rPr lang="en-US" dirty="0" err="1" smtClean="0">
                <a:latin typeface="Arial" pitchFamily="34" charset="0"/>
                <a:cs typeface="Arial" pitchFamily="34" charset="0"/>
              </a:rPr>
              <a:t>ít</a:t>
            </a:r>
            <a:r>
              <a:rPr lang="en-US" dirty="0" smtClean="0">
                <a:latin typeface="Arial" pitchFamily="34" charset="0"/>
                <a:cs typeface="Arial" pitchFamily="34" charset="0"/>
              </a:rPr>
              <a:t> </a:t>
            </a:r>
            <a:r>
              <a:rPr lang="en-US" err="1" smtClean="0">
                <a:latin typeface="Arial" pitchFamily="34" charset="0"/>
                <a:cs typeface="Arial" pitchFamily="34" charset="0"/>
              </a:rPr>
              <a:t>khi</a:t>
            </a:r>
            <a:r>
              <a:rPr lang="en-US" smtClean="0">
                <a:latin typeface="Arial" pitchFamily="34" charset="0"/>
                <a:cs typeface="Arial" pitchFamily="34" charset="0"/>
              </a:rPr>
              <a:t> nào </a:t>
            </a:r>
            <a:r>
              <a:rPr lang="en-US" dirty="0" smtClean="0">
                <a:latin typeface="Arial" pitchFamily="34" charset="0"/>
                <a:cs typeface="Arial" pitchFamily="34" charset="0"/>
              </a:rPr>
              <a:t>&gt; 20 </a:t>
            </a:r>
            <a:r>
              <a:rPr lang="en-US" dirty="0" err="1" smtClean="0">
                <a:latin typeface="Arial" pitchFamily="34" charset="0"/>
                <a:cs typeface="Arial" pitchFamily="34" charset="0"/>
              </a:rPr>
              <a:t>mmol</a:t>
            </a:r>
            <a:r>
              <a:rPr lang="en-US" dirty="0" smtClean="0">
                <a:latin typeface="Arial" pitchFamily="34" charset="0"/>
                <a:cs typeface="Arial" pitchFamily="34" charset="0"/>
              </a:rPr>
              <a:t>/L</a:t>
            </a:r>
            <a:r>
              <a:rPr lang="en-US" smtClean="0">
                <a:latin typeface="Arial" pitchFamily="34" charset="0"/>
                <a:cs typeface="Arial" pitchFamily="34" charset="0"/>
              </a:rPr>
              <a:t>. </a:t>
            </a:r>
          </a:p>
          <a:p>
            <a:pPr algn="just">
              <a:lnSpc>
                <a:spcPct val="110000"/>
              </a:lnSpc>
              <a:buFontTx/>
              <a:buChar char="-"/>
            </a:pPr>
            <a:r>
              <a:rPr lang="en-US" smtClean="0">
                <a:latin typeface="Arial" pitchFamily="34" charset="0"/>
                <a:cs typeface="Arial" pitchFamily="34" charset="0"/>
              </a:rPr>
              <a:t>Ngoài ra, mặc dù lượng acid cố định có thể tích tụ nhiều nhưng HCO</a:t>
            </a:r>
            <a:r>
              <a:rPr lang="en-US" baseline="-25000" smtClean="0">
                <a:latin typeface="Arial" pitchFamily="34" charset="0"/>
                <a:cs typeface="Arial" pitchFamily="34" charset="0"/>
              </a:rPr>
              <a:t>3 </a:t>
            </a:r>
            <a:r>
              <a:rPr lang="en-US" smtClean="0">
                <a:latin typeface="Arial" pitchFamily="34" charset="0"/>
                <a:cs typeface="Arial" pitchFamily="34" charset="0"/>
              </a:rPr>
              <a:t>ít khi giảm &lt; 15 mEq/L nhờ có sự hỗ trợ của các hệ đệm khác. </a:t>
            </a:r>
          </a:p>
          <a:p>
            <a:pPr algn="just">
              <a:lnSpc>
                <a:spcPct val="110000"/>
              </a:lnSpc>
              <a:buFontTx/>
              <a:buChar char="-"/>
            </a:pPr>
            <a:r>
              <a:rPr lang="en-US" smtClean="0">
                <a:latin typeface="Arial" pitchFamily="34" charset="0"/>
                <a:cs typeface="Arial" pitchFamily="34" charset="0"/>
              </a:rPr>
              <a:t>Xét nghiệm: creatinin máu &gt; 4 mg/dL, K</a:t>
            </a:r>
            <a:r>
              <a:rPr lang="en-US" baseline="30000" smtClean="0">
                <a:latin typeface="Arial" pitchFamily="34" charset="0"/>
                <a:cs typeface="Arial" pitchFamily="34" charset="0"/>
              </a:rPr>
              <a:t>+</a:t>
            </a:r>
            <a:r>
              <a:rPr lang="en-US" smtClean="0">
                <a:latin typeface="Arial" pitchFamily="34" charset="0"/>
                <a:cs typeface="Arial" pitchFamily="34" charset="0"/>
              </a:rPr>
              <a:t> máu tăng  </a:t>
            </a:r>
            <a:endParaRPr lang="en-US" dirty="0" smtClean="0">
              <a:latin typeface="Arial" pitchFamily="34" charset="0"/>
              <a:cs typeface="Arial" pitchFamily="34" charset="0"/>
            </a:endParaRPr>
          </a:p>
          <a:p>
            <a:pPr>
              <a:lnSpc>
                <a:spcPct val="110000"/>
              </a:lnSpc>
            </a:pPr>
            <a:endParaRPr lang="en-US"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vert="horz" lIns="0" rIns="0" bIns="0" anchor="b">
            <a:normAutofit/>
          </a:bodyPr>
          <a:lstStyle/>
          <a:p>
            <a:r>
              <a:rPr lang="en-US" sz="4000" b="1" smtClean="0">
                <a:solidFill>
                  <a:srgbClr val="00B050"/>
                </a:solidFill>
              </a:rPr>
              <a:t>Toan hóa ống thận xa </a:t>
            </a:r>
            <a:r>
              <a:rPr lang="en-US" sz="4000" b="1" smtClean="0">
                <a:solidFill>
                  <a:srgbClr val="00B050"/>
                </a:solidFill>
              </a:rPr>
              <a:t>(type</a:t>
            </a:r>
            <a:r>
              <a:rPr lang="vi-VN" sz="4000" b="1" smtClean="0">
                <a:solidFill>
                  <a:srgbClr val="00B050"/>
                </a:solidFill>
              </a:rPr>
              <a:t> </a:t>
            </a:r>
            <a:r>
              <a:rPr lang="en-US" sz="4000" b="1" smtClean="0">
                <a:solidFill>
                  <a:srgbClr val="00B050"/>
                </a:solidFill>
              </a:rPr>
              <a:t>I)</a:t>
            </a:r>
          </a:p>
        </p:txBody>
      </p:sp>
      <p:sp>
        <p:nvSpPr>
          <p:cNvPr id="3" name="Content Placeholder 2"/>
          <p:cNvSpPr>
            <a:spLocks noGrp="1"/>
          </p:cNvSpPr>
          <p:nvPr>
            <p:ph idx="1"/>
          </p:nvPr>
        </p:nvSpPr>
        <p:spPr>
          <a:xfrm>
            <a:off x="304800" y="1447800"/>
            <a:ext cx="8763000" cy="4525963"/>
          </a:xfrm>
        </p:spPr>
        <p:txBody>
          <a:bodyPr>
            <a:normAutofit/>
          </a:bodyPr>
          <a:lstStyle/>
          <a:p>
            <a:pPr lvl="2" algn="just">
              <a:buNone/>
            </a:pPr>
            <a:endParaRPr lang="en-US" dirty="0"/>
          </a:p>
          <a:p>
            <a:pPr>
              <a:buNone/>
            </a:pPr>
            <a:r>
              <a:rPr lang="en-US" sz="2400" smtClean="0">
                <a:latin typeface="Tahoma" pitchFamily="34" charset="0"/>
                <a:ea typeface="Tahoma" pitchFamily="34" charset="0"/>
                <a:cs typeface="Tahoma" pitchFamily="34" charset="0"/>
              </a:rPr>
              <a:t>Toan hóa ống thận xa</a:t>
            </a:r>
            <a:r>
              <a:rPr lang="vi-VN" sz="24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 ống thận</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mất khả năng bài xuất H</a:t>
            </a:r>
            <a:r>
              <a:rPr lang="en-US" sz="2400" baseline="300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 </a:t>
            </a:r>
            <a:endParaRPr lang="vi-VN" sz="2400" smtClean="0">
              <a:latin typeface="Tahoma" pitchFamily="34" charset="0"/>
              <a:ea typeface="Tahoma" pitchFamily="34" charset="0"/>
              <a:cs typeface="Tahoma" pitchFamily="34" charset="0"/>
            </a:endParaRPr>
          </a:p>
          <a:p>
            <a:pPr>
              <a:buNone/>
            </a:pPr>
            <a:r>
              <a:rPr lang="vi-VN" sz="2400" smtClean="0">
                <a:latin typeface="Tahoma" pitchFamily="34" charset="0"/>
                <a:ea typeface="Tahoma" pitchFamily="34" charset="0"/>
                <a:cs typeface="Tahoma" pitchFamily="34" charset="0"/>
              </a:rPr>
              <a:t>L</a:t>
            </a:r>
            <a:r>
              <a:rPr lang="en-US" sz="2400" smtClean="0">
                <a:latin typeface="Tahoma" pitchFamily="34" charset="0"/>
                <a:ea typeface="Tahoma" pitchFamily="34" charset="0"/>
                <a:cs typeface="Tahoma" pitchFamily="34" charset="0"/>
              </a:rPr>
              <a:t>âm sàng</a:t>
            </a:r>
            <a:r>
              <a:rPr lang="vi-VN" sz="2400" smtClean="0">
                <a:latin typeface="Tahoma" pitchFamily="34" charset="0"/>
                <a:ea typeface="Tahoma" pitchFamily="34" charset="0"/>
                <a:cs typeface="Tahoma" pitchFamily="34" charset="0"/>
              </a:rPr>
              <a:t>:</a:t>
            </a:r>
          </a:p>
          <a:p>
            <a:pPr>
              <a:buNone/>
            </a:pP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Toan chuyển hoá </a:t>
            </a:r>
            <a:endParaRPr lang="vi-VN" sz="2400" smtClean="0">
              <a:latin typeface="Tahoma" pitchFamily="34" charset="0"/>
              <a:ea typeface="Tahoma" pitchFamily="34" charset="0"/>
              <a:cs typeface="Tahoma" pitchFamily="34" charset="0"/>
            </a:endParaRPr>
          </a:p>
          <a:p>
            <a:pPr>
              <a:buNone/>
            </a:pPr>
            <a:r>
              <a:rPr lang="vi-VN" sz="240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pH nước tiểu &gt;5,3 </a:t>
            </a:r>
            <a:endParaRPr lang="vi-VN" sz="2400" smtClean="0">
              <a:latin typeface="Tahoma" pitchFamily="34" charset="0"/>
              <a:ea typeface="Tahoma" pitchFamily="34" charset="0"/>
              <a:cs typeface="Tahoma" pitchFamily="34" charset="0"/>
            </a:endParaRPr>
          </a:p>
          <a:p>
            <a:pPr>
              <a:buNone/>
            </a:pPr>
            <a:r>
              <a:rPr lang="vi-VN" sz="240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Hạ kali máu </a:t>
            </a:r>
            <a:r>
              <a:rPr lang="vi-VN" sz="24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mất kali </a:t>
            </a:r>
            <a:r>
              <a:rPr lang="vi-VN" sz="2400" smtClean="0">
                <a:latin typeface="Tahoma" pitchFamily="34" charset="0"/>
                <a:ea typeface="Tahoma" pitchFamily="34" charset="0"/>
                <a:cs typeface="Tahoma" pitchFamily="34" charset="0"/>
              </a:rPr>
              <a:t>qua </a:t>
            </a:r>
            <a:r>
              <a:rPr lang="en-US" sz="2400" smtClean="0">
                <a:latin typeface="Tahoma" pitchFamily="34" charset="0"/>
                <a:ea typeface="Tahoma" pitchFamily="34" charset="0"/>
                <a:cs typeface="Tahoma" pitchFamily="34" charset="0"/>
              </a:rPr>
              <a:t>đường thận</a:t>
            </a:r>
            <a:r>
              <a:rPr lang="vi-VN" sz="24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 </a:t>
            </a:r>
            <a:endParaRPr lang="vi-VN" sz="2400" smtClean="0">
              <a:latin typeface="Tahoma" pitchFamily="34" charset="0"/>
              <a:ea typeface="Tahoma" pitchFamily="34" charset="0"/>
              <a:cs typeface="Tahoma" pitchFamily="34" charset="0"/>
            </a:endParaRPr>
          </a:p>
          <a:p>
            <a:pPr>
              <a:buNone/>
            </a:pPr>
            <a:r>
              <a:rPr lang="vi-VN" sz="2400">
                <a:latin typeface="Tahoma" pitchFamily="34" charset="0"/>
                <a:ea typeface="Tahoma" pitchFamily="34" charset="0"/>
                <a:cs typeface="Tahoma" pitchFamily="34" charset="0"/>
              </a:rPr>
              <a:t>	</a:t>
            </a:r>
            <a:r>
              <a:rPr lang="vi-VN" sz="2400" smtClean="0">
                <a:latin typeface="Tahoma" pitchFamily="34" charset="0"/>
                <a:ea typeface="Tahoma" pitchFamily="34" charset="0"/>
                <a:cs typeface="Tahoma" pitchFamily="34" charset="0"/>
              </a:rPr>
              <a:t>	N</a:t>
            </a:r>
            <a:r>
              <a:rPr lang="en-US" sz="2400" smtClean="0">
                <a:latin typeface="Tahoma" pitchFamily="34" charset="0"/>
                <a:ea typeface="Tahoma" pitchFamily="34" charset="0"/>
                <a:cs typeface="Tahoma" pitchFamily="34" charset="0"/>
              </a:rPr>
              <a:t>ồng độ Kali máu khoảng 2,0-3,0 mEq/L hoặc thấp hơn </a:t>
            </a:r>
            <a:endParaRPr lang="vi-VN" sz="2400" smtClean="0">
              <a:latin typeface="Tahoma" pitchFamily="34" charset="0"/>
              <a:ea typeface="Tahoma" pitchFamily="34" charset="0"/>
              <a:cs typeface="Tahoma" pitchFamily="34" charset="0"/>
            </a:endParaRPr>
          </a:p>
          <a:p>
            <a:pPr>
              <a:buNone/>
            </a:pPr>
            <a:r>
              <a:rPr lang="vi-VN" sz="2400" smtClean="0">
                <a:latin typeface="Tahoma" pitchFamily="34" charset="0"/>
                <a:ea typeface="Tahoma" pitchFamily="34" charset="0"/>
                <a:cs typeface="Tahoma" pitchFamily="34" charset="0"/>
              </a:rPr>
              <a:t>		C</a:t>
            </a:r>
            <a:r>
              <a:rPr lang="en-US" sz="2400" smtClean="0">
                <a:latin typeface="Tahoma" pitchFamily="34" charset="0"/>
                <a:ea typeface="Tahoma" pitchFamily="34" charset="0"/>
                <a:cs typeface="Tahoma" pitchFamily="34" charset="0"/>
              </a:rPr>
              <a:t>ả</a:t>
            </a:r>
            <a:r>
              <a:rPr lang="vi-VN" sz="2400" smtClean="0">
                <a:latin typeface="Tahoma" pitchFamily="34" charset="0"/>
                <a:ea typeface="Tahoma" pitchFamily="34" charset="0"/>
                <a:cs typeface="Tahoma" pitchFamily="34" charset="0"/>
              </a:rPr>
              <a:t>i thi</a:t>
            </a:r>
            <a:r>
              <a:rPr lang="en-US" sz="2400" smtClean="0">
                <a:latin typeface="Tahoma" pitchFamily="34" charset="0"/>
                <a:ea typeface="Tahoma" pitchFamily="34" charset="0"/>
                <a:cs typeface="Tahoma" pitchFamily="34" charset="0"/>
              </a:rPr>
              <a:t>ệ</a:t>
            </a:r>
            <a:r>
              <a:rPr lang="vi-VN" sz="2400" smtClean="0">
                <a:latin typeface="Tahoma" pitchFamily="34" charset="0"/>
                <a:ea typeface="Tahoma" pitchFamily="34" charset="0"/>
                <a:cs typeface="Tahoma" pitchFamily="34" charset="0"/>
              </a:rPr>
              <a:t>n </a:t>
            </a:r>
            <a:r>
              <a:rPr lang="en-US" sz="2400" smtClean="0">
                <a:latin typeface="Tahoma" pitchFamily="34" charset="0"/>
                <a:ea typeface="Tahoma" pitchFamily="34" charset="0"/>
                <a:cs typeface="Tahoma" pitchFamily="34" charset="0"/>
              </a:rPr>
              <a:t>sau điều trị giảm thể tích và nhiễm toan</a:t>
            </a:r>
            <a:r>
              <a:rPr lang="vi-VN" sz="2400" smtClean="0">
                <a:latin typeface="Tahoma" pitchFamily="34" charset="0"/>
                <a:ea typeface="Tahoma" pitchFamily="34" charset="0"/>
                <a:cs typeface="Tahoma" pitchFamily="34" charset="0"/>
              </a:rPr>
              <a:t> </a:t>
            </a:r>
          </a:p>
          <a:p>
            <a:pPr>
              <a:buNone/>
            </a:pP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Có thể có sỏi canxi phosphat và nhiễm canxi thận.</a:t>
            </a:r>
          </a:p>
          <a:p>
            <a:pPr>
              <a:buNone/>
            </a:pPr>
            <a:r>
              <a:rPr lang="en-US" sz="2400" smtClean="0">
                <a:latin typeface="Tahoma" pitchFamily="34" charset="0"/>
                <a:ea typeface="Tahoma" pitchFamily="34" charset="0"/>
                <a:cs typeface="Tahoma" pitchFamily="34" charset="0"/>
              </a:rPr>
              <a:t>Có nhiều nguyên nhân</a:t>
            </a:r>
            <a:r>
              <a:rPr lang="vi-VN" sz="24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 hầu hết là ít gặp</a:t>
            </a:r>
            <a:r>
              <a:rPr lang="vi-VN" sz="2400" smtClean="0">
                <a:latin typeface="Tahoma" pitchFamily="34" charset="0"/>
                <a:ea typeface="Tahoma" pitchFamily="34" charset="0"/>
                <a:cs typeface="Tahoma" pitchFamily="34" charset="0"/>
              </a:rPr>
              <a:t>.</a:t>
            </a:r>
            <a:endParaRPr lang="en-US" sz="2400" smtClean="0">
              <a:latin typeface="Tahoma" pitchFamily="34" charset="0"/>
              <a:ea typeface="Tahoma" pitchFamily="34" charset="0"/>
              <a:cs typeface="Tahoma" pitchFamily="34" charset="0"/>
            </a:endParaRPr>
          </a:p>
          <a:p>
            <a:pPr algn="just">
              <a:buNone/>
            </a:pPr>
            <a:endParaRPr lang="en-US" dirty="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normAutofit fontScale="62500" lnSpcReduction="20000"/>
          </a:bodyPr>
          <a:lstStyle/>
          <a:p>
            <a:pPr lvl="2" algn="just">
              <a:buNone/>
            </a:pPr>
            <a:endParaRPr lang="en-US" dirty="0"/>
          </a:p>
          <a:p>
            <a:pPr>
              <a:buNone/>
            </a:pPr>
            <a:r>
              <a:rPr lang="en-US" sz="4000" b="1" smtClean="0">
                <a:solidFill>
                  <a:srgbClr val="00B050"/>
                </a:solidFill>
              </a:rPr>
              <a:t>	</a:t>
            </a:r>
            <a:r>
              <a:rPr lang="en-US" sz="4800" b="1" smtClean="0">
                <a:solidFill>
                  <a:srgbClr val="00B050"/>
                </a:solidFill>
              </a:rPr>
              <a:t>Nguyên nhân của Toan hóa ống thận xa</a:t>
            </a:r>
            <a:r>
              <a:rPr lang="vi-VN" sz="4800" b="1" smtClean="0">
                <a:solidFill>
                  <a:srgbClr val="00B050"/>
                </a:solidFill>
              </a:rPr>
              <a:t> </a:t>
            </a:r>
            <a:r>
              <a:rPr lang="en-US" sz="4800" b="1" smtClean="0">
                <a:solidFill>
                  <a:srgbClr val="00B050"/>
                </a:solidFill>
              </a:rPr>
              <a:t>(Type I):</a:t>
            </a:r>
          </a:p>
          <a:p>
            <a:pPr>
              <a:buNone/>
            </a:pPr>
            <a:endParaRPr lang="en-US" sz="4000" smtClean="0"/>
          </a:p>
          <a:p>
            <a:pPr>
              <a:buNone/>
            </a:pPr>
            <a:r>
              <a:rPr lang="vi-VN" sz="4000" smtClean="0"/>
              <a:t>	</a:t>
            </a:r>
            <a:r>
              <a:rPr lang="en-US" sz="4000" smtClean="0"/>
              <a:t>Di truyền</a:t>
            </a:r>
          </a:p>
          <a:p>
            <a:pPr>
              <a:buNone/>
            </a:pPr>
            <a:r>
              <a:rPr lang="vi-VN" sz="4000" smtClean="0"/>
              <a:t>	</a:t>
            </a:r>
            <a:r>
              <a:rPr lang="en-US" sz="4000" smtClean="0"/>
              <a:t>Mắc phải:</a:t>
            </a:r>
          </a:p>
          <a:p>
            <a:pPr>
              <a:buNone/>
            </a:pPr>
            <a:r>
              <a:rPr lang="vi-VN" sz="4000" smtClean="0"/>
              <a:t>	</a:t>
            </a:r>
            <a:r>
              <a:rPr lang="en-US" sz="4000" smtClean="0"/>
              <a:t>	Bệnh tự miễn: Lupus ban đỏ</a:t>
            </a:r>
          </a:p>
          <a:p>
            <a:pPr>
              <a:buNone/>
            </a:pPr>
            <a:r>
              <a:rPr lang="en-US" sz="4000" smtClean="0"/>
              <a:t>                                        Viêm đa khớp dạng thấp</a:t>
            </a:r>
          </a:p>
          <a:p>
            <a:pPr>
              <a:buNone/>
            </a:pPr>
            <a:r>
              <a:rPr lang="vi-VN" sz="4000" smtClean="0"/>
              <a:t>	</a:t>
            </a:r>
            <a:r>
              <a:rPr lang="en-US" sz="4000" smtClean="0"/>
              <a:t>                                   Hội chứng Sjogren</a:t>
            </a:r>
          </a:p>
          <a:p>
            <a:pPr>
              <a:buNone/>
            </a:pPr>
            <a:r>
              <a:rPr lang="vi-VN" sz="4000" smtClean="0"/>
              <a:t>	</a:t>
            </a:r>
            <a:r>
              <a:rPr lang="en-US" sz="4000" smtClean="0"/>
              <a:t>       </a:t>
            </a:r>
            <a:r>
              <a:rPr lang="en-US" sz="4000" smtClean="0"/>
              <a:t> </a:t>
            </a:r>
            <a:r>
              <a:rPr lang="en-US" sz="4000" smtClean="0"/>
              <a:t>Thuốc: Ifosfamide, Amphotericin B, lithium</a:t>
            </a:r>
          </a:p>
          <a:p>
            <a:pPr>
              <a:buNone/>
            </a:pPr>
            <a:r>
              <a:rPr lang="en-US" sz="4000" smtClean="0"/>
              <a:t>		Bệnh hồng cầu hình liềm, tăng globulin máu</a:t>
            </a:r>
          </a:p>
          <a:p>
            <a:pPr>
              <a:buNone/>
            </a:pPr>
            <a:r>
              <a:rPr lang="en-US" sz="4000" smtClean="0"/>
              <a:t>		Hội chứng cường cận giáp</a:t>
            </a:r>
          </a:p>
          <a:p>
            <a:pPr>
              <a:buNone/>
            </a:pPr>
            <a:r>
              <a:rPr lang="en-US" sz="4000" smtClean="0"/>
              <a:t>		Xơ gan</a:t>
            </a:r>
          </a:p>
          <a:p>
            <a:pPr>
              <a:buNone/>
            </a:pPr>
            <a:r>
              <a:rPr lang="en-US" sz="4000" smtClean="0"/>
              <a:t>		Bệnh thận tắc nghẽn, ghép thận</a:t>
            </a:r>
          </a:p>
          <a:p>
            <a:pPr>
              <a:buNone/>
            </a:pPr>
            <a:r>
              <a:rPr lang="en-US" sz="4000" smtClean="0"/>
              <a:t>	Vô căn</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vert="horz" lIns="0" rIns="0" bIns="0" anchor="b">
            <a:normAutofit fontScale="90000"/>
          </a:bodyPr>
          <a:lstStyle/>
          <a:p>
            <a:r>
              <a:rPr lang="en-US" sz="4000" b="1" smtClean="0">
                <a:solidFill>
                  <a:srgbClr val="00B050"/>
                </a:solidFill>
              </a:rPr>
              <a:t>Toan hóa ống thận gần (type II)</a:t>
            </a:r>
            <a:br>
              <a:rPr lang="en-US" sz="4000" b="1" smtClean="0">
                <a:solidFill>
                  <a:srgbClr val="00B050"/>
                </a:solidFill>
              </a:rPr>
            </a:br>
            <a:endParaRPr lang="en-US" sz="3700" b="1" dirty="0" smtClean="0">
              <a:solidFill>
                <a:srgbClr val="00B050"/>
              </a:solidFill>
            </a:endParaRPr>
          </a:p>
        </p:txBody>
      </p:sp>
      <p:sp>
        <p:nvSpPr>
          <p:cNvPr id="3" name="Content Placeholder 2"/>
          <p:cNvSpPr>
            <a:spLocks noGrp="1"/>
          </p:cNvSpPr>
          <p:nvPr>
            <p:ph idx="1"/>
          </p:nvPr>
        </p:nvSpPr>
        <p:spPr>
          <a:xfrm>
            <a:off x="609600" y="1447800"/>
            <a:ext cx="8229600" cy="4525963"/>
          </a:xfrm>
        </p:spPr>
        <p:txBody>
          <a:bodyPr>
            <a:normAutofit/>
          </a:bodyPr>
          <a:lstStyle/>
          <a:p>
            <a:pPr lvl="2" algn="just">
              <a:buNone/>
            </a:pPr>
            <a:endParaRPr lang="en-US" dirty="0"/>
          </a:p>
          <a:p>
            <a:pPr>
              <a:buNone/>
            </a:pPr>
            <a:r>
              <a:rPr lang="en-US" sz="2800" smtClean="0"/>
              <a:t>Do rối loạn tái hấp thu HCO</a:t>
            </a:r>
            <a:r>
              <a:rPr lang="en-US" sz="2800" baseline="-25000" smtClean="0"/>
              <a:t>3</a:t>
            </a:r>
            <a:r>
              <a:rPr lang="en-US" sz="2800" baseline="30000" smtClean="0"/>
              <a:t>-</a:t>
            </a:r>
            <a:r>
              <a:rPr lang="en-US" sz="2800" smtClean="0"/>
              <a:t> ở ống thận gần.</a:t>
            </a:r>
          </a:p>
          <a:p>
            <a:pPr>
              <a:buNone/>
            </a:pPr>
            <a:r>
              <a:rPr lang="en-US" sz="2800" smtClean="0"/>
              <a:t>Có thể kèm rối loạn tái hấp thu một số chất khác như amino acid, glucose, phospho và urate. Suy</a:t>
            </a:r>
            <a:r>
              <a:rPr lang="vi-VN" sz="2800" smtClean="0"/>
              <a:t> </a:t>
            </a:r>
            <a:r>
              <a:rPr lang="en-US" sz="2800" smtClean="0"/>
              <a:t>toàn bộ chức năng tái hấp thu của ống thận gần này được gọi là hội chứng Fanconi.</a:t>
            </a:r>
          </a:p>
          <a:p>
            <a:pPr>
              <a:buNone/>
            </a:pPr>
            <a:r>
              <a:rPr lang="en-US" sz="2800" smtClean="0"/>
              <a:t>Những bệnh nhân với </a:t>
            </a:r>
            <a:r>
              <a:rPr lang="en-US" sz="2800" smtClean="0"/>
              <a:t>toan hóa ống thận </a:t>
            </a:r>
            <a:r>
              <a:rPr lang="en-US" sz="2800" smtClean="0"/>
              <a:t>type II không có vấn đề trong bài xuất H</a:t>
            </a:r>
            <a:r>
              <a:rPr lang="en-US" sz="2800" baseline="30000" smtClean="0"/>
              <a:t>+</a:t>
            </a:r>
            <a:r>
              <a:rPr lang="en-US" sz="2800" smtClean="0"/>
              <a:t>. Nên do vậy</a:t>
            </a:r>
            <a:r>
              <a:rPr lang="vi-VN" sz="2800" smtClean="0"/>
              <a:t> </a:t>
            </a:r>
            <a:r>
              <a:rPr lang="en-US" sz="2800" smtClean="0"/>
              <a:t>pH nước tiểu thấp &lt;</a:t>
            </a:r>
            <a:r>
              <a:rPr lang="vi-VN" sz="2800" smtClean="0"/>
              <a:t> </a:t>
            </a:r>
            <a:r>
              <a:rPr lang="en-US" sz="2800" smtClean="0"/>
              <a:t>5,3.</a:t>
            </a:r>
          </a:p>
          <a:p>
            <a:pPr>
              <a:buNone/>
            </a:pPr>
            <a:endParaRPr lang="en-US" sz="200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8458200" cy="5562600"/>
          </a:xfrm>
        </p:spPr>
        <p:txBody>
          <a:bodyPr>
            <a:normAutofit fontScale="25000" lnSpcReduction="20000"/>
          </a:bodyPr>
          <a:lstStyle/>
          <a:p>
            <a:pPr lvl="2" algn="just">
              <a:buNone/>
            </a:pPr>
            <a:endParaRPr lang="en-US" dirty="0"/>
          </a:p>
          <a:p>
            <a:pPr>
              <a:buNone/>
            </a:pPr>
            <a:r>
              <a:rPr lang="en-US" sz="11200" b="1" smtClean="0">
                <a:solidFill>
                  <a:srgbClr val="00B050"/>
                </a:solidFill>
              </a:rPr>
              <a:t>Nguyên nhân của toan hóa ống thận gần</a:t>
            </a:r>
            <a:r>
              <a:rPr lang="vi-VN" sz="11200" b="1" smtClean="0">
                <a:solidFill>
                  <a:srgbClr val="00B050"/>
                </a:solidFill>
              </a:rPr>
              <a:t> </a:t>
            </a:r>
            <a:r>
              <a:rPr lang="en-US" sz="11200" b="1" smtClean="0">
                <a:solidFill>
                  <a:srgbClr val="00B050"/>
                </a:solidFill>
              </a:rPr>
              <a:t>(Type </a:t>
            </a:r>
            <a:r>
              <a:rPr lang="vi-VN" sz="11200" b="1" smtClean="0">
                <a:solidFill>
                  <a:srgbClr val="00B050"/>
                </a:solidFill>
              </a:rPr>
              <a:t>II</a:t>
            </a:r>
            <a:r>
              <a:rPr lang="en-US" sz="11200" b="1" smtClean="0">
                <a:solidFill>
                  <a:srgbClr val="00B050"/>
                </a:solidFill>
              </a:rPr>
              <a:t>):</a:t>
            </a:r>
          </a:p>
          <a:p>
            <a:pPr>
              <a:buNone/>
            </a:pPr>
            <a:endParaRPr lang="vi-VN" sz="7000" smtClean="0"/>
          </a:p>
          <a:p>
            <a:pPr>
              <a:buNone/>
            </a:pPr>
            <a:endParaRPr lang="en-US" sz="9600" smtClean="0"/>
          </a:p>
          <a:p>
            <a:pPr>
              <a:buNone/>
            </a:pPr>
            <a:r>
              <a:rPr lang="en-US" sz="9600" smtClean="0"/>
              <a:t>Di truyền:  Bệnh Wilson</a:t>
            </a:r>
          </a:p>
          <a:p>
            <a:pPr>
              <a:buNone/>
            </a:pPr>
            <a:r>
              <a:rPr lang="en-US" sz="9600" smtClean="0"/>
              <a:t>                    Cystinosis</a:t>
            </a:r>
          </a:p>
          <a:p>
            <a:pPr>
              <a:buNone/>
            </a:pPr>
            <a:r>
              <a:rPr lang="en-US" sz="9600" smtClean="0"/>
              <a:t>                    Rối loạn dự trữ glycogen type 1 </a:t>
            </a:r>
          </a:p>
          <a:p>
            <a:pPr>
              <a:buNone/>
            </a:pPr>
            <a:r>
              <a:rPr lang="en-US" sz="9600" smtClean="0"/>
              <a:t>                    Các rối loạn chuyển hóa khác</a:t>
            </a:r>
          </a:p>
          <a:p>
            <a:pPr>
              <a:buNone/>
            </a:pPr>
            <a:r>
              <a:rPr lang="en-US" sz="9600" smtClean="0"/>
              <a:t>Mắc phải: Đa U tuỷ</a:t>
            </a:r>
          </a:p>
          <a:p>
            <a:pPr>
              <a:buNone/>
            </a:pPr>
            <a:r>
              <a:rPr lang="en-US" sz="9600" smtClean="0"/>
              <a:t>                   Amyloidosis</a:t>
            </a:r>
            <a:r>
              <a:rPr lang="vi-VN" sz="9600" smtClean="0"/>
              <a:t>	</a:t>
            </a:r>
            <a:endParaRPr lang="en-US" sz="9600" smtClean="0"/>
          </a:p>
          <a:p>
            <a:pPr>
              <a:buNone/>
            </a:pPr>
            <a:r>
              <a:rPr lang="en-US" sz="9600" smtClean="0"/>
              <a:t>                   Thuốc: ifosfamide, acetazolamide</a:t>
            </a:r>
          </a:p>
          <a:p>
            <a:pPr>
              <a:buNone/>
            </a:pPr>
            <a:r>
              <a:rPr lang="en-US" sz="9600" smtClean="0"/>
              <a:t>                   Ngộ độc: chì, thuỷ ngân, đồng</a:t>
            </a:r>
          </a:p>
          <a:p>
            <a:pPr>
              <a:buNone/>
            </a:pPr>
            <a:r>
              <a:rPr lang="en-US" sz="9600" smtClean="0"/>
              <a:t>                   Thiếu vitamin D</a:t>
            </a:r>
          </a:p>
          <a:p>
            <a:pPr>
              <a:buNone/>
            </a:pPr>
            <a:r>
              <a:rPr lang="en-US" sz="9600" smtClean="0"/>
              <a:t>                   Ghép thận</a:t>
            </a:r>
          </a:p>
          <a:p>
            <a:pPr>
              <a:buNone/>
            </a:pPr>
            <a:r>
              <a:rPr lang="en-US" sz="9600" smtClean="0"/>
              <a:t>Vô căn</a:t>
            </a:r>
          </a:p>
          <a:p>
            <a:pPr>
              <a:buNone/>
            </a:pPr>
            <a:r>
              <a:rPr lang="vi-VN" sz="9600" smtClean="0"/>
              <a:t>	</a:t>
            </a:r>
            <a:endParaRPr lang="en-US" sz="9600" smtClean="0"/>
          </a:p>
          <a:p>
            <a:pPr>
              <a:buNone/>
            </a:pPr>
            <a:r>
              <a:rPr lang="vi-VN" sz="9600" smtClean="0"/>
              <a:t>	</a:t>
            </a:r>
            <a:endParaRPr lang="en-US" sz="9600" smtClean="0"/>
          </a:p>
          <a:p>
            <a:pPr>
              <a:buNone/>
            </a:pPr>
            <a:r>
              <a:rPr lang="vi-VN" sz="9600" smtClean="0"/>
              <a:t>	</a:t>
            </a:r>
            <a:endParaRPr lang="en-US" sz="960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vert="horz" lIns="0" rIns="0" bIns="0" anchor="b">
            <a:normAutofit/>
          </a:bodyPr>
          <a:lstStyle/>
          <a:p>
            <a:r>
              <a:rPr lang="en-US" sz="3600" b="1" smtClean="0">
                <a:solidFill>
                  <a:srgbClr val="00B050"/>
                </a:solidFill>
              </a:rPr>
              <a:t>Toan hóa ống thận type </a:t>
            </a:r>
            <a:r>
              <a:rPr lang="en-US" sz="3600" b="1" smtClean="0">
                <a:solidFill>
                  <a:srgbClr val="00B050"/>
                </a:solidFill>
              </a:rPr>
              <a:t>IV (tăng kali máu)</a:t>
            </a:r>
            <a:endParaRPr lang="en-US" sz="3600">
              <a:solidFill>
                <a:srgbClr val="00B050"/>
              </a:solidFill>
            </a:endParaRPr>
          </a:p>
        </p:txBody>
      </p:sp>
      <p:sp>
        <p:nvSpPr>
          <p:cNvPr id="3" name="Content Placeholder 2"/>
          <p:cNvSpPr>
            <a:spLocks noGrp="1"/>
          </p:cNvSpPr>
          <p:nvPr>
            <p:ph idx="1"/>
          </p:nvPr>
        </p:nvSpPr>
        <p:spPr>
          <a:xfrm>
            <a:off x="457200" y="1219200"/>
            <a:ext cx="8229600" cy="4953000"/>
          </a:xfrm>
        </p:spPr>
        <p:txBody>
          <a:bodyPr>
            <a:normAutofit fontScale="92500" lnSpcReduction="10000"/>
          </a:bodyPr>
          <a:lstStyle/>
          <a:p>
            <a:pPr lvl="2" algn="just">
              <a:buNone/>
            </a:pPr>
            <a:endParaRPr lang="en-US" dirty="0"/>
          </a:p>
          <a:p>
            <a:pPr>
              <a:buNone/>
            </a:pPr>
            <a:r>
              <a:rPr lang="en-US" sz="2400" smtClean="0">
                <a:latin typeface="Tahoma" pitchFamily="34" charset="0"/>
                <a:ea typeface="Tahoma" pitchFamily="34" charset="0"/>
                <a:cs typeface="Tahoma" pitchFamily="34" charset="0"/>
              </a:rPr>
              <a:t>Liên quan đến</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thiếu hụt aldosteron</a:t>
            </a:r>
            <a:r>
              <a:rPr lang="vi-VN" sz="2400" smtClean="0">
                <a:latin typeface="Tahoma" pitchFamily="34" charset="0"/>
                <a:ea typeface="Tahoma" pitchFamily="34" charset="0"/>
                <a:cs typeface="Tahoma" pitchFamily="34" charset="0"/>
              </a:rPr>
              <a:t>,</a:t>
            </a:r>
            <a:r>
              <a:rPr lang="en-US" sz="2400" smtClean="0">
                <a:latin typeface="Tahoma" pitchFamily="34" charset="0"/>
                <a:ea typeface="Tahoma" pitchFamily="34" charset="0"/>
                <a:cs typeface="Tahoma" pitchFamily="34" charset="0"/>
              </a:rPr>
              <a:t> hoặc ống thận không đáp ứng với aldosteron</a:t>
            </a:r>
            <a:r>
              <a:rPr lang="vi-VN" sz="2400" smtClean="0">
                <a:latin typeface="Tahoma" pitchFamily="34" charset="0"/>
                <a:ea typeface="Tahoma" pitchFamily="34" charset="0"/>
                <a:cs typeface="Tahoma" pitchFamily="34" charset="0"/>
              </a:rPr>
              <a:t>.</a:t>
            </a:r>
            <a:endParaRPr lang="en-US" sz="2400" smtClean="0">
              <a:latin typeface="Tahoma" pitchFamily="34" charset="0"/>
              <a:ea typeface="Tahoma" pitchFamily="34" charset="0"/>
              <a:cs typeface="Tahoma" pitchFamily="34" charset="0"/>
            </a:endParaRPr>
          </a:p>
          <a:p>
            <a:pPr>
              <a:buNone/>
            </a:pPr>
            <a:r>
              <a:rPr lang="en-US" sz="2400" smtClean="0">
                <a:latin typeface="Tahoma" pitchFamily="34" charset="0"/>
                <a:ea typeface="Tahoma" pitchFamily="34" charset="0"/>
                <a:cs typeface="Tahoma" pitchFamily="34" charset="0"/>
              </a:rPr>
              <a:t>Toan chuyển hoá với khoảng trống anion bình thưòng và tăng kali máu.</a:t>
            </a:r>
          </a:p>
          <a:p>
            <a:pPr>
              <a:buNone/>
            </a:pPr>
            <a:r>
              <a:rPr lang="en-US" sz="2400" smtClean="0">
                <a:latin typeface="Tahoma" pitchFamily="34" charset="0"/>
                <a:ea typeface="Tahoma" pitchFamily="34" charset="0"/>
                <a:cs typeface="Tahoma" pitchFamily="34" charset="0"/>
              </a:rPr>
              <a:t>Hội chứng giảm aldosterol do</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giảm renin (HHS)</a:t>
            </a:r>
            <a:r>
              <a:rPr lang="vi-VN" sz="2400" smtClean="0">
                <a:latin typeface="Tahoma" pitchFamily="34" charset="0"/>
                <a:ea typeface="Tahoma" pitchFamily="34" charset="0"/>
                <a:cs typeface="Tahoma" pitchFamily="34" charset="0"/>
              </a:rPr>
              <a:t>:</a:t>
            </a:r>
          </a:p>
          <a:p>
            <a:pPr>
              <a:buNone/>
            </a:pPr>
            <a:r>
              <a:rPr lang="vi-VN" sz="2400" smtClean="0">
                <a:latin typeface="Tahoma" pitchFamily="34" charset="0"/>
                <a:ea typeface="Tahoma" pitchFamily="34" charset="0"/>
                <a:cs typeface="Tahoma" pitchFamily="34" charset="0"/>
              </a:rPr>
              <a:t>	L</a:t>
            </a:r>
            <a:r>
              <a:rPr lang="en-US" sz="2400" smtClean="0">
                <a:latin typeface="Tahoma" pitchFamily="34" charset="0"/>
                <a:ea typeface="Tahoma" pitchFamily="34" charset="0"/>
                <a:cs typeface="Tahoma" pitchFamily="34" charset="0"/>
              </a:rPr>
              <a:t>à</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một nguyên nhân thường gặp của </a:t>
            </a:r>
            <a:r>
              <a:rPr lang="en-US" sz="2400" smtClean="0">
                <a:latin typeface="Tahoma" pitchFamily="34" charset="0"/>
                <a:ea typeface="Tahoma" pitchFamily="34" charset="0"/>
                <a:cs typeface="Tahoma" pitchFamily="34" charset="0"/>
              </a:rPr>
              <a:t>toan hóa ống thận </a:t>
            </a:r>
            <a:r>
              <a:rPr lang="en-US" sz="2400" smtClean="0">
                <a:latin typeface="Tahoma" pitchFamily="34" charset="0"/>
                <a:ea typeface="Tahoma" pitchFamily="34" charset="0"/>
                <a:cs typeface="Tahoma" pitchFamily="34" charset="0"/>
              </a:rPr>
              <a:t>type IV</a:t>
            </a:r>
            <a:r>
              <a:rPr lang="vi-VN" sz="2400" smtClean="0">
                <a:latin typeface="Tahoma" pitchFamily="34" charset="0"/>
                <a:ea typeface="Tahoma" pitchFamily="34" charset="0"/>
                <a:cs typeface="Tahoma" pitchFamily="34" charset="0"/>
              </a:rPr>
              <a:t>. G</a:t>
            </a:r>
            <a:r>
              <a:rPr lang="en-US" sz="2400" smtClean="0">
                <a:latin typeface="Tahoma" pitchFamily="34" charset="0"/>
                <a:ea typeface="Tahoma" pitchFamily="34" charset="0"/>
                <a:cs typeface="Tahoma" pitchFamily="34" charset="0"/>
              </a:rPr>
              <a:t>ặp </a:t>
            </a:r>
            <a:r>
              <a:rPr lang="vi-VN" sz="2400" smtClean="0">
                <a:latin typeface="Tahoma" pitchFamily="34" charset="0"/>
                <a:ea typeface="Tahoma" pitchFamily="34" charset="0"/>
                <a:cs typeface="Tahoma" pitchFamily="34" charset="0"/>
              </a:rPr>
              <a:t>trong </a:t>
            </a:r>
            <a:r>
              <a:rPr lang="en-US" sz="2400" smtClean="0">
                <a:latin typeface="Tahoma" pitchFamily="34" charset="0"/>
                <a:ea typeface="Tahoma" pitchFamily="34" charset="0"/>
                <a:cs typeface="Tahoma" pitchFamily="34" charset="0"/>
              </a:rPr>
              <a:t>nhiều bệnh</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thận khác nhau, nhưng thường gặp nhất là đái tháo đường.</a:t>
            </a:r>
            <a:endParaRPr lang="vi-VN" sz="2400" smtClean="0">
              <a:latin typeface="Tahoma" pitchFamily="34" charset="0"/>
              <a:ea typeface="Tahoma" pitchFamily="34" charset="0"/>
              <a:cs typeface="Tahoma" pitchFamily="34" charset="0"/>
            </a:endParaRPr>
          </a:p>
          <a:p>
            <a:pPr>
              <a:buNone/>
            </a:pPr>
            <a:r>
              <a:rPr lang="vi-VN" sz="240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Giảm hoạt động renin huyết thanh, giảm</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Aldosteron huyết tương, và tăng kali máu. </a:t>
            </a:r>
            <a:endParaRPr lang="vi-VN" sz="2400" smtClean="0">
              <a:latin typeface="Tahoma" pitchFamily="34" charset="0"/>
              <a:ea typeface="Tahoma" pitchFamily="34" charset="0"/>
              <a:cs typeface="Tahoma" pitchFamily="34" charset="0"/>
            </a:endParaRPr>
          </a:p>
          <a:p>
            <a:pPr>
              <a:buNone/>
            </a:pPr>
            <a:r>
              <a:rPr lang="en-US" sz="2400" smtClean="0">
                <a:latin typeface="Tahoma" pitchFamily="34" charset="0"/>
                <a:ea typeface="Tahoma" pitchFamily="34" charset="0"/>
                <a:cs typeface="Tahoma" pitchFamily="34" charset="0"/>
              </a:rPr>
              <a:t>Bệnh ống thận không đáp ứng với aldosteron xảy ra ở một vài bệnh thận mạn tính.</a:t>
            </a:r>
            <a:r>
              <a:rPr lang="vi-VN"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rPr>
              <a:t>Giống hội chứng giảm hoạt aldosteron, nhưng không đáp ứng với liệu pháp thay thế aldosteron.</a:t>
            </a:r>
            <a:endParaRPr lang="en-US" sz="2400">
              <a:latin typeface="Tahoma" pitchFamily="34" charset="0"/>
              <a:ea typeface="Tahoma" pitchFamily="34" charset="0"/>
              <a:cs typeface="Tahoma" pitchFamily="34"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chor="ctr"/>
          <a:lstStyle/>
          <a:p>
            <a:pPr algn="ctr"/>
            <a:r>
              <a:rPr lang="en-US" dirty="0" err="1" smtClean="0"/>
              <a:t>Nguồn</a:t>
            </a:r>
            <a:r>
              <a:rPr lang="en-US" dirty="0" smtClean="0"/>
              <a:t> </a:t>
            </a:r>
            <a:r>
              <a:rPr lang="en-US" dirty="0" err="1" smtClean="0"/>
              <a:t>gốc</a:t>
            </a:r>
            <a:r>
              <a:rPr lang="en-US" dirty="0" smtClean="0"/>
              <a:t> </a:t>
            </a:r>
            <a:r>
              <a:rPr lang="en-US" dirty="0" err="1" smtClean="0"/>
              <a:t>các</a:t>
            </a:r>
            <a:r>
              <a:rPr lang="en-US" dirty="0" smtClean="0"/>
              <a:t> acid </a:t>
            </a:r>
            <a:r>
              <a:rPr lang="en-US" dirty="0" err="1" smtClean="0"/>
              <a:t>cố</a:t>
            </a:r>
            <a:r>
              <a:rPr lang="en-US" dirty="0" smtClean="0"/>
              <a:t> </a:t>
            </a:r>
            <a:r>
              <a:rPr lang="en-US" dirty="0" err="1" smtClean="0"/>
              <a:t>định</a:t>
            </a:r>
            <a:endParaRPr lang="en-US" dirty="0"/>
          </a:p>
        </p:txBody>
      </p:sp>
      <p:graphicFrame>
        <p:nvGraphicFramePr>
          <p:cNvPr id="8" name="Content Placeholder 7"/>
          <p:cNvGraphicFramePr>
            <a:graphicFrameLocks noGrp="1"/>
          </p:cNvGraphicFramePr>
          <p:nvPr>
            <p:ph idx="1"/>
          </p:nvPr>
        </p:nvGraphicFramePr>
        <p:xfrm>
          <a:off x="533400" y="2209800"/>
          <a:ext cx="8229600" cy="3352800"/>
        </p:xfrm>
        <a:graphic>
          <a:graphicData uri="http://schemas.openxmlformats.org/drawingml/2006/table">
            <a:tbl>
              <a:tblPr firstRow="1" bandRow="1">
                <a:tableStyleId>{5C22544A-7EE6-4342-B048-85BDC9FD1C3A}</a:tableStyleId>
              </a:tblPr>
              <a:tblGrid>
                <a:gridCol w="4114800"/>
                <a:gridCol w="4114800"/>
              </a:tblGrid>
              <a:tr h="614961">
                <a:tc>
                  <a:txBody>
                    <a:bodyPr/>
                    <a:lstStyle/>
                    <a:p>
                      <a:pPr algn="ctr"/>
                      <a:r>
                        <a:rPr lang="en-US" sz="2800" dirty="0" err="1" smtClean="0"/>
                        <a:t>Chất</a:t>
                      </a:r>
                      <a:r>
                        <a:rPr lang="en-US" sz="2800" dirty="0" smtClean="0"/>
                        <a:t> </a:t>
                      </a:r>
                      <a:r>
                        <a:rPr lang="en-US" sz="2800" dirty="0" err="1" smtClean="0"/>
                        <a:t>chuyển</a:t>
                      </a:r>
                      <a:r>
                        <a:rPr lang="en-US" sz="2800" baseline="0" dirty="0" smtClean="0"/>
                        <a:t> </a:t>
                      </a:r>
                      <a:r>
                        <a:rPr lang="en-US" sz="2800" baseline="0" dirty="0" err="1" smtClean="0"/>
                        <a:t>hóa</a:t>
                      </a:r>
                      <a:endParaRPr lang="en-US" sz="2800" dirty="0"/>
                    </a:p>
                  </a:txBody>
                  <a:tcPr/>
                </a:tc>
                <a:tc>
                  <a:txBody>
                    <a:bodyPr/>
                    <a:lstStyle/>
                    <a:p>
                      <a:pPr algn="ctr"/>
                      <a:r>
                        <a:rPr lang="en-US" sz="2800" dirty="0" smtClean="0"/>
                        <a:t>Acid</a:t>
                      </a:r>
                      <a:r>
                        <a:rPr lang="en-US" sz="2800" baseline="0" dirty="0" smtClean="0"/>
                        <a:t> </a:t>
                      </a:r>
                      <a:r>
                        <a:rPr lang="en-US" sz="2800" dirty="0" err="1" smtClean="0"/>
                        <a:t>được</a:t>
                      </a:r>
                      <a:r>
                        <a:rPr lang="en-US" sz="2800" baseline="0" dirty="0" smtClean="0"/>
                        <a:t> </a:t>
                      </a:r>
                      <a:r>
                        <a:rPr lang="en-US" sz="2800" baseline="0" dirty="0" err="1" smtClean="0"/>
                        <a:t>tạo</a:t>
                      </a:r>
                      <a:r>
                        <a:rPr lang="en-US" sz="2800" baseline="0" dirty="0" smtClean="0"/>
                        <a:t> </a:t>
                      </a:r>
                      <a:r>
                        <a:rPr lang="en-US" sz="2800" baseline="0" dirty="0" err="1" smtClean="0"/>
                        <a:t>ra</a:t>
                      </a:r>
                      <a:endParaRPr lang="en-US" sz="2800" dirty="0"/>
                    </a:p>
                  </a:txBody>
                  <a:tcPr/>
                </a:tc>
              </a:tr>
              <a:tr h="1061439">
                <a:tc>
                  <a:txBody>
                    <a:bodyPr/>
                    <a:lstStyle/>
                    <a:p>
                      <a:r>
                        <a:rPr lang="en-US" sz="2800" dirty="0" err="1" smtClean="0"/>
                        <a:t>Chuyển</a:t>
                      </a:r>
                      <a:r>
                        <a:rPr lang="en-US" sz="2800" dirty="0" smtClean="0"/>
                        <a:t> </a:t>
                      </a:r>
                      <a:r>
                        <a:rPr lang="en-US" sz="2800" dirty="0" err="1" smtClean="0"/>
                        <a:t>hóa</a:t>
                      </a:r>
                      <a:r>
                        <a:rPr lang="en-US" sz="2800" baseline="0" dirty="0" smtClean="0"/>
                        <a:t> </a:t>
                      </a:r>
                      <a:r>
                        <a:rPr lang="en-US" sz="2800" baseline="0" dirty="0" err="1" smtClean="0"/>
                        <a:t>đạm</a:t>
                      </a:r>
                      <a:endParaRPr lang="en-US" sz="2800" dirty="0"/>
                    </a:p>
                  </a:txBody>
                  <a:tcPr/>
                </a:tc>
                <a:tc>
                  <a:txBody>
                    <a:bodyPr/>
                    <a:lstStyle/>
                    <a:p>
                      <a:r>
                        <a:rPr lang="en-US" sz="2800" dirty="0" smtClean="0"/>
                        <a:t>Sulfuric Acid</a:t>
                      </a:r>
                    </a:p>
                    <a:p>
                      <a:r>
                        <a:rPr lang="en-US" sz="2800" baseline="0" dirty="0" smtClean="0"/>
                        <a:t>Phosphoric </a:t>
                      </a:r>
                      <a:r>
                        <a:rPr lang="en-US" sz="2800" dirty="0" smtClean="0"/>
                        <a:t>Acid</a:t>
                      </a:r>
                      <a:r>
                        <a:rPr lang="en-US" sz="2800" baseline="0" dirty="0" smtClean="0"/>
                        <a:t> </a:t>
                      </a:r>
                      <a:endParaRPr lang="en-US" sz="2800" dirty="0"/>
                    </a:p>
                  </a:txBody>
                  <a:tcPr/>
                </a:tc>
              </a:tr>
              <a:tr h="1061439">
                <a:tc>
                  <a:txBody>
                    <a:bodyPr/>
                    <a:lstStyle/>
                    <a:p>
                      <a:r>
                        <a:rPr lang="en-US" sz="2800" dirty="0" err="1" smtClean="0"/>
                        <a:t>Chuyển</a:t>
                      </a:r>
                      <a:r>
                        <a:rPr lang="en-US" sz="2800" dirty="0" smtClean="0"/>
                        <a:t> </a:t>
                      </a:r>
                      <a:r>
                        <a:rPr lang="en-US" sz="2800" dirty="0" err="1" smtClean="0"/>
                        <a:t>hóa</a:t>
                      </a:r>
                      <a:r>
                        <a:rPr lang="en-US" sz="2800" baseline="0" dirty="0" smtClean="0"/>
                        <a:t> </a:t>
                      </a:r>
                      <a:r>
                        <a:rPr lang="en-US" sz="2800" baseline="0" dirty="0" err="1" smtClean="0"/>
                        <a:t>mỡ</a:t>
                      </a:r>
                      <a:endParaRPr lang="en-US" sz="2800" dirty="0"/>
                    </a:p>
                  </a:txBody>
                  <a:tcPr/>
                </a:tc>
                <a:tc>
                  <a:txBody>
                    <a:bodyPr/>
                    <a:lstStyle/>
                    <a:p>
                      <a:r>
                        <a:rPr lang="en-US" sz="2800" dirty="0" err="1" smtClean="0"/>
                        <a:t>Acetoacetic</a:t>
                      </a:r>
                      <a:r>
                        <a:rPr lang="en-US" sz="2800" dirty="0" smtClean="0"/>
                        <a:t> acid</a:t>
                      </a:r>
                    </a:p>
                    <a:p>
                      <a:r>
                        <a:rPr lang="en-US" sz="2800" dirty="0" smtClean="0"/>
                        <a:t>Beta- </a:t>
                      </a:r>
                      <a:r>
                        <a:rPr lang="en-US" sz="2800" dirty="0" err="1" smtClean="0"/>
                        <a:t>hydroxybutyric</a:t>
                      </a:r>
                      <a:r>
                        <a:rPr lang="en-US" sz="2800" dirty="0" smtClean="0"/>
                        <a:t> acid</a:t>
                      </a:r>
                      <a:endParaRPr lang="en-US" sz="2800" dirty="0"/>
                    </a:p>
                  </a:txBody>
                  <a:tcPr/>
                </a:tc>
              </a:tr>
              <a:tr h="614961">
                <a:tc>
                  <a:txBody>
                    <a:bodyPr/>
                    <a:lstStyle/>
                    <a:p>
                      <a:r>
                        <a:rPr lang="en-US" sz="2800" dirty="0" err="1" smtClean="0"/>
                        <a:t>Chuyển</a:t>
                      </a:r>
                      <a:r>
                        <a:rPr lang="en-US" sz="2800" dirty="0" smtClean="0"/>
                        <a:t> </a:t>
                      </a:r>
                      <a:r>
                        <a:rPr lang="en-US" sz="2800" dirty="0" err="1" smtClean="0"/>
                        <a:t>hóa</a:t>
                      </a:r>
                      <a:r>
                        <a:rPr lang="en-US" sz="2800" baseline="0" dirty="0" smtClean="0"/>
                        <a:t> </a:t>
                      </a:r>
                      <a:r>
                        <a:rPr lang="en-US" sz="2800" baseline="0" dirty="0" err="1" smtClean="0"/>
                        <a:t>đường</a:t>
                      </a:r>
                      <a:endParaRPr lang="en-US" sz="2800" dirty="0"/>
                    </a:p>
                  </a:txBody>
                  <a:tcPr/>
                </a:tc>
                <a:tc>
                  <a:txBody>
                    <a:bodyPr/>
                    <a:lstStyle/>
                    <a:p>
                      <a:r>
                        <a:rPr lang="en-US" sz="2800" dirty="0" smtClean="0"/>
                        <a:t>Lactic</a:t>
                      </a:r>
                      <a:r>
                        <a:rPr lang="en-US" sz="2800" baseline="0" dirty="0" smtClean="0"/>
                        <a:t> acid</a:t>
                      </a:r>
                      <a:endParaRPr lang="en-US" sz="2800" dirty="0"/>
                    </a:p>
                  </a:txBody>
                  <a:tcPr/>
                </a:tc>
              </a:tr>
            </a:tbl>
          </a:graphicData>
        </a:graphic>
      </p:graphicFrame>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50837"/>
            <a:ext cx="8458200" cy="6049963"/>
          </a:xfrm>
        </p:spPr>
        <p:txBody>
          <a:bodyPr>
            <a:normAutofit/>
          </a:bodyPr>
          <a:lstStyle/>
          <a:p>
            <a:pPr lvl="2" algn="just">
              <a:buNone/>
            </a:pPr>
            <a:endParaRPr lang="en-US" smtClean="0"/>
          </a:p>
          <a:p>
            <a:pPr>
              <a:buNone/>
            </a:pPr>
            <a:r>
              <a:rPr lang="en-US" b="1" smtClean="0">
                <a:solidFill>
                  <a:srgbClr val="00B050"/>
                </a:solidFill>
              </a:rPr>
              <a:t>Nguyên nhân của toan hóa ống thận</a:t>
            </a:r>
            <a:r>
              <a:rPr lang="vi-VN" b="1" smtClean="0">
                <a:solidFill>
                  <a:srgbClr val="00B050"/>
                </a:solidFill>
              </a:rPr>
              <a:t> </a:t>
            </a:r>
            <a:r>
              <a:rPr lang="en-US" b="1" smtClean="0">
                <a:solidFill>
                  <a:srgbClr val="00B050"/>
                </a:solidFill>
              </a:rPr>
              <a:t>(Type</a:t>
            </a:r>
            <a:r>
              <a:rPr lang="vi-VN" b="1" smtClean="0">
                <a:solidFill>
                  <a:srgbClr val="00B050"/>
                </a:solidFill>
              </a:rPr>
              <a:t> IV</a:t>
            </a:r>
            <a:r>
              <a:rPr lang="en-US" b="1" smtClean="0">
                <a:solidFill>
                  <a:srgbClr val="00B050"/>
                </a:solidFill>
              </a:rPr>
              <a:t>):</a:t>
            </a:r>
            <a:endParaRPr lang="vi-VN" smtClean="0"/>
          </a:p>
          <a:p>
            <a:pPr>
              <a:buNone/>
            </a:pPr>
            <a:endParaRPr lang="en-US" sz="2400" smtClean="0"/>
          </a:p>
          <a:p>
            <a:pPr>
              <a:buNone/>
            </a:pPr>
            <a:r>
              <a:rPr lang="en-US" sz="2800" smtClean="0"/>
              <a:t>Đái tháo đường</a:t>
            </a:r>
          </a:p>
          <a:p>
            <a:pPr>
              <a:buNone/>
            </a:pPr>
            <a:r>
              <a:rPr lang="en-US" sz="2800" smtClean="0"/>
              <a:t>Suy thượng thận</a:t>
            </a:r>
          </a:p>
          <a:p>
            <a:pPr>
              <a:buNone/>
            </a:pPr>
            <a:r>
              <a:rPr lang="en-US" sz="2800" smtClean="0"/>
              <a:t>Bệnh thận mô kẽ mạn tính</a:t>
            </a:r>
          </a:p>
          <a:p>
            <a:pPr>
              <a:buNone/>
            </a:pPr>
            <a:r>
              <a:rPr lang="en-US" sz="2800" smtClean="0"/>
              <a:t>Hội chứng giảm aldosterol do giảm renin</a:t>
            </a:r>
          </a:p>
          <a:p>
            <a:pPr>
              <a:buNone/>
            </a:pPr>
            <a:r>
              <a:rPr lang="en-US" sz="2800" smtClean="0"/>
              <a:t>Thuốc: Amiloride, Spironolactone, Triamterene, Trimethoprim, Heparin, NSAIDs, ức chế men chuyển…         </a:t>
            </a:r>
          </a:p>
          <a:p>
            <a:pPr>
              <a:buNone/>
            </a:pPr>
            <a:r>
              <a:rPr lang="en-US" sz="2800" smtClean="0"/>
              <a:t>HIV</a:t>
            </a:r>
          </a:p>
          <a:p>
            <a:pPr>
              <a:buNone/>
            </a:pPr>
            <a:endParaRPr lang="en-US" sz="240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48600" cy="1143000"/>
          </a:xfrm>
        </p:spPr>
        <p:txBody>
          <a:bodyPr vert="horz" lIns="0" rIns="0" bIns="0" anchor="b">
            <a:normAutofit fontScale="90000"/>
          </a:bodyPr>
          <a:lstStyle/>
          <a:p>
            <a:pPr algn="ctr"/>
            <a:r>
              <a:rPr lang="en-US" sz="3700" b="1" smtClean="0">
                <a:solidFill>
                  <a:srgbClr val="C00000"/>
                </a:solidFill>
              </a:rPr>
              <a:t>ĐIỀU TRỊ TOAN </a:t>
            </a:r>
            <a:r>
              <a:rPr lang="en-US" sz="3700" b="1" dirty="0" smtClean="0">
                <a:solidFill>
                  <a:srgbClr val="C00000"/>
                </a:solidFill>
              </a:rPr>
              <a:t>CHUYỂN HÓA</a:t>
            </a:r>
            <a:r>
              <a:rPr lang="en-US" sz="3700" b="1" smtClean="0">
                <a:solidFill>
                  <a:srgbClr val="C00000"/>
                </a:solidFill>
              </a:rPr>
              <a:t/>
            </a:r>
            <a:br>
              <a:rPr lang="en-US" sz="3700" b="1" smtClean="0">
                <a:solidFill>
                  <a:srgbClr val="C00000"/>
                </a:solidFill>
              </a:rPr>
            </a:br>
            <a:endParaRPr lang="en-US" sz="3700" b="1" dirty="0" smtClean="0">
              <a:solidFill>
                <a:srgbClr val="C00000"/>
              </a:solidFill>
            </a:endParaRPr>
          </a:p>
        </p:txBody>
      </p:sp>
      <p:sp>
        <p:nvSpPr>
          <p:cNvPr id="3" name="Content Placeholder 2"/>
          <p:cNvSpPr>
            <a:spLocks noGrp="1"/>
          </p:cNvSpPr>
          <p:nvPr>
            <p:ph idx="1"/>
          </p:nvPr>
        </p:nvSpPr>
        <p:spPr>
          <a:xfrm>
            <a:off x="381000" y="1219200"/>
            <a:ext cx="8534400" cy="5181600"/>
          </a:xfrm>
        </p:spPr>
        <p:txBody>
          <a:bodyPr>
            <a:normAutofit fontScale="32500" lnSpcReduction="20000"/>
          </a:bodyPr>
          <a:lstStyle/>
          <a:p>
            <a:pPr lvl="2" algn="just">
              <a:buNone/>
            </a:pPr>
            <a:endParaRPr lang="en-US" dirty="0"/>
          </a:p>
          <a:p>
            <a:r>
              <a:rPr lang="en-US" sz="7400" dirty="0" err="1"/>
              <a:t>Điều</a:t>
            </a:r>
            <a:r>
              <a:rPr lang="en-US" sz="7400" dirty="0"/>
              <a:t> </a:t>
            </a:r>
            <a:r>
              <a:rPr lang="en-US" sz="7400" err="1"/>
              <a:t>trị</a:t>
            </a:r>
            <a:r>
              <a:rPr lang="en-US" sz="7400"/>
              <a:t> </a:t>
            </a:r>
            <a:r>
              <a:rPr lang="en-US" sz="7400" smtClean="0"/>
              <a:t>nguyên nhân</a:t>
            </a:r>
            <a:r>
              <a:rPr lang="en-US" sz="6000" smtClean="0"/>
              <a:t>.</a:t>
            </a:r>
            <a:endParaRPr lang="en-US" sz="6000" dirty="0"/>
          </a:p>
          <a:p>
            <a:r>
              <a:rPr lang="en-US" sz="7400" dirty="0" err="1"/>
              <a:t>Nếu</a:t>
            </a:r>
            <a:r>
              <a:rPr lang="en-US" sz="7400" dirty="0"/>
              <a:t> </a:t>
            </a:r>
            <a:r>
              <a:rPr lang="en-US" sz="7400" dirty="0" err="1" smtClean="0"/>
              <a:t>toan</a:t>
            </a:r>
            <a:r>
              <a:rPr lang="en-US" sz="7400" dirty="0" smtClean="0"/>
              <a:t> </a:t>
            </a:r>
            <a:r>
              <a:rPr lang="en-US" sz="7400" dirty="0" err="1" smtClean="0"/>
              <a:t>chuyển</a:t>
            </a:r>
            <a:r>
              <a:rPr lang="en-US" sz="7400" dirty="0" smtClean="0"/>
              <a:t> </a:t>
            </a:r>
            <a:r>
              <a:rPr lang="en-US" sz="7400" err="1" smtClean="0"/>
              <a:t>hóa</a:t>
            </a:r>
            <a:r>
              <a:rPr lang="en-US" sz="7400" smtClean="0"/>
              <a:t> nặng (</a:t>
            </a:r>
            <a:r>
              <a:rPr lang="en-US" sz="7400" dirty="0"/>
              <a:t>pH &lt; 7,2 </a:t>
            </a:r>
            <a:r>
              <a:rPr lang="en-US" sz="7400" dirty="0" err="1"/>
              <a:t>và</a:t>
            </a:r>
            <a:r>
              <a:rPr lang="en-US" sz="7400" dirty="0"/>
              <a:t> HCO</a:t>
            </a:r>
            <a:r>
              <a:rPr lang="en-US" sz="7400" baseline="-25000" dirty="0"/>
              <a:t>3</a:t>
            </a:r>
            <a:r>
              <a:rPr lang="en-US" sz="7400" baseline="30000" dirty="0"/>
              <a:t>- </a:t>
            </a:r>
            <a:r>
              <a:rPr lang="en-US" sz="7400" dirty="0"/>
              <a:t>&lt; 15 </a:t>
            </a:r>
            <a:r>
              <a:rPr lang="en-US" sz="7400" err="1"/>
              <a:t>mmol</a:t>
            </a:r>
            <a:r>
              <a:rPr lang="en-US" sz="7400"/>
              <a:t>/l</a:t>
            </a:r>
            <a:r>
              <a:rPr lang="en-US" sz="7400" smtClean="0"/>
              <a:t>)</a:t>
            </a:r>
            <a:r>
              <a:rPr lang="vi-VN" sz="7400" smtClean="0"/>
              <a:t>:</a:t>
            </a:r>
            <a:endParaRPr lang="en-US" sz="7400" smtClean="0"/>
          </a:p>
          <a:p>
            <a:pPr>
              <a:buNone/>
            </a:pPr>
            <a:r>
              <a:rPr lang="en-US" sz="7400" smtClean="0"/>
              <a:t>	Tính Bicarbonate thiếu (mmol/L) = 0,5 × kg × (HC0</a:t>
            </a:r>
            <a:r>
              <a:rPr lang="en-US" sz="7400" baseline="-25000" smtClean="0"/>
              <a:t>3</a:t>
            </a:r>
            <a:r>
              <a:rPr lang="en-US" sz="7400" baseline="30000" smtClean="0"/>
              <a:t>-</a:t>
            </a:r>
            <a:r>
              <a:rPr lang="en-US" sz="7400" baseline="-25000" smtClean="0"/>
              <a:t> </a:t>
            </a:r>
            <a:r>
              <a:rPr lang="en-US" sz="7400" smtClean="0"/>
              <a:t>mong muốn - HC0</a:t>
            </a:r>
            <a:r>
              <a:rPr lang="en-US" sz="7400" baseline="-25000" smtClean="0"/>
              <a:t>3</a:t>
            </a:r>
            <a:r>
              <a:rPr lang="en-US" sz="7400" baseline="30000" smtClean="0"/>
              <a:t>-</a:t>
            </a:r>
            <a:r>
              <a:rPr lang="en-US" sz="7400" baseline="-25000" smtClean="0"/>
              <a:t> </a:t>
            </a:r>
            <a:r>
              <a:rPr lang="en-US" sz="7400" smtClean="0"/>
              <a:t>bệnh nhân) </a:t>
            </a:r>
          </a:p>
          <a:p>
            <a:pPr>
              <a:buNone/>
            </a:pPr>
            <a:r>
              <a:rPr lang="en-US" sz="7400" smtClean="0"/>
              <a:t> 	Bù 1/2 lượng HC0</a:t>
            </a:r>
            <a:r>
              <a:rPr lang="en-US" sz="7400" baseline="-25000" smtClean="0"/>
              <a:t>3</a:t>
            </a:r>
            <a:r>
              <a:rPr lang="en-US" sz="7400" baseline="30000" smtClean="0"/>
              <a:t>-</a:t>
            </a:r>
            <a:r>
              <a:rPr lang="en-US" sz="7400" smtClean="0"/>
              <a:t> tính theo công thức trên trong 6-8 giờ. </a:t>
            </a:r>
          </a:p>
          <a:p>
            <a:pPr>
              <a:buNone/>
            </a:pPr>
            <a:r>
              <a:rPr lang="en-US" sz="7400" smtClean="0"/>
              <a:t>	Chỉ truyền HC0</a:t>
            </a:r>
            <a:r>
              <a:rPr lang="en-US" sz="7400" baseline="-25000" smtClean="0"/>
              <a:t>3</a:t>
            </a:r>
            <a:r>
              <a:rPr lang="en-US" sz="7400" baseline="30000" smtClean="0"/>
              <a:t>-</a:t>
            </a:r>
            <a:r>
              <a:rPr lang="en-US" sz="7400" smtClean="0"/>
              <a:t> nhanh trong trường hợp toan chuyển hóa nặng. </a:t>
            </a:r>
          </a:p>
          <a:p>
            <a:pPr>
              <a:buNone/>
            </a:pPr>
            <a:r>
              <a:rPr lang="en-US" sz="7400" smtClean="0"/>
              <a:t>	Thận trọng đề phòng phù phổi cấp, hạ kali máu, hạ canxi máu. </a:t>
            </a:r>
          </a:p>
          <a:p>
            <a:pPr>
              <a:buNone/>
            </a:pPr>
            <a:r>
              <a:rPr lang="en-US" sz="7400" smtClean="0"/>
              <a:t>	Kiểm tra khí máu động mạch sau truyền HC0</a:t>
            </a:r>
            <a:r>
              <a:rPr lang="en-US" sz="7400" baseline="-25000" smtClean="0"/>
              <a:t>3</a:t>
            </a:r>
            <a:r>
              <a:rPr lang="en-US" sz="7400" baseline="30000" smtClean="0"/>
              <a:t>-</a:t>
            </a:r>
            <a:r>
              <a:rPr lang="en-US" sz="7400" smtClean="0"/>
              <a:t> vì không ước lượng được tình trạng sản xuất H</a:t>
            </a:r>
            <a:r>
              <a:rPr lang="en-US" sz="7400" baseline="30000" smtClean="0"/>
              <a:t>+</a:t>
            </a:r>
            <a:r>
              <a:rPr lang="en-US" sz="7400" smtClean="0"/>
              <a:t> hay mất HC0</a:t>
            </a:r>
            <a:r>
              <a:rPr lang="en-US" sz="7400" baseline="-25000" smtClean="0"/>
              <a:t>3</a:t>
            </a:r>
            <a:r>
              <a:rPr lang="en-US" sz="7400" baseline="30000" smtClean="0"/>
              <a:t>-</a:t>
            </a:r>
            <a:r>
              <a:rPr lang="en-US" sz="7400" smtClean="0"/>
              <a:t>. </a:t>
            </a:r>
          </a:p>
          <a:p>
            <a:pPr>
              <a:buNone/>
            </a:pPr>
            <a:r>
              <a:rPr lang="en-US" sz="7400" smtClean="0"/>
              <a:t>	Lưu ý không dùng thuốc vận mạch hay chích </a:t>
            </a:r>
            <a:r>
              <a:rPr lang="en-US" sz="7400" smtClean="0"/>
              <a:t>calci </a:t>
            </a:r>
            <a:r>
              <a:rPr lang="en-US" sz="7400" smtClean="0"/>
              <a:t>chung đường truyền NaHC0</a:t>
            </a:r>
            <a:r>
              <a:rPr lang="en-US" sz="7400" baseline="-25000" smtClean="0"/>
              <a:t>3</a:t>
            </a:r>
            <a:r>
              <a:rPr lang="en-US" sz="7400" smtClean="0"/>
              <a:t>.</a:t>
            </a:r>
          </a:p>
          <a:p>
            <a:r>
              <a:rPr lang="en-US" sz="7400" smtClean="0"/>
              <a:t>Chạy </a:t>
            </a:r>
            <a:r>
              <a:rPr lang="en-US" sz="7400" dirty="0" err="1" smtClean="0"/>
              <a:t>thận</a:t>
            </a:r>
            <a:r>
              <a:rPr lang="en-US" sz="7400" dirty="0" smtClean="0"/>
              <a:t> </a:t>
            </a:r>
            <a:r>
              <a:rPr lang="en-US" sz="7400" dirty="0" err="1" smtClean="0"/>
              <a:t>nhân</a:t>
            </a:r>
            <a:r>
              <a:rPr lang="en-US" sz="7400" dirty="0" smtClean="0"/>
              <a:t> </a:t>
            </a:r>
            <a:r>
              <a:rPr lang="en-US" sz="7400" dirty="0" err="1" smtClean="0"/>
              <a:t>tạo</a:t>
            </a:r>
            <a:r>
              <a:rPr lang="en-US" sz="7400" dirty="0"/>
              <a:t> </a:t>
            </a:r>
            <a:r>
              <a:rPr lang="en-US" sz="7400" dirty="0" err="1" smtClean="0"/>
              <a:t>nếu</a:t>
            </a:r>
            <a:r>
              <a:rPr lang="en-US" sz="7400" dirty="0" smtClean="0"/>
              <a:t> </a:t>
            </a:r>
            <a:r>
              <a:rPr lang="en-US" sz="7400" dirty="0" err="1" smtClean="0"/>
              <a:t>toan</a:t>
            </a:r>
            <a:r>
              <a:rPr lang="en-US" sz="7400" dirty="0" smtClean="0"/>
              <a:t> </a:t>
            </a:r>
            <a:r>
              <a:rPr lang="en-US" sz="7400" dirty="0" err="1" smtClean="0"/>
              <a:t>nặng</a:t>
            </a:r>
            <a:r>
              <a:rPr lang="en-US" sz="7400" dirty="0" smtClean="0"/>
              <a:t> </a:t>
            </a:r>
            <a:r>
              <a:rPr lang="en-US" sz="7400" dirty="0" err="1" smtClean="0"/>
              <a:t>không</a:t>
            </a:r>
            <a:r>
              <a:rPr lang="en-US" sz="7400" dirty="0" smtClean="0"/>
              <a:t> </a:t>
            </a:r>
            <a:r>
              <a:rPr lang="en-US" sz="7400" dirty="0" err="1" smtClean="0"/>
              <a:t>đáp</a:t>
            </a:r>
            <a:r>
              <a:rPr lang="en-US" sz="7400" dirty="0" smtClean="0"/>
              <a:t> </a:t>
            </a:r>
            <a:r>
              <a:rPr lang="en-US" sz="7400" dirty="0" err="1" smtClean="0"/>
              <a:t>ứng</a:t>
            </a:r>
            <a:r>
              <a:rPr lang="en-US" sz="7400" dirty="0" smtClean="0"/>
              <a:t> </a:t>
            </a:r>
            <a:r>
              <a:rPr lang="en-US" sz="7400" dirty="0" err="1" smtClean="0"/>
              <a:t>điều</a:t>
            </a:r>
            <a:r>
              <a:rPr lang="en-US" sz="7400" dirty="0" smtClean="0"/>
              <a:t> </a:t>
            </a:r>
            <a:r>
              <a:rPr lang="en-US" sz="7400" dirty="0" err="1" smtClean="0"/>
              <a:t>trị</a:t>
            </a:r>
            <a:r>
              <a:rPr lang="en-US" sz="7400" dirty="0" smtClean="0"/>
              <a:t> </a:t>
            </a:r>
            <a:r>
              <a:rPr lang="en-US" sz="7400" dirty="0" err="1" smtClean="0"/>
              <a:t>nội</a:t>
            </a:r>
            <a:r>
              <a:rPr lang="en-US" sz="7400" dirty="0" smtClean="0"/>
              <a:t> </a:t>
            </a:r>
            <a:r>
              <a:rPr lang="en-US" sz="7400" dirty="0" err="1" smtClean="0"/>
              <a:t>khoa</a:t>
            </a:r>
            <a:r>
              <a:rPr lang="en-US" sz="7400" dirty="0" smtClean="0"/>
              <a:t> </a:t>
            </a:r>
            <a:endParaRPr lang="en-US" sz="7400" dirty="0"/>
          </a:p>
          <a:p>
            <a:pPr algn="just"/>
            <a:endParaRPr lang="en-US" sz="6000"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82000" cy="5668963"/>
          </a:xfrm>
        </p:spPr>
        <p:txBody>
          <a:bodyPr>
            <a:normAutofit fontScale="25000" lnSpcReduction="20000"/>
          </a:bodyPr>
          <a:lstStyle/>
          <a:p>
            <a:pPr lvl="2" algn="just">
              <a:buNone/>
            </a:pPr>
            <a:endParaRPr lang="en-US" dirty="0"/>
          </a:p>
          <a:p>
            <a:pPr>
              <a:buNone/>
            </a:pPr>
            <a:r>
              <a:rPr lang="en-US" sz="11200" b="1" smtClean="0"/>
              <a:t>Điều trị toan hóa ống thận type I</a:t>
            </a:r>
            <a:endParaRPr lang="en-US" sz="11200" smtClean="0"/>
          </a:p>
          <a:p>
            <a:pPr>
              <a:buNone/>
            </a:pPr>
            <a:r>
              <a:rPr lang="en-US" sz="11200" smtClean="0"/>
              <a:t>Điều trị nguyên nhân</a:t>
            </a:r>
            <a:endParaRPr lang="vi-VN" sz="11200" smtClean="0"/>
          </a:p>
          <a:p>
            <a:pPr>
              <a:buNone/>
            </a:pPr>
            <a:r>
              <a:rPr lang="en-US" sz="11200" smtClean="0"/>
              <a:t>Bù bicarbonate: cần một lượng HCO</a:t>
            </a:r>
            <a:r>
              <a:rPr lang="en-US" sz="11200" baseline="-25000" smtClean="0"/>
              <a:t>3</a:t>
            </a:r>
            <a:r>
              <a:rPr lang="en-US" sz="11200" baseline="30000" smtClean="0"/>
              <a:t>-</a:t>
            </a:r>
            <a:r>
              <a:rPr lang="en-US" sz="11200" smtClean="0"/>
              <a:t> thay thế gần bằng lượng H</a:t>
            </a:r>
            <a:r>
              <a:rPr lang="en-US" sz="11200" baseline="30000" smtClean="0"/>
              <a:t>+</a:t>
            </a:r>
            <a:r>
              <a:rPr lang="en-US" sz="11200" smtClean="0"/>
              <a:t> sản xuất hằng ngày (50-100</a:t>
            </a:r>
            <a:r>
              <a:rPr lang="vi-VN" sz="11200" smtClean="0"/>
              <a:t> </a:t>
            </a:r>
            <a:r>
              <a:rPr lang="en-US" sz="11200" smtClean="0"/>
              <a:t>mEq/ngày). </a:t>
            </a:r>
          </a:p>
          <a:p>
            <a:pPr>
              <a:buNone/>
            </a:pPr>
            <a:r>
              <a:rPr lang="en-US" sz="11200" smtClean="0"/>
              <a:t>Bù kali.</a:t>
            </a:r>
            <a:endParaRPr lang="vi-VN" sz="11200" smtClean="0"/>
          </a:p>
          <a:p>
            <a:pPr>
              <a:buNone/>
            </a:pPr>
            <a:endParaRPr lang="en-US" sz="11200" smtClean="0"/>
          </a:p>
          <a:p>
            <a:pPr>
              <a:buNone/>
            </a:pPr>
            <a:r>
              <a:rPr lang="en-US" sz="11200" b="1" smtClean="0"/>
              <a:t>Điều trị toan hóa ống thận type II</a:t>
            </a:r>
            <a:endParaRPr lang="en-US" sz="11200" smtClean="0"/>
          </a:p>
          <a:p>
            <a:pPr>
              <a:buNone/>
            </a:pPr>
            <a:r>
              <a:rPr lang="en-US" sz="11200" smtClean="0"/>
              <a:t>Bù bicarbonate: có thể cần dùng đến HCO</a:t>
            </a:r>
            <a:r>
              <a:rPr lang="en-US" sz="11200" baseline="-25000" smtClean="0"/>
              <a:t>3</a:t>
            </a:r>
            <a:r>
              <a:rPr lang="en-US" sz="11200" baseline="30000" smtClean="0"/>
              <a:t>-</a:t>
            </a:r>
            <a:r>
              <a:rPr lang="en-US" sz="11200" smtClean="0"/>
              <a:t> lượng lớn. </a:t>
            </a:r>
          </a:p>
          <a:p>
            <a:pPr>
              <a:buNone/>
            </a:pPr>
            <a:r>
              <a:rPr lang="en-US" sz="11200" smtClean="0"/>
              <a:t>Lợi tiểu thiazide: giúp tăng tái hấp thu HCO</a:t>
            </a:r>
            <a:r>
              <a:rPr lang="en-US" sz="11200" baseline="-25000" smtClean="0"/>
              <a:t>3</a:t>
            </a:r>
            <a:r>
              <a:rPr lang="en-US" sz="11200" baseline="30000" smtClean="0"/>
              <a:t>-</a:t>
            </a:r>
            <a:r>
              <a:rPr lang="en-US" sz="11200" smtClean="0"/>
              <a:t> ở ống thận gần</a:t>
            </a:r>
          </a:p>
          <a:p>
            <a:pPr>
              <a:buNone/>
            </a:pPr>
            <a:r>
              <a:rPr lang="en-US" sz="11200" smtClean="0"/>
              <a:t>Điều trị nguyên nhân</a:t>
            </a:r>
            <a:endParaRPr lang="vi-VN" sz="11200" smtClean="0"/>
          </a:p>
          <a:p>
            <a:pPr>
              <a:buNone/>
            </a:pPr>
            <a:r>
              <a:rPr lang="en-US" sz="11200" smtClean="0"/>
              <a:t>Bù kali.</a:t>
            </a:r>
            <a:endParaRPr lang="vi-VN" sz="11200" smtClean="0"/>
          </a:p>
          <a:p>
            <a:pPr>
              <a:buNone/>
            </a:pPr>
            <a:endParaRPr lang="en-US" sz="11200" smtClean="0"/>
          </a:p>
          <a:p>
            <a:pPr>
              <a:buNone/>
            </a:pPr>
            <a:r>
              <a:rPr lang="en-US" sz="11200" smtClean="0"/>
              <a:t> </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21363"/>
          </a:xfrm>
        </p:spPr>
        <p:txBody>
          <a:bodyPr>
            <a:normAutofit/>
          </a:bodyPr>
          <a:lstStyle/>
          <a:p>
            <a:pPr lvl="2" algn="just">
              <a:buNone/>
            </a:pPr>
            <a:endParaRPr lang="en-US" dirty="0"/>
          </a:p>
          <a:p>
            <a:pPr>
              <a:buNone/>
            </a:pPr>
            <a:r>
              <a:rPr lang="en-US" sz="2800" b="1" smtClean="0"/>
              <a:t>Điều trị toan hóa ống thận type IV</a:t>
            </a:r>
            <a:r>
              <a:rPr lang="vi-VN" sz="2800" b="1" smtClean="0"/>
              <a:t>:</a:t>
            </a:r>
            <a:endParaRPr lang="en-US" sz="2800" b="1" smtClean="0"/>
          </a:p>
          <a:p>
            <a:pPr>
              <a:buNone/>
            </a:pPr>
            <a:r>
              <a:rPr lang="en-US" sz="2800" smtClean="0"/>
              <a:t>Chế độ ăn uống ít kali</a:t>
            </a:r>
          </a:p>
          <a:p>
            <a:pPr>
              <a:buNone/>
            </a:pPr>
            <a:r>
              <a:rPr lang="en-US" sz="2800" smtClean="0"/>
              <a:t>Điều trị tăng kali máu</a:t>
            </a:r>
          </a:p>
          <a:p>
            <a:pPr>
              <a:buNone/>
            </a:pPr>
            <a:r>
              <a:rPr lang="en-US" sz="2800" smtClean="0"/>
              <a:t>Thuốc lợi tiểu quai </a:t>
            </a:r>
          </a:p>
          <a:p>
            <a:pPr>
              <a:buNone/>
            </a:pPr>
            <a:r>
              <a:rPr lang="en-US" sz="2800" smtClean="0"/>
              <a:t>Fludrocort</a:t>
            </a:r>
            <a:r>
              <a:rPr lang="vi-VN" sz="2800" smtClean="0"/>
              <a:t>i</a:t>
            </a:r>
            <a:r>
              <a:rPr lang="en-US" sz="2800" smtClean="0"/>
              <a:t>sone: điều trị suy thượng thận nguyên phát. Tác dụng phụ quan trọng của Fludrocortisone là ứ muối nước, do vậy nên theo dõi cân nặng và các biểu hiện của thừa Natri. </a:t>
            </a:r>
            <a:endParaRPr lang="vi-VN" sz="2800" smtClean="0"/>
          </a:p>
          <a:p>
            <a:pPr>
              <a:buNone/>
            </a:pPr>
            <a:r>
              <a:rPr lang="en-US" sz="2800" smtClean="0"/>
              <a:t>	Tránh dùng</a:t>
            </a:r>
            <a:r>
              <a:rPr lang="vi-VN" sz="2800" smtClean="0"/>
              <a:t> </a:t>
            </a:r>
            <a:r>
              <a:rPr lang="en-US" sz="2800" smtClean="0"/>
              <a:t>Fludrocortison</a:t>
            </a:r>
            <a:r>
              <a:rPr lang="vi-VN" sz="2800" smtClean="0"/>
              <a:t> </a:t>
            </a:r>
            <a:r>
              <a:rPr lang="en-US" sz="2800" smtClean="0"/>
              <a:t>cho bệnh nhân có tiền sử suy tim sung huyết hoặc các tình trạng phù.</a:t>
            </a:r>
            <a:endParaRPr lang="en-US" sz="2800"/>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610600" cy="5897563"/>
          </a:xfrm>
        </p:spPr>
        <p:txBody>
          <a:bodyPr>
            <a:normAutofit fontScale="92500" lnSpcReduction="10000"/>
          </a:bodyPr>
          <a:lstStyle/>
          <a:p>
            <a:pPr lvl="0" algn="ctr">
              <a:buNone/>
            </a:pPr>
            <a:r>
              <a:rPr lang="en-US" sz="4800" b="1" smtClean="0">
                <a:solidFill>
                  <a:srgbClr val="C00000"/>
                </a:solidFill>
                <a:latin typeface="Tahoma" pitchFamily="34" charset="0"/>
                <a:ea typeface="Tahoma" pitchFamily="34" charset="0"/>
                <a:cs typeface="Tahoma" pitchFamily="34" charset="0"/>
              </a:rPr>
              <a:t>KIỀM CHUYỂN HÓA</a:t>
            </a:r>
            <a:endParaRPr lang="vi-VN" sz="4800" b="1">
              <a:solidFill>
                <a:srgbClr val="C00000"/>
              </a:solidFill>
            </a:endParaRPr>
          </a:p>
          <a:p>
            <a:pPr lvl="0">
              <a:buNone/>
            </a:pPr>
            <a:endParaRPr lang="en-US" b="1" smtClean="0"/>
          </a:p>
          <a:p>
            <a:pPr lvl="0">
              <a:buNone/>
            </a:pPr>
            <a:r>
              <a:rPr lang="en-US" b="1" smtClean="0"/>
              <a:t>Đáp ứng của cơ thể:</a:t>
            </a:r>
            <a:endParaRPr lang="vi-VN" b="1" smtClean="0"/>
          </a:p>
          <a:p>
            <a:pPr lvl="0"/>
            <a:r>
              <a:rPr lang="en-US" smtClean="0"/>
              <a:t>Hệ đệm:</a:t>
            </a:r>
          </a:p>
          <a:p>
            <a:pPr>
              <a:buNone/>
            </a:pPr>
            <a:r>
              <a:rPr lang="en-US" smtClean="0"/>
              <a:t>		 HCO</a:t>
            </a:r>
            <a:r>
              <a:rPr lang="en-US" baseline="-25000" smtClean="0"/>
              <a:t>3</a:t>
            </a:r>
            <a:r>
              <a:rPr lang="en-US" baseline="30000" smtClean="0"/>
              <a:t>-</a:t>
            </a:r>
            <a:r>
              <a:rPr lang="en-US" smtClean="0"/>
              <a:t> + H</a:t>
            </a:r>
            <a:r>
              <a:rPr lang="en-US" baseline="30000" smtClean="0"/>
              <a:t>+</a:t>
            </a:r>
            <a:r>
              <a:rPr lang="en-US" smtClean="0">
                <a:latin typeface="Calibri"/>
                <a:cs typeface="Calibri"/>
              </a:rPr>
              <a:t>→ C</a:t>
            </a:r>
            <a:r>
              <a:rPr lang="en-US" smtClean="0"/>
              <a:t>O</a:t>
            </a:r>
            <a:r>
              <a:rPr lang="en-US" baseline="-25000" smtClean="0"/>
              <a:t>2</a:t>
            </a:r>
            <a:r>
              <a:rPr lang="en-US" smtClean="0"/>
              <a:t> + H</a:t>
            </a:r>
            <a:r>
              <a:rPr lang="en-US" baseline="-25000" smtClean="0"/>
              <a:t>2</a:t>
            </a:r>
            <a:r>
              <a:rPr lang="en-US" smtClean="0"/>
              <a:t>O </a:t>
            </a:r>
            <a:r>
              <a:rPr lang="en-US" baseline="-25000" smtClean="0"/>
              <a:t> </a:t>
            </a:r>
          </a:p>
          <a:p>
            <a:pPr lvl="0"/>
            <a:r>
              <a:rPr lang="en-US" smtClean="0"/>
              <a:t>Thận: </a:t>
            </a:r>
          </a:p>
          <a:p>
            <a:pPr lvl="0">
              <a:buNone/>
            </a:pPr>
            <a:r>
              <a:rPr lang="en-US" smtClean="0"/>
              <a:t>	Tăng thải trừ HCO</a:t>
            </a:r>
            <a:r>
              <a:rPr lang="en-US" baseline="-25000" smtClean="0"/>
              <a:t>3</a:t>
            </a:r>
            <a:r>
              <a:rPr lang="en-US" baseline="30000" smtClean="0"/>
              <a:t>-</a:t>
            </a:r>
            <a:r>
              <a:rPr lang="en-US" smtClean="0"/>
              <a:t> (trừ khi có yếu tố ngăn cản thận thải </a:t>
            </a:r>
            <a:r>
              <a:rPr lang="en-US" smtClean="0"/>
              <a:t>HCO</a:t>
            </a:r>
            <a:r>
              <a:rPr lang="en-US" baseline="-25000" smtClean="0"/>
              <a:t>3</a:t>
            </a:r>
            <a:r>
              <a:rPr lang="en-US" baseline="30000" smtClean="0"/>
              <a:t>-</a:t>
            </a:r>
            <a:r>
              <a:rPr lang="en-US" smtClean="0"/>
              <a:t>)</a:t>
            </a:r>
            <a:endParaRPr lang="en-US" baseline="-25000" smtClean="0"/>
          </a:p>
          <a:p>
            <a:pPr lvl="0"/>
            <a:r>
              <a:rPr lang="en-US" smtClean="0"/>
              <a:t>Hô hấp: </a:t>
            </a:r>
          </a:p>
          <a:p>
            <a:pPr lvl="0">
              <a:buNone/>
            </a:pPr>
            <a:r>
              <a:rPr lang="en-US" smtClean="0"/>
              <a:t>	Giảm thông khí, dẫn đến tăng PaCO</a:t>
            </a:r>
            <a:r>
              <a:rPr lang="en-US" baseline="-25000" smtClean="0"/>
              <a:t>2 </a:t>
            </a:r>
            <a:r>
              <a:rPr lang="en-US" smtClean="0"/>
              <a:t>(</a:t>
            </a:r>
            <a:r>
              <a:rPr lang="en-US" smtClean="0"/>
              <a:t>có giới </a:t>
            </a:r>
            <a:r>
              <a:rPr lang="en-US" smtClean="0"/>
              <a:t>hạn vì giảm thông khí cũng làm giảm </a:t>
            </a:r>
            <a:r>
              <a:rPr lang="en-US" smtClean="0"/>
              <a:t>PaO</a:t>
            </a:r>
            <a:r>
              <a:rPr lang="en-US" baseline="-25000" smtClean="0"/>
              <a:t>2</a:t>
            </a:r>
            <a:r>
              <a:rPr lang="en-US" smtClean="0"/>
              <a:t>)</a:t>
            </a:r>
            <a:endParaRPr lang="en-US" baseline="-25000" dirty="0" smtClean="0"/>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610600" cy="5897563"/>
          </a:xfrm>
        </p:spPr>
        <p:txBody>
          <a:bodyPr>
            <a:normAutofit fontScale="92500" lnSpcReduction="10000"/>
          </a:bodyPr>
          <a:lstStyle/>
          <a:p>
            <a:pPr lvl="0" algn="ctr">
              <a:buNone/>
            </a:pPr>
            <a:r>
              <a:rPr lang="en-US" sz="4800" b="1" smtClean="0">
                <a:solidFill>
                  <a:srgbClr val="C00000"/>
                </a:solidFill>
                <a:latin typeface="Tahoma" pitchFamily="34" charset="0"/>
                <a:ea typeface="Tahoma" pitchFamily="34" charset="0"/>
                <a:cs typeface="Tahoma" pitchFamily="34" charset="0"/>
              </a:rPr>
              <a:t>KIỀM CHUYỂN HÓA</a:t>
            </a:r>
            <a:endParaRPr lang="vi-VN" sz="4800" b="1">
              <a:solidFill>
                <a:srgbClr val="C00000"/>
              </a:solidFill>
            </a:endParaRPr>
          </a:p>
          <a:p>
            <a:pPr lvl="0">
              <a:buNone/>
            </a:pPr>
            <a:endParaRPr lang="en-US" b="1" smtClean="0"/>
          </a:p>
          <a:p>
            <a:pPr lvl="0">
              <a:buNone/>
            </a:pPr>
            <a:r>
              <a:rPr lang="en-US" b="1" smtClean="0"/>
              <a:t>Chẩn đoán:</a:t>
            </a:r>
            <a:endParaRPr lang="vi-VN" b="1" smtClean="0"/>
          </a:p>
          <a:p>
            <a:pPr lvl="0"/>
            <a:r>
              <a:rPr lang="en-US" smtClean="0"/>
              <a:t>Lâm sàng: </a:t>
            </a:r>
          </a:p>
          <a:p>
            <a:pPr lvl="0">
              <a:buNone/>
            </a:pPr>
            <a:r>
              <a:rPr lang="en-US" smtClean="0"/>
              <a:t>	Lẫn lộn, u ám, hôn mê, co giật</a:t>
            </a:r>
          </a:p>
          <a:p>
            <a:pPr lvl="0">
              <a:buNone/>
            </a:pPr>
            <a:r>
              <a:rPr lang="en-US" smtClean="0"/>
              <a:t>	Yếu cơ, co cơ (chuột rút, máy cơ, tăng phản xạ gân cơ, tetani)</a:t>
            </a:r>
          </a:p>
          <a:p>
            <a:pPr lvl="0">
              <a:buNone/>
            </a:pPr>
            <a:r>
              <a:rPr lang="en-US" smtClean="0"/>
              <a:t>	Bệnh sử có nôn ói, hút dịch dạ dày, dùng lợi tiểu…</a:t>
            </a:r>
          </a:p>
          <a:p>
            <a:pPr lvl="0">
              <a:buNone/>
            </a:pPr>
            <a:r>
              <a:rPr lang="en-US" smtClean="0"/>
              <a:t>	Kiềm chuyển hóa nặng (pH &gt; 7.6): có thể gây rối loạn nhịp tim nặng </a:t>
            </a:r>
            <a:r>
              <a:rPr lang="en-US" baseline="-25000" smtClean="0"/>
              <a:t> </a:t>
            </a:r>
          </a:p>
          <a:p>
            <a:pPr lvl="0"/>
            <a:r>
              <a:rPr lang="en-US" smtClean="0"/>
              <a:t>KMĐM</a:t>
            </a:r>
            <a:endParaRPr lang="en-US" baseline="-25000" dirty="0" smtClean="0"/>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79437"/>
            <a:ext cx="8610600" cy="5897563"/>
          </a:xfrm>
        </p:spPr>
        <p:txBody>
          <a:bodyPr>
            <a:normAutofit fontScale="85000" lnSpcReduction="20000"/>
          </a:bodyPr>
          <a:lstStyle/>
          <a:p>
            <a:pPr lvl="0" algn="ctr">
              <a:buNone/>
            </a:pPr>
            <a:r>
              <a:rPr lang="en-US" sz="4800" b="1" smtClean="0">
                <a:solidFill>
                  <a:srgbClr val="C00000"/>
                </a:solidFill>
                <a:latin typeface="Tahoma" pitchFamily="34" charset="0"/>
                <a:ea typeface="Tahoma" pitchFamily="34" charset="0"/>
                <a:cs typeface="Tahoma" pitchFamily="34" charset="0"/>
              </a:rPr>
              <a:t>KIỀM CHUYỂN HÓA</a:t>
            </a:r>
            <a:endParaRPr lang="vi-VN" sz="4800" b="1">
              <a:solidFill>
                <a:srgbClr val="C00000"/>
              </a:solidFill>
            </a:endParaRPr>
          </a:p>
          <a:p>
            <a:pPr lvl="0">
              <a:buNone/>
            </a:pPr>
            <a:endParaRPr lang="en-US" b="1" smtClean="0"/>
          </a:p>
          <a:p>
            <a:pPr lvl="0">
              <a:buNone/>
            </a:pPr>
            <a:r>
              <a:rPr lang="en-US" b="1" smtClean="0"/>
              <a:t>Chẩn đoán nguyên nhân:</a:t>
            </a:r>
            <a:endParaRPr lang="vi-VN" b="1" smtClean="0"/>
          </a:p>
          <a:p>
            <a:pPr lvl="0"/>
            <a:r>
              <a:rPr lang="en-US" b="1" smtClean="0"/>
              <a:t>Kiềm </a:t>
            </a:r>
            <a:r>
              <a:rPr lang="en-US" b="1" dirty="0" err="1" smtClean="0"/>
              <a:t>chuyển</a:t>
            </a:r>
            <a:r>
              <a:rPr lang="en-US" b="1" dirty="0" smtClean="0"/>
              <a:t> </a:t>
            </a:r>
            <a:r>
              <a:rPr lang="en-US" b="1" dirty="0" err="1" smtClean="0"/>
              <a:t>hóa</a:t>
            </a:r>
            <a:r>
              <a:rPr lang="en-US" b="1" dirty="0" smtClean="0"/>
              <a:t> </a:t>
            </a:r>
            <a:r>
              <a:rPr lang="en-US" b="1" dirty="0" err="1" smtClean="0"/>
              <a:t>đáp</a:t>
            </a:r>
            <a:r>
              <a:rPr lang="en-US" b="1" dirty="0" smtClean="0"/>
              <a:t> </a:t>
            </a:r>
            <a:r>
              <a:rPr lang="en-US" b="1" dirty="0" err="1" smtClean="0"/>
              <a:t>ứng</a:t>
            </a:r>
            <a:r>
              <a:rPr lang="en-US" b="1" dirty="0" smtClean="0"/>
              <a:t> </a:t>
            </a:r>
            <a:r>
              <a:rPr lang="en-US" b="1" dirty="0" err="1" smtClean="0"/>
              <a:t>với</a:t>
            </a:r>
            <a:r>
              <a:rPr lang="en-US" b="1" dirty="0" smtClean="0"/>
              <a:t> </a:t>
            </a:r>
            <a:r>
              <a:rPr lang="en-US" b="1" dirty="0" err="1" smtClean="0"/>
              <a:t>chlore</a:t>
            </a:r>
            <a:r>
              <a:rPr lang="en-US" b="1" dirty="0" smtClean="0"/>
              <a:t> (</a:t>
            </a:r>
            <a:r>
              <a:rPr lang="en-US" b="1" dirty="0" err="1" smtClean="0"/>
              <a:t>Cl</a:t>
            </a:r>
            <a:r>
              <a:rPr lang="en-US" b="1" baseline="30000" dirty="0" smtClean="0"/>
              <a:t>-</a:t>
            </a:r>
            <a:r>
              <a:rPr lang="en-US" b="1" dirty="0" smtClean="0"/>
              <a:t> </a:t>
            </a:r>
            <a:r>
              <a:rPr lang="en-US" b="1" dirty="0" err="1" smtClean="0"/>
              <a:t>nước</a:t>
            </a:r>
            <a:r>
              <a:rPr lang="en-US" b="1" dirty="0" smtClean="0"/>
              <a:t> </a:t>
            </a:r>
            <a:r>
              <a:rPr lang="en-US" b="1" dirty="0" err="1" smtClean="0"/>
              <a:t>tiểu</a:t>
            </a:r>
            <a:r>
              <a:rPr lang="en-US" b="1" dirty="0" smtClean="0"/>
              <a:t> &lt; 10-20 </a:t>
            </a:r>
            <a:r>
              <a:rPr lang="en-US" b="1" err="1" smtClean="0"/>
              <a:t>mmol</a:t>
            </a:r>
            <a:r>
              <a:rPr lang="en-US" b="1" smtClean="0"/>
              <a:t>/l)</a:t>
            </a:r>
            <a:r>
              <a:rPr lang="en-US" smtClean="0"/>
              <a:t>:</a:t>
            </a:r>
            <a:r>
              <a:rPr lang="en-US" b="1" smtClean="0"/>
              <a:t> </a:t>
            </a:r>
            <a:endParaRPr lang="vi-VN" b="1" smtClean="0"/>
          </a:p>
          <a:p>
            <a:pPr lvl="0">
              <a:buNone/>
            </a:pPr>
            <a:r>
              <a:rPr lang="vi-VN" smtClean="0"/>
              <a:t>	</a:t>
            </a:r>
            <a:r>
              <a:rPr lang="en-US" smtClean="0"/>
              <a:t>Xảy ra </a:t>
            </a:r>
            <a:r>
              <a:rPr lang="en-US" dirty="0" err="1" smtClean="0"/>
              <a:t>trong</a:t>
            </a:r>
            <a:r>
              <a:rPr lang="en-US" dirty="0" smtClean="0"/>
              <a:t> </a:t>
            </a:r>
            <a:r>
              <a:rPr lang="en-US" dirty="0" err="1" smtClean="0"/>
              <a:t>các</a:t>
            </a:r>
            <a:r>
              <a:rPr lang="en-US" dirty="0" smtClean="0"/>
              <a:t> </a:t>
            </a:r>
            <a:r>
              <a:rPr lang="en-US" dirty="0" err="1" smtClean="0"/>
              <a:t>bệnh</a:t>
            </a:r>
            <a:r>
              <a:rPr lang="en-US" dirty="0" smtClean="0"/>
              <a:t> </a:t>
            </a:r>
            <a:r>
              <a:rPr lang="en-US" dirty="0" err="1" smtClean="0"/>
              <a:t>lý</a:t>
            </a:r>
            <a:r>
              <a:rPr lang="en-US" dirty="0" smtClean="0"/>
              <a:t> </a:t>
            </a:r>
            <a:r>
              <a:rPr lang="en-US" dirty="0" err="1" smtClean="0"/>
              <a:t>gây</a:t>
            </a:r>
            <a:r>
              <a:rPr lang="en-US" dirty="0" smtClean="0"/>
              <a:t> </a:t>
            </a:r>
            <a:r>
              <a:rPr lang="en-US" err="1" smtClean="0"/>
              <a:t>mất</a:t>
            </a:r>
            <a:r>
              <a:rPr lang="en-US" smtClean="0"/>
              <a:t> chlore:  </a:t>
            </a:r>
            <a:endParaRPr lang="vi-VN" smtClean="0"/>
          </a:p>
          <a:p>
            <a:pPr lvl="0">
              <a:buNone/>
            </a:pPr>
            <a:r>
              <a:rPr lang="vi-VN"/>
              <a:t>	</a:t>
            </a:r>
            <a:r>
              <a:rPr lang="vi-VN" smtClean="0"/>
              <a:t>	</a:t>
            </a:r>
            <a:r>
              <a:rPr lang="en-US" smtClean="0"/>
              <a:t>Ói</a:t>
            </a:r>
            <a:r>
              <a:rPr lang="en-US" dirty="0" smtClean="0"/>
              <a:t>, </a:t>
            </a:r>
            <a:r>
              <a:rPr lang="en-US" dirty="0" err="1" smtClean="0"/>
              <a:t>hút</a:t>
            </a:r>
            <a:r>
              <a:rPr lang="en-US" dirty="0" smtClean="0"/>
              <a:t> </a:t>
            </a:r>
            <a:r>
              <a:rPr lang="en-US" dirty="0" err="1" smtClean="0"/>
              <a:t>dịch</a:t>
            </a:r>
            <a:r>
              <a:rPr lang="en-US" dirty="0" smtClean="0"/>
              <a:t> </a:t>
            </a:r>
            <a:r>
              <a:rPr lang="en-US" dirty="0" err="1" smtClean="0"/>
              <a:t>dạ</a:t>
            </a:r>
            <a:r>
              <a:rPr lang="en-US" dirty="0" smtClean="0"/>
              <a:t> </a:t>
            </a:r>
            <a:r>
              <a:rPr lang="en-US" err="1" smtClean="0"/>
              <a:t>dày</a:t>
            </a:r>
            <a:r>
              <a:rPr lang="en-US" smtClean="0"/>
              <a:t> (mất acid)</a:t>
            </a:r>
            <a:endParaRPr lang="vi-VN" smtClean="0"/>
          </a:p>
          <a:p>
            <a:pPr lvl="0">
              <a:buNone/>
            </a:pPr>
            <a:r>
              <a:rPr lang="vi-VN"/>
              <a:t>	</a:t>
            </a:r>
            <a:r>
              <a:rPr lang="vi-VN" smtClean="0"/>
              <a:t>	</a:t>
            </a:r>
            <a:r>
              <a:rPr lang="en-US" smtClean="0"/>
              <a:t>Tiêu chảy</a:t>
            </a:r>
            <a:endParaRPr lang="vi-VN" smtClean="0"/>
          </a:p>
          <a:p>
            <a:pPr lvl="0">
              <a:buNone/>
            </a:pPr>
            <a:r>
              <a:rPr lang="vi-VN"/>
              <a:t>	</a:t>
            </a:r>
            <a:r>
              <a:rPr lang="vi-VN" smtClean="0"/>
              <a:t>	</a:t>
            </a:r>
            <a:r>
              <a:rPr lang="en-US" smtClean="0"/>
              <a:t>Thuốc lợi </a:t>
            </a:r>
            <a:r>
              <a:rPr lang="en-US" dirty="0" err="1" smtClean="0"/>
              <a:t>tiểu</a:t>
            </a:r>
            <a:r>
              <a:rPr lang="en-US" smtClean="0"/>
              <a:t>. </a:t>
            </a:r>
            <a:endParaRPr lang="vi-VN" smtClean="0"/>
          </a:p>
          <a:p>
            <a:pPr lvl="0">
              <a:buNone/>
            </a:pPr>
            <a:r>
              <a:rPr lang="vi-VN" smtClean="0"/>
              <a:t>	</a:t>
            </a:r>
            <a:r>
              <a:rPr lang="en-US" smtClean="0"/>
              <a:t>Các </a:t>
            </a:r>
            <a:r>
              <a:rPr lang="en-US" dirty="0" err="1" smtClean="0"/>
              <a:t>bệnh</a:t>
            </a:r>
            <a:r>
              <a:rPr lang="en-US" dirty="0" smtClean="0"/>
              <a:t> </a:t>
            </a:r>
            <a:r>
              <a:rPr lang="en-US" dirty="0" err="1" smtClean="0"/>
              <a:t>lý</a:t>
            </a:r>
            <a:r>
              <a:rPr lang="en-US" dirty="0" smtClean="0"/>
              <a:t> </a:t>
            </a:r>
            <a:r>
              <a:rPr lang="en-US" dirty="0" err="1" smtClean="0"/>
              <a:t>này</a:t>
            </a:r>
            <a:r>
              <a:rPr lang="en-US" dirty="0" smtClean="0"/>
              <a:t> </a:t>
            </a:r>
            <a:r>
              <a:rPr lang="en-US" dirty="0" err="1" smtClean="0"/>
              <a:t>làm</a:t>
            </a:r>
            <a:r>
              <a:rPr lang="en-US" dirty="0" smtClean="0"/>
              <a:t> </a:t>
            </a:r>
            <a:r>
              <a:rPr lang="en-US" dirty="0" err="1" smtClean="0"/>
              <a:t>giảm</a:t>
            </a:r>
            <a:r>
              <a:rPr lang="en-US" dirty="0" smtClean="0"/>
              <a:t> </a:t>
            </a:r>
            <a:r>
              <a:rPr lang="en-US" dirty="0" err="1" smtClean="0"/>
              <a:t>Cl</a:t>
            </a:r>
            <a:r>
              <a:rPr lang="en-US" baseline="30000" dirty="0" smtClean="0"/>
              <a:t>-</a:t>
            </a:r>
            <a:r>
              <a:rPr lang="en-US" dirty="0" smtClean="0"/>
              <a:t> </a:t>
            </a:r>
            <a:r>
              <a:rPr lang="en-US" dirty="0" err="1" smtClean="0"/>
              <a:t>máu</a:t>
            </a:r>
            <a:r>
              <a:rPr lang="en-US" dirty="0" smtClean="0"/>
              <a:t> </a:t>
            </a:r>
            <a:r>
              <a:rPr lang="en-US" dirty="0" err="1" smtClean="0"/>
              <a:t>và</a:t>
            </a:r>
            <a:r>
              <a:rPr lang="en-US" dirty="0" smtClean="0"/>
              <a:t> </a:t>
            </a:r>
            <a:r>
              <a:rPr lang="en-US" dirty="0" err="1" smtClean="0"/>
              <a:t>giảm</a:t>
            </a:r>
            <a:r>
              <a:rPr lang="en-US" dirty="0" smtClean="0"/>
              <a:t> </a:t>
            </a:r>
            <a:r>
              <a:rPr lang="en-US" dirty="0" err="1" smtClean="0"/>
              <a:t>thể</a:t>
            </a:r>
            <a:r>
              <a:rPr lang="en-US" dirty="0" smtClean="0"/>
              <a:t> </a:t>
            </a:r>
            <a:r>
              <a:rPr lang="en-US" dirty="0" err="1" smtClean="0"/>
              <a:t>tích</a:t>
            </a:r>
            <a:r>
              <a:rPr lang="en-US" dirty="0" smtClean="0"/>
              <a:t> </a:t>
            </a:r>
            <a:r>
              <a:rPr lang="en-US" dirty="0" err="1" smtClean="0"/>
              <a:t>ngoại</a:t>
            </a:r>
            <a:r>
              <a:rPr lang="en-US" dirty="0" smtClean="0"/>
              <a:t> </a:t>
            </a:r>
            <a:r>
              <a:rPr lang="en-US" dirty="0" err="1" smtClean="0"/>
              <a:t>bào</a:t>
            </a:r>
            <a:r>
              <a:rPr lang="en-US" dirty="0" smtClean="0"/>
              <a:t> </a:t>
            </a:r>
            <a:r>
              <a:rPr lang="en-US" dirty="0" err="1" smtClean="0"/>
              <a:t>gây</a:t>
            </a:r>
            <a:r>
              <a:rPr lang="en-US" dirty="0" smtClean="0"/>
              <a:t> </a:t>
            </a:r>
            <a:r>
              <a:rPr lang="en-US" dirty="0" err="1" smtClean="0"/>
              <a:t>tăng</a:t>
            </a:r>
            <a:r>
              <a:rPr lang="en-US" dirty="0" smtClean="0"/>
              <a:t> </a:t>
            </a:r>
            <a:r>
              <a:rPr lang="en-US" dirty="0" err="1" smtClean="0"/>
              <a:t>tiết</a:t>
            </a:r>
            <a:r>
              <a:rPr lang="en-US" dirty="0" smtClean="0"/>
              <a:t> </a:t>
            </a:r>
            <a:r>
              <a:rPr lang="en-US" dirty="0" err="1" smtClean="0"/>
              <a:t>aldosterone</a:t>
            </a:r>
            <a:r>
              <a:rPr lang="en-US" dirty="0" smtClean="0"/>
              <a:t>, </a:t>
            </a:r>
            <a:r>
              <a:rPr lang="en-US" dirty="0" err="1" smtClean="0"/>
              <a:t>gây</a:t>
            </a:r>
            <a:r>
              <a:rPr lang="en-US" dirty="0" smtClean="0"/>
              <a:t> </a:t>
            </a:r>
            <a:r>
              <a:rPr lang="en-US" dirty="0" err="1" smtClean="0"/>
              <a:t>tái</a:t>
            </a:r>
            <a:r>
              <a:rPr lang="en-US" dirty="0" smtClean="0"/>
              <a:t> </a:t>
            </a:r>
            <a:r>
              <a:rPr lang="en-US" dirty="0" err="1" smtClean="0"/>
              <a:t>hấp</a:t>
            </a:r>
            <a:r>
              <a:rPr lang="en-US" dirty="0" smtClean="0"/>
              <a:t> </a:t>
            </a:r>
            <a:r>
              <a:rPr lang="en-US" dirty="0" err="1" smtClean="0"/>
              <a:t>thu</a:t>
            </a:r>
            <a:r>
              <a:rPr lang="en-US" dirty="0" smtClean="0"/>
              <a:t> Na</a:t>
            </a:r>
            <a:r>
              <a:rPr lang="en-US" baseline="30000" dirty="0" smtClean="0"/>
              <a:t>+</a:t>
            </a:r>
            <a:r>
              <a:rPr lang="en-US" dirty="0" smtClean="0"/>
              <a:t> </a:t>
            </a:r>
            <a:r>
              <a:rPr lang="en-US" dirty="0" err="1" smtClean="0"/>
              <a:t>và</a:t>
            </a:r>
            <a:r>
              <a:rPr lang="en-US" dirty="0" smtClean="0"/>
              <a:t> </a:t>
            </a:r>
            <a:r>
              <a:rPr lang="en-US" dirty="0" err="1" smtClean="0"/>
              <a:t>thải</a:t>
            </a:r>
            <a:r>
              <a:rPr lang="en-US" dirty="0" smtClean="0"/>
              <a:t> H</a:t>
            </a:r>
            <a:r>
              <a:rPr lang="en-US" baseline="30000" dirty="0" smtClean="0"/>
              <a:t>+</a:t>
            </a:r>
            <a:r>
              <a:rPr lang="en-US" dirty="0" smtClean="0"/>
              <a:t> </a:t>
            </a:r>
            <a:r>
              <a:rPr lang="en-US" dirty="0" err="1" smtClean="0"/>
              <a:t>và</a:t>
            </a:r>
            <a:r>
              <a:rPr lang="en-US" dirty="0" smtClean="0"/>
              <a:t> K</a:t>
            </a:r>
            <a:r>
              <a:rPr lang="en-US" baseline="30000" dirty="0" smtClean="0"/>
              <a:t>+</a:t>
            </a:r>
            <a:r>
              <a:rPr lang="en-US" dirty="0" smtClean="0"/>
              <a:t> qua </a:t>
            </a:r>
            <a:r>
              <a:rPr lang="en-US" dirty="0" err="1" smtClean="0"/>
              <a:t>ống</a:t>
            </a:r>
            <a:r>
              <a:rPr lang="en-US" dirty="0" smtClean="0"/>
              <a:t> </a:t>
            </a:r>
            <a:r>
              <a:rPr lang="en-US" dirty="0" err="1" smtClean="0"/>
              <a:t>thận</a:t>
            </a:r>
            <a:r>
              <a:rPr lang="en-US" dirty="0" smtClean="0"/>
              <a:t> </a:t>
            </a:r>
            <a:r>
              <a:rPr lang="en-US" dirty="0" err="1" smtClean="0"/>
              <a:t>xa</a:t>
            </a:r>
            <a:r>
              <a:rPr lang="en-US" dirty="0" smtClean="0"/>
              <a:t>, </a:t>
            </a:r>
            <a:r>
              <a:rPr lang="en-US" dirty="0" err="1" smtClean="0"/>
              <a:t>tăng</a:t>
            </a:r>
            <a:r>
              <a:rPr lang="en-US" dirty="0" smtClean="0"/>
              <a:t> </a:t>
            </a:r>
            <a:r>
              <a:rPr lang="en-US" dirty="0" err="1" smtClean="0"/>
              <a:t>tạo</a:t>
            </a:r>
            <a:r>
              <a:rPr lang="en-US" dirty="0" smtClean="0"/>
              <a:t> HCO</a:t>
            </a:r>
            <a:r>
              <a:rPr lang="en-US" baseline="-25000" dirty="0" smtClean="0"/>
              <a:t>3</a:t>
            </a:r>
            <a:r>
              <a:rPr lang="en-US" baseline="30000" dirty="0" smtClean="0"/>
              <a:t>-</a:t>
            </a:r>
            <a:r>
              <a:rPr lang="en-US" dirty="0" smtClean="0"/>
              <a:t>. </a:t>
            </a:r>
            <a:r>
              <a:rPr lang="en-US" dirty="0" err="1" smtClean="0"/>
              <a:t>Hậu</a:t>
            </a:r>
            <a:r>
              <a:rPr lang="en-US" dirty="0" smtClean="0"/>
              <a:t> </a:t>
            </a:r>
            <a:r>
              <a:rPr lang="en-US" dirty="0" err="1" smtClean="0"/>
              <a:t>quả</a:t>
            </a:r>
            <a:r>
              <a:rPr lang="en-US" dirty="0" smtClean="0"/>
              <a:t> </a:t>
            </a:r>
            <a:r>
              <a:rPr lang="en-US" dirty="0" err="1" smtClean="0"/>
              <a:t>gây</a:t>
            </a:r>
            <a:r>
              <a:rPr lang="en-US" dirty="0" smtClean="0"/>
              <a:t> </a:t>
            </a:r>
            <a:r>
              <a:rPr lang="en-US" dirty="0" err="1" smtClean="0"/>
              <a:t>kiềm</a:t>
            </a:r>
            <a:r>
              <a:rPr lang="en-US" dirty="0" smtClean="0"/>
              <a:t> </a:t>
            </a:r>
            <a:r>
              <a:rPr lang="en-US" dirty="0" err="1" smtClean="0"/>
              <a:t>nước</a:t>
            </a:r>
            <a:r>
              <a:rPr lang="en-US" dirty="0" smtClean="0"/>
              <a:t> </a:t>
            </a:r>
            <a:r>
              <a:rPr lang="en-US" dirty="0" err="1" smtClean="0"/>
              <a:t>tiểu</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chứa</a:t>
            </a:r>
            <a:r>
              <a:rPr lang="en-US" dirty="0" smtClean="0"/>
              <a:t> HCO</a:t>
            </a:r>
            <a:r>
              <a:rPr lang="en-US" baseline="-25000" dirty="0" smtClean="0"/>
              <a:t>3</a:t>
            </a:r>
            <a:r>
              <a:rPr lang="en-US" baseline="30000" dirty="0" smtClean="0"/>
              <a:t>-</a:t>
            </a:r>
            <a:r>
              <a:rPr lang="en-US" dirty="0" smtClean="0"/>
              <a:t>, </a:t>
            </a:r>
            <a:r>
              <a:rPr lang="en-US" dirty="0" err="1" smtClean="0"/>
              <a:t>không</a:t>
            </a:r>
            <a:r>
              <a:rPr lang="en-US" dirty="0" smtClean="0"/>
              <a:t> </a:t>
            </a:r>
            <a:r>
              <a:rPr lang="en-US" dirty="0" err="1" smtClean="0"/>
              <a:t>có</a:t>
            </a:r>
            <a:r>
              <a:rPr lang="en-US" dirty="0" smtClean="0"/>
              <a:t> </a:t>
            </a:r>
            <a:r>
              <a:rPr lang="en-US" dirty="0" err="1" smtClean="0"/>
              <a:t>chlore</a:t>
            </a:r>
            <a:r>
              <a:rPr lang="en-US" dirty="0" smtClean="0"/>
              <a:t> (</a:t>
            </a:r>
            <a:r>
              <a:rPr lang="en-US" dirty="0" err="1" smtClean="0"/>
              <a:t>nên</a:t>
            </a:r>
            <a:r>
              <a:rPr lang="en-US" dirty="0" smtClean="0"/>
              <a:t> </a:t>
            </a:r>
            <a:r>
              <a:rPr lang="en-US" dirty="0" err="1" smtClean="0"/>
              <a:t>Cl</a:t>
            </a:r>
            <a:r>
              <a:rPr lang="en-US" dirty="0" smtClean="0"/>
              <a:t> </a:t>
            </a:r>
            <a:r>
              <a:rPr lang="en-US" dirty="0" err="1" smtClean="0"/>
              <a:t>nước</a:t>
            </a:r>
            <a:r>
              <a:rPr lang="en-US" dirty="0" smtClean="0"/>
              <a:t> </a:t>
            </a:r>
            <a:r>
              <a:rPr lang="en-US" dirty="0" err="1" smtClean="0"/>
              <a:t>tiểu</a:t>
            </a:r>
            <a:r>
              <a:rPr lang="en-US" dirty="0" smtClean="0"/>
              <a:t> &lt; 10 </a:t>
            </a:r>
            <a:r>
              <a:rPr lang="en-US" dirty="0" err="1" smtClean="0"/>
              <a:t>mEq</a:t>
            </a:r>
            <a:r>
              <a:rPr lang="en-US" dirty="0" smtClean="0"/>
              <a:t>/L). </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610600" cy="5897563"/>
          </a:xfrm>
        </p:spPr>
        <p:txBody>
          <a:bodyPr>
            <a:normAutofit fontScale="92500" lnSpcReduction="10000"/>
          </a:bodyPr>
          <a:lstStyle/>
          <a:p>
            <a:pPr lvl="0" algn="ctr">
              <a:buNone/>
            </a:pPr>
            <a:r>
              <a:rPr lang="en-US" sz="4800" b="1" smtClean="0">
                <a:solidFill>
                  <a:srgbClr val="C00000"/>
                </a:solidFill>
                <a:latin typeface="Tahoma" pitchFamily="34" charset="0"/>
                <a:ea typeface="Tahoma" pitchFamily="34" charset="0"/>
                <a:cs typeface="Tahoma" pitchFamily="34" charset="0"/>
              </a:rPr>
              <a:t>KIỀM CHUYỂN HÓA</a:t>
            </a:r>
            <a:endParaRPr lang="vi-VN" sz="4800" b="1">
              <a:solidFill>
                <a:srgbClr val="C00000"/>
              </a:solidFill>
            </a:endParaRPr>
          </a:p>
          <a:p>
            <a:pPr lvl="0">
              <a:buNone/>
            </a:pPr>
            <a:endParaRPr lang="en-US" b="1" smtClean="0"/>
          </a:p>
          <a:p>
            <a:pPr lvl="0">
              <a:buNone/>
            </a:pPr>
            <a:r>
              <a:rPr lang="en-US" b="1" smtClean="0"/>
              <a:t>Chẩn đoán nguyên nhân:</a:t>
            </a:r>
            <a:endParaRPr lang="vi-VN" b="1" smtClean="0"/>
          </a:p>
          <a:p>
            <a:pPr lvl="0"/>
            <a:r>
              <a:rPr lang="en-US" b="1" smtClean="0"/>
              <a:t>Kiềm </a:t>
            </a:r>
            <a:r>
              <a:rPr lang="en-US" b="1" dirty="0" err="1" smtClean="0"/>
              <a:t>chuyển</a:t>
            </a:r>
            <a:r>
              <a:rPr lang="en-US" b="1" dirty="0" smtClean="0"/>
              <a:t> </a:t>
            </a:r>
            <a:r>
              <a:rPr lang="en-US" b="1" err="1" smtClean="0"/>
              <a:t>hóa</a:t>
            </a:r>
            <a:r>
              <a:rPr lang="en-US" b="1" smtClean="0"/>
              <a:t> không đáp </a:t>
            </a:r>
            <a:r>
              <a:rPr lang="en-US" b="1" dirty="0" err="1" smtClean="0"/>
              <a:t>ứng</a:t>
            </a:r>
            <a:r>
              <a:rPr lang="en-US" b="1" dirty="0" smtClean="0"/>
              <a:t> </a:t>
            </a:r>
            <a:r>
              <a:rPr lang="en-US" b="1" dirty="0" err="1" smtClean="0"/>
              <a:t>với</a:t>
            </a:r>
            <a:r>
              <a:rPr lang="en-US" b="1" dirty="0" smtClean="0"/>
              <a:t> </a:t>
            </a:r>
            <a:r>
              <a:rPr lang="en-US" b="1" dirty="0" err="1" smtClean="0"/>
              <a:t>chlore</a:t>
            </a:r>
            <a:r>
              <a:rPr lang="en-US" b="1" dirty="0" smtClean="0"/>
              <a:t> (</a:t>
            </a:r>
            <a:r>
              <a:rPr lang="en-US" b="1" dirty="0" err="1" smtClean="0"/>
              <a:t>Cl</a:t>
            </a:r>
            <a:r>
              <a:rPr lang="en-US" b="1" baseline="30000" dirty="0" smtClean="0"/>
              <a:t>-</a:t>
            </a:r>
            <a:r>
              <a:rPr lang="en-US" b="1" dirty="0" smtClean="0"/>
              <a:t> </a:t>
            </a:r>
            <a:r>
              <a:rPr lang="en-US" b="1" dirty="0" err="1" smtClean="0"/>
              <a:t>nước</a:t>
            </a:r>
            <a:r>
              <a:rPr lang="en-US" b="1" dirty="0" smtClean="0"/>
              <a:t> </a:t>
            </a:r>
            <a:r>
              <a:rPr lang="en-US" b="1" err="1" smtClean="0"/>
              <a:t>tiểu</a:t>
            </a:r>
            <a:r>
              <a:rPr lang="en-US" b="1" smtClean="0"/>
              <a:t> &gt; 20 </a:t>
            </a:r>
            <a:r>
              <a:rPr lang="en-US" b="1" err="1" smtClean="0"/>
              <a:t>mmol</a:t>
            </a:r>
            <a:r>
              <a:rPr lang="en-US" b="1" smtClean="0"/>
              <a:t>/l)</a:t>
            </a:r>
            <a:r>
              <a:rPr lang="en-US" smtClean="0"/>
              <a:t>:</a:t>
            </a:r>
            <a:r>
              <a:rPr lang="en-US" b="1" smtClean="0"/>
              <a:t> </a:t>
            </a:r>
            <a:endParaRPr lang="vi-VN" b="1" smtClean="0"/>
          </a:p>
          <a:p>
            <a:pPr lvl="0">
              <a:buNone/>
            </a:pPr>
            <a:r>
              <a:rPr lang="vi-VN" smtClean="0"/>
              <a:t>	</a:t>
            </a:r>
            <a:r>
              <a:rPr lang="en-US" smtClean="0"/>
              <a:t>Tăng hoạt tính mineralocorticoid:  </a:t>
            </a:r>
            <a:endParaRPr lang="vi-VN" smtClean="0"/>
          </a:p>
          <a:p>
            <a:pPr lvl="0">
              <a:buNone/>
            </a:pPr>
            <a:r>
              <a:rPr lang="vi-VN"/>
              <a:t>	</a:t>
            </a:r>
            <a:r>
              <a:rPr lang="vi-VN" smtClean="0"/>
              <a:t>	</a:t>
            </a:r>
            <a:r>
              <a:rPr lang="en-US" smtClean="0"/>
              <a:t>Cường aldosterone</a:t>
            </a:r>
            <a:endParaRPr lang="vi-VN" smtClean="0"/>
          </a:p>
          <a:p>
            <a:pPr lvl="0">
              <a:buNone/>
            </a:pPr>
            <a:r>
              <a:rPr lang="vi-VN"/>
              <a:t>	</a:t>
            </a:r>
            <a:r>
              <a:rPr lang="vi-VN" smtClean="0"/>
              <a:t>	</a:t>
            </a:r>
            <a:r>
              <a:rPr lang="en-US" smtClean="0"/>
              <a:t>Hội chứng Cushing</a:t>
            </a:r>
            <a:endParaRPr lang="vi-VN" smtClean="0"/>
          </a:p>
          <a:p>
            <a:pPr lvl="0">
              <a:buNone/>
            </a:pPr>
            <a:r>
              <a:rPr lang="vi-VN"/>
              <a:t>	</a:t>
            </a:r>
            <a:r>
              <a:rPr lang="vi-VN" smtClean="0"/>
              <a:t>	</a:t>
            </a:r>
            <a:r>
              <a:rPr lang="en-US" smtClean="0"/>
              <a:t>Hội chứng Bartter </a:t>
            </a:r>
          </a:p>
          <a:p>
            <a:pPr lvl="0">
              <a:buNone/>
            </a:pPr>
            <a:r>
              <a:rPr lang="en-US" smtClean="0"/>
              <a:t>		Dùng quá nhiều cam thảo</a:t>
            </a:r>
          </a:p>
          <a:p>
            <a:pPr lvl="0">
              <a:buNone/>
            </a:pPr>
            <a:r>
              <a:rPr lang="en-US" smtClean="0"/>
              <a:t>	Hạ kali máu nặng</a:t>
            </a:r>
            <a:endParaRPr lang="en-US" dirty="0" smtClean="0"/>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610600" cy="5897563"/>
          </a:xfrm>
        </p:spPr>
        <p:txBody>
          <a:bodyPr>
            <a:normAutofit lnSpcReduction="10000"/>
          </a:bodyPr>
          <a:lstStyle/>
          <a:p>
            <a:pPr lvl="0" algn="ctr">
              <a:buNone/>
            </a:pPr>
            <a:r>
              <a:rPr lang="en-US" sz="4800" b="1" smtClean="0">
                <a:solidFill>
                  <a:srgbClr val="C00000"/>
                </a:solidFill>
                <a:latin typeface="Tahoma" pitchFamily="34" charset="0"/>
                <a:ea typeface="Tahoma" pitchFamily="34" charset="0"/>
                <a:cs typeface="Tahoma" pitchFamily="34" charset="0"/>
              </a:rPr>
              <a:t>KIỀM CHUYỂN HÓA</a:t>
            </a:r>
            <a:endParaRPr lang="vi-VN" sz="4800" b="1">
              <a:solidFill>
                <a:srgbClr val="C00000"/>
              </a:solidFill>
            </a:endParaRPr>
          </a:p>
          <a:p>
            <a:pPr lvl="0">
              <a:buNone/>
            </a:pPr>
            <a:endParaRPr lang="en-US" b="1" smtClean="0"/>
          </a:p>
          <a:p>
            <a:pPr lvl="0">
              <a:buNone/>
            </a:pPr>
            <a:r>
              <a:rPr lang="en-US" b="1" smtClean="0"/>
              <a:t>Chẩn đoán nguyên nhân:</a:t>
            </a:r>
            <a:endParaRPr lang="vi-VN" b="1" smtClean="0"/>
          </a:p>
          <a:p>
            <a:pPr lvl="0"/>
            <a:r>
              <a:rPr lang="en-US" b="1" smtClean="0"/>
              <a:t>Không phân loại (cung cấp thừa HCO</a:t>
            </a:r>
            <a:r>
              <a:rPr lang="en-US" b="1" baseline="-25000" smtClean="0"/>
              <a:t>3</a:t>
            </a:r>
            <a:r>
              <a:rPr lang="en-US" b="1" smtClean="0"/>
              <a:t>)</a:t>
            </a:r>
            <a:endParaRPr lang="vi-VN" b="1" smtClean="0"/>
          </a:p>
          <a:p>
            <a:pPr lvl="0">
              <a:buNone/>
            </a:pPr>
            <a:r>
              <a:rPr lang="vi-VN" smtClean="0"/>
              <a:t>	</a:t>
            </a:r>
            <a:r>
              <a:rPr lang="en-US" smtClean="0"/>
              <a:t>	Dùng nhiều chất kiềm  </a:t>
            </a:r>
            <a:endParaRPr lang="vi-VN" smtClean="0"/>
          </a:p>
          <a:p>
            <a:pPr lvl="0">
              <a:buNone/>
            </a:pPr>
            <a:r>
              <a:rPr lang="vi-VN"/>
              <a:t>	</a:t>
            </a:r>
            <a:r>
              <a:rPr lang="vi-VN" smtClean="0"/>
              <a:t>	</a:t>
            </a:r>
            <a:r>
              <a:rPr lang="en-US" smtClean="0"/>
              <a:t>Dùng chất kháng toan dạ dày và nhựa trao đổi cation ở bệnh nhân suy thận </a:t>
            </a:r>
            <a:endParaRPr lang="vi-VN" smtClean="0"/>
          </a:p>
          <a:p>
            <a:pPr lvl="0">
              <a:buNone/>
            </a:pPr>
            <a:r>
              <a:rPr lang="vi-VN"/>
              <a:t>	</a:t>
            </a:r>
            <a:r>
              <a:rPr lang="vi-VN" smtClean="0"/>
              <a:t>	</a:t>
            </a:r>
            <a:r>
              <a:rPr lang="en-US" smtClean="0"/>
              <a:t>Hội chứng nuôi ăn lại </a:t>
            </a:r>
          </a:p>
          <a:p>
            <a:pPr lvl="0">
              <a:buNone/>
            </a:pPr>
            <a:r>
              <a:rPr lang="en-US" smtClean="0"/>
              <a:t>		Giai đoạn phục hồi của toan hô hấp</a:t>
            </a:r>
          </a:p>
          <a:p>
            <a:pPr lvl="0">
              <a:buNone/>
            </a:pPr>
            <a:r>
              <a:rPr lang="en-US" smtClean="0"/>
              <a:t>		Dùng liều cao carbenicillin hoặc penicillin</a:t>
            </a:r>
            <a:endParaRPr lang="en-US" dirty="0" smtClean="0"/>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31838"/>
            <a:ext cx="8229600" cy="868362"/>
          </a:xfrm>
        </p:spPr>
        <p:txBody>
          <a:bodyPr>
            <a:noAutofit/>
          </a:bodyPr>
          <a:lstStyle/>
          <a:p>
            <a:pPr lvl="1" algn="ctr" rtl="0">
              <a:spcBef>
                <a:spcPct val="0"/>
              </a:spcBef>
            </a:pPr>
            <a:r>
              <a:rPr lang="en-US" sz="3600" b="1" smtClean="0">
                <a:solidFill>
                  <a:srgbClr val="C00000"/>
                </a:solidFill>
                <a:latin typeface="Tahoma" pitchFamily="34" charset="0"/>
                <a:ea typeface="Tahoma" pitchFamily="34" charset="0"/>
                <a:cs typeface="Tahoma" pitchFamily="34" charset="0"/>
              </a:rPr>
              <a:t>ĐIỀU TRị KIỀM </a:t>
            </a:r>
            <a:r>
              <a:rPr lang="en-US" sz="3600" b="1" dirty="0">
                <a:solidFill>
                  <a:srgbClr val="C00000"/>
                </a:solidFill>
                <a:latin typeface="Tahoma" pitchFamily="34" charset="0"/>
                <a:ea typeface="Tahoma" pitchFamily="34" charset="0"/>
                <a:cs typeface="Tahoma" pitchFamily="34" charset="0"/>
              </a:rPr>
              <a:t>CHUYỂN HÓA </a:t>
            </a:r>
            <a:r>
              <a:rPr lang="en-US" sz="4000" b="1" smtClean="0">
                <a:latin typeface="Tahoma" pitchFamily="34" charset="0"/>
                <a:ea typeface="Tahoma" pitchFamily="34" charset="0"/>
                <a:cs typeface="Tahoma" pitchFamily="34" charset="0"/>
              </a:rPr>
              <a:t/>
            </a:r>
            <a:br>
              <a:rPr lang="en-US" sz="4000" b="1" smtClean="0">
                <a:latin typeface="Tahoma" pitchFamily="34" charset="0"/>
                <a:ea typeface="Tahoma" pitchFamily="34" charset="0"/>
                <a:cs typeface="Tahoma" pitchFamily="34" charset="0"/>
              </a:rPr>
            </a:br>
            <a:endParaRPr lang="en-US" sz="4000" b="1"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57200" y="1371600"/>
            <a:ext cx="8229600" cy="4754563"/>
          </a:xfrm>
        </p:spPr>
        <p:txBody>
          <a:bodyPr>
            <a:normAutofit/>
          </a:bodyPr>
          <a:lstStyle/>
          <a:p>
            <a:pPr lvl="0"/>
            <a:r>
              <a:rPr lang="en-US" sz="2800" smtClean="0"/>
              <a:t>Điều </a:t>
            </a:r>
            <a:r>
              <a:rPr lang="en-US" sz="2800" dirty="0" err="1"/>
              <a:t>trị</a:t>
            </a:r>
            <a:r>
              <a:rPr lang="en-US" sz="2800" dirty="0"/>
              <a:t> </a:t>
            </a:r>
            <a:r>
              <a:rPr lang="en-US" sz="2800" err="1"/>
              <a:t>nguyên</a:t>
            </a:r>
            <a:r>
              <a:rPr lang="en-US" sz="2800"/>
              <a:t> </a:t>
            </a:r>
            <a:r>
              <a:rPr lang="en-US" sz="2800" smtClean="0"/>
              <a:t>nhân.</a:t>
            </a:r>
            <a:endParaRPr lang="en-US" sz="2800" dirty="0"/>
          </a:p>
          <a:p>
            <a:pPr lvl="0"/>
            <a:r>
              <a:rPr lang="en-US" sz="2800" dirty="0" err="1"/>
              <a:t>Điều</a:t>
            </a:r>
            <a:r>
              <a:rPr lang="en-US" sz="2800" dirty="0"/>
              <a:t> </a:t>
            </a:r>
            <a:r>
              <a:rPr lang="en-US" sz="2800" dirty="0" err="1" smtClean="0"/>
              <a:t>chỉnh</a:t>
            </a:r>
            <a:r>
              <a:rPr lang="en-US" sz="2800" dirty="0" smtClean="0"/>
              <a:t> </a:t>
            </a:r>
            <a:r>
              <a:rPr lang="en-US" sz="2800" dirty="0" err="1"/>
              <a:t>thể</a:t>
            </a:r>
            <a:r>
              <a:rPr lang="en-US" sz="2800" dirty="0"/>
              <a:t> </a:t>
            </a:r>
            <a:r>
              <a:rPr lang="en-US" sz="2800" dirty="0" err="1"/>
              <a:t>tích</a:t>
            </a:r>
            <a:r>
              <a:rPr lang="en-US" sz="2800" dirty="0"/>
              <a:t> </a:t>
            </a:r>
            <a:r>
              <a:rPr lang="en-US" sz="2800" dirty="0" err="1"/>
              <a:t>máu</a:t>
            </a:r>
            <a:r>
              <a:rPr lang="en-US" sz="2800" dirty="0"/>
              <a:t> </a:t>
            </a:r>
            <a:r>
              <a:rPr lang="en-US" sz="2800" dirty="0" err="1"/>
              <a:t>và</a:t>
            </a:r>
            <a:r>
              <a:rPr lang="en-US" sz="2800" dirty="0"/>
              <a:t> </a:t>
            </a:r>
            <a:r>
              <a:rPr lang="en-US" sz="2800" dirty="0" err="1"/>
              <a:t>giảm</a:t>
            </a:r>
            <a:r>
              <a:rPr lang="en-US" sz="2800" dirty="0"/>
              <a:t> K</a:t>
            </a:r>
            <a:r>
              <a:rPr lang="en-US" sz="2800" baseline="30000" dirty="0"/>
              <a:t>+</a:t>
            </a:r>
            <a:r>
              <a:rPr lang="en-US" sz="2800" dirty="0"/>
              <a:t> </a:t>
            </a:r>
            <a:r>
              <a:rPr lang="en-US" sz="2800" dirty="0" err="1"/>
              <a:t>máu</a:t>
            </a:r>
            <a:r>
              <a:rPr lang="en-US" sz="2800" dirty="0"/>
              <a:t>: </a:t>
            </a:r>
            <a:r>
              <a:rPr lang="en-US" sz="2800" dirty="0" err="1"/>
              <a:t>trong</a:t>
            </a:r>
            <a:r>
              <a:rPr lang="en-US" sz="2800" dirty="0"/>
              <a:t> </a:t>
            </a:r>
            <a:r>
              <a:rPr lang="en-US" sz="2800" dirty="0" err="1"/>
              <a:t>kiềm</a:t>
            </a:r>
            <a:r>
              <a:rPr lang="en-US" sz="2800" dirty="0"/>
              <a:t> </a:t>
            </a:r>
            <a:r>
              <a:rPr lang="en-US" sz="2800" dirty="0" err="1"/>
              <a:t>chuyển</a:t>
            </a:r>
            <a:r>
              <a:rPr lang="en-US" sz="2800" dirty="0"/>
              <a:t> </a:t>
            </a:r>
            <a:r>
              <a:rPr lang="en-US" sz="2800" dirty="0" err="1"/>
              <a:t>hóa</a:t>
            </a:r>
            <a:r>
              <a:rPr lang="en-US" sz="2800" dirty="0"/>
              <a:t> </a:t>
            </a:r>
            <a:r>
              <a:rPr lang="en-US" sz="2800" dirty="0" err="1"/>
              <a:t>đáp</a:t>
            </a:r>
            <a:r>
              <a:rPr lang="en-US" sz="2800" dirty="0"/>
              <a:t> </a:t>
            </a:r>
            <a:r>
              <a:rPr lang="en-US" sz="2800" dirty="0" err="1"/>
              <a:t>ứng</a:t>
            </a:r>
            <a:r>
              <a:rPr lang="en-US" sz="2800" dirty="0"/>
              <a:t> </a:t>
            </a:r>
            <a:r>
              <a:rPr lang="en-US" sz="2800" dirty="0" err="1"/>
              <a:t>với</a:t>
            </a:r>
            <a:r>
              <a:rPr lang="en-US" sz="2800" dirty="0"/>
              <a:t> </a:t>
            </a:r>
            <a:r>
              <a:rPr lang="en-US" sz="2800" dirty="0" err="1"/>
              <a:t>Cl</a:t>
            </a:r>
            <a:r>
              <a:rPr lang="en-US" sz="2800" baseline="30000" dirty="0"/>
              <a:t>-</a:t>
            </a:r>
            <a:r>
              <a:rPr lang="en-US" sz="2800" dirty="0"/>
              <a:t>, </a:t>
            </a:r>
            <a:r>
              <a:rPr lang="en-US" sz="2800" dirty="0" err="1"/>
              <a:t>truyền</a:t>
            </a:r>
            <a:r>
              <a:rPr lang="en-US" sz="2800" dirty="0"/>
              <a:t> </a:t>
            </a:r>
            <a:r>
              <a:rPr lang="en-US" sz="2800" dirty="0" err="1"/>
              <a:t>NaCl</a:t>
            </a:r>
            <a:r>
              <a:rPr lang="en-US" sz="2800" dirty="0"/>
              <a:t> 0,9% </a:t>
            </a:r>
            <a:r>
              <a:rPr lang="en-US" sz="2800" dirty="0" err="1"/>
              <a:t>để</a:t>
            </a:r>
            <a:r>
              <a:rPr lang="en-US" sz="2800" dirty="0"/>
              <a:t> </a:t>
            </a:r>
            <a:r>
              <a:rPr lang="en-US" sz="2800" dirty="0" err="1"/>
              <a:t>tăng</a:t>
            </a:r>
            <a:r>
              <a:rPr lang="en-US" sz="2800" dirty="0"/>
              <a:t> </a:t>
            </a:r>
            <a:r>
              <a:rPr lang="en-US" sz="2800" dirty="0" err="1"/>
              <a:t>thể</a:t>
            </a:r>
            <a:r>
              <a:rPr lang="en-US" sz="2800" dirty="0"/>
              <a:t> </a:t>
            </a:r>
            <a:r>
              <a:rPr lang="en-US" sz="2800" dirty="0" err="1"/>
              <a:t>tích</a:t>
            </a:r>
            <a:r>
              <a:rPr lang="en-US" sz="2800" dirty="0"/>
              <a:t> </a:t>
            </a:r>
            <a:r>
              <a:rPr lang="en-US" sz="2800" dirty="0" err="1"/>
              <a:t>tuần</a:t>
            </a:r>
            <a:r>
              <a:rPr lang="en-US" sz="2800" dirty="0"/>
              <a:t> </a:t>
            </a:r>
            <a:r>
              <a:rPr lang="en-US" sz="2800" dirty="0" err="1"/>
              <a:t>hoàn</a:t>
            </a:r>
            <a:r>
              <a:rPr lang="en-US" sz="2800" dirty="0"/>
              <a:t>, </a:t>
            </a:r>
            <a:r>
              <a:rPr lang="en-US" sz="2800" dirty="0" err="1"/>
              <a:t>tăng</a:t>
            </a:r>
            <a:r>
              <a:rPr lang="en-US" sz="2800" dirty="0"/>
              <a:t> </a:t>
            </a:r>
            <a:r>
              <a:rPr lang="en-US" sz="2800" dirty="0" err="1"/>
              <a:t>thải</a:t>
            </a:r>
            <a:r>
              <a:rPr lang="en-US" sz="2800" dirty="0"/>
              <a:t> bicarbonate. </a:t>
            </a:r>
            <a:r>
              <a:rPr lang="en-US" sz="2800" dirty="0" err="1"/>
              <a:t>Nếu</a:t>
            </a:r>
            <a:r>
              <a:rPr lang="en-US" sz="2800" dirty="0"/>
              <a:t> </a:t>
            </a:r>
            <a:r>
              <a:rPr lang="en-US" sz="2800" dirty="0" err="1"/>
              <a:t>cần</a:t>
            </a:r>
            <a:r>
              <a:rPr lang="en-US" sz="2800" dirty="0"/>
              <a:t> </a:t>
            </a:r>
            <a:r>
              <a:rPr lang="en-US" sz="2800" dirty="0" err="1"/>
              <a:t>cho</a:t>
            </a:r>
            <a:r>
              <a:rPr lang="en-US" sz="2800" dirty="0"/>
              <a:t> kali, </a:t>
            </a:r>
            <a:r>
              <a:rPr lang="en-US" sz="2800" dirty="0" err="1"/>
              <a:t>dùng</a:t>
            </a:r>
            <a:r>
              <a:rPr lang="en-US" sz="2800" dirty="0"/>
              <a:t> </a:t>
            </a:r>
            <a:r>
              <a:rPr lang="en-US" sz="2800" dirty="0" err="1"/>
              <a:t>KCl</a:t>
            </a:r>
            <a:r>
              <a:rPr lang="en-US" sz="2800" dirty="0"/>
              <a:t>. </a:t>
            </a:r>
          </a:p>
          <a:p>
            <a:pPr lvl="0"/>
            <a:r>
              <a:rPr lang="en-US" sz="2800" dirty="0"/>
              <a:t>Ở </a:t>
            </a:r>
            <a:r>
              <a:rPr lang="en-US" sz="2800" dirty="0" err="1"/>
              <a:t>bệnh</a:t>
            </a:r>
            <a:r>
              <a:rPr lang="en-US" sz="2800" dirty="0"/>
              <a:t> </a:t>
            </a:r>
            <a:r>
              <a:rPr lang="en-US" sz="2800" dirty="0" err="1"/>
              <a:t>nhân</a:t>
            </a:r>
            <a:r>
              <a:rPr lang="en-US" sz="2800" dirty="0"/>
              <a:t> </a:t>
            </a:r>
            <a:r>
              <a:rPr lang="en-US" sz="2800" dirty="0" err="1"/>
              <a:t>có</a:t>
            </a:r>
            <a:r>
              <a:rPr lang="en-US" sz="2800" dirty="0"/>
              <a:t> </a:t>
            </a:r>
            <a:r>
              <a:rPr lang="en-US" sz="2800" dirty="0" err="1"/>
              <a:t>chống</a:t>
            </a:r>
            <a:r>
              <a:rPr lang="en-US" sz="2800" dirty="0"/>
              <a:t> </a:t>
            </a:r>
            <a:r>
              <a:rPr lang="en-US" sz="2800" dirty="0" err="1"/>
              <a:t>chỉ</a:t>
            </a:r>
            <a:r>
              <a:rPr lang="en-US" sz="2800" dirty="0"/>
              <a:t> </a:t>
            </a:r>
            <a:r>
              <a:rPr lang="en-US" sz="2800" dirty="0" err="1"/>
              <a:t>định</a:t>
            </a:r>
            <a:r>
              <a:rPr lang="en-US" sz="2800" dirty="0"/>
              <a:t> </a:t>
            </a:r>
            <a:r>
              <a:rPr lang="en-US" sz="2800" dirty="0" err="1"/>
              <a:t>bù</a:t>
            </a:r>
            <a:r>
              <a:rPr lang="en-US" sz="2800" dirty="0"/>
              <a:t> </a:t>
            </a:r>
            <a:r>
              <a:rPr lang="en-US" sz="2800" dirty="0" err="1"/>
              <a:t>thể</a:t>
            </a:r>
            <a:r>
              <a:rPr lang="en-US" sz="2800" dirty="0"/>
              <a:t> </a:t>
            </a:r>
            <a:r>
              <a:rPr lang="en-US" sz="2800" dirty="0" err="1"/>
              <a:t>tích</a:t>
            </a:r>
            <a:r>
              <a:rPr lang="en-US" sz="2800" dirty="0"/>
              <a:t>, </a:t>
            </a:r>
            <a:r>
              <a:rPr lang="en-US" sz="2800" dirty="0" err="1"/>
              <a:t>dùng</a:t>
            </a:r>
            <a:r>
              <a:rPr lang="en-US" sz="2800" dirty="0"/>
              <a:t> </a:t>
            </a:r>
            <a:r>
              <a:rPr lang="en-US" sz="2800" dirty="0" err="1"/>
              <a:t>lợi</a:t>
            </a:r>
            <a:r>
              <a:rPr lang="en-US" sz="2800" dirty="0"/>
              <a:t> </a:t>
            </a:r>
            <a:r>
              <a:rPr lang="en-US" sz="2800" dirty="0" err="1"/>
              <a:t>tiểu</a:t>
            </a:r>
            <a:r>
              <a:rPr lang="en-US" sz="2800" dirty="0"/>
              <a:t> </a:t>
            </a:r>
            <a:r>
              <a:rPr lang="en-US" sz="2800" dirty="0" err="1"/>
              <a:t>acetazolamide</a:t>
            </a:r>
            <a:r>
              <a:rPr lang="en-US" sz="2800" dirty="0"/>
              <a:t> (</a:t>
            </a:r>
            <a:r>
              <a:rPr lang="en-US" sz="2800" dirty="0" err="1"/>
              <a:t>Diamox</a:t>
            </a:r>
            <a:r>
              <a:rPr lang="en-US" sz="2800" dirty="0"/>
              <a:t>) 250-500 mg TM </a:t>
            </a:r>
            <a:r>
              <a:rPr lang="en-US" sz="2800" dirty="0" err="1"/>
              <a:t>mỗi</a:t>
            </a:r>
            <a:r>
              <a:rPr lang="en-US" sz="2800" dirty="0"/>
              <a:t> 6 </a:t>
            </a:r>
            <a:r>
              <a:rPr lang="en-US" sz="2800" dirty="0" err="1"/>
              <a:t>giờ</a:t>
            </a:r>
            <a:r>
              <a:rPr lang="en-US" sz="2800" dirty="0"/>
              <a:t> </a:t>
            </a:r>
            <a:r>
              <a:rPr lang="en-US" sz="2800" dirty="0" err="1"/>
              <a:t>gây</a:t>
            </a:r>
            <a:r>
              <a:rPr lang="en-US" sz="2800" dirty="0"/>
              <a:t> </a:t>
            </a:r>
            <a:r>
              <a:rPr lang="en-US" sz="2800" dirty="0" err="1"/>
              <a:t>thải</a:t>
            </a:r>
            <a:r>
              <a:rPr lang="en-US" sz="2800" dirty="0"/>
              <a:t> bicarbonate qua </a:t>
            </a:r>
            <a:r>
              <a:rPr lang="en-US" sz="2800" dirty="0" err="1"/>
              <a:t>thận</a:t>
            </a:r>
            <a:r>
              <a:rPr lang="en-US" sz="2800" dirty="0"/>
              <a:t> </a:t>
            </a:r>
            <a:r>
              <a:rPr lang="en-US" sz="2800" dirty="0" err="1"/>
              <a:t>và</a:t>
            </a:r>
            <a:r>
              <a:rPr lang="en-US" sz="2800" dirty="0"/>
              <a:t> </a:t>
            </a:r>
            <a:r>
              <a:rPr lang="en-US" sz="2800" dirty="0" err="1"/>
              <a:t>cải</a:t>
            </a:r>
            <a:r>
              <a:rPr lang="en-US" sz="2800" dirty="0"/>
              <a:t> </a:t>
            </a:r>
            <a:r>
              <a:rPr lang="en-US" sz="2800" dirty="0" err="1"/>
              <a:t>thiện</a:t>
            </a:r>
            <a:r>
              <a:rPr lang="en-US" sz="2800" dirty="0"/>
              <a:t> </a:t>
            </a:r>
            <a:r>
              <a:rPr lang="en-US" sz="2800" dirty="0" err="1"/>
              <a:t>pH.</a:t>
            </a:r>
            <a:r>
              <a:rPr lang="en-US" sz="2800" dirty="0"/>
              <a:t> </a:t>
            </a:r>
          </a:p>
          <a:p>
            <a:pPr lvl="0"/>
            <a:r>
              <a:rPr lang="en-US" sz="2800" dirty="0" err="1"/>
              <a:t>Khi</a:t>
            </a:r>
            <a:r>
              <a:rPr lang="en-US" sz="2800" dirty="0"/>
              <a:t> </a:t>
            </a:r>
            <a:r>
              <a:rPr lang="en-US" sz="2800" dirty="0" err="1"/>
              <a:t>hút</a:t>
            </a:r>
            <a:r>
              <a:rPr lang="en-US" sz="2800" dirty="0"/>
              <a:t> </a:t>
            </a:r>
            <a:r>
              <a:rPr lang="en-US" sz="2800" dirty="0" err="1"/>
              <a:t>dạ</a:t>
            </a:r>
            <a:r>
              <a:rPr lang="en-US" sz="2800" dirty="0"/>
              <a:t> </a:t>
            </a:r>
            <a:r>
              <a:rPr lang="en-US" sz="2800" dirty="0" err="1"/>
              <a:t>dày</a:t>
            </a:r>
            <a:r>
              <a:rPr lang="en-US" sz="2800" dirty="0"/>
              <a:t> </a:t>
            </a:r>
            <a:r>
              <a:rPr lang="en-US" sz="2800" dirty="0" err="1"/>
              <a:t>kéo</a:t>
            </a:r>
            <a:r>
              <a:rPr lang="en-US" sz="2800" dirty="0"/>
              <a:t> </a:t>
            </a:r>
            <a:r>
              <a:rPr lang="en-US" sz="2800" dirty="0" err="1"/>
              <a:t>dài</a:t>
            </a:r>
            <a:r>
              <a:rPr lang="en-US" sz="2800" dirty="0"/>
              <a:t>, </a:t>
            </a:r>
            <a:r>
              <a:rPr lang="en-US" sz="2800" dirty="0" err="1"/>
              <a:t>dùng</a:t>
            </a:r>
            <a:r>
              <a:rPr lang="en-US" sz="2800" dirty="0"/>
              <a:t> </a:t>
            </a:r>
            <a:r>
              <a:rPr lang="en-US" sz="2800" dirty="0" err="1"/>
              <a:t>thuốc</a:t>
            </a:r>
            <a:r>
              <a:rPr lang="en-US" sz="2800" dirty="0"/>
              <a:t> </a:t>
            </a:r>
            <a:r>
              <a:rPr lang="en-US" sz="2800" dirty="0" err="1"/>
              <a:t>kháng</a:t>
            </a:r>
            <a:r>
              <a:rPr lang="en-US" sz="2800" dirty="0"/>
              <a:t> </a:t>
            </a:r>
            <a:r>
              <a:rPr lang="en-US" sz="2800" dirty="0" err="1"/>
              <a:t>thụ</a:t>
            </a:r>
            <a:r>
              <a:rPr lang="en-US" sz="2800" dirty="0"/>
              <a:t> </a:t>
            </a:r>
            <a:r>
              <a:rPr lang="en-US" sz="2800" dirty="0" err="1"/>
              <a:t>thể</a:t>
            </a:r>
            <a:r>
              <a:rPr lang="en-US" sz="2800" dirty="0"/>
              <a:t> H</a:t>
            </a:r>
            <a:r>
              <a:rPr lang="en-US" sz="2800" baseline="-25000" dirty="0"/>
              <a:t>2</a:t>
            </a:r>
            <a:r>
              <a:rPr lang="en-US" sz="2800" dirty="0"/>
              <a:t> </a:t>
            </a:r>
            <a:r>
              <a:rPr lang="en-US" sz="2800" dirty="0" err="1"/>
              <a:t>để</a:t>
            </a:r>
            <a:r>
              <a:rPr lang="en-US" sz="2800" dirty="0"/>
              <a:t> </a:t>
            </a:r>
            <a:r>
              <a:rPr lang="en-US" sz="2800" dirty="0" err="1"/>
              <a:t>giảm</a:t>
            </a:r>
            <a:r>
              <a:rPr lang="en-US" sz="2800" dirty="0"/>
              <a:t> </a:t>
            </a:r>
            <a:r>
              <a:rPr lang="en-US" sz="2800" dirty="0" err="1"/>
              <a:t>tạo</a:t>
            </a:r>
            <a:r>
              <a:rPr lang="en-US" sz="2800" dirty="0"/>
              <a:t> acid </a:t>
            </a:r>
            <a:r>
              <a:rPr lang="en-US" sz="2800" dirty="0" err="1"/>
              <a:t>dạ</a:t>
            </a:r>
            <a:r>
              <a:rPr lang="en-US" sz="2800" dirty="0"/>
              <a:t> </a:t>
            </a:r>
            <a:r>
              <a:rPr lang="en-US" sz="2800" dirty="0" err="1"/>
              <a:t>dày</a:t>
            </a:r>
            <a:r>
              <a:rPr lang="en-US" sz="2800" dirty="0"/>
              <a:t>. </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Autofit/>
          </a:bodyPr>
          <a:lstStyle/>
          <a:p>
            <a:pPr lvl="2" algn="ctr" rtl="0">
              <a:spcBef>
                <a:spcPct val="0"/>
              </a:spcBef>
            </a:pPr>
            <a:r>
              <a:rPr lang="en-US" sz="3200" b="1" smtClean="0">
                <a:solidFill>
                  <a:srgbClr val="C00000"/>
                </a:solidFill>
              </a:rPr>
              <a:t>pH máu được duy trì cân bằng là nhờ:</a:t>
            </a:r>
            <a:r>
              <a:rPr lang="en-US" sz="4400" dirty="0">
                <a:solidFill>
                  <a:srgbClr val="C00000"/>
                </a:solidFill>
              </a:rPr>
              <a:t/>
            </a:r>
            <a:br>
              <a:rPr lang="en-US" sz="4400" dirty="0">
                <a:solidFill>
                  <a:srgbClr val="C00000"/>
                </a:solidFill>
              </a:rPr>
            </a:br>
            <a:endParaRPr lang="en-US" sz="4400" dirty="0">
              <a:solidFill>
                <a:srgbClr val="C00000"/>
              </a:solidFill>
            </a:endParaRPr>
          </a:p>
        </p:txBody>
      </p:sp>
      <p:sp>
        <p:nvSpPr>
          <p:cNvPr id="3" name="Content Placeholder 2"/>
          <p:cNvSpPr>
            <a:spLocks noGrp="1"/>
          </p:cNvSpPr>
          <p:nvPr>
            <p:ph idx="1"/>
          </p:nvPr>
        </p:nvSpPr>
        <p:spPr>
          <a:xfrm>
            <a:off x="762000" y="1752600"/>
            <a:ext cx="7162800" cy="4495800"/>
          </a:xfrm>
        </p:spPr>
        <p:txBody>
          <a:bodyPr>
            <a:normAutofit/>
          </a:bodyPr>
          <a:lstStyle/>
          <a:p>
            <a:pPr algn="just">
              <a:buNone/>
            </a:pPr>
            <a:r>
              <a:rPr lang="en-US" smtClean="0"/>
              <a:t>1/ Hệ thống chuyển hóa:</a:t>
            </a:r>
          </a:p>
          <a:p>
            <a:pPr algn="just"/>
            <a:r>
              <a:rPr lang="en-US" smtClean="0"/>
              <a:t>Các hệ đệm: phản ứng nhanh</a:t>
            </a:r>
          </a:p>
          <a:p>
            <a:pPr algn="just"/>
            <a:r>
              <a:rPr lang="en-US" smtClean="0"/>
              <a:t>Vai trò của thận: phản ứng chậm, mạnh</a:t>
            </a:r>
          </a:p>
          <a:p>
            <a:pPr algn="just"/>
            <a:r>
              <a:rPr lang="en-US" smtClean="0"/>
              <a:t>Gan…</a:t>
            </a:r>
            <a:endParaRPr lang="vi-VN" dirty="0" smtClean="0"/>
          </a:p>
          <a:p>
            <a:pPr algn="just">
              <a:buNone/>
            </a:pPr>
            <a:r>
              <a:rPr lang="en-US" smtClean="0"/>
              <a:t>2/ Hệ thống hô hấp: phản ứng nhanh</a:t>
            </a:r>
            <a:r>
              <a:rPr lang="vi-VN" smtClean="0"/>
              <a:t>. </a:t>
            </a:r>
            <a:endParaRPr lang="en-US" smtClean="0"/>
          </a:p>
          <a:p>
            <a:pPr algn="just">
              <a:buNone/>
            </a:pPr>
            <a:endParaRPr lang="en-US"/>
          </a:p>
          <a:p>
            <a:pPr algn="just">
              <a:buNone/>
            </a:pPr>
            <a:r>
              <a:rPr lang="en-US" smtClean="0"/>
              <a:t>     </a:t>
            </a:r>
            <a:r>
              <a:rPr lang="en-US" b="1" smtClean="0">
                <a:solidFill>
                  <a:srgbClr val="00B050"/>
                </a:solidFill>
              </a:rPr>
              <a:t>CO</a:t>
            </a:r>
            <a:r>
              <a:rPr lang="en-US" b="1" baseline="-25000" smtClean="0">
                <a:solidFill>
                  <a:srgbClr val="00B050"/>
                </a:solidFill>
              </a:rPr>
              <a:t>2</a:t>
            </a:r>
            <a:r>
              <a:rPr lang="en-US" b="1" smtClean="0">
                <a:solidFill>
                  <a:srgbClr val="00B050"/>
                </a:solidFill>
              </a:rPr>
              <a:t> + H</a:t>
            </a:r>
            <a:r>
              <a:rPr lang="en-US" b="1" baseline="-25000" smtClean="0">
                <a:solidFill>
                  <a:srgbClr val="00B050"/>
                </a:solidFill>
              </a:rPr>
              <a:t>2</a:t>
            </a:r>
            <a:r>
              <a:rPr lang="en-US" b="1" smtClean="0">
                <a:solidFill>
                  <a:srgbClr val="00B050"/>
                </a:solidFill>
              </a:rPr>
              <a:t>O ↔ H</a:t>
            </a:r>
            <a:r>
              <a:rPr lang="en-US" b="1" baseline="-25000" smtClean="0">
                <a:solidFill>
                  <a:srgbClr val="00B050"/>
                </a:solidFill>
              </a:rPr>
              <a:t>2</a:t>
            </a:r>
            <a:r>
              <a:rPr lang="en-US" b="1" smtClean="0">
                <a:solidFill>
                  <a:srgbClr val="00B050"/>
                </a:solidFill>
              </a:rPr>
              <a:t>CO</a:t>
            </a:r>
            <a:r>
              <a:rPr lang="en-US" b="1" baseline="-25000" smtClean="0">
                <a:solidFill>
                  <a:srgbClr val="00B050"/>
                </a:solidFill>
              </a:rPr>
              <a:t>3</a:t>
            </a:r>
            <a:r>
              <a:rPr lang="en-US" b="1" smtClean="0">
                <a:solidFill>
                  <a:srgbClr val="00B050"/>
                </a:solidFill>
              </a:rPr>
              <a:t> ↔ H</a:t>
            </a:r>
            <a:r>
              <a:rPr lang="en-US" b="1" baseline="30000" smtClean="0">
                <a:solidFill>
                  <a:srgbClr val="00B050"/>
                </a:solidFill>
              </a:rPr>
              <a:t>+ </a:t>
            </a:r>
            <a:r>
              <a:rPr lang="en-US" b="1" smtClean="0">
                <a:solidFill>
                  <a:srgbClr val="00B050"/>
                </a:solidFill>
              </a:rPr>
              <a:t>+ HCO</a:t>
            </a:r>
            <a:r>
              <a:rPr lang="en-US" b="1" baseline="-25000" smtClean="0">
                <a:solidFill>
                  <a:srgbClr val="00B050"/>
                </a:solidFill>
              </a:rPr>
              <a:t>3</a:t>
            </a:r>
            <a:r>
              <a:rPr lang="en-US" b="1" baseline="30000" smtClean="0">
                <a:solidFill>
                  <a:srgbClr val="00B050"/>
                </a:solidFill>
              </a:rPr>
              <a:t>-</a:t>
            </a:r>
            <a:endParaRPr lang="vi-VN" b="1" dirty="0" smtClean="0">
              <a:solidFill>
                <a:srgbClr val="00B050"/>
              </a:solidFill>
            </a:endParaRPr>
          </a:p>
          <a:p>
            <a:pPr algn="just"/>
            <a:endParaRPr lang="en-US" dirty="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82000" cy="5516563"/>
          </a:xfrm>
        </p:spPr>
        <p:txBody>
          <a:bodyPr>
            <a:normAutofit/>
          </a:bodyPr>
          <a:lstStyle/>
          <a:p>
            <a:r>
              <a:rPr lang="en-US" sz="2600" smtClean="0"/>
              <a:t>Khi kiềm nặng (pH &gt; 7,7), rối loạn nhịp tim nguy hiểm, động kinh kèm tăng thể tích dịch ngoại bào hoặc suy thận: bù HCl đẳng trương (150 mmol/l) qua đường tĩnh mạch trung tâm. Công thức bù H</a:t>
            </a:r>
            <a:r>
              <a:rPr lang="en-US" sz="2600" baseline="30000" smtClean="0"/>
              <a:t>+ </a:t>
            </a:r>
            <a:r>
              <a:rPr lang="en-US" sz="2600" smtClean="0"/>
              <a:t>như sau:</a:t>
            </a:r>
          </a:p>
          <a:p>
            <a:pPr>
              <a:buNone/>
            </a:pPr>
            <a:r>
              <a:rPr lang="en-US" sz="2600" smtClean="0"/>
              <a:t>	H</a:t>
            </a:r>
            <a:r>
              <a:rPr lang="en-US" sz="2600" baseline="30000" smtClean="0"/>
              <a:t>+ </a:t>
            </a:r>
            <a:r>
              <a:rPr lang="en-US" sz="2600" smtClean="0"/>
              <a:t>thiếu = 0,5 × kg × (HC0</a:t>
            </a:r>
            <a:r>
              <a:rPr lang="en-US" sz="2600" baseline="-25000" smtClean="0"/>
              <a:t>3</a:t>
            </a:r>
            <a:r>
              <a:rPr lang="en-US" sz="2600" baseline="30000" smtClean="0"/>
              <a:t>-</a:t>
            </a:r>
            <a:r>
              <a:rPr lang="en-US" sz="2600" smtClean="0"/>
              <a:t> đo được - HC0</a:t>
            </a:r>
            <a:r>
              <a:rPr lang="en-US" sz="2600" baseline="-25000" smtClean="0"/>
              <a:t>3</a:t>
            </a:r>
            <a:r>
              <a:rPr lang="en-US" sz="2600" baseline="30000" smtClean="0"/>
              <a:t>-</a:t>
            </a:r>
            <a:r>
              <a:rPr lang="en-US" sz="2600" smtClean="0"/>
              <a:t> mong muốn)</a:t>
            </a:r>
          </a:p>
          <a:p>
            <a:pPr>
              <a:buNone/>
            </a:pPr>
            <a:r>
              <a:rPr lang="en-US" sz="2600" smtClean="0"/>
              <a:t>	Tốc độ truyền tối đa &lt; 0,2 mmol / kg / giờ trong 24- 48 giờ.</a:t>
            </a:r>
          </a:p>
          <a:p>
            <a:pPr>
              <a:buNone/>
            </a:pPr>
            <a:r>
              <a:rPr lang="en-US" sz="2600" smtClean="0"/>
              <a:t>	NH</a:t>
            </a:r>
            <a:r>
              <a:rPr lang="en-US" sz="2600" baseline="-25000" smtClean="0"/>
              <a:t>4</a:t>
            </a:r>
            <a:r>
              <a:rPr lang="en-US" sz="2600" smtClean="0"/>
              <a:t>Cl, arginin HCl có thể được dùng để thay thế HCl nhưng nên tránh dùng ở bệnh nhân bệnh gan, thận (nguy cơ bệnh não).</a:t>
            </a:r>
          </a:p>
          <a:p>
            <a:r>
              <a:rPr lang="en-US" sz="2600" smtClean="0"/>
              <a:t>BN bị kiềm chuyển hóa không đáp ứng với chlore: điều trị bằng cách bù kali hay thuốc kháng aldosterone (thí dụ aldactone).</a:t>
            </a:r>
          </a:p>
          <a:p>
            <a:pPr lvl="2" algn="just">
              <a:buNone/>
            </a:pPr>
            <a:endParaRPr lang="en-US" dirty="0"/>
          </a:p>
        </p:txBody>
      </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chor="ctr"/>
          <a:lstStyle/>
          <a:p>
            <a:pPr algn="ctr"/>
            <a:r>
              <a:rPr lang="en-US" dirty="0" err="1" smtClean="0">
                <a:latin typeface="Arial" pitchFamily="34" charset="0"/>
                <a:cs typeface="Arial" pitchFamily="34" charset="0"/>
              </a:rPr>
              <a:t>Tài</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khảo</a:t>
            </a:r>
            <a:endParaRPr lang="en-US" dirty="0">
              <a:latin typeface="Arial" pitchFamily="34" charset="0"/>
              <a:cs typeface="Arial" pitchFamily="34" charset="0"/>
            </a:endParaRPr>
          </a:p>
        </p:txBody>
      </p:sp>
      <p:sp>
        <p:nvSpPr>
          <p:cNvPr id="3" name="Content Placeholder 2"/>
          <p:cNvSpPr>
            <a:spLocks noGrp="1"/>
          </p:cNvSpPr>
          <p:nvPr>
            <p:ph idx="1"/>
          </p:nvPr>
        </p:nvSpPr>
        <p:spPr>
          <a:xfrm>
            <a:off x="228600" y="1447800"/>
            <a:ext cx="8610600" cy="4953000"/>
          </a:xfrm>
        </p:spPr>
        <p:txBody>
          <a:bodyPr>
            <a:noAutofit/>
          </a:bodyPr>
          <a:lstStyle/>
          <a:p>
            <a:pPr lvl="0"/>
            <a:r>
              <a:rPr lang="en-US" sz="2600" smtClean="0"/>
              <a:t>Anthony S. Fauci… [et al.]. Chapter 48: Acidosis and alkalosis, p.287-296, Harrison’s principles of Internal medicine, 17</a:t>
            </a:r>
            <a:r>
              <a:rPr lang="en-US" sz="2600" baseline="30000" smtClean="0"/>
              <a:t>th</a:t>
            </a:r>
            <a:r>
              <a:rPr lang="en-US" sz="2600" smtClean="0"/>
              <a:t>. Mac Graw Hill 2008. </a:t>
            </a:r>
          </a:p>
          <a:p>
            <a:pPr lvl="0"/>
            <a:r>
              <a:rPr lang="en-US" sz="2600" smtClean="0"/>
              <a:t>Daniel H. Cooper… [et al.]. Chapter 3: Fluid and electrolyte management, p. 91-101, The Washington mannual of medical therapeutics, 32</a:t>
            </a:r>
            <a:r>
              <a:rPr lang="en-US" sz="2600" baseline="30000" smtClean="0"/>
              <a:t>th</a:t>
            </a:r>
            <a:r>
              <a:rPr lang="en-US" sz="2600" smtClean="0"/>
              <a:t>. Lippincott Williams &amp; Wilkins 2007. </a:t>
            </a:r>
          </a:p>
          <a:p>
            <a:pPr lvl="0"/>
            <a:r>
              <a:rPr lang="en-US" sz="2600" smtClean="0"/>
              <a:t>Paul L. Marino. Section IX: Acid-base disorders, p.577-606, The ICU Book, 3</a:t>
            </a:r>
            <a:r>
              <a:rPr lang="en-US" sz="2600" baseline="30000" smtClean="0"/>
              <a:t>rd </a:t>
            </a:r>
            <a:r>
              <a:rPr lang="en-US" sz="2600" smtClean="0"/>
              <a:t>. Lippincott Williams &amp; Wilkins 2006.</a:t>
            </a:r>
          </a:p>
          <a:p>
            <a:r>
              <a:rPr lang="en-US" sz="2600" smtClean="0"/>
              <a:t>Richard A. Preston. Acid </a:t>
            </a:r>
            <a:r>
              <a:rPr lang="en-US" sz="2600" dirty="0" smtClean="0"/>
              <a:t>– base, fluids </a:t>
            </a:r>
            <a:r>
              <a:rPr lang="en-US" sz="2600" smtClean="0"/>
              <a:t>and electrolytes, 2002</a:t>
            </a:r>
            <a:endParaRPr lang="en-US" sz="2600"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Autofit/>
          </a:bodyPr>
          <a:lstStyle/>
          <a:p>
            <a:pPr lvl="2" algn="ctr" rtl="0">
              <a:spcBef>
                <a:spcPct val="0"/>
              </a:spcBef>
            </a:pPr>
            <a:r>
              <a:rPr lang="en-US" sz="4400" b="1" i="1" dirty="0" err="1">
                <a:solidFill>
                  <a:srgbClr val="00B050"/>
                </a:solidFill>
                <a:latin typeface="Tahoma" pitchFamily="34" charset="0"/>
                <a:ea typeface="Tahoma" pitchFamily="34" charset="0"/>
                <a:cs typeface="Tahoma" pitchFamily="34" charset="0"/>
              </a:rPr>
              <a:t>Hệ</a:t>
            </a:r>
            <a:r>
              <a:rPr lang="en-US" sz="4400" b="1" i="1" dirty="0">
                <a:solidFill>
                  <a:srgbClr val="00B050"/>
                </a:solidFill>
                <a:latin typeface="Tahoma" pitchFamily="34" charset="0"/>
                <a:ea typeface="Tahoma" pitchFamily="34" charset="0"/>
                <a:cs typeface="Tahoma" pitchFamily="34" charset="0"/>
              </a:rPr>
              <a:t> </a:t>
            </a:r>
            <a:r>
              <a:rPr lang="en-US" sz="4400" b="1" i="1" dirty="0" err="1">
                <a:solidFill>
                  <a:srgbClr val="00B050"/>
                </a:solidFill>
                <a:latin typeface="Tahoma" pitchFamily="34" charset="0"/>
                <a:ea typeface="Tahoma" pitchFamily="34" charset="0"/>
                <a:cs typeface="Tahoma" pitchFamily="34" charset="0"/>
              </a:rPr>
              <a:t>thống</a:t>
            </a:r>
            <a:r>
              <a:rPr lang="en-US" sz="4400" b="1" i="1" dirty="0">
                <a:solidFill>
                  <a:srgbClr val="00B050"/>
                </a:solidFill>
                <a:latin typeface="Tahoma" pitchFamily="34" charset="0"/>
                <a:ea typeface="Tahoma" pitchFamily="34" charset="0"/>
                <a:cs typeface="Tahoma" pitchFamily="34" charset="0"/>
              </a:rPr>
              <a:t> </a:t>
            </a:r>
            <a:r>
              <a:rPr lang="en-US" sz="4400" b="1" i="1" dirty="0" err="1">
                <a:solidFill>
                  <a:srgbClr val="00B050"/>
                </a:solidFill>
                <a:latin typeface="Tahoma" pitchFamily="34" charset="0"/>
                <a:ea typeface="Tahoma" pitchFamily="34" charset="0"/>
                <a:cs typeface="Tahoma" pitchFamily="34" charset="0"/>
              </a:rPr>
              <a:t>đệm</a:t>
            </a:r>
            <a:r>
              <a:rPr lang="en-US" sz="4400" b="1" i="1" dirty="0">
                <a:solidFill>
                  <a:srgbClr val="00B050"/>
                </a:solidFill>
                <a:latin typeface="Tahoma" pitchFamily="34" charset="0"/>
                <a:ea typeface="Tahoma" pitchFamily="34" charset="0"/>
                <a:cs typeface="Tahoma" pitchFamily="34" charset="0"/>
              </a:rPr>
              <a:t> </a:t>
            </a:r>
            <a:r>
              <a:rPr lang="en-US" sz="4400" b="1" i="1" dirty="0" err="1">
                <a:solidFill>
                  <a:srgbClr val="00B050"/>
                </a:solidFill>
                <a:latin typeface="Tahoma" pitchFamily="34" charset="0"/>
                <a:ea typeface="Tahoma" pitchFamily="34" charset="0"/>
                <a:cs typeface="Tahoma" pitchFamily="34" charset="0"/>
              </a:rPr>
              <a:t>nội</a:t>
            </a:r>
            <a:r>
              <a:rPr lang="en-US" sz="4400" b="1" i="1" dirty="0">
                <a:solidFill>
                  <a:srgbClr val="00B050"/>
                </a:solidFill>
                <a:latin typeface="Tahoma" pitchFamily="34" charset="0"/>
                <a:ea typeface="Tahoma" pitchFamily="34" charset="0"/>
                <a:cs typeface="Tahoma" pitchFamily="34" charset="0"/>
              </a:rPr>
              <a:t> </a:t>
            </a:r>
            <a:r>
              <a:rPr lang="en-US" sz="4400" b="1" i="1" dirty="0" err="1">
                <a:solidFill>
                  <a:srgbClr val="00B050"/>
                </a:solidFill>
                <a:latin typeface="Tahoma" pitchFamily="34" charset="0"/>
                <a:ea typeface="Tahoma" pitchFamily="34" charset="0"/>
                <a:cs typeface="Tahoma" pitchFamily="34" charset="0"/>
              </a:rPr>
              <a:t>bào</a:t>
            </a:r>
            <a:r>
              <a:rPr lang="en-US" sz="4400" b="1" i="1" dirty="0">
                <a:solidFill>
                  <a:srgbClr val="00B050"/>
                </a:solidFill>
                <a:latin typeface="Tahoma" pitchFamily="34" charset="0"/>
                <a:ea typeface="Tahoma" pitchFamily="34" charset="0"/>
                <a:cs typeface="Tahoma" pitchFamily="34" charset="0"/>
              </a:rPr>
              <a:t> </a:t>
            </a:r>
            <a:r>
              <a:rPr lang="en-US" sz="4400" dirty="0">
                <a:solidFill>
                  <a:srgbClr val="00B050"/>
                </a:solidFill>
              </a:rPr>
              <a:t/>
            </a:r>
            <a:br>
              <a:rPr lang="en-US" sz="4400" dirty="0">
                <a:solidFill>
                  <a:srgbClr val="00B050"/>
                </a:solidFill>
              </a:rPr>
            </a:br>
            <a:endParaRPr lang="en-US" sz="4400" dirty="0">
              <a:solidFill>
                <a:srgbClr val="00B050"/>
              </a:solidFill>
            </a:endParaRPr>
          </a:p>
        </p:txBody>
      </p:sp>
      <p:sp>
        <p:nvSpPr>
          <p:cNvPr id="3" name="Content Placeholder 2"/>
          <p:cNvSpPr>
            <a:spLocks noGrp="1"/>
          </p:cNvSpPr>
          <p:nvPr>
            <p:ph idx="1"/>
          </p:nvPr>
        </p:nvSpPr>
        <p:spPr/>
        <p:txBody>
          <a:bodyPr>
            <a:normAutofit/>
          </a:bodyPr>
          <a:lstStyle/>
          <a:p>
            <a:r>
              <a:rPr lang="vi-VN" dirty="0" smtClean="0">
                <a:latin typeface="+mj-lt"/>
              </a:rPr>
              <a:t>Protein, hemoglobine và các phosphate hữu cơ có vai trò đệm </a:t>
            </a:r>
            <a:r>
              <a:rPr lang="vi-VN" smtClean="0">
                <a:latin typeface="+mj-lt"/>
              </a:rPr>
              <a:t>nội bào</a:t>
            </a:r>
            <a:r>
              <a:rPr lang="en-US" smtClean="0">
                <a:latin typeface="+mj-lt"/>
              </a:rPr>
              <a:t>.</a:t>
            </a:r>
            <a:endParaRPr lang="vi-VN" dirty="0" smtClean="0">
              <a:latin typeface="+mj-lt"/>
            </a:endParaRPr>
          </a:p>
          <a:p>
            <a:r>
              <a:rPr lang="vi-VN" dirty="0" smtClean="0">
                <a:latin typeface="+mj-lt"/>
              </a:rPr>
              <a:t>Gần 50% các ion H</a:t>
            </a:r>
            <a:r>
              <a:rPr lang="vi-VN" baseline="30000" dirty="0" smtClean="0">
                <a:latin typeface="+mj-lt"/>
              </a:rPr>
              <a:t>+</a:t>
            </a:r>
            <a:r>
              <a:rPr lang="vi-VN" dirty="0" smtClean="0">
                <a:latin typeface="+mj-lt"/>
              </a:rPr>
              <a:t> sinh ra do các acide không bay hơi khuếch tán vào trong tế bào trong vòng vài phút hay vài giờ để được đệm bởi protein, xương, các phosphate hữu cơ. </a:t>
            </a:r>
          </a:p>
          <a:p>
            <a:r>
              <a:rPr lang="vi-VN" dirty="0" smtClean="0">
                <a:latin typeface="+mj-lt"/>
              </a:rPr>
              <a:t>Acid carbonic H</a:t>
            </a:r>
            <a:r>
              <a:rPr lang="en-US" baseline="-25000" dirty="0" smtClean="0">
                <a:latin typeface="+mj-lt"/>
              </a:rPr>
              <a:t>2</a:t>
            </a:r>
            <a:r>
              <a:rPr lang="vi-VN" dirty="0" smtClean="0">
                <a:latin typeface="+mj-lt"/>
              </a:rPr>
              <a:t>CO</a:t>
            </a:r>
            <a:r>
              <a:rPr lang="en-US" baseline="-25000" dirty="0" smtClean="0">
                <a:latin typeface="+mj-lt"/>
              </a:rPr>
              <a:t>3</a:t>
            </a:r>
            <a:r>
              <a:rPr lang="vi-VN" dirty="0" smtClean="0">
                <a:latin typeface="+mj-lt"/>
              </a:rPr>
              <a:t> được đệm bên trong tế bào nhờ sự khử Hb trong hồng cầu. </a:t>
            </a:r>
          </a:p>
          <a:p>
            <a:pPr algn="just"/>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219200"/>
          </a:xfrm>
        </p:spPr>
        <p:txBody>
          <a:bodyPr anchor="ctr"/>
          <a:lstStyle/>
          <a:p>
            <a:r>
              <a:rPr lang="en-US" b="1" i="1" err="1">
                <a:solidFill>
                  <a:srgbClr val="00B050"/>
                </a:solidFill>
                <a:latin typeface="Tahoma" pitchFamily="34" charset="0"/>
                <a:ea typeface="Tahoma" pitchFamily="34" charset="0"/>
                <a:cs typeface="Tahoma" pitchFamily="34" charset="0"/>
              </a:rPr>
              <a:t>Hệ</a:t>
            </a:r>
            <a:r>
              <a:rPr lang="en-US" b="1" i="1">
                <a:solidFill>
                  <a:srgbClr val="00B050"/>
                </a:solidFill>
                <a:latin typeface="Tahoma" pitchFamily="34" charset="0"/>
                <a:ea typeface="Tahoma" pitchFamily="34" charset="0"/>
                <a:cs typeface="Tahoma" pitchFamily="34" charset="0"/>
              </a:rPr>
              <a:t> </a:t>
            </a:r>
            <a:r>
              <a:rPr lang="en-US" b="1" i="1" smtClean="0">
                <a:solidFill>
                  <a:srgbClr val="00B050"/>
                </a:solidFill>
                <a:latin typeface="Tahoma" pitchFamily="34" charset="0"/>
                <a:ea typeface="Tahoma" pitchFamily="34" charset="0"/>
                <a:cs typeface="Tahoma" pitchFamily="34" charset="0"/>
              </a:rPr>
              <a:t>thống </a:t>
            </a:r>
            <a:r>
              <a:rPr lang="en-US" b="1" i="1" dirty="0" err="1">
                <a:solidFill>
                  <a:srgbClr val="00B050"/>
                </a:solidFill>
                <a:latin typeface="Tahoma" pitchFamily="34" charset="0"/>
                <a:ea typeface="Tahoma" pitchFamily="34" charset="0"/>
                <a:cs typeface="Tahoma" pitchFamily="34" charset="0"/>
              </a:rPr>
              <a:t>đệm</a:t>
            </a:r>
            <a:r>
              <a:rPr lang="en-US" b="1" i="1" dirty="0">
                <a:solidFill>
                  <a:srgbClr val="00B050"/>
                </a:solidFill>
                <a:latin typeface="Tahoma" pitchFamily="34" charset="0"/>
                <a:ea typeface="Tahoma" pitchFamily="34" charset="0"/>
                <a:cs typeface="Tahoma" pitchFamily="34" charset="0"/>
              </a:rPr>
              <a:t> </a:t>
            </a:r>
            <a:r>
              <a:rPr lang="en-US" b="1" i="1" dirty="0" err="1">
                <a:solidFill>
                  <a:srgbClr val="00B050"/>
                </a:solidFill>
                <a:latin typeface="Tahoma" pitchFamily="34" charset="0"/>
                <a:ea typeface="Tahoma" pitchFamily="34" charset="0"/>
                <a:cs typeface="Tahoma" pitchFamily="34" charset="0"/>
              </a:rPr>
              <a:t>ngoại</a:t>
            </a:r>
            <a:r>
              <a:rPr lang="en-US" b="1" i="1" dirty="0">
                <a:solidFill>
                  <a:srgbClr val="00B050"/>
                </a:solidFill>
                <a:latin typeface="Tahoma" pitchFamily="34" charset="0"/>
                <a:ea typeface="Tahoma" pitchFamily="34" charset="0"/>
                <a:cs typeface="Tahoma" pitchFamily="34" charset="0"/>
              </a:rPr>
              <a:t> </a:t>
            </a:r>
            <a:r>
              <a:rPr lang="en-US" b="1" i="1" dirty="0" err="1">
                <a:solidFill>
                  <a:srgbClr val="00B050"/>
                </a:solidFill>
                <a:latin typeface="Tahoma" pitchFamily="34" charset="0"/>
                <a:ea typeface="Tahoma" pitchFamily="34" charset="0"/>
                <a:cs typeface="Tahoma" pitchFamily="34" charset="0"/>
              </a:rPr>
              <a:t>bào</a:t>
            </a:r>
            <a:endParaRPr lang="en-US" dirty="0">
              <a:solidFill>
                <a:srgbClr val="00B05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685800" y="2286000"/>
            <a:ext cx="8229600" cy="3352800"/>
          </a:xfrm>
        </p:spPr>
        <p:txBody>
          <a:bodyPr>
            <a:normAutofit/>
          </a:bodyPr>
          <a:lstStyle/>
          <a:p>
            <a:r>
              <a:rPr lang="en-US" dirty="0" err="1"/>
              <a:t>Hệ</a:t>
            </a:r>
            <a:r>
              <a:rPr lang="en-US" dirty="0"/>
              <a:t> </a:t>
            </a:r>
            <a:r>
              <a:rPr lang="en-US" dirty="0" err="1"/>
              <a:t>thống</a:t>
            </a:r>
            <a:r>
              <a:rPr lang="en-US" dirty="0"/>
              <a:t> bicarbonate-acid </a:t>
            </a:r>
            <a:r>
              <a:rPr lang="en-US" dirty="0" smtClean="0"/>
              <a:t>carbonic :</a:t>
            </a:r>
          </a:p>
          <a:p>
            <a:pPr>
              <a:buNone/>
            </a:pPr>
            <a:r>
              <a:rPr lang="en-US" dirty="0" smtClean="0"/>
              <a:t> 	</a:t>
            </a:r>
            <a:r>
              <a:rPr lang="en-US" smtClean="0"/>
              <a:t>	 CO</a:t>
            </a:r>
            <a:r>
              <a:rPr lang="en-US" baseline="-25000" smtClean="0"/>
              <a:t>2</a:t>
            </a:r>
            <a:r>
              <a:rPr lang="en-US" smtClean="0"/>
              <a:t> </a:t>
            </a:r>
            <a:r>
              <a:rPr lang="en-US" dirty="0"/>
              <a:t>+ H</a:t>
            </a:r>
            <a:r>
              <a:rPr lang="en-US" baseline="-25000" dirty="0"/>
              <a:t>2</a:t>
            </a:r>
            <a:r>
              <a:rPr lang="en-US" dirty="0"/>
              <a:t>O </a:t>
            </a:r>
            <a:r>
              <a:rPr lang="en-US"/>
              <a:t>↔ </a:t>
            </a:r>
            <a:r>
              <a:rPr lang="en-US" smtClean="0"/>
              <a:t>H</a:t>
            </a:r>
            <a:r>
              <a:rPr lang="en-US" baseline="-25000" smtClean="0"/>
              <a:t>2</a:t>
            </a:r>
            <a:r>
              <a:rPr lang="en-US" smtClean="0"/>
              <a:t>CO</a:t>
            </a:r>
            <a:r>
              <a:rPr lang="en-US" baseline="-25000" smtClean="0"/>
              <a:t>3</a:t>
            </a:r>
            <a:r>
              <a:rPr lang="en-US" smtClean="0"/>
              <a:t> ↔ H</a:t>
            </a:r>
            <a:r>
              <a:rPr lang="en-US" baseline="30000" dirty="0"/>
              <a:t>+ </a:t>
            </a:r>
            <a:r>
              <a:rPr lang="en-US" dirty="0"/>
              <a:t>+ </a:t>
            </a:r>
            <a:r>
              <a:rPr lang="en-US"/>
              <a:t>HCO</a:t>
            </a:r>
            <a:r>
              <a:rPr lang="en-US" baseline="-25000"/>
              <a:t>3</a:t>
            </a:r>
            <a:r>
              <a:rPr lang="en-US" baseline="30000"/>
              <a:t>-</a:t>
            </a:r>
            <a:r>
              <a:rPr lang="en-US"/>
              <a:t> </a:t>
            </a: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nchor="ctr">
            <a:normAutofit/>
          </a:bodyPr>
          <a:lstStyle/>
          <a:p>
            <a:r>
              <a:rPr lang="en-US" sz="6000" b="1" smtClean="0">
                <a:solidFill>
                  <a:srgbClr val="00B050"/>
                </a:solidFill>
              </a:rPr>
              <a:t>Thận</a:t>
            </a:r>
            <a:endParaRPr lang="en-US" sz="6000" dirty="0">
              <a:solidFill>
                <a:srgbClr val="00B05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381000" y="1219200"/>
            <a:ext cx="8229600" cy="5105400"/>
          </a:xfrm>
        </p:spPr>
        <p:txBody>
          <a:bodyPr>
            <a:noAutofit/>
          </a:bodyPr>
          <a:lstStyle/>
          <a:p>
            <a:pPr lvl="1">
              <a:lnSpc>
                <a:spcPct val="160000"/>
              </a:lnSpc>
              <a:buFont typeface="Arial" pitchFamily="34" charset="0"/>
              <a:buChar char="•"/>
            </a:pPr>
            <a:r>
              <a:rPr lang="en-US" smtClean="0">
                <a:latin typeface="Arial" pitchFamily="34" charset="0"/>
                <a:cs typeface="Arial" pitchFamily="34" charset="0"/>
              </a:rPr>
              <a:t>Bài tiết H</a:t>
            </a:r>
            <a:r>
              <a:rPr lang="en-US" baseline="30000" smtClean="0">
                <a:latin typeface="Arial" pitchFamily="34" charset="0"/>
                <a:cs typeface="Arial" pitchFamily="34" charset="0"/>
              </a:rPr>
              <a:t>+</a:t>
            </a:r>
            <a:r>
              <a:rPr lang="en-US" smtClean="0">
                <a:latin typeface="Arial" pitchFamily="34" charset="0"/>
                <a:cs typeface="Arial" pitchFamily="34" charset="0"/>
              </a:rPr>
              <a:t> ở ống thận </a:t>
            </a:r>
            <a:r>
              <a:rPr lang="vi-VN" smtClean="0">
                <a:latin typeface="Arial" pitchFamily="34" charset="0"/>
                <a:cs typeface="Arial" pitchFamily="34" charset="0"/>
              </a:rPr>
              <a:t>xa</a:t>
            </a:r>
            <a:endParaRPr lang="en-US" baseline="30000" smtClean="0">
              <a:latin typeface="Arial" pitchFamily="34" charset="0"/>
              <a:cs typeface="Arial" pitchFamily="34" charset="0"/>
            </a:endParaRPr>
          </a:p>
          <a:p>
            <a:pPr lvl="1">
              <a:lnSpc>
                <a:spcPct val="160000"/>
              </a:lnSpc>
              <a:buFont typeface="Arial" pitchFamily="34" charset="0"/>
              <a:buChar char="•"/>
            </a:pPr>
            <a:r>
              <a:rPr lang="en-US" smtClean="0">
                <a:latin typeface="Arial" pitchFamily="34" charset="0"/>
                <a:cs typeface="Arial" pitchFamily="34" charset="0"/>
              </a:rPr>
              <a:t>Tái hấp thu HCO</a:t>
            </a:r>
            <a:r>
              <a:rPr lang="en-US" baseline="-25000" smtClean="0">
                <a:latin typeface="Arial" pitchFamily="34" charset="0"/>
                <a:cs typeface="Arial" pitchFamily="34" charset="0"/>
              </a:rPr>
              <a:t>3</a:t>
            </a:r>
            <a:r>
              <a:rPr lang="en-US" baseline="30000" smtClean="0">
                <a:latin typeface="Arial" pitchFamily="34" charset="0"/>
                <a:cs typeface="Arial" pitchFamily="34" charset="0"/>
              </a:rPr>
              <a:t>-</a:t>
            </a:r>
            <a:r>
              <a:rPr lang="en-US" smtClean="0">
                <a:latin typeface="Arial" pitchFamily="34" charset="0"/>
                <a:cs typeface="Arial" pitchFamily="34" charset="0"/>
              </a:rPr>
              <a:t>: 90% HCO</a:t>
            </a:r>
            <a:r>
              <a:rPr lang="en-US" baseline="-25000" smtClean="0">
                <a:latin typeface="Arial" pitchFamily="34" charset="0"/>
                <a:cs typeface="Arial" pitchFamily="34" charset="0"/>
              </a:rPr>
              <a:t>3 </a:t>
            </a:r>
            <a:r>
              <a:rPr lang="en-US" smtClean="0">
                <a:latin typeface="Arial" pitchFamily="34" charset="0"/>
                <a:cs typeface="Arial" pitchFamily="34" charset="0"/>
              </a:rPr>
              <a:t>được tái hấp thu ở ống thận gần. Bình thường không có HCO</a:t>
            </a:r>
            <a:r>
              <a:rPr lang="en-US" baseline="-25000" smtClean="0">
                <a:latin typeface="Arial" pitchFamily="34" charset="0"/>
                <a:cs typeface="Arial" pitchFamily="34" charset="0"/>
              </a:rPr>
              <a:t>3</a:t>
            </a:r>
            <a:r>
              <a:rPr lang="en-US" smtClean="0">
                <a:latin typeface="Arial" pitchFamily="34" charset="0"/>
                <a:cs typeface="Arial" pitchFamily="34" charset="0"/>
              </a:rPr>
              <a:t> trong nước tiểu và pH nước tiểu khoảng 4,5- 5</a:t>
            </a:r>
          </a:p>
          <a:p>
            <a:pPr lvl="1">
              <a:lnSpc>
                <a:spcPct val="160000"/>
              </a:lnSpc>
              <a:buFont typeface="Arial" pitchFamily="34" charset="0"/>
              <a:buChar char="•"/>
            </a:pPr>
            <a:r>
              <a:rPr lang="en-US" smtClean="0">
                <a:latin typeface="Arial" pitchFamily="34" charset="0"/>
                <a:cs typeface="Arial" pitchFamily="34" charset="0"/>
              </a:rPr>
              <a:t>Thận sản xuất NH</a:t>
            </a:r>
            <a:r>
              <a:rPr lang="en-US" baseline="-25000" smtClean="0">
                <a:latin typeface="Arial" pitchFamily="34" charset="0"/>
                <a:cs typeface="Arial" pitchFamily="34" charset="0"/>
              </a:rPr>
              <a:t>3</a:t>
            </a:r>
            <a:r>
              <a:rPr lang="en-US" smtClean="0">
                <a:latin typeface="Arial" pitchFamily="34" charset="0"/>
                <a:cs typeface="Arial" pitchFamily="34" charset="0"/>
              </a:rPr>
              <a:t> để kết hợp với H</a:t>
            </a:r>
            <a:r>
              <a:rPr lang="en-US" baseline="30000" smtClean="0">
                <a:latin typeface="Arial" pitchFamily="34" charset="0"/>
                <a:cs typeface="Arial" pitchFamily="34" charset="0"/>
              </a:rPr>
              <a:t>+</a:t>
            </a:r>
            <a:r>
              <a:rPr lang="en-US" smtClean="0">
                <a:latin typeface="Arial" pitchFamily="34" charset="0"/>
                <a:cs typeface="Arial" pitchFamily="34" charset="0"/>
              </a:rPr>
              <a:t> ở ống thận xa, tạo thành ammonium (NH</a:t>
            </a:r>
            <a:r>
              <a:rPr lang="en-US" baseline="-25000" smtClean="0">
                <a:latin typeface="Arial" pitchFamily="34" charset="0"/>
                <a:cs typeface="Arial" pitchFamily="34" charset="0"/>
              </a:rPr>
              <a:t>4</a:t>
            </a:r>
            <a:r>
              <a:rPr lang="en-US" baseline="30000" smtClean="0">
                <a:latin typeface="Arial" pitchFamily="34" charset="0"/>
                <a:cs typeface="Arial" pitchFamily="34" charset="0"/>
              </a:rPr>
              <a:t>+</a:t>
            </a:r>
            <a:r>
              <a:rPr lang="en-US"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90600" y="152400"/>
            <a:ext cx="6629400" cy="838200"/>
          </a:xfrm>
        </p:spPr>
        <p:txBody>
          <a:bodyPr anchor="ctr">
            <a:normAutofit fontScale="90000"/>
          </a:bodyPr>
          <a:lstStyle/>
          <a:p>
            <a:pPr algn="ctr"/>
            <a:r>
              <a:rPr lang="en-US" sz="6000" b="1" smtClean="0">
                <a:solidFill>
                  <a:srgbClr val="00B050"/>
                </a:solidFill>
              </a:rPr>
              <a:t>Gan</a:t>
            </a:r>
            <a:endParaRPr lang="en-US" sz="6000" b="1" dirty="0">
              <a:solidFill>
                <a:srgbClr val="00B050"/>
              </a:solidFill>
            </a:endParaRPr>
          </a:p>
        </p:txBody>
      </p:sp>
      <p:sp>
        <p:nvSpPr>
          <p:cNvPr id="3" name="Content Placeholder 2"/>
          <p:cNvSpPr>
            <a:spLocks noGrp="1"/>
          </p:cNvSpPr>
          <p:nvPr>
            <p:ph idx="1"/>
          </p:nvPr>
        </p:nvSpPr>
        <p:spPr>
          <a:xfrm>
            <a:off x="304800" y="990600"/>
            <a:ext cx="8686800" cy="5486400"/>
          </a:xfrm>
        </p:spPr>
        <p:txBody>
          <a:bodyPr>
            <a:normAutofit/>
          </a:bodyPr>
          <a:lstStyle/>
          <a:p>
            <a:pPr>
              <a:buFont typeface="Wingdings" pitchFamily="2" charset="2"/>
              <a:buChar char="Ø"/>
            </a:pPr>
            <a:r>
              <a:rPr lang="en-US" sz="2800" dirty="0" err="1" smtClean="0"/>
              <a:t>Gan</a:t>
            </a:r>
            <a:r>
              <a:rPr lang="en-US" sz="2800" dirty="0" smtClean="0"/>
              <a:t> : </a:t>
            </a:r>
            <a:r>
              <a:rPr lang="en-US" sz="2800" dirty="0" err="1" smtClean="0"/>
              <a:t>chậm</a:t>
            </a:r>
            <a:r>
              <a:rPr lang="en-US" sz="2800" dirty="0" smtClean="0"/>
              <a:t> 24 – 48 </a:t>
            </a:r>
            <a:r>
              <a:rPr lang="en-US" sz="2800" dirty="0" err="1" smtClean="0"/>
              <a:t>giờ</a:t>
            </a:r>
            <a:r>
              <a:rPr lang="en-US" sz="2800" dirty="0" smtClean="0"/>
              <a:t>, </a:t>
            </a:r>
            <a:r>
              <a:rPr lang="en-US" sz="2800" dirty="0" err="1" smtClean="0"/>
              <a:t>chọn</a:t>
            </a:r>
            <a:r>
              <a:rPr lang="en-US" sz="2800" dirty="0" smtClean="0"/>
              <a:t> </a:t>
            </a:r>
            <a:r>
              <a:rPr lang="en-US" sz="2800" dirty="0" err="1" smtClean="0"/>
              <a:t>giữa</a:t>
            </a:r>
            <a:r>
              <a:rPr lang="en-US" sz="2800" dirty="0" smtClean="0"/>
              <a:t> 2 </a:t>
            </a:r>
            <a:r>
              <a:rPr lang="en-US" sz="2800" dirty="0" err="1" smtClean="0"/>
              <a:t>đường</a:t>
            </a:r>
            <a:r>
              <a:rPr lang="en-US" sz="2800" dirty="0" smtClean="0"/>
              <a:t> </a:t>
            </a:r>
            <a:r>
              <a:rPr lang="en-US" sz="2800" dirty="0" err="1" smtClean="0"/>
              <a:t>chuyển</a:t>
            </a:r>
            <a:r>
              <a:rPr lang="en-US" sz="2800" dirty="0" smtClean="0"/>
              <a:t> </a:t>
            </a:r>
            <a:r>
              <a:rPr lang="en-US" sz="2800" dirty="0" err="1" smtClean="0"/>
              <a:t>hóa</a:t>
            </a:r>
            <a:r>
              <a:rPr lang="en-US" sz="2800"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err="1" smtClean="0"/>
              <a:t>Hệ</a:t>
            </a:r>
            <a:r>
              <a:rPr lang="en-US" dirty="0" smtClean="0"/>
              <a:t> </a:t>
            </a:r>
            <a:r>
              <a:rPr lang="en-US" dirty="0" err="1" smtClean="0"/>
              <a:t>khác</a:t>
            </a:r>
            <a:r>
              <a:rPr lang="en-US" dirty="0" smtClean="0"/>
              <a:t> : albumin, globulin </a:t>
            </a:r>
            <a:r>
              <a:rPr lang="en-US" dirty="0" err="1" smtClean="0"/>
              <a:t>huyết</a:t>
            </a:r>
            <a:r>
              <a:rPr lang="en-US" dirty="0" smtClean="0"/>
              <a:t> </a:t>
            </a:r>
            <a:r>
              <a:rPr lang="en-US" dirty="0" err="1" smtClean="0"/>
              <a:t>thanh</a:t>
            </a:r>
            <a:endParaRPr lang="en-US" dirty="0" smtClean="0"/>
          </a:p>
          <a:p>
            <a:endParaRPr lang="en-US" dirty="0"/>
          </a:p>
        </p:txBody>
      </p:sp>
      <p:pic>
        <p:nvPicPr>
          <p:cNvPr id="4" name="Picture 4" descr="Sans titre1"/>
          <p:cNvPicPr>
            <a:picLocks noChangeAspect="1" noChangeArrowheads="1"/>
          </p:cNvPicPr>
          <p:nvPr/>
        </p:nvPicPr>
        <p:blipFill>
          <a:blip r:embed="rId2"/>
          <a:srcRect/>
          <a:stretch>
            <a:fillRect/>
          </a:stretch>
        </p:blipFill>
        <p:spPr bwMode="auto">
          <a:xfrm>
            <a:off x="457200" y="1676400"/>
            <a:ext cx="7067866" cy="5029200"/>
          </a:xfrm>
          <a:prstGeom prst="rect">
            <a:avLst/>
          </a:prstGeom>
          <a:noFill/>
          <a:ln w="9525">
            <a:noFill/>
            <a:miter lim="800000"/>
            <a:headEnd/>
            <a:tailEnd/>
          </a:ln>
        </p:spPr>
      </p:pic>
      <p:sp>
        <p:nvSpPr>
          <p:cNvPr id="5" name="Text Box 5"/>
          <p:cNvSpPr txBox="1">
            <a:spLocks noChangeArrowheads="1"/>
          </p:cNvSpPr>
          <p:nvPr/>
        </p:nvSpPr>
        <p:spPr bwMode="auto">
          <a:xfrm>
            <a:off x="7162800" y="3897868"/>
            <a:ext cx="2133600" cy="369332"/>
          </a:xfrm>
          <a:prstGeom prst="rect">
            <a:avLst/>
          </a:prstGeom>
          <a:noFill/>
          <a:ln w="9525">
            <a:noFill/>
            <a:miter lim="800000"/>
            <a:headEnd/>
            <a:tailEnd/>
          </a:ln>
        </p:spPr>
        <p:txBody>
          <a:bodyPr wrap="square">
            <a:spAutoFit/>
          </a:bodyPr>
          <a:lstStyle/>
          <a:p>
            <a:r>
              <a:rPr lang="fr-FR" b="1" dirty="0">
                <a:solidFill>
                  <a:srgbClr val="C00000"/>
                </a:solidFill>
              </a:rPr>
              <a:t>« </a:t>
            </a:r>
            <a:r>
              <a:rPr lang="fr-FR" b="1" dirty="0" err="1">
                <a:solidFill>
                  <a:srgbClr val="C00000"/>
                </a:solidFill>
              </a:rPr>
              <a:t>đường</a:t>
            </a:r>
            <a:r>
              <a:rPr lang="fr-FR" b="1" dirty="0">
                <a:solidFill>
                  <a:srgbClr val="C00000"/>
                </a:solidFill>
              </a:rPr>
              <a:t> </a:t>
            </a:r>
            <a:r>
              <a:rPr lang="fr-FR" b="1" dirty="0" err="1">
                <a:solidFill>
                  <a:srgbClr val="C00000"/>
                </a:solidFill>
              </a:rPr>
              <a:t>gây</a:t>
            </a:r>
            <a:r>
              <a:rPr lang="fr-FR" b="1" dirty="0">
                <a:solidFill>
                  <a:srgbClr val="C00000"/>
                </a:solidFill>
              </a:rPr>
              <a:t> </a:t>
            </a:r>
            <a:r>
              <a:rPr lang="fr-FR" b="1" dirty="0" err="1">
                <a:solidFill>
                  <a:srgbClr val="C00000"/>
                </a:solidFill>
              </a:rPr>
              <a:t>toan</a:t>
            </a:r>
            <a:r>
              <a:rPr lang="fr-FR" b="1" dirty="0">
                <a:solidFill>
                  <a:srgbClr val="C00000"/>
                </a:solidFill>
              </a:rPr>
              <a:t> »</a:t>
            </a:r>
          </a:p>
        </p:txBody>
      </p:sp>
      <p:sp>
        <p:nvSpPr>
          <p:cNvPr id="6" name="Text Box 6"/>
          <p:cNvSpPr txBox="1">
            <a:spLocks noChangeArrowheads="1"/>
          </p:cNvSpPr>
          <p:nvPr/>
        </p:nvSpPr>
        <p:spPr bwMode="auto">
          <a:xfrm>
            <a:off x="7162800" y="5117068"/>
            <a:ext cx="2590800" cy="369332"/>
          </a:xfrm>
          <a:prstGeom prst="rect">
            <a:avLst/>
          </a:prstGeom>
          <a:noFill/>
          <a:ln w="9525">
            <a:noFill/>
            <a:miter lim="800000"/>
            <a:headEnd/>
            <a:tailEnd/>
          </a:ln>
        </p:spPr>
        <p:txBody>
          <a:bodyPr wrap="square">
            <a:spAutoFit/>
          </a:bodyPr>
          <a:lstStyle/>
          <a:p>
            <a:r>
              <a:rPr lang="fr-FR" b="1" dirty="0">
                <a:solidFill>
                  <a:srgbClr val="C00000"/>
                </a:solidFill>
              </a:rPr>
              <a:t>« </a:t>
            </a:r>
            <a:r>
              <a:rPr lang="fr-FR" b="1" dirty="0" err="1">
                <a:solidFill>
                  <a:srgbClr val="C00000"/>
                </a:solidFill>
              </a:rPr>
              <a:t>đường</a:t>
            </a:r>
            <a:r>
              <a:rPr lang="fr-FR" b="1" dirty="0">
                <a:solidFill>
                  <a:srgbClr val="C00000"/>
                </a:solidFill>
              </a:rPr>
              <a:t> </a:t>
            </a:r>
            <a:r>
              <a:rPr lang="fr-FR" b="1" dirty="0" err="1">
                <a:solidFill>
                  <a:srgbClr val="C00000"/>
                </a:solidFill>
              </a:rPr>
              <a:t>gây</a:t>
            </a:r>
            <a:r>
              <a:rPr lang="fr-FR" b="1" dirty="0">
                <a:solidFill>
                  <a:srgbClr val="C00000"/>
                </a:solidFill>
              </a:rPr>
              <a:t> </a:t>
            </a:r>
            <a:r>
              <a:rPr lang="fr-FR" b="1" dirty="0" err="1">
                <a:solidFill>
                  <a:srgbClr val="C00000"/>
                </a:solidFill>
              </a:rPr>
              <a:t>kiềm</a:t>
            </a:r>
            <a:r>
              <a:rPr lang="fr-FR" b="1" dirty="0">
                <a:solidFill>
                  <a:srgbClr val="C00000"/>
                </a:solidFill>
              </a:rPr>
              <a:t> »</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TotalTime>
  <Words>2735</Words>
  <Application>Microsoft Office PowerPoint</Application>
  <PresentationFormat>On-screen Show (4:3)</PresentationFormat>
  <Paragraphs>431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RỐI LỌAN THĂNG BẰNG TOAN-KIỀM</vt:lpstr>
      <vt:lpstr>Nội dung</vt:lpstr>
      <vt:lpstr>ĐẠI CƯƠNG</vt:lpstr>
      <vt:lpstr>Nguồn gốc các acid cố định</vt:lpstr>
      <vt:lpstr>pH máu được duy trì cân bằng là nhờ: </vt:lpstr>
      <vt:lpstr>Hệ thống đệm nội bào  </vt:lpstr>
      <vt:lpstr>Hệ thống đệm ngoại bào</vt:lpstr>
      <vt:lpstr>Thận</vt:lpstr>
      <vt:lpstr>Gan</vt:lpstr>
      <vt:lpstr> Hệ hô hấp </vt:lpstr>
      <vt:lpstr>CÁC RỐI LOẠN TOAN KIỀM</vt:lpstr>
      <vt:lpstr>Đáp ứng bù trừ</vt:lpstr>
      <vt:lpstr>Rối loạn acid - base có mấy loại ?</vt:lpstr>
      <vt:lpstr>TOAN HÔ HẤP</vt:lpstr>
      <vt:lpstr>TOAN HÔ HẤP</vt:lpstr>
      <vt:lpstr>TOAN HÔ HẤP</vt:lpstr>
      <vt:lpstr>TOAN HÔ HẤP</vt:lpstr>
      <vt:lpstr>TOAN HÔ HẤP</vt:lpstr>
      <vt:lpstr>TOAN HÔ HẤP</vt:lpstr>
      <vt:lpstr>TOAN HÔ HẤP</vt:lpstr>
      <vt:lpstr>TOAN HÔ HẤP</vt:lpstr>
      <vt:lpstr>KIỀM HÔ HẤP</vt:lpstr>
      <vt:lpstr>KIỀM HÔ HẤP</vt:lpstr>
      <vt:lpstr>KIỀM HÔ HẤP  </vt:lpstr>
      <vt:lpstr>KIỀM HÔ HẤP  </vt:lpstr>
      <vt:lpstr>TOAN CHUYỂN HÓA </vt:lpstr>
      <vt:lpstr>TOAN CHUYỂN HÓA </vt:lpstr>
      <vt:lpstr>TOAN CHUYỂN HÓA </vt:lpstr>
      <vt:lpstr>Nguyên nhân nhiễm toan chuyển hóa</vt:lpstr>
      <vt:lpstr>Slide 30</vt:lpstr>
      <vt:lpstr>Slide 31</vt:lpstr>
      <vt:lpstr>Nhieãm toan acid lactic</vt:lpstr>
      <vt:lpstr>Nhieãm toan ketone</vt:lpstr>
      <vt:lpstr>SUY THẬN</vt:lpstr>
      <vt:lpstr>Toan hóa ống thận xa (type I)</vt:lpstr>
      <vt:lpstr>Slide 36</vt:lpstr>
      <vt:lpstr>Toan hóa ống thận gần (type II) </vt:lpstr>
      <vt:lpstr>Slide 38</vt:lpstr>
      <vt:lpstr>Toan hóa ống thận type IV (tăng kali máu)</vt:lpstr>
      <vt:lpstr>Slide 40</vt:lpstr>
      <vt:lpstr>ĐIỀU TRỊ TOAN CHUYỂN HÓA </vt:lpstr>
      <vt:lpstr>Slide 42</vt:lpstr>
      <vt:lpstr>Slide 43</vt:lpstr>
      <vt:lpstr>Slide 44</vt:lpstr>
      <vt:lpstr>Slide 45</vt:lpstr>
      <vt:lpstr>Slide 46</vt:lpstr>
      <vt:lpstr>Slide 47</vt:lpstr>
      <vt:lpstr>Slide 48</vt:lpstr>
      <vt:lpstr>ĐIỀU TRị KIỀM CHUYỂN HÓA  </vt:lpstr>
      <vt:lpstr>Slide 50</vt:lpstr>
      <vt:lpstr>Tài liệu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RỐI LỌAN THĂNG BẰNG KiỀM  - TOAN</dc:title>
  <dc:creator>Quoc.Khai</dc:creator>
  <cp:lastModifiedBy>HP</cp:lastModifiedBy>
  <cp:revision>196</cp:revision>
  <dcterms:created xsi:type="dcterms:W3CDTF">2012-04-24T15:37:08Z</dcterms:created>
  <dcterms:modified xsi:type="dcterms:W3CDTF">2015-08-11T04:20:49Z</dcterms:modified>
</cp:coreProperties>
</file>