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85" r:id="rId18"/>
    <p:sldId id="283" r:id="rId19"/>
    <p:sldId id="284" r:id="rId20"/>
    <p:sldId id="273" r:id="rId21"/>
    <p:sldId id="274" r:id="rId22"/>
    <p:sldId id="277" r:id="rId23"/>
    <p:sldId id="276" r:id="rId24"/>
    <p:sldId id="282" r:id="rId25"/>
    <p:sldId id="278" r:id="rId26"/>
    <p:sldId id="281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- Y17" userId="8a2f91e4-1e13-4673-a88c-a1a9aa4f0135" providerId="ADAL" clId="{506F4042-7685-F14D-8583-50C911E66718}"/>
    <pc:docChg chg="modSld">
      <pc:chgData name="Thien Nguyen - Y17" userId="8a2f91e4-1e13-4673-a88c-a1a9aa4f0135" providerId="ADAL" clId="{506F4042-7685-F14D-8583-50C911E66718}" dt="2021-04-25T23:44:00.111" v="125" actId="20577"/>
      <pc:docMkLst>
        <pc:docMk/>
      </pc:docMkLst>
      <pc:sldChg chg="modSp">
        <pc:chgData name="Thien Nguyen - Y17" userId="8a2f91e4-1e13-4673-a88c-a1a9aa4f0135" providerId="ADAL" clId="{506F4042-7685-F14D-8583-50C911E66718}" dt="2021-04-25T23:42:27.878" v="9" actId="20577"/>
        <pc:sldMkLst>
          <pc:docMk/>
          <pc:sldMk cId="980554874" sldId="270"/>
        </pc:sldMkLst>
        <pc:spChg chg="mod">
          <ac:chgData name="Thien Nguyen - Y17" userId="8a2f91e4-1e13-4673-a88c-a1a9aa4f0135" providerId="ADAL" clId="{506F4042-7685-F14D-8583-50C911E66718}" dt="2021-04-25T23:42:27.878" v="9" actId="20577"/>
          <ac:spMkLst>
            <pc:docMk/>
            <pc:sldMk cId="980554874" sldId="270"/>
            <ac:spMk id="3" creationId="{12D19262-BF60-4D02-B48B-B7852DE3E4F2}"/>
          </ac:spMkLst>
        </pc:spChg>
      </pc:sldChg>
      <pc:sldChg chg="modSp">
        <pc:chgData name="Thien Nguyen - Y17" userId="8a2f91e4-1e13-4673-a88c-a1a9aa4f0135" providerId="ADAL" clId="{506F4042-7685-F14D-8583-50C911E66718}" dt="2021-04-25T23:43:46.353" v="118" actId="20577"/>
        <pc:sldMkLst>
          <pc:docMk/>
          <pc:sldMk cId="759088155" sldId="272"/>
        </pc:sldMkLst>
        <pc:spChg chg="mod">
          <ac:chgData name="Thien Nguyen - Y17" userId="8a2f91e4-1e13-4673-a88c-a1a9aa4f0135" providerId="ADAL" clId="{506F4042-7685-F14D-8583-50C911E66718}" dt="2021-04-25T23:43:46.353" v="118" actId="20577"/>
          <ac:spMkLst>
            <pc:docMk/>
            <pc:sldMk cId="759088155" sldId="272"/>
            <ac:spMk id="3" creationId="{EA6F032E-F915-4841-AB07-1DDF3A0CF17E}"/>
          </ac:spMkLst>
        </pc:spChg>
      </pc:sldChg>
      <pc:sldChg chg="modSp">
        <pc:chgData name="Thien Nguyen - Y17" userId="8a2f91e4-1e13-4673-a88c-a1a9aa4f0135" providerId="ADAL" clId="{506F4042-7685-F14D-8583-50C911E66718}" dt="2021-04-25T23:44:00.111" v="125" actId="20577"/>
        <pc:sldMkLst>
          <pc:docMk/>
          <pc:sldMk cId="3912183567" sldId="279"/>
        </pc:sldMkLst>
        <pc:spChg chg="mod">
          <ac:chgData name="Thien Nguyen - Y17" userId="8a2f91e4-1e13-4673-a88c-a1a9aa4f0135" providerId="ADAL" clId="{506F4042-7685-F14D-8583-50C911E66718}" dt="2021-04-25T23:44:00.111" v="125" actId="20577"/>
          <ac:spMkLst>
            <pc:docMk/>
            <pc:sldMk cId="3912183567" sldId="279"/>
            <ac:spMk id="3" creationId="{945ECF6B-CF66-4D1D-BCDB-257553A89CA4}"/>
          </ac:spMkLst>
        </pc:spChg>
      </pc:sldChg>
    </pc:docChg>
  </pc:docChgLst>
  <pc:docChgLst>
    <pc:chgData name="Nguyễn Huỳnh Đức Thiện" userId="8a2f91e4-1e13-4673-a88c-a1a9aa4f0135" providerId="ADAL" clId="{506F4042-7685-F14D-8583-50C911E66718}"/>
    <pc:docChg chg="undo custSel modSld">
      <pc:chgData name="Nguyễn Huỳnh Đức Thiện" userId="8a2f91e4-1e13-4673-a88c-a1a9aa4f0135" providerId="ADAL" clId="{506F4042-7685-F14D-8583-50C911E66718}" dt="2021-04-26T02:54:53.170" v="142" actId="20577"/>
      <pc:docMkLst>
        <pc:docMk/>
      </pc:docMkLst>
      <pc:sldChg chg="modSp">
        <pc:chgData name="Nguyễn Huỳnh Đức Thiện" userId="8a2f91e4-1e13-4673-a88c-a1a9aa4f0135" providerId="ADAL" clId="{506F4042-7685-F14D-8583-50C911E66718}" dt="2021-04-26T02:48:09.467" v="20" actId="20577"/>
        <pc:sldMkLst>
          <pc:docMk/>
          <pc:sldMk cId="2080693024" sldId="260"/>
        </pc:sldMkLst>
        <pc:spChg chg="mod">
          <ac:chgData name="Nguyễn Huỳnh Đức Thiện" userId="8a2f91e4-1e13-4673-a88c-a1a9aa4f0135" providerId="ADAL" clId="{506F4042-7685-F14D-8583-50C911E66718}" dt="2021-04-26T02:48:09.467" v="20" actId="20577"/>
          <ac:spMkLst>
            <pc:docMk/>
            <pc:sldMk cId="2080693024" sldId="260"/>
            <ac:spMk id="3" creationId="{286B107A-6BB0-4476-B9F5-D3D2268F5C89}"/>
          </ac:spMkLst>
        </pc:spChg>
      </pc:sldChg>
      <pc:sldChg chg="modSp">
        <pc:chgData name="Nguyễn Huỳnh Đức Thiện" userId="8a2f91e4-1e13-4673-a88c-a1a9aa4f0135" providerId="ADAL" clId="{506F4042-7685-F14D-8583-50C911E66718}" dt="2021-04-26T02:54:53.170" v="142" actId="20577"/>
        <pc:sldMkLst>
          <pc:docMk/>
          <pc:sldMk cId="1114377323" sldId="282"/>
        </pc:sldMkLst>
        <pc:spChg chg="mod">
          <ac:chgData name="Nguyễn Huỳnh Đức Thiện" userId="8a2f91e4-1e13-4673-a88c-a1a9aa4f0135" providerId="ADAL" clId="{506F4042-7685-F14D-8583-50C911E66718}" dt="2021-04-26T02:54:53.170" v="142" actId="20577"/>
          <ac:spMkLst>
            <pc:docMk/>
            <pc:sldMk cId="1114377323" sldId="282"/>
            <ac:spMk id="3" creationId="{48D2EB5C-4E0C-4E21-A418-4E1F4063BE76}"/>
          </ac:spMkLst>
        </pc:spChg>
      </pc:sldChg>
    </pc:docChg>
  </pc:docChgLst>
  <pc:docChgLst>
    <pc:chgData name="Thien Nguyen - Y17" userId="8a2f91e4-1e13-4673-a88c-a1a9aa4f0135" providerId="ADAL" clId="{A5C5945B-6B4A-4458-A82F-AB124895AA8B}"/>
    <pc:docChg chg="undo custSel modSld">
      <pc:chgData name="Thien Nguyen - Y17" userId="8a2f91e4-1e13-4673-a88c-a1a9aa4f0135" providerId="ADAL" clId="{A5C5945B-6B4A-4458-A82F-AB124895AA8B}" dt="2021-04-28T15:44:17.104" v="2"/>
      <pc:docMkLst>
        <pc:docMk/>
      </pc:docMkLst>
      <pc:sldChg chg="modSp mod">
        <pc:chgData name="Thien Nguyen - Y17" userId="8a2f91e4-1e13-4673-a88c-a1a9aa4f0135" providerId="ADAL" clId="{A5C5945B-6B4A-4458-A82F-AB124895AA8B}" dt="2021-04-28T15:44:17.104" v="2"/>
        <pc:sldMkLst>
          <pc:docMk/>
          <pc:sldMk cId="3912183567" sldId="279"/>
        </pc:sldMkLst>
        <pc:spChg chg="mod">
          <ac:chgData name="Thien Nguyen - Y17" userId="8a2f91e4-1e13-4673-a88c-a1a9aa4f0135" providerId="ADAL" clId="{A5C5945B-6B4A-4458-A82F-AB124895AA8B}" dt="2021-04-28T15:44:17.104" v="2"/>
          <ac:spMkLst>
            <pc:docMk/>
            <pc:sldMk cId="3912183567" sldId="279"/>
            <ac:spMk id="3" creationId="{945ECF6B-CF66-4D1D-BCDB-257553A89C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6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F76422-920F-4F8F-BF7B-42516615DDF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B9572B-744D-41FD-8E74-D4BBF928A4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CE8F-6431-4390-9844-82DA5359D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BỆNH ÁN</a:t>
            </a:r>
            <a:br>
              <a:rPr lang="en-US" dirty="0"/>
            </a:br>
            <a:r>
              <a:rPr lang="en-US" dirty="0"/>
              <a:t>NỘI TIM MẠCH Y4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4FB0D-3587-4258-B4FA-1B3C2E495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– Y17D </a:t>
            </a:r>
            <a:r>
              <a:rPr lang="en-US" dirty="0" err="1"/>
              <a:t>tổ</a:t>
            </a:r>
            <a:r>
              <a:rPr lang="en-US" dirty="0"/>
              <a:t> 21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- Y17D </a:t>
            </a:r>
            <a:r>
              <a:rPr lang="en-US" dirty="0" err="1"/>
              <a:t>tổ</a:t>
            </a:r>
            <a:r>
              <a:rPr lang="en-US" dirty="0"/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113125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D859-DACA-4985-A867-2EE1C5F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6 </a:t>
            </a:r>
            <a:r>
              <a:rPr lang="en-US" dirty="0" err="1"/>
              <a:t>sau</a:t>
            </a:r>
            <a:r>
              <a:rPr lang="en-US" dirty="0"/>
              <a:t> 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217B-E03B-44B1-9E5F-AD2E8157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cổ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Khí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thổi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Tĩnh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nổi</a:t>
            </a:r>
            <a:r>
              <a:rPr lang="en-US" sz="2400" dirty="0"/>
              <a:t> ở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191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97C1-9382-4D1D-ACE7-A904F4A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6 </a:t>
            </a:r>
            <a:r>
              <a:rPr lang="en-US" dirty="0" err="1"/>
              <a:t>sau</a:t>
            </a:r>
            <a:r>
              <a:rPr lang="en-US" dirty="0"/>
              <a:t> 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2D64-5F94-4A09-A630-2EBF56DB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Lồng ngực: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Cân đối, di động đều theo nhịp thở, không biến dạng, không sẹo mổ cũ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Tim: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Mỏm tim nằm ở khoang liên sườn V, đường trung đòn T, diện đập 1 x 2 cm2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Không rung miêu, không ổ đập bất thường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ấu Harzer (-)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nảy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T1, T2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hông đều, tần số 85 lần/phút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hông âm thổi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Phổi: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Rung thanh đều hai bên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Gõ trong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Rì rào phế nang êm dịu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0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9A05-A08D-460F-BBC0-7A72A371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</a:t>
            </a:r>
            <a:r>
              <a:rPr lang="en-US" dirty="0" err="1"/>
              <a:t>Khám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6 </a:t>
            </a:r>
            <a:r>
              <a:rPr lang="en-US" dirty="0" err="1"/>
              <a:t>sau</a:t>
            </a:r>
            <a:r>
              <a:rPr lang="en-US" dirty="0"/>
              <a:t> 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1D70-FBC0-47FE-ABE8-67232F5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vi-VN" dirty="0"/>
              <a:t>Bụng: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trú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Gan </a:t>
            </a:r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to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vi-VN" dirty="0"/>
              <a:t>Thần kinh – Cơ xương khớp: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vi-VN" dirty="0"/>
              <a:t>Cổ mềm.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vi-VN" dirty="0"/>
              <a:t>Không dấu thần kinh định vị.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vi-VN" dirty="0"/>
              <a:t>Không biến dạng chi, không giới hạn vận động, sức cơ 5/5.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8EE6-FBA6-45FE-ADDA-4C9728EB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54CC-FE75-455C-AFFA-63B75A07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BN </a:t>
            </a:r>
            <a:r>
              <a:rPr lang="en-US" sz="2400" dirty="0" err="1"/>
              <a:t>nữ</a:t>
            </a:r>
            <a:r>
              <a:rPr lang="en-US" sz="2400" dirty="0"/>
              <a:t>, 52 </a:t>
            </a:r>
            <a:r>
              <a:rPr lang="en-US" sz="2400" dirty="0" err="1"/>
              <a:t>tuổi</a:t>
            </a:r>
            <a:r>
              <a:rPr lang="en-US" sz="2400" dirty="0"/>
              <a:t>,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, qua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thăm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Triệu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Triệu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Mạch</a:t>
            </a:r>
            <a:r>
              <a:rPr lang="en-US" sz="2400" dirty="0"/>
              <a:t> 80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Tim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,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85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3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2DE-5EAC-4241-82C3-5CBCC1B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E7B4-E8D2-4B86-A38B-25D6CE78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Loạn</a:t>
            </a:r>
            <a:r>
              <a:rPr lang="en-US" sz="2400" dirty="0"/>
              <a:t> </a:t>
            </a: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4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0D80-5447-42B5-A200-F188EE66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9262-BF60-4D02-B48B-B7852DE3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Chẩn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endParaRPr lang="en-US" b="1" dirty="0"/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III </a:t>
            </a:r>
            <a:r>
              <a:rPr lang="en-US" dirty="0" err="1"/>
              <a:t>theo</a:t>
            </a:r>
            <a:r>
              <a:rPr lang="en-US" dirty="0"/>
              <a:t> NYHA,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 </a:t>
            </a:r>
            <a:r>
              <a:rPr lang="en-US" dirty="0" err="1"/>
              <a:t>theo</a:t>
            </a:r>
            <a:r>
              <a:rPr lang="en-US" dirty="0"/>
              <a:t> ACC/AHA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nhịp</a:t>
            </a:r>
            <a:endParaRPr lang="en-US" dirty="0"/>
          </a:p>
          <a:p>
            <a:r>
              <a:rPr lang="en-US" b="1" dirty="0" err="1"/>
              <a:t>Chẩn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endParaRPr lang="en-US" b="1" dirty="0"/>
          </a:p>
          <a:p>
            <a:r>
              <a:rPr lang="en-US" dirty="0" err="1"/>
              <a:t>Hẹp</a:t>
            </a:r>
            <a:r>
              <a:rPr lang="en-US" dirty="0"/>
              <a:t> van 2 </a:t>
            </a:r>
            <a:r>
              <a:rPr lang="en-US" dirty="0" err="1"/>
              <a:t>lá</a:t>
            </a:r>
            <a:r>
              <a:rPr lang="en-US" dirty="0"/>
              <a:t> do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BA0-92E3-4220-8362-C94A6E9D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032E-F915-4841-AB07-1DDF3A0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,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khó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nằm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kịch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đềm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nguyên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hẹp</a:t>
            </a:r>
            <a:r>
              <a:rPr lang="en-US" dirty="0">
                <a:sym typeface="Wingdings" panose="05000000000000000000" pitchFamily="2" charset="2"/>
              </a:rPr>
              <a:t> van 2 </a:t>
            </a:r>
            <a:r>
              <a:rPr lang="en-US" dirty="0" err="1">
                <a:sym typeface="Wingdings" panose="05000000000000000000" pitchFamily="2" charset="2"/>
              </a:rPr>
              <a:t>lá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err="1">
                <a:sym typeface="Wingdings" panose="05000000000000000000" pitchFamily="2" charset="2"/>
              </a:rPr>
              <a:t>Suy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tim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trái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Mặc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chưa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đủ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chuẩn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chẩn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Framingham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trừ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nghị</a:t>
            </a:r>
            <a:r>
              <a:rPr lang="en-US" dirty="0">
                <a:sym typeface="Wingdings" panose="05000000000000000000" pitchFamily="2" charset="2"/>
              </a:rPr>
              <a:t> ECG, </a:t>
            </a:r>
            <a:r>
              <a:rPr lang="en-US" dirty="0" err="1">
                <a:sym typeface="Wingdings" panose="05000000000000000000" pitchFamily="2" charset="2"/>
              </a:rPr>
              <a:t>xq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thẳng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âm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, NT-</a:t>
            </a:r>
            <a:r>
              <a:rPr lang="en-US" dirty="0" err="1">
                <a:sym typeface="Wingdings" panose="05000000000000000000" pitchFamily="2" charset="2"/>
              </a:rPr>
              <a:t>proBNP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 err="1">
                <a:sym typeface="Wingdings" panose="05000000000000000000" pitchFamily="2" charset="2"/>
              </a:rPr>
              <a:t>giai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đoạn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BN giới hạn đáng kể hoạt động thể lực  NYHA IIIII I</a:t>
            </a:r>
          </a:p>
          <a:p>
            <a:r>
              <a:rPr lang="en-US" dirty="0">
                <a:sym typeface="Wingdings" panose="05000000000000000000" pitchFamily="2" charset="2"/>
              </a:rPr>
              <a:t>+ BN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trúc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triệu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giai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đoạn</a:t>
            </a:r>
            <a:r>
              <a:rPr lang="en-US" dirty="0">
                <a:sym typeface="Wingdings" panose="05000000000000000000" pitchFamily="2" charset="2"/>
              </a:rPr>
              <a:t> C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ACC/AHA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908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BA0-92E3-4220-8362-C94A6E9D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032E-F915-4841-AB07-1DDF3A0C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86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ym typeface="Wingdings" panose="05000000000000000000" pitchFamily="2" charset="2"/>
              </a:rPr>
              <a:t>Suy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tim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trái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Nguyên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vành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ngực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THA: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HA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Rối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nhịp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khám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thấy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nhịp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đều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hụt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 ECG</a:t>
            </a: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người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trẻ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tuổi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bệnh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Yếu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thúc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đẩy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đợt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Nhiễm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trùng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HC </a:t>
            </a:r>
            <a:r>
              <a:rPr lang="en-US" dirty="0" err="1">
                <a:sym typeface="Wingdings" panose="05000000000000000000" pitchFamily="2" charset="2"/>
              </a:rPr>
              <a:t>nhiễm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trùng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ổ </a:t>
            </a:r>
            <a:r>
              <a:rPr lang="en-US" dirty="0" err="1">
                <a:sym typeface="Wingdings" panose="05000000000000000000" pitchFamily="2" charset="2"/>
              </a:rPr>
              <a:t>nhiễm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trùng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Hội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cấp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ngực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 ECG, troponin I</a:t>
            </a: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Rối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nhịp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luận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THA: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luận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thủ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chẩn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955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D0D2-59B0-4160-A95C-55F7AC4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51E5-42D0-4FAB-ACC4-D4E699AE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Hẹp</a:t>
            </a:r>
            <a:r>
              <a:rPr lang="en-US" b="1" dirty="0"/>
              <a:t> van 2 </a:t>
            </a:r>
            <a:r>
              <a:rPr lang="en-US" b="1" dirty="0" err="1"/>
              <a:t>lá</a:t>
            </a:r>
            <a:endParaRPr lang="en-US" dirty="0"/>
          </a:p>
          <a:p>
            <a:r>
              <a:rPr lang="en-US" b="1" dirty="0"/>
              <a:t>-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ở </a:t>
            </a:r>
            <a:r>
              <a:rPr lang="en-US" dirty="0" err="1"/>
              <a:t>tim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van 2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âm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Nguyên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Hậu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thấp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khớp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lúc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nhỏ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trừ</a:t>
            </a:r>
            <a:r>
              <a:rPr lang="en-US" dirty="0">
                <a:sym typeface="Wingdings" panose="05000000000000000000" pitchFamily="2" charset="2"/>
              </a:rPr>
              <a:t> do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Vôi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vòng</a:t>
            </a:r>
            <a:r>
              <a:rPr lang="en-US" dirty="0">
                <a:sym typeface="Wingdings" panose="05000000000000000000" pitchFamily="2" charset="2"/>
              </a:rPr>
              <a:t> van/ </a:t>
            </a:r>
            <a:r>
              <a:rPr lang="en-US" dirty="0" err="1">
                <a:sym typeface="Wingdings" panose="05000000000000000000" pitchFamily="2" charset="2"/>
              </a:rPr>
              <a:t>lá</a:t>
            </a:r>
            <a:r>
              <a:rPr lang="en-US" dirty="0">
                <a:sym typeface="Wingdings" panose="05000000000000000000" pitchFamily="2" charset="2"/>
              </a:rPr>
              <a:t> van: </a:t>
            </a:r>
            <a:r>
              <a:rPr lang="en-US" dirty="0" err="1">
                <a:sym typeface="Wingdings" panose="05000000000000000000" pitchFamily="2" charset="2"/>
              </a:rPr>
              <a:t>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, do BN 52 </a:t>
            </a:r>
            <a:r>
              <a:rPr lang="en-US" dirty="0" err="1">
                <a:sym typeface="Wingdings" panose="05000000000000000000" pitchFamily="2" charset="2"/>
              </a:rPr>
              <a:t>tuổi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Bẩm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Lupus: </a:t>
            </a:r>
            <a:r>
              <a:rPr lang="en-US" dirty="0" err="1">
                <a:sym typeface="Wingdings" panose="05000000000000000000" pitchFamily="2" charset="2"/>
              </a:rPr>
              <a:t>mặc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</a:t>
            </a:r>
            <a:r>
              <a:rPr lang="en-US" dirty="0">
                <a:sym typeface="Wingdings" panose="05000000000000000000" pitchFamily="2" charset="2"/>
              </a:rPr>
              <a:t> lupus hay </a:t>
            </a:r>
            <a:r>
              <a:rPr lang="en-US" dirty="0" err="1">
                <a:sym typeface="Wingdings" panose="05000000000000000000" pitchFamily="2" charset="2"/>
              </a:rPr>
              <a:t>gặp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người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gặp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lupus </a:t>
            </a:r>
            <a:r>
              <a:rPr lang="en-US" dirty="0" err="1">
                <a:sym typeface="Wingdings" panose="05000000000000000000" pitchFamily="2" charset="2"/>
              </a:rPr>
              <a:t>như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hồng</a:t>
            </a:r>
            <a:r>
              <a:rPr lang="en-US" dirty="0">
                <a:sym typeface="Wingdings" panose="05000000000000000000" pitchFamily="2" charset="2"/>
              </a:rPr>
              <a:t> ban </a:t>
            </a:r>
            <a:r>
              <a:rPr lang="en-US" dirty="0" err="1">
                <a:sym typeface="Wingdings" panose="05000000000000000000" pitchFamily="2" charset="2"/>
              </a:rPr>
              <a:t>cánh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bướm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hồng</a:t>
            </a:r>
            <a:r>
              <a:rPr lang="en-US" dirty="0">
                <a:sym typeface="Wingdings" panose="05000000000000000000" pitchFamily="2" charset="2"/>
              </a:rPr>
              <a:t> ban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đĩa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sáng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loét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miệng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D0D2-59B0-4160-A95C-55F7AC4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51E5-42D0-4FAB-ACC4-D4E699AE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Hẹp</a:t>
            </a:r>
            <a:r>
              <a:rPr lang="en-US" b="1" dirty="0"/>
              <a:t> van 2 </a:t>
            </a:r>
            <a:r>
              <a:rPr lang="en-US" b="1" dirty="0" err="1"/>
              <a:t>lá</a:t>
            </a:r>
            <a:endParaRPr lang="en-US" dirty="0"/>
          </a:p>
          <a:p>
            <a:r>
              <a:rPr lang="en-US" b="1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  <a:p>
            <a:r>
              <a:rPr lang="en-US" dirty="0"/>
              <a:t>+ Rung </a:t>
            </a:r>
            <a:r>
              <a:rPr lang="en-US" dirty="0" err="1"/>
              <a:t>nhĩ</a:t>
            </a:r>
            <a:r>
              <a:rPr lang="en-US" dirty="0"/>
              <a:t>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Tắc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mạch</a:t>
            </a:r>
            <a:r>
              <a:rPr lang="en-US" dirty="0">
                <a:sym typeface="Wingdings" panose="05000000000000000000" pitchFamily="2" charset="2"/>
              </a:rPr>
              <a:t> do </a:t>
            </a:r>
            <a:r>
              <a:rPr lang="en-US" dirty="0" err="1">
                <a:sym typeface="Wingdings" panose="05000000000000000000" pitchFamily="2" charset="2"/>
              </a:rPr>
              <a:t>huyết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khối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chóng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mặt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bụng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tứ</a:t>
            </a:r>
            <a:r>
              <a:rPr lang="en-US" dirty="0">
                <a:sym typeface="Wingdings" panose="05000000000000000000" pitchFamily="2" charset="2"/>
              </a:rPr>
              <a:t> chi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lạnh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niệu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Suy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(P):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phù</a:t>
            </a:r>
            <a:r>
              <a:rPr lang="en-US" dirty="0">
                <a:sym typeface="Wingdings" panose="05000000000000000000" pitchFamily="2" charset="2"/>
              </a:rPr>
              <a:t>, TMC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nổi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phổi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nghe</a:t>
            </a:r>
            <a:r>
              <a:rPr lang="en-US" dirty="0">
                <a:sym typeface="Wingdings" panose="05000000000000000000" pitchFamily="2" charset="2"/>
              </a:rPr>
              <a:t> ran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Xơ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HC </a:t>
            </a:r>
            <a:r>
              <a:rPr lang="en-US" dirty="0" err="1">
                <a:sym typeface="Wingdings" panose="05000000000000000000" pitchFamily="2" charset="2"/>
              </a:rPr>
              <a:t>suy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gan</a:t>
            </a:r>
            <a:r>
              <a:rPr lang="en-US" dirty="0">
                <a:sym typeface="Wingdings" panose="05000000000000000000" pitchFamily="2" charset="2"/>
              </a:rPr>
              <a:t>, HC </a:t>
            </a:r>
            <a:r>
              <a:rPr lang="en-US" dirty="0" err="1">
                <a:sym typeface="Wingdings" panose="05000000000000000000" pitchFamily="2" charset="2"/>
              </a:rPr>
              <a:t>tăng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lâm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sàng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nhưng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trừ</a:t>
            </a:r>
            <a:r>
              <a:rPr lang="en-US" dirty="0">
                <a:sym typeface="Wingdings" panose="05000000000000000000" pitchFamily="2" charset="2"/>
              </a:rPr>
              <a:t>  AST, ALT, bilirubin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4FB1-541E-4B8E-AEF0-A128E7F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2865-A8DD-402F-BD1A-9D4364C5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Họ và tên: Nguyễn Thị 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Giới: Nữ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Tuổi: 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Nghề nghiệp: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ve chai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Địa chỉ: Long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Ngày nhập viện: 19/04/2021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01, khoa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Rẫy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45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DA79-C579-4E5C-A506-C51BCD2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XII.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C205-420D-483E-B85B-5E3A0BE7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CLS </a:t>
            </a:r>
            <a:r>
              <a:rPr lang="en-US" b="1" dirty="0" err="1"/>
              <a:t>chẩn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:</a:t>
            </a:r>
          </a:p>
          <a:p>
            <a:r>
              <a:rPr lang="en-US" dirty="0"/>
              <a:t>- X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ECG,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NT-</a:t>
            </a:r>
            <a:r>
              <a:rPr lang="en-US" dirty="0" err="1"/>
              <a:t>proBNP</a:t>
            </a:r>
            <a:r>
              <a:rPr lang="en-US" dirty="0"/>
              <a:t>, troponin I</a:t>
            </a:r>
          </a:p>
          <a:p>
            <a:r>
              <a:rPr lang="en-US" b="1" dirty="0"/>
              <a:t>CLS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:</a:t>
            </a:r>
          </a:p>
          <a:p>
            <a:r>
              <a:rPr lang="en-US" dirty="0"/>
              <a:t>- AST, ALT, bilirubin</a:t>
            </a:r>
          </a:p>
          <a:p>
            <a:r>
              <a:rPr lang="en-US" dirty="0"/>
              <a:t>- BUN, Creatinine</a:t>
            </a:r>
          </a:p>
          <a:p>
            <a:r>
              <a:rPr lang="en-US" dirty="0"/>
              <a:t>-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đói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Bilan</a:t>
            </a:r>
            <a:r>
              <a:rPr lang="en-US" dirty="0"/>
              <a:t> lipid </a:t>
            </a:r>
            <a:r>
              <a:rPr lang="en-US" dirty="0" err="1"/>
              <a:t>máu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02BC-C5A4-4B6D-88A3-3B50CB74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XIII.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6C588B0-E4C1-483E-8F07-9C391A82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Xquang</a:t>
            </a:r>
            <a:r>
              <a:rPr lang="en-US" b="1" dirty="0"/>
              <a:t> </a:t>
            </a:r>
            <a:r>
              <a:rPr lang="en-US" b="1" dirty="0" err="1"/>
              <a:t>ngực</a:t>
            </a:r>
            <a:r>
              <a:rPr lang="en-US" b="1" dirty="0"/>
              <a:t> </a:t>
            </a:r>
            <a:r>
              <a:rPr lang="en-US" b="1" dirty="0" err="1"/>
              <a:t>thẳng</a:t>
            </a:r>
            <a:r>
              <a:rPr lang="en-US" b="1" dirty="0"/>
              <a:t> (19/04/2021)</a:t>
            </a:r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, </a:t>
            </a:r>
            <a:r>
              <a:rPr lang="en-US" dirty="0" err="1"/>
              <a:t>hít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xoay</a:t>
            </a:r>
            <a:r>
              <a:rPr lang="en-US" dirty="0"/>
              <a:t> (P),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tia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to,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hoành</a:t>
            </a:r>
            <a:r>
              <a:rPr lang="en-US" dirty="0"/>
              <a:t>  </a:t>
            </a:r>
            <a:r>
              <a:rPr lang="en-US" dirty="0" err="1"/>
              <a:t>tù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thất</a:t>
            </a:r>
            <a:r>
              <a:rPr lang="en-US" dirty="0">
                <a:sym typeface="Wingdings" panose="05000000000000000000" pitchFamily="2" charset="2"/>
              </a:rPr>
              <a:t> (T)</a:t>
            </a: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nhĩ</a:t>
            </a:r>
            <a:r>
              <a:rPr lang="en-US" dirty="0">
                <a:sym typeface="Wingdings" panose="05000000000000000000" pitchFamily="2" charset="2"/>
              </a:rPr>
              <a:t> (P): </a:t>
            </a:r>
            <a:r>
              <a:rPr lang="en-US" dirty="0" err="1">
                <a:sym typeface="Wingdings" panose="05000000000000000000" pitchFamily="2" charset="2"/>
              </a:rPr>
              <a:t>khoảng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ym typeface="Wingdings" panose="05000000000000000000" pitchFamily="2" charset="2"/>
              </a:rPr>
              <a:t>bờ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tim</a:t>
            </a:r>
            <a:r>
              <a:rPr lang="en-US" dirty="0">
                <a:sym typeface="Wingdings" panose="05000000000000000000" pitchFamily="2" charset="2"/>
              </a:rPr>
              <a:t> (P)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7cm &gt;5.5cm</a:t>
            </a: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nhĩ</a:t>
            </a:r>
            <a:r>
              <a:rPr lang="en-US" dirty="0">
                <a:sym typeface="Wingdings" panose="05000000000000000000" pitchFamily="2" charset="2"/>
              </a:rPr>
              <a:t> (T):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3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(T), </a:t>
            </a:r>
            <a:r>
              <a:rPr lang="en-US" dirty="0" err="1">
                <a:sym typeface="Wingdings" panose="05000000000000000000" pitchFamily="2" charset="2"/>
              </a:rPr>
              <a:t>bờ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đôi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(P), </a:t>
            </a:r>
            <a:r>
              <a:rPr lang="en-US" dirty="0" err="1">
                <a:sym typeface="Wingdings" panose="05000000000000000000" pitchFamily="2" charset="2"/>
              </a:rPr>
              <a:t>góc</a:t>
            </a:r>
            <a:r>
              <a:rPr lang="en-US" dirty="0">
                <a:sym typeface="Wingdings" panose="05000000000000000000" pitchFamily="2" charset="2"/>
              </a:rPr>
              <a:t> carina </a:t>
            </a:r>
            <a:r>
              <a:rPr lang="en-US" dirty="0" err="1">
                <a:sym typeface="Wingdings" panose="05000000000000000000" pitchFamily="2" charset="2"/>
              </a:rPr>
              <a:t>rộng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chung</a:t>
            </a:r>
            <a:r>
              <a:rPr lang="en-US" dirty="0">
                <a:sym typeface="Wingdings" panose="05000000000000000000" pitchFamily="2" charset="2"/>
              </a:rPr>
              <a:t> ĐMP,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thấy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xuống</a:t>
            </a:r>
            <a:r>
              <a:rPr lang="en-US" dirty="0">
                <a:sym typeface="Wingdings" panose="05000000000000000000" pitchFamily="2" charset="2"/>
              </a:rPr>
              <a:t> ĐMP (P) </a:t>
            </a: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r>
              <a:rPr lang="en-US" dirty="0">
                <a:sym typeface="Wingdings" panose="05000000000000000000" pitchFamily="2" charset="2"/>
              </a:rPr>
              <a:t> ĐMC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phổi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thâm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nhiễm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phế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trường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đường</a:t>
            </a:r>
            <a:r>
              <a:rPr lang="en-US" dirty="0">
                <a:sym typeface="Wingdings" panose="05000000000000000000" pitchFamily="2" charset="2"/>
              </a:rPr>
              <a:t> Kerley</a:t>
            </a: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tổn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err="1">
                <a:sym typeface="Wingdings" panose="05000000000000000000" pitchFamily="2" charset="2"/>
              </a:rPr>
              <a:t>Kết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luận</a:t>
            </a:r>
            <a:r>
              <a:rPr lang="en-US" b="1" dirty="0">
                <a:sym typeface="Wingdings" panose="05000000000000000000" pitchFamily="2" charset="2"/>
              </a:rPr>
              <a:t>: </a:t>
            </a:r>
            <a:r>
              <a:rPr lang="en-US" b="1" dirty="0" err="1">
                <a:sym typeface="Wingdings" panose="05000000000000000000" pitchFamily="2" charset="2"/>
              </a:rPr>
              <a:t>dãn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thất</a:t>
            </a:r>
            <a:r>
              <a:rPr lang="en-US" b="1" dirty="0">
                <a:sym typeface="Wingdings" panose="05000000000000000000" pitchFamily="2" charset="2"/>
              </a:rPr>
              <a:t> (T), </a:t>
            </a:r>
            <a:r>
              <a:rPr lang="en-US" b="1" dirty="0" err="1">
                <a:sym typeface="Wingdings" panose="05000000000000000000" pitchFamily="2" charset="2"/>
              </a:rPr>
              <a:t>lớn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nhĩ</a:t>
            </a:r>
            <a:r>
              <a:rPr lang="en-US" b="1" dirty="0">
                <a:sym typeface="Wingdings" panose="05000000000000000000" pitchFamily="2" charset="2"/>
              </a:rPr>
              <a:t> (T), </a:t>
            </a:r>
            <a:r>
              <a:rPr lang="en-US" b="1" dirty="0" err="1">
                <a:sym typeface="Wingdings" panose="05000000000000000000" pitchFamily="2" charset="2"/>
              </a:rPr>
              <a:t>lớn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thân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chung</a:t>
            </a:r>
            <a:r>
              <a:rPr lang="en-US" b="1" dirty="0">
                <a:sym typeface="Wingdings" panose="05000000000000000000" pitchFamily="2" charset="2"/>
              </a:rPr>
              <a:t> ĐMP, </a:t>
            </a:r>
            <a:r>
              <a:rPr lang="en-US" b="1" dirty="0" err="1">
                <a:sym typeface="Wingdings" panose="05000000000000000000" pitchFamily="2" charset="2"/>
              </a:rPr>
              <a:t>lớn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cung</a:t>
            </a:r>
            <a:r>
              <a:rPr lang="en-US" b="1" dirty="0">
                <a:sym typeface="Wingdings" panose="05000000000000000000" pitchFamily="2" charset="2"/>
              </a:rPr>
              <a:t> ĐMC</a:t>
            </a:r>
            <a:endParaRPr lang="en-US" b="1" dirty="0"/>
          </a:p>
        </p:txBody>
      </p:sp>
      <p:pic>
        <p:nvPicPr>
          <p:cNvPr id="1026" name="Picture 2" descr="A close-up of a x-ray&#10;&#10;Description automatically generated with low confidence">
            <a:extLst>
              <a:ext uri="{FF2B5EF4-FFF2-40B4-BE49-F238E27FC236}">
                <a16:creationId xmlns:a16="http://schemas.microsoft.com/office/drawing/2014/main" id="{1F0970A0-3261-4822-B441-A4E5138A9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64" r="-4" b="7326"/>
          <a:stretch/>
        </p:blipFill>
        <p:spPr bwMode="auto">
          <a:xfrm>
            <a:off x="7424223" y="1263900"/>
            <a:ext cx="4533431" cy="53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9F7-0A98-4BA5-9F8B-6EEDF358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102F-0941-481C-8562-A8154BD5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ECG (19/04/2021)</a:t>
            </a:r>
          </a:p>
          <a:p>
            <a:r>
              <a:rPr lang="en-US" dirty="0"/>
              <a:t>- </a:t>
            </a:r>
            <a:r>
              <a:rPr lang="en-US" b="1" dirty="0"/>
              <a:t>Rung </a:t>
            </a:r>
            <a:r>
              <a:rPr lang="en-US" b="1" dirty="0" err="1"/>
              <a:t>nhĩ</a:t>
            </a:r>
            <a:r>
              <a:rPr lang="en-US" b="1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song P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, song f </a:t>
            </a:r>
            <a:r>
              <a:rPr lang="en-US" dirty="0" err="1"/>
              <a:t>lăn</a:t>
            </a:r>
            <a:r>
              <a:rPr lang="en-US" dirty="0"/>
              <a:t> </a:t>
            </a:r>
            <a:r>
              <a:rPr lang="en-US" dirty="0" err="1"/>
              <a:t>tăn</a:t>
            </a:r>
            <a:r>
              <a:rPr lang="en-US" dirty="0"/>
              <a:t> ở V1,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71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(DI (+), </a:t>
            </a:r>
            <a:r>
              <a:rPr lang="en-US" dirty="0" err="1"/>
              <a:t>aVF</a:t>
            </a:r>
            <a:r>
              <a:rPr lang="en-US" dirty="0"/>
              <a:t> (-), DII (+))</a:t>
            </a:r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nhĩ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NMCT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đạo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32D357-6B56-454D-BA8D-7B3A186DD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1" t="7454" r="27672" b="2716"/>
          <a:stretch/>
        </p:blipFill>
        <p:spPr bwMode="auto">
          <a:xfrm rot="16200000">
            <a:off x="4832214" y="1147314"/>
            <a:ext cx="2038567" cy="91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7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1A91-6799-426E-9D72-A595504C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2511-5E53-46AF-ABA1-F86AA3C6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b="1" dirty="0" err="1"/>
              <a:t>Siêu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tim</a:t>
            </a:r>
            <a:r>
              <a:rPr lang="en-US" b="1" dirty="0"/>
              <a:t> (23/04/2021)</a:t>
            </a:r>
          </a:p>
          <a:p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EF=55%,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/>
              <a:t>Van 2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, </a:t>
            </a:r>
            <a:r>
              <a:rPr lang="en-US" dirty="0" err="1"/>
              <a:t>xơ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vôi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, </a:t>
            </a:r>
            <a:r>
              <a:rPr lang="en-US" dirty="0" err="1"/>
              <a:t>dính</a:t>
            </a:r>
            <a:r>
              <a:rPr lang="en-US" dirty="0"/>
              <a:t> 2 </a:t>
            </a:r>
            <a:r>
              <a:rPr lang="en-US" dirty="0" err="1"/>
              <a:t>mép</a:t>
            </a:r>
            <a:r>
              <a:rPr lang="en-US" dirty="0"/>
              <a:t> van,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gối</a:t>
            </a:r>
            <a:r>
              <a:rPr lang="en-US" dirty="0"/>
              <a:t>,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van </a:t>
            </a:r>
            <a:r>
              <a:rPr lang="en-US" dirty="0" err="1"/>
              <a:t>dày</a:t>
            </a:r>
            <a:r>
              <a:rPr lang="en-US" dirty="0"/>
              <a:t>, </a:t>
            </a:r>
            <a:r>
              <a:rPr lang="en-US" dirty="0" err="1"/>
              <a:t>xơ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co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 </a:t>
            </a:r>
            <a:r>
              <a:rPr lang="en-US" dirty="0" err="1"/>
              <a:t>Hẹp</a:t>
            </a:r>
            <a:r>
              <a:rPr lang="en-US" dirty="0"/>
              <a:t> van 2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khít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van 0.8-1.0cm</a:t>
            </a:r>
            <a:r>
              <a:rPr lang="en-US" baseline="30000" dirty="0"/>
              <a:t>2</a:t>
            </a:r>
            <a:r>
              <a:rPr lang="en-US" dirty="0"/>
              <a:t>, Wilkins=7-8đ, </a:t>
            </a:r>
            <a:r>
              <a:rPr lang="en-US" dirty="0" err="1"/>
              <a:t>hở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¼</a:t>
            </a:r>
          </a:p>
          <a:p>
            <a:r>
              <a:rPr lang="en-US" dirty="0"/>
              <a:t>Van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3 </a:t>
            </a:r>
            <a:r>
              <a:rPr lang="en-US" dirty="0" err="1"/>
              <a:t>mảnh</a:t>
            </a:r>
            <a:r>
              <a:rPr lang="en-US" dirty="0"/>
              <a:t>, </a:t>
            </a:r>
            <a:r>
              <a:rPr lang="en-US" dirty="0" err="1"/>
              <a:t>xơ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, </a:t>
            </a:r>
            <a:r>
              <a:rPr lang="en-US" dirty="0" err="1"/>
              <a:t>hở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¼.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.</a:t>
            </a:r>
          </a:p>
          <a:p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(d=40mm)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xoáy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đặc</a:t>
            </a:r>
            <a:endParaRPr lang="en-US" dirty="0"/>
          </a:p>
          <a:p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xoáy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,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d=12x17mm, ở </a:t>
            </a: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nhĩ</a:t>
            </a:r>
            <a:endParaRPr lang="en-US" dirty="0"/>
          </a:p>
          <a:p>
            <a:r>
              <a:rPr lang="en-US" dirty="0" err="1"/>
              <a:t>Vách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shunt qua Doppler</a:t>
            </a:r>
          </a:p>
          <a:p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hở</a:t>
            </a:r>
            <a:r>
              <a:rPr lang="en-US" dirty="0"/>
              <a:t> van 3 </a:t>
            </a:r>
            <a:r>
              <a:rPr lang="en-US" dirty="0" err="1"/>
              <a:t>lá</a:t>
            </a:r>
            <a:r>
              <a:rPr lang="en-US" dirty="0"/>
              <a:t> 2/4, PAPs=45+5=50mmHg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r>
              <a:rPr lang="en-US" b="1" u="sng" dirty="0" err="1"/>
              <a:t>Kết</a:t>
            </a:r>
            <a:r>
              <a:rPr lang="en-US" b="1" u="sng" dirty="0"/>
              <a:t> </a:t>
            </a:r>
            <a:r>
              <a:rPr lang="en-US" b="1" u="sng" dirty="0" err="1"/>
              <a:t>luận</a:t>
            </a:r>
            <a:r>
              <a:rPr lang="en-US" b="1" u="sng" dirty="0"/>
              <a:t>:</a:t>
            </a:r>
          </a:p>
          <a:p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khít</a:t>
            </a:r>
            <a:r>
              <a:rPr lang="en-US" dirty="0"/>
              <a:t> van 2 </a:t>
            </a:r>
            <a:r>
              <a:rPr lang="en-US" dirty="0" err="1"/>
              <a:t>lá</a:t>
            </a:r>
            <a:r>
              <a:rPr lang="en-US" dirty="0"/>
              <a:t>, </a:t>
            </a:r>
            <a:r>
              <a:rPr lang="en-US" dirty="0" err="1"/>
              <a:t>hở</a:t>
            </a:r>
            <a:r>
              <a:rPr lang="en-US" dirty="0"/>
              <a:t> van 2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, Wilkins 7-8đ,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nhĩ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d=12x17mm</a:t>
            </a:r>
          </a:p>
          <a:p>
            <a:r>
              <a:rPr lang="en-US" dirty="0" err="1"/>
              <a:t>Hở</a:t>
            </a:r>
            <a:r>
              <a:rPr lang="en-US" dirty="0"/>
              <a:t> van 3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9D6-1BF8-4065-8C87-6D8DC964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EB5C-4E0C-4E21-A418-4E1F4063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NT-</a:t>
            </a:r>
            <a:r>
              <a:rPr lang="en-US" dirty="0" err="1">
                <a:sym typeface="Wingdings" panose="05000000000000000000" pitchFamily="2" charset="2"/>
              </a:rPr>
              <a:t>proBNP</a:t>
            </a:r>
            <a:r>
              <a:rPr lang="en-US" dirty="0">
                <a:sym typeface="Wingdings" panose="05000000000000000000" pitchFamily="2" charset="2"/>
              </a:rPr>
              <a:t> = 130.89 &lt;300 </a:t>
            </a:r>
            <a:r>
              <a:rPr lang="en-US" dirty="0" err="1">
                <a:sym typeface="Wingdings" panose="05000000000000000000" pitchFamily="2" charset="2"/>
              </a:rPr>
              <a:t>pg</a:t>
            </a:r>
            <a:r>
              <a:rPr lang="en-US" dirty="0">
                <a:sym typeface="Wingdings" panose="05000000000000000000" pitchFamily="2" charset="2"/>
              </a:rPr>
              <a:t>/mL</a:t>
            </a:r>
            <a:endParaRPr lang="en-US" dirty="0" err="1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không có đợt cấp suy tim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E98EC-CD17-46D6-AFFF-C9BDEBDDB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11840"/>
              </p:ext>
            </p:extLst>
          </p:nvPr>
        </p:nvGraphicFramePr>
        <p:xfrm>
          <a:off x="1097280" y="2374054"/>
          <a:ext cx="8127999" cy="152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04179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298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585460"/>
                    </a:ext>
                  </a:extLst>
                </a:gridCol>
              </a:tblGrid>
              <a:tr h="417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4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CK-MB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38.73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Troponin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NT-</a:t>
                      </a:r>
                      <a:r>
                        <a:rPr lang="en-US" dirty="0" err="1"/>
                        <a:t>proBNP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2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37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9D6-1BF8-4065-8C87-6D8DC964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EB5C-4E0C-4E21-A418-4E1F4063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máu</a:t>
            </a:r>
            <a:r>
              <a:rPr lang="en-US" b="1" dirty="0"/>
              <a:t> (19/04/2021):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b="1" dirty="0" err="1"/>
              <a:t>Đông</a:t>
            </a:r>
            <a:r>
              <a:rPr lang="en-US" b="1" dirty="0"/>
              <a:t> </a:t>
            </a:r>
            <a:r>
              <a:rPr lang="en-US" b="1" dirty="0" err="1"/>
              <a:t>máu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endParaRPr lang="en-US" b="1" dirty="0"/>
          </a:p>
          <a:p>
            <a:r>
              <a:rPr lang="en-US" dirty="0"/>
              <a:t>PT 49.8s (10-13s)</a:t>
            </a:r>
          </a:p>
          <a:p>
            <a:r>
              <a:rPr lang="en-US" dirty="0"/>
              <a:t>INR 5.29</a:t>
            </a:r>
          </a:p>
          <a:p>
            <a:r>
              <a:rPr lang="en-US" dirty="0"/>
              <a:t>FIB 3.47</a:t>
            </a:r>
          </a:p>
          <a:p>
            <a:r>
              <a:rPr lang="en-US" dirty="0"/>
              <a:t>APTT 37.0 (26-37s)</a:t>
            </a:r>
          </a:p>
          <a:p>
            <a:r>
              <a:rPr lang="en-US" dirty="0">
                <a:sym typeface="Wingdings" panose="05000000000000000000" pitchFamily="2" charset="2"/>
              </a:rPr>
              <a:t> PT </a:t>
            </a:r>
            <a:r>
              <a:rPr lang="en-US" dirty="0" err="1">
                <a:sym typeface="Wingdings" panose="05000000000000000000" pitchFamily="2" charset="2"/>
              </a:rPr>
              <a:t>dài</a:t>
            </a:r>
            <a:r>
              <a:rPr lang="en-US" dirty="0">
                <a:sym typeface="Wingdings" panose="05000000000000000000" pitchFamily="2" charset="2"/>
              </a:rPr>
              <a:t>, APTT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rối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err="1">
                <a:sym typeface="Wingdings" panose="05000000000000000000" pitchFamily="2" charset="2"/>
              </a:rPr>
              <a:t>Bilan</a:t>
            </a:r>
            <a:r>
              <a:rPr lang="en-US" b="1" dirty="0">
                <a:sym typeface="Wingdings" panose="05000000000000000000" pitchFamily="2" charset="2"/>
              </a:rPr>
              <a:t> lipid </a:t>
            </a:r>
            <a:r>
              <a:rPr lang="en-US" b="1" dirty="0" err="1">
                <a:sym typeface="Wingdings" panose="05000000000000000000" pitchFamily="2" charset="2"/>
              </a:rPr>
              <a:t>máu</a:t>
            </a:r>
            <a:r>
              <a:rPr lang="en-US" b="1" dirty="0">
                <a:sym typeface="Wingdings" panose="05000000000000000000" pitchFamily="2" charset="2"/>
              </a:rPr>
              <a:t> (22/04/2021)</a:t>
            </a:r>
          </a:p>
          <a:p>
            <a:r>
              <a:rPr lang="en-US" dirty="0">
                <a:sym typeface="Wingdings" panose="05000000000000000000" pitchFamily="2" charset="2"/>
              </a:rPr>
              <a:t>Cholesterol 224</a:t>
            </a:r>
          </a:p>
          <a:p>
            <a:r>
              <a:rPr lang="en-US" dirty="0">
                <a:sym typeface="Wingdings" panose="05000000000000000000" pitchFamily="2" charset="2"/>
              </a:rPr>
              <a:t>HDL-Cholesterol 49</a:t>
            </a:r>
          </a:p>
          <a:p>
            <a:r>
              <a:rPr lang="en-US" dirty="0">
                <a:sym typeface="Wingdings" panose="05000000000000000000" pitchFamily="2" charset="2"/>
              </a:rPr>
              <a:t>LDL-Cholesterol 134</a:t>
            </a:r>
          </a:p>
          <a:p>
            <a:r>
              <a:rPr lang="en-US" dirty="0">
                <a:sym typeface="Wingdings" panose="05000000000000000000" pitchFamily="2" charset="2"/>
              </a:rPr>
              <a:t>Triglycerides </a:t>
            </a:r>
            <a:r>
              <a:rPr lang="en-US" b="1" dirty="0">
                <a:sym typeface="Wingdings" panose="05000000000000000000" pitchFamily="2" charset="2"/>
              </a:rPr>
              <a:t>319</a:t>
            </a:r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Tăng</a:t>
            </a:r>
            <a:r>
              <a:rPr lang="en-US" dirty="0">
                <a:sym typeface="Wingdings" panose="05000000000000000000" pitchFamily="2" charset="2"/>
              </a:rPr>
              <a:t> triglycerides</a:t>
            </a:r>
            <a:endParaRPr lang="en-US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730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9D6-1BF8-4065-8C87-6D8DC964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EB5C-4E0C-4E21-A418-4E1F4063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3"/>
          </a:xfrm>
        </p:spPr>
        <p:txBody>
          <a:bodyPr numCol="2">
            <a:norm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(19/04/2021)</a:t>
            </a:r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95</a:t>
            </a:r>
          </a:p>
          <a:p>
            <a:r>
              <a:rPr lang="en-US" dirty="0"/>
              <a:t>AST 32</a:t>
            </a:r>
          </a:p>
          <a:p>
            <a:r>
              <a:rPr lang="en-US" dirty="0"/>
              <a:t>ALT 31</a:t>
            </a:r>
          </a:p>
          <a:p>
            <a:r>
              <a:rPr lang="en-US" dirty="0"/>
              <a:t>BUN 16</a:t>
            </a:r>
          </a:p>
          <a:p>
            <a:r>
              <a:rPr lang="en-US" dirty="0"/>
              <a:t>Creatinine 0.97</a:t>
            </a:r>
          </a:p>
          <a:p>
            <a:r>
              <a:rPr lang="en-US" dirty="0"/>
              <a:t>eGFR 67.15</a:t>
            </a:r>
          </a:p>
          <a:p>
            <a:r>
              <a:rPr lang="en-US" dirty="0"/>
              <a:t>Bilirubin TP 0.44</a:t>
            </a:r>
          </a:p>
          <a:p>
            <a:r>
              <a:rPr lang="en-US" dirty="0"/>
              <a:t>Bilirubin TT 0.11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CN </a:t>
            </a:r>
            <a:r>
              <a:rPr lang="en-US" dirty="0" err="1">
                <a:sym typeface="Wingdings" panose="05000000000000000000" pitchFamily="2" charset="2"/>
              </a:rPr>
              <a:t>gan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endParaRPr lang="en-US" dirty="0"/>
          </a:p>
          <a:p>
            <a:r>
              <a:rPr lang="en-US" b="1" dirty="0"/>
              <a:t>Ion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máu</a:t>
            </a:r>
            <a:endParaRPr lang="en-US" dirty="0"/>
          </a:p>
          <a:p>
            <a:r>
              <a:rPr lang="en-US" dirty="0"/>
              <a:t>Na+ 137</a:t>
            </a:r>
          </a:p>
          <a:p>
            <a:r>
              <a:rPr lang="en-US" dirty="0"/>
              <a:t>K+ 4.2</a:t>
            </a:r>
          </a:p>
          <a:p>
            <a:r>
              <a:rPr lang="en-US" dirty="0"/>
              <a:t>Cl- 100</a:t>
            </a:r>
          </a:p>
          <a:p>
            <a:r>
              <a:rPr lang="en-US" dirty="0">
                <a:sym typeface="Wingdings" panose="05000000000000000000" pitchFamily="2" charset="2"/>
              </a:rPr>
              <a:t> ion </a:t>
            </a:r>
            <a:r>
              <a:rPr lang="en-US" dirty="0" err="1">
                <a:sym typeface="Wingdings" panose="05000000000000000000" pitchFamily="2" charset="2"/>
              </a:rPr>
              <a:t>đồ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endParaRPr lang="en-US" dirty="0"/>
          </a:p>
          <a:p>
            <a:endParaRPr lang="en-US" b="1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68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335-DF74-430D-8AD4-86AA3752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XIV.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CF6B-CF66-4D1D-BCDB-257553A8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Hẹp khít van 2 lá nghĩ do hậu thấp, rung nhĩ, theo dõi bệnh cơ tim thiếu máu cục bộ, theo dõi suy tim trái, EF bảo tồn, độ III (NYHA), giai đoạn C (ACC/AHA).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8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E87E-280F-4E40-8E29-96D19625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9550-84A0-4A40-ACF7-AB603A72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thở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427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469B-5350-4B1A-8D35-1A15FF10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4126-95B2-45D5-8726-27DDD865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qua,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(BN)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500m,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Cách nhập viện khoảng 2 tháng,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đẩy xe khoảng 50 – 60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thì đột ngột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ngực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sâu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không lan, đau liên tục,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xoay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ngồi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15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mệt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mỏi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mồ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hôi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BN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đi khám tại bệnh viện địa phương chẩn đoán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sau đó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vẫn còn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ngực, khó 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gắng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có giảm sau khi uống thuốc.</a:t>
            </a:r>
          </a:p>
        </p:txBody>
      </p:sp>
    </p:spTree>
    <p:extLst>
      <p:ext uri="{BB962C8B-B14F-4D97-AF65-F5344CB8AC3E}">
        <p14:creationId xmlns:p14="http://schemas.microsoft.com/office/powerpoint/2010/main" val="2232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A2E0-C481-4F34-9249-996279F7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107A-6BB0-4476-B9F5-D3D2268F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NV 2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khó 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50m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mệt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khó thở khi nằm đầu bằng, giảm khi ngồi,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ngủ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gối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BN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đi khám tại bệnh viện Thủ Đức,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tim, chụp mạch vành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được chẩn đoán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suy tim, EF = 49%, do hẹp nặng van hai lá (MVA = 0,8 cm2) – Rung nhĩ mạn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trú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NV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ngủ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khiến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giấc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ngồi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dậy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xoay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kèm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mồ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hôi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ngồi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nghỉ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15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ngủ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khoa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Rẫy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Trong quá trình bệnh,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không sốt,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ho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ăn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uống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không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buồn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nôn, tiêu phân vàng đóng khuôn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, tiểu nhiều lần, không tiểu gắt buốt, nước tiểu màu vàng trong, không đục, không bọt.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9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5CAC-07CF-44D0-9513-1EC6723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D850-0D22-45C5-8671-E4C0545D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lúc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Tỉnh</a:t>
            </a:r>
            <a:r>
              <a:rPr lang="en-US" sz="2400" dirty="0"/>
              <a:t>,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xúc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Mạch</a:t>
            </a:r>
            <a:r>
              <a:rPr lang="en-US" sz="2400" dirty="0"/>
              <a:t>: 75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r>
              <a:rPr lang="en-US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: 110/70 mmHg.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: 23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r>
              <a:rPr lang="en-US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36.6oC.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SpO2: 96% (</a:t>
            </a:r>
            <a:r>
              <a:rPr lang="en-US" sz="2400" dirty="0" err="1"/>
              <a:t>khí</a:t>
            </a:r>
            <a:r>
              <a:rPr lang="en-US" sz="2400" dirty="0"/>
              <a:t> </a:t>
            </a:r>
            <a:r>
              <a:rPr lang="en-US" sz="2400" dirty="0" err="1"/>
              <a:t>trời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BN </a:t>
            </a:r>
            <a:r>
              <a:rPr lang="en-US" sz="2400" dirty="0" err="1"/>
              <a:t>ngồi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Tim </a:t>
            </a:r>
            <a:r>
              <a:rPr lang="en-US" sz="2400" dirty="0" err="1"/>
              <a:t>loạn</a:t>
            </a:r>
            <a:r>
              <a:rPr lang="en-US" sz="2400" dirty="0"/>
              <a:t> </a:t>
            </a: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Phổi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6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934F-C8A4-4CE3-8686-CC7D7A7C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646A-7656-4FFF-9AA9-F3C7E10B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Bản thân: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Nội khoa: chưa ghi nhận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đái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Ngoại khoa: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chấn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Sản khoa: PARA: 2002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Dị ứng: không ghi nhận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ăn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Thói quen: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Ăn uống: ăn nhạt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Rượu bia: không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Thuốc lá: không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Gia đình: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Cha, mẹ tăng huyết áp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C6A0-2EDA-49D7-8EAA-EF860BC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Lược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6 </a:t>
            </a:r>
            <a:r>
              <a:rPr lang="en-US" dirty="0" err="1"/>
              <a:t>sau</a:t>
            </a:r>
            <a:r>
              <a:rPr lang="en-US" dirty="0"/>
              <a:t> 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CC16-C739-4C95-B87B-7776ED1D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BN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r>
              <a:rPr lang="en-US" sz="2400" dirty="0"/>
              <a:t>,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ngực</a:t>
            </a:r>
            <a:r>
              <a:rPr lang="en-US" sz="2400" dirty="0"/>
              <a:t> 3/10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BN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uống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,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chóng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khớp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66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FB5-04B4-44C6-98CE-33EEA586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Khám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6 </a:t>
            </a:r>
            <a:r>
              <a:rPr lang="en-US" dirty="0" err="1"/>
              <a:t>sau</a:t>
            </a:r>
            <a:r>
              <a:rPr lang="en-US" dirty="0"/>
              <a:t> 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A8DA-D66D-47C0-90FA-60BC74F3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Tỉnh</a:t>
            </a:r>
            <a:r>
              <a:rPr lang="en-US" sz="2400" dirty="0"/>
              <a:t>,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xúc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: 80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: 110/70 mmHg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Nhịp</a:t>
            </a:r>
            <a:r>
              <a:rPr lang="en-US" sz="2400" dirty="0"/>
              <a:t> </a:t>
            </a:r>
            <a:r>
              <a:rPr lang="en-US" sz="2400" dirty="0" err="1"/>
              <a:t>thở</a:t>
            </a:r>
            <a:r>
              <a:rPr lang="en-US" sz="2400" dirty="0"/>
              <a:t>: 20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: 36.7</a:t>
            </a:r>
            <a:r>
              <a:rPr lang="en-US" sz="2400" baseline="30000" dirty="0"/>
              <a:t>o</a:t>
            </a:r>
            <a:r>
              <a:rPr lang="en-US" sz="2400" dirty="0"/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: 1,55m,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: 50kg </a:t>
            </a:r>
            <a:r>
              <a:rPr lang="en-US" sz="2400" dirty="0">
                <a:sym typeface="Wingdings" panose="05000000000000000000" pitchFamily="2" charset="2"/>
              </a:rPr>
              <a:t> BMI = 20.8 (</a:t>
            </a:r>
            <a:r>
              <a:rPr lang="en-US" sz="2400" dirty="0" err="1">
                <a:sym typeface="Wingdings" panose="05000000000000000000" pitchFamily="2" charset="2"/>
              </a:rPr>
              <a:t>bình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thường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Da, </a:t>
            </a:r>
            <a:r>
              <a:rPr lang="en-US" sz="2400" dirty="0" err="1"/>
              <a:t>niêm</a:t>
            </a:r>
            <a:r>
              <a:rPr lang="en-US" sz="2400" dirty="0"/>
              <a:t> </a:t>
            </a:r>
            <a:r>
              <a:rPr lang="en-US" sz="2400" dirty="0" err="1"/>
              <a:t>hồng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khô</a:t>
            </a:r>
            <a:r>
              <a:rPr lang="en-US" sz="2400" dirty="0"/>
              <a:t>, </a:t>
            </a:r>
            <a:r>
              <a:rPr lang="en-US" sz="2400" dirty="0" err="1"/>
              <a:t>lưỡi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dơ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sờ</a:t>
            </a:r>
            <a:r>
              <a:rPr lang="en-US" sz="2400" dirty="0"/>
              <a:t> </a:t>
            </a:r>
            <a:r>
              <a:rPr lang="en-US" sz="2400" dirty="0" err="1"/>
              <a:t>chạm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889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973</TotalTime>
  <Words>2476</Words>
  <Application>Microsoft Office PowerPoint</Application>
  <PresentationFormat>Widescreen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Retrospect</vt:lpstr>
      <vt:lpstr>BỆNH ÁN NỘI TIM MẠCH Y4</vt:lpstr>
      <vt:lpstr>I. Thông tin hành chính</vt:lpstr>
      <vt:lpstr>II. Lí do nhập viện</vt:lpstr>
      <vt:lpstr>III. Bệnh sử</vt:lpstr>
      <vt:lpstr>III. Bệnh sử</vt:lpstr>
      <vt:lpstr>III. Bệnh sử</vt:lpstr>
      <vt:lpstr>IV. Tiền căn</vt:lpstr>
      <vt:lpstr>V. Lược qua các cơ quan (ngày 6 sau NV)</vt:lpstr>
      <vt:lpstr>VI. Khám (ngày 6 sau NV)</vt:lpstr>
      <vt:lpstr>VI. Khám (ngày 6 sau NV)</vt:lpstr>
      <vt:lpstr>VI. Khám (ngày 6 sau NV)</vt:lpstr>
      <vt:lpstr>VII. Khám (ngày 6 sau NV)</vt:lpstr>
      <vt:lpstr>VIII. Tóm tắt bệnh án</vt:lpstr>
      <vt:lpstr>IX. Đặt vấn đề</vt:lpstr>
      <vt:lpstr>X. Chẩn đoán</vt:lpstr>
      <vt:lpstr>XI. Biện luận</vt:lpstr>
      <vt:lpstr>XI. Biện luận</vt:lpstr>
      <vt:lpstr>XI. Biện luận</vt:lpstr>
      <vt:lpstr>XI. Biện luận</vt:lpstr>
      <vt:lpstr>XII. Đề nghị cận lâm sàng</vt:lpstr>
      <vt:lpstr>XIII. Kết quả cận lâm sàng</vt:lpstr>
      <vt:lpstr>XIII. Kết quả cận lâm sàng</vt:lpstr>
      <vt:lpstr>XIII. Kết quả cận lâm sàng</vt:lpstr>
      <vt:lpstr>XIII. Kết quả cận lâm sàng</vt:lpstr>
      <vt:lpstr>XIII. Kết quả cận lâm sàng</vt:lpstr>
      <vt:lpstr>XIII. Kết quả cận lâm sàng</vt:lpstr>
      <vt:lpstr>XIV. Chẩn đoán xác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NỘI KHOA</dc:title>
  <dc:creator>Nguyen Huynh Duc Thien</dc:creator>
  <cp:lastModifiedBy>Nguyen Huynh Duc Thien</cp:lastModifiedBy>
  <cp:revision>33</cp:revision>
  <dcterms:created xsi:type="dcterms:W3CDTF">2021-04-25T02:59:11Z</dcterms:created>
  <dcterms:modified xsi:type="dcterms:W3CDTF">2021-04-28T15:44:18Z</dcterms:modified>
</cp:coreProperties>
</file>