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70" r:id="rId10"/>
    <p:sldId id="274" r:id="rId11"/>
    <p:sldId id="297" r:id="rId12"/>
    <p:sldId id="275" r:id="rId13"/>
    <p:sldId id="278" r:id="rId14"/>
    <p:sldId id="305" r:id="rId15"/>
    <p:sldId id="306" r:id="rId16"/>
    <p:sldId id="279" r:id="rId17"/>
    <p:sldId id="277" r:id="rId18"/>
    <p:sldId id="295" r:id="rId19"/>
    <p:sldId id="298" r:id="rId20"/>
    <p:sldId id="302" r:id="rId21"/>
    <p:sldId id="307" r:id="rId22"/>
    <p:sldId id="319" r:id="rId23"/>
    <p:sldId id="315" r:id="rId24"/>
    <p:sldId id="314" r:id="rId25"/>
    <p:sldId id="436" r:id="rId26"/>
    <p:sldId id="437" r:id="rId27"/>
    <p:sldId id="535" r:id="rId28"/>
    <p:sldId id="313" r:id="rId29"/>
    <p:sldId id="316" r:id="rId30"/>
    <p:sldId id="317" r:id="rId31"/>
    <p:sldId id="280" r:id="rId32"/>
    <p:sldId id="281" r:id="rId33"/>
    <p:sldId id="282" r:id="rId34"/>
    <p:sldId id="299" r:id="rId35"/>
    <p:sldId id="283" r:id="rId36"/>
    <p:sldId id="284" r:id="rId37"/>
    <p:sldId id="285" r:id="rId38"/>
    <p:sldId id="308" r:id="rId39"/>
    <p:sldId id="286" r:id="rId40"/>
    <p:sldId id="287" r:id="rId41"/>
    <p:sldId id="288" r:id="rId42"/>
    <p:sldId id="300" r:id="rId43"/>
    <p:sldId id="289" r:id="rId44"/>
    <p:sldId id="301" r:id="rId45"/>
    <p:sldId id="290" r:id="rId46"/>
    <p:sldId id="291" r:id="rId47"/>
    <p:sldId id="292" r:id="rId48"/>
    <p:sldId id="293" r:id="rId49"/>
    <p:sldId id="294" r:id="rId50"/>
    <p:sldId id="296" r:id="rId51"/>
    <p:sldId id="309" r:id="rId52"/>
    <p:sldId id="540" r:id="rId53"/>
    <p:sldId id="303" r:id="rId54"/>
    <p:sldId id="304" r:id="rId55"/>
    <p:sldId id="310" r:id="rId56"/>
    <p:sldId id="311" r:id="rId57"/>
    <p:sldId id="312" r:id="rId58"/>
    <p:sldId id="541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B7AA5-B00B-44A6-8238-1201F66A2C03}" type="doc">
      <dgm:prSet loTypeId="urn:microsoft.com/office/officeart/2005/8/layout/process4" loCatId="process" qsTypeId="urn:microsoft.com/office/officeart/2005/8/quickstyle/simple1#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D84A0BEA-15A2-4254-91CB-3BC591153DE4}">
      <dgm:prSet phldrT="[Text]" custT="1"/>
      <dgm:spPr>
        <a:solidFill>
          <a:srgbClr val="7030A0"/>
        </a:solidFill>
      </dgm:spPr>
      <dgm:t>
        <a:bodyPr/>
        <a:lstStyle/>
        <a:p>
          <a:r>
            <a:rPr lang="vi-VN" sz="2400" b="1" dirty="0">
              <a:latin typeface="Arial" panose="020B0604020202020204" pitchFamily="34" charset="0"/>
              <a:cs typeface="Arial" panose="020B0604020202020204" pitchFamily="34" charset="0"/>
            </a:rPr>
            <a:t>Bước 1: Đánh giá chất lượng giãn đồ hô hấp ký</a:t>
          </a: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7770F3-EEAE-4A9B-8F19-3E4D4AB56AA0}" type="parTrans" cxnId="{6F0AE094-80D8-4C74-BD5C-7E78B10CCA0E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C1C6F0-7DE1-4CFA-BD93-42208B6F2B0D}" type="sibTrans" cxnId="{6F0AE094-80D8-4C74-BD5C-7E78B10CCA0E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1CFE74-EF52-42AC-AC5B-BA777CC77C61}">
      <dgm:prSet phldrT="[Text]"/>
      <dgm:spPr/>
      <dgm:t>
        <a:bodyPr/>
        <a:lstStyle/>
        <a:p>
          <a:r>
            <a:rPr lang="vi-VN" dirty="0">
              <a:latin typeface="Arial" panose="020B0604020202020204" pitchFamily="34" charset="0"/>
              <a:cs typeface="Arial" panose="020B0604020202020204" pitchFamily="34" charset="0"/>
            </a:rPr>
            <a:t>Tiêu chuẩn chấp nhận được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D0DD1D-C1BC-4B11-ABB8-73194C37089E}" type="parTrans" cxnId="{CCEF1F90-8D23-4D9F-BF5B-907CF6F68FF0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3C94FD-C6E4-49E6-8FD7-4E9473CD7678}" type="sibTrans" cxnId="{CCEF1F90-8D23-4D9F-BF5B-907CF6F68FF0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4C793B-A3DB-4BB9-ADF3-B4047E08DC4C}">
      <dgm:prSet phldrT="[Text]"/>
      <dgm:spPr/>
      <dgm:t>
        <a:bodyPr/>
        <a:lstStyle/>
        <a:p>
          <a:r>
            <a:rPr lang="vi-VN" dirty="0">
              <a:latin typeface="Arial" panose="020B0604020202020204" pitchFamily="34" charset="0"/>
              <a:cs typeface="Arial" panose="020B0604020202020204" pitchFamily="34" charset="0"/>
            </a:rPr>
            <a:t>Tiêu chuẩn lập lại được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44791D-FE0B-4F9D-BC6B-0CF34E94AE1C}" type="parTrans" cxnId="{B613D9A2-C878-4EC3-A197-E61DEEF19680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A8AFB6-1E90-4B38-BA03-6B75E992960F}" type="sibTrans" cxnId="{B613D9A2-C878-4EC3-A197-E61DEEF19680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3255DD-5ADA-42AC-9DDB-5359AF0A3BA8}">
      <dgm:prSet phldrT="[Text]" custT="1"/>
      <dgm:spPr>
        <a:solidFill>
          <a:srgbClr val="FF0000"/>
        </a:solidFill>
      </dgm:spPr>
      <dgm:t>
        <a:bodyPr/>
        <a:lstStyle/>
        <a:p>
          <a:r>
            <a:rPr lang="vi-VN" sz="2400" b="1" dirty="0">
              <a:latin typeface="Arial" panose="020B0604020202020204" pitchFamily="34" charset="0"/>
              <a:cs typeface="Arial" panose="020B0604020202020204" pitchFamily="34" charset="0"/>
            </a:rPr>
            <a:t>Bước 2: Phân tích các thông số hô hấp ký </a:t>
          </a: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D7945C-451A-46D5-9A20-39F6797CCC07}" type="parTrans" cxnId="{B376C668-9944-46ED-B35D-40CEC548B343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8D4E2F-C7CE-4381-B217-6EDD4278D3BF}" type="sibTrans" cxnId="{B376C668-9944-46ED-B35D-40CEC548B343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97765A-DF1D-414F-BF70-2381265823C7}">
      <dgm:prSet phldrT="[Text]"/>
      <dgm:spPr/>
      <dgm:t>
        <a:bodyPr/>
        <a:lstStyle/>
        <a:p>
          <a:r>
            <a:rPr lang="vi-VN" dirty="0">
              <a:latin typeface="Arial" panose="020B0604020202020204" pitchFamily="34" charset="0"/>
              <a:cs typeface="Arial" panose="020B0604020202020204" pitchFamily="34" charset="0"/>
            </a:rPr>
            <a:t>Xác định tắc nghẽn luồng khí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CE1D34-7CA4-4337-9696-CC8BA48AC158}" type="parTrans" cxnId="{D30967C4-1FCE-4115-B376-FFED25C42850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E793CF-77B7-49CC-803E-F1652C15B9CA}" type="sibTrans" cxnId="{D30967C4-1FCE-4115-B376-FFED25C42850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9F55DC-84C3-4370-A8B6-CCCA088E5E78}">
      <dgm:prSet phldrT="[Text]"/>
      <dgm:spPr/>
      <dgm:t>
        <a:bodyPr/>
        <a:lstStyle/>
        <a:p>
          <a:r>
            <a:rPr lang="vi-VN" dirty="0">
              <a:latin typeface="Arial" panose="020B0604020202020204" pitchFamily="34" charset="0"/>
              <a:cs typeface="Arial" panose="020B0604020202020204" pitchFamily="34" charset="0"/>
            </a:rPr>
            <a:t>Gợi ý hạn chế luồng khí / ứ khí phế nang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EFCCDB-A84E-4421-8D5A-1F331A8A17C0}" type="parTrans" cxnId="{CF157D27-7536-40C2-A11A-8D7E35C5F641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B099F7-E777-43C3-8EA8-2D4FD80441D0}" type="sibTrans" cxnId="{CF157D27-7536-40C2-A11A-8D7E35C5F641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5DF55D-295E-4745-8FD9-34FBA7EA0206}">
      <dgm:prSet phldrT="[Text]" custT="1"/>
      <dgm:spPr>
        <a:solidFill>
          <a:srgbClr val="002060"/>
        </a:solidFill>
      </dgm:spPr>
      <dgm:t>
        <a:bodyPr/>
        <a:lstStyle/>
        <a:p>
          <a:r>
            <a:rPr lang="vi-VN" sz="2400" b="1" dirty="0">
              <a:latin typeface="Arial" panose="020B0604020202020204" pitchFamily="34" charset="0"/>
              <a:cs typeface="Arial" panose="020B0604020202020204" pitchFamily="34" charset="0"/>
            </a:rPr>
            <a:t>Bước 3: Đối chiếu kết quả hô hấp ký với lâm sàng</a:t>
          </a: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74E328-5599-4635-ADF0-527B47C26397}" type="parTrans" cxnId="{46053578-4906-4072-9003-157286BC8020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318072-5979-48B0-B0C4-B91714FBAE82}" type="sibTrans" cxnId="{46053578-4906-4072-9003-157286BC8020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4C7B79-97BF-4D02-87DE-528989F4A363}">
      <dgm:prSet phldrT="[Text]"/>
      <dgm:spPr/>
      <dgm:t>
        <a:bodyPr/>
        <a:lstStyle/>
        <a:p>
          <a:r>
            <a:rPr lang="vi-VN" dirty="0">
              <a:latin typeface="Arial" panose="020B0604020202020204" pitchFamily="34" charset="0"/>
              <a:cs typeface="Arial" panose="020B0604020202020204" pitchFamily="34" charset="0"/>
            </a:rPr>
            <a:t>Xác định / loại trừ chẩn đoán Hen/COPD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F0DD29-5B3A-4905-A433-545C3D6535AB}" type="parTrans" cxnId="{EE14783D-2954-4B07-968B-8AC72CFECB09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B792B8-8C6E-48B5-A4A0-2173721AC48F}" type="sibTrans" cxnId="{EE14783D-2954-4B07-968B-8AC72CFECB09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1DF9AF-F9BF-4F3E-B022-E07F35B1DA1B}">
      <dgm:prSet phldrT="[Text]"/>
      <dgm:spPr/>
      <dgm:t>
        <a:bodyPr/>
        <a:lstStyle/>
        <a:p>
          <a:r>
            <a:rPr lang="vi-VN" dirty="0">
              <a:latin typeface="Arial" panose="020B0604020202020204" pitchFamily="34" charset="0"/>
              <a:cs typeface="Arial" panose="020B0604020202020204" pitchFamily="34" charset="0"/>
            </a:rPr>
            <a:t>Đề nghị các xét nghiệm khác (nếu cần)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72B822-FA59-4D14-A091-54EE0570002B}" type="parTrans" cxnId="{8F42D1B1-AAC9-4C5B-9F89-729A5CB4A1A7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F9B939-A139-4207-B7E2-CD323A63B6E9}" type="sibTrans" cxnId="{8F42D1B1-AAC9-4C5B-9F89-729A5CB4A1A7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CADD64-E956-4B2F-A70A-5F293DABBA78}" type="pres">
      <dgm:prSet presAssocID="{FC2B7AA5-B00B-44A6-8238-1201F66A2C03}" presName="Name0" presStyleCnt="0">
        <dgm:presLayoutVars>
          <dgm:dir/>
          <dgm:animLvl val="lvl"/>
          <dgm:resizeHandles val="exact"/>
        </dgm:presLayoutVars>
      </dgm:prSet>
      <dgm:spPr/>
    </dgm:pt>
    <dgm:pt modelId="{1099E6AC-D58A-449B-80A1-528F7D70F6FD}" type="pres">
      <dgm:prSet presAssocID="{545DF55D-295E-4745-8FD9-34FBA7EA0206}" presName="boxAndChildren" presStyleCnt="0"/>
      <dgm:spPr/>
    </dgm:pt>
    <dgm:pt modelId="{47EECB3C-6E72-4529-AC22-F9FE866930FA}" type="pres">
      <dgm:prSet presAssocID="{545DF55D-295E-4745-8FD9-34FBA7EA0206}" presName="parentTextBox" presStyleLbl="node1" presStyleIdx="0" presStyleCnt="3"/>
      <dgm:spPr/>
    </dgm:pt>
    <dgm:pt modelId="{9F73442B-7394-4F30-9EF6-619B7ADCB359}" type="pres">
      <dgm:prSet presAssocID="{545DF55D-295E-4745-8FD9-34FBA7EA0206}" presName="entireBox" presStyleLbl="node1" presStyleIdx="0" presStyleCnt="3"/>
      <dgm:spPr/>
    </dgm:pt>
    <dgm:pt modelId="{6DA37AE6-B20C-47F2-98D9-FB387573B47A}" type="pres">
      <dgm:prSet presAssocID="{545DF55D-295E-4745-8FD9-34FBA7EA0206}" presName="descendantBox" presStyleCnt="0"/>
      <dgm:spPr/>
    </dgm:pt>
    <dgm:pt modelId="{693A73FB-2745-40A2-A40C-30860B09F8BB}" type="pres">
      <dgm:prSet presAssocID="{304C7B79-97BF-4D02-87DE-528989F4A363}" presName="childTextBox" presStyleLbl="fgAccFollowNode1" presStyleIdx="0" presStyleCnt="6">
        <dgm:presLayoutVars>
          <dgm:bulletEnabled val="1"/>
        </dgm:presLayoutVars>
      </dgm:prSet>
      <dgm:spPr/>
    </dgm:pt>
    <dgm:pt modelId="{C32931C6-B1EE-421F-9867-BAC76F69E496}" type="pres">
      <dgm:prSet presAssocID="{0E1DF9AF-F9BF-4F3E-B022-E07F35B1DA1B}" presName="childTextBox" presStyleLbl="fgAccFollowNode1" presStyleIdx="1" presStyleCnt="6">
        <dgm:presLayoutVars>
          <dgm:bulletEnabled val="1"/>
        </dgm:presLayoutVars>
      </dgm:prSet>
      <dgm:spPr/>
    </dgm:pt>
    <dgm:pt modelId="{FC76C75A-BF77-4DA3-991D-5614B7240932}" type="pres">
      <dgm:prSet presAssocID="{0E8D4E2F-C7CE-4381-B217-6EDD4278D3BF}" presName="sp" presStyleCnt="0"/>
      <dgm:spPr/>
    </dgm:pt>
    <dgm:pt modelId="{35F0BB77-F8D9-40B0-AC9A-4BCB70A256E3}" type="pres">
      <dgm:prSet presAssocID="{373255DD-5ADA-42AC-9DDB-5359AF0A3BA8}" presName="arrowAndChildren" presStyleCnt="0"/>
      <dgm:spPr/>
    </dgm:pt>
    <dgm:pt modelId="{82CB7592-6B87-4313-9449-3BD13D71B6B0}" type="pres">
      <dgm:prSet presAssocID="{373255DD-5ADA-42AC-9DDB-5359AF0A3BA8}" presName="parentTextArrow" presStyleLbl="node1" presStyleIdx="0" presStyleCnt="3"/>
      <dgm:spPr/>
    </dgm:pt>
    <dgm:pt modelId="{6DA7D9E1-3B57-4F84-9C29-C723A35CE672}" type="pres">
      <dgm:prSet presAssocID="{373255DD-5ADA-42AC-9DDB-5359AF0A3BA8}" presName="arrow" presStyleLbl="node1" presStyleIdx="1" presStyleCnt="3"/>
      <dgm:spPr/>
    </dgm:pt>
    <dgm:pt modelId="{3D25E34C-408B-4BC7-9CC6-9E4BA06D00B4}" type="pres">
      <dgm:prSet presAssocID="{373255DD-5ADA-42AC-9DDB-5359AF0A3BA8}" presName="descendantArrow" presStyleCnt="0"/>
      <dgm:spPr/>
    </dgm:pt>
    <dgm:pt modelId="{2ADF6C29-7166-461A-96F4-6E6AE9FD7EFA}" type="pres">
      <dgm:prSet presAssocID="{CC97765A-DF1D-414F-BF70-2381265823C7}" presName="childTextArrow" presStyleLbl="fgAccFollowNode1" presStyleIdx="2" presStyleCnt="6">
        <dgm:presLayoutVars>
          <dgm:bulletEnabled val="1"/>
        </dgm:presLayoutVars>
      </dgm:prSet>
      <dgm:spPr/>
    </dgm:pt>
    <dgm:pt modelId="{4581945B-730C-443B-B29A-8209B90C5DC7}" type="pres">
      <dgm:prSet presAssocID="{159F55DC-84C3-4370-A8B6-CCCA088E5E78}" presName="childTextArrow" presStyleLbl="fgAccFollowNode1" presStyleIdx="3" presStyleCnt="6">
        <dgm:presLayoutVars>
          <dgm:bulletEnabled val="1"/>
        </dgm:presLayoutVars>
      </dgm:prSet>
      <dgm:spPr/>
    </dgm:pt>
    <dgm:pt modelId="{87B15304-BD96-49A8-BC33-3BB122AAD127}" type="pres">
      <dgm:prSet presAssocID="{0AC1C6F0-7DE1-4CFA-BD93-42208B6F2B0D}" presName="sp" presStyleCnt="0"/>
      <dgm:spPr/>
    </dgm:pt>
    <dgm:pt modelId="{4A888C69-4475-4AFF-9A2E-C3A1A0DA9A0C}" type="pres">
      <dgm:prSet presAssocID="{D84A0BEA-15A2-4254-91CB-3BC591153DE4}" presName="arrowAndChildren" presStyleCnt="0"/>
      <dgm:spPr/>
    </dgm:pt>
    <dgm:pt modelId="{1BAFDF94-C221-411E-AC35-EA0AC15DEC81}" type="pres">
      <dgm:prSet presAssocID="{D84A0BEA-15A2-4254-91CB-3BC591153DE4}" presName="parentTextArrow" presStyleLbl="node1" presStyleIdx="1" presStyleCnt="3"/>
      <dgm:spPr/>
    </dgm:pt>
    <dgm:pt modelId="{0DED4FE7-3E9D-403B-BFF3-B3EA4E749790}" type="pres">
      <dgm:prSet presAssocID="{D84A0BEA-15A2-4254-91CB-3BC591153DE4}" presName="arrow" presStyleLbl="node1" presStyleIdx="2" presStyleCnt="3"/>
      <dgm:spPr/>
    </dgm:pt>
    <dgm:pt modelId="{07461F2A-CB91-42AD-B2F2-27A9A1D12C61}" type="pres">
      <dgm:prSet presAssocID="{D84A0BEA-15A2-4254-91CB-3BC591153DE4}" presName="descendantArrow" presStyleCnt="0"/>
      <dgm:spPr/>
    </dgm:pt>
    <dgm:pt modelId="{C7B0F35C-9E83-4F67-90EE-45B014C96BBC}" type="pres">
      <dgm:prSet presAssocID="{FC1CFE74-EF52-42AC-AC5B-BA777CC77C61}" presName="childTextArrow" presStyleLbl="fgAccFollowNode1" presStyleIdx="4" presStyleCnt="6">
        <dgm:presLayoutVars>
          <dgm:bulletEnabled val="1"/>
        </dgm:presLayoutVars>
      </dgm:prSet>
      <dgm:spPr/>
    </dgm:pt>
    <dgm:pt modelId="{6CF84227-732F-495F-8380-275EFA7660D0}" type="pres">
      <dgm:prSet presAssocID="{F54C793B-A3DB-4BB9-ADF3-B4047E08DC4C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CF157D27-7536-40C2-A11A-8D7E35C5F641}" srcId="{373255DD-5ADA-42AC-9DDB-5359AF0A3BA8}" destId="{159F55DC-84C3-4370-A8B6-CCCA088E5E78}" srcOrd="1" destOrd="0" parTransId="{57EFCCDB-A84E-4421-8D5A-1F331A8A17C0}" sibTransId="{67B099F7-E777-43C3-8EA8-2D4FD80441D0}"/>
    <dgm:cxn modelId="{EE14783D-2954-4B07-968B-8AC72CFECB09}" srcId="{545DF55D-295E-4745-8FD9-34FBA7EA0206}" destId="{304C7B79-97BF-4D02-87DE-528989F4A363}" srcOrd="0" destOrd="0" parTransId="{72F0DD29-5B3A-4905-A433-545C3D6535AB}" sibTransId="{77B792B8-8C6E-48B5-A4A0-2173721AC48F}"/>
    <dgm:cxn modelId="{4A38E23D-E199-4862-BACB-D0FBCEAAFC60}" type="presOf" srcId="{D84A0BEA-15A2-4254-91CB-3BC591153DE4}" destId="{0DED4FE7-3E9D-403B-BFF3-B3EA4E749790}" srcOrd="1" destOrd="0" presId="urn:microsoft.com/office/officeart/2005/8/layout/process4"/>
    <dgm:cxn modelId="{05E9EC5A-BF8E-44C7-9969-CE7633C54901}" type="presOf" srcId="{FC1CFE74-EF52-42AC-AC5B-BA777CC77C61}" destId="{C7B0F35C-9E83-4F67-90EE-45B014C96BBC}" srcOrd="0" destOrd="0" presId="urn:microsoft.com/office/officeart/2005/8/layout/process4"/>
    <dgm:cxn modelId="{23638A5E-CFD7-4D14-AD59-54A699752BD7}" type="presOf" srcId="{159F55DC-84C3-4370-A8B6-CCCA088E5E78}" destId="{4581945B-730C-443B-B29A-8209B90C5DC7}" srcOrd="0" destOrd="0" presId="urn:microsoft.com/office/officeart/2005/8/layout/process4"/>
    <dgm:cxn modelId="{B376C668-9944-46ED-B35D-40CEC548B343}" srcId="{FC2B7AA5-B00B-44A6-8238-1201F66A2C03}" destId="{373255DD-5ADA-42AC-9DDB-5359AF0A3BA8}" srcOrd="1" destOrd="0" parTransId="{9CD7945C-451A-46D5-9A20-39F6797CCC07}" sibTransId="{0E8D4E2F-C7CE-4381-B217-6EDD4278D3BF}"/>
    <dgm:cxn modelId="{46053578-4906-4072-9003-157286BC8020}" srcId="{FC2B7AA5-B00B-44A6-8238-1201F66A2C03}" destId="{545DF55D-295E-4745-8FD9-34FBA7EA0206}" srcOrd="2" destOrd="0" parTransId="{7A74E328-5599-4635-ADF0-527B47C26397}" sibTransId="{8B318072-5979-48B0-B0C4-B91714FBAE82}"/>
    <dgm:cxn modelId="{142E638A-CC35-4259-A2D7-4BAA7D8B616D}" type="presOf" srcId="{FC2B7AA5-B00B-44A6-8238-1201F66A2C03}" destId="{E0CADD64-E956-4B2F-A70A-5F293DABBA78}" srcOrd="0" destOrd="0" presId="urn:microsoft.com/office/officeart/2005/8/layout/process4"/>
    <dgm:cxn modelId="{BED9648C-F0F7-463A-871C-DAF255A2F0C9}" type="presOf" srcId="{CC97765A-DF1D-414F-BF70-2381265823C7}" destId="{2ADF6C29-7166-461A-96F4-6E6AE9FD7EFA}" srcOrd="0" destOrd="0" presId="urn:microsoft.com/office/officeart/2005/8/layout/process4"/>
    <dgm:cxn modelId="{CCEF1F90-8D23-4D9F-BF5B-907CF6F68FF0}" srcId="{D84A0BEA-15A2-4254-91CB-3BC591153DE4}" destId="{FC1CFE74-EF52-42AC-AC5B-BA777CC77C61}" srcOrd="0" destOrd="0" parTransId="{34D0DD1D-C1BC-4B11-ABB8-73194C37089E}" sibTransId="{AA3C94FD-C6E4-49E6-8FD7-4E9473CD7678}"/>
    <dgm:cxn modelId="{7B811991-B8F0-473F-AE9A-6495692691BB}" type="presOf" srcId="{D84A0BEA-15A2-4254-91CB-3BC591153DE4}" destId="{1BAFDF94-C221-411E-AC35-EA0AC15DEC81}" srcOrd="0" destOrd="0" presId="urn:microsoft.com/office/officeart/2005/8/layout/process4"/>
    <dgm:cxn modelId="{688C9492-9854-4B4E-AC96-1CB9F1616C25}" type="presOf" srcId="{0E1DF9AF-F9BF-4F3E-B022-E07F35B1DA1B}" destId="{C32931C6-B1EE-421F-9867-BAC76F69E496}" srcOrd="0" destOrd="0" presId="urn:microsoft.com/office/officeart/2005/8/layout/process4"/>
    <dgm:cxn modelId="{6F0AE094-80D8-4C74-BD5C-7E78B10CCA0E}" srcId="{FC2B7AA5-B00B-44A6-8238-1201F66A2C03}" destId="{D84A0BEA-15A2-4254-91CB-3BC591153DE4}" srcOrd="0" destOrd="0" parTransId="{587770F3-EEAE-4A9B-8F19-3E4D4AB56AA0}" sibTransId="{0AC1C6F0-7DE1-4CFA-BD93-42208B6F2B0D}"/>
    <dgm:cxn modelId="{FE5646A1-8FD6-410D-839D-C3675D096831}" type="presOf" srcId="{304C7B79-97BF-4D02-87DE-528989F4A363}" destId="{693A73FB-2745-40A2-A40C-30860B09F8BB}" srcOrd="0" destOrd="0" presId="urn:microsoft.com/office/officeart/2005/8/layout/process4"/>
    <dgm:cxn modelId="{B613D9A2-C878-4EC3-A197-E61DEEF19680}" srcId="{D84A0BEA-15A2-4254-91CB-3BC591153DE4}" destId="{F54C793B-A3DB-4BB9-ADF3-B4047E08DC4C}" srcOrd="1" destOrd="0" parTransId="{2044791D-FE0B-4F9D-BC6B-0CF34E94AE1C}" sibTransId="{FDA8AFB6-1E90-4B38-BA03-6B75E992960F}"/>
    <dgm:cxn modelId="{8F42D1B1-AAC9-4C5B-9F89-729A5CB4A1A7}" srcId="{545DF55D-295E-4745-8FD9-34FBA7EA0206}" destId="{0E1DF9AF-F9BF-4F3E-B022-E07F35B1DA1B}" srcOrd="1" destOrd="0" parTransId="{9672B822-FA59-4D14-A091-54EE0570002B}" sibTransId="{20F9B939-A139-4207-B7E2-CD323A63B6E9}"/>
    <dgm:cxn modelId="{D30967C4-1FCE-4115-B376-FFED25C42850}" srcId="{373255DD-5ADA-42AC-9DDB-5359AF0A3BA8}" destId="{CC97765A-DF1D-414F-BF70-2381265823C7}" srcOrd="0" destOrd="0" parTransId="{9ECE1D34-7CA4-4337-9696-CC8BA48AC158}" sibTransId="{B0E793CF-77B7-49CC-803E-F1652C15B9CA}"/>
    <dgm:cxn modelId="{A414A1D1-5B6D-4FC0-BDD6-524EE45A298A}" type="presOf" srcId="{373255DD-5ADA-42AC-9DDB-5359AF0A3BA8}" destId="{82CB7592-6B87-4313-9449-3BD13D71B6B0}" srcOrd="0" destOrd="0" presId="urn:microsoft.com/office/officeart/2005/8/layout/process4"/>
    <dgm:cxn modelId="{132665E0-167B-44C4-8F12-6F6B6751E6DA}" type="presOf" srcId="{F54C793B-A3DB-4BB9-ADF3-B4047E08DC4C}" destId="{6CF84227-732F-495F-8380-275EFA7660D0}" srcOrd="0" destOrd="0" presId="urn:microsoft.com/office/officeart/2005/8/layout/process4"/>
    <dgm:cxn modelId="{D33B84E3-D70B-4550-A6A2-A08D1AF89AB1}" type="presOf" srcId="{545DF55D-295E-4745-8FD9-34FBA7EA0206}" destId="{9F73442B-7394-4F30-9EF6-619B7ADCB359}" srcOrd="1" destOrd="0" presId="urn:microsoft.com/office/officeart/2005/8/layout/process4"/>
    <dgm:cxn modelId="{BF4BDEE6-EBD5-40C2-A01B-9E122E603298}" type="presOf" srcId="{373255DD-5ADA-42AC-9DDB-5359AF0A3BA8}" destId="{6DA7D9E1-3B57-4F84-9C29-C723A35CE672}" srcOrd="1" destOrd="0" presId="urn:microsoft.com/office/officeart/2005/8/layout/process4"/>
    <dgm:cxn modelId="{625CEEF0-37EE-484C-AAA7-1FBEF3156D0D}" type="presOf" srcId="{545DF55D-295E-4745-8FD9-34FBA7EA0206}" destId="{47EECB3C-6E72-4529-AC22-F9FE866930FA}" srcOrd="0" destOrd="0" presId="urn:microsoft.com/office/officeart/2005/8/layout/process4"/>
    <dgm:cxn modelId="{6C7405CC-1184-4848-B63C-04EDF37ABE6E}" type="presParOf" srcId="{E0CADD64-E956-4B2F-A70A-5F293DABBA78}" destId="{1099E6AC-D58A-449B-80A1-528F7D70F6FD}" srcOrd="0" destOrd="0" presId="urn:microsoft.com/office/officeart/2005/8/layout/process4"/>
    <dgm:cxn modelId="{A98CAC5A-C27E-438A-AFE2-B4F21EB9D405}" type="presParOf" srcId="{1099E6AC-D58A-449B-80A1-528F7D70F6FD}" destId="{47EECB3C-6E72-4529-AC22-F9FE866930FA}" srcOrd="0" destOrd="0" presId="urn:microsoft.com/office/officeart/2005/8/layout/process4"/>
    <dgm:cxn modelId="{FCB77A06-9E9A-4C09-A377-A7F3284418BD}" type="presParOf" srcId="{1099E6AC-D58A-449B-80A1-528F7D70F6FD}" destId="{9F73442B-7394-4F30-9EF6-619B7ADCB359}" srcOrd="1" destOrd="0" presId="urn:microsoft.com/office/officeart/2005/8/layout/process4"/>
    <dgm:cxn modelId="{DC063237-19AC-436C-B051-D1CF0A4FA702}" type="presParOf" srcId="{1099E6AC-D58A-449B-80A1-528F7D70F6FD}" destId="{6DA37AE6-B20C-47F2-98D9-FB387573B47A}" srcOrd="2" destOrd="0" presId="urn:microsoft.com/office/officeart/2005/8/layout/process4"/>
    <dgm:cxn modelId="{17B40055-B859-45FF-BA9D-7FE30D27AF26}" type="presParOf" srcId="{6DA37AE6-B20C-47F2-98D9-FB387573B47A}" destId="{693A73FB-2745-40A2-A40C-30860B09F8BB}" srcOrd="0" destOrd="0" presId="urn:microsoft.com/office/officeart/2005/8/layout/process4"/>
    <dgm:cxn modelId="{946B709A-2319-4443-AF75-F7D00F971F0D}" type="presParOf" srcId="{6DA37AE6-B20C-47F2-98D9-FB387573B47A}" destId="{C32931C6-B1EE-421F-9867-BAC76F69E496}" srcOrd="1" destOrd="0" presId="urn:microsoft.com/office/officeart/2005/8/layout/process4"/>
    <dgm:cxn modelId="{8FC90737-17BB-4BA6-827B-D2D582AD2C50}" type="presParOf" srcId="{E0CADD64-E956-4B2F-A70A-5F293DABBA78}" destId="{FC76C75A-BF77-4DA3-991D-5614B7240932}" srcOrd="1" destOrd="0" presId="urn:microsoft.com/office/officeart/2005/8/layout/process4"/>
    <dgm:cxn modelId="{AC5B8331-94B0-46E1-8107-BD9342552CDF}" type="presParOf" srcId="{E0CADD64-E956-4B2F-A70A-5F293DABBA78}" destId="{35F0BB77-F8D9-40B0-AC9A-4BCB70A256E3}" srcOrd="2" destOrd="0" presId="urn:microsoft.com/office/officeart/2005/8/layout/process4"/>
    <dgm:cxn modelId="{AFFB96F4-8E08-4FC1-AD97-4F5DF7978B5D}" type="presParOf" srcId="{35F0BB77-F8D9-40B0-AC9A-4BCB70A256E3}" destId="{82CB7592-6B87-4313-9449-3BD13D71B6B0}" srcOrd="0" destOrd="0" presId="urn:microsoft.com/office/officeart/2005/8/layout/process4"/>
    <dgm:cxn modelId="{DAD07B13-3690-4E3A-984F-36881123F0E6}" type="presParOf" srcId="{35F0BB77-F8D9-40B0-AC9A-4BCB70A256E3}" destId="{6DA7D9E1-3B57-4F84-9C29-C723A35CE672}" srcOrd="1" destOrd="0" presId="urn:microsoft.com/office/officeart/2005/8/layout/process4"/>
    <dgm:cxn modelId="{003C52B0-3D8E-44A8-A769-5CA326187048}" type="presParOf" srcId="{35F0BB77-F8D9-40B0-AC9A-4BCB70A256E3}" destId="{3D25E34C-408B-4BC7-9CC6-9E4BA06D00B4}" srcOrd="2" destOrd="0" presId="urn:microsoft.com/office/officeart/2005/8/layout/process4"/>
    <dgm:cxn modelId="{91C47977-9E10-4B79-8E80-46FF9583041F}" type="presParOf" srcId="{3D25E34C-408B-4BC7-9CC6-9E4BA06D00B4}" destId="{2ADF6C29-7166-461A-96F4-6E6AE9FD7EFA}" srcOrd="0" destOrd="0" presId="urn:microsoft.com/office/officeart/2005/8/layout/process4"/>
    <dgm:cxn modelId="{0ACC7412-E85C-4E13-B618-EC9A2DF708FB}" type="presParOf" srcId="{3D25E34C-408B-4BC7-9CC6-9E4BA06D00B4}" destId="{4581945B-730C-443B-B29A-8209B90C5DC7}" srcOrd="1" destOrd="0" presId="urn:microsoft.com/office/officeart/2005/8/layout/process4"/>
    <dgm:cxn modelId="{2DDC2D64-5F1C-44AC-B857-45C7C90EC4FD}" type="presParOf" srcId="{E0CADD64-E956-4B2F-A70A-5F293DABBA78}" destId="{87B15304-BD96-49A8-BC33-3BB122AAD127}" srcOrd="3" destOrd="0" presId="urn:microsoft.com/office/officeart/2005/8/layout/process4"/>
    <dgm:cxn modelId="{017C06BF-96BE-4692-87CB-B34C5A90046B}" type="presParOf" srcId="{E0CADD64-E956-4B2F-A70A-5F293DABBA78}" destId="{4A888C69-4475-4AFF-9A2E-C3A1A0DA9A0C}" srcOrd="4" destOrd="0" presId="urn:microsoft.com/office/officeart/2005/8/layout/process4"/>
    <dgm:cxn modelId="{E8C6FF48-321A-4236-AC79-069C67F79748}" type="presParOf" srcId="{4A888C69-4475-4AFF-9A2E-C3A1A0DA9A0C}" destId="{1BAFDF94-C221-411E-AC35-EA0AC15DEC81}" srcOrd="0" destOrd="0" presId="urn:microsoft.com/office/officeart/2005/8/layout/process4"/>
    <dgm:cxn modelId="{D19CC7DA-5AD5-4CAB-A5A6-6D38100B96A6}" type="presParOf" srcId="{4A888C69-4475-4AFF-9A2E-C3A1A0DA9A0C}" destId="{0DED4FE7-3E9D-403B-BFF3-B3EA4E749790}" srcOrd="1" destOrd="0" presId="urn:microsoft.com/office/officeart/2005/8/layout/process4"/>
    <dgm:cxn modelId="{4BA59378-8F71-42DF-B28B-3137E2CA318B}" type="presParOf" srcId="{4A888C69-4475-4AFF-9A2E-C3A1A0DA9A0C}" destId="{07461F2A-CB91-42AD-B2F2-27A9A1D12C61}" srcOrd="2" destOrd="0" presId="urn:microsoft.com/office/officeart/2005/8/layout/process4"/>
    <dgm:cxn modelId="{2CE88C90-67C3-476B-9763-1F8896C45900}" type="presParOf" srcId="{07461F2A-CB91-42AD-B2F2-27A9A1D12C61}" destId="{C7B0F35C-9E83-4F67-90EE-45B014C96BBC}" srcOrd="0" destOrd="0" presId="urn:microsoft.com/office/officeart/2005/8/layout/process4"/>
    <dgm:cxn modelId="{FA4E9BC9-C41C-4EE3-B5CE-5DE52AE32677}" type="presParOf" srcId="{07461F2A-CB91-42AD-B2F2-27A9A1D12C61}" destId="{6CF84227-732F-495F-8380-275EFA7660D0}" srcOrd="1" destOrd="0" presId="urn:microsoft.com/office/officeart/2005/8/layout/process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3442B-7394-4F30-9EF6-619B7ADCB359}">
      <dsp:nvSpPr>
        <dsp:cNvPr id="0" name=""/>
        <dsp:cNvSpPr/>
      </dsp:nvSpPr>
      <dsp:spPr>
        <a:xfrm>
          <a:off x="0" y="3406931"/>
          <a:ext cx="8382000" cy="1118231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b="1" kern="1200" dirty="0">
              <a:latin typeface="Arial" panose="020B0604020202020204" pitchFamily="34" charset="0"/>
              <a:cs typeface="Arial" panose="020B0604020202020204" pitchFamily="34" charset="0"/>
            </a:rPr>
            <a:t>Bước 3: Đối chiếu kết quả hô hấp ký với lâm sàng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406931"/>
        <a:ext cx="8382000" cy="603844"/>
      </dsp:txXfrm>
    </dsp:sp>
    <dsp:sp modelId="{693A73FB-2745-40A2-A40C-30860B09F8BB}">
      <dsp:nvSpPr>
        <dsp:cNvPr id="0" name=""/>
        <dsp:cNvSpPr/>
      </dsp:nvSpPr>
      <dsp:spPr>
        <a:xfrm>
          <a:off x="0" y="3988412"/>
          <a:ext cx="4191000" cy="5143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 dirty="0">
              <a:latin typeface="Arial" panose="020B0604020202020204" pitchFamily="34" charset="0"/>
              <a:cs typeface="Arial" panose="020B0604020202020204" pitchFamily="34" charset="0"/>
            </a:rPr>
            <a:t>Xác định / loại trừ chẩn đoán Hen/COPD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988412"/>
        <a:ext cx="4191000" cy="514386"/>
      </dsp:txXfrm>
    </dsp:sp>
    <dsp:sp modelId="{C32931C6-B1EE-421F-9867-BAC76F69E496}">
      <dsp:nvSpPr>
        <dsp:cNvPr id="0" name=""/>
        <dsp:cNvSpPr/>
      </dsp:nvSpPr>
      <dsp:spPr>
        <a:xfrm>
          <a:off x="4191000" y="3988412"/>
          <a:ext cx="4191000" cy="51438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 dirty="0">
              <a:latin typeface="Arial" panose="020B0604020202020204" pitchFamily="34" charset="0"/>
              <a:cs typeface="Arial" panose="020B0604020202020204" pitchFamily="34" charset="0"/>
            </a:rPr>
            <a:t>Đề nghị các xét nghiệm khác (nếu cần)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91000" y="3988412"/>
        <a:ext cx="4191000" cy="514386"/>
      </dsp:txXfrm>
    </dsp:sp>
    <dsp:sp modelId="{6DA7D9E1-3B57-4F84-9C29-C723A35CE672}">
      <dsp:nvSpPr>
        <dsp:cNvPr id="0" name=""/>
        <dsp:cNvSpPr/>
      </dsp:nvSpPr>
      <dsp:spPr>
        <a:xfrm rot="10800000">
          <a:off x="0" y="1703865"/>
          <a:ext cx="8382000" cy="1719839"/>
        </a:xfrm>
        <a:prstGeom prst="upArrowCallou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b="1" kern="1200" dirty="0">
              <a:latin typeface="Arial" panose="020B0604020202020204" pitchFamily="34" charset="0"/>
              <a:cs typeface="Arial" panose="020B0604020202020204" pitchFamily="34" charset="0"/>
            </a:rPr>
            <a:t>Bước 2: Phân tích các thông số hô hấp ký 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10800000">
        <a:off x="0" y="1703865"/>
        <a:ext cx="8382000" cy="603663"/>
      </dsp:txXfrm>
    </dsp:sp>
    <dsp:sp modelId="{2ADF6C29-7166-461A-96F4-6E6AE9FD7EFA}">
      <dsp:nvSpPr>
        <dsp:cNvPr id="0" name=""/>
        <dsp:cNvSpPr/>
      </dsp:nvSpPr>
      <dsp:spPr>
        <a:xfrm>
          <a:off x="0" y="2307529"/>
          <a:ext cx="4191000" cy="51423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 dirty="0">
              <a:latin typeface="Arial" panose="020B0604020202020204" pitchFamily="34" charset="0"/>
              <a:cs typeface="Arial" panose="020B0604020202020204" pitchFamily="34" charset="0"/>
            </a:rPr>
            <a:t>Xác định tắc nghẽn luồng khí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307529"/>
        <a:ext cx="4191000" cy="514231"/>
      </dsp:txXfrm>
    </dsp:sp>
    <dsp:sp modelId="{4581945B-730C-443B-B29A-8209B90C5DC7}">
      <dsp:nvSpPr>
        <dsp:cNvPr id="0" name=""/>
        <dsp:cNvSpPr/>
      </dsp:nvSpPr>
      <dsp:spPr>
        <a:xfrm>
          <a:off x="4191000" y="2307529"/>
          <a:ext cx="4191000" cy="51423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 dirty="0">
              <a:latin typeface="Arial" panose="020B0604020202020204" pitchFamily="34" charset="0"/>
              <a:cs typeface="Arial" panose="020B0604020202020204" pitchFamily="34" charset="0"/>
            </a:rPr>
            <a:t>Gợi ý hạn chế luồng khí / ứ khí phế nang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91000" y="2307529"/>
        <a:ext cx="4191000" cy="514231"/>
      </dsp:txXfrm>
    </dsp:sp>
    <dsp:sp modelId="{0DED4FE7-3E9D-403B-BFF3-B3EA4E749790}">
      <dsp:nvSpPr>
        <dsp:cNvPr id="0" name=""/>
        <dsp:cNvSpPr/>
      </dsp:nvSpPr>
      <dsp:spPr>
        <a:xfrm rot="10800000">
          <a:off x="0" y="799"/>
          <a:ext cx="8382000" cy="1719839"/>
        </a:xfrm>
        <a:prstGeom prst="upArrowCallou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b="1" kern="1200" dirty="0">
              <a:latin typeface="Arial" panose="020B0604020202020204" pitchFamily="34" charset="0"/>
              <a:cs typeface="Arial" panose="020B0604020202020204" pitchFamily="34" charset="0"/>
            </a:rPr>
            <a:t>Bước 1: Đánh giá chất lượng giãn đồ hô hấp ký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10800000">
        <a:off x="0" y="799"/>
        <a:ext cx="8382000" cy="603663"/>
      </dsp:txXfrm>
    </dsp:sp>
    <dsp:sp modelId="{C7B0F35C-9E83-4F67-90EE-45B014C96BBC}">
      <dsp:nvSpPr>
        <dsp:cNvPr id="0" name=""/>
        <dsp:cNvSpPr/>
      </dsp:nvSpPr>
      <dsp:spPr>
        <a:xfrm>
          <a:off x="0" y="604463"/>
          <a:ext cx="4191000" cy="51423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 dirty="0">
              <a:latin typeface="Arial" panose="020B0604020202020204" pitchFamily="34" charset="0"/>
              <a:cs typeface="Arial" panose="020B0604020202020204" pitchFamily="34" charset="0"/>
            </a:rPr>
            <a:t>Tiêu chuẩn chấp nhận được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604463"/>
        <a:ext cx="4191000" cy="514231"/>
      </dsp:txXfrm>
    </dsp:sp>
    <dsp:sp modelId="{6CF84227-732F-495F-8380-275EFA7660D0}">
      <dsp:nvSpPr>
        <dsp:cNvPr id="0" name=""/>
        <dsp:cNvSpPr/>
      </dsp:nvSpPr>
      <dsp:spPr>
        <a:xfrm>
          <a:off x="4191000" y="604463"/>
          <a:ext cx="4191000" cy="5142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 dirty="0">
              <a:latin typeface="Arial" panose="020B0604020202020204" pitchFamily="34" charset="0"/>
              <a:cs typeface="Arial" panose="020B0604020202020204" pitchFamily="34" charset="0"/>
            </a:rPr>
            <a:t>Tiêu chuẩn lập lại được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91000" y="604463"/>
        <a:ext cx="4191000" cy="514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9F9B0-FFBC-43F8-9F33-1E528D23CE64}" type="slidenum">
              <a:rPr lang="en-SG" smtClean="0"/>
              <a:t>1</a:t>
            </a:fld>
            <a:endParaRPr lang="en-S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8/11/21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8/11/21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701" y="1917065"/>
            <a:ext cx="8949692" cy="289052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CA LÂM SÀNG HỘI CHỨNG TẮC NGHẼN HÔ HẤP DƯỚI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2845" y="4437382"/>
            <a:ext cx="6559550" cy="1831975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BS.CK2. LÊ THỊ KIM CHI</a:t>
            </a:r>
          </a:p>
          <a:p>
            <a:r>
              <a:rPr lang="en-US" dirty="0">
                <a:solidFill>
                  <a:schemeClr val="tx1"/>
                </a:solidFill>
              </a:rPr>
              <a:t>BM NTQ- </a:t>
            </a:r>
            <a:r>
              <a:rPr lang="en-US" dirty="0" err="1">
                <a:solidFill>
                  <a:schemeClr val="tx1"/>
                </a:solidFill>
              </a:rPr>
              <a:t>Đại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Học</a:t>
            </a:r>
            <a:r>
              <a:rPr lang="en-US" dirty="0">
                <a:solidFill>
                  <a:schemeClr val="tx1"/>
                </a:solidFill>
              </a:rPr>
              <a:t> Y </a:t>
            </a:r>
            <a:r>
              <a:rPr lang="en-US" dirty="0" err="1">
                <a:solidFill>
                  <a:schemeClr val="tx1"/>
                </a:solidFill>
              </a:rPr>
              <a:t>Dược</a:t>
            </a:r>
            <a:r>
              <a:rPr lang="en-US" dirty="0">
                <a:solidFill>
                  <a:schemeClr val="tx1"/>
                </a:solidFill>
              </a:rPr>
              <a:t> TPHCM</a:t>
            </a: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Ca </a:t>
            </a:r>
            <a:r>
              <a:rPr lang="en-US" dirty="0" err="1">
                <a:sym typeface="+mn-ea"/>
              </a:rPr>
              <a:t>Lâm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sàng</a:t>
            </a:r>
            <a:r>
              <a:rPr lang="en-US" dirty="0">
                <a:sym typeface="+mn-ea"/>
              </a:rPr>
              <a:t>  - </a:t>
            </a:r>
            <a:r>
              <a:rPr lang="en-US" dirty="0" err="1">
                <a:sym typeface="+mn-ea"/>
              </a:rPr>
              <a:t>Khám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: </a:t>
            </a:r>
            <a:r>
              <a:rPr lang="en-US" dirty="0" err="1"/>
              <a:t>tỉnh</a:t>
            </a:r>
            <a:r>
              <a:rPr lang="en-US" dirty="0"/>
              <a:t>,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, co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/>
              <a:t>hấp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,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từ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M: 126 l/p	HA: 170/90 mmHg	To 37oC NT: 30L/P	SpO2: 84%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 ---&gt; 95% oxy cannula 4l/P</a:t>
            </a:r>
          </a:p>
          <a:p>
            <a:pPr marL="0" indent="0">
              <a:buNone/>
            </a:pP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, chi </a:t>
            </a:r>
            <a:r>
              <a:rPr lang="en-US" dirty="0" err="1"/>
              <a:t>ấm</a:t>
            </a:r>
            <a:r>
              <a:rPr lang="en-US" dirty="0"/>
              <a:t>,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rõ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,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165 cm,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60 kg; </a:t>
            </a:r>
            <a:r>
              <a:rPr lang="en-US" dirty="0" err="1"/>
              <a:t>Hạch</a:t>
            </a:r>
            <a:r>
              <a:rPr lang="en-US" dirty="0"/>
              <a:t> (-)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161E-46AB-49EA-AAE9-BDFB10BE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Ca </a:t>
            </a:r>
            <a:r>
              <a:rPr lang="en-US" dirty="0" err="1">
                <a:sym typeface="+mn-ea"/>
              </a:rPr>
              <a:t>Lâm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sàng</a:t>
            </a:r>
            <a:r>
              <a:rPr lang="en-US" dirty="0">
                <a:sym typeface="+mn-ea"/>
              </a:rPr>
              <a:t>  - </a:t>
            </a:r>
            <a:r>
              <a:rPr lang="en-US" dirty="0" err="1">
                <a:sym typeface="+mn-ea"/>
              </a:rPr>
              <a:t>Khám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8CC52-242A-47B4-AAC4-97B18B209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phổi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59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Ca Lâm sàng  - Khám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4" y="942975"/>
            <a:ext cx="10791825" cy="5762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err="1"/>
              <a:t>Khám</a:t>
            </a:r>
            <a:r>
              <a:rPr lang="en-US" sz="2800" dirty="0"/>
              <a:t> </a:t>
            </a:r>
            <a:r>
              <a:rPr lang="en-US" sz="2800" dirty="0" err="1"/>
              <a:t>vùng</a:t>
            </a:r>
            <a:endParaRPr lang="en-US" sz="2800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b="1" dirty="0" err="1"/>
              <a:t>Ngực</a:t>
            </a:r>
            <a:r>
              <a:rPr lang="en-US" b="1" dirty="0"/>
              <a:t>: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ngực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, di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NT. </a:t>
            </a:r>
          </a:p>
          <a:p>
            <a:pPr marL="1314450" lvl="2" indent="-514350">
              <a:buFont typeface="Arial" panose="020B0604020202020204" pitchFamily="34" charset="0"/>
              <a:buChar char="•"/>
            </a:pPr>
            <a:r>
              <a:rPr lang="en-US" sz="2800" dirty="0"/>
              <a:t>Tim: 	</a:t>
            </a:r>
          </a:p>
          <a:p>
            <a:pPr marL="1771650" lvl="3" indent="-514350">
              <a:buFont typeface="Arial" panose="020B0604020202020204" pitchFamily="34" charset="0"/>
              <a:buChar char="•"/>
            </a:pPr>
            <a:r>
              <a:rPr lang="en-US" sz="2800" dirty="0" err="1"/>
              <a:t>Mỏm</a:t>
            </a:r>
            <a:r>
              <a:rPr lang="en-US" sz="2800" dirty="0"/>
              <a:t> </a:t>
            </a:r>
            <a:r>
              <a:rPr lang="en-US" sz="2800" dirty="0" err="1"/>
              <a:t>tim</a:t>
            </a:r>
            <a:r>
              <a:rPr lang="en-US" sz="2800" dirty="0"/>
              <a:t> KLS IV </a:t>
            </a:r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/>
              <a:t>nách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, </a:t>
            </a:r>
            <a:r>
              <a:rPr lang="en-US" sz="2800" dirty="0" err="1"/>
              <a:t>đều</a:t>
            </a:r>
            <a:r>
              <a:rPr lang="en-US" sz="2800" dirty="0"/>
              <a:t>, </a:t>
            </a:r>
            <a:r>
              <a:rPr lang="en-US" sz="2800" dirty="0">
                <a:sym typeface="+mn-ea"/>
              </a:rPr>
              <a:t>TS = 126l/p, 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</a:t>
            </a:r>
            <a:r>
              <a:rPr lang="en-US" sz="2800" dirty="0" err="1"/>
              <a:t>thổi</a:t>
            </a:r>
            <a:r>
              <a:rPr lang="en-US" sz="2800" dirty="0"/>
              <a:t> (-) </a:t>
            </a:r>
          </a:p>
          <a:p>
            <a:pPr marL="1314450" lvl="2" indent="-514350">
              <a:buFont typeface="Arial" panose="020B0604020202020204" pitchFamily="34" charset="0"/>
              <a:buChar char="•"/>
            </a:pPr>
            <a:r>
              <a:rPr lang="en-US" sz="2800" b="1" dirty="0" err="1"/>
              <a:t>Phổi</a:t>
            </a:r>
            <a:r>
              <a:rPr lang="en-US" sz="2800" b="1" dirty="0"/>
              <a:t> :	 </a:t>
            </a:r>
          </a:p>
          <a:p>
            <a:pPr marL="1771650" lvl="3" indent="-514350">
              <a:buFont typeface="Arial" panose="020B0604020202020204" pitchFamily="34" charset="0"/>
              <a:buChar char="•"/>
            </a:pPr>
            <a:r>
              <a:rPr lang="en-US" sz="2800" dirty="0"/>
              <a:t>Rung </a:t>
            </a:r>
            <a:r>
              <a:rPr lang="en-US" sz="2800" dirty="0" err="1"/>
              <a:t>thanh</a:t>
            </a:r>
            <a:r>
              <a:rPr lang="en-US" sz="2800" dirty="0"/>
              <a:t> </a:t>
            </a:r>
            <a:r>
              <a:rPr lang="en-US" sz="2800" dirty="0" err="1"/>
              <a:t>đều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bên</a:t>
            </a:r>
            <a:endParaRPr lang="en-US" sz="2800" dirty="0"/>
          </a:p>
          <a:p>
            <a:pPr marL="1771650" lvl="3" indent="-514350">
              <a:buFont typeface="Arial" panose="020B0604020202020204" pitchFamily="34" charset="0"/>
              <a:buChar char="•"/>
            </a:pPr>
            <a:r>
              <a:rPr lang="en-US" sz="2800" dirty="0" err="1"/>
              <a:t>Gõ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2 </a:t>
            </a:r>
            <a:r>
              <a:rPr lang="en-US" sz="2800" dirty="0" err="1"/>
              <a:t>bên</a:t>
            </a:r>
            <a:r>
              <a:rPr lang="en-US" sz="2800" dirty="0"/>
              <a:t> </a:t>
            </a:r>
            <a:r>
              <a:rPr lang="en-US" sz="2800" dirty="0" err="1"/>
              <a:t>phổi</a:t>
            </a:r>
            <a:endParaRPr lang="en-US" sz="2800" dirty="0"/>
          </a:p>
          <a:p>
            <a:pPr marL="1771650" lvl="3" indent="-514350">
              <a:buFont typeface="Arial" panose="020B0604020202020204" pitchFamily="34" charset="0"/>
              <a:buChar char="•"/>
            </a:pPr>
            <a:r>
              <a:rPr lang="en-US" sz="2800" b="1" dirty="0"/>
              <a:t>Rale </a:t>
            </a:r>
            <a:r>
              <a:rPr lang="en-US" sz="2800" b="1" dirty="0" err="1"/>
              <a:t>ngáy</a:t>
            </a:r>
            <a:r>
              <a:rPr lang="en-US" sz="2800" b="1" dirty="0"/>
              <a:t>, </a:t>
            </a:r>
            <a:r>
              <a:rPr lang="en-US" sz="2800" b="1" dirty="0" err="1"/>
              <a:t>rít</a:t>
            </a:r>
            <a:r>
              <a:rPr lang="en-US" sz="2800" b="1" dirty="0"/>
              <a:t> </a:t>
            </a:r>
            <a:r>
              <a:rPr lang="en-US" sz="2800" b="1" dirty="0" err="1"/>
              <a:t>thì</a:t>
            </a:r>
            <a:r>
              <a:rPr lang="en-US" sz="2800" b="1" dirty="0"/>
              <a:t> </a:t>
            </a:r>
            <a:r>
              <a:rPr lang="en-US" sz="2800" b="1" dirty="0" err="1"/>
              <a:t>thở</a:t>
            </a:r>
            <a:r>
              <a:rPr lang="en-US" sz="2800" b="1" dirty="0"/>
              <a:t> ra, </a:t>
            </a:r>
            <a:r>
              <a:rPr lang="en-US" sz="2800" b="1" dirty="0" err="1"/>
              <a:t>đa</a:t>
            </a:r>
            <a:r>
              <a:rPr lang="en-US" sz="2800" b="1" dirty="0"/>
              <a:t> </a:t>
            </a:r>
            <a:r>
              <a:rPr lang="en-US" sz="2800" b="1" dirty="0" err="1"/>
              <a:t>âm</a:t>
            </a:r>
            <a:r>
              <a:rPr lang="en-US" sz="2800" b="1" dirty="0"/>
              <a:t>, </a:t>
            </a:r>
            <a:r>
              <a:rPr lang="en-US" sz="2800" b="1" dirty="0" err="1"/>
              <a:t>lan</a:t>
            </a:r>
            <a:r>
              <a:rPr lang="en-US" sz="2800" b="1" dirty="0"/>
              <a:t> </a:t>
            </a:r>
            <a:r>
              <a:rPr lang="en-US" sz="2800" b="1" dirty="0" err="1"/>
              <a:t>tỏa</a:t>
            </a:r>
            <a:r>
              <a:rPr lang="en-US" sz="2800" b="1" dirty="0"/>
              <a:t> </a:t>
            </a:r>
            <a:r>
              <a:rPr lang="en-US" sz="2800" b="1" dirty="0" err="1"/>
              <a:t>cả</a:t>
            </a:r>
            <a:r>
              <a:rPr lang="en-US" sz="2800" b="1" dirty="0"/>
              <a:t> 2 </a:t>
            </a:r>
            <a:r>
              <a:rPr lang="en-US" sz="2800" b="1" dirty="0" err="1"/>
              <a:t>phế</a:t>
            </a:r>
            <a:r>
              <a:rPr lang="en-US" sz="2800" b="1" dirty="0"/>
              <a:t> </a:t>
            </a:r>
            <a:r>
              <a:rPr lang="en-US" sz="2800" b="1" dirty="0" err="1"/>
              <a:t>trường</a:t>
            </a:r>
            <a:endParaRPr lang="en-US" sz="2800" b="1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khác</a:t>
            </a:r>
            <a:r>
              <a:rPr lang="en-US" b="1" dirty="0"/>
              <a:t> </a:t>
            </a:r>
            <a:r>
              <a:rPr lang="en-US" b="1" dirty="0" err="1"/>
              <a:t>chưa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bất</a:t>
            </a:r>
            <a:r>
              <a:rPr lang="en-US" b="1" dirty="0"/>
              <a:t> </a:t>
            </a:r>
            <a:r>
              <a:rPr lang="en-US" b="1" dirty="0" err="1"/>
              <a:t>thường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BC754-D6C5-4CEA-80AF-A5979EF16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6934B-9D44-4F8A-B06C-D8D67614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76200"/>
            <a:ext cx="10515600" cy="1228726"/>
          </a:xfrm>
        </p:spPr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40C74-053F-41AB-B286-9E77349EF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916" y="1550968"/>
            <a:ext cx="5183717" cy="954107"/>
          </a:xfrm>
        </p:spPr>
        <p:txBody>
          <a:bodyPr/>
          <a:lstStyle/>
          <a:p>
            <a:r>
              <a:rPr lang="en-US" dirty="0"/>
              <a:t>TCCN: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41249-42C0-47C0-A034-9A91BFDC9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916" y="2162175"/>
            <a:ext cx="5183717" cy="2905126"/>
          </a:xfrm>
        </p:spPr>
        <p:txBody>
          <a:bodyPr/>
          <a:lstStyle/>
          <a:p>
            <a:r>
              <a:rPr lang="en-US" dirty="0"/>
              <a:t>Ho khan</a:t>
            </a:r>
            <a:r>
              <a:rPr lang="en-US" dirty="0">
                <a:sym typeface="Wingdings" panose="05000000000000000000" pitchFamily="2" charset="2"/>
              </a:rPr>
              <a:t> ho </a:t>
            </a:r>
            <a:r>
              <a:rPr lang="en-US" dirty="0" err="1">
                <a:sym typeface="Wingdings" panose="05000000000000000000" pitchFamily="2" charset="2"/>
              </a:rPr>
              <a:t>đàm</a:t>
            </a:r>
            <a:endParaRPr lang="en-US" dirty="0"/>
          </a:p>
          <a:p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mũi</a:t>
            </a:r>
            <a:endParaRPr lang="en-US" dirty="0"/>
          </a:p>
          <a:p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 2 </a:t>
            </a:r>
            <a:r>
              <a:rPr lang="en-US" dirty="0" err="1"/>
              <a:t>thì</a:t>
            </a:r>
            <a:r>
              <a:rPr lang="en-US" dirty="0"/>
              <a:t>, </a:t>
            </a:r>
            <a:r>
              <a:rPr lang="en-US" dirty="0" err="1"/>
              <a:t>thở</a:t>
            </a:r>
            <a:r>
              <a:rPr lang="en-US" dirty="0"/>
              <a:t> ra &gt;</a:t>
            </a:r>
            <a:r>
              <a:rPr lang="en-US" dirty="0" err="1"/>
              <a:t>hít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r>
              <a:rPr lang="en-US" dirty="0" err="1"/>
              <a:t>Khò</a:t>
            </a:r>
            <a:r>
              <a:rPr lang="en-US" dirty="0"/>
              <a:t> </a:t>
            </a:r>
            <a:r>
              <a:rPr lang="en-US" dirty="0" err="1"/>
              <a:t>khè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8E144-EE59-413B-B8C8-B0B849B70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522393"/>
            <a:ext cx="5259917" cy="581025"/>
          </a:xfrm>
        </p:spPr>
        <p:txBody>
          <a:bodyPr/>
          <a:lstStyle/>
          <a:p>
            <a:r>
              <a:rPr lang="en-US" dirty="0"/>
              <a:t>TCTT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3D72E-97FB-41FF-9053-9DC40F823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9" y="2103419"/>
            <a:ext cx="5589056" cy="2963882"/>
          </a:xfrm>
        </p:spPr>
        <p:txBody>
          <a:bodyPr/>
          <a:lstStyle/>
          <a:p>
            <a:r>
              <a:rPr lang="en-US" sz="2800" dirty="0"/>
              <a:t>Co </a:t>
            </a:r>
            <a:r>
              <a:rPr lang="en-US" sz="2800" dirty="0" err="1"/>
              <a:t>kéo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hô</a:t>
            </a:r>
            <a:r>
              <a:rPr lang="en-US" sz="2800" dirty="0"/>
              <a:t> </a:t>
            </a:r>
            <a:r>
              <a:rPr lang="en-US" sz="2800" dirty="0" err="1"/>
              <a:t>hấp</a:t>
            </a:r>
            <a:r>
              <a:rPr lang="en-US" sz="2800" dirty="0"/>
              <a:t> </a:t>
            </a:r>
            <a:r>
              <a:rPr lang="en-US" sz="2800" dirty="0" err="1"/>
              <a:t>phụ</a:t>
            </a:r>
            <a:endParaRPr lang="en-US" sz="2800" dirty="0"/>
          </a:p>
          <a:p>
            <a:r>
              <a:rPr lang="en-US" sz="2800" dirty="0"/>
              <a:t>M: 126 l/p; HA: 170/9 mmHg; To 37oC;  NT: 30L/P	; SpO2: 84%</a:t>
            </a:r>
          </a:p>
          <a:p>
            <a:r>
              <a:rPr lang="en-US" sz="2800" b="1" dirty="0"/>
              <a:t>Rale </a:t>
            </a:r>
            <a:r>
              <a:rPr lang="en-US" sz="2800" b="1" dirty="0" err="1"/>
              <a:t>ngáy</a:t>
            </a:r>
            <a:r>
              <a:rPr lang="en-US" sz="2800" b="1" dirty="0"/>
              <a:t>, </a:t>
            </a:r>
            <a:r>
              <a:rPr lang="en-US" sz="2800" b="1" dirty="0" err="1"/>
              <a:t>rít</a:t>
            </a:r>
            <a:r>
              <a:rPr lang="en-US" sz="2800" b="1" dirty="0"/>
              <a:t> </a:t>
            </a:r>
            <a:r>
              <a:rPr lang="en-US" sz="2800" b="1" dirty="0" err="1"/>
              <a:t>thì</a:t>
            </a:r>
            <a:r>
              <a:rPr lang="en-US" sz="2800" b="1" dirty="0"/>
              <a:t> </a:t>
            </a:r>
            <a:r>
              <a:rPr lang="en-US" sz="2800" b="1" dirty="0" err="1"/>
              <a:t>thở</a:t>
            </a:r>
            <a:r>
              <a:rPr lang="en-US" sz="2800" b="1" dirty="0"/>
              <a:t> ra, </a:t>
            </a:r>
            <a:r>
              <a:rPr lang="en-US" sz="2800" b="1" dirty="0" err="1"/>
              <a:t>đa</a:t>
            </a:r>
            <a:r>
              <a:rPr lang="en-US" sz="2800" b="1" dirty="0"/>
              <a:t> </a:t>
            </a:r>
            <a:r>
              <a:rPr lang="en-US" sz="2800" b="1" dirty="0" err="1"/>
              <a:t>âm</a:t>
            </a:r>
            <a:r>
              <a:rPr lang="en-US" sz="2800" b="1" dirty="0"/>
              <a:t>, </a:t>
            </a:r>
            <a:r>
              <a:rPr lang="en-US" sz="2800" b="1" dirty="0" err="1"/>
              <a:t>lan</a:t>
            </a:r>
            <a:r>
              <a:rPr lang="en-US" sz="2800" b="1" dirty="0"/>
              <a:t> </a:t>
            </a:r>
            <a:r>
              <a:rPr lang="en-US" sz="2800" b="1" dirty="0" err="1"/>
              <a:t>tỏa</a:t>
            </a:r>
            <a:r>
              <a:rPr lang="en-US" sz="2800" b="1" dirty="0"/>
              <a:t> </a:t>
            </a:r>
            <a:r>
              <a:rPr lang="en-US" sz="2800" b="1" dirty="0" err="1"/>
              <a:t>cả</a:t>
            </a:r>
            <a:r>
              <a:rPr lang="en-US" sz="2800" b="1" dirty="0"/>
              <a:t> 2 </a:t>
            </a:r>
            <a:r>
              <a:rPr lang="en-US" sz="2800" b="1" dirty="0" err="1"/>
              <a:t>phế</a:t>
            </a:r>
            <a:r>
              <a:rPr lang="en-US" sz="2800" b="1" dirty="0"/>
              <a:t> </a:t>
            </a:r>
            <a:r>
              <a:rPr lang="en-US" sz="2800" b="1" dirty="0" err="1"/>
              <a:t>trường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B9EAF-F234-42AC-881D-6395EC513915}"/>
              </a:ext>
            </a:extLst>
          </p:cNvPr>
          <p:cNvSpPr txBox="1"/>
          <p:nvPr/>
        </p:nvSpPr>
        <p:spPr>
          <a:xfrm>
            <a:off x="836083" y="962026"/>
            <a:ext cx="102510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BN </a:t>
            </a:r>
            <a:r>
              <a:rPr lang="en-US" sz="2800" dirty="0" err="1"/>
              <a:t>nam</a:t>
            </a:r>
            <a:r>
              <a:rPr lang="en-US" sz="2800" dirty="0"/>
              <a:t> 53 </a:t>
            </a:r>
            <a:r>
              <a:rPr lang="en-US" sz="2800" dirty="0" err="1"/>
              <a:t>tuổi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khám</a:t>
            </a:r>
            <a:r>
              <a:rPr lang="en-US" sz="2800" dirty="0"/>
              <a:t> </a:t>
            </a:r>
            <a:r>
              <a:rPr lang="en-US" sz="2800" dirty="0" err="1"/>
              <a:t>vì</a:t>
            </a:r>
            <a:r>
              <a:rPr lang="en-US" sz="2800" dirty="0"/>
              <a:t> </a:t>
            </a:r>
            <a:r>
              <a:rPr lang="en-US" sz="2800" dirty="0" err="1"/>
              <a:t>khó</a:t>
            </a:r>
            <a:r>
              <a:rPr lang="en-US" sz="2800" dirty="0"/>
              <a:t> </a:t>
            </a:r>
            <a:r>
              <a:rPr lang="en-US" sz="2800" dirty="0" err="1"/>
              <a:t>thở</a:t>
            </a:r>
            <a:r>
              <a:rPr lang="en-US" sz="2800" dirty="0"/>
              <a:t>, </a:t>
            </a:r>
            <a:r>
              <a:rPr lang="en-US" sz="2800" dirty="0" err="1"/>
              <a:t>bệnh</a:t>
            </a:r>
            <a:r>
              <a:rPr lang="en-US" sz="2800" dirty="0"/>
              <a:t> 3 </a:t>
            </a:r>
            <a:r>
              <a:rPr lang="en-US" sz="2800" dirty="0" err="1"/>
              <a:t>ngày</a:t>
            </a:r>
            <a:r>
              <a:rPr lang="en-US" sz="2800" dirty="0"/>
              <a:t>:</a:t>
            </a:r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624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5B52-0EB3-43F1-8670-94E4A0FD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408A1-224A-45D8-B6E1-E535F51FE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000124"/>
            <a:ext cx="11458574" cy="5127625"/>
          </a:xfrm>
        </p:spPr>
        <p:txBody>
          <a:bodyPr/>
          <a:lstStyle/>
          <a:p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:</a:t>
            </a:r>
          </a:p>
          <a:p>
            <a:pPr lvl="1"/>
            <a:r>
              <a:rPr lang="en-US" sz="2400" b="1" dirty="0"/>
              <a:t>Hen:</a:t>
            </a:r>
            <a:r>
              <a:rPr lang="en-US" sz="2400" dirty="0"/>
              <a:t> 10 </a:t>
            </a:r>
            <a:r>
              <a:rPr lang="en-US" sz="2400" dirty="0" err="1"/>
              <a:t>năm</a:t>
            </a:r>
            <a:r>
              <a:rPr lang="en-US" sz="2400" dirty="0"/>
              <a:t> (</a:t>
            </a:r>
            <a:r>
              <a:rPr lang="en-US" sz="2400" dirty="0" err="1"/>
              <a:t>cơn</a:t>
            </a:r>
            <a:r>
              <a:rPr lang="en-US" sz="2400" dirty="0"/>
              <a:t> ho, </a:t>
            </a:r>
            <a:r>
              <a:rPr lang="en-US" sz="2400" dirty="0" err="1"/>
              <a:t>khò</a:t>
            </a:r>
            <a:r>
              <a:rPr lang="en-US" sz="2400" dirty="0"/>
              <a:t> </a:t>
            </a:r>
            <a:r>
              <a:rPr lang="en-US" sz="2400" dirty="0" err="1"/>
              <a:t>khè</a:t>
            </a:r>
            <a:r>
              <a:rPr lang="en-US" sz="2400" dirty="0"/>
              <a:t>,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thở</a:t>
            </a:r>
            <a:r>
              <a:rPr lang="en-US" sz="2400" dirty="0"/>
              <a:t>)</a:t>
            </a:r>
          </a:p>
          <a:p>
            <a:pPr lvl="1"/>
            <a:r>
              <a:rPr lang="en-US" dirty="0"/>
              <a:t>THA: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1 </a:t>
            </a:r>
            <a:r>
              <a:rPr lang="en-US" dirty="0" err="1"/>
              <a:t>năm</a:t>
            </a:r>
            <a:r>
              <a:rPr lang="en-US" dirty="0"/>
              <a:t>, </a:t>
            </a:r>
            <a:r>
              <a:rPr lang="en-US" dirty="0" err="1"/>
              <a:t>uống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1 </a:t>
            </a:r>
            <a:r>
              <a:rPr lang="en-US" dirty="0" err="1"/>
              <a:t>viên</a:t>
            </a:r>
            <a:r>
              <a:rPr lang="en-US" dirty="0"/>
              <a:t> amlodipine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điều</a:t>
            </a:r>
            <a:endParaRPr lang="en-US" dirty="0"/>
          </a:p>
          <a:p>
            <a:pPr lvl="1"/>
            <a:r>
              <a:rPr lang="en-US" dirty="0"/>
              <a:t>Lao </a:t>
            </a:r>
            <a:r>
              <a:rPr lang="en-US" dirty="0" err="1"/>
              <a:t>phổi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15 </a:t>
            </a:r>
            <a:r>
              <a:rPr lang="en-US" dirty="0" err="1"/>
              <a:t>năm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dị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pPr lvl="1"/>
            <a:r>
              <a:rPr lang="en-US" dirty="0" err="1"/>
              <a:t>Dị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: </a:t>
            </a:r>
            <a:r>
              <a:rPr lang="en-US" dirty="0" err="1"/>
              <a:t>dị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, </a:t>
            </a:r>
            <a:r>
              <a:rPr lang="en-US" dirty="0" err="1"/>
              <a:t>mùi</a:t>
            </a:r>
            <a:r>
              <a:rPr lang="en-US" dirty="0"/>
              <a:t> </a:t>
            </a:r>
            <a:r>
              <a:rPr lang="en-US" dirty="0" err="1"/>
              <a:t>nồng</a:t>
            </a:r>
            <a:r>
              <a:rPr lang="en-US" dirty="0"/>
              <a:t>,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lạnh</a:t>
            </a:r>
            <a:endParaRPr lang="en-US" dirty="0"/>
          </a:p>
          <a:p>
            <a:pPr lvl="1"/>
            <a:r>
              <a:rPr lang="en-US" dirty="0"/>
              <a:t>Gia </a:t>
            </a:r>
            <a:r>
              <a:rPr lang="en-US" dirty="0" err="1"/>
              <a:t>đình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mẹ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con </a:t>
            </a:r>
            <a:r>
              <a:rPr lang="en-US" dirty="0" err="1"/>
              <a:t>gái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hen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27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AC9849D-7679-42EF-9412-6AF4C24352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Đặt vấn đề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/>
              <a:t>hấp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  <a:p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nghẽn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/>
              <a:t>hấp</a:t>
            </a:r>
            <a:r>
              <a:rPr lang="en-US" dirty="0"/>
              <a:t> </a:t>
            </a:r>
            <a:r>
              <a:rPr lang="en-US" dirty="0" err="1"/>
              <a:t>dưới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/>
              <a:t>hấp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1E3C-3BFF-4B97-A7C7-AD158F55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nghẽn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0B9CC-6BD6-4108-9E3C-A2B2FF78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1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 Lâm Sàng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Hành</a:t>
            </a:r>
            <a:r>
              <a:rPr lang="en-US" b="1" dirty="0"/>
              <a:t> </a:t>
            </a:r>
            <a:r>
              <a:rPr lang="en-US" b="1" dirty="0" err="1"/>
              <a:t>Chính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Nguyễn</a:t>
            </a:r>
            <a:r>
              <a:rPr lang="en-US" dirty="0"/>
              <a:t> HOÀI A</a:t>
            </a:r>
          </a:p>
          <a:p>
            <a:pPr marL="0" indent="0">
              <a:buNone/>
            </a:pPr>
            <a:r>
              <a:rPr lang="en-US" dirty="0"/>
              <a:t>Nam - 53t </a:t>
            </a:r>
          </a:p>
          <a:p>
            <a:pPr marL="0" indent="0">
              <a:buNone/>
            </a:pP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: lao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do</a:t>
            </a:r>
          </a:p>
          <a:p>
            <a:pPr marL="0" indent="0">
              <a:buNone/>
            </a:pPr>
            <a:r>
              <a:rPr lang="en-US" dirty="0"/>
              <a:t>ĐC: </a:t>
            </a:r>
            <a:r>
              <a:rPr lang="en-US" dirty="0" err="1"/>
              <a:t>Phú</a:t>
            </a:r>
            <a:r>
              <a:rPr lang="en-US" dirty="0"/>
              <a:t> </a:t>
            </a:r>
            <a:r>
              <a:rPr lang="en-US" dirty="0" err="1"/>
              <a:t>Nhuận</a:t>
            </a:r>
            <a:r>
              <a:rPr lang="en-US" dirty="0"/>
              <a:t>, TP.HCM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b="1" dirty="0" err="1"/>
              <a:t>Lý</a:t>
            </a:r>
            <a:r>
              <a:rPr lang="en-US" b="1" dirty="0"/>
              <a:t> do </a:t>
            </a:r>
            <a:r>
              <a:rPr lang="en-US" b="1" dirty="0" err="1"/>
              <a:t>nhập</a:t>
            </a:r>
            <a:r>
              <a:rPr lang="en-US" b="1" dirty="0"/>
              <a:t> </a:t>
            </a:r>
            <a:r>
              <a:rPr lang="en-US" b="1" dirty="0" err="1"/>
              <a:t>viện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thở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E6F3-30B6-44A0-AD76-57C39826D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CE16268-1BBD-404C-B8FE-5148015C2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40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196F-FBD0-4823-B0F9-89715F1F3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190500"/>
            <a:ext cx="10887075" cy="790575"/>
          </a:xfrm>
        </p:spPr>
        <p:txBody>
          <a:bodyPr/>
          <a:lstStyle/>
          <a:p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5952-8AA0-41C3-9765-409C0958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/>
              <a:t>hấp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- </a:t>
            </a:r>
            <a:r>
              <a:rPr lang="en-US" dirty="0" err="1"/>
              <a:t>cơn</a:t>
            </a:r>
            <a:r>
              <a:rPr lang="en-US" dirty="0"/>
              <a:t> hen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–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phế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– hen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-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đợt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–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nghẽn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–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dị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 -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phổi</a:t>
            </a:r>
            <a:r>
              <a:rPr lang="en-US" dirty="0"/>
              <a:t> </a:t>
            </a:r>
            <a:r>
              <a:rPr lang="en-US" dirty="0" err="1"/>
              <a:t>cũ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55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60AE-DD04-4745-A512-02EB745F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Chẩn</a:t>
            </a:r>
            <a:r>
              <a:rPr lang="en-US" sz="3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đoán</a:t>
            </a:r>
            <a:r>
              <a:rPr lang="en-US" sz="3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đợt</a:t>
            </a:r>
            <a:r>
              <a:rPr lang="en-US" sz="3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cấp</a:t>
            </a:r>
            <a:r>
              <a:rPr lang="en-US" sz="3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hen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1A8BA-DA94-41D9-80AF-15D9BB2C3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269875" algn="l"/>
              </a:tabLst>
            </a:pP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Đợt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tăng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nặng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lên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triệu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chứng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tabLst>
                <a:tab pos="269875" algn="l"/>
              </a:tabLst>
            </a:pP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Khó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thở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ho,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khò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khè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nặng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ngực</a:t>
            </a:r>
            <a:endParaRPr lang="en-US" sz="2400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  <a:tabLst>
                <a:tab pos="269875" algn="l"/>
              </a:tabLst>
            </a:pP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năng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phổi</a:t>
            </a:r>
            <a:endParaRPr lang="en-US" sz="2400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  <a:tabLst>
                <a:tab pos="269875" algn="l"/>
              </a:tabLst>
            </a:pP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Thay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tình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ngày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thay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trị</a:t>
            </a:r>
            <a:endParaRPr lang="en-US" sz="2400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269875" algn="l"/>
              </a:tabLst>
            </a:pP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Sự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luồng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khí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thở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thở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đỉnh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(PEF), (FEV1) so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giá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trị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BN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giá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trị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dự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3819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537F-77F0-451C-8A73-C7F6EC39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hen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C32FC1-D803-4876-91E9-0677FE192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56277"/>
              </p:ext>
            </p:extLst>
          </p:nvPr>
        </p:nvGraphicFramePr>
        <p:xfrm>
          <a:off x="685800" y="1000125"/>
          <a:ext cx="11506200" cy="5479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val="2763083883"/>
                    </a:ext>
                  </a:extLst>
                </a:gridCol>
                <a:gridCol w="7200900">
                  <a:extLst>
                    <a:ext uri="{9D8B030D-6E8A-4147-A177-3AD203B41FA5}">
                      <a16:colId xmlns:a16="http://schemas.microsoft.com/office/drawing/2014/main" val="3705667789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 err="1">
                          <a:effectLst/>
                        </a:rPr>
                        <a:t>Có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tài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liệu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ghi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nhận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có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sự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thay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đổi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chức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năng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hô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hấp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quá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mức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và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giới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hạn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luồng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khí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160" marR="431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 err="1">
                          <a:effectLst/>
                        </a:rPr>
                        <a:t>Ít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nhất</a:t>
                      </a:r>
                      <a:r>
                        <a:rPr lang="en-US" sz="2000" b="0" dirty="0">
                          <a:effectLst/>
                        </a:rPr>
                        <a:t> 1 </a:t>
                      </a:r>
                      <a:r>
                        <a:rPr lang="en-US" sz="2000" b="0" dirty="0" err="1">
                          <a:effectLst/>
                        </a:rPr>
                        <a:t>trong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các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biến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số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sau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trong</a:t>
                      </a:r>
                      <a:r>
                        <a:rPr lang="en-US" sz="2000" b="0" dirty="0">
                          <a:effectLst/>
                        </a:rPr>
                        <a:t> qua </a:t>
                      </a:r>
                      <a:r>
                        <a:rPr lang="en-US" sz="2000" b="0" dirty="0" err="1">
                          <a:effectLst/>
                        </a:rPr>
                        <a:t>trình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chẩn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đoán</a:t>
                      </a:r>
                      <a:r>
                        <a:rPr lang="en-US" sz="2000" b="0" dirty="0">
                          <a:effectLst/>
                        </a:rPr>
                        <a:t> FEV1/FVC </a:t>
                      </a:r>
                      <a:r>
                        <a:rPr lang="en-US" sz="2000" b="0" dirty="0" err="1">
                          <a:effectLst/>
                        </a:rPr>
                        <a:t>giảm</a:t>
                      </a:r>
                      <a:r>
                        <a:rPr lang="en-US" sz="2000" b="0" dirty="0">
                          <a:effectLst/>
                        </a:rPr>
                        <a:t> (</a:t>
                      </a:r>
                      <a:r>
                        <a:rPr lang="en-US" sz="2000" b="0" dirty="0" err="1">
                          <a:effectLst/>
                        </a:rPr>
                        <a:t>thông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thường</a:t>
                      </a:r>
                      <a:r>
                        <a:rPr lang="en-US" sz="2000" b="0" dirty="0">
                          <a:effectLst/>
                        </a:rPr>
                        <a:t> &gt; 0,75-0,8 ở </a:t>
                      </a:r>
                      <a:r>
                        <a:rPr lang="en-US" sz="2000" b="0" dirty="0" err="1">
                          <a:effectLst/>
                        </a:rPr>
                        <a:t>người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lớn</a:t>
                      </a:r>
                      <a:r>
                        <a:rPr lang="en-US" sz="2000" b="0" dirty="0">
                          <a:effectLst/>
                        </a:rPr>
                        <a:t>; &gt;0.9 ở </a:t>
                      </a:r>
                      <a:r>
                        <a:rPr lang="en-US" sz="2000" b="0" dirty="0" err="1">
                          <a:effectLst/>
                        </a:rPr>
                        <a:t>trẻ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em</a:t>
                      </a:r>
                      <a:r>
                        <a:rPr lang="en-US" sz="2000" b="0" dirty="0">
                          <a:effectLst/>
                        </a:rPr>
                        <a:t>)  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160" marR="43160" marT="0" marB="0"/>
                </a:tc>
                <a:extLst>
                  <a:ext uri="{0D108BD9-81ED-4DB2-BD59-A6C34878D82A}">
                    <a16:rowId xmlns:a16="http://schemas.microsoft.com/office/drawing/2014/main" val="3035103735"/>
                  </a:ext>
                </a:extLst>
              </a:tr>
              <a:tr h="76339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</a:rPr>
                        <a:t>Test </a:t>
                      </a:r>
                      <a:r>
                        <a:rPr lang="en-US" sz="2000" b="0" dirty="0" err="1">
                          <a:effectLst/>
                        </a:rPr>
                        <a:t>dãn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phế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quản</a:t>
                      </a:r>
                      <a:r>
                        <a:rPr lang="en-US" sz="2000" b="0" dirty="0">
                          <a:effectLst/>
                        </a:rPr>
                        <a:t> (+). 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160" marR="431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 err="1">
                          <a:effectLst/>
                        </a:rPr>
                        <a:t>Người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lớn</a:t>
                      </a:r>
                      <a:r>
                        <a:rPr lang="en-US" sz="2000" b="0" dirty="0">
                          <a:effectLst/>
                        </a:rPr>
                        <a:t>: </a:t>
                      </a:r>
                      <a:r>
                        <a:rPr lang="en-US" sz="2000" b="0" dirty="0" err="1">
                          <a:effectLst/>
                        </a:rPr>
                        <a:t>tăng</a:t>
                      </a:r>
                      <a:r>
                        <a:rPr lang="en-US" sz="2000" b="0" dirty="0">
                          <a:effectLst/>
                        </a:rPr>
                        <a:t> FEV1&gt;12% </a:t>
                      </a:r>
                      <a:r>
                        <a:rPr lang="en-US" sz="2000" b="0" dirty="0" err="1">
                          <a:effectLst/>
                        </a:rPr>
                        <a:t>và</a:t>
                      </a:r>
                      <a:r>
                        <a:rPr lang="en-US" sz="2000" b="0" dirty="0">
                          <a:effectLst/>
                        </a:rPr>
                        <a:t> 200ml so </a:t>
                      </a:r>
                      <a:r>
                        <a:rPr lang="en-US" sz="2000" b="0" dirty="0" err="1">
                          <a:effectLst/>
                        </a:rPr>
                        <a:t>với</a:t>
                      </a:r>
                      <a:r>
                        <a:rPr lang="en-US" sz="2000" b="0" dirty="0">
                          <a:effectLst/>
                        </a:rPr>
                        <a:t> ban </a:t>
                      </a:r>
                      <a:r>
                        <a:rPr lang="en-US" sz="2000" b="0" dirty="0" err="1">
                          <a:effectLst/>
                        </a:rPr>
                        <a:t>đầu</a:t>
                      </a:r>
                      <a:r>
                        <a:rPr lang="en-US" sz="2000" b="0" dirty="0">
                          <a:effectLst/>
                        </a:rPr>
                        <a:t>, 10-15 </a:t>
                      </a:r>
                      <a:r>
                        <a:rPr lang="en-US" sz="2000" b="0" dirty="0" err="1">
                          <a:effectLst/>
                        </a:rPr>
                        <a:t>phút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sau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dùng</a:t>
                      </a:r>
                      <a:r>
                        <a:rPr lang="en-US" sz="2000" b="0" dirty="0">
                          <a:effectLst/>
                        </a:rPr>
                        <a:t> 200-400mcg albuterol </a:t>
                      </a:r>
                      <a:r>
                        <a:rPr lang="en-US" sz="2000" b="0" dirty="0" err="1">
                          <a:effectLst/>
                        </a:rPr>
                        <a:t>hoặc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tương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đương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160" marR="43160" marT="0" marB="0"/>
                </a:tc>
                <a:extLst>
                  <a:ext uri="{0D108BD9-81ED-4DB2-BD59-A6C34878D82A}">
                    <a16:rowId xmlns:a16="http://schemas.microsoft.com/office/drawing/2014/main" val="412692465"/>
                  </a:ext>
                </a:extLst>
              </a:tr>
              <a:tr h="61219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 err="1">
                          <a:effectLst/>
                        </a:rPr>
                        <a:t>Có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sự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thay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đổi</a:t>
                      </a:r>
                      <a:r>
                        <a:rPr lang="en-US" sz="2000" b="0" dirty="0">
                          <a:effectLst/>
                        </a:rPr>
                        <a:t> PEF </a:t>
                      </a:r>
                      <a:r>
                        <a:rPr lang="en-US" sz="2000" b="0" dirty="0" err="1">
                          <a:effectLst/>
                        </a:rPr>
                        <a:t>quá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mức</a:t>
                      </a:r>
                      <a:endParaRPr lang="en-US" sz="2000" b="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</a:rPr>
                        <a:t> 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160" marR="431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 err="1">
                          <a:effectLst/>
                        </a:rPr>
                        <a:t>Người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lớn</a:t>
                      </a:r>
                      <a:r>
                        <a:rPr lang="en-US" sz="2000" b="0" dirty="0">
                          <a:effectLst/>
                        </a:rPr>
                        <a:t>: </a:t>
                      </a:r>
                      <a:r>
                        <a:rPr lang="en-US" sz="2000" b="0" dirty="0" err="1">
                          <a:effectLst/>
                        </a:rPr>
                        <a:t>Thay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đổi</a:t>
                      </a:r>
                      <a:r>
                        <a:rPr lang="en-US" sz="2000" b="0" dirty="0">
                          <a:effectLst/>
                        </a:rPr>
                        <a:t> PEF </a:t>
                      </a:r>
                      <a:r>
                        <a:rPr lang="en-US" sz="2000" b="0" dirty="0" err="1">
                          <a:effectLst/>
                        </a:rPr>
                        <a:t>trung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bình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hằng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ngày</a:t>
                      </a:r>
                      <a:r>
                        <a:rPr lang="en-US" sz="2000" b="0" dirty="0">
                          <a:effectLst/>
                        </a:rPr>
                        <a:t> &gt;10% (2 </a:t>
                      </a:r>
                      <a:r>
                        <a:rPr lang="en-US" sz="2000" b="0" dirty="0" err="1">
                          <a:effectLst/>
                        </a:rPr>
                        <a:t>tuần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</a:rPr>
                        <a:t> 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160" marR="43160" marT="0" marB="0"/>
                </a:tc>
                <a:extLst>
                  <a:ext uri="{0D108BD9-81ED-4DB2-BD59-A6C34878D82A}">
                    <a16:rowId xmlns:a16="http://schemas.microsoft.com/office/drawing/2014/main" val="2360080299"/>
                  </a:ext>
                </a:extLst>
              </a:tr>
              <a:tr h="8739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</a:rPr>
                        <a:t>CNHH </a:t>
                      </a:r>
                      <a:r>
                        <a:rPr lang="en-US" sz="2000" b="0" dirty="0" err="1">
                          <a:effectLst/>
                        </a:rPr>
                        <a:t>tăng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có</a:t>
                      </a:r>
                      <a:r>
                        <a:rPr lang="en-US" sz="2000" b="0" dirty="0">
                          <a:effectLst/>
                        </a:rPr>
                        <a:t> ý </a:t>
                      </a:r>
                      <a:r>
                        <a:rPr lang="en-US" sz="2000" b="0" dirty="0" err="1">
                          <a:effectLst/>
                        </a:rPr>
                        <a:t>nghĩa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sau</a:t>
                      </a:r>
                      <a:r>
                        <a:rPr lang="en-US" sz="2000" b="0" dirty="0">
                          <a:effectLst/>
                        </a:rPr>
                        <a:t> 4 </a:t>
                      </a:r>
                      <a:r>
                        <a:rPr lang="en-US" sz="2000" b="0" dirty="0" err="1">
                          <a:effectLst/>
                        </a:rPr>
                        <a:t>tuần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điều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trị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kháng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viêm</a:t>
                      </a:r>
                      <a:endParaRPr lang="en-US" sz="2000" b="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</a:rPr>
                        <a:t> 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160" marR="431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 err="1">
                          <a:effectLst/>
                        </a:rPr>
                        <a:t>Tăng</a:t>
                      </a:r>
                      <a:r>
                        <a:rPr lang="en-US" sz="2000" b="0" dirty="0">
                          <a:effectLst/>
                        </a:rPr>
                        <a:t> FEV1 &gt;12% </a:t>
                      </a:r>
                      <a:r>
                        <a:rPr lang="en-US" sz="2000" b="0" dirty="0" err="1">
                          <a:effectLst/>
                        </a:rPr>
                        <a:t>và</a:t>
                      </a:r>
                      <a:r>
                        <a:rPr lang="en-US" sz="2000" b="0" dirty="0">
                          <a:effectLst/>
                        </a:rPr>
                        <a:t> &gt;200 mL (</a:t>
                      </a:r>
                      <a:r>
                        <a:rPr lang="en-US" sz="2000" b="0" dirty="0" err="1">
                          <a:effectLst/>
                        </a:rPr>
                        <a:t>hoặc</a:t>
                      </a:r>
                      <a:r>
                        <a:rPr lang="en-US" sz="2000" b="0" dirty="0">
                          <a:effectLst/>
                        </a:rPr>
                        <a:t> PEF &gt;20%) so </a:t>
                      </a:r>
                      <a:r>
                        <a:rPr lang="en-US" sz="2000" b="0" dirty="0" err="1">
                          <a:effectLst/>
                        </a:rPr>
                        <a:t>với</a:t>
                      </a:r>
                      <a:r>
                        <a:rPr lang="en-US" sz="2000" b="0" dirty="0">
                          <a:effectLst/>
                        </a:rPr>
                        <a:t> ban </a:t>
                      </a:r>
                      <a:r>
                        <a:rPr lang="en-US" sz="2000" b="0" dirty="0" err="1">
                          <a:effectLst/>
                        </a:rPr>
                        <a:t>đầu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sau</a:t>
                      </a:r>
                      <a:r>
                        <a:rPr lang="en-US" sz="2000" b="0" dirty="0">
                          <a:effectLst/>
                        </a:rPr>
                        <a:t> 4 </a:t>
                      </a:r>
                      <a:r>
                        <a:rPr lang="en-US" sz="2000" b="0" dirty="0" err="1">
                          <a:effectLst/>
                        </a:rPr>
                        <a:t>tuần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điều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trị</a:t>
                      </a:r>
                      <a:r>
                        <a:rPr lang="en-US" sz="2000" b="0" dirty="0">
                          <a:effectLst/>
                        </a:rPr>
                        <a:t>, </a:t>
                      </a:r>
                      <a:r>
                        <a:rPr lang="en-US" sz="2000" b="0" dirty="0" err="1">
                          <a:effectLst/>
                        </a:rPr>
                        <a:t>ngoài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đợt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nhiễm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trùng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hô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hấp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160" marR="43160" marT="0" marB="0"/>
                </a:tc>
                <a:extLst>
                  <a:ext uri="{0D108BD9-81ED-4DB2-BD59-A6C34878D82A}">
                    <a16:rowId xmlns:a16="http://schemas.microsoft.com/office/drawing/2014/main" val="2123593968"/>
                  </a:ext>
                </a:extLst>
              </a:tr>
              <a:tr h="35575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</a:rPr>
                        <a:t>Test </a:t>
                      </a:r>
                      <a:r>
                        <a:rPr lang="en-US" sz="2000" b="0" dirty="0" err="1">
                          <a:effectLst/>
                        </a:rPr>
                        <a:t>gắng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sức</a:t>
                      </a:r>
                      <a:r>
                        <a:rPr lang="en-US" sz="2000" b="0" dirty="0">
                          <a:effectLst/>
                        </a:rPr>
                        <a:t> (+)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160" marR="431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 err="1">
                          <a:effectLst/>
                        </a:rPr>
                        <a:t>Người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lớn</a:t>
                      </a:r>
                      <a:r>
                        <a:rPr lang="en-US" sz="2000" b="0" dirty="0">
                          <a:effectLst/>
                        </a:rPr>
                        <a:t>: FEV1 </a:t>
                      </a:r>
                      <a:r>
                        <a:rPr lang="en-US" sz="2000" b="0" dirty="0" err="1">
                          <a:effectLst/>
                        </a:rPr>
                        <a:t>giảm</a:t>
                      </a:r>
                      <a:r>
                        <a:rPr lang="en-US" sz="2000" b="0" dirty="0">
                          <a:effectLst/>
                        </a:rPr>
                        <a:t> &gt;10% </a:t>
                      </a:r>
                      <a:r>
                        <a:rPr lang="en-US" sz="2000" b="0" dirty="0" err="1">
                          <a:effectLst/>
                        </a:rPr>
                        <a:t>và</a:t>
                      </a:r>
                      <a:r>
                        <a:rPr lang="en-US" sz="2000" b="0" dirty="0">
                          <a:effectLst/>
                        </a:rPr>
                        <a:t> 200ml so </a:t>
                      </a:r>
                      <a:r>
                        <a:rPr lang="en-US" sz="2000" b="0" dirty="0" err="1">
                          <a:effectLst/>
                        </a:rPr>
                        <a:t>với</a:t>
                      </a:r>
                      <a:r>
                        <a:rPr lang="en-US" sz="2000" b="0" dirty="0">
                          <a:effectLst/>
                        </a:rPr>
                        <a:t> ban </a:t>
                      </a:r>
                      <a:r>
                        <a:rPr lang="en-US" sz="2000" b="0" dirty="0" err="1">
                          <a:effectLst/>
                        </a:rPr>
                        <a:t>đầu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160" marR="43160" marT="0" marB="0"/>
                </a:tc>
                <a:extLst>
                  <a:ext uri="{0D108BD9-81ED-4DB2-BD59-A6C34878D82A}">
                    <a16:rowId xmlns:a16="http://schemas.microsoft.com/office/drawing/2014/main" val="3853132651"/>
                  </a:ext>
                </a:extLst>
              </a:tr>
              <a:tr h="9587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</a:rPr>
                        <a:t>Test </a:t>
                      </a:r>
                      <a:r>
                        <a:rPr lang="en-US" sz="2000" b="0" dirty="0" err="1">
                          <a:effectLst/>
                        </a:rPr>
                        <a:t>thách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thức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cây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phế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quản</a:t>
                      </a:r>
                      <a:r>
                        <a:rPr lang="en-US" sz="2000" b="0" dirty="0">
                          <a:effectLst/>
                        </a:rPr>
                        <a:t> (+)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</a:rPr>
                        <a:t> 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160" marR="431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 err="1">
                          <a:effectLst/>
                        </a:rPr>
                        <a:t>Giảm</a:t>
                      </a:r>
                      <a:r>
                        <a:rPr lang="en-US" sz="2000" b="0" dirty="0">
                          <a:effectLst/>
                        </a:rPr>
                        <a:t> FEV1&gt;20% so </a:t>
                      </a:r>
                      <a:r>
                        <a:rPr lang="en-US" sz="2000" b="0" dirty="0" err="1">
                          <a:effectLst/>
                        </a:rPr>
                        <a:t>với</a:t>
                      </a:r>
                      <a:r>
                        <a:rPr lang="en-US" sz="2000" b="0" dirty="0">
                          <a:effectLst/>
                        </a:rPr>
                        <a:t> ban </a:t>
                      </a:r>
                      <a:r>
                        <a:rPr lang="en-US" sz="2000" b="0" dirty="0" err="1">
                          <a:effectLst/>
                        </a:rPr>
                        <a:t>đầu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với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liều</a:t>
                      </a:r>
                      <a:r>
                        <a:rPr lang="en-US" sz="2000" b="0" dirty="0">
                          <a:effectLst/>
                        </a:rPr>
                        <a:t> methacholine </a:t>
                      </a:r>
                      <a:r>
                        <a:rPr lang="en-US" sz="2000" b="0" dirty="0" err="1">
                          <a:effectLst/>
                        </a:rPr>
                        <a:t>chuẩn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hoặc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histamin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hoặc</a:t>
                      </a:r>
                      <a:r>
                        <a:rPr lang="en-US" sz="2000" b="0" dirty="0">
                          <a:effectLst/>
                        </a:rPr>
                        <a:t> &gt;15% </a:t>
                      </a:r>
                      <a:r>
                        <a:rPr lang="en-US" sz="2000" b="0" dirty="0" err="1">
                          <a:effectLst/>
                        </a:rPr>
                        <a:t>với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thử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thách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tăng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thông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khí</a:t>
                      </a:r>
                      <a:r>
                        <a:rPr lang="en-US" sz="2000" b="0" dirty="0">
                          <a:effectLst/>
                        </a:rPr>
                        <a:t>, dung </a:t>
                      </a:r>
                      <a:r>
                        <a:rPr lang="en-US" sz="2000" b="0" dirty="0" err="1">
                          <a:effectLst/>
                        </a:rPr>
                        <a:t>dịch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ưu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trương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hoặc</a:t>
                      </a:r>
                      <a:r>
                        <a:rPr lang="en-US" sz="2000" b="0" dirty="0">
                          <a:effectLst/>
                        </a:rPr>
                        <a:t> mannitol </a:t>
                      </a:r>
                      <a:r>
                        <a:rPr lang="en-US" sz="2000" b="0" dirty="0" err="1">
                          <a:effectLst/>
                        </a:rPr>
                        <a:t>chuẩn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hóa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160" marR="43160" marT="0" marB="0"/>
                </a:tc>
                <a:extLst>
                  <a:ext uri="{0D108BD9-81ED-4DB2-BD59-A6C34878D82A}">
                    <a16:rowId xmlns:a16="http://schemas.microsoft.com/office/drawing/2014/main" val="3502242257"/>
                  </a:ext>
                </a:extLst>
              </a:tr>
              <a:tr h="59695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 err="1">
                          <a:effectLst/>
                        </a:rPr>
                        <a:t>Có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sự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thay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đổi</a:t>
                      </a:r>
                      <a:r>
                        <a:rPr lang="en-US" sz="2000" b="0" dirty="0">
                          <a:effectLst/>
                        </a:rPr>
                        <a:t> CNHH </a:t>
                      </a:r>
                      <a:r>
                        <a:rPr lang="en-US" sz="2000" b="0" dirty="0" err="1">
                          <a:effectLst/>
                        </a:rPr>
                        <a:t>đáng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kể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giữa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các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lần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khám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160" marR="431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 err="1">
                          <a:effectLst/>
                        </a:rPr>
                        <a:t>Người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lớn</a:t>
                      </a:r>
                      <a:r>
                        <a:rPr lang="en-US" sz="2000" b="0" dirty="0">
                          <a:effectLst/>
                        </a:rPr>
                        <a:t>: </a:t>
                      </a:r>
                      <a:r>
                        <a:rPr lang="en-US" sz="2000" b="0" dirty="0" err="1">
                          <a:effectLst/>
                        </a:rPr>
                        <a:t>sự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thay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đổi</a:t>
                      </a:r>
                      <a:r>
                        <a:rPr lang="en-US" sz="2000" b="0" dirty="0">
                          <a:effectLst/>
                        </a:rPr>
                        <a:t> FEV1 &gt;12% </a:t>
                      </a:r>
                      <a:r>
                        <a:rPr lang="en-US" sz="2000" b="0" dirty="0" err="1">
                          <a:effectLst/>
                        </a:rPr>
                        <a:t>và</a:t>
                      </a:r>
                      <a:r>
                        <a:rPr lang="en-US" sz="2000" b="0" dirty="0">
                          <a:effectLst/>
                        </a:rPr>
                        <a:t> &gt;200 mL </a:t>
                      </a:r>
                      <a:r>
                        <a:rPr lang="en-US" sz="2000" b="0" dirty="0" err="1">
                          <a:effectLst/>
                        </a:rPr>
                        <a:t>giữa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các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lần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khám</a:t>
                      </a:r>
                      <a:r>
                        <a:rPr lang="en-US" sz="2000" b="0" dirty="0">
                          <a:effectLst/>
                        </a:rPr>
                        <a:t>, </a:t>
                      </a:r>
                      <a:r>
                        <a:rPr lang="en-US" sz="2000" b="0" dirty="0" err="1">
                          <a:effectLst/>
                        </a:rPr>
                        <a:t>ngoài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đợt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nhiễm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trùng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hô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hấp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160" marR="43160" marT="0" marB="0"/>
                </a:tc>
                <a:extLst>
                  <a:ext uri="{0D108BD9-81ED-4DB2-BD59-A6C34878D82A}">
                    <a16:rowId xmlns:a16="http://schemas.microsoft.com/office/drawing/2014/main" val="719974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193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7E7D-F538-4590-AA33-AB9B69AA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đợt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96FA0-2621-4AAB-ADB2-0C874D6D8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89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465581" y="152400"/>
          <a:ext cx="9261475" cy="436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r:id="rId3" imgW="9829800" imgH="4629150" progId="Paint.Picture">
                  <p:embed/>
                </p:oleObj>
              </mc:Choice>
              <mc:Fallback>
                <p:oleObj r:id="rId3" imgW="9829800" imgH="4629150" progId="Paint.Picture">
                  <p:embed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1465581" y="152400"/>
                        <a:ext cx="9261475" cy="4361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609601" y="4459922"/>
            <a:ext cx="8315324" cy="2342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en-US" sz="2400" dirty="0" err="1">
                <a:sym typeface="+mn-ea"/>
              </a:rPr>
              <a:t>Bệnh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sử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với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các</a:t>
            </a:r>
            <a:r>
              <a:rPr lang="en-US" sz="2400" dirty="0">
                <a:sym typeface="+mn-ea"/>
              </a:rPr>
              <a:t> TC HH </a:t>
            </a:r>
            <a:r>
              <a:rPr lang="en-US" sz="2400" dirty="0" err="1">
                <a:sym typeface="+mn-ea"/>
              </a:rPr>
              <a:t>thay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đổi</a:t>
            </a:r>
            <a:r>
              <a:rPr lang="en-US" sz="2400" dirty="0">
                <a:sym typeface="+mn-ea"/>
              </a:rPr>
              <a:t>. </a:t>
            </a:r>
            <a:endParaRPr lang="en-US" sz="2400" dirty="0"/>
          </a:p>
          <a:p>
            <a:pPr algn="l"/>
            <a:r>
              <a:rPr lang="en-US" sz="2400" dirty="0">
                <a:sym typeface="+mn-ea"/>
              </a:rPr>
              <a:t>Ho, </a:t>
            </a:r>
            <a:r>
              <a:rPr lang="en-US" sz="2400" dirty="0" err="1">
                <a:sym typeface="+mn-ea"/>
              </a:rPr>
              <a:t>khò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khè</a:t>
            </a:r>
            <a:r>
              <a:rPr lang="en-US" sz="2400" dirty="0">
                <a:sym typeface="+mn-ea"/>
              </a:rPr>
              <a:t>, </a:t>
            </a:r>
            <a:r>
              <a:rPr lang="en-US" sz="2400" dirty="0" err="1">
                <a:sym typeface="+mn-ea"/>
              </a:rPr>
              <a:t>nặng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ngực</a:t>
            </a:r>
            <a:r>
              <a:rPr lang="en-US" sz="2400" dirty="0">
                <a:sym typeface="+mn-ea"/>
              </a:rPr>
              <a:t>, </a:t>
            </a:r>
            <a:r>
              <a:rPr lang="en-US" sz="2400" dirty="0" err="1">
                <a:sym typeface="+mn-ea"/>
              </a:rPr>
              <a:t>khó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thở</a:t>
            </a:r>
            <a:endParaRPr lang="en-US" sz="2400" dirty="0"/>
          </a:p>
          <a:p>
            <a:pPr algn="l"/>
            <a:r>
              <a:rPr lang="en-US" sz="2400" dirty="0">
                <a:sym typeface="+mn-ea"/>
              </a:rPr>
              <a:t>- </a:t>
            </a:r>
            <a:r>
              <a:rPr lang="en-US" sz="2400" dirty="0" err="1">
                <a:sym typeface="+mn-ea"/>
              </a:rPr>
              <a:t>Thay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đổi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theo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thời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gian</a:t>
            </a:r>
            <a:r>
              <a:rPr lang="en-US" sz="2400" dirty="0">
                <a:sym typeface="+mn-ea"/>
              </a:rPr>
              <a:t>, </a:t>
            </a:r>
            <a:r>
              <a:rPr lang="en-US" sz="2400" dirty="0" err="1">
                <a:sym typeface="+mn-ea"/>
              </a:rPr>
              <a:t>cường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độ</a:t>
            </a:r>
            <a:endParaRPr lang="en-US" sz="2400" dirty="0"/>
          </a:p>
          <a:p>
            <a:pPr algn="l"/>
            <a:r>
              <a:rPr lang="en-US" sz="2400" dirty="0">
                <a:sym typeface="+mn-ea"/>
              </a:rPr>
              <a:t>- </a:t>
            </a:r>
            <a:r>
              <a:rPr lang="en-US" sz="2400" dirty="0" err="1">
                <a:sym typeface="+mn-ea"/>
              </a:rPr>
              <a:t>Nặng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hơn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đêm</a:t>
            </a:r>
            <a:r>
              <a:rPr lang="en-US" sz="2400" dirty="0">
                <a:sym typeface="+mn-ea"/>
              </a:rPr>
              <a:t>, </a:t>
            </a:r>
            <a:r>
              <a:rPr lang="en-US" sz="2400" dirty="0" err="1">
                <a:sym typeface="+mn-ea"/>
              </a:rPr>
              <a:t>về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sáng</a:t>
            </a:r>
            <a:r>
              <a:rPr lang="en-US" sz="2400" dirty="0">
                <a:sym typeface="+mn-ea"/>
              </a:rPr>
              <a:t>, </a:t>
            </a:r>
            <a:r>
              <a:rPr lang="en-US" sz="2400" dirty="0" err="1">
                <a:sym typeface="+mn-ea"/>
              </a:rPr>
              <a:t>thức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dậy</a:t>
            </a:r>
            <a:endParaRPr lang="en-US" sz="2400" dirty="0"/>
          </a:p>
          <a:p>
            <a:pPr algn="l"/>
            <a:r>
              <a:rPr lang="en-US" sz="2400" dirty="0">
                <a:sym typeface="+mn-ea"/>
              </a:rPr>
              <a:t>- </a:t>
            </a:r>
            <a:r>
              <a:rPr lang="en-US" sz="2400" dirty="0" err="1">
                <a:sym typeface="+mn-ea"/>
              </a:rPr>
              <a:t>Khởi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phát</a:t>
            </a:r>
            <a:r>
              <a:rPr lang="en-US" sz="2400" dirty="0">
                <a:sym typeface="+mn-ea"/>
              </a:rPr>
              <a:t>: </a:t>
            </a:r>
            <a:r>
              <a:rPr lang="en-US" sz="2400" dirty="0" err="1">
                <a:sym typeface="+mn-ea"/>
              </a:rPr>
              <a:t>gắng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sức</a:t>
            </a:r>
            <a:r>
              <a:rPr lang="en-US" sz="2400" dirty="0">
                <a:sym typeface="+mn-ea"/>
              </a:rPr>
              <a:t>, </a:t>
            </a:r>
            <a:r>
              <a:rPr lang="en-US" sz="2400" dirty="0" err="1">
                <a:sym typeface="+mn-ea"/>
              </a:rPr>
              <a:t>cười</a:t>
            </a:r>
            <a:r>
              <a:rPr lang="en-US" sz="2400" dirty="0">
                <a:sym typeface="+mn-ea"/>
              </a:rPr>
              <a:t>, </a:t>
            </a:r>
            <a:r>
              <a:rPr lang="en-US" sz="2400" dirty="0" err="1">
                <a:sym typeface="+mn-ea"/>
              </a:rPr>
              <a:t>dị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nguyên</a:t>
            </a:r>
            <a:r>
              <a:rPr lang="en-US" sz="2400" dirty="0">
                <a:sym typeface="+mn-ea"/>
              </a:rPr>
              <a:t>, </a:t>
            </a:r>
            <a:r>
              <a:rPr lang="en-US" sz="2400" dirty="0" err="1">
                <a:sym typeface="+mn-ea"/>
              </a:rPr>
              <a:t>lạnh</a:t>
            </a:r>
            <a:endParaRPr lang="en-US" sz="2400" dirty="0"/>
          </a:p>
          <a:p>
            <a:pPr algn="l"/>
            <a:r>
              <a:rPr lang="en-US" sz="2400" dirty="0">
                <a:sym typeface="+mn-ea"/>
              </a:rPr>
              <a:t>- </a:t>
            </a:r>
            <a:r>
              <a:rPr lang="en-US" sz="2400" dirty="0" err="1">
                <a:sym typeface="+mn-ea"/>
              </a:rPr>
              <a:t>Nặng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hơn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khi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nhiễm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siêu</a:t>
            </a:r>
            <a:r>
              <a:rPr lang="en-US" sz="2400" dirty="0">
                <a:sym typeface="+mn-ea"/>
              </a:rPr>
              <a:t> vi</a:t>
            </a:r>
            <a:endParaRPr lang="en-US" altLang="en-SG" sz="2400" dirty="0">
              <a:latin typeface="Arial" panose="020B0604020202020204" pitchFamily="3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987550" y="2428240"/>
            <a:ext cx="3542030" cy="1214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2400" dirty="0" err="1">
                <a:latin typeface="Arial" panose="020B0604020202020204" pitchFamily="34" charset="0"/>
              </a:rPr>
              <a:t>Bệnh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sử</a:t>
            </a:r>
            <a:r>
              <a:rPr lang="en-US" altLang="en-SG" sz="2400" dirty="0">
                <a:latin typeface="Arial" panose="020B0604020202020204" pitchFamily="34" charset="0"/>
              </a:rPr>
              <a:t>/</a:t>
            </a:r>
            <a:r>
              <a:rPr lang="en-US" altLang="en-SG" sz="2400" dirty="0" err="1">
                <a:latin typeface="Arial" panose="020B0604020202020204" pitchFamily="34" charset="0"/>
              </a:rPr>
              <a:t>khám</a:t>
            </a:r>
            <a:r>
              <a:rPr lang="en-US" altLang="en-SG" sz="2400" dirty="0">
                <a:latin typeface="Arial" panose="020B0604020202020204" pitchFamily="34" charset="0"/>
              </a:rPr>
              <a:t>  </a:t>
            </a:r>
            <a:r>
              <a:rPr lang="en-US" altLang="en-SG" sz="2400" dirty="0" err="1">
                <a:latin typeface="Arial" panose="020B0604020202020204" pitchFamily="34" charset="0"/>
              </a:rPr>
              <a:t>ủng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hộ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chẩn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đoán</a:t>
            </a:r>
            <a:r>
              <a:rPr lang="en-US" altLang="en-SG" sz="2400" dirty="0">
                <a:latin typeface="Arial" panose="020B0604020202020204" pitchFamily="34" charset="0"/>
              </a:rPr>
              <a:t> hen?</a:t>
            </a:r>
          </a:p>
        </p:txBody>
      </p:sp>
      <p:sp>
        <p:nvSpPr>
          <p:cNvPr id="8" name="Rectangles 7"/>
          <p:cNvSpPr/>
          <p:nvPr/>
        </p:nvSpPr>
        <p:spPr>
          <a:xfrm>
            <a:off x="7248128" y="3458846"/>
            <a:ext cx="3528060" cy="10801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dirty="0" err="1">
                <a:latin typeface="Arial" panose="020B0604020202020204" pitchFamily="34" charset="0"/>
              </a:rPr>
              <a:t>Bệnh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sử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kỹ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hơn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và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Cận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lâm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sàng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để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có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chẩn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đoán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thay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thế</a:t>
            </a:r>
            <a:endParaRPr lang="en-US" altLang="en-SG" dirty="0"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dirty="0" err="1">
                <a:latin typeface="Arial" panose="020B0604020202020204" pitchFamily="34" charset="0"/>
              </a:rPr>
              <a:t>Xác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đinh</a:t>
            </a:r>
            <a:r>
              <a:rPr lang="en-US" altLang="en-SG" dirty="0">
                <a:latin typeface="Arial" panose="020B0604020202020204" pitchFamily="34" charset="0"/>
              </a:rPr>
              <a:t>  </a:t>
            </a:r>
            <a:r>
              <a:rPr lang="en-US" altLang="en-SG" dirty="0" err="1">
                <a:latin typeface="Arial" panose="020B0604020202020204" pitchFamily="34" charset="0"/>
              </a:rPr>
              <a:t>chẩn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đoán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thay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thế</a:t>
            </a:r>
            <a:endParaRPr lang="en-US" altLang="en-SG" dirty="0">
              <a:latin typeface="Arial" panose="020B0604020202020204" pitchFamily="34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1465581" y="3748405"/>
            <a:ext cx="1872615" cy="6311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>
                <a:latin typeface="Arial" panose="020B0604020202020204" pitchFamily="34" charset="0"/>
              </a:rPr>
              <a:t>Cần cấp cứu và không có </a:t>
            </a:r>
            <a:r>
              <a:rPr lang="en-US" altLang="en-SG">
                <a:latin typeface="Calibri" panose="020F0502020204030204" charset="0"/>
                <a:cs typeface="Calibri" panose="020F0502020204030204" charset="0"/>
              </a:rPr>
              <a:t>Δ</a:t>
            </a:r>
            <a:r>
              <a:rPr lang="en-US" altLang="en-SG">
                <a:latin typeface="Arial" panose="020B0604020202020204" pitchFamily="34" charset="0"/>
              </a:rPr>
              <a:t> khác</a:t>
            </a:r>
          </a:p>
        </p:txBody>
      </p:sp>
      <p:sp>
        <p:nvSpPr>
          <p:cNvPr id="10" name="Rectangles 9"/>
          <p:cNvSpPr/>
          <p:nvPr/>
        </p:nvSpPr>
        <p:spPr>
          <a:xfrm>
            <a:off x="1562101" y="270510"/>
            <a:ext cx="4027488" cy="1214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2400" dirty="0" err="1">
                <a:latin typeface="Arial" panose="020B0604020202020204" pitchFamily="34" charset="0"/>
              </a:rPr>
              <a:t>Bệnh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nhân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với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các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triệu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chứng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hô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hấp</a:t>
            </a:r>
            <a:endParaRPr lang="en-US" altLang="en-SG" sz="2400" dirty="0">
              <a:latin typeface="Arial" panose="020B0604020202020204" pitchFamily="3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1465581" y="3762375"/>
            <a:ext cx="1872615" cy="6311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dirty="0" err="1">
                <a:latin typeface="Arial" panose="020B0604020202020204" pitchFamily="34" charset="0"/>
              </a:rPr>
              <a:t>Cần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cấp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cứu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và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không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có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>
                <a:latin typeface="Calibri" panose="020F0502020204030204" charset="0"/>
                <a:cs typeface="Calibri" panose="020F0502020204030204" charset="0"/>
              </a:rPr>
              <a:t>Δ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khác</a:t>
            </a:r>
            <a:endParaRPr lang="en-US" altLang="en-SG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548765" y="31115"/>
          <a:ext cx="9094470" cy="557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r:id="rId3" imgW="10191750" imgH="6248400" progId="Paint.Picture">
                  <p:embed/>
                </p:oleObj>
              </mc:Choice>
              <mc:Fallback>
                <p:oleObj r:id="rId3" imgW="10191750" imgH="6248400" progId="Paint.Picture">
                  <p:embed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1548765" y="31115"/>
                        <a:ext cx="9094470" cy="557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224020" y="1557020"/>
            <a:ext cx="25196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Rectangles 10"/>
          <p:cNvSpPr/>
          <p:nvPr/>
        </p:nvSpPr>
        <p:spPr>
          <a:xfrm>
            <a:off x="3696970" y="1458111"/>
            <a:ext cx="4382770" cy="1022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2400" dirty="0">
                <a:latin typeface="Arial" panose="020B0604020202020204" pitchFamily="34" charset="0"/>
              </a:rPr>
              <a:t>CNHH/PEF </a:t>
            </a:r>
            <a:r>
              <a:rPr lang="en-US" altLang="en-SG" sz="2400" dirty="0" err="1">
                <a:latin typeface="Arial" panose="020B0604020202020204" pitchFamily="34" charset="0"/>
              </a:rPr>
              <a:t>với</a:t>
            </a:r>
            <a:r>
              <a:rPr lang="en-US" altLang="en-SG" sz="2400" dirty="0">
                <a:latin typeface="Arial" panose="020B0604020202020204" pitchFamily="34" charset="0"/>
              </a:rPr>
              <a:t> test </a:t>
            </a:r>
            <a:r>
              <a:rPr lang="en-US" altLang="en-SG" sz="2400" dirty="0" err="1">
                <a:latin typeface="Arial" panose="020B0604020202020204" pitchFamily="34" charset="0"/>
              </a:rPr>
              <a:t>hồi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phục</a:t>
            </a:r>
            <a:endParaRPr lang="en-US" altLang="en-SG" sz="2400" dirty="0"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2400" dirty="0" err="1">
                <a:latin typeface="Arial" panose="020B0604020202020204" pitchFamily="34" charset="0"/>
              </a:rPr>
              <a:t>kết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quả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ủng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hộ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>
                <a:latin typeface="Calibri" panose="020F0502020204030204" charset="0"/>
                <a:cs typeface="Calibri" panose="020F0502020204030204" charset="0"/>
              </a:rPr>
              <a:t>Δ hen?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3050541" y="359410"/>
            <a:ext cx="1872615" cy="6311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dirty="0" err="1">
                <a:latin typeface="Arial" panose="020B0604020202020204" pitchFamily="34" charset="0"/>
              </a:rPr>
              <a:t>Cần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cấp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cứu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và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không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có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>
                <a:latin typeface="Calibri" panose="020F0502020204030204" charset="0"/>
                <a:cs typeface="Calibri" panose="020F0502020204030204" charset="0"/>
              </a:rPr>
              <a:t>Δ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khác</a:t>
            </a:r>
            <a:endParaRPr lang="en-US" altLang="en-SG" dirty="0">
              <a:latin typeface="Arial" panose="020B0604020202020204" pitchFamily="3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8059420" y="31116"/>
            <a:ext cx="3256280" cy="10801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>
                <a:latin typeface="Arial" panose="020B0604020202020204" pitchFamily="34" charset="0"/>
              </a:rPr>
              <a:t>Bệnh sử kỹ hơn và Cận lâm sàng để có chẩn đoán thay thế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>
                <a:latin typeface="Arial" panose="020B0604020202020204" pitchFamily="34" charset="0"/>
              </a:rPr>
              <a:t>Xác đinh  chẩn đoán thay thế</a:t>
            </a:r>
          </a:p>
        </p:txBody>
      </p:sp>
      <p:sp>
        <p:nvSpPr>
          <p:cNvPr id="9" name="Rectangles 8"/>
          <p:cNvSpPr/>
          <p:nvPr/>
        </p:nvSpPr>
        <p:spPr>
          <a:xfrm>
            <a:off x="7139942" y="2896866"/>
            <a:ext cx="3184525" cy="1457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2400" dirty="0" err="1">
                <a:latin typeface="Arial" panose="020B0604020202020204" pitchFamily="34" charset="0"/>
              </a:rPr>
              <a:t>Lặp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lại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xét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nghiệm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hoặc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sắp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xếp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làm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xét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nghiệm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khác</a:t>
            </a:r>
            <a:endParaRPr lang="en-US" altLang="en-SG" sz="2400" dirty="0"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2400" dirty="0" err="1">
                <a:latin typeface="Calibri" panose="020F0502020204030204" charset="0"/>
                <a:cs typeface="Calibri" panose="020F0502020204030204" charset="0"/>
              </a:rPr>
              <a:t>Xác</a:t>
            </a:r>
            <a:r>
              <a:rPr lang="en-US" altLang="en-SG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SG" sz="2400" dirty="0" err="1">
                <a:latin typeface="Calibri" panose="020F0502020204030204" charset="0"/>
                <a:cs typeface="Calibri" panose="020F0502020204030204" charset="0"/>
              </a:rPr>
              <a:t>định</a:t>
            </a:r>
            <a:r>
              <a:rPr lang="en-US" altLang="en-SG" sz="2400" dirty="0">
                <a:latin typeface="Calibri" panose="020F0502020204030204" charset="0"/>
                <a:cs typeface="Calibri" panose="020F0502020204030204" charset="0"/>
              </a:rPr>
              <a:t> Δ hen</a:t>
            </a:r>
          </a:p>
        </p:txBody>
      </p:sp>
      <p:sp>
        <p:nvSpPr>
          <p:cNvPr id="10" name="Rectangles 9"/>
          <p:cNvSpPr/>
          <p:nvPr/>
        </p:nvSpPr>
        <p:spPr>
          <a:xfrm>
            <a:off x="1676400" y="4069080"/>
            <a:ext cx="3375660" cy="1935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2400" dirty="0" err="1">
                <a:latin typeface="Calibri" panose="020F0502020204030204" charset="0"/>
                <a:cs typeface="Calibri" panose="020F0502020204030204" charset="0"/>
              </a:rPr>
              <a:t>Điều</a:t>
            </a:r>
            <a:r>
              <a:rPr lang="en-US" altLang="en-SG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SG" sz="2400" dirty="0" err="1">
                <a:latin typeface="Calibri" panose="020F0502020204030204" charset="0"/>
                <a:cs typeface="Calibri" panose="020F0502020204030204" charset="0"/>
              </a:rPr>
              <a:t>trị</a:t>
            </a:r>
            <a:r>
              <a:rPr lang="en-US" altLang="en-SG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SG" sz="2400" dirty="0" err="1">
                <a:latin typeface="Calibri" panose="020F0502020204030204" charset="0"/>
                <a:cs typeface="Calibri" panose="020F0502020204030204" charset="0"/>
              </a:rPr>
              <a:t>theo</a:t>
            </a:r>
            <a:r>
              <a:rPr lang="en-US" altLang="en-SG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SG" sz="2400" dirty="0" err="1">
                <a:latin typeface="Calibri" panose="020F0502020204030204" charset="0"/>
                <a:cs typeface="Calibri" panose="020F0502020204030204" charset="0"/>
              </a:rPr>
              <a:t>kinh</a:t>
            </a:r>
            <a:r>
              <a:rPr lang="en-US" altLang="en-SG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SG" sz="2400" dirty="0" err="1">
                <a:latin typeface="Calibri" panose="020F0502020204030204" charset="0"/>
                <a:cs typeface="Calibri" panose="020F0502020204030204" charset="0"/>
              </a:rPr>
              <a:t>nghiệm</a:t>
            </a:r>
            <a:r>
              <a:rPr lang="en-US" altLang="en-SG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SG" sz="2400" dirty="0" err="1">
                <a:latin typeface="Calibri" panose="020F0502020204030204" charset="0"/>
                <a:cs typeface="Calibri" panose="020F0502020204030204" charset="0"/>
              </a:rPr>
              <a:t>với</a:t>
            </a:r>
            <a:r>
              <a:rPr lang="en-US" altLang="en-SG" sz="2400" dirty="0">
                <a:latin typeface="Calibri" panose="020F0502020204030204" charset="0"/>
                <a:cs typeface="Calibri" panose="020F0502020204030204" charset="0"/>
              </a:rPr>
              <a:t> ICS </a:t>
            </a:r>
            <a:r>
              <a:rPr lang="en-US" altLang="en-SG" sz="2400" dirty="0" err="1">
                <a:latin typeface="Calibri" panose="020F0502020204030204" charset="0"/>
                <a:cs typeface="Calibri" panose="020F0502020204030204" charset="0"/>
              </a:rPr>
              <a:t>và</a:t>
            </a:r>
            <a:r>
              <a:rPr lang="en-US" altLang="en-SG" sz="2400" dirty="0">
                <a:latin typeface="Calibri" panose="020F0502020204030204" charset="0"/>
                <a:cs typeface="Calibri" panose="020F0502020204030204" charset="0"/>
              </a:rPr>
              <a:t> SABA </a:t>
            </a:r>
            <a:r>
              <a:rPr lang="en-US" altLang="en-SG" sz="2400" dirty="0" err="1">
                <a:latin typeface="Calibri" panose="020F0502020204030204" charset="0"/>
                <a:cs typeface="Calibri" panose="020F0502020204030204" charset="0"/>
              </a:rPr>
              <a:t>khi</a:t>
            </a:r>
            <a:r>
              <a:rPr lang="en-US" altLang="en-SG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SG" sz="2400" dirty="0" err="1">
                <a:latin typeface="Calibri" panose="020F0502020204030204" charset="0"/>
                <a:cs typeface="Calibri" panose="020F0502020204030204" charset="0"/>
              </a:rPr>
              <a:t>cần</a:t>
            </a:r>
            <a:endParaRPr lang="en-US" altLang="en-SG" sz="2400" dirty="0">
              <a:latin typeface="Calibri" panose="020F0502020204030204" charset="0"/>
              <a:cs typeface="Calibri" panose="020F050202020403020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2400" dirty="0" err="1">
                <a:latin typeface="Calibri" panose="020F0502020204030204" charset="0"/>
                <a:cs typeface="Calibri" panose="020F0502020204030204" charset="0"/>
              </a:rPr>
              <a:t>xem</a:t>
            </a:r>
            <a:r>
              <a:rPr lang="en-US" altLang="en-SG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SG" sz="2400" dirty="0" err="1">
                <a:latin typeface="Calibri" panose="020F0502020204030204" charset="0"/>
                <a:cs typeface="Calibri" panose="020F0502020204030204" charset="0"/>
              </a:rPr>
              <a:t>lại</a:t>
            </a:r>
            <a:r>
              <a:rPr lang="en-US" altLang="en-SG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SG" sz="2400" dirty="0" err="1">
                <a:latin typeface="Calibri" panose="020F0502020204030204" charset="0"/>
                <a:cs typeface="Calibri" panose="020F0502020204030204" charset="0"/>
              </a:rPr>
              <a:t>đáp</a:t>
            </a:r>
            <a:r>
              <a:rPr lang="en-US" altLang="en-SG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SG" sz="2400" dirty="0" err="1">
                <a:latin typeface="Calibri" panose="020F0502020204030204" charset="0"/>
                <a:cs typeface="Calibri" panose="020F0502020204030204" charset="0"/>
              </a:rPr>
              <a:t>ứng</a:t>
            </a:r>
            <a:endParaRPr lang="en-US" altLang="en-SG" sz="2400" dirty="0">
              <a:latin typeface="Calibri" panose="020F0502020204030204" charset="0"/>
              <a:cs typeface="Calibri" panose="020F050202020403020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2400" dirty="0" err="1">
                <a:latin typeface="Calibri" panose="020F0502020204030204" charset="0"/>
                <a:cs typeface="Calibri" panose="020F0502020204030204" charset="0"/>
              </a:rPr>
              <a:t>Xét</a:t>
            </a:r>
            <a:r>
              <a:rPr lang="en-US" altLang="en-SG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SG" sz="2400" dirty="0" err="1">
                <a:latin typeface="Calibri" panose="020F0502020204030204" charset="0"/>
                <a:cs typeface="Calibri" panose="020F0502020204030204" charset="0"/>
              </a:rPr>
              <a:t>nghiệm</a:t>
            </a:r>
            <a:r>
              <a:rPr lang="en-US" altLang="en-SG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SG" sz="2400" dirty="0" err="1">
                <a:latin typeface="Calibri" panose="020F0502020204030204" charset="0"/>
                <a:cs typeface="Calibri" panose="020F0502020204030204" charset="0"/>
              </a:rPr>
              <a:t>để</a:t>
            </a:r>
            <a:r>
              <a:rPr lang="en-US" altLang="en-SG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SG" sz="2400" dirty="0" err="1">
                <a:latin typeface="Calibri" panose="020F0502020204030204" charset="0"/>
                <a:cs typeface="Calibri" panose="020F0502020204030204" charset="0"/>
              </a:rPr>
              <a:t>Δtrong</a:t>
            </a:r>
            <a:r>
              <a:rPr lang="en-US" altLang="en-SG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SG" sz="2400" dirty="0" err="1">
                <a:latin typeface="Calibri" panose="020F0502020204030204" charset="0"/>
                <a:cs typeface="Calibri" panose="020F0502020204030204" charset="0"/>
              </a:rPr>
              <a:t>vòng</a:t>
            </a:r>
            <a:r>
              <a:rPr lang="en-US" altLang="en-SG" sz="2400" dirty="0">
                <a:latin typeface="Calibri" panose="020F0502020204030204" charset="0"/>
                <a:cs typeface="Calibri" panose="020F0502020204030204" charset="0"/>
              </a:rPr>
              <a:t> 1-3 </a:t>
            </a:r>
            <a:r>
              <a:rPr lang="en-US" altLang="en-SG" sz="2400" dirty="0" err="1">
                <a:latin typeface="Calibri" panose="020F0502020204030204" charset="0"/>
                <a:cs typeface="Calibri" panose="020F0502020204030204" charset="0"/>
              </a:rPr>
              <a:t>tháng</a:t>
            </a:r>
            <a:endParaRPr lang="en-US" altLang="en-SG" sz="24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7273925" y="5282248"/>
            <a:ext cx="3375660" cy="1457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2400" dirty="0" err="1">
                <a:latin typeface="Arial" panose="020B0604020202020204" pitchFamily="34" charset="0"/>
              </a:rPr>
              <a:t>Xem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xét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thử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điều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trị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chẩn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đoán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có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thể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nhất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hoặc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chuyển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làm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thêm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xét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nghiệm</a:t>
            </a:r>
            <a:endParaRPr lang="en-US" altLang="en-SG" sz="24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615650"/>
              </p:ext>
            </p:extLst>
          </p:nvPr>
        </p:nvGraphicFramePr>
        <p:xfrm>
          <a:off x="809625" y="903309"/>
          <a:ext cx="9477375" cy="5318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r:id="rId3" imgW="9810750" imgH="5505450" progId="Paint.Picture">
                  <p:embed/>
                </p:oleObj>
              </mc:Choice>
              <mc:Fallback>
                <p:oleObj r:id="rId3" imgW="9810750" imgH="5505450" progId="Paint.Picture">
                  <p:embed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9625" y="903309"/>
                        <a:ext cx="9477375" cy="5318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609600" y="3638550"/>
            <a:ext cx="3331209" cy="23101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dirty="0">
                <a:latin typeface="Arial" panose="020B0604020202020204" pitchFamily="34" charset="0"/>
              </a:rPr>
              <a:t>NHẸ/ TB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dirty="0" err="1">
                <a:latin typeface="Arial" panose="020B0604020202020204" pitchFamily="34" charset="0"/>
              </a:rPr>
              <a:t>Nói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từng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cụm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từ</a:t>
            </a:r>
            <a:r>
              <a:rPr lang="en-US" altLang="en-SG" dirty="0">
                <a:latin typeface="Arial" panose="020B0604020202020204" pitchFamily="34" charset="0"/>
              </a:rPr>
              <a:t>, </a:t>
            </a:r>
            <a:r>
              <a:rPr lang="en-US" altLang="en-SG" dirty="0" err="1">
                <a:latin typeface="Arial" panose="020B0604020202020204" pitchFamily="34" charset="0"/>
              </a:rPr>
              <a:t>thích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ngồi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hơn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nằm</a:t>
            </a:r>
            <a:r>
              <a:rPr lang="en-US" altLang="en-SG" dirty="0">
                <a:latin typeface="Arial" panose="020B0604020202020204" pitchFamily="34" charset="0"/>
              </a:rPr>
              <a:t>, ko </a:t>
            </a:r>
            <a:r>
              <a:rPr lang="en-US" altLang="en-SG" dirty="0" err="1">
                <a:latin typeface="Arial" panose="020B0604020202020204" pitchFamily="34" charset="0"/>
              </a:rPr>
              <a:t>kích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thích</a:t>
            </a:r>
            <a:endParaRPr lang="en-US" altLang="en-SG" dirty="0"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dirty="0" err="1">
                <a:latin typeface="Arial" panose="020B0604020202020204" pitchFamily="34" charset="0"/>
              </a:rPr>
              <a:t>Nhịp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thở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tăng</a:t>
            </a:r>
            <a:endParaRPr lang="en-US" altLang="en-SG" dirty="0"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dirty="0">
                <a:latin typeface="Arial" panose="020B0604020202020204" pitchFamily="34" charset="0"/>
              </a:rPr>
              <a:t>M: 100-120l/p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dirty="0">
                <a:latin typeface="Arial" panose="020B0604020202020204" pitchFamily="34" charset="0"/>
              </a:rPr>
              <a:t>SaO2/</a:t>
            </a:r>
            <a:r>
              <a:rPr lang="en-US" altLang="en-SG" dirty="0" err="1">
                <a:latin typeface="Arial" panose="020B0604020202020204" pitchFamily="34" charset="0"/>
              </a:rPr>
              <a:t>khí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trời</a:t>
            </a:r>
            <a:r>
              <a:rPr lang="en-US" altLang="en-SG" dirty="0">
                <a:latin typeface="Arial" panose="020B0604020202020204" pitchFamily="34" charset="0"/>
              </a:rPr>
              <a:t> 90-95%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dirty="0">
                <a:latin typeface="Arial" panose="020B0604020202020204" pitchFamily="34" charset="0"/>
              </a:rPr>
              <a:t>PEF &gt;50% </a:t>
            </a:r>
            <a:r>
              <a:rPr lang="en-US" altLang="en-SG" dirty="0" err="1">
                <a:latin typeface="Arial" panose="020B0604020202020204" pitchFamily="34" charset="0"/>
              </a:rPr>
              <a:t>giá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trị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dự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đoán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hoặc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tốt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nhất</a:t>
            </a:r>
            <a:endParaRPr lang="en-US" altLang="en-SG" dirty="0">
              <a:latin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38601" y="3800474"/>
            <a:ext cx="2762250" cy="2421255"/>
          </a:xfrm>
          <a:prstGeom prst="roundRect">
            <a:avLst>
              <a:gd name="adj" fmla="val 1706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dirty="0">
                <a:latin typeface="Arial" panose="020B0604020202020204" pitchFamily="34" charset="0"/>
              </a:rPr>
              <a:t>NẶNG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dirty="0" err="1">
                <a:latin typeface="Arial" panose="020B0604020202020204" pitchFamily="34" charset="0"/>
              </a:rPr>
              <a:t>Nói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từng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từ</a:t>
            </a:r>
            <a:r>
              <a:rPr lang="en-US" altLang="en-SG" dirty="0">
                <a:latin typeface="Arial" panose="020B0604020202020204" pitchFamily="34" charset="0"/>
              </a:rPr>
              <a:t>, </a:t>
            </a:r>
            <a:r>
              <a:rPr lang="en-US" altLang="en-SG" dirty="0" err="1">
                <a:latin typeface="Arial" panose="020B0604020202020204" pitchFamily="34" charset="0"/>
              </a:rPr>
              <a:t>ngồi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cuối</a:t>
            </a:r>
            <a:r>
              <a:rPr lang="en-US" altLang="en-SG" dirty="0">
                <a:latin typeface="Arial" panose="020B0604020202020204" pitchFamily="34" charset="0"/>
              </a:rPr>
              <a:t> ra </a:t>
            </a:r>
            <a:r>
              <a:rPr lang="en-US" altLang="en-SG" dirty="0" err="1">
                <a:latin typeface="Arial" panose="020B0604020202020204" pitchFamily="34" charset="0"/>
              </a:rPr>
              <a:t>trước</a:t>
            </a:r>
            <a:r>
              <a:rPr lang="en-US" altLang="en-SG" dirty="0">
                <a:latin typeface="Arial" panose="020B0604020202020204" pitchFamily="34" charset="0"/>
              </a:rPr>
              <a:t>, </a:t>
            </a:r>
            <a:r>
              <a:rPr lang="en-US" altLang="en-SG" dirty="0" err="1">
                <a:latin typeface="Arial" panose="020B0604020202020204" pitchFamily="34" charset="0"/>
              </a:rPr>
              <a:t>kích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thích</a:t>
            </a:r>
            <a:endParaRPr lang="en-US" altLang="en-SG" dirty="0"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b="1" dirty="0" err="1">
                <a:latin typeface="Arial" panose="020B0604020202020204" pitchFamily="34" charset="0"/>
              </a:rPr>
              <a:t>Nt</a:t>
            </a:r>
            <a:r>
              <a:rPr lang="en-US" altLang="en-SG" b="1" dirty="0">
                <a:latin typeface="Arial" panose="020B0604020202020204" pitchFamily="34" charset="0"/>
              </a:rPr>
              <a:t> &gt;30l/p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b="1" dirty="0">
                <a:latin typeface="Arial" panose="020B0604020202020204" pitchFamily="34" charset="0"/>
              </a:rPr>
              <a:t>M: &gt; 120l/p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b="1" dirty="0">
                <a:latin typeface="Arial" panose="020B0604020202020204" pitchFamily="34" charset="0"/>
              </a:rPr>
              <a:t>SaO2/</a:t>
            </a:r>
            <a:r>
              <a:rPr lang="en-US" altLang="en-SG" b="1" dirty="0" err="1">
                <a:latin typeface="Arial" panose="020B0604020202020204" pitchFamily="34" charset="0"/>
              </a:rPr>
              <a:t>khí</a:t>
            </a:r>
            <a:r>
              <a:rPr lang="en-US" altLang="en-SG" b="1" dirty="0">
                <a:latin typeface="Arial" panose="020B0604020202020204" pitchFamily="34" charset="0"/>
              </a:rPr>
              <a:t> </a:t>
            </a:r>
            <a:r>
              <a:rPr lang="en-US" altLang="en-SG" b="1" dirty="0" err="1">
                <a:latin typeface="Arial" panose="020B0604020202020204" pitchFamily="34" charset="0"/>
              </a:rPr>
              <a:t>trời</a:t>
            </a:r>
            <a:r>
              <a:rPr lang="en-US" altLang="en-SG" b="1" dirty="0">
                <a:latin typeface="Arial" panose="020B0604020202020204" pitchFamily="34" charset="0"/>
              </a:rPr>
              <a:t> &lt;90%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dirty="0">
                <a:latin typeface="Arial" panose="020B0604020202020204" pitchFamily="34" charset="0"/>
              </a:rPr>
              <a:t>PEF </a:t>
            </a:r>
            <a:r>
              <a:rPr lang="en-US" altLang="en-SG" dirty="0">
                <a:cs typeface="Arial" panose="020B0604020202020204" pitchFamily="34" charset="0"/>
              </a:rPr>
              <a:t>≤ </a:t>
            </a:r>
            <a:r>
              <a:rPr lang="en-US" altLang="en-SG" dirty="0">
                <a:latin typeface="Arial" panose="020B0604020202020204" pitchFamily="34" charset="0"/>
              </a:rPr>
              <a:t>50% </a:t>
            </a:r>
            <a:r>
              <a:rPr lang="en-US" altLang="en-SG" dirty="0" err="1">
                <a:latin typeface="Arial" panose="020B0604020202020204" pitchFamily="34" charset="0"/>
              </a:rPr>
              <a:t>giá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trị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dự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đoán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hoặc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tốt</a:t>
            </a:r>
            <a:r>
              <a:rPr lang="en-US" altLang="en-SG" dirty="0">
                <a:latin typeface="Arial" panose="020B0604020202020204" pitchFamily="34" charset="0"/>
              </a:rPr>
              <a:t> </a:t>
            </a:r>
            <a:r>
              <a:rPr lang="en-US" altLang="en-SG" dirty="0" err="1">
                <a:latin typeface="Arial" panose="020B0604020202020204" pitchFamily="34" charset="0"/>
              </a:rPr>
              <a:t>nhất</a:t>
            </a:r>
            <a:endParaRPr lang="en-US" altLang="en-SG" dirty="0">
              <a:latin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86576" y="3800473"/>
            <a:ext cx="3400423" cy="15811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1600" dirty="0">
                <a:latin typeface="Arial" panose="020B0604020202020204" pitchFamily="34" charset="0"/>
              </a:rPr>
              <a:t>ĐE DỌA TÍNH MẠNG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1600" dirty="0" err="1">
                <a:latin typeface="Arial" panose="020B0604020202020204" pitchFamily="34" charset="0"/>
              </a:rPr>
              <a:t>Lơ</a:t>
            </a:r>
            <a:r>
              <a:rPr lang="en-US" altLang="en-SG" sz="1600" dirty="0">
                <a:latin typeface="Arial" panose="020B0604020202020204" pitchFamily="34" charset="0"/>
              </a:rPr>
              <a:t> </a:t>
            </a:r>
            <a:r>
              <a:rPr lang="en-US" altLang="en-SG" sz="1600" dirty="0" err="1">
                <a:latin typeface="Arial" panose="020B0604020202020204" pitchFamily="34" charset="0"/>
              </a:rPr>
              <a:t>mơ</a:t>
            </a:r>
            <a:r>
              <a:rPr lang="en-US" altLang="en-SG" sz="1600" dirty="0">
                <a:latin typeface="Arial" panose="020B0604020202020204" pitchFamily="34" charset="0"/>
              </a:rPr>
              <a:t>, </a:t>
            </a:r>
            <a:r>
              <a:rPr lang="en-US" altLang="en-SG" sz="1600" dirty="0" err="1">
                <a:latin typeface="Arial" panose="020B0604020202020204" pitchFamily="34" charset="0"/>
              </a:rPr>
              <a:t>lú</a:t>
            </a:r>
            <a:r>
              <a:rPr lang="en-US" altLang="en-SG" sz="1600" dirty="0">
                <a:latin typeface="Arial" panose="020B0604020202020204" pitchFamily="34" charset="0"/>
              </a:rPr>
              <a:t> </a:t>
            </a:r>
            <a:r>
              <a:rPr lang="en-US" altLang="en-SG" sz="1600" dirty="0" err="1">
                <a:latin typeface="Arial" panose="020B0604020202020204" pitchFamily="34" charset="0"/>
              </a:rPr>
              <a:t>lẫn</a:t>
            </a:r>
            <a:r>
              <a:rPr lang="en-US" altLang="en-SG" sz="1600" dirty="0">
                <a:latin typeface="Arial" panose="020B0604020202020204" pitchFamily="34" charset="0"/>
              </a:rPr>
              <a:t>, </a:t>
            </a:r>
            <a:r>
              <a:rPr lang="en-US" altLang="en-SG" sz="1600" dirty="0" err="1">
                <a:latin typeface="Arial" panose="020B0604020202020204" pitchFamily="34" charset="0"/>
              </a:rPr>
              <a:t>lồng</a:t>
            </a:r>
            <a:r>
              <a:rPr lang="en-US" altLang="en-SG" sz="1600" dirty="0">
                <a:latin typeface="Arial" panose="020B0604020202020204" pitchFamily="34" charset="0"/>
              </a:rPr>
              <a:t> </a:t>
            </a:r>
            <a:r>
              <a:rPr lang="en-US" altLang="en-SG" sz="1600" dirty="0" err="1">
                <a:latin typeface="Arial" panose="020B0604020202020204" pitchFamily="34" charset="0"/>
              </a:rPr>
              <a:t>ngực</a:t>
            </a:r>
            <a:r>
              <a:rPr lang="en-US" altLang="en-SG" sz="1600" dirty="0">
                <a:latin typeface="Arial" panose="020B0604020202020204" pitchFamily="34" charset="0"/>
              </a:rPr>
              <a:t> </a:t>
            </a:r>
            <a:r>
              <a:rPr lang="en-US" altLang="en-SG" sz="1600" dirty="0" err="1">
                <a:latin typeface="Arial" panose="020B0604020202020204" pitchFamily="34" charset="0"/>
              </a:rPr>
              <a:t>im</a:t>
            </a:r>
            <a:r>
              <a:rPr lang="en-US" altLang="en-SG" sz="1600" dirty="0">
                <a:latin typeface="Arial" panose="020B0604020202020204" pitchFamily="34" charset="0"/>
              </a:rPr>
              <a:t> </a:t>
            </a:r>
            <a:r>
              <a:rPr lang="en-US" altLang="en-SG" sz="1600" dirty="0" err="1">
                <a:latin typeface="Arial" panose="020B0604020202020204" pitchFamily="34" charset="0"/>
              </a:rPr>
              <a:t>lặng</a:t>
            </a:r>
            <a:endParaRPr lang="en-US" altLang="en-SG" sz="1600" dirty="0"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SG" sz="1400" dirty="0"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SG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4E4A-1E9B-4C0F-A8E6-DA7F755D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hen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DA3C7F-77BB-4802-A465-F3B6FD387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891232"/>
              </p:ext>
            </p:extLst>
          </p:nvPr>
        </p:nvGraphicFramePr>
        <p:xfrm>
          <a:off x="289043" y="1238250"/>
          <a:ext cx="10972800" cy="3699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1632">
                  <a:extLst>
                    <a:ext uri="{9D8B030D-6E8A-4147-A177-3AD203B41FA5}">
                      <a16:colId xmlns:a16="http://schemas.microsoft.com/office/drawing/2014/main" val="3385812104"/>
                    </a:ext>
                  </a:extLst>
                </a:gridCol>
                <a:gridCol w="2174850">
                  <a:extLst>
                    <a:ext uri="{9D8B030D-6E8A-4147-A177-3AD203B41FA5}">
                      <a16:colId xmlns:a16="http://schemas.microsoft.com/office/drawing/2014/main" val="1152501541"/>
                    </a:ext>
                  </a:extLst>
                </a:gridCol>
                <a:gridCol w="2644524">
                  <a:extLst>
                    <a:ext uri="{9D8B030D-6E8A-4147-A177-3AD203B41FA5}">
                      <a16:colId xmlns:a16="http://schemas.microsoft.com/office/drawing/2014/main" val="1078270966"/>
                    </a:ext>
                  </a:extLst>
                </a:gridCol>
                <a:gridCol w="2511794">
                  <a:extLst>
                    <a:ext uri="{9D8B030D-6E8A-4147-A177-3AD203B41FA5}">
                      <a16:colId xmlns:a16="http://schemas.microsoft.com/office/drawing/2014/main" val="6805275"/>
                    </a:ext>
                  </a:extLst>
                </a:gridCol>
              </a:tblGrid>
              <a:tr h="4656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>
                          <a:effectLst/>
                        </a:rPr>
                        <a:t>Kiểm soát triệu chứng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Helvetica Neue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>
                          <a:effectLst/>
                        </a:rPr>
                        <a:t>Mức độ kiểm</a:t>
                      </a:r>
                      <a:r>
                        <a:rPr lang="vi-VN" sz="2000" b="0">
                          <a:effectLst/>
                        </a:rPr>
                        <a:t> soát</a:t>
                      </a:r>
                      <a:r>
                        <a:rPr lang="en-US" sz="2000" b="0">
                          <a:effectLst/>
                        </a:rPr>
                        <a:t> triệu chứng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Helvetica Neu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90125"/>
                  </a:ext>
                </a:extLst>
              </a:tr>
              <a:tr h="669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>
                          <a:effectLst/>
                        </a:rPr>
                        <a:t> 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dirty="0" err="1">
                          <a:effectLst/>
                        </a:rPr>
                        <a:t>Kiểm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soát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tốt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dirty="0" err="1">
                          <a:effectLst/>
                        </a:rPr>
                        <a:t>Kiểm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soát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một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phần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dirty="0" err="1">
                          <a:effectLst/>
                        </a:rPr>
                        <a:t>Không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kiểm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soát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04495079"/>
                  </a:ext>
                </a:extLst>
              </a:tr>
              <a:tr h="5668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>
                          <a:effectLst/>
                        </a:rPr>
                        <a:t>Trong 4 tuần qua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Helvetica Neue"/>
                      </a:endParaRPr>
                    </a:p>
                  </a:txBody>
                  <a:tcPr marL="0" marR="0" marT="0" marB="0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dirty="0" err="1">
                          <a:effectLst/>
                        </a:rPr>
                        <a:t>Không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có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đặc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điểm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nào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bên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cạnh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Helvetica Neue"/>
                      </a:endParaRPr>
                    </a:p>
                  </a:txBody>
                  <a:tcPr marL="0" marR="0" marT="0" marB="0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dirty="0" err="1">
                          <a:effectLst/>
                        </a:rPr>
                        <a:t>Có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từ</a:t>
                      </a:r>
                      <a:r>
                        <a:rPr lang="en-US" sz="2000" b="0" dirty="0">
                          <a:effectLst/>
                        </a:rPr>
                        <a:t> 1-2 </a:t>
                      </a:r>
                      <a:r>
                        <a:rPr lang="en-US" sz="2000" b="0" dirty="0" err="1">
                          <a:effectLst/>
                        </a:rPr>
                        <a:t>yếu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tố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bên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cạnh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Helvetica Neue"/>
                      </a:endParaRPr>
                    </a:p>
                  </a:txBody>
                  <a:tcPr marL="0" marR="0" marT="0" marB="0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dirty="0" err="1">
                          <a:effectLst/>
                        </a:rPr>
                        <a:t>Có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từ</a:t>
                      </a:r>
                      <a:r>
                        <a:rPr lang="en-US" sz="2000" b="0" dirty="0">
                          <a:effectLst/>
                        </a:rPr>
                        <a:t> 3 </a:t>
                      </a:r>
                      <a:r>
                        <a:rPr lang="en-US" sz="2000" b="0" dirty="0" err="1">
                          <a:effectLst/>
                        </a:rPr>
                        <a:t>yếu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tố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trở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lên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9120192"/>
                  </a:ext>
                </a:extLst>
              </a:tr>
              <a:tr h="4144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dirty="0" err="1">
                          <a:effectLst/>
                        </a:rPr>
                        <a:t>Triệu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chứng</a:t>
                      </a:r>
                      <a:r>
                        <a:rPr lang="en-US" sz="2000" b="0" dirty="0">
                          <a:effectLst/>
                        </a:rPr>
                        <a:t> </a:t>
                      </a:r>
                      <a:r>
                        <a:rPr lang="en-US" sz="2000" b="0" dirty="0" err="1">
                          <a:effectLst/>
                        </a:rPr>
                        <a:t>ngày</a:t>
                      </a:r>
                      <a:r>
                        <a:rPr lang="en-US" sz="2000" b="0" dirty="0">
                          <a:effectLst/>
                        </a:rPr>
                        <a:t> &gt; 2 </a:t>
                      </a:r>
                      <a:r>
                        <a:rPr lang="en-US" sz="2000" b="0" dirty="0" err="1">
                          <a:effectLst/>
                        </a:rPr>
                        <a:t>lần</a:t>
                      </a:r>
                      <a:r>
                        <a:rPr lang="vi-VN" sz="2000" b="0" dirty="0">
                          <a:effectLst/>
                        </a:rPr>
                        <a:t>/tuần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459371"/>
                  </a:ext>
                </a:extLst>
              </a:tr>
              <a:tr h="5220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>
                          <a:effectLst/>
                        </a:rPr>
                        <a:t>Thức giấc về đêm do hen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366167"/>
                  </a:ext>
                </a:extLst>
              </a:tr>
              <a:tr h="5220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dirty="0" err="1">
                          <a:effectLst/>
                        </a:rPr>
                        <a:t>Thuốc</a:t>
                      </a:r>
                      <a:r>
                        <a:rPr lang="en-US" sz="2000" b="0" dirty="0">
                          <a:effectLst/>
                        </a:rPr>
                        <a:t> </a:t>
                      </a:r>
                      <a:r>
                        <a:rPr lang="en-US" sz="2000" b="0" dirty="0" err="1">
                          <a:effectLst/>
                        </a:rPr>
                        <a:t>cắt</a:t>
                      </a:r>
                      <a:r>
                        <a:rPr lang="en-US" sz="2000" b="0" dirty="0">
                          <a:effectLst/>
                        </a:rPr>
                        <a:t> </a:t>
                      </a:r>
                      <a:r>
                        <a:rPr lang="en-US" sz="2000" b="0" dirty="0" err="1">
                          <a:effectLst/>
                        </a:rPr>
                        <a:t>cơn</a:t>
                      </a:r>
                      <a:r>
                        <a:rPr lang="en-US" sz="2000" b="0" dirty="0">
                          <a:effectLst/>
                        </a:rPr>
                        <a:t> &gt; 2 </a:t>
                      </a:r>
                      <a:r>
                        <a:rPr lang="en-US" sz="2000" b="0" dirty="0" err="1">
                          <a:effectLst/>
                        </a:rPr>
                        <a:t>lần</a:t>
                      </a:r>
                      <a:r>
                        <a:rPr lang="vi-VN" sz="2000" b="0" dirty="0">
                          <a:effectLst/>
                        </a:rPr>
                        <a:t>/tuần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234203"/>
                  </a:ext>
                </a:extLst>
              </a:tr>
              <a:tr h="5397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dirty="0" err="1">
                          <a:effectLst/>
                        </a:rPr>
                        <a:t>Giới</a:t>
                      </a:r>
                      <a:r>
                        <a:rPr lang="en-US" sz="2000" b="0" dirty="0">
                          <a:effectLst/>
                        </a:rPr>
                        <a:t> </a:t>
                      </a:r>
                      <a:r>
                        <a:rPr lang="en-US" sz="2000" b="0" dirty="0" err="1">
                          <a:effectLst/>
                        </a:rPr>
                        <a:t>hạn</a:t>
                      </a:r>
                      <a:r>
                        <a:rPr lang="en-US" sz="2000" b="0" dirty="0">
                          <a:effectLst/>
                        </a:rPr>
                        <a:t> </a:t>
                      </a:r>
                      <a:r>
                        <a:rPr lang="en-US" sz="2000" b="0" dirty="0" err="1">
                          <a:effectLst/>
                        </a:rPr>
                        <a:t>hoạt</a:t>
                      </a:r>
                      <a:r>
                        <a:rPr lang="en-US" sz="2000" b="0" dirty="0">
                          <a:effectLst/>
                        </a:rPr>
                        <a:t> </a:t>
                      </a:r>
                      <a:r>
                        <a:rPr lang="en-US" sz="2000" b="0" dirty="0" err="1">
                          <a:effectLst/>
                        </a:rPr>
                        <a:t>động</a:t>
                      </a:r>
                      <a:r>
                        <a:rPr lang="en-US" sz="2000" b="0" dirty="0">
                          <a:effectLst/>
                        </a:rPr>
                        <a:t> </a:t>
                      </a:r>
                      <a:r>
                        <a:rPr lang="en-US" sz="2000" b="0" dirty="0" err="1">
                          <a:effectLst/>
                        </a:rPr>
                        <a:t>thể</a:t>
                      </a:r>
                      <a:r>
                        <a:rPr lang="en-US" sz="2000" b="0" dirty="0">
                          <a:effectLst/>
                        </a:rPr>
                        <a:t> </a:t>
                      </a:r>
                      <a:r>
                        <a:rPr lang="en-US" sz="2000" b="0" dirty="0" err="1">
                          <a:effectLst/>
                        </a:rPr>
                        <a:t>lực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20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776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C96D-BE54-4A7B-95F5-6DE191DE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–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đợt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CC90-8A94-4721-BB32-55794C52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6" y="773113"/>
            <a:ext cx="11725274" cy="5132387"/>
          </a:xfrm>
        </p:spPr>
        <p:txBody>
          <a:bodyPr/>
          <a:lstStyle/>
          <a:p>
            <a:pPr lvl="1" algn="just">
              <a:lnSpc>
                <a:spcPct val="107000"/>
              </a:lnSpc>
              <a:spcAft>
                <a:spcPts val="800"/>
              </a:spcAft>
              <a:tabLst>
                <a:tab pos="269875" algn="l"/>
              </a:tabLst>
            </a:pPr>
            <a:r>
              <a:rPr lang="en-US" sz="2200" b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Triệu</a:t>
            </a:r>
            <a:r>
              <a:rPr lang="en-US" sz="2200" b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chứng</a:t>
            </a:r>
            <a:r>
              <a:rPr lang="en-US" sz="2200" b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không</a:t>
            </a:r>
            <a:r>
              <a:rPr lang="en-US" sz="2200" b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kiểm</a:t>
            </a:r>
            <a:r>
              <a:rPr lang="en-US" sz="2200" b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soát</a:t>
            </a:r>
            <a:endParaRPr lang="en-US" sz="2200" b="1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  <a:tabLst>
                <a:tab pos="269875" algn="l"/>
              </a:tabLst>
            </a:pP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Thuốc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2200" b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2200" b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SABA </a:t>
            </a:r>
            <a:r>
              <a:rPr lang="en-US" sz="2200" b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nhiều</a:t>
            </a:r>
            <a:r>
              <a:rPr lang="en-US" sz="2200" b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(&gt; 200 </a:t>
            </a:r>
            <a:r>
              <a:rPr lang="en-US" sz="2200" b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nhát</a:t>
            </a:r>
            <a:r>
              <a:rPr lang="en-US" sz="2200" b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xịt</a:t>
            </a:r>
            <a:r>
              <a:rPr lang="en-US" sz="2200" b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/ </a:t>
            </a:r>
            <a:r>
              <a:rPr lang="en-US" sz="2200" b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tháng</a:t>
            </a:r>
            <a:r>
              <a:rPr lang="en-US" sz="2200" b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), ICS </a:t>
            </a:r>
            <a:r>
              <a:rPr lang="en-US" sz="2200" b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không</a:t>
            </a:r>
            <a:r>
              <a:rPr lang="en-US" sz="2200" b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thích</a:t>
            </a:r>
            <a:r>
              <a:rPr lang="en-US" sz="2200" b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hợp</a:t>
            </a:r>
            <a:endParaRPr lang="en-US" sz="2200" b="1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  <a:tabLst>
                <a:tab pos="269875" algn="l"/>
              </a:tabLst>
            </a:pP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Bệnh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kèm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theo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béo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phì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viêm</a:t>
            </a:r>
            <a:r>
              <a:rPr lang="en-US" sz="2200" b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mũi</a:t>
            </a:r>
            <a:r>
              <a:rPr lang="en-US" sz="2200" b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xoang</a:t>
            </a:r>
            <a:r>
              <a:rPr lang="en-US" sz="2200" b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mạn</a:t>
            </a:r>
            <a:r>
              <a:rPr lang="en-US" sz="2200" b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2200" b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GERD,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dị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ứng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thức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ăn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đã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xác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tabLst>
                <a:tab pos="269875" algn="l"/>
              </a:tabLst>
            </a:pP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Phơi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nhiễm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thuốc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lá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dị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nguyên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ô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nhiễm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môi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trường</a:t>
            </a:r>
            <a:endParaRPr lang="en-US" sz="2200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  <a:tabLst>
                <a:tab pos="269875" algn="l"/>
              </a:tabLst>
            </a:pP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Hoàn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cảnh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vấn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đề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tâm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xã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hội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kinh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tế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xã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hội</a:t>
            </a:r>
            <a:endParaRPr lang="en-US" sz="2200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  <a:tabLst>
                <a:tab pos="269875" algn="l"/>
              </a:tabLst>
            </a:pP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năng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hô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hấp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: FEV1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thấp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( &lt;60%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giá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trị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dự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đoán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)…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tabLst>
                <a:tab pos="269875" algn="l"/>
              </a:tabLst>
            </a:pP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xét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nghiệm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khác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ở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bệnh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type 2: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Tăng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Eo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máu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FENO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tăng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lớn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hen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dị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ứng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đang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dùng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ICS)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tabLst>
                <a:tab pos="269875" algn="l"/>
              </a:tabLst>
            </a:pP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yếu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tố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độc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lập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khác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2" algn="just">
              <a:lnSpc>
                <a:spcPct val="107000"/>
              </a:lnSpc>
              <a:spcAft>
                <a:spcPts val="800"/>
              </a:spcAft>
              <a:tabLst>
                <a:tab pos="266700" algn="l"/>
              </a:tabLst>
            </a:pP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Đã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từng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đặt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nội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khí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/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nhập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ICU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vì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hen</a:t>
            </a:r>
          </a:p>
          <a:p>
            <a:pPr lvl="2" algn="just">
              <a:lnSpc>
                <a:spcPct val="107000"/>
              </a:lnSpc>
              <a:spcAft>
                <a:spcPts val="800"/>
              </a:spcAft>
              <a:tabLst>
                <a:tab pos="266700" algn="l"/>
              </a:tabLst>
            </a:pP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≥ 1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đợt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cấp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nặng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/12 </a:t>
            </a:r>
            <a:r>
              <a:rPr lang="en-US" sz="2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tháng</a:t>
            </a:r>
            <a:r>
              <a:rPr lang="en-US" sz="2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qua</a:t>
            </a:r>
          </a:p>
        </p:txBody>
      </p:sp>
    </p:spTree>
    <p:extLst>
      <p:ext uri="{BB962C8B-B14F-4D97-AF65-F5344CB8AC3E}">
        <p14:creationId xmlns:p14="http://schemas.microsoft.com/office/powerpoint/2010/main" val="124819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Ca Lâm Sàng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, 53 </a:t>
            </a:r>
            <a:r>
              <a:rPr lang="en-US" dirty="0" err="1"/>
              <a:t>tuổi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Câu</a:t>
            </a:r>
            <a:r>
              <a:rPr lang="en-US" dirty="0"/>
              <a:t> 1: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BN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trú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915E-FD6F-4A35-9177-C7325F72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90500"/>
            <a:ext cx="11115675" cy="984250"/>
          </a:xfrm>
        </p:spPr>
        <p:txBody>
          <a:bodyPr/>
          <a:lstStyle/>
          <a:p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–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nghẽn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835CB-50DE-4D4F-BE42-8376B868C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28774"/>
            <a:ext cx="10972801" cy="4498975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269875" algn="l"/>
              </a:tabLst>
            </a:pP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Bệnh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Sanh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non,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nhẹ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cân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quá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cân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lúc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sanh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tăng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đàm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mạn</a:t>
            </a:r>
            <a:endParaRPr lang="en-US" sz="2400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269875" algn="l"/>
              </a:tabLst>
            </a:pPr>
            <a:r>
              <a:rPr lang="en-US" sz="2400" b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Thuốc</a:t>
            </a:r>
            <a:r>
              <a:rPr lang="en-US" sz="2400" b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không</a:t>
            </a:r>
            <a:r>
              <a:rPr lang="en-US" sz="2400" b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điều</a:t>
            </a:r>
            <a:r>
              <a:rPr lang="en-US" sz="2400" b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trị</a:t>
            </a:r>
            <a:r>
              <a:rPr lang="en-US" sz="2400" b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bằng</a:t>
            </a:r>
            <a:r>
              <a:rPr lang="en-US" sz="2400" b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ICS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269875" algn="l"/>
              </a:tabLst>
            </a:pP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Phơi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nhiễm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khói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thuốc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lá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hóa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bụi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nghề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nghiệp</a:t>
            </a:r>
            <a:endParaRPr lang="en-US" sz="2400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269875" algn="l"/>
              </a:tabLst>
            </a:pP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Xét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: FEV1 ban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thấp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tăng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Eo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máu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đàm</a:t>
            </a:r>
            <a:endParaRPr lang="en-US" sz="2400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364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4500" y="1600201"/>
            <a:ext cx="8304213" cy="1524000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  <a:sym typeface="+mn-ea"/>
              </a:rPr>
              <a:t>Đề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  <a:sym typeface="+mn-ea"/>
              </a:rPr>
              <a:t>nghị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  <a:sym typeface="+mn-ea"/>
              </a:rPr>
              <a:t>cận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  <a:sym typeface="+mn-ea"/>
              </a:rPr>
              <a:t>lâm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  <a:sym typeface="+mn-ea"/>
              </a:rPr>
              <a:t>sàng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sym typeface="+mn-ea"/>
              </a:rPr>
              <a:t>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Đề nghị cận lâm sàng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+mj-lt"/>
                <a:sym typeface="+mn-ea"/>
              </a:rPr>
              <a:t>Vận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chuyển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khí</a:t>
            </a:r>
            <a:endParaRPr lang="en-US" b="1" dirty="0">
              <a:latin typeface="+mj-lt"/>
              <a:sym typeface="+mn-ea"/>
            </a:endParaRPr>
          </a:p>
          <a:p>
            <a:pPr lvl="1"/>
            <a:r>
              <a:rPr lang="en-US" b="1" dirty="0">
                <a:latin typeface="+mj-lt"/>
                <a:sym typeface="+mn-ea"/>
              </a:rPr>
              <a:t>KMĐM: </a:t>
            </a:r>
            <a:r>
              <a:rPr lang="en-US" b="1" dirty="0" err="1">
                <a:latin typeface="+mj-lt"/>
                <a:sym typeface="+mn-ea"/>
              </a:rPr>
              <a:t>Chẩn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đoán</a:t>
            </a:r>
            <a:r>
              <a:rPr lang="en-US" b="1" dirty="0">
                <a:latin typeface="+mj-lt"/>
                <a:sym typeface="+mn-ea"/>
              </a:rPr>
              <a:t> SHH</a:t>
            </a:r>
            <a:endParaRPr lang="en-US" b="1" dirty="0">
              <a:latin typeface="+mj-lt"/>
            </a:endParaRPr>
          </a:p>
          <a:p>
            <a:r>
              <a:rPr lang="en-US" b="1" dirty="0" err="1">
                <a:latin typeface="+mj-lt"/>
                <a:sym typeface="+mn-ea"/>
              </a:rPr>
              <a:t>Chức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năng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hô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hấp</a:t>
            </a:r>
            <a:r>
              <a:rPr lang="en-US" b="1" dirty="0">
                <a:latin typeface="+mj-lt"/>
                <a:sym typeface="+mn-ea"/>
              </a:rPr>
              <a:t>: </a:t>
            </a:r>
            <a:endParaRPr lang="en-US" dirty="0">
              <a:latin typeface="+mj-lt"/>
            </a:endParaRPr>
          </a:p>
          <a:p>
            <a:pPr lvl="1"/>
            <a:r>
              <a:rPr lang="en-US" dirty="0" err="1">
                <a:latin typeface="+mj-lt"/>
                <a:cs typeface="Calibri" panose="020F0502020204030204" charset="0"/>
                <a:sym typeface="+mn-ea"/>
              </a:rPr>
              <a:t>Hỗ</a:t>
            </a:r>
            <a:r>
              <a:rPr lang="en-US" dirty="0">
                <a:latin typeface="+mj-lt"/>
                <a:cs typeface="Calibri" panose="020F0502020204030204" charset="0"/>
                <a:sym typeface="+mn-ea"/>
              </a:rPr>
              <a:t> </a:t>
            </a:r>
            <a:r>
              <a:rPr lang="en-US" dirty="0" err="1">
                <a:latin typeface="+mj-lt"/>
                <a:cs typeface="Calibri" panose="020F0502020204030204" charset="0"/>
                <a:sym typeface="+mn-ea"/>
              </a:rPr>
              <a:t>trợ</a:t>
            </a:r>
            <a:r>
              <a:rPr lang="en-US" dirty="0">
                <a:latin typeface="+mj-lt"/>
                <a:cs typeface="Calibri" panose="020F0502020204030204" charset="0"/>
                <a:sym typeface="+mn-ea"/>
              </a:rPr>
              <a:t> </a:t>
            </a:r>
            <a:r>
              <a:rPr lang="en-US" dirty="0" err="1">
                <a:latin typeface="+mj-lt"/>
                <a:cs typeface="Calibri" panose="020F0502020204030204" charset="0"/>
                <a:sym typeface="+mn-ea"/>
              </a:rPr>
              <a:t>chẩn</a:t>
            </a:r>
            <a:r>
              <a:rPr lang="en-US" dirty="0">
                <a:latin typeface="+mj-lt"/>
                <a:cs typeface="Calibri" panose="020F0502020204030204" charset="0"/>
                <a:sym typeface="+mn-ea"/>
              </a:rPr>
              <a:t> </a:t>
            </a:r>
            <a:r>
              <a:rPr lang="en-US" dirty="0" err="1">
                <a:latin typeface="+mj-lt"/>
                <a:cs typeface="Calibri" panose="020F0502020204030204" charset="0"/>
                <a:sym typeface="+mn-ea"/>
              </a:rPr>
              <a:t>đoán</a:t>
            </a:r>
            <a:r>
              <a:rPr lang="en-US" dirty="0">
                <a:latin typeface="+mj-lt"/>
                <a:cs typeface="Calibri" panose="020F0502020204030204" charset="0"/>
                <a:sym typeface="+mn-ea"/>
              </a:rPr>
              <a:t> </a:t>
            </a:r>
            <a:r>
              <a:rPr lang="en-US" dirty="0" err="1">
                <a:latin typeface="+mj-lt"/>
                <a:cs typeface="Calibri" panose="020F0502020204030204" charset="0"/>
                <a:sym typeface="+mn-ea"/>
              </a:rPr>
              <a:t>và</a:t>
            </a:r>
            <a:r>
              <a:rPr lang="en-US" dirty="0">
                <a:latin typeface="+mj-lt"/>
                <a:cs typeface="Calibri" panose="020F0502020204030204" charset="0"/>
                <a:sym typeface="+mn-ea"/>
              </a:rPr>
              <a:t> </a:t>
            </a:r>
            <a:r>
              <a:rPr lang="en-US" dirty="0" err="1">
                <a:latin typeface="+mj-lt"/>
                <a:cs typeface="Calibri" panose="020F0502020204030204" charset="0"/>
                <a:sym typeface="+mn-ea"/>
              </a:rPr>
              <a:t>tiên</a:t>
            </a:r>
            <a:r>
              <a:rPr lang="en-US" dirty="0">
                <a:latin typeface="+mj-lt"/>
                <a:cs typeface="Calibri" panose="020F0502020204030204" charset="0"/>
                <a:sym typeface="+mn-ea"/>
              </a:rPr>
              <a:t> </a:t>
            </a:r>
            <a:r>
              <a:rPr lang="en-US" dirty="0" err="1">
                <a:latin typeface="+mj-lt"/>
                <a:cs typeface="Calibri" panose="020F0502020204030204" charset="0"/>
                <a:sym typeface="+mn-ea"/>
              </a:rPr>
              <a:t>lượng</a:t>
            </a:r>
            <a:r>
              <a:rPr lang="en-US" dirty="0">
                <a:latin typeface="+mj-lt"/>
                <a:cs typeface="Calibri" panose="020F0502020204030204" charset="0"/>
                <a:sym typeface="+mn-ea"/>
              </a:rPr>
              <a:t> hen? </a:t>
            </a:r>
            <a:r>
              <a:rPr lang="en-US" dirty="0" err="1">
                <a:latin typeface="+mj-lt"/>
                <a:cs typeface="Calibri" panose="020F0502020204030204" charset="0"/>
                <a:sym typeface="+mn-ea"/>
              </a:rPr>
              <a:t>Độ</a:t>
            </a:r>
            <a:r>
              <a:rPr lang="en-US" dirty="0">
                <a:latin typeface="+mj-lt"/>
                <a:cs typeface="Calibri" panose="020F0502020204030204" charset="0"/>
                <a:sym typeface="+mn-ea"/>
              </a:rPr>
              <a:t> </a:t>
            </a:r>
            <a:r>
              <a:rPr lang="en-US" dirty="0" err="1">
                <a:latin typeface="+mj-lt"/>
                <a:cs typeface="Calibri" panose="020F0502020204030204" charset="0"/>
                <a:sym typeface="+mn-ea"/>
              </a:rPr>
              <a:t>nặng</a:t>
            </a:r>
            <a:r>
              <a:rPr lang="en-US" dirty="0">
                <a:latin typeface="+mj-lt"/>
                <a:cs typeface="Calibri" panose="020F0502020204030204" charset="0"/>
                <a:sym typeface="+mn-ea"/>
              </a:rPr>
              <a:t>?</a:t>
            </a:r>
            <a:endParaRPr lang="en-US" b="1" dirty="0">
              <a:latin typeface="+mj-lt"/>
              <a:sym typeface="+mn-ea"/>
            </a:endParaRPr>
          </a:p>
          <a:p>
            <a:r>
              <a:rPr lang="en-US" b="1" dirty="0" err="1">
                <a:latin typeface="+mj-lt"/>
                <a:sym typeface="+mn-ea"/>
              </a:rPr>
              <a:t>Chẩn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đoán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hình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ảnh</a:t>
            </a:r>
            <a:endParaRPr lang="en-US" b="1" dirty="0">
              <a:latin typeface="+mj-lt"/>
              <a:sym typeface="+mn-ea"/>
            </a:endParaRPr>
          </a:p>
          <a:p>
            <a:pPr lvl="1"/>
            <a:r>
              <a:rPr lang="en-US" dirty="0">
                <a:latin typeface="+mj-lt"/>
                <a:sym typeface="+mn-ea"/>
              </a:rPr>
              <a:t>X-Quang </a:t>
            </a:r>
            <a:r>
              <a:rPr lang="en-US" dirty="0" err="1">
                <a:latin typeface="+mj-lt"/>
                <a:sym typeface="+mn-ea"/>
              </a:rPr>
              <a:t>phổi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thẳng</a:t>
            </a:r>
            <a:r>
              <a:rPr lang="en-US" dirty="0">
                <a:latin typeface="+mj-lt"/>
                <a:sym typeface="+mn-ea"/>
              </a:rPr>
              <a:t>: </a:t>
            </a:r>
            <a:r>
              <a:rPr lang="en-US" dirty="0" err="1">
                <a:latin typeface="+mj-lt"/>
                <a:sym typeface="+mn-ea"/>
              </a:rPr>
              <a:t>nguyên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nhân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khó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thở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khác</a:t>
            </a:r>
            <a:r>
              <a:rPr lang="en-US" dirty="0">
                <a:latin typeface="+mj-lt"/>
                <a:sym typeface="+mn-ea"/>
              </a:rPr>
              <a:t>? </a:t>
            </a:r>
            <a:r>
              <a:rPr lang="en-US" dirty="0" err="1">
                <a:latin typeface="+mj-lt"/>
                <a:sym typeface="+mn-ea"/>
              </a:rPr>
              <a:t>viêm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phổi</a:t>
            </a:r>
            <a:r>
              <a:rPr lang="en-US" b="1" dirty="0">
                <a:latin typeface="+mj-lt"/>
                <a:sym typeface="+mn-ea"/>
              </a:rPr>
              <a:t>?..</a:t>
            </a:r>
          </a:p>
          <a:p>
            <a:r>
              <a:rPr lang="en-US" b="1" dirty="0" err="1">
                <a:latin typeface="+mj-lt"/>
                <a:sym typeface="+mn-ea"/>
              </a:rPr>
              <a:t>Xét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nghiệm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máu</a:t>
            </a:r>
            <a:r>
              <a:rPr lang="en-US" b="1" dirty="0">
                <a:latin typeface="+mj-lt"/>
                <a:sym typeface="+mn-ea"/>
              </a:rPr>
              <a:t>:</a:t>
            </a:r>
          </a:p>
          <a:p>
            <a:pPr lvl="1"/>
            <a:r>
              <a:rPr lang="en-US" dirty="0">
                <a:latin typeface="+mj-lt"/>
                <a:sym typeface="+mn-ea"/>
              </a:rPr>
              <a:t>CTM, CRP: </a:t>
            </a:r>
            <a:r>
              <a:rPr lang="en-US" dirty="0" err="1">
                <a:latin typeface="+mj-lt"/>
                <a:sym typeface="+mn-ea"/>
              </a:rPr>
              <a:t>nhiễm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trùng</a:t>
            </a:r>
            <a:r>
              <a:rPr lang="en-US" dirty="0">
                <a:latin typeface="+mj-lt"/>
                <a:sym typeface="+mn-ea"/>
              </a:rPr>
              <a:t>?</a:t>
            </a:r>
          </a:p>
          <a:p>
            <a:r>
              <a:rPr lang="en-US" b="1" dirty="0" err="1">
                <a:latin typeface="+mj-lt"/>
                <a:sym typeface="+mn-ea"/>
              </a:rPr>
              <a:t>xét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nghiệm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đàm</a:t>
            </a:r>
            <a:r>
              <a:rPr lang="en-US" b="1" dirty="0">
                <a:latin typeface="+mj-lt"/>
                <a:sym typeface="+mn-ea"/>
              </a:rPr>
              <a:t>: </a:t>
            </a:r>
            <a:r>
              <a:rPr lang="en-US" dirty="0" err="1">
                <a:latin typeface="+mj-lt"/>
                <a:sym typeface="+mn-ea"/>
              </a:rPr>
              <a:t>Tác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nhân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nhiễm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trùng</a:t>
            </a:r>
            <a:r>
              <a:rPr lang="en-US" b="1" dirty="0">
                <a:latin typeface="+mj-lt"/>
                <a:sym typeface="+mn-ea"/>
              </a:rPr>
              <a:t>?</a:t>
            </a:r>
          </a:p>
          <a:p>
            <a:pPr lvl="1"/>
            <a:endParaRPr lang="en-US" b="1" dirty="0">
              <a:latin typeface="+mj-lt"/>
              <a:sym typeface="+mn-ea"/>
            </a:endParaRPr>
          </a:p>
          <a:p>
            <a:pPr lvl="1"/>
            <a:endParaRPr lang="en-US" b="1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Đề nghị cận lâm sàng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Xét nghiệm thường quy: </a:t>
            </a:r>
          </a:p>
          <a:p>
            <a:pPr lvl="1"/>
            <a:r>
              <a:rPr lang="en-US"/>
              <a:t>Đường huyết, ion đồ, ure, creatinin/máu, AST, ALT, TPTNT, ECG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Đề nghị cận lâm sàng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+mj-lt"/>
                <a:sym typeface="+mn-ea"/>
              </a:rPr>
              <a:t>Vận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chuyển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khí</a:t>
            </a:r>
            <a:endParaRPr lang="en-US" b="1" dirty="0">
              <a:latin typeface="+mj-lt"/>
              <a:sym typeface="+mn-ea"/>
            </a:endParaRPr>
          </a:p>
          <a:p>
            <a:pPr lvl="1"/>
            <a:r>
              <a:rPr lang="en-US" dirty="0">
                <a:latin typeface="+mj-lt"/>
                <a:sym typeface="+mn-ea"/>
              </a:rPr>
              <a:t>KMĐM: </a:t>
            </a:r>
            <a:r>
              <a:rPr lang="en-US" dirty="0" err="1">
                <a:latin typeface="+mj-lt"/>
                <a:sym typeface="+mn-ea"/>
              </a:rPr>
              <a:t>Chẩn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đoán</a:t>
            </a:r>
            <a:r>
              <a:rPr lang="en-US" dirty="0">
                <a:latin typeface="+mj-lt"/>
                <a:sym typeface="+mn-ea"/>
              </a:rPr>
              <a:t> SHH</a:t>
            </a:r>
            <a:endParaRPr lang="en-US" dirty="0">
              <a:latin typeface="+mj-lt"/>
            </a:endParaRPr>
          </a:p>
          <a:p>
            <a:r>
              <a:rPr lang="en-US" b="1" dirty="0" err="1">
                <a:solidFill>
                  <a:srgbClr val="FF0000"/>
                </a:solidFill>
                <a:latin typeface="+mj-lt"/>
                <a:sym typeface="+mn-ea"/>
              </a:rPr>
              <a:t>Chức</a:t>
            </a:r>
            <a:r>
              <a:rPr lang="en-US" b="1" dirty="0">
                <a:solidFill>
                  <a:srgbClr val="FF0000"/>
                </a:solidFill>
                <a:latin typeface="+mj-lt"/>
                <a:sym typeface="+mn-ea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  <a:sym typeface="+mn-ea"/>
              </a:rPr>
              <a:t>năng</a:t>
            </a:r>
            <a:r>
              <a:rPr lang="en-US" b="1" dirty="0">
                <a:solidFill>
                  <a:srgbClr val="FF0000"/>
                </a:solidFill>
                <a:latin typeface="+mj-lt"/>
                <a:sym typeface="+mn-ea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  <a:sym typeface="+mn-ea"/>
              </a:rPr>
              <a:t>hô</a:t>
            </a:r>
            <a:r>
              <a:rPr lang="en-US" b="1" dirty="0">
                <a:solidFill>
                  <a:srgbClr val="FF0000"/>
                </a:solidFill>
                <a:latin typeface="+mj-lt"/>
                <a:sym typeface="+mn-ea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  <a:sym typeface="+mn-ea"/>
              </a:rPr>
              <a:t>hấp</a:t>
            </a:r>
            <a:r>
              <a:rPr lang="en-US" b="1" dirty="0">
                <a:solidFill>
                  <a:srgbClr val="FF0000"/>
                </a:solidFill>
                <a:latin typeface="+mj-lt"/>
                <a:sym typeface="+mn-ea"/>
              </a:rPr>
              <a:t>: </a:t>
            </a:r>
            <a:endParaRPr lang="en-US" b="1" dirty="0">
              <a:solidFill>
                <a:srgbClr val="FF0000"/>
              </a:solidFill>
              <a:latin typeface="+mj-lt"/>
            </a:endParaRPr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+mj-lt"/>
                <a:cs typeface="Calibri" panose="020F0502020204030204" charset="0"/>
                <a:sym typeface="+mn-ea"/>
              </a:rPr>
              <a:t>Hỗ</a:t>
            </a:r>
            <a:r>
              <a:rPr lang="en-US" b="1" dirty="0">
                <a:solidFill>
                  <a:srgbClr val="FF0000"/>
                </a:solidFill>
                <a:latin typeface="+mj-lt"/>
                <a:cs typeface="Calibri" panose="020F0502020204030204" charset="0"/>
                <a:sym typeface="+mn-ea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Calibri" panose="020F0502020204030204" charset="0"/>
                <a:sym typeface="+mn-ea"/>
              </a:rPr>
              <a:t>trợ</a:t>
            </a:r>
            <a:r>
              <a:rPr lang="en-US" b="1" dirty="0">
                <a:solidFill>
                  <a:srgbClr val="FF0000"/>
                </a:solidFill>
                <a:latin typeface="+mj-lt"/>
                <a:cs typeface="Calibri" panose="020F0502020204030204" charset="0"/>
                <a:sym typeface="+mn-ea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Calibri" panose="020F0502020204030204" charset="0"/>
                <a:sym typeface="+mn-ea"/>
              </a:rPr>
              <a:t>chẩn</a:t>
            </a:r>
            <a:r>
              <a:rPr lang="en-US" b="1" dirty="0">
                <a:solidFill>
                  <a:srgbClr val="FF0000"/>
                </a:solidFill>
                <a:latin typeface="+mj-lt"/>
                <a:cs typeface="Calibri" panose="020F0502020204030204" charset="0"/>
                <a:sym typeface="+mn-ea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Calibri" panose="020F0502020204030204" charset="0"/>
                <a:sym typeface="+mn-ea"/>
              </a:rPr>
              <a:t>đoán</a:t>
            </a:r>
            <a:r>
              <a:rPr lang="en-US" b="1" dirty="0">
                <a:solidFill>
                  <a:srgbClr val="FF0000"/>
                </a:solidFill>
                <a:latin typeface="+mj-lt"/>
                <a:cs typeface="Calibri" panose="020F0502020204030204" charset="0"/>
                <a:sym typeface="+mn-ea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Calibri" panose="020F0502020204030204" charset="0"/>
                <a:sym typeface="+mn-ea"/>
              </a:rPr>
              <a:t>và</a:t>
            </a:r>
            <a:r>
              <a:rPr lang="en-US" b="1" dirty="0">
                <a:solidFill>
                  <a:srgbClr val="FF0000"/>
                </a:solidFill>
                <a:latin typeface="+mj-lt"/>
                <a:cs typeface="Calibri" panose="020F0502020204030204" charset="0"/>
                <a:sym typeface="+mn-ea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Calibri" panose="020F0502020204030204" charset="0"/>
                <a:sym typeface="+mn-ea"/>
              </a:rPr>
              <a:t>tiên</a:t>
            </a:r>
            <a:r>
              <a:rPr lang="en-US" b="1" dirty="0">
                <a:solidFill>
                  <a:srgbClr val="FF0000"/>
                </a:solidFill>
                <a:latin typeface="+mj-lt"/>
                <a:cs typeface="Calibri" panose="020F0502020204030204" charset="0"/>
                <a:sym typeface="+mn-ea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Calibri" panose="020F0502020204030204" charset="0"/>
                <a:sym typeface="+mn-ea"/>
              </a:rPr>
              <a:t>lượng</a:t>
            </a:r>
            <a:r>
              <a:rPr lang="en-US" b="1" dirty="0">
                <a:solidFill>
                  <a:srgbClr val="FF0000"/>
                </a:solidFill>
                <a:latin typeface="+mj-lt"/>
                <a:cs typeface="Calibri" panose="020F0502020204030204" charset="0"/>
                <a:sym typeface="+mn-ea"/>
              </a:rPr>
              <a:t> hen</a:t>
            </a:r>
            <a:endParaRPr lang="en-US" b="1" dirty="0">
              <a:solidFill>
                <a:srgbClr val="FF0000"/>
              </a:solidFill>
              <a:latin typeface="+mj-lt"/>
              <a:sym typeface="+mn-ea"/>
            </a:endParaRPr>
          </a:p>
          <a:p>
            <a:r>
              <a:rPr lang="en-US" b="1" dirty="0" err="1">
                <a:latin typeface="+mj-lt"/>
                <a:sym typeface="+mn-ea"/>
              </a:rPr>
              <a:t>Chẩn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đoán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hình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ảnh</a:t>
            </a:r>
            <a:endParaRPr lang="en-US" b="1" dirty="0">
              <a:latin typeface="+mj-lt"/>
              <a:sym typeface="+mn-ea"/>
            </a:endParaRPr>
          </a:p>
          <a:p>
            <a:pPr lvl="1"/>
            <a:r>
              <a:rPr lang="en-US" dirty="0">
                <a:latin typeface="+mj-lt"/>
                <a:sym typeface="+mn-ea"/>
              </a:rPr>
              <a:t>X-Quang </a:t>
            </a:r>
            <a:r>
              <a:rPr lang="en-US" dirty="0" err="1">
                <a:latin typeface="+mj-lt"/>
                <a:sym typeface="+mn-ea"/>
              </a:rPr>
              <a:t>phổi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thẳng</a:t>
            </a:r>
            <a:r>
              <a:rPr lang="en-US" dirty="0">
                <a:latin typeface="+mj-lt"/>
                <a:sym typeface="+mn-ea"/>
              </a:rPr>
              <a:t>: </a:t>
            </a:r>
            <a:r>
              <a:rPr lang="en-US" dirty="0" err="1">
                <a:latin typeface="+mj-lt"/>
                <a:sym typeface="+mn-ea"/>
              </a:rPr>
              <a:t>nguyên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nhân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khó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thở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khác</a:t>
            </a:r>
            <a:r>
              <a:rPr lang="en-US" dirty="0">
                <a:latin typeface="+mj-lt"/>
                <a:sym typeface="+mn-ea"/>
              </a:rPr>
              <a:t>? </a:t>
            </a:r>
            <a:r>
              <a:rPr lang="en-US" dirty="0" err="1">
                <a:latin typeface="+mj-lt"/>
                <a:sym typeface="+mn-ea"/>
              </a:rPr>
              <a:t>viêm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phổi</a:t>
            </a:r>
            <a:r>
              <a:rPr lang="en-US" b="1" dirty="0">
                <a:latin typeface="+mj-lt"/>
                <a:sym typeface="+mn-ea"/>
              </a:rPr>
              <a:t>?..</a:t>
            </a:r>
          </a:p>
          <a:p>
            <a:r>
              <a:rPr lang="en-US" b="1" dirty="0" err="1">
                <a:latin typeface="+mj-lt"/>
                <a:sym typeface="+mn-ea"/>
              </a:rPr>
              <a:t>Xét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nghiệm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máu</a:t>
            </a:r>
            <a:r>
              <a:rPr lang="en-US" b="1" dirty="0">
                <a:latin typeface="+mj-lt"/>
                <a:sym typeface="+mn-ea"/>
              </a:rPr>
              <a:t>:</a:t>
            </a:r>
          </a:p>
          <a:p>
            <a:pPr lvl="1"/>
            <a:r>
              <a:rPr lang="en-US" dirty="0">
                <a:latin typeface="+mj-lt"/>
                <a:sym typeface="+mn-ea"/>
              </a:rPr>
              <a:t>CTM, CRP: </a:t>
            </a:r>
            <a:r>
              <a:rPr lang="en-US" dirty="0" err="1">
                <a:latin typeface="+mj-lt"/>
                <a:sym typeface="+mn-ea"/>
              </a:rPr>
              <a:t>nhiễm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trùng</a:t>
            </a:r>
            <a:r>
              <a:rPr lang="en-US" dirty="0">
                <a:latin typeface="+mj-lt"/>
                <a:sym typeface="+mn-ea"/>
              </a:rPr>
              <a:t>?</a:t>
            </a:r>
          </a:p>
          <a:p>
            <a:r>
              <a:rPr lang="en-US" b="1" dirty="0" err="1">
                <a:latin typeface="+mj-lt"/>
                <a:sym typeface="+mn-ea"/>
              </a:rPr>
              <a:t>xét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nghiệm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đàm</a:t>
            </a:r>
            <a:r>
              <a:rPr lang="en-US" b="1" dirty="0">
                <a:latin typeface="+mj-lt"/>
                <a:sym typeface="+mn-ea"/>
              </a:rPr>
              <a:t>: </a:t>
            </a:r>
            <a:r>
              <a:rPr lang="en-US" dirty="0" err="1">
                <a:latin typeface="+mj-lt"/>
                <a:sym typeface="+mn-ea"/>
              </a:rPr>
              <a:t>Tác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nhân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nhiễm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trùng</a:t>
            </a:r>
            <a:r>
              <a:rPr lang="en-US" b="1" dirty="0">
                <a:latin typeface="+mj-lt"/>
                <a:sym typeface="+mn-ea"/>
              </a:rPr>
              <a:t>?</a:t>
            </a:r>
          </a:p>
          <a:p>
            <a:pPr lvl="1"/>
            <a:endParaRPr lang="en-US" b="1" dirty="0">
              <a:latin typeface="+mj-lt"/>
              <a:sym typeface="+mn-ea"/>
            </a:endParaRPr>
          </a:p>
          <a:p>
            <a:pPr lvl="1"/>
            <a:endParaRPr lang="en-US" b="1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565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Cận Lâm Sàng</a:t>
            </a:r>
            <a:endParaRPr lang="en-US"/>
          </a:p>
        </p:txBody>
      </p:sp>
      <p:pic>
        <p:nvPicPr>
          <p:cNvPr id="11266" name="Picture 2" descr="C:\Users\Admin\Desktop\IMG-6f3c3cd69462fbd499b81b5d9c80ac60-V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102" y="1447800"/>
            <a:ext cx="753933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82" y="1447800"/>
            <a:ext cx="7325250" cy="4724400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Cận Lâm Sàng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296" y="1447800"/>
            <a:ext cx="7332144" cy="4724400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AEF0FA-CBB9-4D20-9EDB-67CD43482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/>
              <a:t>hấp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luận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chức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năng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hô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hấp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0E9340-33FF-4C2C-AE95-5B1580D4B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02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Lưu đồ phân tích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600202"/>
          <a:ext cx="83820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Lightning Bolt 4"/>
          <p:cNvSpPr/>
          <p:nvPr/>
        </p:nvSpPr>
        <p:spPr>
          <a:xfrm>
            <a:off x="1981200" y="4495800"/>
            <a:ext cx="533400" cy="381000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2" y="152400"/>
            <a:ext cx="7864475" cy="838200"/>
          </a:xfrm>
        </p:spPr>
        <p:txBody>
          <a:bodyPr/>
          <a:lstStyle/>
          <a:p>
            <a:r>
              <a:rPr lang="en-US"/>
              <a:t>Ca Lâm sàng - </a:t>
            </a:r>
            <a:r>
              <a:rPr lang="en-US">
                <a:sym typeface="+mn-ea"/>
              </a:rPr>
              <a:t>Bệnh sử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181100"/>
            <a:ext cx="11039475" cy="4895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 </a:t>
            </a:r>
            <a:r>
              <a:rPr lang="en-US" dirty="0" err="1"/>
              <a:t>ngày</a:t>
            </a:r>
            <a:r>
              <a:rPr lang="en-US" dirty="0"/>
              <a:t>: ho khan,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mũi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 </a:t>
            </a:r>
            <a:r>
              <a:rPr lang="en-US" dirty="0" err="1"/>
              <a:t>ngày</a:t>
            </a:r>
            <a:r>
              <a:rPr lang="en-US" dirty="0"/>
              <a:t>: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↑↑</a:t>
            </a:r>
            <a:r>
              <a:rPr lang="en-US" dirty="0"/>
              <a:t>, Ho </a:t>
            </a:r>
            <a:r>
              <a:rPr lang="en-US" dirty="0" err="1"/>
              <a:t>đàm</a:t>
            </a:r>
            <a:r>
              <a:rPr lang="en-US" dirty="0"/>
              <a:t> </a:t>
            </a:r>
            <a:r>
              <a:rPr lang="en-US" dirty="0" err="1"/>
              <a:t>trắng</a:t>
            </a:r>
            <a:r>
              <a:rPr lang="en-US" dirty="0"/>
              <a:t> </a:t>
            </a:r>
            <a:r>
              <a:rPr lang="en-US" dirty="0" err="1"/>
              <a:t>đục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Ngày</a:t>
            </a:r>
            <a:r>
              <a:rPr lang="en-US" dirty="0"/>
              <a:t> NV</a:t>
            </a:r>
            <a:r>
              <a:rPr lang="en-US" b="1" dirty="0"/>
              <a:t>: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,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 2 </a:t>
            </a:r>
            <a:r>
              <a:rPr lang="en-US" dirty="0" err="1"/>
              <a:t>thì</a:t>
            </a:r>
            <a:r>
              <a:rPr lang="en-US" dirty="0"/>
              <a:t>, </a:t>
            </a:r>
            <a:r>
              <a:rPr lang="en-US" dirty="0" err="1"/>
              <a:t>thở</a:t>
            </a:r>
            <a:r>
              <a:rPr lang="en-US" dirty="0"/>
              <a:t> ra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,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, </a:t>
            </a:r>
            <a:r>
              <a:rPr lang="en-US" dirty="0" err="1"/>
              <a:t>vã</a:t>
            </a:r>
            <a:r>
              <a:rPr lang="en-US" dirty="0"/>
              <a:t> </a:t>
            </a:r>
            <a:r>
              <a:rPr lang="en-US" dirty="0" err="1"/>
              <a:t>mồ</a:t>
            </a:r>
            <a:r>
              <a:rPr lang="en-US" dirty="0"/>
              <a:t> </a:t>
            </a:r>
            <a:r>
              <a:rPr lang="en-US" dirty="0" err="1"/>
              <a:t>hôi</a:t>
            </a:r>
            <a:r>
              <a:rPr lang="en-US" dirty="0"/>
              <a:t>, </a:t>
            </a:r>
            <a:r>
              <a:rPr lang="en-US" dirty="0" err="1"/>
              <a:t>khò</a:t>
            </a:r>
            <a:r>
              <a:rPr lang="en-US" dirty="0"/>
              <a:t> </a:t>
            </a:r>
            <a:r>
              <a:rPr lang="en-US" dirty="0" err="1"/>
              <a:t>khè</a:t>
            </a:r>
            <a:r>
              <a:rPr lang="en-US" dirty="0"/>
              <a:t>.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xịt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 3 </a:t>
            </a:r>
            <a:r>
              <a:rPr lang="en-US" dirty="0" err="1"/>
              <a:t>lần</a:t>
            </a:r>
            <a:r>
              <a:rPr lang="en-US" dirty="0"/>
              <a:t>,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sốt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ngực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Độ Tắc Nghẽn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8150" y="1487170"/>
            <a:ext cx="8289290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Đọc Hô hấp ký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r>
              <a:rPr lang="en-US" dirty="0" err="1"/>
              <a:t>Rối</a:t>
            </a:r>
            <a:r>
              <a:rPr lang="en-US" dirty="0"/>
              <a:t> </a:t>
            </a:r>
            <a:r>
              <a:rPr lang="en-US" dirty="0" err="1"/>
              <a:t>loạn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nghẽn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giãn</a:t>
            </a:r>
            <a:r>
              <a:rPr lang="en-US" dirty="0"/>
              <a:t> </a:t>
            </a:r>
            <a:r>
              <a:rPr lang="en-US" dirty="0" err="1"/>
              <a:t>phế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dãn</a:t>
            </a:r>
            <a:r>
              <a:rPr lang="en-US" dirty="0"/>
              <a:t> </a:t>
            </a:r>
            <a:r>
              <a:rPr lang="en-US" dirty="0" err="1"/>
              <a:t>phế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(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nghẽn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?)</a:t>
            </a:r>
          </a:p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/>
              <a:t>hấp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dãn</a:t>
            </a:r>
            <a:r>
              <a:rPr lang="en-US" dirty="0"/>
              <a:t> PQ,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do </a:t>
            </a:r>
            <a:r>
              <a:rPr lang="en-US" dirty="0" err="1"/>
              <a:t>ngưng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dãn</a:t>
            </a:r>
            <a:r>
              <a:rPr lang="en-US" dirty="0"/>
              <a:t> PQ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đủ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Đề nghị cận lâm sàng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+mj-lt"/>
                <a:sym typeface="+mn-ea"/>
              </a:rPr>
              <a:t>Vận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chuyển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khí</a:t>
            </a:r>
            <a:endParaRPr lang="en-US" b="1" dirty="0">
              <a:latin typeface="+mj-lt"/>
              <a:sym typeface="+mn-ea"/>
            </a:endParaRPr>
          </a:p>
          <a:p>
            <a:pPr lvl="1"/>
            <a:r>
              <a:rPr lang="en-US" dirty="0">
                <a:latin typeface="+mj-lt"/>
                <a:sym typeface="+mn-ea"/>
              </a:rPr>
              <a:t>KMĐM: </a:t>
            </a:r>
            <a:r>
              <a:rPr lang="en-US" dirty="0" err="1">
                <a:latin typeface="+mj-lt"/>
                <a:sym typeface="+mn-ea"/>
              </a:rPr>
              <a:t>Chẩn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đoán</a:t>
            </a:r>
            <a:r>
              <a:rPr lang="en-US" dirty="0">
                <a:latin typeface="+mj-lt"/>
                <a:sym typeface="+mn-ea"/>
              </a:rPr>
              <a:t> SHH</a:t>
            </a:r>
            <a:endParaRPr lang="en-US" dirty="0">
              <a:latin typeface="+mj-lt"/>
            </a:endParaRPr>
          </a:p>
          <a:p>
            <a:r>
              <a:rPr lang="en-US" b="1" dirty="0" err="1">
                <a:latin typeface="+mj-lt"/>
                <a:sym typeface="+mn-ea"/>
              </a:rPr>
              <a:t>Chức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năng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hô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hấp</a:t>
            </a:r>
            <a:r>
              <a:rPr lang="en-US" b="1" dirty="0">
                <a:latin typeface="+mj-lt"/>
                <a:sym typeface="+mn-ea"/>
              </a:rPr>
              <a:t>: </a:t>
            </a:r>
            <a:endParaRPr lang="en-US" dirty="0">
              <a:latin typeface="+mj-lt"/>
            </a:endParaRPr>
          </a:p>
          <a:p>
            <a:pPr lvl="1"/>
            <a:r>
              <a:rPr lang="en-US" dirty="0" err="1">
                <a:latin typeface="+mj-lt"/>
                <a:cs typeface="Calibri" panose="020F0502020204030204" charset="0"/>
                <a:sym typeface="+mn-ea"/>
              </a:rPr>
              <a:t>Hỗ</a:t>
            </a:r>
            <a:r>
              <a:rPr lang="en-US" dirty="0">
                <a:latin typeface="+mj-lt"/>
                <a:cs typeface="Calibri" panose="020F0502020204030204" charset="0"/>
                <a:sym typeface="+mn-ea"/>
              </a:rPr>
              <a:t> </a:t>
            </a:r>
            <a:r>
              <a:rPr lang="en-US" dirty="0" err="1">
                <a:latin typeface="+mj-lt"/>
                <a:cs typeface="Calibri" panose="020F0502020204030204" charset="0"/>
                <a:sym typeface="+mn-ea"/>
              </a:rPr>
              <a:t>trợ</a:t>
            </a:r>
            <a:r>
              <a:rPr lang="en-US" dirty="0">
                <a:latin typeface="+mj-lt"/>
                <a:cs typeface="Calibri" panose="020F0502020204030204" charset="0"/>
                <a:sym typeface="+mn-ea"/>
              </a:rPr>
              <a:t> </a:t>
            </a:r>
            <a:r>
              <a:rPr lang="en-US" dirty="0" err="1">
                <a:latin typeface="+mj-lt"/>
                <a:cs typeface="Calibri" panose="020F0502020204030204" charset="0"/>
                <a:sym typeface="+mn-ea"/>
              </a:rPr>
              <a:t>chẩn</a:t>
            </a:r>
            <a:r>
              <a:rPr lang="en-US" dirty="0">
                <a:latin typeface="+mj-lt"/>
                <a:cs typeface="Calibri" panose="020F0502020204030204" charset="0"/>
                <a:sym typeface="+mn-ea"/>
              </a:rPr>
              <a:t> </a:t>
            </a:r>
            <a:r>
              <a:rPr lang="en-US" dirty="0" err="1">
                <a:latin typeface="+mj-lt"/>
                <a:cs typeface="Calibri" panose="020F0502020204030204" charset="0"/>
                <a:sym typeface="+mn-ea"/>
              </a:rPr>
              <a:t>đoán</a:t>
            </a:r>
            <a:r>
              <a:rPr lang="en-US" dirty="0">
                <a:latin typeface="+mj-lt"/>
                <a:cs typeface="Calibri" panose="020F0502020204030204" charset="0"/>
                <a:sym typeface="+mn-ea"/>
              </a:rPr>
              <a:t> </a:t>
            </a:r>
            <a:r>
              <a:rPr lang="en-US" dirty="0" err="1">
                <a:latin typeface="+mj-lt"/>
                <a:cs typeface="Calibri" panose="020F0502020204030204" charset="0"/>
                <a:sym typeface="+mn-ea"/>
              </a:rPr>
              <a:t>và</a:t>
            </a:r>
            <a:r>
              <a:rPr lang="en-US" dirty="0">
                <a:latin typeface="+mj-lt"/>
                <a:cs typeface="Calibri" panose="020F0502020204030204" charset="0"/>
                <a:sym typeface="+mn-ea"/>
              </a:rPr>
              <a:t> </a:t>
            </a:r>
            <a:r>
              <a:rPr lang="en-US" dirty="0" err="1">
                <a:latin typeface="+mj-lt"/>
                <a:cs typeface="Calibri" panose="020F0502020204030204" charset="0"/>
                <a:sym typeface="+mn-ea"/>
              </a:rPr>
              <a:t>tiên</a:t>
            </a:r>
            <a:r>
              <a:rPr lang="en-US" dirty="0">
                <a:latin typeface="+mj-lt"/>
                <a:cs typeface="Calibri" panose="020F0502020204030204" charset="0"/>
                <a:sym typeface="+mn-ea"/>
              </a:rPr>
              <a:t> </a:t>
            </a:r>
            <a:r>
              <a:rPr lang="en-US" dirty="0" err="1">
                <a:latin typeface="+mj-lt"/>
                <a:cs typeface="Calibri" panose="020F0502020204030204" charset="0"/>
                <a:sym typeface="+mn-ea"/>
              </a:rPr>
              <a:t>lượng</a:t>
            </a:r>
            <a:r>
              <a:rPr lang="en-US" dirty="0">
                <a:latin typeface="+mj-lt"/>
                <a:cs typeface="Calibri" panose="020F0502020204030204" charset="0"/>
                <a:sym typeface="+mn-ea"/>
              </a:rPr>
              <a:t> hen</a:t>
            </a:r>
            <a:endParaRPr lang="en-US" b="1" dirty="0">
              <a:latin typeface="+mj-lt"/>
              <a:sym typeface="+mn-ea"/>
            </a:endParaRPr>
          </a:p>
          <a:p>
            <a:r>
              <a:rPr lang="en-US" b="1" dirty="0" err="1">
                <a:solidFill>
                  <a:srgbClr val="FF0000"/>
                </a:solidFill>
                <a:latin typeface="+mj-lt"/>
                <a:sym typeface="+mn-ea"/>
              </a:rPr>
              <a:t>Chẩn</a:t>
            </a:r>
            <a:r>
              <a:rPr lang="en-US" b="1" dirty="0">
                <a:solidFill>
                  <a:srgbClr val="FF0000"/>
                </a:solidFill>
                <a:latin typeface="+mj-lt"/>
                <a:sym typeface="+mn-ea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  <a:sym typeface="+mn-ea"/>
              </a:rPr>
              <a:t>đoán</a:t>
            </a:r>
            <a:r>
              <a:rPr lang="en-US" b="1" dirty="0">
                <a:solidFill>
                  <a:srgbClr val="FF0000"/>
                </a:solidFill>
                <a:latin typeface="+mj-lt"/>
                <a:sym typeface="+mn-ea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  <a:sym typeface="+mn-ea"/>
              </a:rPr>
              <a:t>hình</a:t>
            </a:r>
            <a:r>
              <a:rPr lang="en-US" b="1" dirty="0">
                <a:solidFill>
                  <a:srgbClr val="FF0000"/>
                </a:solidFill>
                <a:latin typeface="+mj-lt"/>
                <a:sym typeface="+mn-ea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  <a:sym typeface="+mn-ea"/>
              </a:rPr>
              <a:t>ảnh</a:t>
            </a:r>
            <a:endParaRPr lang="en-US" b="1" dirty="0">
              <a:solidFill>
                <a:srgbClr val="FF0000"/>
              </a:solidFill>
              <a:latin typeface="+mj-lt"/>
              <a:sym typeface="+mn-ea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latin typeface="+mj-lt"/>
                <a:sym typeface="+mn-ea"/>
              </a:rPr>
              <a:t>X-Quang </a:t>
            </a:r>
            <a:r>
              <a:rPr lang="en-US" b="1" dirty="0" err="1">
                <a:solidFill>
                  <a:srgbClr val="FF0000"/>
                </a:solidFill>
                <a:latin typeface="+mj-lt"/>
                <a:sym typeface="+mn-ea"/>
              </a:rPr>
              <a:t>phổi</a:t>
            </a:r>
            <a:r>
              <a:rPr lang="en-US" b="1" dirty="0">
                <a:solidFill>
                  <a:srgbClr val="FF0000"/>
                </a:solidFill>
                <a:latin typeface="+mj-lt"/>
                <a:sym typeface="+mn-ea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  <a:sym typeface="+mn-ea"/>
              </a:rPr>
              <a:t>thẳng</a:t>
            </a:r>
            <a:r>
              <a:rPr lang="en-US" b="1" dirty="0">
                <a:solidFill>
                  <a:srgbClr val="FF0000"/>
                </a:solidFill>
                <a:latin typeface="+mj-lt"/>
                <a:sym typeface="+mn-ea"/>
              </a:rPr>
              <a:t>: </a:t>
            </a:r>
            <a:r>
              <a:rPr lang="en-US" b="1" dirty="0" err="1">
                <a:solidFill>
                  <a:srgbClr val="FF0000"/>
                </a:solidFill>
                <a:latin typeface="+mj-lt"/>
                <a:sym typeface="+mn-ea"/>
              </a:rPr>
              <a:t>nguyên</a:t>
            </a:r>
            <a:r>
              <a:rPr lang="en-US" b="1" dirty="0">
                <a:solidFill>
                  <a:srgbClr val="FF0000"/>
                </a:solidFill>
                <a:latin typeface="+mj-lt"/>
                <a:sym typeface="+mn-ea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  <a:sym typeface="+mn-ea"/>
              </a:rPr>
              <a:t>nhân</a:t>
            </a:r>
            <a:r>
              <a:rPr lang="en-US" b="1" dirty="0">
                <a:solidFill>
                  <a:srgbClr val="FF0000"/>
                </a:solidFill>
                <a:latin typeface="+mj-lt"/>
                <a:sym typeface="+mn-ea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  <a:sym typeface="+mn-ea"/>
              </a:rPr>
              <a:t>khó</a:t>
            </a:r>
            <a:r>
              <a:rPr lang="en-US" b="1" dirty="0">
                <a:solidFill>
                  <a:srgbClr val="FF0000"/>
                </a:solidFill>
                <a:latin typeface="+mj-lt"/>
                <a:sym typeface="+mn-ea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  <a:sym typeface="+mn-ea"/>
              </a:rPr>
              <a:t>thở</a:t>
            </a:r>
            <a:r>
              <a:rPr lang="en-US" b="1" dirty="0">
                <a:solidFill>
                  <a:srgbClr val="FF0000"/>
                </a:solidFill>
                <a:latin typeface="+mj-lt"/>
                <a:sym typeface="+mn-ea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  <a:sym typeface="+mn-ea"/>
              </a:rPr>
              <a:t>khác</a:t>
            </a:r>
            <a:r>
              <a:rPr lang="en-US" b="1" dirty="0">
                <a:solidFill>
                  <a:srgbClr val="FF0000"/>
                </a:solidFill>
                <a:latin typeface="+mj-lt"/>
                <a:sym typeface="+mn-ea"/>
              </a:rPr>
              <a:t>? </a:t>
            </a:r>
            <a:r>
              <a:rPr lang="en-US" b="1" dirty="0" err="1">
                <a:solidFill>
                  <a:srgbClr val="FF0000"/>
                </a:solidFill>
                <a:latin typeface="+mj-lt"/>
                <a:sym typeface="+mn-ea"/>
              </a:rPr>
              <a:t>viêm</a:t>
            </a:r>
            <a:r>
              <a:rPr lang="en-US" b="1" dirty="0">
                <a:solidFill>
                  <a:srgbClr val="FF0000"/>
                </a:solidFill>
                <a:latin typeface="+mj-lt"/>
                <a:sym typeface="+mn-ea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  <a:sym typeface="+mn-ea"/>
              </a:rPr>
              <a:t>phổi</a:t>
            </a:r>
            <a:r>
              <a:rPr lang="en-US" b="1" dirty="0">
                <a:solidFill>
                  <a:srgbClr val="FF0000"/>
                </a:solidFill>
                <a:latin typeface="+mj-lt"/>
                <a:sym typeface="+mn-ea"/>
              </a:rPr>
              <a:t>?..</a:t>
            </a:r>
          </a:p>
          <a:p>
            <a:r>
              <a:rPr lang="en-US" b="1" dirty="0" err="1">
                <a:latin typeface="+mj-lt"/>
                <a:sym typeface="+mn-ea"/>
              </a:rPr>
              <a:t>Xét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nghiệm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máu</a:t>
            </a:r>
            <a:r>
              <a:rPr lang="en-US" b="1" dirty="0">
                <a:latin typeface="+mj-lt"/>
                <a:sym typeface="+mn-ea"/>
              </a:rPr>
              <a:t>:</a:t>
            </a:r>
          </a:p>
          <a:p>
            <a:pPr lvl="1"/>
            <a:r>
              <a:rPr lang="en-US" dirty="0">
                <a:latin typeface="+mj-lt"/>
                <a:sym typeface="+mn-ea"/>
              </a:rPr>
              <a:t>CTM, CRP: </a:t>
            </a:r>
            <a:r>
              <a:rPr lang="en-US" dirty="0" err="1">
                <a:latin typeface="+mj-lt"/>
                <a:sym typeface="+mn-ea"/>
              </a:rPr>
              <a:t>nhiễm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trùng</a:t>
            </a:r>
            <a:r>
              <a:rPr lang="en-US" dirty="0">
                <a:latin typeface="+mj-lt"/>
                <a:sym typeface="+mn-ea"/>
              </a:rPr>
              <a:t>?</a:t>
            </a:r>
          </a:p>
          <a:p>
            <a:r>
              <a:rPr lang="en-US" b="1" dirty="0" err="1">
                <a:latin typeface="+mj-lt"/>
                <a:sym typeface="+mn-ea"/>
              </a:rPr>
              <a:t>xét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nghiệm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đàm</a:t>
            </a:r>
            <a:r>
              <a:rPr lang="en-US" b="1" dirty="0">
                <a:latin typeface="+mj-lt"/>
                <a:sym typeface="+mn-ea"/>
              </a:rPr>
              <a:t>: </a:t>
            </a:r>
            <a:r>
              <a:rPr lang="en-US" dirty="0" err="1">
                <a:latin typeface="+mj-lt"/>
                <a:sym typeface="+mn-ea"/>
              </a:rPr>
              <a:t>Tác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nhân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nhiễm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trùng</a:t>
            </a:r>
            <a:r>
              <a:rPr lang="en-US" b="1" dirty="0">
                <a:latin typeface="+mj-lt"/>
                <a:sym typeface="+mn-ea"/>
              </a:rPr>
              <a:t>?</a:t>
            </a:r>
          </a:p>
          <a:p>
            <a:pPr lvl="1"/>
            <a:endParaRPr lang="en-US" b="1" dirty="0">
              <a:latin typeface="+mj-lt"/>
              <a:sym typeface="+mn-ea"/>
            </a:endParaRPr>
          </a:p>
          <a:p>
            <a:pPr lvl="1"/>
            <a:endParaRPr lang="en-US" b="1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7588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Cận Lâm Sàng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46" y="1390650"/>
            <a:ext cx="5282161" cy="50775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FC41D5-90B3-4971-B6AF-1D83D988A96B}"/>
              </a:ext>
            </a:extLst>
          </p:cNvPr>
          <p:cNvSpPr txBox="1"/>
          <p:nvPr/>
        </p:nvSpPr>
        <p:spPr>
          <a:xfrm>
            <a:off x="733425" y="1390650"/>
            <a:ext cx="398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Đọc</a:t>
            </a:r>
            <a:r>
              <a:rPr lang="en-US" sz="2400" dirty="0"/>
              <a:t> X-</a:t>
            </a:r>
            <a:r>
              <a:rPr lang="en-US" sz="2400" dirty="0" err="1"/>
              <a:t>quang</a:t>
            </a:r>
            <a:r>
              <a:rPr lang="en-US" sz="2400" dirty="0"/>
              <a:t> </a:t>
            </a:r>
            <a:r>
              <a:rPr lang="en-US" sz="2400" dirty="0" err="1"/>
              <a:t>ngực</a:t>
            </a:r>
            <a:r>
              <a:rPr lang="en-US" sz="2400" dirty="0"/>
              <a:t> </a:t>
            </a:r>
            <a:r>
              <a:rPr lang="en-US" sz="2400" dirty="0" err="1"/>
              <a:t>thẳng</a:t>
            </a:r>
            <a:r>
              <a:rPr lang="en-US" sz="2400" dirty="0"/>
              <a:t>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Đề nghị cận lâm sàng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+mj-lt"/>
                <a:sym typeface="+mn-ea"/>
              </a:rPr>
              <a:t>Vận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chuyển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khí</a:t>
            </a:r>
            <a:endParaRPr lang="en-US" b="1" dirty="0">
              <a:latin typeface="+mj-lt"/>
              <a:sym typeface="+mn-ea"/>
            </a:endParaRPr>
          </a:p>
          <a:p>
            <a:pPr lvl="1"/>
            <a:r>
              <a:rPr lang="en-US" dirty="0">
                <a:latin typeface="+mj-lt"/>
                <a:sym typeface="+mn-ea"/>
              </a:rPr>
              <a:t>KMĐM: </a:t>
            </a:r>
            <a:r>
              <a:rPr lang="en-US" dirty="0" err="1">
                <a:latin typeface="+mj-lt"/>
                <a:sym typeface="+mn-ea"/>
              </a:rPr>
              <a:t>Chẩn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đoán</a:t>
            </a:r>
            <a:r>
              <a:rPr lang="en-US" dirty="0">
                <a:latin typeface="+mj-lt"/>
                <a:sym typeface="+mn-ea"/>
              </a:rPr>
              <a:t> SHH</a:t>
            </a:r>
            <a:endParaRPr lang="en-US" dirty="0">
              <a:latin typeface="+mj-lt"/>
            </a:endParaRPr>
          </a:p>
          <a:p>
            <a:r>
              <a:rPr lang="en-US" b="1" dirty="0" err="1">
                <a:latin typeface="+mj-lt"/>
                <a:sym typeface="+mn-ea"/>
              </a:rPr>
              <a:t>Chức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năng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hô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hấp</a:t>
            </a:r>
            <a:r>
              <a:rPr lang="en-US" b="1" dirty="0">
                <a:latin typeface="+mj-lt"/>
                <a:sym typeface="+mn-ea"/>
              </a:rPr>
              <a:t>: </a:t>
            </a:r>
            <a:endParaRPr lang="en-US" dirty="0">
              <a:latin typeface="+mj-lt"/>
            </a:endParaRPr>
          </a:p>
          <a:p>
            <a:pPr lvl="1"/>
            <a:r>
              <a:rPr lang="en-US" dirty="0" err="1">
                <a:latin typeface="+mj-lt"/>
                <a:cs typeface="Calibri" panose="020F0502020204030204" charset="0"/>
                <a:sym typeface="+mn-ea"/>
              </a:rPr>
              <a:t>Hỗ</a:t>
            </a:r>
            <a:r>
              <a:rPr lang="en-US" dirty="0">
                <a:latin typeface="+mj-lt"/>
                <a:cs typeface="Calibri" panose="020F0502020204030204" charset="0"/>
                <a:sym typeface="+mn-ea"/>
              </a:rPr>
              <a:t> </a:t>
            </a:r>
            <a:r>
              <a:rPr lang="en-US" dirty="0" err="1">
                <a:latin typeface="+mj-lt"/>
                <a:cs typeface="Calibri" panose="020F0502020204030204" charset="0"/>
                <a:sym typeface="+mn-ea"/>
              </a:rPr>
              <a:t>trợ</a:t>
            </a:r>
            <a:r>
              <a:rPr lang="en-US" dirty="0">
                <a:latin typeface="+mj-lt"/>
                <a:cs typeface="Calibri" panose="020F0502020204030204" charset="0"/>
                <a:sym typeface="+mn-ea"/>
              </a:rPr>
              <a:t> </a:t>
            </a:r>
            <a:r>
              <a:rPr lang="en-US" dirty="0" err="1">
                <a:latin typeface="+mj-lt"/>
                <a:cs typeface="Calibri" panose="020F0502020204030204" charset="0"/>
                <a:sym typeface="+mn-ea"/>
              </a:rPr>
              <a:t>chẩn</a:t>
            </a:r>
            <a:r>
              <a:rPr lang="en-US" dirty="0">
                <a:latin typeface="+mj-lt"/>
                <a:cs typeface="Calibri" panose="020F0502020204030204" charset="0"/>
                <a:sym typeface="+mn-ea"/>
              </a:rPr>
              <a:t> </a:t>
            </a:r>
            <a:r>
              <a:rPr lang="en-US" dirty="0" err="1">
                <a:latin typeface="+mj-lt"/>
                <a:cs typeface="Calibri" panose="020F0502020204030204" charset="0"/>
                <a:sym typeface="+mn-ea"/>
              </a:rPr>
              <a:t>đoán</a:t>
            </a:r>
            <a:r>
              <a:rPr lang="en-US" dirty="0">
                <a:latin typeface="+mj-lt"/>
                <a:cs typeface="Calibri" panose="020F0502020204030204" charset="0"/>
                <a:sym typeface="+mn-ea"/>
              </a:rPr>
              <a:t> </a:t>
            </a:r>
            <a:r>
              <a:rPr lang="en-US" dirty="0" err="1">
                <a:latin typeface="+mj-lt"/>
                <a:cs typeface="Calibri" panose="020F0502020204030204" charset="0"/>
                <a:sym typeface="+mn-ea"/>
              </a:rPr>
              <a:t>và</a:t>
            </a:r>
            <a:r>
              <a:rPr lang="en-US" dirty="0">
                <a:latin typeface="+mj-lt"/>
                <a:cs typeface="Calibri" panose="020F0502020204030204" charset="0"/>
                <a:sym typeface="+mn-ea"/>
              </a:rPr>
              <a:t> </a:t>
            </a:r>
            <a:r>
              <a:rPr lang="en-US" dirty="0" err="1">
                <a:latin typeface="+mj-lt"/>
                <a:cs typeface="Calibri" panose="020F0502020204030204" charset="0"/>
                <a:sym typeface="+mn-ea"/>
              </a:rPr>
              <a:t>tiên</a:t>
            </a:r>
            <a:r>
              <a:rPr lang="en-US" dirty="0">
                <a:latin typeface="+mj-lt"/>
                <a:cs typeface="Calibri" panose="020F0502020204030204" charset="0"/>
                <a:sym typeface="+mn-ea"/>
              </a:rPr>
              <a:t> </a:t>
            </a:r>
            <a:r>
              <a:rPr lang="en-US" dirty="0" err="1">
                <a:latin typeface="+mj-lt"/>
                <a:cs typeface="Calibri" panose="020F0502020204030204" charset="0"/>
                <a:sym typeface="+mn-ea"/>
              </a:rPr>
              <a:t>lượng</a:t>
            </a:r>
            <a:r>
              <a:rPr lang="en-US" dirty="0">
                <a:latin typeface="+mj-lt"/>
                <a:cs typeface="Calibri" panose="020F0502020204030204" charset="0"/>
                <a:sym typeface="+mn-ea"/>
              </a:rPr>
              <a:t> hen</a:t>
            </a:r>
            <a:endParaRPr lang="en-US" b="1" dirty="0">
              <a:latin typeface="+mj-lt"/>
              <a:sym typeface="+mn-ea"/>
            </a:endParaRPr>
          </a:p>
          <a:p>
            <a:r>
              <a:rPr lang="en-US" b="1" dirty="0" err="1">
                <a:latin typeface="+mj-lt"/>
                <a:sym typeface="+mn-ea"/>
              </a:rPr>
              <a:t>Chẩn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đoán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hình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ảnh</a:t>
            </a:r>
            <a:endParaRPr lang="en-US" b="1" dirty="0">
              <a:latin typeface="+mj-lt"/>
              <a:sym typeface="+mn-ea"/>
            </a:endParaRPr>
          </a:p>
          <a:p>
            <a:pPr lvl="1"/>
            <a:r>
              <a:rPr lang="en-US" dirty="0">
                <a:latin typeface="+mj-lt"/>
                <a:sym typeface="+mn-ea"/>
              </a:rPr>
              <a:t>X-Quang </a:t>
            </a:r>
            <a:r>
              <a:rPr lang="en-US" dirty="0" err="1">
                <a:latin typeface="+mj-lt"/>
                <a:sym typeface="+mn-ea"/>
              </a:rPr>
              <a:t>phổi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thẳng</a:t>
            </a:r>
            <a:r>
              <a:rPr lang="en-US" dirty="0">
                <a:latin typeface="+mj-lt"/>
                <a:sym typeface="+mn-ea"/>
              </a:rPr>
              <a:t>: </a:t>
            </a:r>
            <a:r>
              <a:rPr lang="en-US" dirty="0" err="1">
                <a:latin typeface="+mj-lt"/>
                <a:sym typeface="+mn-ea"/>
              </a:rPr>
              <a:t>nguyên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nhân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khó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thở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khác</a:t>
            </a:r>
            <a:r>
              <a:rPr lang="en-US" dirty="0">
                <a:latin typeface="+mj-lt"/>
                <a:sym typeface="+mn-ea"/>
              </a:rPr>
              <a:t>? </a:t>
            </a:r>
            <a:r>
              <a:rPr lang="en-US" dirty="0" err="1">
                <a:latin typeface="+mj-lt"/>
                <a:sym typeface="+mn-ea"/>
              </a:rPr>
              <a:t>viêm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phổi</a:t>
            </a:r>
            <a:r>
              <a:rPr lang="en-US" dirty="0">
                <a:latin typeface="+mj-lt"/>
                <a:sym typeface="+mn-ea"/>
              </a:rPr>
              <a:t>?..</a:t>
            </a:r>
          </a:p>
          <a:p>
            <a:r>
              <a:rPr lang="en-US" b="1" dirty="0" err="1">
                <a:solidFill>
                  <a:srgbClr val="C00000"/>
                </a:solidFill>
                <a:latin typeface="+mj-lt"/>
                <a:sym typeface="+mn-ea"/>
              </a:rPr>
              <a:t>Xét</a:t>
            </a:r>
            <a:r>
              <a:rPr lang="en-US" b="1" dirty="0">
                <a:solidFill>
                  <a:srgbClr val="C00000"/>
                </a:solidFill>
                <a:latin typeface="+mj-lt"/>
                <a:sym typeface="+mn-ea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+mj-lt"/>
                <a:sym typeface="+mn-ea"/>
              </a:rPr>
              <a:t>nghiệm</a:t>
            </a:r>
            <a:r>
              <a:rPr lang="en-US" b="1" dirty="0">
                <a:solidFill>
                  <a:srgbClr val="C00000"/>
                </a:solidFill>
                <a:latin typeface="+mj-lt"/>
                <a:sym typeface="+mn-ea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+mj-lt"/>
                <a:sym typeface="+mn-ea"/>
              </a:rPr>
              <a:t>máu</a:t>
            </a:r>
            <a:r>
              <a:rPr lang="en-US" b="1" dirty="0">
                <a:solidFill>
                  <a:srgbClr val="C00000"/>
                </a:solidFill>
                <a:latin typeface="+mj-lt"/>
                <a:sym typeface="+mn-ea"/>
              </a:rPr>
              <a:t>: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+mj-lt"/>
                <a:sym typeface="+mn-ea"/>
              </a:rPr>
              <a:t>CTM, CRP: </a:t>
            </a:r>
            <a:r>
              <a:rPr lang="en-US" b="1" dirty="0" err="1">
                <a:solidFill>
                  <a:srgbClr val="C00000"/>
                </a:solidFill>
                <a:latin typeface="+mj-lt"/>
                <a:sym typeface="+mn-ea"/>
              </a:rPr>
              <a:t>nhiễm</a:t>
            </a:r>
            <a:r>
              <a:rPr lang="en-US" b="1" dirty="0">
                <a:solidFill>
                  <a:srgbClr val="C00000"/>
                </a:solidFill>
                <a:latin typeface="+mj-lt"/>
                <a:sym typeface="+mn-ea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+mj-lt"/>
                <a:sym typeface="+mn-ea"/>
              </a:rPr>
              <a:t>trùng</a:t>
            </a:r>
            <a:r>
              <a:rPr lang="en-US" b="1" dirty="0">
                <a:solidFill>
                  <a:srgbClr val="C00000"/>
                </a:solidFill>
                <a:latin typeface="+mj-lt"/>
                <a:sym typeface="+mn-ea"/>
              </a:rPr>
              <a:t>?</a:t>
            </a:r>
          </a:p>
          <a:p>
            <a:r>
              <a:rPr lang="en-US" b="1" dirty="0" err="1">
                <a:latin typeface="+mj-lt"/>
                <a:sym typeface="+mn-ea"/>
              </a:rPr>
              <a:t>xét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nghiệm</a:t>
            </a:r>
            <a:r>
              <a:rPr lang="en-US" b="1" dirty="0">
                <a:latin typeface="+mj-lt"/>
                <a:sym typeface="+mn-ea"/>
              </a:rPr>
              <a:t> </a:t>
            </a:r>
            <a:r>
              <a:rPr lang="en-US" b="1" dirty="0" err="1">
                <a:latin typeface="+mj-lt"/>
                <a:sym typeface="+mn-ea"/>
              </a:rPr>
              <a:t>đàm</a:t>
            </a:r>
            <a:r>
              <a:rPr lang="en-US" b="1" dirty="0">
                <a:latin typeface="+mj-lt"/>
                <a:sym typeface="+mn-ea"/>
              </a:rPr>
              <a:t>: </a:t>
            </a:r>
            <a:r>
              <a:rPr lang="en-US" dirty="0" err="1">
                <a:latin typeface="+mj-lt"/>
                <a:sym typeface="+mn-ea"/>
              </a:rPr>
              <a:t>Tác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nhân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nhiễm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trùng</a:t>
            </a:r>
            <a:r>
              <a:rPr lang="en-US" b="1" dirty="0">
                <a:latin typeface="+mj-lt"/>
                <a:sym typeface="+mn-ea"/>
              </a:rPr>
              <a:t>?</a:t>
            </a:r>
          </a:p>
          <a:p>
            <a:pPr lvl="1"/>
            <a:endParaRPr lang="en-US" b="1" dirty="0">
              <a:latin typeface="+mj-lt"/>
              <a:sym typeface="+mn-ea"/>
            </a:endParaRPr>
          </a:p>
          <a:p>
            <a:pPr lvl="1"/>
            <a:endParaRPr lang="en-US" b="1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01719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Cận Lâm Sàng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722976"/>
              </p:ext>
            </p:extLst>
          </p:nvPr>
        </p:nvGraphicFramePr>
        <p:xfrm>
          <a:off x="4074364" y="1600200"/>
          <a:ext cx="7172325" cy="4530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3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</a:t>
                      </a: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02/10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</a:t>
                      </a: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08/10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WBC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15,84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7,6 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K/ul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72,4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78,5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Lym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12,5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10,2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RBC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4,53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3,74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T/L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HGB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135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g/l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Hct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40,9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35,2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MCV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90,1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93,9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MCH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29,7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32,2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pg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MCHC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330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342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g/l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PLT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312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216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G/L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95A0924-8B32-489F-B93A-CC75BA45CEAA}"/>
              </a:ext>
            </a:extLst>
          </p:cNvPr>
          <p:cNvSpPr txBox="1"/>
          <p:nvPr/>
        </p:nvSpPr>
        <p:spPr>
          <a:xfrm>
            <a:off x="190500" y="1600200"/>
            <a:ext cx="39677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Biện</a:t>
            </a:r>
            <a:r>
              <a:rPr lang="en-US" sz="2400" dirty="0"/>
              <a:t> </a:t>
            </a:r>
            <a:r>
              <a:rPr lang="en-US" sz="2400" dirty="0" err="1"/>
              <a:t>luận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máu</a:t>
            </a:r>
            <a:r>
              <a:rPr lang="en-US" sz="24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Phù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chẩn</a:t>
            </a:r>
            <a:r>
              <a:rPr lang="en-US" sz="2400" dirty="0"/>
              <a:t> </a:t>
            </a:r>
            <a:r>
              <a:rPr lang="en-US" sz="2400" dirty="0" err="1"/>
              <a:t>đoán</a:t>
            </a:r>
            <a:r>
              <a:rPr lang="en-US" sz="24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bạch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Eo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ý </a:t>
            </a:r>
            <a:r>
              <a:rPr lang="en-US" sz="2400" dirty="0" err="1"/>
              <a:t>nghĩa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Cận Lâm Sàng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047538"/>
              </p:ext>
            </p:extLst>
          </p:nvPr>
        </p:nvGraphicFramePr>
        <p:xfrm>
          <a:off x="4896082" y="1485900"/>
          <a:ext cx="5457825" cy="4246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2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5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xn</a:t>
                      </a: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</a:t>
                      </a: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02/10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</a:t>
                      </a: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08/10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136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mmol/l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3,14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3,13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mmol/l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100,7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104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mmol/l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CRP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17,72</a:t>
                      </a:r>
                      <a:endParaRPr lang="en-US" sz="2400" b="1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11,8</a:t>
                      </a:r>
                      <a:endParaRPr lang="en-US" sz="2400" b="1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mg/l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AST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19,2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U/l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17,2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U/l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Ure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4,1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5,29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mmol/l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Creatinin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110,7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72,4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Umol/l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Glucose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5,23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400" b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mmol/l</a:t>
                      </a:r>
                      <a:endParaRPr lang="en-US" sz="2400" b="0" dirty="0">
                        <a:latin typeface="Arial" panose="020B0604020202020204" pitchFamily="34" charset="0"/>
                        <a:ea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1B1DCB9-8011-4A34-9E64-6F4C7E6A7766}"/>
              </a:ext>
            </a:extLst>
          </p:cNvPr>
          <p:cNvSpPr txBox="1"/>
          <p:nvPr/>
        </p:nvSpPr>
        <p:spPr>
          <a:xfrm>
            <a:off x="609600" y="1485900"/>
            <a:ext cx="407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Biện</a:t>
            </a:r>
            <a:r>
              <a:rPr lang="en-US" sz="2400" dirty="0"/>
              <a:t> </a:t>
            </a:r>
            <a:r>
              <a:rPr lang="en-US" sz="2400" dirty="0" err="1"/>
              <a:t>luận</a:t>
            </a:r>
            <a:r>
              <a:rPr lang="en-US" sz="2400" dirty="0"/>
              <a:t> </a:t>
            </a:r>
            <a:r>
              <a:rPr lang="en-US" sz="2400" dirty="0" err="1"/>
              <a:t>cận</a:t>
            </a:r>
            <a:r>
              <a:rPr lang="en-US" sz="2400" dirty="0"/>
              <a:t> </a:t>
            </a:r>
            <a:r>
              <a:rPr lang="en-US" sz="2400" dirty="0" err="1"/>
              <a:t>lâm</a:t>
            </a:r>
            <a:r>
              <a:rPr lang="en-US" sz="2400" dirty="0"/>
              <a:t> </a:t>
            </a:r>
            <a:r>
              <a:rPr lang="en-US" sz="2400" dirty="0" err="1"/>
              <a:t>sàng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Cận Lâm Sàng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43" y="1141065"/>
            <a:ext cx="10688513" cy="408014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4E047A-ED9C-4B60-8154-AC5176735FA9}"/>
              </a:ext>
            </a:extLst>
          </p:cNvPr>
          <p:cNvSpPr txBox="1"/>
          <p:nvPr/>
        </p:nvSpPr>
        <p:spPr>
          <a:xfrm>
            <a:off x="7905750" y="5221213"/>
            <a:ext cx="170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Đọc</a:t>
            </a:r>
            <a:r>
              <a:rPr lang="en-US" sz="2800" dirty="0"/>
              <a:t> ECG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Nhịp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xoang</a:t>
            </a:r>
            <a:r>
              <a:rPr lang="en-US" dirty="0"/>
              <a:t> 115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phút</a:t>
            </a:r>
            <a:endParaRPr lang="en-US" dirty="0"/>
          </a:p>
          <a:p>
            <a:r>
              <a:rPr lang="en-US" dirty="0"/>
              <a:t>Block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, ko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nhỉ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Chẩn Đoán Xác Định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Cơn</a:t>
            </a:r>
            <a:r>
              <a:rPr lang="en-US" dirty="0"/>
              <a:t> hen </a:t>
            </a:r>
            <a:r>
              <a:rPr lang="en-US" dirty="0" err="1"/>
              <a:t>phế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phế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- Hen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–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đợt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–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nghẽn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-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Ca Lâm sàng - Tiền căn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Hỏi thêm Tiền căn?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Điều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Đợt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?</a:t>
            </a:r>
          </a:p>
          <a:p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79989-AD09-44E0-9C49-9AEBC7B1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đợt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8EB30-9C3C-4A51-83BB-789662E85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140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555750" y="-27940"/>
          <a:ext cx="6988810" cy="677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r:id="rId3" imgW="4991100" imgH="4838700" progId="Paint.Picture">
                  <p:embed/>
                </p:oleObj>
              </mc:Choice>
              <mc:Fallback>
                <p:oleObj r:id="rId3" imgW="4991100" imgH="4838700" progId="Paint.Picture">
                  <p:embed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5750" y="-27940"/>
                        <a:ext cx="6988810" cy="677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676401" y="5301616"/>
            <a:ext cx="3085465" cy="1447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2400">
                <a:latin typeface="Arial" panose="020B0604020202020204" pitchFamily="34" charset="0"/>
              </a:rPr>
              <a:t>SABA +/- ipratropium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2400">
                <a:latin typeface="Arial" panose="020B0604020202020204" pitchFamily="34" charset="0"/>
              </a:rPr>
              <a:t>Oxy: SpO2: 93-95%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2400">
                <a:latin typeface="Arial" panose="020B0604020202020204" pitchFamily="34" charset="0"/>
              </a:rPr>
              <a:t>Corticoid uống </a:t>
            </a:r>
          </a:p>
        </p:txBody>
      </p:sp>
      <p:sp>
        <p:nvSpPr>
          <p:cNvPr id="7" name="Rectangle 6"/>
          <p:cNvSpPr/>
          <p:nvPr/>
        </p:nvSpPr>
        <p:spPr>
          <a:xfrm>
            <a:off x="5248910" y="5059680"/>
            <a:ext cx="3766820" cy="1860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2400" dirty="0">
                <a:latin typeface="Arial" panose="020B0604020202020204" pitchFamily="34" charset="0"/>
              </a:rPr>
              <a:t>SABA + ipratropium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2400" dirty="0">
                <a:latin typeface="Arial" panose="020B0604020202020204" pitchFamily="34" charset="0"/>
              </a:rPr>
              <a:t>Oxy: SpO2: 93-95%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2400" dirty="0">
                <a:latin typeface="Arial" panose="020B0604020202020204" pitchFamily="34" charset="0"/>
              </a:rPr>
              <a:t>Corticoid </a:t>
            </a:r>
            <a:r>
              <a:rPr lang="en-US" altLang="en-SG" sz="2400" dirty="0" err="1">
                <a:latin typeface="Arial" panose="020B0604020202020204" pitchFamily="34" charset="0"/>
              </a:rPr>
              <a:t>uống</a:t>
            </a:r>
            <a:r>
              <a:rPr lang="en-US" altLang="en-SG" sz="2400" dirty="0">
                <a:latin typeface="Arial" panose="020B0604020202020204" pitchFamily="34" charset="0"/>
              </a:rPr>
              <a:t>/ TM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2400" dirty="0">
                <a:latin typeface="Arial" panose="020B0604020202020204" pitchFamily="34" charset="0"/>
              </a:rPr>
              <a:t>+/- Magnesium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2400" dirty="0">
                <a:latin typeface="Arial" panose="020B0604020202020204" pitchFamily="34" charset="0"/>
              </a:rPr>
              <a:t>+/- ICS </a:t>
            </a:r>
            <a:r>
              <a:rPr lang="en-US" altLang="en-SG" sz="2400" dirty="0" err="1">
                <a:latin typeface="Arial" panose="020B0604020202020204" pitchFamily="34" charset="0"/>
              </a:rPr>
              <a:t>liều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  <a:r>
              <a:rPr lang="en-US" altLang="en-SG" sz="2400" dirty="0" err="1">
                <a:latin typeface="Arial" panose="020B0604020202020204" pitchFamily="34" charset="0"/>
              </a:rPr>
              <a:t>cao</a:t>
            </a:r>
            <a:r>
              <a:rPr lang="en-US" altLang="en-SG" sz="24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676400" y="2787015"/>
            <a:ext cx="3086100" cy="25146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1600" dirty="0">
                <a:latin typeface="Arial" panose="020B0604020202020204" pitchFamily="34" charset="0"/>
              </a:rPr>
              <a:t>NHẸ/ TB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1600" dirty="0" err="1">
                <a:latin typeface="Arial" panose="020B0604020202020204" pitchFamily="34" charset="0"/>
              </a:rPr>
              <a:t>Nói</a:t>
            </a:r>
            <a:r>
              <a:rPr lang="en-US" altLang="en-SG" sz="1600" dirty="0">
                <a:latin typeface="Arial" panose="020B0604020202020204" pitchFamily="34" charset="0"/>
              </a:rPr>
              <a:t> </a:t>
            </a:r>
            <a:r>
              <a:rPr lang="en-US" altLang="en-SG" sz="1600" dirty="0" err="1">
                <a:latin typeface="Arial" panose="020B0604020202020204" pitchFamily="34" charset="0"/>
              </a:rPr>
              <a:t>từng</a:t>
            </a:r>
            <a:r>
              <a:rPr lang="en-US" altLang="en-SG" sz="1600" dirty="0">
                <a:latin typeface="Arial" panose="020B0604020202020204" pitchFamily="34" charset="0"/>
              </a:rPr>
              <a:t> </a:t>
            </a:r>
            <a:r>
              <a:rPr lang="en-US" altLang="en-SG" sz="1600" dirty="0" err="1">
                <a:latin typeface="Arial" panose="020B0604020202020204" pitchFamily="34" charset="0"/>
              </a:rPr>
              <a:t>cụm</a:t>
            </a:r>
            <a:r>
              <a:rPr lang="en-US" altLang="en-SG" sz="1600" dirty="0">
                <a:latin typeface="Arial" panose="020B0604020202020204" pitchFamily="34" charset="0"/>
              </a:rPr>
              <a:t> </a:t>
            </a:r>
            <a:r>
              <a:rPr lang="en-US" altLang="en-SG" sz="1600" dirty="0" err="1">
                <a:latin typeface="Arial" panose="020B0604020202020204" pitchFamily="34" charset="0"/>
              </a:rPr>
              <a:t>từ</a:t>
            </a:r>
            <a:r>
              <a:rPr lang="en-US" altLang="en-SG" sz="1600" dirty="0">
                <a:latin typeface="Arial" panose="020B0604020202020204" pitchFamily="34" charset="0"/>
              </a:rPr>
              <a:t>, </a:t>
            </a:r>
            <a:r>
              <a:rPr lang="en-US" altLang="en-SG" sz="1600" dirty="0" err="1">
                <a:latin typeface="Arial" panose="020B0604020202020204" pitchFamily="34" charset="0"/>
              </a:rPr>
              <a:t>thích</a:t>
            </a:r>
            <a:r>
              <a:rPr lang="en-US" altLang="en-SG" sz="1600" dirty="0">
                <a:latin typeface="Arial" panose="020B0604020202020204" pitchFamily="34" charset="0"/>
              </a:rPr>
              <a:t> </a:t>
            </a:r>
            <a:r>
              <a:rPr lang="en-US" altLang="en-SG" sz="1600" dirty="0" err="1">
                <a:latin typeface="Arial" panose="020B0604020202020204" pitchFamily="34" charset="0"/>
              </a:rPr>
              <a:t>ngồi</a:t>
            </a:r>
            <a:r>
              <a:rPr lang="en-US" altLang="en-SG" sz="1600" dirty="0">
                <a:latin typeface="Arial" panose="020B0604020202020204" pitchFamily="34" charset="0"/>
              </a:rPr>
              <a:t> </a:t>
            </a:r>
            <a:r>
              <a:rPr lang="en-US" altLang="en-SG" sz="1600" dirty="0" err="1">
                <a:latin typeface="Arial" panose="020B0604020202020204" pitchFamily="34" charset="0"/>
              </a:rPr>
              <a:t>hơn</a:t>
            </a:r>
            <a:r>
              <a:rPr lang="en-US" altLang="en-SG" sz="1600" dirty="0">
                <a:latin typeface="Arial" panose="020B0604020202020204" pitchFamily="34" charset="0"/>
              </a:rPr>
              <a:t> </a:t>
            </a:r>
            <a:r>
              <a:rPr lang="en-US" altLang="en-SG" sz="1600" dirty="0" err="1">
                <a:latin typeface="Arial" panose="020B0604020202020204" pitchFamily="34" charset="0"/>
              </a:rPr>
              <a:t>nằm</a:t>
            </a:r>
            <a:r>
              <a:rPr lang="en-US" altLang="en-SG" sz="1600" dirty="0">
                <a:latin typeface="Arial" panose="020B0604020202020204" pitchFamily="34" charset="0"/>
              </a:rPr>
              <a:t>, ko </a:t>
            </a:r>
            <a:r>
              <a:rPr lang="en-US" altLang="en-SG" sz="1600" dirty="0" err="1">
                <a:latin typeface="Arial" panose="020B0604020202020204" pitchFamily="34" charset="0"/>
              </a:rPr>
              <a:t>kích</a:t>
            </a:r>
            <a:r>
              <a:rPr lang="en-US" altLang="en-SG" sz="1600" dirty="0">
                <a:latin typeface="Arial" panose="020B0604020202020204" pitchFamily="34" charset="0"/>
              </a:rPr>
              <a:t> </a:t>
            </a:r>
            <a:r>
              <a:rPr lang="en-US" altLang="en-SG" sz="1600" dirty="0" err="1">
                <a:latin typeface="Arial" panose="020B0604020202020204" pitchFamily="34" charset="0"/>
              </a:rPr>
              <a:t>thích</a:t>
            </a:r>
            <a:endParaRPr lang="en-US" altLang="en-SG" sz="1600" dirty="0"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1600" dirty="0" err="1">
                <a:latin typeface="Arial" panose="020B0604020202020204" pitchFamily="34" charset="0"/>
              </a:rPr>
              <a:t>Nhịp</a:t>
            </a:r>
            <a:r>
              <a:rPr lang="en-US" altLang="en-SG" sz="1600" dirty="0">
                <a:latin typeface="Arial" panose="020B0604020202020204" pitchFamily="34" charset="0"/>
              </a:rPr>
              <a:t> </a:t>
            </a:r>
            <a:r>
              <a:rPr lang="en-US" altLang="en-SG" sz="1600" dirty="0" err="1">
                <a:latin typeface="Arial" panose="020B0604020202020204" pitchFamily="34" charset="0"/>
              </a:rPr>
              <a:t>thở</a:t>
            </a:r>
            <a:r>
              <a:rPr lang="en-US" altLang="en-SG" sz="1600" dirty="0">
                <a:latin typeface="Arial" panose="020B0604020202020204" pitchFamily="34" charset="0"/>
              </a:rPr>
              <a:t> </a:t>
            </a:r>
            <a:r>
              <a:rPr lang="en-US" altLang="en-SG" sz="1600" dirty="0" err="1">
                <a:latin typeface="Arial" panose="020B0604020202020204" pitchFamily="34" charset="0"/>
              </a:rPr>
              <a:t>tăng</a:t>
            </a:r>
            <a:endParaRPr lang="en-US" altLang="en-SG" sz="1600" dirty="0"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1600" dirty="0">
                <a:latin typeface="Arial" panose="020B0604020202020204" pitchFamily="34" charset="0"/>
              </a:rPr>
              <a:t>Ko </a:t>
            </a:r>
            <a:r>
              <a:rPr lang="en-US" altLang="en-SG" sz="1600" dirty="0" err="1">
                <a:latin typeface="Arial" panose="020B0604020202020204" pitchFamily="34" charset="0"/>
              </a:rPr>
              <a:t>sử</a:t>
            </a:r>
            <a:r>
              <a:rPr lang="en-US" altLang="en-SG" sz="1600" dirty="0">
                <a:latin typeface="Arial" panose="020B0604020202020204" pitchFamily="34" charset="0"/>
              </a:rPr>
              <a:t> </a:t>
            </a:r>
            <a:r>
              <a:rPr lang="en-US" altLang="en-SG" sz="1600" dirty="0" err="1">
                <a:latin typeface="Arial" panose="020B0604020202020204" pitchFamily="34" charset="0"/>
              </a:rPr>
              <a:t>dụng</a:t>
            </a:r>
            <a:r>
              <a:rPr lang="en-US" altLang="en-SG" sz="1600" dirty="0">
                <a:latin typeface="Arial" panose="020B0604020202020204" pitchFamily="34" charset="0"/>
              </a:rPr>
              <a:t> </a:t>
            </a:r>
            <a:r>
              <a:rPr lang="en-US" altLang="en-SG" sz="1600" dirty="0" err="1">
                <a:latin typeface="Arial" panose="020B0604020202020204" pitchFamily="34" charset="0"/>
              </a:rPr>
              <a:t>cơ</a:t>
            </a:r>
            <a:r>
              <a:rPr lang="en-US" altLang="en-SG" sz="1600" dirty="0">
                <a:latin typeface="Arial" panose="020B0604020202020204" pitchFamily="34" charset="0"/>
              </a:rPr>
              <a:t> </a:t>
            </a:r>
            <a:r>
              <a:rPr lang="en-US" altLang="en-SG" sz="1600" dirty="0" err="1">
                <a:latin typeface="Arial" panose="020B0604020202020204" pitchFamily="34" charset="0"/>
              </a:rPr>
              <a:t>hô</a:t>
            </a:r>
            <a:r>
              <a:rPr lang="en-US" altLang="en-SG" sz="1600" dirty="0">
                <a:latin typeface="Arial" panose="020B0604020202020204" pitchFamily="34" charset="0"/>
              </a:rPr>
              <a:t> </a:t>
            </a:r>
            <a:r>
              <a:rPr lang="en-US" altLang="en-SG" sz="1600" dirty="0" err="1">
                <a:latin typeface="Arial" panose="020B0604020202020204" pitchFamily="34" charset="0"/>
              </a:rPr>
              <a:t>hấp</a:t>
            </a:r>
            <a:r>
              <a:rPr lang="en-US" altLang="en-SG" sz="1600" dirty="0">
                <a:latin typeface="Arial" panose="020B0604020202020204" pitchFamily="34" charset="0"/>
              </a:rPr>
              <a:t> </a:t>
            </a:r>
            <a:r>
              <a:rPr lang="en-US" altLang="en-SG" sz="1600" dirty="0" err="1">
                <a:latin typeface="Arial" panose="020B0604020202020204" pitchFamily="34" charset="0"/>
              </a:rPr>
              <a:t>phụ</a:t>
            </a:r>
            <a:endParaRPr lang="en-US" altLang="en-SG" sz="1600" dirty="0"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1600" dirty="0">
                <a:latin typeface="Arial" panose="020B0604020202020204" pitchFamily="34" charset="0"/>
              </a:rPr>
              <a:t>M: 100-120l/p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1600" dirty="0">
                <a:latin typeface="Arial" panose="020B0604020202020204" pitchFamily="34" charset="0"/>
              </a:rPr>
              <a:t>SaO2/</a:t>
            </a:r>
            <a:r>
              <a:rPr lang="en-US" altLang="en-SG" sz="1600" dirty="0" err="1">
                <a:latin typeface="Arial" panose="020B0604020202020204" pitchFamily="34" charset="0"/>
              </a:rPr>
              <a:t>khí</a:t>
            </a:r>
            <a:r>
              <a:rPr lang="en-US" altLang="en-SG" sz="1600" dirty="0">
                <a:latin typeface="Arial" panose="020B0604020202020204" pitchFamily="34" charset="0"/>
              </a:rPr>
              <a:t> </a:t>
            </a:r>
            <a:r>
              <a:rPr lang="en-US" altLang="en-SG" sz="1600" dirty="0" err="1">
                <a:latin typeface="Arial" panose="020B0604020202020204" pitchFamily="34" charset="0"/>
              </a:rPr>
              <a:t>trời</a:t>
            </a:r>
            <a:r>
              <a:rPr lang="en-US" altLang="en-SG" sz="1600" dirty="0">
                <a:latin typeface="Arial" panose="020B0604020202020204" pitchFamily="34" charset="0"/>
              </a:rPr>
              <a:t> 90-95%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1600" dirty="0">
                <a:latin typeface="Arial" panose="020B0604020202020204" pitchFamily="34" charset="0"/>
              </a:rPr>
              <a:t>PEF &gt;50% </a:t>
            </a:r>
            <a:r>
              <a:rPr lang="en-US" altLang="en-SG" sz="1600" dirty="0" err="1">
                <a:latin typeface="Arial" panose="020B0604020202020204" pitchFamily="34" charset="0"/>
              </a:rPr>
              <a:t>giá</a:t>
            </a:r>
            <a:r>
              <a:rPr lang="en-US" altLang="en-SG" sz="1600" dirty="0">
                <a:latin typeface="Arial" panose="020B0604020202020204" pitchFamily="34" charset="0"/>
              </a:rPr>
              <a:t> </a:t>
            </a:r>
            <a:r>
              <a:rPr lang="en-US" altLang="en-SG" sz="1600" dirty="0" err="1">
                <a:latin typeface="Arial" panose="020B0604020202020204" pitchFamily="34" charset="0"/>
              </a:rPr>
              <a:t>trị</a:t>
            </a:r>
            <a:r>
              <a:rPr lang="en-US" altLang="en-SG" sz="1600" dirty="0">
                <a:latin typeface="Arial" panose="020B0604020202020204" pitchFamily="34" charset="0"/>
              </a:rPr>
              <a:t> </a:t>
            </a:r>
            <a:r>
              <a:rPr lang="en-US" altLang="en-SG" sz="1600" dirty="0" err="1">
                <a:latin typeface="Arial" panose="020B0604020202020204" pitchFamily="34" charset="0"/>
              </a:rPr>
              <a:t>dự</a:t>
            </a:r>
            <a:r>
              <a:rPr lang="en-US" altLang="en-SG" sz="1600" dirty="0">
                <a:latin typeface="Arial" panose="020B0604020202020204" pitchFamily="34" charset="0"/>
              </a:rPr>
              <a:t> </a:t>
            </a:r>
            <a:r>
              <a:rPr lang="en-US" altLang="en-SG" sz="1600" dirty="0" err="1">
                <a:latin typeface="Arial" panose="020B0604020202020204" pitchFamily="34" charset="0"/>
              </a:rPr>
              <a:t>đoán</a:t>
            </a:r>
            <a:r>
              <a:rPr lang="en-US" altLang="en-SG" sz="1600" dirty="0">
                <a:latin typeface="Arial" panose="020B0604020202020204" pitchFamily="34" charset="0"/>
              </a:rPr>
              <a:t> </a:t>
            </a:r>
            <a:r>
              <a:rPr lang="en-US" altLang="en-SG" sz="1600" dirty="0" err="1">
                <a:latin typeface="Arial" panose="020B0604020202020204" pitchFamily="34" charset="0"/>
              </a:rPr>
              <a:t>hoặc</a:t>
            </a:r>
            <a:r>
              <a:rPr lang="en-US" altLang="en-SG" sz="1600" dirty="0">
                <a:latin typeface="Arial" panose="020B0604020202020204" pitchFamily="34" charset="0"/>
              </a:rPr>
              <a:t> </a:t>
            </a:r>
            <a:r>
              <a:rPr lang="en-US" altLang="en-SG" sz="1600" dirty="0" err="1">
                <a:latin typeface="Arial" panose="020B0604020202020204" pitchFamily="34" charset="0"/>
              </a:rPr>
              <a:t>tốt</a:t>
            </a:r>
            <a:r>
              <a:rPr lang="en-US" altLang="en-SG" sz="1600" dirty="0">
                <a:latin typeface="Arial" panose="020B0604020202020204" pitchFamily="34" charset="0"/>
              </a:rPr>
              <a:t> </a:t>
            </a:r>
            <a:r>
              <a:rPr lang="en-US" altLang="en-SG" sz="1600" dirty="0" err="1">
                <a:latin typeface="Arial" panose="020B0604020202020204" pitchFamily="34" charset="0"/>
              </a:rPr>
              <a:t>nhất</a:t>
            </a:r>
            <a:endParaRPr lang="en-US" altLang="en-SG" sz="1600" dirty="0">
              <a:latin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249545" y="2787016"/>
            <a:ext cx="3392170" cy="227266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1400" dirty="0">
                <a:latin typeface="Arial" panose="020B0604020202020204" pitchFamily="34" charset="0"/>
              </a:rPr>
              <a:t>NẶNG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1400" dirty="0" err="1">
                <a:latin typeface="Arial" panose="020B0604020202020204" pitchFamily="34" charset="0"/>
              </a:rPr>
              <a:t>Nói</a:t>
            </a:r>
            <a:r>
              <a:rPr lang="en-US" altLang="en-SG" sz="1400" dirty="0">
                <a:latin typeface="Arial" panose="020B0604020202020204" pitchFamily="34" charset="0"/>
              </a:rPr>
              <a:t> </a:t>
            </a:r>
            <a:r>
              <a:rPr lang="en-US" altLang="en-SG" sz="1400" dirty="0" err="1">
                <a:latin typeface="Arial" panose="020B0604020202020204" pitchFamily="34" charset="0"/>
              </a:rPr>
              <a:t>từng</a:t>
            </a:r>
            <a:r>
              <a:rPr lang="en-US" altLang="en-SG" sz="1400" dirty="0">
                <a:latin typeface="Arial" panose="020B0604020202020204" pitchFamily="34" charset="0"/>
              </a:rPr>
              <a:t> </a:t>
            </a:r>
            <a:r>
              <a:rPr lang="en-US" altLang="en-SG" sz="1400" dirty="0" err="1">
                <a:latin typeface="Arial" panose="020B0604020202020204" pitchFamily="34" charset="0"/>
              </a:rPr>
              <a:t>từ</a:t>
            </a:r>
            <a:r>
              <a:rPr lang="en-US" altLang="en-SG" sz="1400" dirty="0">
                <a:latin typeface="Arial" panose="020B0604020202020204" pitchFamily="34" charset="0"/>
              </a:rPr>
              <a:t>, </a:t>
            </a:r>
            <a:r>
              <a:rPr lang="en-US" altLang="en-SG" sz="1400" dirty="0" err="1">
                <a:latin typeface="Arial" panose="020B0604020202020204" pitchFamily="34" charset="0"/>
              </a:rPr>
              <a:t>ngồi</a:t>
            </a:r>
            <a:r>
              <a:rPr lang="en-US" altLang="en-SG" sz="1400" dirty="0">
                <a:latin typeface="Arial" panose="020B0604020202020204" pitchFamily="34" charset="0"/>
              </a:rPr>
              <a:t> </a:t>
            </a:r>
            <a:r>
              <a:rPr lang="en-US" altLang="en-SG" sz="1400" dirty="0" err="1">
                <a:latin typeface="Arial" panose="020B0604020202020204" pitchFamily="34" charset="0"/>
              </a:rPr>
              <a:t>cuối</a:t>
            </a:r>
            <a:r>
              <a:rPr lang="en-US" altLang="en-SG" sz="1400" dirty="0">
                <a:latin typeface="Arial" panose="020B0604020202020204" pitchFamily="34" charset="0"/>
              </a:rPr>
              <a:t> ra </a:t>
            </a:r>
            <a:r>
              <a:rPr lang="en-US" altLang="en-SG" sz="1400" dirty="0" err="1">
                <a:latin typeface="Arial" panose="020B0604020202020204" pitchFamily="34" charset="0"/>
              </a:rPr>
              <a:t>trước</a:t>
            </a:r>
            <a:r>
              <a:rPr lang="en-US" altLang="en-SG" sz="1400" dirty="0">
                <a:latin typeface="Arial" panose="020B0604020202020204" pitchFamily="34" charset="0"/>
              </a:rPr>
              <a:t>, </a:t>
            </a:r>
            <a:r>
              <a:rPr lang="en-US" altLang="en-SG" sz="1400" dirty="0" err="1">
                <a:latin typeface="Arial" panose="020B0604020202020204" pitchFamily="34" charset="0"/>
              </a:rPr>
              <a:t>kích</a:t>
            </a:r>
            <a:r>
              <a:rPr lang="en-US" altLang="en-SG" sz="1400" dirty="0">
                <a:latin typeface="Arial" panose="020B0604020202020204" pitchFamily="34" charset="0"/>
              </a:rPr>
              <a:t> </a:t>
            </a:r>
            <a:r>
              <a:rPr lang="en-US" altLang="en-SG" sz="1400" dirty="0" err="1">
                <a:latin typeface="Arial" panose="020B0604020202020204" pitchFamily="34" charset="0"/>
              </a:rPr>
              <a:t>thích</a:t>
            </a:r>
            <a:endParaRPr lang="en-US" altLang="en-SG" sz="1400" dirty="0"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1400" dirty="0" err="1">
                <a:latin typeface="Arial" panose="020B0604020202020204" pitchFamily="34" charset="0"/>
              </a:rPr>
              <a:t>Nt</a:t>
            </a:r>
            <a:r>
              <a:rPr lang="en-US" altLang="en-SG" sz="1400" dirty="0">
                <a:latin typeface="Arial" panose="020B0604020202020204" pitchFamily="34" charset="0"/>
              </a:rPr>
              <a:t> &gt;30l/p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1400" dirty="0" err="1">
                <a:latin typeface="Arial" panose="020B0604020202020204" pitchFamily="34" charset="0"/>
              </a:rPr>
              <a:t>Sử</a:t>
            </a:r>
            <a:r>
              <a:rPr lang="en-US" altLang="en-SG" sz="1400" dirty="0">
                <a:latin typeface="Arial" panose="020B0604020202020204" pitchFamily="34" charset="0"/>
              </a:rPr>
              <a:t> </a:t>
            </a:r>
            <a:r>
              <a:rPr lang="en-US" altLang="en-SG" sz="1400" dirty="0" err="1">
                <a:latin typeface="Arial" panose="020B0604020202020204" pitchFamily="34" charset="0"/>
              </a:rPr>
              <a:t>dụng</a:t>
            </a:r>
            <a:r>
              <a:rPr lang="en-US" altLang="en-SG" sz="1400" dirty="0">
                <a:latin typeface="Arial" panose="020B0604020202020204" pitchFamily="34" charset="0"/>
              </a:rPr>
              <a:t> </a:t>
            </a:r>
            <a:r>
              <a:rPr lang="en-US" altLang="en-SG" sz="1400" dirty="0" err="1">
                <a:latin typeface="Arial" panose="020B0604020202020204" pitchFamily="34" charset="0"/>
              </a:rPr>
              <a:t>cơ</a:t>
            </a:r>
            <a:r>
              <a:rPr lang="en-US" altLang="en-SG" sz="1400" dirty="0">
                <a:latin typeface="Arial" panose="020B0604020202020204" pitchFamily="34" charset="0"/>
              </a:rPr>
              <a:t> </a:t>
            </a:r>
            <a:r>
              <a:rPr lang="en-US" altLang="en-SG" sz="1400" dirty="0" err="1">
                <a:latin typeface="Arial" panose="020B0604020202020204" pitchFamily="34" charset="0"/>
              </a:rPr>
              <a:t>hô</a:t>
            </a:r>
            <a:r>
              <a:rPr lang="en-US" altLang="en-SG" sz="1400" dirty="0">
                <a:latin typeface="Arial" panose="020B0604020202020204" pitchFamily="34" charset="0"/>
              </a:rPr>
              <a:t> </a:t>
            </a:r>
            <a:r>
              <a:rPr lang="en-US" altLang="en-SG" sz="1400" dirty="0" err="1">
                <a:latin typeface="Arial" panose="020B0604020202020204" pitchFamily="34" charset="0"/>
              </a:rPr>
              <a:t>hấp</a:t>
            </a:r>
            <a:r>
              <a:rPr lang="en-US" altLang="en-SG" sz="1400" dirty="0">
                <a:latin typeface="Arial" panose="020B0604020202020204" pitchFamily="34" charset="0"/>
              </a:rPr>
              <a:t> </a:t>
            </a:r>
            <a:r>
              <a:rPr lang="en-US" altLang="en-SG" sz="1400" dirty="0" err="1">
                <a:latin typeface="Arial" panose="020B0604020202020204" pitchFamily="34" charset="0"/>
              </a:rPr>
              <a:t>phụ</a:t>
            </a:r>
            <a:endParaRPr lang="en-US" altLang="en-SG" sz="1400" dirty="0"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1400" dirty="0">
                <a:latin typeface="Arial" panose="020B0604020202020204" pitchFamily="34" charset="0"/>
              </a:rPr>
              <a:t>M: &gt; 120l/p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1400" dirty="0">
                <a:latin typeface="Arial" panose="020B0604020202020204" pitchFamily="34" charset="0"/>
              </a:rPr>
              <a:t>SaO2/</a:t>
            </a:r>
            <a:r>
              <a:rPr lang="en-US" altLang="en-SG" sz="1400" dirty="0" err="1">
                <a:latin typeface="Arial" panose="020B0604020202020204" pitchFamily="34" charset="0"/>
              </a:rPr>
              <a:t>khí</a:t>
            </a:r>
            <a:r>
              <a:rPr lang="en-US" altLang="en-SG" sz="1400" dirty="0">
                <a:latin typeface="Arial" panose="020B0604020202020204" pitchFamily="34" charset="0"/>
              </a:rPr>
              <a:t> </a:t>
            </a:r>
            <a:r>
              <a:rPr lang="en-US" altLang="en-SG" sz="1400" dirty="0" err="1">
                <a:latin typeface="Arial" panose="020B0604020202020204" pitchFamily="34" charset="0"/>
              </a:rPr>
              <a:t>trời</a:t>
            </a:r>
            <a:r>
              <a:rPr lang="en-US" altLang="en-SG" sz="1400" dirty="0">
                <a:latin typeface="Arial" panose="020B0604020202020204" pitchFamily="34" charset="0"/>
              </a:rPr>
              <a:t> &lt;90%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SG" sz="1400" dirty="0">
                <a:latin typeface="Arial" panose="020B0604020202020204" pitchFamily="34" charset="0"/>
              </a:rPr>
              <a:t>PEF </a:t>
            </a:r>
            <a:r>
              <a:rPr lang="en-US" altLang="en-SG" sz="1400" dirty="0">
                <a:cs typeface="Arial" panose="020B0604020202020204" pitchFamily="34" charset="0"/>
              </a:rPr>
              <a:t>≤ </a:t>
            </a:r>
            <a:r>
              <a:rPr lang="en-US" altLang="en-SG" sz="1400" dirty="0">
                <a:latin typeface="Arial" panose="020B0604020202020204" pitchFamily="34" charset="0"/>
              </a:rPr>
              <a:t>50% </a:t>
            </a:r>
            <a:r>
              <a:rPr lang="en-US" altLang="en-SG" sz="1400" dirty="0" err="1">
                <a:latin typeface="Arial" panose="020B0604020202020204" pitchFamily="34" charset="0"/>
              </a:rPr>
              <a:t>giá</a:t>
            </a:r>
            <a:r>
              <a:rPr lang="en-US" altLang="en-SG" sz="1400" dirty="0">
                <a:latin typeface="Arial" panose="020B0604020202020204" pitchFamily="34" charset="0"/>
              </a:rPr>
              <a:t> </a:t>
            </a:r>
            <a:r>
              <a:rPr lang="en-US" altLang="en-SG" sz="1400" dirty="0" err="1">
                <a:latin typeface="Arial" panose="020B0604020202020204" pitchFamily="34" charset="0"/>
              </a:rPr>
              <a:t>trị</a:t>
            </a:r>
            <a:r>
              <a:rPr lang="en-US" altLang="en-SG" sz="1400" dirty="0">
                <a:latin typeface="Arial" panose="020B0604020202020204" pitchFamily="34" charset="0"/>
              </a:rPr>
              <a:t> </a:t>
            </a:r>
            <a:r>
              <a:rPr lang="en-US" altLang="en-SG" sz="1400" dirty="0" err="1">
                <a:latin typeface="Arial" panose="020B0604020202020204" pitchFamily="34" charset="0"/>
              </a:rPr>
              <a:t>dự</a:t>
            </a:r>
            <a:r>
              <a:rPr lang="en-US" altLang="en-SG" sz="1400" dirty="0">
                <a:latin typeface="Arial" panose="020B0604020202020204" pitchFamily="34" charset="0"/>
              </a:rPr>
              <a:t> </a:t>
            </a:r>
            <a:r>
              <a:rPr lang="en-US" altLang="en-SG" sz="1400" dirty="0" err="1">
                <a:latin typeface="Arial" panose="020B0604020202020204" pitchFamily="34" charset="0"/>
              </a:rPr>
              <a:t>đoán</a:t>
            </a:r>
            <a:r>
              <a:rPr lang="en-US" altLang="en-SG" sz="1400" dirty="0">
                <a:latin typeface="Arial" panose="020B0604020202020204" pitchFamily="34" charset="0"/>
              </a:rPr>
              <a:t> </a:t>
            </a:r>
            <a:r>
              <a:rPr lang="en-US" altLang="en-SG" sz="1400" dirty="0" err="1">
                <a:latin typeface="Arial" panose="020B0604020202020204" pitchFamily="34" charset="0"/>
              </a:rPr>
              <a:t>hoặc</a:t>
            </a:r>
            <a:r>
              <a:rPr lang="en-US" altLang="en-SG" sz="1400" dirty="0">
                <a:latin typeface="Arial" panose="020B0604020202020204" pitchFamily="34" charset="0"/>
              </a:rPr>
              <a:t> </a:t>
            </a:r>
            <a:r>
              <a:rPr lang="en-US" altLang="en-SG" sz="1400" dirty="0" err="1">
                <a:latin typeface="Arial" panose="020B0604020202020204" pitchFamily="34" charset="0"/>
              </a:rPr>
              <a:t>tốt</a:t>
            </a:r>
            <a:r>
              <a:rPr lang="en-US" altLang="en-SG" sz="1400" dirty="0">
                <a:latin typeface="Arial" panose="020B0604020202020204" pitchFamily="34" charset="0"/>
              </a:rPr>
              <a:t> </a:t>
            </a:r>
            <a:r>
              <a:rPr lang="en-US" altLang="en-SG" sz="1400" dirty="0" err="1">
                <a:latin typeface="Arial" panose="020B0604020202020204" pitchFamily="34" charset="0"/>
              </a:rPr>
              <a:t>nhất</a:t>
            </a:r>
            <a:endParaRPr lang="en-US" altLang="en-SG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0442-E1DB-4B00-A8FC-2473C164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đợt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02941-1A1A-4747-ACE0-8D6958B97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+mj-lt"/>
              </a:rPr>
              <a:t>Nguyên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tắc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điều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trị</a:t>
            </a:r>
            <a:endParaRPr lang="en-US" sz="2400" dirty="0">
              <a:latin typeface="+mj-lt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2667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+mj-lt"/>
                <a:ea typeface="Helvetica Neue"/>
                <a:cs typeface="Times New Roman" panose="02020603050405020304" pitchFamily="18" charset="0"/>
              </a:rPr>
              <a:t>Oxy: </a:t>
            </a:r>
            <a:r>
              <a:rPr lang="en-US" sz="2400" dirty="0">
                <a:latin typeface="+mj-lt"/>
                <a:ea typeface="Helvetica Neue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+mj-lt"/>
                <a:ea typeface="Helvetica Neue"/>
                <a:cs typeface="Times New Roman" panose="02020603050405020304" pitchFamily="18" charset="0"/>
              </a:rPr>
              <a:t>Mục</a:t>
            </a:r>
            <a:r>
              <a:rPr lang="en-US" sz="2400" dirty="0">
                <a:solidFill>
                  <a:srgbClr val="000000"/>
                </a:solidFill>
                <a:effectLst/>
                <a:latin typeface="+mj-lt"/>
                <a:ea typeface="Helvetica Neue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+mj-lt"/>
                <a:ea typeface="Helvetica Neue"/>
                <a:cs typeface="Times New Roman" panose="02020603050405020304" pitchFamily="18" charset="0"/>
              </a:rPr>
              <a:t>tiêu</a:t>
            </a:r>
            <a:r>
              <a:rPr lang="en-US" sz="2400" dirty="0">
                <a:solidFill>
                  <a:srgbClr val="000000"/>
                </a:solidFill>
                <a:effectLst/>
                <a:latin typeface="+mj-lt"/>
                <a:ea typeface="Helvetica Neue"/>
                <a:cs typeface="Times New Roman" panose="02020603050405020304" pitchFamily="18" charset="0"/>
              </a:rPr>
              <a:t> SpO2: 93-95% </a:t>
            </a: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2667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+mj-lt"/>
                <a:ea typeface="Helvetica Neue"/>
                <a:cs typeface="Times New Roman" panose="02020603050405020304" pitchFamily="18" charset="0"/>
              </a:rPr>
              <a:t>Dãn</a:t>
            </a:r>
            <a:r>
              <a:rPr lang="en-US" sz="2400" dirty="0">
                <a:solidFill>
                  <a:srgbClr val="000000"/>
                </a:solidFill>
                <a:effectLst/>
                <a:latin typeface="+mj-lt"/>
                <a:ea typeface="Helvetica Neue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+mj-lt"/>
                <a:ea typeface="Helvetica Neue"/>
                <a:cs typeface="Times New Roman" panose="02020603050405020304" pitchFamily="18" charset="0"/>
              </a:rPr>
              <a:t>phế</a:t>
            </a:r>
            <a:r>
              <a:rPr lang="en-US" sz="2400" dirty="0">
                <a:solidFill>
                  <a:srgbClr val="000000"/>
                </a:solidFill>
                <a:effectLst/>
                <a:latin typeface="+mj-lt"/>
                <a:ea typeface="Helvetica Neue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+mj-lt"/>
                <a:ea typeface="Helvetica Neue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rgbClr val="000000"/>
                </a:solidFill>
                <a:effectLst/>
                <a:latin typeface="+mj-lt"/>
                <a:ea typeface="Helvetica Neue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+mj-lt"/>
                <a:ea typeface="Helvetica Neue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effectLst/>
                <a:latin typeface="+mj-lt"/>
                <a:ea typeface="Helvetica Neue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+mj-lt"/>
                <a:ea typeface="Helvetica Neue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+mj-lt"/>
                <a:ea typeface="Helvetica Neue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+mj-lt"/>
                <a:ea typeface="Helvetica Neue"/>
                <a:cs typeface="Times New Roman" panose="02020603050405020304" pitchFamily="18" charset="0"/>
              </a:rPr>
              <a:t>ngắn</a:t>
            </a:r>
            <a:r>
              <a:rPr lang="en-US" sz="2400" dirty="0">
                <a:solidFill>
                  <a:srgbClr val="000000"/>
                </a:solidFill>
                <a:effectLst/>
                <a:latin typeface="+mj-lt"/>
                <a:ea typeface="Helvetica Neue"/>
                <a:cs typeface="Times New Roman" panose="02020603050405020304" pitchFamily="18" charset="0"/>
              </a:rPr>
              <a:t>: </a:t>
            </a:r>
            <a:endParaRPr lang="en-US" sz="2400" dirty="0">
              <a:effectLst/>
              <a:latin typeface="+mj-lt"/>
              <a:ea typeface="Helvetica Neue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2667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+mj-lt"/>
                <a:ea typeface="Helvetica Neue"/>
                <a:cs typeface="Times New Roman" panose="02020603050405020304" pitchFamily="18" charset="0"/>
              </a:rPr>
              <a:t>Corticoid: </a:t>
            </a:r>
            <a:r>
              <a:rPr lang="en-US" sz="2400" dirty="0">
                <a:solidFill>
                  <a:srgbClr val="000000"/>
                </a:solidFill>
                <a:effectLst/>
                <a:latin typeface="+mj-lt"/>
                <a:ea typeface="Arial Unicode MS"/>
              </a:rPr>
              <a:t>prednisone 1mg/kg,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+mj-lt"/>
                <a:ea typeface="Arial Unicode MS"/>
              </a:rPr>
              <a:t>liều</a:t>
            </a:r>
            <a:r>
              <a:rPr lang="en-US" sz="2400" dirty="0">
                <a:solidFill>
                  <a:srgbClr val="000000"/>
                </a:solidFill>
                <a:effectLst/>
                <a:latin typeface="+mj-lt"/>
                <a:ea typeface="Arial Unicode MS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+mj-lt"/>
                <a:ea typeface="Arial Unicode MS"/>
              </a:rPr>
              <a:t>tối</a:t>
            </a:r>
            <a:r>
              <a:rPr lang="en-US" sz="2400" dirty="0">
                <a:solidFill>
                  <a:srgbClr val="000000"/>
                </a:solidFill>
                <a:effectLst/>
                <a:latin typeface="+mj-lt"/>
                <a:ea typeface="Arial Unicode MS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+mj-lt"/>
                <a:ea typeface="Arial Unicode MS"/>
              </a:rPr>
              <a:t>đa</a:t>
            </a:r>
            <a:r>
              <a:rPr lang="en-US" sz="2400" dirty="0">
                <a:solidFill>
                  <a:srgbClr val="000000"/>
                </a:solidFill>
                <a:effectLst/>
                <a:latin typeface="+mj-lt"/>
                <a:ea typeface="Arial Unicode MS"/>
              </a:rPr>
              <a:t>: 50mg/</a:t>
            </a:r>
            <a:r>
              <a:rPr lang="en-US" sz="2400" dirty="0" err="1">
                <a:solidFill>
                  <a:srgbClr val="000000"/>
                </a:solidFill>
                <a:effectLst/>
                <a:latin typeface="+mj-lt"/>
                <a:ea typeface="Arial Unicode MS"/>
              </a:rPr>
              <a:t>ngày</a:t>
            </a:r>
            <a:r>
              <a:rPr lang="en-US" sz="2400" dirty="0">
                <a:solidFill>
                  <a:srgbClr val="000000"/>
                </a:solidFill>
                <a:effectLst/>
                <a:latin typeface="+mj-lt"/>
                <a:ea typeface="Arial Unicode MS"/>
              </a:rPr>
              <a:t>, 5-7 </a:t>
            </a:r>
            <a:r>
              <a:rPr lang="en-US" sz="2400" dirty="0" err="1">
                <a:solidFill>
                  <a:srgbClr val="000000"/>
                </a:solidFill>
                <a:effectLst/>
                <a:latin typeface="+mj-lt"/>
                <a:ea typeface="Arial Unicode MS"/>
              </a:rPr>
              <a:t>ngày</a:t>
            </a:r>
            <a:endParaRPr lang="en-US" sz="2400" dirty="0">
              <a:effectLst/>
              <a:latin typeface="+mj-lt"/>
              <a:ea typeface="Helvetica Neu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7243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D9D1-1BB8-4B25-BEDF-3AB709AB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B054-11DE-4165-A840-CC848376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Thở</a:t>
            </a:r>
            <a:r>
              <a:rPr lang="en-US" dirty="0"/>
              <a:t> oxy cannula 3l/p</a:t>
            </a:r>
          </a:p>
          <a:p>
            <a:r>
              <a:rPr lang="en-US" dirty="0"/>
              <a:t>Combivent 2,5ml</a:t>
            </a:r>
          </a:p>
          <a:p>
            <a:r>
              <a:rPr lang="en-US" dirty="0" err="1"/>
              <a:t>Natrichlorua</a:t>
            </a:r>
            <a:r>
              <a:rPr lang="en-US" dirty="0"/>
              <a:t> 0.9%</a:t>
            </a:r>
          </a:p>
          <a:p>
            <a:r>
              <a:rPr lang="en-US" dirty="0" err="1"/>
              <a:t>Methylsolone</a:t>
            </a:r>
            <a:r>
              <a:rPr lang="en-US" dirty="0"/>
              <a:t> 16mg 2,5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uống</a:t>
            </a:r>
            <a:endParaRPr lang="en-US" dirty="0"/>
          </a:p>
          <a:p>
            <a:r>
              <a:rPr lang="en-US" dirty="0"/>
              <a:t>Lisinopril 5mg 1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 </a:t>
            </a:r>
            <a:r>
              <a:rPr lang="en-US" dirty="0" err="1"/>
              <a:t>sáng</a:t>
            </a:r>
            <a:endParaRPr lang="en-US" dirty="0"/>
          </a:p>
          <a:p>
            <a:r>
              <a:rPr lang="en-US" dirty="0" err="1"/>
              <a:t>Amlordipin</a:t>
            </a:r>
            <a:r>
              <a:rPr lang="en-US" dirty="0"/>
              <a:t> 5mg 1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 </a:t>
            </a:r>
            <a:r>
              <a:rPr lang="en-US" dirty="0" err="1"/>
              <a:t>sáng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FE5F1C5-A81C-4ED9-A302-D34C5061617A}"/>
              </a:ext>
            </a:extLst>
          </p:cNvPr>
          <p:cNvSpPr/>
          <p:nvPr/>
        </p:nvSpPr>
        <p:spPr bwMode="auto">
          <a:xfrm>
            <a:off x="4572000" y="1933575"/>
            <a:ext cx="371475" cy="1038225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F876AF-0C70-4A05-8DA8-F9AE14A333AB}"/>
              </a:ext>
            </a:extLst>
          </p:cNvPr>
          <p:cNvSpPr txBox="1"/>
          <p:nvPr/>
        </p:nvSpPr>
        <p:spPr>
          <a:xfrm>
            <a:off x="5076824" y="2028825"/>
            <a:ext cx="4924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3 PKD </a:t>
            </a:r>
            <a:r>
              <a:rPr lang="en-US" sz="2400" dirty="0" err="1"/>
              <a:t>mỗi</a:t>
            </a:r>
            <a:r>
              <a:rPr lang="en-US" sz="2400" dirty="0"/>
              <a:t> 20p,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1-4h </a:t>
            </a:r>
            <a:r>
              <a:rPr lang="en-US" sz="2400" dirty="0" err="1"/>
              <a:t>tùy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tình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đáp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36805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30B1B8-1782-4DA9-A460-369D0E67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799AD-4455-4040-A9DC-50C6A74C0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092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C449-2E14-4CE5-A5F4-9FB0BFC7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9D7C-9AE5-4384-A66E-033480272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ở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?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?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đợt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16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083B-67BC-4428-9DEC-4741CD69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GINA 2021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AAAA4B-EDC5-487A-A08E-492352B00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376449"/>
              </p:ext>
            </p:extLst>
          </p:nvPr>
        </p:nvGraphicFramePr>
        <p:xfrm>
          <a:off x="795338" y="1304925"/>
          <a:ext cx="10601324" cy="4248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10903">
                  <a:extLst>
                    <a:ext uri="{9D8B030D-6E8A-4147-A177-3AD203B41FA5}">
                      <a16:colId xmlns:a16="http://schemas.microsoft.com/office/drawing/2014/main" val="917839808"/>
                    </a:ext>
                  </a:extLst>
                </a:gridCol>
                <a:gridCol w="6990421">
                  <a:extLst>
                    <a:ext uri="{9D8B030D-6E8A-4147-A177-3AD203B41FA5}">
                      <a16:colId xmlns:a16="http://schemas.microsoft.com/office/drawing/2014/main" val="2670459482"/>
                    </a:ext>
                  </a:extLst>
                </a:gridCol>
              </a:tblGrid>
              <a:tr h="45002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2400" b="0">
                          <a:effectLst/>
                        </a:rPr>
                        <a:t>Triệu chứng hiện tại</a:t>
                      </a:r>
                      <a:endParaRPr lang="en-US" sz="2400" b="0">
                        <a:effectLst/>
                        <a:latin typeface="Times New Roman" panose="02020603050405020304" pitchFamily="18" charset="0"/>
                        <a:ea typeface="Helvetica Neue"/>
                        <a:cs typeface="Times New Roman" panose="02020603050405020304" pitchFamily="18" charset="0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2400" b="0">
                          <a:effectLst/>
                        </a:rPr>
                        <a:t>Điều trị duy trì</a:t>
                      </a:r>
                      <a:endParaRPr lang="en-US" sz="2400" b="0">
                        <a:effectLst/>
                        <a:latin typeface="Times New Roman" panose="02020603050405020304" pitchFamily="18" charset="0"/>
                        <a:ea typeface="Helvetica Neue"/>
                        <a:cs typeface="Times New Roman" panose="02020603050405020304" pitchFamily="18" charset="0"/>
                      </a:endParaRPr>
                    </a:p>
                  </a:txBody>
                  <a:tcPr marL="64645" marR="64645" marT="0" marB="0"/>
                </a:tc>
                <a:extLst>
                  <a:ext uri="{0D108BD9-81ED-4DB2-BD59-A6C34878D82A}">
                    <a16:rowId xmlns:a16="http://schemas.microsoft.com/office/drawing/2014/main" val="3818495202"/>
                  </a:ext>
                </a:extLst>
              </a:tr>
              <a:tr h="141605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2400" b="0">
                          <a:effectLst/>
                        </a:rPr>
                        <a:t>Tất cả bệnh nhân</a:t>
                      </a:r>
                      <a:endParaRPr lang="en-US" sz="2400" b="0">
                        <a:effectLst/>
                        <a:latin typeface="Times New Roman" panose="02020603050405020304" pitchFamily="18" charset="0"/>
                        <a:ea typeface="Helvetica Neue"/>
                        <a:cs typeface="Times New Roman" panose="02020603050405020304" pitchFamily="18" charset="0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2400" b="0" dirty="0" err="1">
                          <a:effectLst/>
                        </a:rPr>
                        <a:t>Không</a:t>
                      </a:r>
                      <a:r>
                        <a:rPr lang="en-US" sz="2400" b="0" dirty="0">
                          <a:effectLst/>
                        </a:rPr>
                        <a:t> </a:t>
                      </a:r>
                      <a:r>
                        <a:rPr lang="en-US" sz="2400" b="0" dirty="0" err="1">
                          <a:effectLst/>
                        </a:rPr>
                        <a:t>được</a:t>
                      </a:r>
                      <a:r>
                        <a:rPr lang="en-US" sz="2400" b="0" dirty="0">
                          <a:effectLst/>
                        </a:rPr>
                        <a:t> </a:t>
                      </a:r>
                      <a:r>
                        <a:rPr lang="en-US" sz="2400" b="0" dirty="0" err="1">
                          <a:effectLst/>
                        </a:rPr>
                        <a:t>chỉ</a:t>
                      </a:r>
                      <a:r>
                        <a:rPr lang="en-US" sz="2400" b="0" dirty="0">
                          <a:effectLst/>
                        </a:rPr>
                        <a:t> </a:t>
                      </a:r>
                      <a:r>
                        <a:rPr lang="en-US" sz="2400" b="0" dirty="0" err="1">
                          <a:effectLst/>
                        </a:rPr>
                        <a:t>điều</a:t>
                      </a:r>
                      <a:r>
                        <a:rPr lang="en-US" sz="2400" b="0" dirty="0">
                          <a:effectLst/>
                        </a:rPr>
                        <a:t> </a:t>
                      </a:r>
                      <a:r>
                        <a:rPr lang="en-US" sz="2400" b="0" dirty="0" err="1">
                          <a:effectLst/>
                        </a:rPr>
                        <a:t>trị</a:t>
                      </a:r>
                      <a:r>
                        <a:rPr lang="en-US" sz="2400" b="0" dirty="0">
                          <a:effectLst/>
                        </a:rPr>
                        <a:t> SABA </a:t>
                      </a:r>
                      <a:r>
                        <a:rPr lang="en-US" sz="2400" b="0" dirty="0" err="1">
                          <a:effectLst/>
                        </a:rPr>
                        <a:t>mà</a:t>
                      </a:r>
                      <a:r>
                        <a:rPr lang="en-US" sz="2400" b="0" dirty="0">
                          <a:effectLst/>
                        </a:rPr>
                        <a:t> </a:t>
                      </a:r>
                      <a:r>
                        <a:rPr lang="en-US" sz="2400" b="0" dirty="0" err="1">
                          <a:effectLst/>
                        </a:rPr>
                        <a:t>không</a:t>
                      </a:r>
                      <a:r>
                        <a:rPr lang="en-US" sz="2400" b="0" dirty="0">
                          <a:effectLst/>
                        </a:rPr>
                        <a:t> </a:t>
                      </a:r>
                      <a:r>
                        <a:rPr lang="en-US" sz="2400" b="0" dirty="0" err="1">
                          <a:effectLst/>
                        </a:rPr>
                        <a:t>dùng</a:t>
                      </a:r>
                      <a:r>
                        <a:rPr lang="en-US" sz="2400" b="0" dirty="0">
                          <a:effectLst/>
                        </a:rPr>
                        <a:t> ICS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Helvetica Neue"/>
                        <a:cs typeface="Times New Roman" panose="02020603050405020304" pitchFamily="18" charset="0"/>
                      </a:endParaRPr>
                    </a:p>
                  </a:txBody>
                  <a:tcPr marL="64645" marR="64645" marT="0" marB="0"/>
                </a:tc>
                <a:extLst>
                  <a:ext uri="{0D108BD9-81ED-4DB2-BD59-A6C34878D82A}">
                    <a16:rowId xmlns:a16="http://schemas.microsoft.com/office/drawing/2014/main" val="3288026363"/>
                  </a:ext>
                </a:extLst>
              </a:tr>
              <a:tr h="238208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2400" b="0" dirty="0" err="1">
                          <a:effectLst/>
                        </a:rPr>
                        <a:t>Lần</a:t>
                      </a:r>
                      <a:r>
                        <a:rPr lang="en-US" sz="2400" b="0" dirty="0">
                          <a:effectLst/>
                        </a:rPr>
                        <a:t> </a:t>
                      </a:r>
                      <a:r>
                        <a:rPr lang="en-US" sz="2400" b="0" dirty="0" err="1">
                          <a:effectLst/>
                        </a:rPr>
                        <a:t>đầu</a:t>
                      </a:r>
                      <a:r>
                        <a:rPr lang="en-US" sz="2400" b="0" dirty="0">
                          <a:effectLst/>
                        </a:rPr>
                        <a:t> </a:t>
                      </a:r>
                      <a:r>
                        <a:rPr lang="en-US" sz="2400" b="0" dirty="0" err="1">
                          <a:effectLst/>
                        </a:rPr>
                        <a:t>tiên</a:t>
                      </a:r>
                      <a:r>
                        <a:rPr lang="en-US" sz="2400" b="0" dirty="0">
                          <a:effectLst/>
                        </a:rPr>
                        <a:t> </a:t>
                      </a:r>
                      <a:r>
                        <a:rPr lang="en-US" sz="2400" b="0" dirty="0" err="1">
                          <a:effectLst/>
                        </a:rPr>
                        <a:t>thể</a:t>
                      </a:r>
                      <a:r>
                        <a:rPr lang="en-US" sz="2400" b="0" dirty="0">
                          <a:effectLst/>
                        </a:rPr>
                        <a:t> </a:t>
                      </a:r>
                      <a:r>
                        <a:rPr lang="en-US" sz="2400" b="0" dirty="0" err="1">
                          <a:effectLst/>
                        </a:rPr>
                        <a:t>hiện</a:t>
                      </a:r>
                      <a:r>
                        <a:rPr lang="en-US" sz="2400" b="0" dirty="0">
                          <a:effectLst/>
                        </a:rPr>
                        <a:t> </a:t>
                      </a:r>
                      <a:r>
                        <a:rPr lang="en-US" sz="2400" b="0" dirty="0" err="1">
                          <a:effectLst/>
                        </a:rPr>
                        <a:t>là</a:t>
                      </a:r>
                      <a:r>
                        <a:rPr lang="en-US" sz="2400" b="0" dirty="0">
                          <a:effectLst/>
                        </a:rPr>
                        <a:t> hen </a:t>
                      </a:r>
                      <a:r>
                        <a:rPr lang="en-US" sz="2400" b="0" dirty="0" err="1">
                          <a:effectLst/>
                        </a:rPr>
                        <a:t>nặng</a:t>
                      </a:r>
                      <a:r>
                        <a:rPr lang="en-US" sz="2400" b="0" dirty="0">
                          <a:effectLst/>
                        </a:rPr>
                        <a:t> </a:t>
                      </a:r>
                      <a:r>
                        <a:rPr lang="en-US" sz="2400" b="0" dirty="0" err="1">
                          <a:effectLst/>
                        </a:rPr>
                        <a:t>không</a:t>
                      </a:r>
                      <a:r>
                        <a:rPr lang="en-US" sz="2400" b="0" dirty="0">
                          <a:effectLst/>
                        </a:rPr>
                        <a:t> </a:t>
                      </a:r>
                      <a:r>
                        <a:rPr lang="en-US" sz="2400" b="0" dirty="0" err="1">
                          <a:effectLst/>
                        </a:rPr>
                        <a:t>kiểm</a:t>
                      </a:r>
                      <a:r>
                        <a:rPr lang="en-US" sz="2400" b="0" dirty="0">
                          <a:effectLst/>
                        </a:rPr>
                        <a:t> </a:t>
                      </a:r>
                      <a:r>
                        <a:rPr lang="en-US" sz="2400" b="0" dirty="0" err="1">
                          <a:effectLst/>
                        </a:rPr>
                        <a:t>soát</a:t>
                      </a:r>
                      <a:r>
                        <a:rPr lang="en-US" sz="2400" b="0" dirty="0">
                          <a:effectLst/>
                        </a:rPr>
                        <a:t> </a:t>
                      </a:r>
                      <a:r>
                        <a:rPr lang="en-US" sz="2400" b="0" dirty="0" err="1">
                          <a:effectLst/>
                        </a:rPr>
                        <a:t>hoặc</a:t>
                      </a:r>
                      <a:r>
                        <a:rPr lang="en-US" sz="2400" b="0" dirty="0">
                          <a:effectLst/>
                        </a:rPr>
                        <a:t> </a:t>
                      </a:r>
                      <a:r>
                        <a:rPr lang="en-US" sz="2400" b="0" dirty="0" err="1">
                          <a:effectLst/>
                        </a:rPr>
                        <a:t>đợt</a:t>
                      </a:r>
                      <a:r>
                        <a:rPr lang="en-US" sz="2400" b="0" dirty="0">
                          <a:effectLst/>
                        </a:rPr>
                        <a:t> </a:t>
                      </a:r>
                      <a:r>
                        <a:rPr lang="en-US" sz="2400" b="0" dirty="0" err="1">
                          <a:effectLst/>
                        </a:rPr>
                        <a:t>cấp</a:t>
                      </a:r>
                      <a:r>
                        <a:rPr lang="en-US" sz="2400" b="0" dirty="0">
                          <a:effectLst/>
                        </a:rPr>
                        <a:t> hen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Helvetica Neue"/>
                        <a:cs typeface="Times New Roman" panose="02020603050405020304" pitchFamily="18" charset="0"/>
                      </a:endParaRPr>
                    </a:p>
                  </a:txBody>
                  <a:tcPr marL="64645" marR="6464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vi-VN" sz="2400" b="0" dirty="0">
                          <a:effectLst/>
                        </a:rPr>
                        <a:t>OCS (oral corticosteroid) ngắn hạn và điều trị duy trì kiểm soát với ICS liều cao hoặc ICS liều TB-LABA (bước 4)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Helvetica Neue"/>
                        <a:cs typeface="Times New Roman" panose="02020603050405020304" pitchFamily="18" charset="0"/>
                      </a:endParaRPr>
                    </a:p>
                  </a:txBody>
                  <a:tcPr marL="64645" marR="64645" marT="0" marB="0"/>
                </a:tc>
                <a:extLst>
                  <a:ext uri="{0D108BD9-81ED-4DB2-BD59-A6C34878D82A}">
                    <a16:rowId xmlns:a16="http://schemas.microsoft.com/office/drawing/2014/main" val="2435824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7174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F947-7349-42A8-ADCE-A91F6960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BEC7-0C01-436A-B355-4040D04D8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ấu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triệu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chẩn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hen</a:t>
            </a:r>
          </a:p>
          <a:p>
            <a:pPr marL="742950" lvl="1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hô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hấp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ác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triệu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chẩn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đợt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hen</a:t>
            </a:r>
          </a:p>
          <a:p>
            <a:pPr marL="742950" lvl="1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nặng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cơn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hen</a:t>
            </a:r>
          </a:p>
          <a:p>
            <a:pPr marL="742950" lvl="1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hen</a:t>
            </a:r>
          </a:p>
          <a:p>
            <a:pPr marL="742950" lvl="1" indent="-285750" algn="just">
              <a:lnSpc>
                <a:spcPct val="200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duy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trì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hen </a:t>
            </a:r>
          </a:p>
        </p:txBody>
      </p:sp>
    </p:spTree>
    <p:extLst>
      <p:ext uri="{BB962C8B-B14F-4D97-AF65-F5344CB8AC3E}">
        <p14:creationId xmlns:p14="http://schemas.microsoft.com/office/powerpoint/2010/main" val="177745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920990" cy="838200"/>
          </a:xfrm>
        </p:spPr>
        <p:txBody>
          <a:bodyPr/>
          <a:lstStyle/>
          <a:p>
            <a:r>
              <a:rPr lang="en-US">
                <a:sym typeface="+mn-ea"/>
              </a:rPr>
              <a:t>Ca Lâm sàng - Tiền căn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6" y="1133475"/>
            <a:ext cx="10601324" cy="5248275"/>
          </a:xfrm>
        </p:spPr>
        <p:txBody>
          <a:bodyPr/>
          <a:lstStyle/>
          <a:p>
            <a:r>
              <a:rPr lang="en-US" sz="2800" b="1" dirty="0"/>
              <a:t>Hen:</a:t>
            </a:r>
            <a:r>
              <a:rPr lang="en-US" sz="2800" dirty="0"/>
              <a:t> </a:t>
            </a:r>
            <a:r>
              <a:rPr lang="en-US" sz="2800" dirty="0" err="1"/>
              <a:t>chẩn</a:t>
            </a:r>
            <a:r>
              <a:rPr lang="en-US" sz="2800" dirty="0"/>
              <a:t> </a:t>
            </a:r>
            <a:r>
              <a:rPr lang="en-US" sz="2800" dirty="0" err="1"/>
              <a:t>đoán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bé.</a:t>
            </a:r>
            <a:r>
              <a:rPr lang="en-US" sz="2800" dirty="0"/>
              <a:t> 10 </a:t>
            </a:r>
            <a:r>
              <a:rPr lang="en-US" sz="2800" dirty="0" err="1"/>
              <a:t>năm</a:t>
            </a:r>
            <a:r>
              <a:rPr lang="en-US" sz="2800" dirty="0"/>
              <a:t>: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từng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thuốc</a:t>
            </a:r>
            <a:r>
              <a:rPr lang="en-US" sz="2800" dirty="0"/>
              <a:t> Seretide </a:t>
            </a:r>
            <a:r>
              <a:rPr lang="en-US" sz="2800" dirty="0" err="1"/>
              <a:t>và</a:t>
            </a:r>
            <a:r>
              <a:rPr lang="en-US" sz="2800" dirty="0"/>
              <a:t> Ventolin; </a:t>
            </a:r>
          </a:p>
          <a:p>
            <a:pPr lvl="1"/>
            <a:r>
              <a:rPr lang="en-US" sz="2400" dirty="0"/>
              <a:t>1 </a:t>
            </a:r>
            <a:r>
              <a:rPr lang="en-US" sz="2400" dirty="0" err="1"/>
              <a:t>năm</a:t>
            </a:r>
            <a:r>
              <a:rPr lang="en-US" sz="2400" dirty="0"/>
              <a:t>: Ventolin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thở</a:t>
            </a:r>
            <a:r>
              <a:rPr lang="en-US" sz="2400" dirty="0"/>
              <a:t> (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ngưng</a:t>
            </a:r>
            <a:r>
              <a:rPr lang="en-US" sz="2400" dirty="0"/>
              <a:t> Seretide).</a:t>
            </a:r>
          </a:p>
          <a:p>
            <a:r>
              <a:rPr lang="en-US" sz="2800" dirty="0"/>
              <a:t>10 năm: thường có cơn ho, khò khè, khó thở khi bị viêm hô hấp hay khi thay đổi thời tiết, dùng thuốc xịt --&gt; cải thiện nhiều, ngoài cơn khó thở rất ít</a:t>
            </a:r>
          </a:p>
          <a:p>
            <a:r>
              <a:rPr lang="en-US" sz="2800" dirty="0"/>
              <a:t>1 </a:t>
            </a:r>
            <a:r>
              <a:rPr lang="en-US" sz="2800" dirty="0" err="1"/>
              <a:t>tháng</a:t>
            </a:r>
            <a:r>
              <a:rPr lang="en-US" sz="2800" dirty="0"/>
              <a:t> nay: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cơn</a:t>
            </a:r>
            <a:r>
              <a:rPr lang="en-US" sz="2800" dirty="0"/>
              <a:t> </a:t>
            </a:r>
            <a:r>
              <a:rPr lang="en-US" sz="2800" dirty="0" err="1"/>
              <a:t>đêm</a:t>
            </a:r>
            <a:r>
              <a:rPr lang="en-US" sz="2800" dirty="0"/>
              <a:t>, </a:t>
            </a:r>
            <a:r>
              <a:rPr lang="en-US" sz="2800" dirty="0" err="1"/>
              <a:t>thuốc</a:t>
            </a:r>
            <a:r>
              <a:rPr lang="en-US" sz="2800" dirty="0"/>
              <a:t> </a:t>
            </a:r>
            <a:r>
              <a:rPr lang="en-US" sz="2800" dirty="0" err="1"/>
              <a:t>cắt</a:t>
            </a:r>
            <a:r>
              <a:rPr lang="en-US" sz="2800" dirty="0"/>
              <a:t> </a:t>
            </a:r>
            <a:r>
              <a:rPr lang="en-US" sz="2800" dirty="0" err="1"/>
              <a:t>cơn</a:t>
            </a:r>
            <a:r>
              <a:rPr lang="en-US" sz="2800" dirty="0"/>
              <a:t> 3 </a:t>
            </a:r>
            <a:r>
              <a:rPr lang="en-US" sz="2800" dirty="0" err="1"/>
              <a:t>lần</a:t>
            </a:r>
            <a:r>
              <a:rPr lang="en-US" sz="2800" dirty="0"/>
              <a:t>/</a:t>
            </a:r>
            <a:r>
              <a:rPr lang="en-US" sz="2800" dirty="0" err="1"/>
              <a:t>tuần</a:t>
            </a:r>
            <a:r>
              <a:rPr lang="en-US" sz="2800" dirty="0"/>
              <a:t>, </a:t>
            </a:r>
            <a:r>
              <a:rPr lang="en-US" sz="2800" dirty="0" err="1"/>
              <a:t>cơn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r>
              <a:rPr lang="en-US" sz="2800" dirty="0"/>
              <a:t> 3 </a:t>
            </a:r>
            <a:r>
              <a:rPr lang="en-US" sz="2800" dirty="0" err="1"/>
              <a:t>lần</a:t>
            </a:r>
            <a:r>
              <a:rPr lang="en-US" sz="2800" dirty="0"/>
              <a:t>/</a:t>
            </a:r>
            <a:r>
              <a:rPr lang="en-US" sz="2800" dirty="0" err="1"/>
              <a:t>tuần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gắng</a:t>
            </a:r>
            <a:r>
              <a:rPr lang="en-US" sz="2800" dirty="0"/>
              <a:t> </a:t>
            </a:r>
            <a:r>
              <a:rPr lang="en-US" sz="2800" dirty="0" err="1"/>
              <a:t>sức</a:t>
            </a:r>
            <a:r>
              <a:rPr lang="en-US" sz="2800" dirty="0"/>
              <a:t>, </a:t>
            </a:r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hạn</a:t>
            </a:r>
            <a:r>
              <a:rPr lang="en-US" sz="2800" dirty="0"/>
              <a:t> </a:t>
            </a:r>
            <a:r>
              <a:rPr lang="en-US" sz="2800" dirty="0" err="1"/>
              <a:t>vận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so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 kia.</a:t>
            </a:r>
          </a:p>
          <a:p>
            <a:r>
              <a:rPr lang="en-US" sz="2800" dirty="0"/>
              <a:t>Dùng hết hơn 1 lọ ventolin/ 1 tháng</a:t>
            </a:r>
          </a:p>
          <a:p>
            <a:r>
              <a:rPr lang="en-US" sz="2800" dirty="0" err="1"/>
              <a:t>Chưa</a:t>
            </a:r>
            <a:r>
              <a:rPr lang="en-US" sz="2800" dirty="0"/>
              <a:t> </a:t>
            </a:r>
            <a:r>
              <a:rPr lang="en-US" sz="2800" dirty="0" err="1"/>
              <a:t>từng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viện</a:t>
            </a:r>
            <a:r>
              <a:rPr lang="en-US" sz="2800" dirty="0"/>
              <a:t> </a:t>
            </a:r>
            <a:r>
              <a:rPr lang="en-US" sz="2800" dirty="0" err="1"/>
              <a:t>vì</a:t>
            </a:r>
            <a:r>
              <a:rPr lang="en-US" sz="2800" dirty="0"/>
              <a:t> </a:t>
            </a:r>
            <a:r>
              <a:rPr lang="en-US" sz="2800" dirty="0" err="1"/>
              <a:t>khó</a:t>
            </a:r>
            <a:r>
              <a:rPr lang="en-US" sz="2800" dirty="0"/>
              <a:t> </a:t>
            </a:r>
            <a:r>
              <a:rPr lang="en-US" sz="2800" dirty="0" err="1"/>
              <a:t>thở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khó</a:t>
            </a:r>
            <a:r>
              <a:rPr lang="en-US" b="1" dirty="0"/>
              <a:t> </a:t>
            </a:r>
            <a:r>
              <a:rPr lang="en-US" b="1" dirty="0" err="1"/>
              <a:t>thở</a:t>
            </a:r>
            <a:r>
              <a:rPr lang="en-US" b="1" dirty="0"/>
              <a:t> </a:t>
            </a:r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nằm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thấp</a:t>
            </a:r>
            <a:r>
              <a:rPr lang="en-US" dirty="0"/>
              <a:t>,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ngủ</a:t>
            </a:r>
            <a:r>
              <a:rPr lang="en-US" dirty="0"/>
              <a:t> 1 </a:t>
            </a:r>
            <a:r>
              <a:rPr lang="en-US" dirty="0" err="1"/>
              <a:t>gối</a:t>
            </a:r>
            <a:r>
              <a:rPr lang="en-US" dirty="0"/>
              <a:t>.</a:t>
            </a:r>
          </a:p>
          <a:p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cơn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 bn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r>
              <a:rPr lang="en-US" dirty="0"/>
              <a:t>THA: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1 </a:t>
            </a:r>
            <a:r>
              <a:rPr lang="en-US" dirty="0" err="1"/>
              <a:t>năm</a:t>
            </a:r>
            <a:r>
              <a:rPr lang="en-US" dirty="0"/>
              <a:t>, </a:t>
            </a:r>
            <a:r>
              <a:rPr lang="en-US" dirty="0" err="1"/>
              <a:t>uống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1 </a:t>
            </a:r>
            <a:r>
              <a:rPr lang="en-US" dirty="0" err="1"/>
              <a:t>viên</a:t>
            </a:r>
            <a:r>
              <a:rPr lang="en-US" dirty="0"/>
              <a:t> amlodipine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điều</a:t>
            </a:r>
            <a:endParaRPr lang="en-US" dirty="0"/>
          </a:p>
          <a:p>
            <a:r>
              <a:rPr lang="en-US" dirty="0"/>
              <a:t>Lao </a:t>
            </a:r>
            <a:r>
              <a:rPr lang="en-US" dirty="0" err="1"/>
              <a:t>phổi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15 </a:t>
            </a:r>
            <a:r>
              <a:rPr lang="en-US" dirty="0" err="1"/>
              <a:t>năm</a:t>
            </a:r>
            <a:r>
              <a:rPr lang="en-US" dirty="0"/>
              <a:t>.</a:t>
            </a:r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đái</a:t>
            </a:r>
            <a:r>
              <a:rPr lang="en-US" dirty="0"/>
              <a:t> </a:t>
            </a:r>
            <a:r>
              <a:rPr lang="en-US" dirty="0" err="1"/>
              <a:t>tháo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loãng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GERD</a:t>
            </a:r>
          </a:p>
          <a:p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dị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140" y="152400"/>
            <a:ext cx="6118860" cy="838200"/>
          </a:xfrm>
        </p:spPr>
        <p:txBody>
          <a:bodyPr/>
          <a:lstStyle/>
          <a:p>
            <a:r>
              <a:rPr lang="en-US">
                <a:sym typeface="+mn-ea"/>
              </a:rPr>
              <a:t>Ca Lâm sàng - Tiền căn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Thói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:</a:t>
            </a:r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hút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lá</a:t>
            </a:r>
            <a:endParaRPr lang="en-US" dirty="0"/>
          </a:p>
          <a:p>
            <a:r>
              <a:rPr lang="en-US" dirty="0" err="1"/>
              <a:t>Uống</a:t>
            </a:r>
            <a:r>
              <a:rPr lang="en-US" dirty="0"/>
              <a:t> </a:t>
            </a:r>
            <a:r>
              <a:rPr lang="en-US" dirty="0" err="1"/>
              <a:t>bia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3 </a:t>
            </a:r>
            <a:r>
              <a:rPr lang="en-US" dirty="0" err="1"/>
              <a:t>lần</a:t>
            </a:r>
            <a:r>
              <a:rPr lang="en-US" dirty="0"/>
              <a:t> /1 </a:t>
            </a:r>
            <a:r>
              <a:rPr lang="en-US" dirty="0" err="1"/>
              <a:t>tuần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3-4 </a:t>
            </a:r>
            <a:r>
              <a:rPr lang="en-US" dirty="0" err="1"/>
              <a:t>lon</a:t>
            </a:r>
            <a:endParaRPr lang="en-US" dirty="0"/>
          </a:p>
          <a:p>
            <a:r>
              <a:rPr lang="en-US" dirty="0" err="1"/>
              <a:t>Dị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: </a:t>
            </a:r>
            <a:r>
              <a:rPr lang="en-US" dirty="0" err="1"/>
              <a:t>dị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, </a:t>
            </a:r>
            <a:r>
              <a:rPr lang="en-US" dirty="0" err="1"/>
              <a:t>mùi</a:t>
            </a:r>
            <a:r>
              <a:rPr lang="en-US" dirty="0"/>
              <a:t> </a:t>
            </a:r>
            <a:r>
              <a:rPr lang="en-US" dirty="0" err="1"/>
              <a:t>nồng</a:t>
            </a:r>
            <a:r>
              <a:rPr lang="en-US" dirty="0"/>
              <a:t>,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lạnh</a:t>
            </a:r>
            <a:endParaRPr lang="en-US" dirty="0"/>
          </a:p>
          <a:p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ngứa</a:t>
            </a:r>
            <a:r>
              <a:rPr lang="en-US" dirty="0"/>
              <a:t>,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mẫn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NN</a:t>
            </a:r>
          </a:p>
          <a:p>
            <a:r>
              <a:rPr lang="en-US" dirty="0"/>
              <a:t>Gia </a:t>
            </a:r>
            <a:r>
              <a:rPr lang="en-US" dirty="0" err="1"/>
              <a:t>đình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mẹ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con </a:t>
            </a:r>
            <a:r>
              <a:rPr lang="en-US" dirty="0" err="1"/>
              <a:t>gái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hen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Ca </a:t>
            </a:r>
            <a:r>
              <a:rPr lang="en-US" dirty="0" err="1">
                <a:sym typeface="+mn-ea"/>
              </a:rPr>
              <a:t>Lâm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sàng</a:t>
            </a:r>
            <a:r>
              <a:rPr lang="en-US" dirty="0">
                <a:sym typeface="+mn-ea"/>
              </a:rPr>
              <a:t>  - </a:t>
            </a:r>
            <a:r>
              <a:rPr lang="en-US" dirty="0" err="1">
                <a:sym typeface="+mn-ea"/>
              </a:rPr>
              <a:t>Khám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Bn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/>
              <a:t>hấp</a:t>
            </a:r>
            <a:r>
              <a:rPr lang="en-US" dirty="0"/>
              <a:t>?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3518</TotalTime>
  <Words>2966</Words>
  <Application>Microsoft Macintosh PowerPoint</Application>
  <PresentationFormat>Widescreen</PresentationFormat>
  <Paragraphs>421</Paragraphs>
  <Slides>58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Courier New</vt:lpstr>
      <vt:lpstr>Times New Roman</vt:lpstr>
      <vt:lpstr>Wingdings</vt:lpstr>
      <vt:lpstr>Blue Waves</vt:lpstr>
      <vt:lpstr>Paint.Picture</vt:lpstr>
      <vt:lpstr>CA LÂM SÀNG HỘI CHỨNG TẮC NGHẼN HÔ HẤP DƯỚI </vt:lpstr>
      <vt:lpstr>Ca Lâm Sàng</vt:lpstr>
      <vt:lpstr>Ca Lâm Sàng</vt:lpstr>
      <vt:lpstr>Ca Lâm sàng - Bệnh sử</vt:lpstr>
      <vt:lpstr>Ca Lâm sàng - Tiền căn</vt:lpstr>
      <vt:lpstr>Ca Lâm sàng - Tiền căn</vt:lpstr>
      <vt:lpstr>Tiền căn (TT)</vt:lpstr>
      <vt:lpstr>Ca Lâm sàng - Tiền căn</vt:lpstr>
      <vt:lpstr>Ca Lâm sàng  - Khám</vt:lpstr>
      <vt:lpstr>Ca Lâm sàng  - Khám</vt:lpstr>
      <vt:lpstr>Ca Lâm sàng  - Khám</vt:lpstr>
      <vt:lpstr>Ca Lâm sàng  - Khám</vt:lpstr>
      <vt:lpstr>Tóm tắt bệnh án?</vt:lpstr>
      <vt:lpstr>Tóm tắt bệnh án</vt:lpstr>
      <vt:lpstr>Tóm tắt bệnh án</vt:lpstr>
      <vt:lpstr>Đặt vấn đề ?</vt:lpstr>
      <vt:lpstr>Đặt vấn đề</vt:lpstr>
      <vt:lpstr>Biện luận nguyên nhân suy hô hấp?</vt:lpstr>
      <vt:lpstr>Biện luận nguyên nhân hội chứng tắc nghẽn?</vt:lpstr>
      <vt:lpstr> Chẩn đoán sơ bộ?</vt:lpstr>
      <vt:lpstr>Chẩn đoán sơ bộ</vt:lpstr>
      <vt:lpstr>Chẩn đoán đợt cấp hen</vt:lpstr>
      <vt:lpstr>Chẩn đoán hen</vt:lpstr>
      <vt:lpstr>Mức độ đợt cấp hen</vt:lpstr>
      <vt:lpstr>PowerPoint Presentation</vt:lpstr>
      <vt:lpstr>PowerPoint Presentation</vt:lpstr>
      <vt:lpstr>PowerPoint Presentation</vt:lpstr>
      <vt:lpstr>Mức độ kiểm soát hen</vt:lpstr>
      <vt:lpstr>Nguy cơ trong tương lai – Nguy cơ đợt cấp</vt:lpstr>
      <vt:lpstr>Nguy cơ trong tương lai – Nguy cơ tắc nghẽn đường thở cố định</vt:lpstr>
      <vt:lpstr>Đề nghị cận lâm sàng?</vt:lpstr>
      <vt:lpstr>Đề nghị cận lâm sàng</vt:lpstr>
      <vt:lpstr>Đề nghị cận lâm sàng</vt:lpstr>
      <vt:lpstr>Đề nghị cận lâm sàng</vt:lpstr>
      <vt:lpstr>Cận Lâm Sàng</vt:lpstr>
      <vt:lpstr>PowerPoint Presentation</vt:lpstr>
      <vt:lpstr>Cận Lâm Sàng</vt:lpstr>
      <vt:lpstr>Phân tích chức năng hô hấp theo từng bước?  biện luận chức năng hô hấp</vt:lpstr>
      <vt:lpstr>Lưu đồ phân tích</vt:lpstr>
      <vt:lpstr>Phân Độ Tắc Nghẽn</vt:lpstr>
      <vt:lpstr>Đọc Hô hấp ký</vt:lpstr>
      <vt:lpstr>Đề nghị cận lâm sàng</vt:lpstr>
      <vt:lpstr>Cận Lâm Sàng</vt:lpstr>
      <vt:lpstr>Đề nghị cận lâm sàng</vt:lpstr>
      <vt:lpstr>Cận Lâm Sàng</vt:lpstr>
      <vt:lpstr>Cận Lâm Sàng</vt:lpstr>
      <vt:lpstr>Cận Lâm Sàng</vt:lpstr>
      <vt:lpstr>PowerPoint Presentation</vt:lpstr>
      <vt:lpstr>Chẩn Đoán Xác Định</vt:lpstr>
      <vt:lpstr>Điều Trị</vt:lpstr>
      <vt:lpstr>Nguyên tắc điều trị đợt cấp?</vt:lpstr>
      <vt:lpstr>PowerPoint Presentation</vt:lpstr>
      <vt:lpstr>Điều trị đợt cấp</vt:lpstr>
      <vt:lpstr>Điều trị cụ thể</vt:lpstr>
      <vt:lpstr>Điều trị duy trì?</vt:lpstr>
      <vt:lpstr>Nguyên tắt điều trị?</vt:lpstr>
      <vt:lpstr>GINA 2021</vt:lpstr>
      <vt:lpstr>Các điểm cần nhớ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LÂM SÀNG</dc:title>
  <dc:creator/>
  <cp:lastModifiedBy>dr.si.nguyen@gmail.com</cp:lastModifiedBy>
  <cp:revision>18</cp:revision>
  <dcterms:created xsi:type="dcterms:W3CDTF">2020-04-13T14:30:40Z</dcterms:created>
  <dcterms:modified xsi:type="dcterms:W3CDTF">2021-08-11T01:44:11Z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