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85" r:id="rId9"/>
    <p:sldId id="286" r:id="rId10"/>
    <p:sldId id="288" r:id="rId11"/>
    <p:sldId id="303" r:id="rId12"/>
    <p:sldId id="262" r:id="rId13"/>
    <p:sldId id="287" r:id="rId14"/>
    <p:sldId id="295" r:id="rId15"/>
    <p:sldId id="265" r:id="rId16"/>
    <p:sldId id="263" r:id="rId17"/>
    <p:sldId id="298" r:id="rId18"/>
    <p:sldId id="301" r:id="rId19"/>
    <p:sldId id="266" r:id="rId20"/>
    <p:sldId id="300" r:id="rId21"/>
    <p:sldId id="305" r:id="rId22"/>
    <p:sldId id="299" r:id="rId23"/>
    <p:sldId id="302" r:id="rId24"/>
    <p:sldId id="307" r:id="rId25"/>
    <p:sldId id="314" r:id="rId26"/>
    <p:sldId id="315" r:id="rId27"/>
    <p:sldId id="306" r:id="rId28"/>
    <p:sldId id="311" r:id="rId29"/>
    <p:sldId id="308" r:id="rId30"/>
    <p:sldId id="309" r:id="rId31"/>
    <p:sldId id="312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Khuong" initials="D" lastIdx="2" clrIdx="0">
    <p:extLst>
      <p:ext uri="{19B8F6BF-5375-455C-9EA6-DF929625EA0E}">
        <p15:presenceInfo xmlns:p15="http://schemas.microsoft.com/office/powerpoint/2012/main" userId="DuyKhuong" providerId="None"/>
      </p:ext>
    </p:extLst>
  </p:cmAuthor>
  <p:cmAuthor id="2" name="Dương Duy Khoa" initials="DDK" lastIdx="1" clrIdx="1">
    <p:extLst>
      <p:ext uri="{19B8F6BF-5375-455C-9EA6-DF929625EA0E}">
        <p15:presenceInfo xmlns:p15="http://schemas.microsoft.com/office/powerpoint/2012/main" userId="Dương Duy Kh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8115" autoAdjust="0"/>
  </p:normalViewPr>
  <p:slideViewPr>
    <p:cSldViewPr snapToGrid="0">
      <p:cViewPr varScale="1">
        <p:scale>
          <a:sx n="87" d="100"/>
          <a:sy n="87" d="100"/>
        </p:scale>
        <p:origin x="157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B81EC-93F9-4C25-9E21-BEF7E0B206CC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70CA-286A-4693-8628-127940F4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?</a:t>
            </a:r>
          </a:p>
          <a:p>
            <a:r>
              <a:rPr lang="en-US" dirty="0"/>
              <a:t>. Ý </a:t>
            </a:r>
            <a:r>
              <a:rPr lang="en-US" dirty="0" err="1"/>
              <a:t>nghĩa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baseline="0" dirty="0"/>
              <a:t> căn </a:t>
            </a:r>
            <a:r>
              <a:rPr lang="en-US" baseline="0" dirty="0" err="1"/>
              <a:t>viêm</a:t>
            </a:r>
            <a:r>
              <a:rPr lang="en-US" baseline="0" dirty="0"/>
              <a:t> phổi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đây</a:t>
            </a:r>
            <a:r>
              <a:rPr lang="en-US" baseline="0" dirty="0"/>
              <a:t> do MRSA, Pseudomonas, </a:t>
            </a:r>
            <a:r>
              <a:rPr lang="en-US" baseline="0" dirty="0" err="1"/>
              <a:t>dùng</a:t>
            </a:r>
            <a:r>
              <a:rPr lang="en-US" baseline="0" dirty="0"/>
              <a:t> KS TM trong </a:t>
            </a:r>
            <a:r>
              <a:rPr lang="en-US" baseline="0" dirty="0" err="1"/>
              <a:t>vòng</a:t>
            </a:r>
            <a:r>
              <a:rPr lang="en-US" baseline="0" dirty="0"/>
              <a:t> 90 </a:t>
            </a:r>
            <a:r>
              <a:rPr lang="en-US" baseline="0" dirty="0" err="1"/>
              <a:t>ngày</a:t>
            </a:r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Nguồn</a:t>
            </a:r>
            <a:r>
              <a:rPr lang="en-US" dirty="0"/>
              <a:t>: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 </a:t>
            </a:r>
            <a:r>
              <a:rPr lang="en-US"/>
              <a:t>BC tăng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CRP/ PCT</a:t>
            </a:r>
          </a:p>
          <a:p>
            <a:r>
              <a:rPr lang="en-US" dirty="0"/>
              <a:t>KMĐM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 </a:t>
            </a:r>
            <a:r>
              <a:rPr lang="en-US"/>
              <a:t>BC tăng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CRP/ PCT</a:t>
            </a:r>
          </a:p>
          <a:p>
            <a:r>
              <a:rPr lang="en-US" dirty="0"/>
              <a:t>KMĐM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 </a:t>
            </a:r>
            <a:r>
              <a:rPr lang="en-US"/>
              <a:t>BC tăng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CRP/ PCT</a:t>
            </a:r>
          </a:p>
          <a:p>
            <a:r>
              <a:rPr lang="en-US" dirty="0"/>
              <a:t>KMĐM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170CA-286A-4693-8628-127940F496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662D-97B5-43A3-AF39-0B8B07C11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E862E-6BCD-4611-A9A5-6F46975BF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43CB-565F-4573-BA85-09A32E48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DEC2-03AB-445C-82C4-DFF7CC8B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D3781-8DEF-4174-8497-1A3AB330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5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7780-521D-44AA-A9E5-798151EA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03678-E742-46A2-B479-3D13C644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BBBD3-7514-4AEC-8162-D7D6459F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64F8-0B76-4ED9-B614-B2D2D594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83E3-099C-43FC-AD9A-53309AF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58528-43BD-48FD-97D7-604CEF6E4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BB58-2A13-4ABE-A15C-7A6DD82C8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288D-5D9B-490A-B74C-973140B9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D262-55C5-4D35-9B12-515E3A3E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CBF4-8CF5-4E2D-9C8B-D0163224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CA36-58EA-4306-B109-B7D46151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F740-8CCF-4D49-9853-A7E8CD2B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29AD-7FAE-4A5E-A0A6-529F4465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C0F7-D1E6-47B7-AE83-F3BCEFCB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F0EA-7315-4DD1-A6D0-9BF50182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86FE-C0CE-43FB-8970-66E664CF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8E7E-2E8C-4B20-B8AE-CB73E732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D3E0-BF90-44AB-9F3E-5223CD1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FA21-D8B5-4EF4-8BAB-20058CDE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F12C-4513-4C5A-B645-ABB67CF3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0CD9-1348-4785-89CF-FF79514A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8728-F981-475B-9FFF-26AE88BC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444C4-4923-4C06-9AE8-4E818CC74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412F0-A887-4056-93DA-74B19141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6578B-DBDA-4389-9CFB-6A91919E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2A5D-E129-4563-A714-A7955807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B294-927B-41B2-99F9-3CC790D9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EF6B0-B296-462A-B3D7-726DD8A2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47E4C-F79C-4D05-B121-8EDC2A86D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1568-81E6-4456-A54F-83FEEF1AB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5E405-2492-4AEA-9570-71DB9B7F4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8385F-C905-4B49-826A-B483857E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09726-D119-4DFA-9584-028E83FF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74A0A-085C-4F74-987C-03DDE95D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C6A6-55EA-40C2-B115-8DE5C9CD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5E267-124B-4E88-B401-3F8B0EBA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621D5-D4F8-4EB1-BBD0-C76FECA7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05EE-B3E4-43C2-816F-293913A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B7070-DE2F-4436-A90D-B7034A0E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EAA5B-588A-45BD-92E3-FEF0BEE9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E9B3E-AF6E-4830-A403-59F851BC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6767-5E27-4D30-AD0C-3DAE486F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9BBF-B67A-4C05-81D3-50806C058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F344-9BA0-47F7-8B19-4EE77D865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EEA9-BEBE-4172-81D5-B9EA727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A597-40A0-4492-9386-A49D271E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3BB2-25AF-4313-A6C2-18647767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75C-198D-430B-BF72-5E9806AC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B9B50-C57B-4765-8877-9E555A637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C531D-F320-4F4C-8394-9762811A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96B5-101D-4A8B-B23A-784322DD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EB181-F4A7-441B-94CB-02A16223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5E3E-A9C4-4126-891C-838CAA6E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D1D4A-7596-4795-8750-89B4EA53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E70F-9464-4753-9B24-7420486C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3221-2D46-4F2D-AAD4-085E65677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0EBC-1951-4B12-AF11-923F448ADAE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09B5-C40E-4140-AD81-4E80FFC74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EBDD-F86F-484B-8B04-79AF1F423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37DE-4250-468E-8B43-F34CA5E7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A436-BB44-4557-805A-1C3457A2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+mn-lt"/>
              </a:rPr>
              <a:t>CA LÂM SÀNG Y6 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SUY HÔ HẤP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37E71-7DF6-4BC4-9431-DC3F5728F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90" y="553457"/>
            <a:ext cx="4170948" cy="950496"/>
          </a:xfrm>
        </p:spPr>
        <p:txBody>
          <a:bodyPr>
            <a:normAutofit/>
          </a:bodyPr>
          <a:lstStyle/>
          <a:p>
            <a:r>
              <a:rPr lang="en-US" sz="2000" b="1" i="1" dirty="0" err="1">
                <a:latin typeface="+mj-lt"/>
              </a:rPr>
              <a:t>Bộ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b="1" i="1" dirty="0" err="1">
                <a:latin typeface="+mj-lt"/>
              </a:rPr>
              <a:t>môn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b="1" i="1" dirty="0" err="1">
                <a:latin typeface="+mj-lt"/>
              </a:rPr>
              <a:t>Nội</a:t>
            </a:r>
            <a:r>
              <a:rPr lang="en-US" sz="2000" b="1" i="1" dirty="0">
                <a:latin typeface="+mj-lt"/>
              </a:rPr>
              <a:t>- ĐHYD. TPHCM</a:t>
            </a:r>
          </a:p>
          <a:p>
            <a:r>
              <a:rPr lang="en-US" sz="2000" b="1" i="1" dirty="0" err="1">
                <a:latin typeface="+mj-lt"/>
              </a:rPr>
              <a:t>Phân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b="1" i="1" dirty="0" err="1">
                <a:latin typeface="+mj-lt"/>
              </a:rPr>
              <a:t>môn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b="1" i="1" dirty="0" err="1">
                <a:latin typeface="+mj-lt"/>
              </a:rPr>
              <a:t>Hô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b="1" i="1" dirty="0" err="1">
                <a:latin typeface="+mj-lt"/>
              </a:rPr>
              <a:t>hấp</a:t>
            </a:r>
            <a:endParaRPr lang="en-US" sz="2000" b="1" i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E6CF5-78D5-4F0B-8B5E-A7DF8CB118E1}"/>
              </a:ext>
            </a:extLst>
          </p:cNvPr>
          <p:cNvSpPr txBox="1"/>
          <p:nvPr/>
        </p:nvSpPr>
        <p:spPr>
          <a:xfrm>
            <a:off x="7562003" y="4872308"/>
            <a:ext cx="411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+mj-lt"/>
                <a:cs typeface="Arial" panose="020B0604020202020204" pitchFamily="34" charset="0"/>
              </a:rPr>
              <a:t>BS CKII </a:t>
            </a:r>
            <a:r>
              <a:rPr lang="en-US" sz="2000" b="1" i="1" dirty="0" err="1">
                <a:latin typeface="+mj-lt"/>
                <a:cs typeface="Arial" panose="020B0604020202020204" pitchFamily="34" charset="0"/>
              </a:rPr>
              <a:t>Trần</a:t>
            </a:r>
            <a:r>
              <a:rPr lang="en-US" sz="20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latin typeface="+mj-lt"/>
                <a:cs typeface="Arial" panose="020B0604020202020204" pitchFamily="34" charset="0"/>
              </a:rPr>
              <a:t>Ngọc</a:t>
            </a:r>
            <a:r>
              <a:rPr lang="en-US" sz="20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latin typeface="+mj-lt"/>
                <a:cs typeface="Arial" panose="020B0604020202020204" pitchFamily="34" charset="0"/>
              </a:rPr>
              <a:t>Thái</a:t>
            </a:r>
            <a:r>
              <a:rPr lang="en-US" sz="20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latin typeface="+mj-lt"/>
                <a:cs typeface="Arial" panose="020B0604020202020204" pitchFamily="34" charset="0"/>
              </a:rPr>
              <a:t>Hòa</a:t>
            </a:r>
            <a:endParaRPr lang="en-US" sz="2000" b="1" i="1" dirty="0">
              <a:latin typeface="+mj-lt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+mj-lt"/>
                <a:cs typeface="Arial" panose="020B0604020202020204" pitchFamily="34" charset="0"/>
              </a:rPr>
              <a:t>ThS.BS. Dương Duy Khoa</a:t>
            </a:r>
          </a:p>
        </p:txBody>
      </p:sp>
    </p:spTree>
    <p:extLst>
      <p:ext uri="{BB962C8B-B14F-4D97-AF65-F5344CB8AC3E}">
        <p14:creationId xmlns:p14="http://schemas.microsoft.com/office/powerpoint/2010/main" val="2504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VNI-Helve" pitchFamily="2" charset="0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600204" y="1445112"/>
            <a:ext cx="9952892" cy="31092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4800" dirty="0" err="1">
                <a:solidFill>
                  <a:srgbClr val="0070C0"/>
                </a:solidFill>
              </a:rPr>
              <a:t>Câu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hỏi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tiếp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cận</a:t>
            </a:r>
            <a:r>
              <a:rPr lang="en-US" sz="4800" dirty="0">
                <a:solidFill>
                  <a:srgbClr val="0070C0"/>
                </a:solidFill>
              </a:rPr>
              <a:t>: SUY HÔ HẤP CẤP</a:t>
            </a:r>
          </a:p>
          <a:p>
            <a:pPr marL="0" lvl="0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0" indent="-742950">
              <a:buAutoNum type="arabicPeriod"/>
            </a:pP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Có </a:t>
            </a:r>
            <a:r>
              <a:rPr lang="en-US" sz="36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suy</a:t>
            </a: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hô</a:t>
            </a: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hấp</a:t>
            </a: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không?</a:t>
            </a:r>
          </a:p>
          <a:p>
            <a:pPr marL="742950" lvl="0" indent="-742950">
              <a:buAutoNum type="arabicPeriod"/>
            </a:pPr>
            <a:r>
              <a:rPr lang="en-US" sz="36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Mức</a:t>
            </a: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đô</a:t>
            </a: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̣ </a:t>
            </a:r>
            <a:r>
              <a:rPr lang="en-US" sz="36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nặng</a:t>
            </a: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0" indent="-742950">
              <a:buAutoNum type="arabicPeriod"/>
            </a:pPr>
            <a:r>
              <a:rPr lang="en-US" sz="36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3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21715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0A78-D809-4352-B4CA-1E60D0D2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hấp</a:t>
            </a:r>
            <a:r>
              <a:rPr lang="en-US" dirty="0"/>
              <a:t> </a:t>
            </a:r>
            <a:r>
              <a:rPr lang="en-US" dirty="0" err="1"/>
              <a:t>cấp</a:t>
            </a: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9460D-8B8E-4E7A-B94B-12395363F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727210"/>
              </p:ext>
            </p:extLst>
          </p:nvPr>
        </p:nvGraphicFramePr>
        <p:xfrm>
          <a:off x="1000874" y="2348529"/>
          <a:ext cx="10190255" cy="393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92">
                  <a:extLst>
                    <a:ext uri="{9D8B030D-6E8A-4147-A177-3AD203B41FA5}">
                      <a16:colId xmlns:a16="http://schemas.microsoft.com/office/drawing/2014/main" val="1010409463"/>
                    </a:ext>
                  </a:extLst>
                </a:gridCol>
                <a:gridCol w="2237941">
                  <a:extLst>
                    <a:ext uri="{9D8B030D-6E8A-4147-A177-3AD203B41FA5}">
                      <a16:colId xmlns:a16="http://schemas.microsoft.com/office/drawing/2014/main" val="3569375468"/>
                    </a:ext>
                  </a:extLst>
                </a:gridCol>
                <a:gridCol w="1571641">
                  <a:extLst>
                    <a:ext uri="{9D8B030D-6E8A-4147-A177-3AD203B41FA5}">
                      <a16:colId xmlns:a16="http://schemas.microsoft.com/office/drawing/2014/main" val="2689550441"/>
                    </a:ext>
                  </a:extLst>
                </a:gridCol>
                <a:gridCol w="2073303">
                  <a:extLst>
                    <a:ext uri="{9D8B030D-6E8A-4147-A177-3AD203B41FA5}">
                      <a16:colId xmlns:a16="http://schemas.microsoft.com/office/drawing/2014/main" val="2429618662"/>
                    </a:ext>
                  </a:extLst>
                </a:gridCol>
                <a:gridCol w="1825378">
                  <a:extLst>
                    <a:ext uri="{9D8B030D-6E8A-4147-A177-3AD203B41FA5}">
                      <a16:colId xmlns:a16="http://schemas.microsoft.com/office/drawing/2014/main" val="2146872411"/>
                    </a:ext>
                  </a:extLst>
                </a:gridCol>
              </a:tblGrid>
              <a:tr h="276850"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Đường dẫn khí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Trao đổi khí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Bơm hô hấp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Thần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kinh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Mạch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máu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phổi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extLst>
                  <a:ext uri="{0D108BD9-81ED-4DB2-BD59-A6C34878D82A}">
                    <a16:rowId xmlns:a16="http://schemas.microsoft.com/office/drawing/2014/main" val="3387345597"/>
                  </a:ext>
                </a:extLst>
              </a:tr>
              <a:tr h="2612308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Tắc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nghẽn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đường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hô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hấp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trên</a:t>
                      </a:r>
                      <a:endParaRPr lang="en-US" sz="20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Ngưng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thở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tắc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nghẽn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khi ngủ (OSA)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Bệnh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phổi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tắc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nghẽn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mạn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tính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(COPD)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Hen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Viêm phổi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Hội chứng suy hô hấp cấp (ARDS)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Xơ phổi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Suy tim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Bệnh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cơ</a:t>
                      </a:r>
                      <a:endParaRPr lang="en-US" sz="20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Bệnh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lý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thành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ngực</a:t>
                      </a:r>
                      <a:endParaRPr lang="en-US" sz="20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Bệnh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thần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kinh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cơ</a:t>
                      </a:r>
                      <a:endParaRPr lang="en-US" sz="20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Bệnh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lý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cơ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hoành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Thuốc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Đột quy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Chấn thương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Bệnh thần kinh vận động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Guillain- Barre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Suy giáp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Giảm thông khí béo phì (OHS)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Thuyên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tắc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phổi</a:t>
                      </a:r>
                    </a:p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Tăng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áp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động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mạch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phổi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3449" marR="23449" marT="23449" marB="23449"/>
                </a:tc>
                <a:extLst>
                  <a:ext uri="{0D108BD9-81ED-4DB2-BD59-A6C34878D82A}">
                    <a16:rowId xmlns:a16="http://schemas.microsoft.com/office/drawing/2014/main" val="307593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02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9545-DB79-4743-B676-CBB11979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n-lt"/>
              </a:rPr>
              <a:t>CẦN CẬN LÂM SÀNG GÌ?</a:t>
            </a:r>
          </a:p>
        </p:txBody>
      </p:sp>
    </p:spTree>
    <p:extLst>
      <p:ext uri="{BB962C8B-B14F-4D97-AF65-F5344CB8AC3E}">
        <p14:creationId xmlns:p14="http://schemas.microsoft.com/office/powerpoint/2010/main" val="25714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7391-69D3-4B28-A0B6-0129A21B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60" y="1227747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ECG</a:t>
            </a:r>
          </a:p>
          <a:p>
            <a:pPr marL="0" lvl="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inus tachycardia - Wikipedia">
            <a:extLst>
              <a:ext uri="{FF2B5EF4-FFF2-40B4-BE49-F238E27FC236}">
                <a16:creationId xmlns:a16="http://schemas.microsoft.com/office/drawing/2014/main" id="{4050E20C-933C-4882-9A20-0563EA6F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36" y="1975076"/>
            <a:ext cx="9445128" cy="438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8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7391-69D3-4B28-A0B6-0129A21B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459" y="333260"/>
            <a:ext cx="10515600" cy="61914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pH	7.39	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PCO</a:t>
            </a:r>
            <a:r>
              <a:rPr lang="en-US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</a:rPr>
              <a:t>	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37 mmHg	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PO</a:t>
            </a:r>
            <a:r>
              <a:rPr lang="en-US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	45 mmHg	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HCO</a:t>
            </a:r>
            <a:r>
              <a:rPr lang="en-US" sz="24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n-US" sz="2400" b="0" i="0" baseline="30000" dirty="0">
                <a:effectLst/>
                <a:latin typeface="Arial" panose="020B0604020202020204" pitchFamily="34" charset="0"/>
              </a:rPr>
              <a:t>-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	24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BE	−1.2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FiO2</a:t>
            </a:r>
            <a:r>
              <a:rPr lang="vi-VN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	</a:t>
            </a:r>
            <a:r>
              <a:rPr lang="vi-VN" sz="2400" b="0" i="0" dirty="0">
                <a:effectLst/>
                <a:latin typeface="Arial" panose="020B0604020202020204" pitchFamily="34" charset="0"/>
              </a:rPr>
              <a:t>2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1</a:t>
            </a:r>
            <a:r>
              <a:rPr lang="vi-VN" sz="2400" b="0" i="0" dirty="0">
                <a:effectLst/>
                <a:latin typeface="Arial" panose="020B0604020202020204" pitchFamily="34" charset="0"/>
              </a:rPr>
              <a:t>%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SO</a:t>
            </a:r>
            <a:r>
              <a:rPr lang="en-US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	80%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Lactate	1.0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K	4.1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Na	137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Cl 	99 mmol/L</a:t>
            </a:r>
          </a:p>
          <a:p>
            <a:pPr marL="0" lvl="0" indent="0">
              <a:buNone/>
            </a:pPr>
            <a:r>
              <a:rPr lang="en-US" sz="2400" b="0" i="0" dirty="0" err="1">
                <a:effectLst/>
                <a:latin typeface="Arial" panose="020B0604020202020204" pitchFamily="34" charset="0"/>
              </a:rPr>
              <a:t>iCa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+	1.1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Hb	16.5 g/dL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Glucose	5.8 mmol/L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B9682-E5E2-4EC7-866A-7C30EB405BFC}"/>
              </a:ext>
            </a:extLst>
          </p:cNvPr>
          <p:cNvSpPr txBox="1"/>
          <p:nvPr/>
        </p:nvSpPr>
        <p:spPr>
          <a:xfrm>
            <a:off x="6896100" y="2000250"/>
            <a:ext cx="515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PHÂN TÍCH KHÍ MÁU ĐỘNG MẠCH</a:t>
            </a:r>
          </a:p>
        </p:txBody>
      </p:sp>
    </p:spTree>
    <p:extLst>
      <p:ext uri="{BB962C8B-B14F-4D97-AF65-F5344CB8AC3E}">
        <p14:creationId xmlns:p14="http://schemas.microsoft.com/office/powerpoint/2010/main" val="34736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C4A7B7-B069-48A5-8AF8-9DE3F93E3D92}"/>
              </a:ext>
            </a:extLst>
          </p:cNvPr>
          <p:cNvSpPr txBox="1"/>
          <p:nvPr/>
        </p:nvSpPr>
        <p:spPr>
          <a:xfrm>
            <a:off x="6896100" y="2000250"/>
            <a:ext cx="515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PHÂN TÍCH XQ NGỰC Ở BỆNH NHÂN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911AD-80F1-4AFE-A2FB-1B8476D27F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5794375" cy="686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56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0E36-AAED-4C51-A75C-0592561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KẾT QUẢ CẬN LÂM SÀNG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D96B-7970-4799-B1DE-57587C26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67" y="1690688"/>
            <a:ext cx="10006263" cy="461285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WBC 4.600/mm3; Neutrophil 63.2%, Lymphocyte 24.2%</a:t>
            </a:r>
          </a:p>
          <a:p>
            <a:r>
              <a:rPr lang="en-US" dirty="0">
                <a:latin typeface="+mn-lt"/>
              </a:rPr>
              <a:t>RBC: 6.22T/l; Hb: 165g/l; </a:t>
            </a:r>
            <a:r>
              <a:rPr lang="en-US" dirty="0" err="1">
                <a:latin typeface="+mn-lt"/>
              </a:rPr>
              <a:t>Hct</a:t>
            </a:r>
            <a:r>
              <a:rPr lang="en-US" dirty="0">
                <a:latin typeface="+mn-lt"/>
              </a:rPr>
              <a:t>: </a:t>
            </a:r>
            <a:r>
              <a:rPr lang="en-US" dirty="0"/>
              <a:t>55</a:t>
            </a:r>
            <a:r>
              <a:rPr lang="en-US" dirty="0">
                <a:latin typeface="+mn-lt"/>
              </a:rPr>
              <a:t>.4%; </a:t>
            </a:r>
          </a:p>
          <a:p>
            <a:r>
              <a:rPr lang="en-US" dirty="0">
                <a:latin typeface="+mn-lt"/>
              </a:rPr>
              <a:t>PLT: 258G/l</a:t>
            </a:r>
          </a:p>
          <a:p>
            <a:r>
              <a:rPr lang="en-US" dirty="0">
                <a:latin typeface="+mn-lt"/>
              </a:rPr>
              <a:t>INR: 1.1, TCK 31.4s</a:t>
            </a:r>
          </a:p>
          <a:p>
            <a:r>
              <a:rPr lang="en-US" dirty="0"/>
              <a:t>CRP &lt; 0.2 mg/L</a:t>
            </a:r>
          </a:p>
          <a:p>
            <a:r>
              <a:rPr lang="en-US" dirty="0"/>
              <a:t>Creatine: 57.7µmol/l; Na/K: 135.8/ 3.81</a:t>
            </a:r>
          </a:p>
          <a:p>
            <a:r>
              <a:rPr lang="en-US" dirty="0"/>
              <a:t>GOT: 45.9 U/l</a:t>
            </a:r>
          </a:p>
          <a:p>
            <a:r>
              <a:rPr lang="en-US" dirty="0"/>
              <a:t>GPT: 26.6 U/l</a:t>
            </a:r>
          </a:p>
          <a:p>
            <a:r>
              <a:rPr lang="en-US" dirty="0"/>
              <a:t>Troponin I: 0.02 ng/mL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860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180D-3294-4C6E-AFA6-95089596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CHẨN 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ĐOÁN TẠI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THỜI ĐIỂM NÀY</a:t>
            </a:r>
          </a:p>
        </p:txBody>
      </p:sp>
    </p:spTree>
    <p:extLst>
      <p:ext uri="{BB962C8B-B14F-4D97-AF65-F5344CB8AC3E}">
        <p14:creationId xmlns:p14="http://schemas.microsoft.com/office/powerpoint/2010/main" val="406557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A057-9E90-47E2-A8CE-417C3D91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4914-CA17-4EE7-801E-5DA908DC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ĐỢT CẤP COPD TRUNG BÌNH – SUY HÔ HẤP CẤP GIẢM OXY – COPD NHÓM D – TĂNG HUYẾT ÁP – SUY DINH DƯỠNG</a:t>
            </a:r>
          </a:p>
        </p:txBody>
      </p:sp>
    </p:spTree>
    <p:extLst>
      <p:ext uri="{BB962C8B-B14F-4D97-AF65-F5344CB8AC3E}">
        <p14:creationId xmlns:p14="http://schemas.microsoft.com/office/powerpoint/2010/main" val="334873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180D-3294-4C6E-AFA6-95089596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CẦN XỬ TRÍ CẤP CỨU GÌ?</a:t>
            </a:r>
          </a:p>
        </p:txBody>
      </p:sp>
    </p:spTree>
    <p:extLst>
      <p:ext uri="{BB962C8B-B14F-4D97-AF65-F5344CB8AC3E}">
        <p14:creationId xmlns:p14="http://schemas.microsoft.com/office/powerpoint/2010/main" val="16441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D268-7D62-4FBE-8166-A4DB21C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Mục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AAF8-9C66-4D5F-AD9F-96477D75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phân loại,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học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.</a:t>
            </a:r>
          </a:p>
          <a:p>
            <a:r>
              <a:rPr lang="en-US" dirty="0"/>
              <a:t>2.	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và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</a:t>
            </a:r>
          </a:p>
          <a:p>
            <a:r>
              <a:rPr lang="en-US" dirty="0"/>
              <a:t>3.	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của </a:t>
            </a:r>
            <a:r>
              <a:rPr lang="en-US" dirty="0" err="1"/>
              <a:t>các</a:t>
            </a:r>
            <a:r>
              <a:rPr lang="en-US" dirty="0"/>
              <a:t> dụng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oxy.</a:t>
            </a:r>
          </a:p>
          <a:p>
            <a:r>
              <a:rPr lang="en-US" dirty="0"/>
              <a:t>4.	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không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và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trong điều trị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8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0E36-AAED-4C51-A75C-0592561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NGUYÊN TẮC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D96B-7970-4799-B1DE-57587C26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67" y="1690688"/>
            <a:ext cx="10006263" cy="4612858"/>
          </a:xfrm>
        </p:spPr>
        <p:txBody>
          <a:bodyPr>
            <a:normAutofit/>
          </a:bodyPr>
          <a:lstStyle/>
          <a:p>
            <a:r>
              <a:rPr lang="en-US" dirty="0" err="1"/>
              <a:t>Đảm</a:t>
            </a:r>
            <a:r>
              <a:rPr lang="en-US" dirty="0"/>
              <a:t> </a:t>
            </a:r>
            <a:r>
              <a:rPr lang="en-US" dirty="0" err="1"/>
              <a:t>bảo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̉</a:t>
            </a:r>
          </a:p>
          <a:p>
            <a:r>
              <a:rPr lang="en-US" dirty="0" err="1">
                <a:latin typeface="+mn-lt"/>
              </a:rPr>
              <a:t>Đu</a:t>
            </a:r>
            <a:r>
              <a:rPr lang="en-US" dirty="0">
                <a:latin typeface="+mn-lt"/>
              </a:rPr>
              <a:t>̉ </a:t>
            </a:r>
            <a:r>
              <a:rPr lang="en-US" dirty="0" err="1">
                <a:latin typeface="+mn-lt"/>
              </a:rPr>
              <a:t>thông</a:t>
            </a:r>
            <a:r>
              <a:rPr lang="en-US" dirty="0">
                <a:latin typeface="+mn-lt"/>
              </a:rPr>
              <a:t> khí (PCO2)</a:t>
            </a:r>
          </a:p>
          <a:p>
            <a:r>
              <a:rPr lang="en-US" dirty="0" err="1">
                <a:latin typeface="+mn-lt"/>
              </a:rPr>
              <a:t>Đảm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bảo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đu</a:t>
            </a:r>
            <a:r>
              <a:rPr lang="en-US" dirty="0">
                <a:latin typeface="+mn-lt"/>
              </a:rPr>
              <a:t>̉ oxy </a:t>
            </a:r>
            <a:r>
              <a:rPr lang="en-US" dirty="0" err="1">
                <a:latin typeface="+mn-lt"/>
              </a:rPr>
              <a:t>cung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cấp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mô</a:t>
            </a:r>
            <a:r>
              <a:rPr lang="en-US" dirty="0">
                <a:latin typeface="+mn-lt"/>
              </a:rPr>
              <a:t> (PO2)</a:t>
            </a:r>
          </a:p>
          <a:p>
            <a:r>
              <a:rPr lang="en-US" dirty="0" err="1"/>
              <a:t>Điều</a:t>
            </a:r>
            <a:r>
              <a:rPr lang="en-US" dirty="0"/>
              <a:t> trị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238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Picture 1">
            <a:extLst>
              <a:ext uri="{FF2B5EF4-FFF2-40B4-BE49-F238E27FC236}">
                <a16:creationId xmlns:a16="http://schemas.microsoft.com/office/drawing/2014/main" id="{B415B036-DD29-4A17-9CB9-34C59E0E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02" y="721006"/>
            <a:ext cx="6687239" cy="4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645A2EC-7457-4439-8697-14CCB3D7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38" y="5043549"/>
            <a:ext cx="20320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officeArt object" descr="Picture 1">
            <a:extLst>
              <a:ext uri="{FF2B5EF4-FFF2-40B4-BE49-F238E27FC236}">
                <a16:creationId xmlns:a16="http://schemas.microsoft.com/office/drawing/2014/main" id="{94E66600-BC0E-4A72-8EAB-FD94316A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21" y="5132449"/>
            <a:ext cx="21526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D9A01D5-53E5-4ADA-9E2E-C0FB32E4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723" y="408521"/>
            <a:ext cx="62493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Hình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3. </a:t>
            </a: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Các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dụng </a:t>
            </a: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cụ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phân </a:t>
            </a: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phối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oxy </a:t>
            </a: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thường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được sử dụng (</a:t>
            </a: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Nguồn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: Internet)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A38111-87A5-4072-AA2F-D2C5AFE2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40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  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7A3139-A08A-4CDE-A2FC-8A495EF1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0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     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822215E-9637-4D0D-AB67-1B6A7367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802" y="6321548"/>
            <a:ext cx="770905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	</a:t>
            </a:r>
            <a:r>
              <a:rPr kumimoji="0" lang="en-US" altLang="ja-JP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G. bóng mask túi có van</a:t>
            </a: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		</a:t>
            </a:r>
            <a:r>
              <a:rPr kumimoji="0" lang="en-US" altLang="ja-JP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H. Bóng Mapléon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7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180D-3294-4C6E-AFA6-95089596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CẦN LƯU Ý GÌ KHI SỬ DỤNG OXY LIỆU PHÁP TRÊN BỆNH NHÂN NÀY?</a:t>
            </a:r>
          </a:p>
        </p:txBody>
      </p:sp>
    </p:spTree>
    <p:extLst>
      <p:ext uri="{BB962C8B-B14F-4D97-AF65-F5344CB8AC3E}">
        <p14:creationId xmlns:p14="http://schemas.microsoft.com/office/powerpoint/2010/main" val="298634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F98C-79FC-4006-A1E3-85F773F5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Diễn</a:t>
            </a:r>
            <a:r>
              <a:rPr lang="en-US" dirty="0"/>
              <a:t> </a:t>
            </a:r>
            <a:r>
              <a:rPr lang="en-US" dirty="0" err="1"/>
              <a:t>tiến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viện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D78B-28B0-4138-A203-2DD9AC4E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0" i="0" dirty="0">
                <a:effectLst/>
                <a:latin typeface="Arial" panose="020B0604020202020204" pitchFamily="34" charset="0"/>
              </a:rPr>
              <a:t>Bệnh nhân được điều trị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ở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khoa cấp cứu bằng khí </a:t>
            </a:r>
            <a:r>
              <a:rPr lang="en-US" b="0" i="0" dirty="0">
                <a:effectLst/>
                <a:latin typeface="Arial" panose="020B0604020202020204" pitchFamily="34" charset="0"/>
              </a:rPr>
              <a:t>dung Combivent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</a:rPr>
              <a:t>Solumedrol 40mg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effectLst/>
                <a:latin typeface="Arial" panose="020B0604020202020204" pitchFamily="34" charset="0"/>
              </a:rPr>
              <a:t>Sau đó ông được chuyển tới khoa hô hấp, được thở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oxy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FiO2</a:t>
            </a:r>
            <a:r>
              <a:rPr lang="vi-VN" b="0" i="0" dirty="0">
                <a:effectLst/>
                <a:latin typeface="Arial" panose="020B0604020202020204" pitchFamily="34" charset="0"/>
              </a:rPr>
              <a:t> 28% (</a:t>
            </a:r>
            <a:r>
              <a:rPr lang="en-US" b="0" i="0" dirty="0">
                <a:effectLst/>
                <a:latin typeface="Arial" panose="020B0604020202020204" pitchFamily="34" charset="0"/>
              </a:rPr>
              <a:t>canula 2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lít</a:t>
            </a:r>
            <a:r>
              <a:rPr lang="en-US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phút</a:t>
            </a:r>
            <a:r>
              <a:rPr lang="vi-VN" b="0" i="0" dirty="0">
                <a:effectLst/>
                <a:latin typeface="Arial" panose="020B0604020202020204" pitchFamily="34" charset="0"/>
              </a:rPr>
              <a:t>). Tuy vậy, S</a:t>
            </a:r>
            <a:r>
              <a:rPr lang="en-US" b="0" i="0" dirty="0">
                <a:effectLst/>
                <a:latin typeface="Arial" panose="020B0604020202020204" pitchFamily="34" charset="0"/>
              </a:rPr>
              <a:t>p</a:t>
            </a:r>
            <a:r>
              <a:rPr lang="vi-VN" b="0" i="0" dirty="0">
                <a:effectLst/>
                <a:latin typeface="Arial" panose="020B0604020202020204" pitchFamily="34" charset="0"/>
              </a:rPr>
              <a:t>O2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tăng rất ít và không có cải thiện về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mặt lâm sàng.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vi-VN" b="0" i="0" dirty="0">
                <a:effectLst/>
                <a:latin typeface="Arial" panose="020B0604020202020204" pitchFamily="34" charset="0"/>
              </a:rPr>
              <a:t>Các triệu chứng khi thăm khám ban đầu không thay đổi nhưng hiện tại bệnh nhân có biểu hiện kiệt sức và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lu</a:t>
            </a:r>
            <a:r>
              <a:rPr lang="en-US" b="0" i="0" dirty="0">
                <a:effectLst/>
                <a:latin typeface="Arial" panose="020B0604020202020204" pitchFamily="34" charset="0"/>
              </a:rPr>
              <a:t>́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lẩn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nhẹ.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effectLst/>
                <a:latin typeface="Arial" panose="020B0604020202020204" pitchFamily="34" charset="0"/>
              </a:rPr>
              <a:t>Mạch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120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lần/phút 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Tần số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thở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16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chu kì/phút 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Huyết áp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effectLst/>
                <a:latin typeface="Arial" panose="020B0604020202020204" pitchFamily="34" charset="0"/>
              </a:rPr>
              <a:t>3</a:t>
            </a:r>
            <a:r>
              <a:rPr lang="vi-VN" b="0" i="0" dirty="0">
                <a:effectLst/>
                <a:latin typeface="Arial" panose="020B0604020202020204" pitchFamily="34" charset="0"/>
              </a:rPr>
              <a:t>0/80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mmHg SaO</a:t>
            </a:r>
            <a:r>
              <a:rPr lang="vi-VN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83%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(28%O</a:t>
            </a:r>
            <a:r>
              <a:rPr lang="vi-VN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vi-VN" b="0" i="0" dirty="0">
                <a:effectLst/>
                <a:latin typeface="Arial" panose="020B0604020202020204" pitchFamily="34" charset="0"/>
              </a:rPr>
              <a:t>)Thân nhiệt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effectLst/>
                <a:latin typeface="Arial" panose="020B0604020202020204" pitchFamily="34" charset="0"/>
              </a:rPr>
              <a:t>7</a:t>
            </a:r>
            <a:r>
              <a:rPr lang="vi-VN" b="0" i="0" dirty="0">
                <a:effectLst/>
                <a:latin typeface="Arial" panose="020B0604020202020204" pitchFamily="34" charset="0"/>
              </a:rPr>
              <a:t>°C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7391-69D3-4B28-A0B6-0129A21B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459" y="333260"/>
            <a:ext cx="10515600" cy="61914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pH	7.30	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PCO</a:t>
            </a:r>
            <a:r>
              <a:rPr lang="en-US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</a:rPr>
              <a:t>	52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mmHg	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PO</a:t>
            </a:r>
            <a:r>
              <a:rPr lang="en-US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	60 mmHg	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HCO</a:t>
            </a:r>
            <a:r>
              <a:rPr lang="en-US" sz="24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n-US" sz="2400" b="0" i="0" baseline="30000" dirty="0">
                <a:effectLst/>
                <a:latin typeface="Arial" panose="020B0604020202020204" pitchFamily="34" charset="0"/>
              </a:rPr>
              <a:t>-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	24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BE	−1.0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FiO2</a:t>
            </a:r>
            <a:r>
              <a:rPr lang="vi-VN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	</a:t>
            </a:r>
            <a:r>
              <a:rPr lang="vi-VN" sz="2400" b="0" i="0" dirty="0">
                <a:effectLst/>
                <a:latin typeface="Arial" panose="020B0604020202020204" pitchFamily="34" charset="0"/>
              </a:rPr>
              <a:t>28%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SO</a:t>
            </a:r>
            <a:r>
              <a:rPr lang="en-US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	95%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Lactate	1.0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K	4.1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Na	137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Cl 	99 mmol/L</a:t>
            </a:r>
          </a:p>
          <a:p>
            <a:pPr marL="0" lvl="0" indent="0">
              <a:buNone/>
            </a:pPr>
            <a:r>
              <a:rPr lang="en-US" sz="2400" b="0" i="0" dirty="0" err="1">
                <a:effectLst/>
                <a:latin typeface="Arial" panose="020B0604020202020204" pitchFamily="34" charset="0"/>
              </a:rPr>
              <a:t>iCa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+	1.1 mmol/L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Hb	16.5 g/dL</a:t>
            </a:r>
          </a:p>
          <a:p>
            <a:pPr marL="0" lv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Glucose	5.4 mmol/L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B9682-E5E2-4EC7-866A-7C30EB405BFC}"/>
              </a:ext>
            </a:extLst>
          </p:cNvPr>
          <p:cNvSpPr txBox="1"/>
          <p:nvPr/>
        </p:nvSpPr>
        <p:spPr>
          <a:xfrm>
            <a:off x="6896100" y="2000250"/>
            <a:ext cx="515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PHÂN TÍCH KHÍ MÁU ĐỘNG MẠCH</a:t>
            </a:r>
          </a:p>
        </p:txBody>
      </p:sp>
    </p:spTree>
    <p:extLst>
      <p:ext uri="{BB962C8B-B14F-4D97-AF65-F5344CB8AC3E}">
        <p14:creationId xmlns:p14="http://schemas.microsoft.com/office/powerpoint/2010/main" val="1740814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180D-3294-4C6E-AFA6-95089596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CHẨN ĐOÁN XÁC ĐỊNH TẠI THỜI ĐIỂM NÀY?</a:t>
            </a:r>
          </a:p>
        </p:txBody>
      </p:sp>
    </p:spTree>
    <p:extLst>
      <p:ext uri="{BB962C8B-B14F-4D97-AF65-F5344CB8AC3E}">
        <p14:creationId xmlns:p14="http://schemas.microsoft.com/office/powerpoint/2010/main" val="345299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A057-9E90-47E2-A8CE-417C3D91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4914-CA17-4EE7-801E-5DA908DC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ĐỢT CẤP COPD MỨC ĐỘ NẶNG – SUY HÔ HẤP CẤP HỖN HỢP – COPD NHÓM D – TĂNG HUYẾT ÁP – SUY DINH DƯỠNG</a:t>
            </a:r>
          </a:p>
        </p:txBody>
      </p:sp>
    </p:spTree>
    <p:extLst>
      <p:ext uri="{BB962C8B-B14F-4D97-AF65-F5344CB8AC3E}">
        <p14:creationId xmlns:p14="http://schemas.microsoft.com/office/powerpoint/2010/main" val="4244496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180D-3294-4C6E-AFA6-95089596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CẦN XỬ TRÍ CẤP CỨU GÌ TRÊN BỆNH NHÂN NÀY?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BỆNH NHÂN CÓ CHỈ ĐỊNH THỞ MÁY XÂM LẤN KHÔNG?</a:t>
            </a:r>
          </a:p>
        </p:txBody>
      </p:sp>
    </p:spTree>
    <p:extLst>
      <p:ext uri="{BB962C8B-B14F-4D97-AF65-F5344CB8AC3E}">
        <p14:creationId xmlns:p14="http://schemas.microsoft.com/office/powerpoint/2010/main" val="1522061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0E36-AAED-4C51-A75C-0592561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NGUYÊN TẮC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D96B-7970-4799-B1DE-57587C26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67" y="1690688"/>
            <a:ext cx="10006263" cy="4612858"/>
          </a:xfrm>
        </p:spPr>
        <p:txBody>
          <a:bodyPr>
            <a:normAutofit/>
          </a:bodyPr>
          <a:lstStyle/>
          <a:p>
            <a:r>
              <a:rPr lang="en-US" dirty="0" err="1"/>
              <a:t>Đảm</a:t>
            </a:r>
            <a:r>
              <a:rPr lang="en-US" dirty="0"/>
              <a:t> </a:t>
            </a:r>
            <a:r>
              <a:rPr lang="en-US" dirty="0" err="1"/>
              <a:t>bảo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̉</a:t>
            </a:r>
          </a:p>
          <a:p>
            <a:r>
              <a:rPr lang="en-US" dirty="0" err="1">
                <a:latin typeface="+mn-lt"/>
              </a:rPr>
              <a:t>Đu</a:t>
            </a:r>
            <a:r>
              <a:rPr lang="en-US" dirty="0">
                <a:latin typeface="+mn-lt"/>
              </a:rPr>
              <a:t>̉ </a:t>
            </a:r>
            <a:r>
              <a:rPr lang="en-US" dirty="0" err="1">
                <a:latin typeface="+mn-lt"/>
              </a:rPr>
              <a:t>thông</a:t>
            </a:r>
            <a:r>
              <a:rPr lang="en-US" dirty="0">
                <a:latin typeface="+mn-lt"/>
              </a:rPr>
              <a:t> khí (PCO2)</a:t>
            </a:r>
          </a:p>
          <a:p>
            <a:r>
              <a:rPr lang="en-US" dirty="0" err="1">
                <a:latin typeface="+mn-lt"/>
              </a:rPr>
              <a:t>Đảm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bảo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đu</a:t>
            </a:r>
            <a:r>
              <a:rPr lang="en-US" dirty="0">
                <a:latin typeface="+mn-lt"/>
              </a:rPr>
              <a:t>̉ oxy </a:t>
            </a:r>
            <a:r>
              <a:rPr lang="en-US" dirty="0" err="1">
                <a:latin typeface="+mn-lt"/>
              </a:rPr>
              <a:t>cung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cấp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mô</a:t>
            </a:r>
            <a:r>
              <a:rPr lang="en-US" dirty="0">
                <a:latin typeface="+mn-lt"/>
              </a:rPr>
              <a:t> (PO2)</a:t>
            </a:r>
          </a:p>
          <a:p>
            <a:r>
              <a:rPr lang="en-US" dirty="0" err="1"/>
              <a:t>Điều</a:t>
            </a:r>
            <a:r>
              <a:rPr lang="en-US" dirty="0"/>
              <a:t> trị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51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8A64-ED02-4AD3-9FBB-11302AD2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CÁC TÌNH HUỐNG CÓ THỂ ĐIỀU TRỊ THỬ VỚI THỞ MÁY KHÔNG XÂM LẤN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E05E-B5DA-4007-97C7-6B579778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Đợt cấp COPD nặng (pH ≤ 7.35 và tăng CO2 tương ứng/ PaCO2 ≥ 45 mmHg)</a:t>
            </a:r>
          </a:p>
          <a:p>
            <a:r>
              <a:rPr lang="vi-VN" dirty="0"/>
              <a:t>Suy hô hấp tăng CO2 (type 2) do bệnh lý thành ngực (gù vẹo...) hoặc bệnh lý thần kinh cơ</a:t>
            </a:r>
          </a:p>
          <a:p>
            <a:r>
              <a:rPr lang="vi-VN" dirty="0"/>
              <a:t>Phù phổi cấp</a:t>
            </a:r>
          </a:p>
          <a:p>
            <a:r>
              <a:rPr lang="vi-VN" dirty="0"/>
              <a:t>Cai máy thở sau rút nội khí quản</a:t>
            </a:r>
          </a:p>
          <a:p>
            <a:r>
              <a:rPr lang="vi-VN" dirty="0"/>
              <a:t>Ngưng thở tắc nghẽn khi ngủ, giảm thông khí béo phì, dãn phế quản, xơ phổi…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346E-37E8-45DC-8BFF-BF818E5B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631" y="1381125"/>
            <a:ext cx="9710738" cy="2676525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Bệnh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nhân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N.T.H</a:t>
            </a:r>
            <a:r>
              <a:rPr lang="en-US" dirty="0">
                <a:latin typeface="+mn-lt"/>
              </a:rPr>
              <a:t>, </a:t>
            </a:r>
            <a:r>
              <a:rPr lang="en-US" dirty="0" err="1"/>
              <a:t>nam</a:t>
            </a:r>
            <a:r>
              <a:rPr lang="en-US" dirty="0">
                <a:latin typeface="+mn-lt"/>
              </a:rPr>
              <a:t>, </a:t>
            </a:r>
            <a:r>
              <a:rPr lang="en-US" dirty="0"/>
              <a:t>70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tuổi</a:t>
            </a:r>
            <a:endParaRPr lang="en-US" dirty="0">
              <a:latin typeface="+mn-lt"/>
            </a:endParaRPr>
          </a:p>
          <a:p>
            <a:r>
              <a:rPr lang="en-US" dirty="0" err="1"/>
              <a:t>Đ</a:t>
            </a:r>
            <a:r>
              <a:rPr lang="en-US" dirty="0" err="1">
                <a:latin typeface="+mn-lt"/>
              </a:rPr>
              <a:t>ược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đình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đưa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đến</a:t>
            </a:r>
            <a:r>
              <a:rPr lang="en-US" dirty="0">
                <a:latin typeface="+mn-lt"/>
              </a:rPr>
              <a:t> BV vì </a:t>
            </a:r>
            <a:r>
              <a:rPr lang="en-US" dirty="0" err="1">
                <a:latin typeface="+mn-lt"/>
              </a:rPr>
              <a:t>kho</a:t>
            </a:r>
            <a:r>
              <a:rPr lang="en-US" dirty="0">
                <a:latin typeface="+mn-lt"/>
              </a:rPr>
              <a:t>́ </a:t>
            </a:r>
            <a:r>
              <a:rPr lang="en-US" dirty="0" err="1">
                <a:latin typeface="+mn-lt"/>
              </a:rPr>
              <a:t>thơ</a:t>
            </a:r>
            <a:r>
              <a:rPr lang="en-US" dirty="0">
                <a:latin typeface="+mn-lt"/>
              </a:rPr>
              <a:t>̉ </a:t>
            </a:r>
          </a:p>
          <a:p>
            <a:r>
              <a:rPr lang="en-US" dirty="0">
                <a:latin typeface="+mn-lt"/>
              </a:rPr>
              <a:t>Đ/c: </a:t>
            </a:r>
            <a:r>
              <a:rPr lang="en-US" dirty="0" err="1">
                <a:latin typeface="+mn-lt"/>
              </a:rPr>
              <a:t>Quận</a:t>
            </a:r>
            <a:r>
              <a:rPr lang="en-US" dirty="0">
                <a:latin typeface="+mn-lt"/>
              </a:rPr>
              <a:t> 6, TP.HCM</a:t>
            </a:r>
          </a:p>
          <a:p>
            <a:r>
              <a:rPr lang="en-US" dirty="0" err="1">
                <a:latin typeface="+mn-lt"/>
              </a:rPr>
              <a:t>Bệnh</a:t>
            </a:r>
            <a:r>
              <a:rPr lang="en-US" dirty="0">
                <a:latin typeface="+mn-lt"/>
              </a:rPr>
              <a:t> 3 </a:t>
            </a:r>
            <a:r>
              <a:rPr lang="en-US" dirty="0" err="1">
                <a:latin typeface="+mn-lt"/>
              </a:rPr>
              <a:t>ngày</a:t>
            </a:r>
            <a:r>
              <a:rPr lang="en-US" dirty="0">
                <a:latin typeface="+mn-lt"/>
              </a:rPr>
              <a:t>: ho </a:t>
            </a:r>
            <a:r>
              <a:rPr lang="en-US" dirty="0" err="1">
                <a:latin typeface="+mn-lt"/>
              </a:rPr>
              <a:t>khạc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đàm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kho</a:t>
            </a:r>
            <a:r>
              <a:rPr lang="en-US" dirty="0">
                <a:latin typeface="+mn-lt"/>
              </a:rPr>
              <a:t>́ </a:t>
            </a:r>
            <a:r>
              <a:rPr lang="en-US" dirty="0" err="1">
                <a:latin typeface="+mn-lt"/>
              </a:rPr>
              <a:t>thơ</a:t>
            </a:r>
            <a:r>
              <a:rPr lang="en-US" dirty="0">
                <a:latin typeface="+mn-lt"/>
              </a:rPr>
              <a:t>̉</a:t>
            </a:r>
          </a:p>
          <a:p>
            <a:r>
              <a:rPr lang="en-US" dirty="0" err="1">
                <a:latin typeface="+mn-lt"/>
              </a:rPr>
              <a:t>Ngày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viện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kho</a:t>
            </a:r>
            <a:r>
              <a:rPr lang="en-US" dirty="0">
                <a:latin typeface="+mn-lt"/>
              </a:rPr>
              <a:t>́ </a:t>
            </a:r>
            <a:r>
              <a:rPr lang="en-US" dirty="0" err="1">
                <a:latin typeface="+mn-lt"/>
              </a:rPr>
              <a:t>thơ</a:t>
            </a:r>
            <a:r>
              <a:rPr lang="en-US" dirty="0">
                <a:latin typeface="+mn-lt"/>
              </a:rPr>
              <a:t>̉ </a:t>
            </a:r>
            <a:r>
              <a:rPr lang="en-US" dirty="0" err="1">
                <a:latin typeface="+mn-lt"/>
              </a:rPr>
              <a:t>nhiều</a:t>
            </a:r>
            <a:r>
              <a:rPr lang="en-US" dirty="0"/>
              <a:t>, không </a:t>
            </a:r>
            <a:r>
              <a:rPr lang="en-US" dirty="0" err="1"/>
              <a:t>giảm</a:t>
            </a:r>
            <a:r>
              <a:rPr lang="en-US" dirty="0">
                <a:latin typeface="+mn-lt"/>
              </a:rPr>
              <a:t>.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F8277-A3FE-4A89-AA21-42CEB9F30650}"/>
              </a:ext>
            </a:extLst>
          </p:cNvPr>
          <p:cNvSpPr txBox="1"/>
          <p:nvPr/>
        </p:nvSpPr>
        <p:spPr>
          <a:xfrm>
            <a:off x="1363726" y="4377836"/>
            <a:ext cx="95563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CẦN KHAI THÁC THÊM TRIỆU CHỨNG GÌ CỦA BỆNH NHÂN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TRONG BỆNH SỬ?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TIỀN CĂN CẦN KHAI THÁC THÔNG TIN GÌ?</a:t>
            </a:r>
          </a:p>
        </p:txBody>
      </p:sp>
    </p:spTree>
    <p:extLst>
      <p:ext uri="{BB962C8B-B14F-4D97-AF65-F5344CB8AC3E}">
        <p14:creationId xmlns:p14="http://schemas.microsoft.com/office/powerpoint/2010/main" val="360255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09D-DEF4-4649-A963-8E699D2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CHỐNG CHỈ ĐỊNH THỞ MÁY KHÔNG XÂM LẤN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7BF9-F235-49AE-A713-65040021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Ngưng tim ngưng thở hoặc thở nhanh (tần số thở &gt; 35 lần/phút) và mệt cơ hô hấp</a:t>
            </a:r>
          </a:p>
          <a:p>
            <a:r>
              <a:rPr lang="vi-VN" dirty="0"/>
              <a:t>Rối loạn nhịp kèm với mệt cơ hô hấp hoặc toan hô hấp mới xuất hiện</a:t>
            </a:r>
          </a:p>
          <a:p>
            <a:r>
              <a:rPr lang="vi-VN" dirty="0"/>
              <a:t>Giảm oxy máu kháng trị (PaO2 &lt; 60 mmHg với FiO2 100%)</a:t>
            </a:r>
          </a:p>
          <a:p>
            <a:r>
              <a:rPr lang="vi-VN" dirty="0"/>
              <a:t>Rối loạn tri giác (GCS ≤ 8 điểm), không có khả năng bảo vệ đường thở, không có khả năng thanh thải đàm</a:t>
            </a:r>
          </a:p>
          <a:p>
            <a:r>
              <a:rPr lang="vi-VN" dirty="0"/>
              <a:t>Hỗ trợ điều trị ngắn hạn trong tăng áp lực nội sọ cấp tính</a:t>
            </a:r>
          </a:p>
          <a:p>
            <a:r>
              <a:rPr lang="vi-VN" dirty="0"/>
              <a:t>Bệnh lý thần kinh cơ mới chẩn đoán với dung tích sống &lt; 10 – 15 mL/kg</a:t>
            </a:r>
          </a:p>
          <a:p>
            <a:r>
              <a:rPr lang="vi-VN" dirty="0"/>
              <a:t>PaCO2 &gt; 50 mmHg với pH &lt; 7.35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180D-3294-4C6E-AFA6-95089596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KẾ HOẠCH ĐIỀU TRỊ</a:t>
            </a:r>
          </a:p>
        </p:txBody>
      </p:sp>
    </p:spTree>
    <p:extLst>
      <p:ext uri="{BB962C8B-B14F-4D97-AF65-F5344CB8AC3E}">
        <p14:creationId xmlns:p14="http://schemas.microsoft.com/office/powerpoint/2010/main" val="152530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09D-DEF4-4649-A963-8E699D2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ĐIỀU TRỊ ĐỢT CẤP COPD NẶNG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7BF9-F235-49AE-A713-65040021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Oxy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hô</a:t>
            </a:r>
            <a:r>
              <a:rPr lang="en-US" dirty="0"/>
              <a:t>̃ </a:t>
            </a:r>
            <a:r>
              <a:rPr lang="en-US" dirty="0" err="1"/>
              <a:t>trơ</a:t>
            </a:r>
            <a:r>
              <a:rPr lang="en-US" dirty="0"/>
              <a:t>̣ </a:t>
            </a:r>
            <a:r>
              <a:rPr lang="en-US" dirty="0" err="1"/>
              <a:t>thông</a:t>
            </a:r>
            <a:r>
              <a:rPr lang="en-US" dirty="0"/>
              <a:t> khí</a:t>
            </a:r>
          </a:p>
          <a:p>
            <a:pPr lvl="1"/>
            <a:r>
              <a:rPr lang="en-US" dirty="0"/>
              <a:t>BiPAP, mode ST, IPAP 12cm H2O, EPAP: 5 cmH2O, oxy 6 </a:t>
            </a:r>
            <a:r>
              <a:rPr lang="en-US" dirty="0" err="1"/>
              <a:t>lít</a:t>
            </a:r>
            <a:r>
              <a:rPr lang="en-US" dirty="0"/>
              <a:t>/</a:t>
            </a:r>
            <a:r>
              <a:rPr lang="en-US" dirty="0" err="1"/>
              <a:t>phút</a:t>
            </a:r>
            <a:endParaRPr lang="en-US" dirty="0"/>
          </a:p>
          <a:p>
            <a:pPr lvl="1"/>
            <a:r>
              <a:rPr lang="en-US" dirty="0" err="1"/>
              <a:t>Mục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/>
              <a:t> SpO2 88-92%</a:t>
            </a:r>
            <a:endParaRPr lang="en-US" dirty="0"/>
          </a:p>
          <a:p>
            <a:r>
              <a:rPr lang="en-US" dirty="0"/>
              <a:t>Corticoid </a:t>
            </a:r>
            <a:r>
              <a:rPr lang="en-US" dirty="0" err="1"/>
              <a:t>toàn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  <a:p>
            <a:pPr lvl="1"/>
            <a:r>
              <a:rPr lang="en-US" dirty="0"/>
              <a:t>Solumedrol 40mg 1 lọ TMC q24h</a:t>
            </a:r>
          </a:p>
          <a:p>
            <a:r>
              <a:rPr lang="en-US" dirty="0" err="1"/>
              <a:t>Giãn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́ </a:t>
            </a:r>
            <a:r>
              <a:rPr lang="en-US" dirty="0" err="1"/>
              <a:t>quản</a:t>
            </a:r>
            <a:endParaRPr lang="en-US" dirty="0"/>
          </a:p>
          <a:p>
            <a:pPr lvl="1"/>
            <a:r>
              <a:rPr lang="en-US" dirty="0"/>
              <a:t>Combivent 1 </a:t>
            </a:r>
            <a:r>
              <a:rPr lang="en-US" dirty="0" err="1"/>
              <a:t>tép</a:t>
            </a:r>
            <a:r>
              <a:rPr lang="en-US" dirty="0"/>
              <a:t>,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Natriclorua</a:t>
            </a:r>
            <a:r>
              <a:rPr lang="en-US" dirty="0"/>
              <a:t> 0.9% </a:t>
            </a:r>
            <a:r>
              <a:rPr lang="en-US" dirty="0" err="1"/>
              <a:t>đu</a:t>
            </a:r>
            <a:r>
              <a:rPr lang="en-US" dirty="0"/>
              <a:t>̉ 5 mL </a:t>
            </a:r>
            <a:r>
              <a:rPr lang="en-US" dirty="0" err="1"/>
              <a:t>phun</a:t>
            </a:r>
            <a:r>
              <a:rPr lang="en-US" dirty="0"/>
              <a:t> khí dung q4h</a:t>
            </a:r>
          </a:p>
          <a:p>
            <a:r>
              <a:rPr lang="en-US" dirty="0" err="1"/>
              <a:t>Kháng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pPr lvl="1"/>
            <a:r>
              <a:rPr lang="en-US" dirty="0" err="1"/>
              <a:t>Sulperazon</a:t>
            </a:r>
            <a:r>
              <a:rPr lang="en-US" dirty="0"/>
              <a:t> 1g/1g TTM xx </a:t>
            </a:r>
            <a:r>
              <a:rPr lang="en-US" dirty="0" err="1"/>
              <a:t>giọt</a:t>
            </a:r>
            <a:r>
              <a:rPr lang="en-US" dirty="0"/>
              <a:t>/</a:t>
            </a:r>
            <a:r>
              <a:rPr lang="en-US" dirty="0" err="1"/>
              <a:t>phút</a:t>
            </a:r>
            <a:r>
              <a:rPr lang="en-US" dirty="0"/>
              <a:t> q8h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5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531-E394-4E2E-B3FC-3B1AC82C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BỆNH SỬ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EBAA-3590-4F0A-BF25-2C2D97EB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0" i="0" dirty="0">
                <a:effectLst/>
                <a:latin typeface="Arial" panose="020B0604020202020204" pitchFamily="34" charset="0"/>
              </a:rPr>
              <a:t>Bệnh nhân nam khó thở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và nói </a:t>
            </a:r>
            <a:r>
              <a:rPr lang="en-US" dirty="0" err="1">
                <a:latin typeface="Arial" panose="020B0604020202020204" pitchFamily="34" charset="0"/>
              </a:rPr>
              <a:t>được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thành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câu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vi-VN" b="0" i="0" dirty="0">
                <a:effectLst/>
                <a:latin typeface="Arial" panose="020B0604020202020204" pitchFamily="34" charset="0"/>
              </a:rPr>
              <a:t>Khai thác từ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người nhà: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Bệnh nhân có tiền sử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bệnh phổi tắc nghẽn mạn tính nhiều năm.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Khoảng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5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ngày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trước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nhập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viện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ông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có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sô</a:t>
            </a:r>
            <a:r>
              <a:rPr lang="en-US" b="0" i="0" dirty="0">
                <a:effectLst/>
                <a:latin typeface="Arial" panose="020B0604020202020204" pitchFamily="34" charset="0"/>
              </a:rPr>
              <a:t>̉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mũi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hắt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hơi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>
                <a:effectLst/>
                <a:latin typeface="Arial" panose="020B0604020202020204" pitchFamily="34" charset="0"/>
              </a:rPr>
              <a:t>Khoảng 3 ngày trước,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ông bắt đầu khó thở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nhiều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hơn</a:t>
            </a:r>
            <a:r>
              <a:rPr lang="en-US" b="0" i="0" dirty="0">
                <a:effectLst/>
                <a:latin typeface="Arial" panose="020B0604020202020204" pitchFamily="34" charset="0"/>
              </a:rPr>
              <a:t> so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với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thường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ngày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kho</a:t>
            </a:r>
            <a:r>
              <a:rPr lang="en-US" b="0" i="0" dirty="0">
                <a:effectLst/>
                <a:latin typeface="Arial" panose="020B0604020202020204" pitchFamily="34" charset="0"/>
              </a:rPr>
              <a:t>́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thơ</a:t>
            </a:r>
            <a:r>
              <a:rPr lang="en-US" b="0" i="0" dirty="0">
                <a:effectLst/>
                <a:latin typeface="Arial" panose="020B0604020202020204" pitchFamily="34" charset="0"/>
              </a:rPr>
              <a:t>̉ 2 thì, chủ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yếu</a:t>
            </a:r>
            <a:r>
              <a:rPr lang="en-US" b="0" i="0" dirty="0">
                <a:effectLst/>
                <a:latin typeface="Arial" panose="020B0604020202020204" pitchFamily="34" charset="0"/>
              </a:rPr>
              <a:t> thì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thơ</a:t>
            </a:r>
            <a:r>
              <a:rPr lang="en-US" b="0" i="0" dirty="0">
                <a:effectLst/>
                <a:latin typeface="Arial" panose="020B0604020202020204" pitchFamily="34" charset="0"/>
              </a:rPr>
              <a:t>̉ ra,</a:t>
            </a:r>
            <a:r>
              <a:rPr lang="vi-VN" b="0" i="0" dirty="0">
                <a:effectLst/>
                <a:latin typeface="Arial" panose="020B0604020202020204" pitchFamily="34" charset="0"/>
              </a:rPr>
              <a:t> kèm theo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kho</a:t>
            </a:r>
            <a:r>
              <a:rPr lang="en-US" b="0" i="0" dirty="0">
                <a:effectLst/>
                <a:latin typeface="Arial" panose="020B0604020202020204" pitchFamily="34" charset="0"/>
              </a:rPr>
              <a:t>̀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khe</a:t>
            </a:r>
            <a:r>
              <a:rPr lang="en-US" b="0" i="0" dirty="0">
                <a:effectLst/>
                <a:latin typeface="Arial" panose="020B0604020202020204" pitchFamily="34" charset="0"/>
              </a:rPr>
              <a:t>̀, </a:t>
            </a:r>
            <a:r>
              <a:rPr lang="vi-VN" b="0" i="0" dirty="0">
                <a:effectLst/>
                <a:latin typeface="Arial" panose="020B0604020202020204" pitchFamily="34" charset="0"/>
              </a:rPr>
              <a:t>ho khạc đ</a:t>
            </a:r>
            <a:r>
              <a:rPr lang="en-US" dirty="0">
                <a:latin typeface="Arial" panose="020B0604020202020204" pitchFamily="34" charset="0"/>
              </a:rPr>
              <a:t>à</a:t>
            </a:r>
            <a:r>
              <a:rPr lang="vi-VN" b="0" i="0" dirty="0">
                <a:effectLst/>
                <a:latin typeface="Arial" panose="020B0604020202020204" pitchFamily="34" charset="0"/>
              </a:rPr>
              <a:t>m tăng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đàm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xanh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bình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thường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đàm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trắng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trong)</a:t>
            </a:r>
            <a:r>
              <a:rPr lang="en-US" b="0" i="0" dirty="0">
                <a:effectLst/>
                <a:latin typeface="Arial" panose="020B0604020202020204" pitchFamily="34" charset="0"/>
              </a:rPr>
              <a:t>. Khó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thơ</a:t>
            </a:r>
            <a:r>
              <a:rPr lang="en-US" b="0" i="0" dirty="0">
                <a:effectLst/>
                <a:latin typeface="Arial" panose="020B0604020202020204" pitchFamily="34" charset="0"/>
              </a:rPr>
              <a:t>̉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nhiều</a:t>
            </a:r>
            <a:r>
              <a:rPr lang="en-US" b="0" i="0" dirty="0">
                <a:effectLst/>
                <a:latin typeface="Arial" panose="020B0604020202020204" pitchFamily="34" charset="0"/>
              </a:rPr>
              <a:t>, không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giảm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với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phun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Berodual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</a:rPr>
              <a:t>Không </a:t>
            </a:r>
            <a:r>
              <a:rPr lang="en-US" dirty="0" err="1">
                <a:latin typeface="Arial" panose="020B0604020202020204" pitchFamily="34" charset="0"/>
              </a:rPr>
              <a:t>sốt</a:t>
            </a:r>
            <a:r>
              <a:rPr lang="en-US" dirty="0">
                <a:latin typeface="Arial" panose="020B0604020202020204" pitchFamily="34" charset="0"/>
              </a:rPr>
              <a:t>, không </a:t>
            </a:r>
            <a:r>
              <a:rPr lang="en-US" dirty="0" err="1">
                <a:latin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ngực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CF0E-C5BE-4C6C-87EA-9372A337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Tiền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căn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2ED5-266E-461E-BF46-74120632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609227"/>
            <a:ext cx="10420350" cy="48836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Bản thân: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Tăng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điều trị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amlodipin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 mg/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Lao phổi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17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điều trị 6 tháng, không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tái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COPD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cách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điều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trị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Berodual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̀ Seretide.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Cách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tháng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có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một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lần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nhập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viện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̉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Không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thư,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hẹp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Ngoại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khoa: chưa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Dị ứng: chưa ghi nhận.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Thuốc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lá 40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gói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̃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̉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hút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được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Uống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rượu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khoảng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vào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các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buổi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tiệc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Gia đình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 không ghi nhận tiền căn lao phổi,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thư.</a:t>
            </a:r>
          </a:p>
        </p:txBody>
      </p:sp>
    </p:spTree>
    <p:extLst>
      <p:ext uri="{BB962C8B-B14F-4D97-AF65-F5344CB8AC3E}">
        <p14:creationId xmlns:p14="http://schemas.microsoft.com/office/powerpoint/2010/main" val="150872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EB16-69E0-418B-B594-469921AE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06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TIẾP CẬN BỆNH NHÂN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8454-5177-41E2-9660-E8C77E62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85" y="2898302"/>
            <a:ext cx="10515600" cy="311564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TRIỆU CHỨNG LÂM SÀNG CẦN KHÁM Ở BỆNH NHÂN KHI NHẬP VIỆN?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80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BC69-7593-4377-A601-B376E074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KHÁM LÂM SÀNG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A168-39CD-474A-B667-2B1C40CB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BN </a:t>
            </a:r>
            <a:r>
              <a:rPr lang="en-US" dirty="0" err="1">
                <a:latin typeface="+mn-lt"/>
              </a:rPr>
              <a:t>tỉnh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tiếp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xúc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được, </a:t>
            </a:r>
            <a:r>
              <a:rPr lang="en-US" dirty="0" err="1"/>
              <a:t>ve</a:t>
            </a:r>
            <a:r>
              <a:rPr lang="en-US" dirty="0"/>
              <a:t>̉ </a:t>
            </a:r>
            <a:r>
              <a:rPr lang="en-US" dirty="0" err="1"/>
              <a:t>bứt</a:t>
            </a:r>
            <a:r>
              <a:rPr lang="en-US" dirty="0"/>
              <a:t> </a:t>
            </a:r>
            <a:r>
              <a:rPr lang="en-US" dirty="0" err="1"/>
              <a:t>rứt</a:t>
            </a:r>
            <a:r>
              <a:rPr lang="en-US" dirty="0"/>
              <a:t> </a:t>
            </a:r>
            <a:r>
              <a:rPr lang="en-US" dirty="0" err="1"/>
              <a:t>vật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̃ GCS: 15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r>
              <a:rPr lang="en-US" dirty="0"/>
              <a:t>Co </a:t>
            </a:r>
            <a:r>
              <a:rPr lang="en-US" dirty="0" err="1"/>
              <a:t>kéo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hấp</a:t>
            </a:r>
            <a:r>
              <a:rPr lang="en-US" dirty="0"/>
              <a:t> </a:t>
            </a:r>
            <a:r>
              <a:rPr lang="en-US" dirty="0" err="1"/>
              <a:t>phu</a:t>
            </a:r>
            <a:r>
              <a:rPr lang="en-US" dirty="0"/>
              <a:t>̣, </a:t>
            </a:r>
            <a:r>
              <a:rPr lang="en-US" dirty="0" err="1"/>
              <a:t>thơ</a:t>
            </a:r>
            <a:r>
              <a:rPr lang="en-US" dirty="0"/>
              <a:t>̉ </a:t>
            </a:r>
            <a:r>
              <a:rPr lang="en-US" dirty="0" err="1"/>
              <a:t>chúm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. </a:t>
            </a:r>
            <a:r>
              <a:rPr lang="en-US" dirty="0" err="1"/>
              <a:t>Ngồi</a:t>
            </a:r>
            <a:r>
              <a:rPr lang="en-US" dirty="0"/>
              <a:t> </a:t>
            </a:r>
            <a:r>
              <a:rPr lang="en-US" dirty="0" err="1"/>
              <a:t>cúi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ra </a:t>
            </a:r>
            <a:r>
              <a:rPr lang="en-US" dirty="0" err="1"/>
              <a:t>trước</a:t>
            </a:r>
            <a:r>
              <a:rPr lang="en-US" dirty="0"/>
              <a:t>.</a:t>
            </a:r>
          </a:p>
          <a:p>
            <a:r>
              <a:rPr lang="en-US" dirty="0">
                <a:latin typeface="+mn-lt"/>
              </a:rPr>
              <a:t>Thể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gầy</a:t>
            </a:r>
            <a:r>
              <a:rPr lang="en-US" dirty="0">
                <a:latin typeface="+mn-lt"/>
              </a:rPr>
              <a:t>, BMI = </a:t>
            </a:r>
            <a:r>
              <a:rPr lang="en-US" dirty="0"/>
              <a:t>18. </a:t>
            </a:r>
            <a:r>
              <a:rPr lang="en-US" dirty="0" err="1">
                <a:latin typeface="+mn-lt"/>
              </a:rPr>
              <a:t>Niêm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hồng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Lòng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bàn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tay</a:t>
            </a:r>
            <a:r>
              <a:rPr lang="en-US" dirty="0">
                <a:latin typeface="+mn-lt"/>
              </a:rPr>
              <a:t> son.</a:t>
            </a:r>
          </a:p>
          <a:p>
            <a:r>
              <a:rPr lang="en-US" dirty="0" err="1">
                <a:latin typeface="+mn-lt"/>
              </a:rPr>
              <a:t>Mạch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120 lần/</a:t>
            </a:r>
            <a:r>
              <a:rPr lang="en-US" dirty="0" err="1">
                <a:latin typeface="+mn-lt"/>
              </a:rPr>
              <a:t>phút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thở</a:t>
            </a:r>
            <a:r>
              <a:rPr lang="en-US" dirty="0">
                <a:latin typeface="+mn-lt"/>
              </a:rPr>
              <a:t> 26 chu </a:t>
            </a:r>
            <a:r>
              <a:rPr lang="en-US" dirty="0" err="1">
                <a:latin typeface="+mn-lt"/>
              </a:rPr>
              <a:t>kì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phút</a:t>
            </a:r>
            <a:r>
              <a:rPr lang="en-US" dirty="0">
                <a:latin typeface="+mn-lt"/>
              </a:rPr>
              <a:t> 	Huyết </a:t>
            </a:r>
            <a:r>
              <a:rPr lang="en-US" dirty="0" err="1">
                <a:latin typeface="+mn-lt"/>
              </a:rPr>
              <a:t>áp</a:t>
            </a:r>
            <a:r>
              <a:rPr lang="en-US" dirty="0">
                <a:latin typeface="+mn-lt"/>
              </a:rPr>
              <a:t> 145/80mmHg Thân </a:t>
            </a:r>
            <a:r>
              <a:rPr lang="en-US" dirty="0" err="1">
                <a:latin typeface="+mn-lt"/>
              </a:rPr>
              <a:t>nhiệt</a:t>
            </a:r>
            <a:r>
              <a:rPr lang="en-US" dirty="0">
                <a:latin typeface="+mn-lt"/>
              </a:rPr>
              <a:t> 37°C SaO2% 80%</a:t>
            </a:r>
          </a:p>
          <a:p>
            <a:r>
              <a:rPr lang="en-US" dirty="0" err="1">
                <a:latin typeface="+mn-lt"/>
              </a:rPr>
              <a:t>Tĩnh</a:t>
            </a:r>
            <a:r>
              <a:rPr lang="en-US" dirty="0"/>
              <a:t> </a:t>
            </a:r>
            <a:r>
              <a:rPr lang="en-US" dirty="0" err="1"/>
              <a:t>mạch</a:t>
            </a:r>
            <a:r>
              <a:rPr lang="en-US" dirty="0"/>
              <a:t> </a:t>
            </a:r>
            <a:r>
              <a:rPr lang="en-US" dirty="0" err="1"/>
              <a:t>cảnh</a:t>
            </a:r>
            <a:r>
              <a:rPr lang="en-US" dirty="0"/>
              <a:t> không </a:t>
            </a:r>
            <a:r>
              <a:rPr lang="en-US" dirty="0" err="1"/>
              <a:t>nổi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Tim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>
                <a:latin typeface="+mn-lt"/>
              </a:rPr>
              <a:t>nhanh</a:t>
            </a:r>
            <a:r>
              <a:rPr lang="en-US" dirty="0">
                <a:latin typeface="+mn-lt"/>
              </a:rPr>
              <a:t>, không </a:t>
            </a:r>
            <a:r>
              <a:rPr lang="en-US" dirty="0" err="1">
                <a:latin typeface="+mn-lt"/>
              </a:rPr>
              <a:t>âm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thổi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>
                <a:latin typeface="+mn-lt"/>
              </a:rPr>
              <a:t>Lồng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hình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thùng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khoảng</a:t>
            </a:r>
            <a:r>
              <a:rPr lang="en-US" dirty="0">
                <a:latin typeface="+mn-lt"/>
              </a:rPr>
              <a:t> liên </a:t>
            </a:r>
            <a:r>
              <a:rPr lang="en-US" dirty="0" err="1">
                <a:latin typeface="+mn-lt"/>
              </a:rPr>
              <a:t>sườn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rộng</a:t>
            </a:r>
            <a:r>
              <a:rPr lang="en-US" dirty="0">
                <a:latin typeface="+mn-lt"/>
              </a:rPr>
              <a:t>. </a:t>
            </a:r>
            <a:r>
              <a:rPr lang="en-US" dirty="0" err="1"/>
              <a:t>G</a:t>
            </a:r>
            <a:r>
              <a:rPr lang="en-US" dirty="0" err="1">
                <a:latin typeface="+mn-lt"/>
              </a:rPr>
              <a:t>õ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tăng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âm</a:t>
            </a:r>
            <a:r>
              <a:rPr lang="en-US" dirty="0">
                <a:latin typeface="+mn-lt"/>
              </a:rPr>
              <a:t>. </a:t>
            </a:r>
          </a:p>
          <a:p>
            <a:r>
              <a:rPr lang="en-US" dirty="0" err="1">
                <a:latin typeface="+mn-lt"/>
              </a:rPr>
              <a:t>Rì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rào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giảm</a:t>
            </a:r>
            <a:r>
              <a:rPr lang="en-US" dirty="0">
                <a:latin typeface="+mn-lt"/>
              </a:rPr>
              <a:t> </a:t>
            </a:r>
            <a:r>
              <a:rPr lang="en-US" dirty="0" err="1"/>
              <a:t>đều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bên</a:t>
            </a:r>
            <a:r>
              <a:rPr lang="en-US" dirty="0">
                <a:latin typeface="+mn-lt"/>
              </a:rPr>
              <a:t>. Ran </a:t>
            </a:r>
            <a:r>
              <a:rPr lang="en-US" dirty="0" err="1">
                <a:latin typeface="+mn-lt"/>
              </a:rPr>
              <a:t>rít</a:t>
            </a:r>
            <a:r>
              <a:rPr lang="en-US" dirty="0">
                <a:latin typeface="+mn-lt"/>
              </a:rPr>
              <a:t>, ran </a:t>
            </a:r>
            <a:r>
              <a:rPr lang="en-US" dirty="0" err="1">
                <a:latin typeface="+mn-lt"/>
              </a:rPr>
              <a:t>ngáy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âm</a:t>
            </a:r>
            <a:r>
              <a:rPr lang="en-US" dirty="0">
                <a:latin typeface="+mn-lt"/>
              </a:rPr>
              <a:t> lan </a:t>
            </a:r>
            <a:r>
              <a:rPr lang="en-US" dirty="0" err="1">
                <a:latin typeface="+mn-lt"/>
              </a:rPr>
              <a:t>tỏa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khắp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phê</a:t>
            </a:r>
            <a:r>
              <a:rPr lang="en-US" dirty="0">
                <a:latin typeface="+mn-lt"/>
              </a:rPr>
              <a:t>́ </a:t>
            </a:r>
            <a:r>
              <a:rPr lang="en-US" dirty="0" err="1">
                <a:latin typeface="+mn-lt"/>
              </a:rPr>
              <a:t>trường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thường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76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EB16-69E0-418B-B594-469921AE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067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TIẾP CẬN BỆNH NHÂN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8454-5177-41E2-9660-E8C77E62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85" y="2898302"/>
            <a:ext cx="10515600" cy="311564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ĐẶT VẤN ĐỀ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CHẨN ĐOÁN SƠ BỘ</a:t>
            </a:r>
          </a:p>
        </p:txBody>
      </p:sp>
    </p:spTree>
    <p:extLst>
      <p:ext uri="{BB962C8B-B14F-4D97-AF65-F5344CB8AC3E}">
        <p14:creationId xmlns:p14="http://schemas.microsoft.com/office/powerpoint/2010/main" val="23506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VNI-Helve" pitchFamily="2" charset="0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30923" y="1005505"/>
            <a:ext cx="9952892" cy="49720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 err="1"/>
              <a:t>Đặt</a:t>
            </a:r>
            <a:r>
              <a:rPr lang="en-US" sz="4000" dirty="0"/>
              <a:t> </a:t>
            </a:r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:</a:t>
            </a:r>
          </a:p>
          <a:p>
            <a:pPr marL="0" lv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hấp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cấp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Hội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chứng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tắc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nghẽn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hấp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dưới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dưỡng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Tiền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căn: COPD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vi-VN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442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1773</Words>
  <Application>Microsoft Macintosh PowerPoint</Application>
  <PresentationFormat>Widescreen</PresentationFormat>
  <Paragraphs>207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VNI-Helve</vt:lpstr>
      <vt:lpstr>Arial</vt:lpstr>
      <vt:lpstr>Calibri</vt:lpstr>
      <vt:lpstr>Calibri Light</vt:lpstr>
      <vt:lpstr>Times New Roman</vt:lpstr>
      <vt:lpstr>Wingdings</vt:lpstr>
      <vt:lpstr>Office Theme</vt:lpstr>
      <vt:lpstr>CA LÂM SÀNG Y6  SUY HÔ HẤP</vt:lpstr>
      <vt:lpstr>Mục tiêu</vt:lpstr>
      <vt:lpstr>PowerPoint Presentation</vt:lpstr>
      <vt:lpstr>BỆNH SỬ</vt:lpstr>
      <vt:lpstr>Tiền căn</vt:lpstr>
      <vt:lpstr>TIẾP CẬN BỆNH NHÂN</vt:lpstr>
      <vt:lpstr>KHÁM LÂM SÀNG</vt:lpstr>
      <vt:lpstr>TIẾP CẬN BỆNH NHÂN</vt:lpstr>
      <vt:lpstr> </vt:lpstr>
      <vt:lpstr> </vt:lpstr>
      <vt:lpstr>Nguyên nhân suy hô hấp cấp</vt:lpstr>
      <vt:lpstr>PowerPoint Presentation</vt:lpstr>
      <vt:lpstr>PowerPoint Presentation</vt:lpstr>
      <vt:lpstr>PowerPoint Presentation</vt:lpstr>
      <vt:lpstr>PowerPoint Presentation</vt:lpstr>
      <vt:lpstr>KẾT QUẢ CẬN LÂM SÀNG</vt:lpstr>
      <vt:lpstr>PowerPoint Presentation</vt:lpstr>
      <vt:lpstr>PowerPoint Presentation</vt:lpstr>
      <vt:lpstr>PowerPoint Presentation</vt:lpstr>
      <vt:lpstr>NGUYÊN TẮC</vt:lpstr>
      <vt:lpstr>PowerPoint Presentation</vt:lpstr>
      <vt:lpstr>PowerPoint Presentation</vt:lpstr>
      <vt:lpstr>Diễn tiến sau nhập viện</vt:lpstr>
      <vt:lpstr>PowerPoint Presentation</vt:lpstr>
      <vt:lpstr>PowerPoint Presentation</vt:lpstr>
      <vt:lpstr>PowerPoint Presentation</vt:lpstr>
      <vt:lpstr>PowerPoint Presentation</vt:lpstr>
      <vt:lpstr>NGUYÊN TẮC</vt:lpstr>
      <vt:lpstr>CÁC TÌNH HUỐNG CÓ THỂ ĐIỀU TRỊ THỬ VỚI THỞ MÁY KHÔNG XÂM LẤN</vt:lpstr>
      <vt:lpstr>CHỐNG CHỈ ĐỊNH THỞ MÁY KHÔNG XÂM LẤN</vt:lpstr>
      <vt:lpstr>PowerPoint Presentation</vt:lpstr>
      <vt:lpstr>ĐIỀU TRỊ ĐỢT CẤP COPD NẶNG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VIÊM PHỔI</dc:title>
  <dc:creator>DuyKhuong</dc:creator>
  <cp:lastModifiedBy>dr.si.nguyen@gmail.com</cp:lastModifiedBy>
  <cp:revision>107</cp:revision>
  <dcterms:created xsi:type="dcterms:W3CDTF">2019-08-19T03:09:28Z</dcterms:created>
  <dcterms:modified xsi:type="dcterms:W3CDTF">2021-08-11T01:51:53Z</dcterms:modified>
</cp:coreProperties>
</file>