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n2tvQgAiyoAnkXM9A3kHxQ/L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80BE4-C955-4A1A-BEAE-7091ED35C986}">
  <a:tblStyle styleId="{99080BE4-C955-4A1A-BEAE-7091ED35C986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 rot="5400000">
            <a:off x="3920332" y="-1317465"/>
            <a:ext cx="4351338" cy="1063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 rot="5400000">
            <a:off x="1768951" y="-626586"/>
            <a:ext cx="5811838" cy="779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777240" y="1825625"/>
            <a:ext cx="52425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777240" y="457200"/>
            <a:ext cx="399478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777240" y="2226364"/>
            <a:ext cx="3994785" cy="36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730293" y="1709738"/>
            <a:ext cx="10617157" cy="27588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30293" y="4589463"/>
            <a:ext cx="1061715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77240" y="365125"/>
            <a:ext cx="105781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77240" y="1803903"/>
            <a:ext cx="522033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777240" y="2737063"/>
            <a:ext cx="5220335" cy="3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172200" y="18039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172200" y="2737063"/>
            <a:ext cx="5183188" cy="3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718020" y="457200"/>
            <a:ext cx="405400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B1B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18020" y="2250218"/>
            <a:ext cx="4054006" cy="36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36325A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B1B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B1B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36325A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3638681" y="1122363"/>
            <a:ext cx="489361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/>
              <a:t>HÔ HẤP KÝ</a:t>
            </a:r>
            <a:br>
              <a:rPr lang="en-US"/>
            </a:br>
            <a:r>
              <a:rPr lang="en-US"/>
              <a:t>Y4 LÂM SÀNG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638681" y="3602038"/>
            <a:ext cx="489361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BS Thái Hòa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050" y="0"/>
            <a:ext cx="3429000" cy="3429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6536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le of books with an apple on top" id="93" name="Google Shape;93;p1"/>
          <p:cNvPicPr preferRelativeResize="0"/>
          <p:nvPr/>
        </p:nvPicPr>
        <p:blipFill rotWithShape="1">
          <a:blip r:embed="rId4">
            <a:alphaModFix/>
          </a:blip>
          <a:srcRect b="0" l="25000" r="0" t="0"/>
          <a:stretch/>
        </p:blipFill>
        <p:spPr>
          <a:xfrm>
            <a:off x="8764800" y="10"/>
            <a:ext cx="3427200" cy="34271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3050" y="3427200"/>
            <a:ext cx="3430800" cy="3430800"/>
          </a:xfrm>
          <a:prstGeom prst="rect">
            <a:avLst/>
          </a:prstGeom>
          <a:solidFill>
            <a:srgbClr val="703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0" y="34317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7754" y="34245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/>
              <a:t>Case 1</a:t>
            </a:r>
            <a:endParaRPr/>
          </a:p>
        </p:txBody>
      </p:sp>
      <p:pic>
        <p:nvPicPr>
          <p:cNvPr descr="Mike Myers" id="103" name="Google Shape;103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1348" t="0"/>
          <a:stretch/>
        </p:blipFill>
        <p:spPr>
          <a:xfrm>
            <a:off x="447644" y="2072465"/>
            <a:ext cx="3357586" cy="46434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2"/>
          <p:cNvGraphicFramePr/>
          <p:nvPr/>
        </p:nvGraphicFramePr>
        <p:xfrm>
          <a:off x="5229219" y="1982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{99080BE4-C955-4A1A-BEAE-7091ED35C986}</a:tableStyleId>
              </a:tblPr>
              <a:tblGrid>
                <a:gridCol w="1231550"/>
                <a:gridCol w="764225"/>
                <a:gridCol w="725725"/>
                <a:gridCol w="621275"/>
                <a:gridCol w="791700"/>
                <a:gridCol w="854925"/>
                <a:gridCol w="816450"/>
              </a:tblGrid>
              <a:tr h="52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Test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pred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pre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%pred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Post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%pred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%chang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FVC (L)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4.72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4.39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93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4.53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96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3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FEV</a:t>
                      </a:r>
                      <a:r>
                        <a:rPr b="1" baseline="-25000" lang="en-US" sz="2000" u="none" cap="none" strike="noStrike"/>
                        <a:t>1</a:t>
                      </a:r>
                      <a:r>
                        <a:rPr b="1" lang="en-US" sz="2000" u="none" cap="none" strike="noStrike"/>
                        <a:t> (L)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3.84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3.01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   78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3.38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88%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12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FEV</a:t>
                      </a:r>
                      <a:r>
                        <a:rPr b="1" baseline="-25000" lang="en-US" sz="2000"/>
                        <a:t>1</a:t>
                      </a:r>
                      <a:r>
                        <a:rPr b="1" lang="en-US" sz="2000"/>
                        <a:t>/FVC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0.81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0.69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85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0.75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PEF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9.32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6.39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69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7.26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14</a:t>
                      </a:r>
                      <a:endParaRPr b="1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05" name="Google Shape;105;p2"/>
          <p:cNvSpPr txBox="1"/>
          <p:nvPr/>
        </p:nvSpPr>
        <p:spPr>
          <a:xfrm>
            <a:off x="6096000" y="4900778"/>
            <a:ext cx="3786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BN nam 40t, thuốc lá, ho đàm mạn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777242" y="5175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/>
              <a:t>Case 2</a:t>
            </a:r>
            <a:endParaRPr sz="3600"/>
          </a:p>
        </p:txBody>
      </p:sp>
      <p:pic>
        <p:nvPicPr>
          <p:cNvPr descr="Thomas Jefferson" id="111" name="Google Shape;11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2639" t="0"/>
          <a:stretch/>
        </p:blipFill>
        <p:spPr>
          <a:xfrm>
            <a:off x="432607" y="1741488"/>
            <a:ext cx="3385006" cy="4286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"/>
          <p:cNvGraphicFramePr/>
          <p:nvPr/>
        </p:nvGraphicFramePr>
        <p:xfrm>
          <a:off x="4417200" y="1980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{99080BE4-C955-4A1A-BEAE-7091ED35C986}</a:tableStyleId>
              </a:tblPr>
              <a:tblGrid>
                <a:gridCol w="1546500"/>
                <a:gridCol w="824800"/>
                <a:gridCol w="721700"/>
                <a:gridCol w="927900"/>
                <a:gridCol w="824800"/>
                <a:gridCol w="824800"/>
                <a:gridCol w="11341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Test</a:t>
                      </a:r>
                      <a:endParaRPr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pred</a:t>
                      </a:r>
                      <a:endParaRPr b="1"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</a:t>
                      </a:r>
                      <a:endParaRPr b="1"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%pred</a:t>
                      </a:r>
                      <a:endParaRPr b="1"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Post</a:t>
                      </a:r>
                      <a:endParaRPr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%pred</a:t>
                      </a:r>
                      <a:endParaRPr sz="24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%chang</a:t>
                      </a:r>
                      <a:endParaRPr sz="24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FVC (L)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4.41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3.3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75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4.1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92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24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FEV</a:t>
                      </a:r>
                      <a:r>
                        <a:rPr baseline="-25000" lang="en-US" sz="2400"/>
                        <a:t>1</a:t>
                      </a:r>
                      <a:r>
                        <a:rPr lang="en-US" sz="2400"/>
                        <a:t> (L)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3.64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1.42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39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2.28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62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61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5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FEV</a:t>
                      </a:r>
                      <a:r>
                        <a:rPr baseline="-25000" lang="en-US" sz="2400"/>
                        <a:t>1</a:t>
                      </a:r>
                      <a:r>
                        <a:rPr lang="en-US" sz="2400"/>
                        <a:t>/FVC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0.83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0.43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52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0.57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12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PEF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9.32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4.49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48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6.29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40</a:t>
                      </a:r>
                      <a:endParaRPr b="0"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13" name="Google Shape;113;p3"/>
          <p:cNvSpPr txBox="1"/>
          <p:nvPr/>
        </p:nvSpPr>
        <p:spPr>
          <a:xfrm>
            <a:off x="4417207" y="964862"/>
            <a:ext cx="335758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BN nam 36t, HPQ tái khám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777240" y="457200"/>
            <a:ext cx="399478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idx="2" type="body"/>
          </p:nvPr>
        </p:nvSpPr>
        <p:spPr>
          <a:xfrm>
            <a:off x="777240" y="2226364"/>
            <a:ext cx="3994785" cy="36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Bn nam 57 tuổi.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HTL 30 gói.năm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Khó thở mạn tăng dần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805" y="795542"/>
            <a:ext cx="6980965" cy="472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725" y="390525"/>
            <a:ext cx="8210550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brationVTI">
  <a:themeElements>
    <a:clrScheme name="AnalogousFromLightSeed_2SEEDS">
      <a:dk1>
        <a:srgbClr val="000000"/>
      </a:dk1>
      <a:lt1>
        <a:srgbClr val="FFFFFF"/>
      </a:lt1>
      <a:dk2>
        <a:srgbClr val="282441"/>
      </a:dk2>
      <a:lt2>
        <a:srgbClr val="E2E8E8"/>
      </a:lt2>
      <a:accent1>
        <a:srgbClr val="BA7F80"/>
      </a:accent1>
      <a:accent2>
        <a:srgbClr val="C696AB"/>
      </a:accent2>
      <a:accent3>
        <a:srgbClr val="BE9D88"/>
      </a:accent3>
      <a:accent4>
        <a:srgbClr val="76ACA6"/>
      </a:accent4>
      <a:accent5>
        <a:srgbClr val="82AABC"/>
      </a:accent5>
      <a:accent6>
        <a:srgbClr val="7F8FBA"/>
      </a:accent6>
      <a:hlink>
        <a:srgbClr val="568E8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2021-05-11T10:53:34Z</dcterms:created>
  <dc:creator>Trần Ngọc Thái Hòa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0x010100FA2C42C75E53704D838BC20832671C81</vt:lpwstr>
  </property>
</Properties>
</file>