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8" r:id="rId6"/>
    <p:sldId id="266" r:id="rId7"/>
    <p:sldId id="267" r:id="rId8"/>
    <p:sldId id="269" r:id="rId9"/>
    <p:sldId id="270" r:id="rId10"/>
    <p:sldId id="272" r:id="rId11"/>
    <p:sldId id="274" r:id="rId12"/>
    <p:sldId id="271" r:id="rId13"/>
    <p:sldId id="273" r:id="rId14"/>
    <p:sldId id="260" r:id="rId15"/>
    <p:sldId id="26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392A7-3603-4DF3-8D0C-32E7B552C34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3B562-D0EA-49E5-97B2-13D1A4AD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D0D-92D9-482C-828B-4DC4F9B6456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E1-EB28-4211-9061-C5A53FCB1756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B3A7-6D4B-41C1-B1A0-96B7C778599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0A0B-07DB-44AC-A24C-DB4697264D1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645D-93B1-48BB-B3E3-1D909794CF4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CBCB-4A7A-462B-BC7A-AC53C66718B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FF36-A986-4208-B9EB-2D86C8BBE0E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52E6-C739-41F8-B35F-04A8CB3BD29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9600-5CCF-407D-8E73-61B16AA4F7E8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8DF8-A201-44E7-9A29-22EB93E4C9BD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0090-8FB9-4696-B4A1-22719727A1F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E009-6A33-4B1D-8D45-98FD5AD39AB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70C6-55FC-4A20-ACA1-4391E73020C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E447-E8B3-4EAF-B5CD-11510DAF26BF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649F-8FB0-483F-ABEF-DBDB4ED8074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59C-CD88-4B79-AB10-63D05DF8E09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F651-1060-453C-A5F8-790580F9346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7EB90E-B126-4BF8-AFA3-96A64EC3D96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5AE3-24F7-4BC0-ACEA-78D01C4F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4850"/>
            <a:ext cx="10551270" cy="3329581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KHÍ MÁU ĐỘNG MẠCH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2B60C-5FD2-4F32-B9E0-7BA5D852A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THS. BS. NGÔ NGUYỄN HẢI THANH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BM. NỘI, ĐẠI HỌC Y 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ỢC TP. HCM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ĐỐI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ỢNG: y4 ĐA KHOA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85405-BE49-458B-870A-77130ABB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29E22-BE2C-4305-A0AD-19CB45C76D9E}"/>
              </a:ext>
            </a:extLst>
          </p:cNvPr>
          <p:cNvSpPr/>
          <p:nvPr/>
        </p:nvSpPr>
        <p:spPr>
          <a:xfrm>
            <a:off x="646111" y="1168586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PaO2/FiO2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9A483F-075D-46F5-B10D-2C913A01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822"/>
              </p:ext>
            </p:extLst>
          </p:nvPr>
        </p:nvGraphicFramePr>
        <p:xfrm>
          <a:off x="1827584" y="2881298"/>
          <a:ext cx="8128000" cy="1584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88683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148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PaO2/FiO2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–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vi-V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ờng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4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1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4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76493"/>
            <a:ext cx="9820275" cy="140053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endParaRPr lang="en-US" sz="25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137" y="1447801"/>
            <a:ext cx="8946541" cy="4695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X=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pH/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PaC02: </a:t>
            </a:r>
          </a:p>
          <a:p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0,003 &lt; X &lt;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&gt;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&lt;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0,003 &lt; X &lt;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&gt;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&lt;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95729"/>
            <a:ext cx="9820275" cy="1557519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5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5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75" y="1552576"/>
            <a:ext cx="7887678" cy="4695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Y=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1.5× [HC03] + 8     (± 2)	(&gt; 10)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=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&gt;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&lt;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Y=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0.7 × [HC03] + 21   (± 2)	(&lt; 55)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=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&gt;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&lt;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2718"/>
            <a:ext cx="9820275" cy="140053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13EF3-B41A-4D85-BA5F-D1E22E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01" y="1291788"/>
            <a:ext cx="9176439" cy="52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1: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2DB3-6EF7-4259-93D0-FAB531452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1" t="50000" r="31825" b="15366"/>
          <a:stretch/>
        </p:blipFill>
        <p:spPr>
          <a:xfrm>
            <a:off x="5553492" y="2117060"/>
            <a:ext cx="6638508" cy="318516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581150"/>
            <a:ext cx="4520800" cy="46426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nam khoảng 20 tuổi, được phát hiện hôn mê nằm ngòai đường.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được người đi đường mang vào, không có thân nhân, không khai thác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tiền căn và bệnh sử.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mê, môi tím nhẹ, SpO2 82%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Thở chậm, yếu, có lúc ngưng thở ngắn.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tử 2 bên co nhỏ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6B48E-EA86-4EA0-AE39-9636DC32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6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nam 19 tuổi, nhập viện vì mệt.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căn: đái tháo đường típ 1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 ngày nay, bệnh nhân tự ngưng một số lần tiêm insulin, sau đó có triệu chứng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khát và tiểu nhiều.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 lâm sàng ghi nhận bệnh nhân không sốt, tim đều, phổi trong.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9D095-20EC-4B86-BFB0-CF434047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7" t="17778" r="39500" b="8444"/>
          <a:stretch/>
        </p:blipFill>
        <p:spPr>
          <a:xfrm>
            <a:off x="6951699" y="253140"/>
            <a:ext cx="3384150" cy="6311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29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nam 65 tuổi, NV vì khó thở,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khan,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bệnh 2 tuần.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COPD,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NT: 28 l/p, HA: 160/90 mmHg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SpO2 90% khí trời, tĩnh mạch cổ nổi, ran nổ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 ẩm 2 phế trường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40628-A2F0-4D51-AB8A-03161537E792}"/>
              </a:ext>
            </a:extLst>
          </p:cNvPr>
          <p:cNvSpPr/>
          <p:nvPr/>
        </p:nvSpPr>
        <p:spPr>
          <a:xfrm>
            <a:off x="6315074" y="2085309"/>
            <a:ext cx="5419725" cy="304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oxy canula 4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pH=7.521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PaCO2= 60.4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PaO2=58.2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HCO3-=49.9 mmol/l</a:t>
            </a:r>
          </a:p>
        </p:txBody>
      </p:sp>
    </p:spTree>
    <p:extLst>
      <p:ext uri="{BB962C8B-B14F-4D97-AF65-F5344CB8AC3E}">
        <p14:creationId xmlns:p14="http://schemas.microsoft.com/office/powerpoint/2010/main" val="343022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nữ, 58 tuổi, nhập viện vì Sốt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khạc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Lao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Hen/COPD?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40628-A2F0-4D51-AB8A-03161537E792}"/>
              </a:ext>
            </a:extLst>
          </p:cNvPr>
          <p:cNvSpPr/>
          <p:nvPr/>
        </p:nvSpPr>
        <p:spPr>
          <a:xfrm>
            <a:off x="6315074" y="2085309"/>
            <a:ext cx="5419725" cy="304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oxy canula 3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pH=7.446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PaCO2= 58.7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PaO2=92.1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HCO3-=36.8 mmol/l</a:t>
            </a:r>
          </a:p>
        </p:txBody>
      </p:sp>
    </p:spTree>
    <p:extLst>
      <p:ext uri="{BB962C8B-B14F-4D97-AF65-F5344CB8AC3E}">
        <p14:creationId xmlns:p14="http://schemas.microsoft.com/office/powerpoint/2010/main" val="138147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1485900"/>
            <a:ext cx="3525838" cy="476249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627F7-A42A-4777-9DFC-36F9F0D0D6D3}"/>
              </a:ext>
            </a:extLst>
          </p:cNvPr>
          <p:cNvSpPr txBox="1">
            <a:spLocks/>
          </p:cNvSpPr>
          <p:nvPr/>
        </p:nvSpPr>
        <p:spPr>
          <a:xfrm>
            <a:off x="4375945" y="1485900"/>
            <a:ext cx="3525838" cy="476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49F397-C844-49DF-8007-7FA0A6217D75}"/>
              </a:ext>
            </a:extLst>
          </p:cNvPr>
          <p:cNvSpPr txBox="1">
            <a:spLocks/>
          </p:cNvSpPr>
          <p:nvPr/>
        </p:nvSpPr>
        <p:spPr>
          <a:xfrm>
            <a:off x="7915276" y="1485900"/>
            <a:ext cx="3525838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Guillain Barre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ói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acid lactic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F5F1-0646-4A2E-889A-B06E59B3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7445-0F92-47FB-AD98-4BF63E59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9103"/>
            <a:ext cx="4876800" cy="329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97CF-86EE-4A13-92F6-AB8B20C9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9103"/>
            <a:ext cx="5268047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PaCO2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PaO2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HCO3-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9625"/>
            <a:ext cx="8946541" cy="5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AaDP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(hay còn gọi là P(A-a)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 Gradient) là sự chênh lệch giữa phân áp oxy phế nang (PA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2) và phân áp oxy động mạch (Pa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P(A- a) =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2= (P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×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– 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2/ 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áp lực khí quyển, 760 mmHg ở ngang mực nước biển.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baseline="-25000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áp suất phần của hơi nước, 47 mmHg.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2: nồng độ phân suất oxy trong khí hít vào.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R: thương số hô hấp, bình thường là 0.8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7FF96-5DA8-4F94-9CE0-196EF49B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8" t="-682" r="17104" b="1"/>
          <a:stretch/>
        </p:blipFill>
        <p:spPr>
          <a:xfrm>
            <a:off x="288690" y="1573132"/>
            <a:ext cx="2353310" cy="234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86532-F6F4-4F38-BD3A-4F082D2B7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5973" r="1449" b="8194"/>
          <a:stretch/>
        </p:blipFill>
        <p:spPr>
          <a:xfrm>
            <a:off x="5819776" y="1573132"/>
            <a:ext cx="2491612" cy="2347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BA879-4866-4835-BB03-5C370EC38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370" y="1573132"/>
            <a:ext cx="2353310" cy="2353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444AC1-453D-4DEC-87DC-3307522C4424}"/>
              </a:ext>
            </a:extLst>
          </p:cNvPr>
          <p:cNvSpPr txBox="1"/>
          <p:nvPr/>
        </p:nvSpPr>
        <p:spPr>
          <a:xfrm>
            <a:off x="976268" y="429895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 + 4n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53007-F5D9-41B5-800B-44F5E82C5847}"/>
              </a:ext>
            </a:extLst>
          </p:cNvPr>
          <p:cNvSpPr txBox="1"/>
          <p:nvPr/>
        </p:nvSpPr>
        <p:spPr>
          <a:xfrm>
            <a:off x="3749795" y="42989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10(n-2)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281ED-F6A6-41CA-96CF-CB1639432374}"/>
              </a:ext>
            </a:extLst>
          </p:cNvPr>
          <p:cNvSpPr txBox="1"/>
          <p:nvPr/>
        </p:nvSpPr>
        <p:spPr>
          <a:xfrm>
            <a:off x="6780889" y="4298949"/>
            <a:ext cx="6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69EAC1-D116-4FFA-8282-ECBBFB0E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9421"/>
            <a:ext cx="10509092" cy="140053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FiO2</a:t>
            </a:r>
          </a:p>
        </p:txBody>
      </p:sp>
      <p:pic>
        <p:nvPicPr>
          <p:cNvPr id="1026" name="Picture 2" descr="Mask Venturi - Mua bán thiết bị y tế online">
            <a:extLst>
              <a:ext uri="{FF2B5EF4-FFF2-40B4-BE49-F238E27FC236}">
                <a16:creationId xmlns:a16="http://schemas.microsoft.com/office/drawing/2014/main" id="{115ABC44-B7FA-4DEA-95EC-67300679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84" y="1573132"/>
            <a:ext cx="3133938" cy="23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AC7EC-4FE8-42F8-AC73-2991E1605F9C}"/>
              </a:ext>
            </a:extLst>
          </p:cNvPr>
          <p:cNvSpPr txBox="1"/>
          <p:nvPr/>
        </p:nvSpPr>
        <p:spPr>
          <a:xfrm>
            <a:off x="8629650" y="4319030"/>
            <a:ext cx="362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FiO2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24%, 28%, 31%, 35%, 40%, 60%</a:t>
            </a:r>
          </a:p>
        </p:txBody>
      </p:sp>
    </p:spTree>
    <p:extLst>
      <p:ext uri="{BB962C8B-B14F-4D97-AF65-F5344CB8AC3E}">
        <p14:creationId xmlns:p14="http://schemas.microsoft.com/office/powerpoint/2010/main" val="27427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28993"/>
            <a:ext cx="10793414" cy="140053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KMĐM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5026"/>
            <a:ext cx="8946541" cy="4143374"/>
          </a:xfrm>
        </p:spPr>
        <p:txBody>
          <a:bodyPr>
            <a:normAutofit fontScale="77500" lnSpcReduction="20000"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	|HCO3—TÍNH TOÁN – HCO3—BỆNH NHÂN| ≤ 4</a:t>
            </a:r>
          </a:p>
          <a:p>
            <a:pPr marL="0" indent="0"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KMĐM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HCO3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– HCO3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&gt; 5 mmol/L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SpO2 ≠ SaO2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PaO2 &gt; 5 x FiO2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9B77-377D-4373-A60E-B3E60D64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624022"/>
            <a:ext cx="6373203" cy="8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0CD549-A71E-42F2-916F-B6E36D92B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3013"/>
              </p:ext>
            </p:extLst>
          </p:nvPr>
        </p:nvGraphicFramePr>
        <p:xfrm>
          <a:off x="361951" y="1724024"/>
          <a:ext cx="11477624" cy="447170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95449">
                  <a:extLst>
                    <a:ext uri="{9D8B030D-6E8A-4147-A177-3AD203B41FA5}">
                      <a16:colId xmlns:a16="http://schemas.microsoft.com/office/drawing/2014/main" val="1613187403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530472717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630084439"/>
                    </a:ext>
                  </a:extLst>
                </a:gridCol>
              </a:tblGrid>
              <a:tr h="37257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Tuổi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 60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21%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80 mmHg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 oxy máu nhẹ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9131819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 **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039339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45 mmHg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nặng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763502"/>
                  </a:ext>
                </a:extLst>
              </a:tr>
              <a:tr h="1437513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Từ 60 tuổi trở lên, cứ thêm mỗi một năm sẽ giảm bớt 1 mmHg cho mức độ giảm oxy máu nhẹ và vừa. Vào bất kỳ lứa tuổi nào, nếu PaO</a:t>
                      </a:r>
                      <a:r>
                        <a:rPr lang="vi-VN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40 mmHg cũng được kể là nặng.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 PaO</a:t>
                      </a:r>
                      <a:r>
                        <a:rPr lang="vi-VN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 là giảm oxy có ý nghĩa trên lâm sàng.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1288"/>
                  </a:ext>
                </a:extLst>
              </a:tr>
              <a:tr h="77160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21%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543315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mmHg &lt; PaO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100 mmHg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942495"/>
                  </a:ext>
                </a:extLst>
              </a:tr>
              <a:tr h="771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mmHg &lt; 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78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28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CBFE57CB1B11440BCD12107BCD10307" ma:contentTypeVersion="13" ma:contentTypeDescription="Tạo tài liệu mới." ma:contentTypeScope="" ma:versionID="7f517dcba73af62c11771aa53bb9f89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fc7bfe38906209e74b389f6241035391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15BC5-BADB-4039-8027-00087057C88A}"/>
</file>

<file path=customXml/itemProps2.xml><?xml version="1.0" encoding="utf-8"?>
<ds:datastoreItem xmlns:ds="http://schemas.openxmlformats.org/officeDocument/2006/customXml" ds:itemID="{CF2E9FFF-8D86-40FB-B708-C9D3BEFA4F2D}"/>
</file>

<file path=customXml/itemProps3.xml><?xml version="1.0" encoding="utf-8"?>
<ds:datastoreItem xmlns:ds="http://schemas.openxmlformats.org/officeDocument/2006/customXml" ds:itemID="{E2DC78BF-F13E-4E97-9F69-51E6F2F3D45C}"/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1245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Phân tích: KHÍ MÁU ĐỘNG MẠCH</vt:lpstr>
      <vt:lpstr>Chỉ định/ Chống chỉ định</vt:lpstr>
      <vt:lpstr>Các bệnh cảnh lâm sàng</vt:lpstr>
      <vt:lpstr>Thực hiện</vt:lpstr>
      <vt:lpstr>Các thông số chính</vt:lpstr>
      <vt:lpstr>PowerPoint Presentation</vt:lpstr>
      <vt:lpstr>Xác định FiO2</vt:lpstr>
      <vt:lpstr>Đánh giá tính chính xác của kết quả KMĐM</vt:lpstr>
      <vt:lpstr>Phân tích rối loạn Oxy máu</vt:lpstr>
      <vt:lpstr>Phân tích rối loạn Oxy hóa máu</vt:lpstr>
      <vt:lpstr>Phân tích rối loạn cân bằng Toan – Kiềm Rối loạn tiên phát do Hô Hấp</vt:lpstr>
      <vt:lpstr>Phân tích rối loạn cân bằng Toan – Kiềm Rối loạn tiên phát do Chuyển Hóa</vt:lpstr>
      <vt:lpstr>Phân tích rối loạn cân bằng Toan – Kiềm</vt:lpstr>
      <vt:lpstr>Bài tập 1:</vt:lpstr>
      <vt:lpstr>Bài tập 2:</vt:lpstr>
      <vt:lpstr>Bài tập 3:</vt:lpstr>
      <vt:lpstr>Bài tập 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tích: KHÍ MÁU ĐỘNG MẠCH</dc:title>
  <dc:creator>Nguyen Hai Thanh Ngo</dc:creator>
  <cp:lastModifiedBy>Nguyen Hai Thanh Ngo</cp:lastModifiedBy>
  <cp:revision>29</cp:revision>
  <dcterms:created xsi:type="dcterms:W3CDTF">2020-04-14T08:22:18Z</dcterms:created>
  <dcterms:modified xsi:type="dcterms:W3CDTF">2020-12-04T02:18:59Z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