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8658-56B5-428F-B223-16FB644F1B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4B8D-C904-4697-94E9-16759D5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719" y="1122363"/>
            <a:ext cx="9744891" cy="2387600"/>
          </a:xfrm>
        </p:spPr>
        <p:txBody>
          <a:bodyPr/>
          <a:lstStyle/>
          <a:p>
            <a:r>
              <a:rPr lang="en-US" dirty="0" smtClean="0"/>
              <a:t>PHÂN TÍCH DỊCH MÀNG PHỔI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pPr lvl="1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3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P</a:t>
            </a:r>
          </a:p>
          <a:p>
            <a:pPr lvl="1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TDMP (5 </a:t>
            </a:r>
            <a:r>
              <a:rPr lang="en-US" dirty="0" err="1" smtClean="0"/>
              <a:t>tuần</a:t>
            </a:r>
            <a:r>
              <a:rPr lang="en-US" dirty="0" smtClean="0"/>
              <a:t>); TBMMN, THA, RL lipid </a:t>
            </a:r>
            <a:r>
              <a:rPr lang="en-US" dirty="0" err="1" smtClean="0"/>
              <a:t>máu</a:t>
            </a:r>
            <a:r>
              <a:rPr lang="en-US" dirty="0" smtClean="0"/>
              <a:t> (2 </a:t>
            </a:r>
            <a:r>
              <a:rPr lang="en-US" dirty="0" err="1" smtClean="0"/>
              <a:t>năm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/ TBMMN </a:t>
            </a:r>
            <a:r>
              <a:rPr lang="en-US" dirty="0" err="1" smtClean="0"/>
              <a:t>cũ</a:t>
            </a:r>
            <a:r>
              <a:rPr lang="en-US" dirty="0" smtClean="0"/>
              <a:t>, THA, RL lipid </a:t>
            </a:r>
            <a:r>
              <a:rPr lang="en-US" dirty="0" err="1" smtClean="0"/>
              <a:t>máu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CRP 261,23 mg/L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86788"/>
              </p:ext>
            </p:extLst>
          </p:nvPr>
        </p:nvGraphicFramePr>
        <p:xfrm>
          <a:off x="5812971" y="927468"/>
          <a:ext cx="5303519" cy="534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3377">
                  <a:extLst>
                    <a:ext uri="{9D8B030D-6E8A-4147-A177-3AD203B41FA5}">
                      <a16:colId xmlns:a16="http://schemas.microsoft.com/office/drawing/2014/main" val="1533403446"/>
                    </a:ext>
                  </a:extLst>
                </a:gridCol>
                <a:gridCol w="849146">
                  <a:extLst>
                    <a:ext uri="{9D8B030D-6E8A-4147-A177-3AD203B41FA5}">
                      <a16:colId xmlns:a16="http://schemas.microsoft.com/office/drawing/2014/main" val="1210997825"/>
                    </a:ext>
                  </a:extLst>
                </a:gridCol>
                <a:gridCol w="2570996">
                  <a:extLst>
                    <a:ext uri="{9D8B030D-6E8A-4147-A177-3AD203B41FA5}">
                      <a16:colId xmlns:a16="http://schemas.microsoft.com/office/drawing/2014/main" val="1466304669"/>
                    </a:ext>
                  </a:extLst>
                </a:gridCol>
              </a:tblGrid>
              <a:tr h="480562">
                <a:tc>
                  <a:txBody>
                    <a:bodyPr/>
                    <a:lstStyle/>
                    <a:p>
                      <a:pPr marL="57150" marR="3048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r>
                        <a:rPr lang="vi-VN" sz="1200">
                          <a:effectLst/>
                        </a:rPr>
                        <a:t>hoảng tham chiếu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1211844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WBC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4.0 - 10.0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9721191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NEU%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40.0 - 77.0 %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8766011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LYM%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16.0 - 44.0 %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98810048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MONO%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 – 10 %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443492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EOS%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0.00 – 7.00 %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8154205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BASO%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 – 1.0 %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5516930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NEU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2.00 – 7.50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07538645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LYM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1.00 – 3.50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9818327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MONO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0.00 – 1.00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6548202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EOS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 – 0.6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3986429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BASO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 – 0.4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6877123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RBC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645" algn="ctr"/>
                        </a:tabLst>
                      </a:pPr>
                      <a:r>
                        <a:rPr lang="en-US" sz="1100">
                          <a:effectLst/>
                        </a:rPr>
                        <a:t>4.17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4.0 – 5.8 T/L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4335127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HGB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140 - 160 g/l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4566428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HCT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0.350 – 0.470 L/l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4654915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MCV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80 – 100 fL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3226946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MCH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26.0 – 34.0 pg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6758414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MCHC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310 – 360 g/L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9599571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RDW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9.0 – 16.0 %CV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5099555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PLT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150 – 400 G/L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5026979"/>
                  </a:ext>
                </a:extLst>
              </a:tr>
              <a:tr h="243107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MPV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6.0 – 12.0 fL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572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 descr="Không có mô tả.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8" r="5798" b="6148"/>
          <a:stretch/>
        </p:blipFill>
        <p:spPr bwMode="auto">
          <a:xfrm>
            <a:off x="4781006" y="901335"/>
            <a:ext cx="5577840" cy="54472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67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238121"/>
              </p:ext>
            </p:extLst>
          </p:nvPr>
        </p:nvGraphicFramePr>
        <p:xfrm>
          <a:off x="2246811" y="1489154"/>
          <a:ext cx="7315200" cy="5424270"/>
        </p:xfrm>
        <a:graphic>
          <a:graphicData uri="http://schemas.openxmlformats.org/drawingml/2006/table">
            <a:tbl>
              <a:tblPr/>
              <a:tblGrid>
                <a:gridCol w="2420371">
                  <a:extLst>
                    <a:ext uri="{9D8B030D-6E8A-4147-A177-3AD203B41FA5}">
                      <a16:colId xmlns:a16="http://schemas.microsoft.com/office/drawing/2014/main" val="3434785888"/>
                    </a:ext>
                  </a:extLst>
                </a:gridCol>
                <a:gridCol w="2379806">
                  <a:extLst>
                    <a:ext uri="{9D8B030D-6E8A-4147-A177-3AD203B41FA5}">
                      <a16:colId xmlns:a16="http://schemas.microsoft.com/office/drawing/2014/main" val="1407105154"/>
                    </a:ext>
                  </a:extLst>
                </a:gridCol>
                <a:gridCol w="2515023">
                  <a:extLst>
                    <a:ext uri="{9D8B030D-6E8A-4147-A177-3AD203B41FA5}">
                      <a16:colId xmlns:a16="http://schemas.microsoft.com/office/drawing/2014/main" val="30064597"/>
                    </a:ext>
                  </a:extLst>
                </a:gridCol>
              </a:tblGrid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100" b="0" i="0">
                          <a:effectLst/>
                          <a:latin typeface="WordVisi_MSFontService"/>
                        </a:rPr>
                        <a:t>Dịch cơ thể</a:t>
                      </a:r>
                      <a:r>
                        <a:rPr lang="vi-VN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vi-VN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0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 dirty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800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50067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ADA dịch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405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5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 dirty="0" smtClean="0">
                          <a:effectLst/>
                          <a:latin typeface="WordVisi_MSFontService"/>
                        </a:rPr>
                        <a:t>33.2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405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U/L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06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36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36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87827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Protein dịch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2049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49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49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52.9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2049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7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g/L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404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6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42386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Glucose dịch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C0A3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3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49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3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12.63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C0A3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Mmol/L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80B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B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161958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WordVisi_MSFontService"/>
                        </a:rPr>
                        <a:t>LDH </a:t>
                      </a:r>
                      <a:r>
                        <a:rPr lang="en-US" sz="1100" b="0" i="0" dirty="0" err="1">
                          <a:effectLst/>
                          <a:latin typeface="WordVisi_MSFontService"/>
                        </a:rPr>
                        <a:t>dịch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3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1009.4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U/L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B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738264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dirty="0" smtClean="0">
                          <a:effectLst/>
                        </a:rPr>
                        <a:t>pH </a:t>
                      </a:r>
                      <a:r>
                        <a:rPr lang="en-US" sz="1500" b="0" i="0" dirty="0" err="1" smtClean="0">
                          <a:effectLst/>
                        </a:rPr>
                        <a:t>dịch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dirty="0" smtClean="0">
                          <a:effectLst/>
                        </a:rPr>
                        <a:t>7.0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B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717078"/>
                  </a:ext>
                </a:extLst>
              </a:tr>
              <a:tr h="50029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Phân tích tế bào dịch màng phổi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099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9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99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 dirty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099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A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29337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Màu sắc độ đục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6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9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WordVisi_MSFontService"/>
                        </a:rPr>
                        <a:t>Màu</a:t>
                      </a:r>
                      <a:r>
                        <a:rPr lang="en-US" sz="1100" b="0" i="0" dirty="0">
                          <a:effectLst/>
                          <a:latin typeface="WordVisi_MSFontService"/>
                        </a:rPr>
                        <a:t> </a:t>
                      </a:r>
                      <a:r>
                        <a:rPr lang="en-US" sz="1100" b="0" i="0" dirty="0" err="1" smtClean="0">
                          <a:effectLst/>
                          <a:latin typeface="WordVisi_MSFontService"/>
                        </a:rPr>
                        <a:t>vàng</a:t>
                      </a:r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 </a:t>
                      </a:r>
                      <a:r>
                        <a:rPr lang="en-US" sz="1100" b="0" i="0" dirty="0" err="1" smtClean="0">
                          <a:effectLst/>
                          <a:latin typeface="WordVisi_MSFontService"/>
                        </a:rPr>
                        <a:t>sậm</a:t>
                      </a:r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,</a:t>
                      </a:r>
                      <a:r>
                        <a:rPr lang="en-US" sz="1100" b="0" i="0" dirty="0">
                          <a:effectLst/>
                          <a:latin typeface="WordVisi_MSFontService"/>
                        </a:rPr>
                        <a:t> </a:t>
                      </a:r>
                      <a:r>
                        <a:rPr lang="en-US" sz="1100" b="0" i="0" dirty="0" err="1">
                          <a:effectLst/>
                          <a:latin typeface="WordVisi_MSFontService"/>
                        </a:rPr>
                        <a:t>đục</a:t>
                      </a:r>
                      <a:r>
                        <a:rPr lang="en-US" sz="1100" b="0" i="0" dirty="0">
                          <a:effectLst/>
                          <a:latin typeface="WordVisi_MSFontService"/>
                        </a:rPr>
                        <a:t> </a:t>
                      </a:r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++++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6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8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8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8088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703236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Bạch cầu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E07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213675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E07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8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E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&lt;10bc/mm3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F0E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B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B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59014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       Đa nhân %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F0F4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4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4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84.3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F0F4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00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B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314019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100" b="0" i="0">
                          <a:effectLst/>
                          <a:latin typeface="WordVisi_MSFontService"/>
                        </a:rPr>
                        <a:t>       Đơn nhân %</a:t>
                      </a:r>
                      <a:r>
                        <a:rPr lang="vi-VN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vi-VN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8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4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15.7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8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8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8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9048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4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4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52226"/>
                  </a:ext>
                </a:extLst>
              </a:tr>
              <a:tr h="50029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       Tế bào khác %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7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WordVisi_MSFontService"/>
                        </a:rPr>
                        <a:t>0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007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E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8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DE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0DE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4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805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4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 dirty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4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E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5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26346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Máu tĩnh mạch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9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09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 dirty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9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5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1075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01690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glucose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1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10.32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1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5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WordVisi_MSFontService"/>
                        </a:rPr>
                        <a:t>mmol</a:t>
                      </a:r>
                      <a:r>
                        <a:rPr lang="en-US" sz="1100" b="0" i="0" dirty="0">
                          <a:effectLst/>
                          <a:latin typeface="WordVisi_MSFontService"/>
                        </a:rPr>
                        <a:t>/L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908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86127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protein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308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72.3</a:t>
                      </a:r>
                      <a:r>
                        <a:rPr lang="en-US" sz="1100" b="0" i="0" dirty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308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G/L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702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3396"/>
                  </a:ext>
                </a:extLst>
              </a:tr>
              <a:tr h="2942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WordVisi_MSFontService"/>
                        </a:rPr>
                        <a:t>LDH</a:t>
                      </a:r>
                      <a:r>
                        <a:rPr lang="en-US" sz="1100" b="0" i="0">
                          <a:effectLst/>
                          <a:latin typeface="WordVisiPilcrow_MSFontService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F03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smtClean="0">
                          <a:effectLst/>
                          <a:latin typeface="WordVisi_MSFontService"/>
                        </a:rPr>
                        <a:t>178.9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F03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2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3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100" b="0" i="0" dirty="0">
                        <a:effectLst/>
                        <a:latin typeface="WordVisi_MSFontService"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903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63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nhuộm</a:t>
            </a:r>
            <a:r>
              <a:rPr lang="en-US" dirty="0" smtClean="0"/>
              <a:t> gram DMP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vi </a:t>
            </a:r>
            <a:r>
              <a:rPr lang="en-US" dirty="0" err="1" smtClean="0"/>
              <a:t>khuẩn</a:t>
            </a:r>
            <a:endParaRPr lang="en-US" dirty="0" smtClean="0"/>
          </a:p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</a:t>
            </a:r>
            <a:r>
              <a:rPr lang="en-US" dirty="0" err="1" smtClean="0"/>
              <a:t>vàng</a:t>
            </a:r>
            <a:r>
              <a:rPr lang="en-US" dirty="0" smtClean="0"/>
              <a:t> </a:t>
            </a:r>
            <a:r>
              <a:rPr lang="en-US" dirty="0" err="1" smtClean="0"/>
              <a:t>sậm</a:t>
            </a:r>
            <a:r>
              <a:rPr lang="en-US" dirty="0" smtClean="0"/>
              <a:t>, </a:t>
            </a:r>
            <a:r>
              <a:rPr lang="en-US" dirty="0" err="1" smtClean="0"/>
              <a:t>đục</a:t>
            </a:r>
            <a:r>
              <a:rPr lang="en-US" dirty="0" smtClean="0"/>
              <a:t> ++++ →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Light:</a:t>
            </a:r>
          </a:p>
          <a:p>
            <a:pPr lvl="1"/>
            <a:r>
              <a:rPr lang="en-US" dirty="0" smtClean="0"/>
              <a:t>Protein DMP/Protein HT = 52,9/72,3 = 0,73&gt;0,5</a:t>
            </a:r>
          </a:p>
          <a:p>
            <a:pPr lvl="1"/>
            <a:r>
              <a:rPr lang="en-US" dirty="0" smtClean="0"/>
              <a:t>LDH DMP/LDH HT = 5,64&gt;0,6</a:t>
            </a:r>
          </a:p>
          <a:p>
            <a:pPr lvl="1"/>
            <a:r>
              <a:rPr lang="en-US" dirty="0" smtClean="0"/>
              <a:t>LDH DMP &gt; 2/3 ULN LDH HT</a:t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213675/mm3 &gt; 50000 </a:t>
            </a:r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84,3%,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→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, </a:t>
            </a:r>
            <a:r>
              <a:rPr lang="en-US" dirty="0" err="1" smtClean="0"/>
              <a:t>nhồi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pPr lvl="1"/>
            <a:r>
              <a:rPr lang="en-US" dirty="0" err="1" smtClean="0"/>
              <a:t>Bilan</a:t>
            </a:r>
            <a:r>
              <a:rPr lang="en-US" dirty="0" smtClean="0"/>
              <a:t> NT (+)</a:t>
            </a:r>
            <a:br>
              <a:rPr lang="en-US" dirty="0" smtClean="0"/>
            </a:br>
            <a:r>
              <a:rPr lang="en-US" dirty="0" smtClean="0"/>
              <a:t>→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213675/mm3 &gt;50000; LDH DMP 1009,4 &gt; 1000</a:t>
            </a:r>
            <a:br>
              <a:rPr lang="en-US" dirty="0" smtClean="0"/>
            </a:br>
            <a:r>
              <a:rPr lang="en-US" dirty="0" smtClean="0"/>
              <a:t>→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mủ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 </a:t>
            </a:r>
            <a:r>
              <a:rPr lang="en-US" dirty="0" err="1" smtClean="0"/>
              <a:t>nữ</a:t>
            </a:r>
            <a:r>
              <a:rPr lang="en-US" dirty="0" smtClean="0"/>
              <a:t>, 47 </a:t>
            </a:r>
            <a:r>
              <a:rPr lang="en-US" dirty="0" err="1" smtClean="0"/>
              <a:t>tuổi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1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2 </a:t>
            </a:r>
            <a:r>
              <a:rPr lang="en-US" dirty="0" err="1" smtClean="0"/>
              <a:t>thì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ho,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  <a:p>
            <a:pPr lvl="1"/>
            <a:r>
              <a:rPr lang="en-US" dirty="0" smtClean="0"/>
              <a:t>Ho khan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endParaRPr lang="en-US" dirty="0" smtClean="0"/>
          </a:p>
          <a:p>
            <a:pPr lvl="1"/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khắp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ỉ,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ho</a:t>
            </a:r>
          </a:p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, </a:t>
            </a:r>
            <a:r>
              <a:rPr lang="en-US" dirty="0" err="1" smtClean="0"/>
              <a:t>rì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,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đục</a:t>
            </a:r>
            <a:r>
              <a:rPr lang="en-US" dirty="0" smtClean="0"/>
              <a:t> ½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(T)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: K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; THA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3 </a:t>
            </a:r>
            <a:r>
              <a:rPr lang="en-US" dirty="0" err="1" smtClean="0"/>
              <a:t>giảm</a:t>
            </a:r>
            <a:r>
              <a:rPr lang="en-US" dirty="0" smtClean="0"/>
              <a:t> ½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T</a:t>
            </a:r>
          </a:p>
          <a:p>
            <a:pPr lvl="1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K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T </a:t>
            </a:r>
            <a:r>
              <a:rPr lang="en-US" dirty="0" err="1" smtClean="0"/>
              <a:t>nghĩ</a:t>
            </a:r>
            <a:r>
              <a:rPr lang="en-US" dirty="0" smtClean="0"/>
              <a:t> do K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/K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572526"/>
              </p:ext>
            </p:extLst>
          </p:nvPr>
        </p:nvGraphicFramePr>
        <p:xfrm>
          <a:off x="5251269" y="770708"/>
          <a:ext cx="5865221" cy="5499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848">
                  <a:extLst>
                    <a:ext uri="{9D8B030D-6E8A-4147-A177-3AD203B41FA5}">
                      <a16:colId xmlns:a16="http://schemas.microsoft.com/office/drawing/2014/main" val="1533403446"/>
                    </a:ext>
                  </a:extLst>
                </a:gridCol>
                <a:gridCol w="939080">
                  <a:extLst>
                    <a:ext uri="{9D8B030D-6E8A-4147-A177-3AD203B41FA5}">
                      <a16:colId xmlns:a16="http://schemas.microsoft.com/office/drawing/2014/main" val="1210997825"/>
                    </a:ext>
                  </a:extLst>
                </a:gridCol>
                <a:gridCol w="2843293">
                  <a:extLst>
                    <a:ext uri="{9D8B030D-6E8A-4147-A177-3AD203B41FA5}">
                      <a16:colId xmlns:a16="http://schemas.microsoft.com/office/drawing/2014/main" val="1466304669"/>
                    </a:ext>
                  </a:extLst>
                </a:gridCol>
              </a:tblGrid>
              <a:tr h="494662">
                <a:tc>
                  <a:txBody>
                    <a:bodyPr/>
                    <a:lstStyle/>
                    <a:p>
                      <a:pPr marL="57150" marR="3048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r>
                        <a:rPr lang="vi-VN" sz="1200">
                          <a:effectLst/>
                        </a:rPr>
                        <a:t>hoảng tham chiếu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1211844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WBC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9.51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4.0 - 10.0 K/uL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9721191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NEU%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74.5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40.0 - 77.0 %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8766011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LYM%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18.4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16.0 - 44.0 %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98810048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MONO%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5.9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 – 10 %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443492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EOS%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0.00 – 7.00 %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8154205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BASO%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 – 1.0 %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5516930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NEU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7.08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2.00 – 7.50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07538645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LYM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1.75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1.00 – 3.50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9818327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MONO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0.56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0.00 – 1.00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6548202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EOS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0.07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 – 0.6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3986429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BASO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0.02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0.0 – 0.4 K/uL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6877123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RBC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645" algn="ctr"/>
                        </a:tabLs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4.0 – 5.8 T/L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4335127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HGB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146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140 - 160 g/l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4566428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HCT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0.452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0.350 – 0.470 L/l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4654915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MCV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86.3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80 – 100 fL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3226946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MCH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27.9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26.0 – 34.0 pg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6758414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MCHC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323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310 – 360 g/L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9599571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RDW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9.0 – 16.0 %CV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5099555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PLT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150 – 400 G/L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5026979"/>
                  </a:ext>
                </a:extLst>
              </a:tr>
              <a:tr h="250240">
                <a:tc>
                  <a:txBody>
                    <a:bodyPr/>
                    <a:lstStyle/>
                    <a:p>
                      <a:pPr marL="66675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MPV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8.3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6.0 – 12.0 fL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572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6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 r="693" b="8129"/>
          <a:stretch/>
        </p:blipFill>
        <p:spPr bwMode="auto">
          <a:xfrm>
            <a:off x="5287781" y="365125"/>
            <a:ext cx="5718175" cy="6132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41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210536"/>
              </p:ext>
            </p:extLst>
          </p:nvPr>
        </p:nvGraphicFramePr>
        <p:xfrm>
          <a:off x="1436913" y="1690688"/>
          <a:ext cx="8987246" cy="4490430"/>
        </p:xfrm>
        <a:graphic>
          <a:graphicData uri="http://schemas.openxmlformats.org/drawingml/2006/table">
            <a:tbl>
              <a:tblPr/>
              <a:tblGrid>
                <a:gridCol w="2973599">
                  <a:extLst>
                    <a:ext uri="{9D8B030D-6E8A-4147-A177-3AD203B41FA5}">
                      <a16:colId xmlns:a16="http://schemas.microsoft.com/office/drawing/2014/main" val="2329405650"/>
                    </a:ext>
                  </a:extLst>
                </a:gridCol>
                <a:gridCol w="2923761">
                  <a:extLst>
                    <a:ext uri="{9D8B030D-6E8A-4147-A177-3AD203B41FA5}">
                      <a16:colId xmlns:a16="http://schemas.microsoft.com/office/drawing/2014/main" val="2253232386"/>
                    </a:ext>
                  </a:extLst>
                </a:gridCol>
                <a:gridCol w="3089886">
                  <a:extLst>
                    <a:ext uri="{9D8B030D-6E8A-4147-A177-3AD203B41FA5}">
                      <a16:colId xmlns:a16="http://schemas.microsoft.com/office/drawing/2014/main" val="83028638"/>
                    </a:ext>
                  </a:extLst>
                </a:gridCol>
              </a:tblGrid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200" b="0" i="0" dirty="0">
                          <a:effectLst/>
                          <a:latin typeface="Times New Roman" panose="02020603050405020304" pitchFamily="18" charset="0"/>
                        </a:rPr>
                        <a:t>Dịch cơ thể </a:t>
                      </a:r>
                      <a:endParaRPr lang="vi-VN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4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4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4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C064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9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26420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ADA dịch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D07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dirty="0" smtClean="0">
                          <a:effectLst/>
                          <a:latin typeface="Times New Roman" panose="02020603050405020304" pitchFamily="18" charset="0"/>
                        </a:rPr>
                        <a:t>25.5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D07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4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U/L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057898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Protein dịch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E0D1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1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1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43.0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E0D1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Times New Roman" panose="02020603050405020304" pitchFamily="18" charset="0"/>
                        </a:rPr>
                        <a:t>g/L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E0C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818842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Glucose dịch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4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1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6.55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4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Mmol/L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80D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27875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Times New Roman" panose="02020603050405020304" pitchFamily="18" charset="0"/>
                        </a:rPr>
                        <a:t>LDH </a:t>
                      </a:r>
                      <a:r>
                        <a:rPr lang="en-US" sz="1200" b="0" i="0" dirty="0" err="1">
                          <a:effectLst/>
                          <a:latin typeface="Times New Roman" panose="02020603050405020304" pitchFamily="18" charset="0"/>
                        </a:rPr>
                        <a:t>dịch</a:t>
                      </a:r>
                      <a:r>
                        <a:rPr 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C0B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B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402.4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C0B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U/L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5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513942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Phân tích tế bào dịch màng phổi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F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F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F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F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8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F8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50F8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F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F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12148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Màu sắc độ đục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80A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F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Màu vàng, đục ++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80A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8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4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C04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F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244324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Bạch cầu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205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1311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205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&lt;10bc/mm3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20B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5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055978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      Đa nhân %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D05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5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D05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5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D05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5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675553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200" b="0" i="0">
                          <a:effectLst/>
                          <a:latin typeface="Times New Roman" panose="02020603050405020304" pitchFamily="18" charset="0"/>
                        </a:rPr>
                        <a:t>       Đơn nhân % </a:t>
                      </a:r>
                      <a:endParaRPr lang="vi-VN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6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6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92.9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6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3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065358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      Tế bào khác %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3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6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91905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707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707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6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7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78921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Máu tĩnh mạch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F06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F06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F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91166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glucose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307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6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7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Times New Roman" panose="02020603050405020304" pitchFamily="18" charset="0"/>
                        </a:rPr>
                        <a:t>5.33 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307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mmol/L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B0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722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protein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707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68.9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707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G/L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308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1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42453"/>
                  </a:ext>
                </a:extLst>
              </a:tr>
              <a:tr h="2688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LDH </a:t>
                      </a:r>
                      <a:endParaRPr lang="en-US" sz="1500" b="0" i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F08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235.6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F08A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9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</a:rPr>
                        <a:t>U/L</a:t>
                      </a:r>
                      <a:endParaRPr lang="en-US" sz="1200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168" marR="78168" marT="39084" marB="39084">
                    <a:lnL w="9525" cap="flat" cmpd="sng" algn="ctr">
                      <a:solidFill>
                        <a:srgbClr val="301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6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0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</a:t>
            </a:r>
            <a:r>
              <a:rPr lang="en-US" dirty="0" err="1" smtClean="0"/>
              <a:t>sau</a:t>
            </a:r>
            <a:r>
              <a:rPr lang="en-US" dirty="0" smtClean="0"/>
              <a:t> li </a:t>
            </a:r>
            <a:r>
              <a:rPr lang="en-US" dirty="0" err="1" smtClean="0"/>
              <a:t>tâm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Light:</a:t>
            </a:r>
          </a:p>
          <a:p>
            <a:pPr lvl="1"/>
            <a:r>
              <a:rPr lang="en-US" dirty="0" smtClean="0"/>
              <a:t>Protein DMP/Protein HT = 43/68,9 = 0,62 &gt; 0,5</a:t>
            </a:r>
          </a:p>
          <a:p>
            <a:pPr lvl="1"/>
            <a:r>
              <a:rPr lang="en-US" dirty="0" smtClean="0"/>
              <a:t>LDH DMP/LDH HT = 402,4/235,6 = 1,71 &gt; 0,6</a:t>
            </a:r>
            <a:br>
              <a:rPr lang="en-US" dirty="0" smtClean="0"/>
            </a:br>
            <a:r>
              <a:rPr lang="en-US" dirty="0" smtClean="0"/>
              <a:t>→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1311&gt;1000/mm3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92,9%,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do </a:t>
            </a:r>
            <a:r>
              <a:rPr lang="en-US" dirty="0" err="1" smtClean="0"/>
              <a:t>lao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smtClean="0"/>
              <a:t>ADA 25,5 U/L &lt; 40 →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→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29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 scan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: K di </a:t>
            </a:r>
            <a:r>
              <a:rPr lang="en-US" dirty="0" err="1" smtClean="0"/>
              <a:t>căn</a:t>
            </a:r>
            <a:r>
              <a:rPr lang="en-US" dirty="0" smtClean="0"/>
              <a:t> 2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T, </a:t>
            </a:r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, </a:t>
            </a:r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hoành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BN </a:t>
            </a:r>
            <a:r>
              <a:rPr lang="en-US" dirty="0" err="1" smtClean="0"/>
              <a:t>nam</a:t>
            </a:r>
            <a:r>
              <a:rPr lang="en-US" dirty="0" smtClean="0"/>
              <a:t>, 62 </a:t>
            </a:r>
            <a:r>
              <a:rPr lang="en-US" dirty="0" err="1" smtClean="0"/>
              <a:t>tuổi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P, </a:t>
            </a:r>
            <a:r>
              <a:rPr lang="en-US" dirty="0" err="1" smtClean="0"/>
              <a:t>bệnh</a:t>
            </a:r>
            <a:r>
              <a:rPr lang="en-US" dirty="0" smtClean="0"/>
              <a:t> 2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: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nhói</a:t>
            </a:r>
            <a:r>
              <a:rPr lang="en-US" dirty="0" smtClean="0"/>
              <a:t>,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ho</a:t>
            </a:r>
          </a:p>
          <a:p>
            <a:pPr lvl="1"/>
            <a:r>
              <a:rPr lang="en-US" dirty="0" smtClean="0"/>
              <a:t>Ho </a:t>
            </a:r>
            <a:r>
              <a:rPr lang="en-US" dirty="0" err="1" smtClean="0"/>
              <a:t>khạc</a:t>
            </a:r>
            <a:r>
              <a:rPr lang="en-US" dirty="0" smtClean="0"/>
              <a:t> </a:t>
            </a:r>
            <a:r>
              <a:rPr lang="en-US" dirty="0" err="1" smtClean="0"/>
              <a:t>đàm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đục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/>
          </a:p>
          <a:p>
            <a:pPr lvl="1"/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, </a:t>
            </a:r>
            <a:r>
              <a:rPr lang="en-US" dirty="0" err="1" smtClean="0"/>
              <a:t>lạnh</a:t>
            </a:r>
            <a:r>
              <a:rPr lang="en-US" dirty="0" smtClean="0"/>
              <a:t> run</a:t>
            </a:r>
          </a:p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Sốt</a:t>
            </a:r>
            <a:r>
              <a:rPr lang="en-US" dirty="0" smtClean="0"/>
              <a:t> 38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Đừ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khô</a:t>
            </a:r>
            <a:r>
              <a:rPr lang="en-US" dirty="0" smtClean="0"/>
              <a:t>, </a:t>
            </a:r>
            <a:r>
              <a:rPr lang="en-US" dirty="0" err="1" smtClean="0"/>
              <a:t>lưỡi</a:t>
            </a:r>
            <a:r>
              <a:rPr lang="en-US" dirty="0" smtClean="0"/>
              <a:t> </a:t>
            </a:r>
            <a:r>
              <a:rPr lang="en-US" dirty="0" err="1" smtClean="0"/>
              <a:t>dơ</a:t>
            </a:r>
            <a:endParaRPr lang="en-US" dirty="0" smtClean="0"/>
          </a:p>
          <a:p>
            <a:pPr lvl="1"/>
            <a:r>
              <a:rPr lang="en-US" dirty="0" err="1" smtClean="0"/>
              <a:t>Rì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, rung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,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đục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P 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NV 5 </a:t>
            </a:r>
            <a:r>
              <a:rPr lang="en-US" dirty="0" err="1" smtClean="0"/>
              <a:t>tuần</a:t>
            </a:r>
            <a:r>
              <a:rPr lang="en-US" dirty="0" smtClean="0"/>
              <a:t>,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P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smtClean="0"/>
              <a:t>TBMMN, THA, RL lipid </a:t>
            </a:r>
            <a:r>
              <a:rPr lang="en-US" dirty="0" err="1" smtClean="0"/>
              <a:t>máu</a:t>
            </a:r>
            <a:r>
              <a:rPr lang="en-US" dirty="0"/>
              <a:t> </a:t>
            </a:r>
            <a:r>
              <a:rPr lang="en-US" dirty="0" smtClean="0"/>
              <a:t>(2 </a:t>
            </a:r>
            <a:r>
              <a:rPr lang="en-US" dirty="0" err="1" smtClean="0"/>
              <a:t>năm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799</Words>
  <Application>Microsoft Office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WordVisi_MSFontService</vt:lpstr>
      <vt:lpstr>WordVisiPilcrow_MSFontService</vt:lpstr>
      <vt:lpstr>Office Theme</vt:lpstr>
      <vt:lpstr>PHÂN TÍCH DỊCH MÀNG PHỔI</vt:lpstr>
      <vt:lpstr>Tình huống 1</vt:lpstr>
      <vt:lpstr>Tình huống 1</vt:lpstr>
      <vt:lpstr>Tình huống 1</vt:lpstr>
      <vt:lpstr>Tình huống 1</vt:lpstr>
      <vt:lpstr>Tình huống 1</vt:lpstr>
      <vt:lpstr>Tình huống 1</vt:lpstr>
      <vt:lpstr>Tình huống 1</vt:lpstr>
      <vt:lpstr>Tình huống 2</vt:lpstr>
      <vt:lpstr>Tình huống 2</vt:lpstr>
      <vt:lpstr>Tình huống 2</vt:lpstr>
      <vt:lpstr>Tình huống 2</vt:lpstr>
      <vt:lpstr>Tình huống 2</vt:lpstr>
      <vt:lpstr>Tình huống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DỊCH MÀNG PHỔI</dc:title>
  <dc:creator>Admin</dc:creator>
  <cp:lastModifiedBy>Admin</cp:lastModifiedBy>
  <cp:revision>12</cp:revision>
  <dcterms:created xsi:type="dcterms:W3CDTF">2021-05-13T16:20:11Z</dcterms:created>
  <dcterms:modified xsi:type="dcterms:W3CDTF">2021-05-13T18:09:18Z</dcterms:modified>
</cp:coreProperties>
</file>