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82" r:id="rId8"/>
    <p:sldId id="283" r:id="rId9"/>
    <p:sldId id="261" r:id="rId10"/>
    <p:sldId id="266" r:id="rId11"/>
    <p:sldId id="267" r:id="rId12"/>
    <p:sldId id="286" r:id="rId13"/>
    <p:sldId id="262" r:id="rId14"/>
    <p:sldId id="263" r:id="rId15"/>
    <p:sldId id="269" r:id="rId16"/>
    <p:sldId id="270" r:id="rId17"/>
    <p:sldId id="272" r:id="rId18"/>
    <p:sldId id="273" r:id="rId19"/>
    <p:sldId id="271" r:id="rId20"/>
    <p:sldId id="287" r:id="rId21"/>
    <p:sldId id="264" r:id="rId22"/>
    <p:sldId id="275" r:id="rId23"/>
    <p:sldId id="276" r:id="rId24"/>
    <p:sldId id="277" r:id="rId25"/>
    <p:sldId id="278" r:id="rId26"/>
    <p:sldId id="265" r:id="rId27"/>
    <p:sldId id="279" r:id="rId28"/>
    <p:sldId id="280" r:id="rId29"/>
    <p:sldId id="281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D031C2-B425-424C-976B-7C1B3EC90B90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7A7A2F3-40CC-4908-B16F-4F4A12485D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038600"/>
            <a:ext cx="5105400" cy="1219200"/>
          </a:xfrm>
        </p:spPr>
        <p:txBody>
          <a:bodyPr/>
          <a:lstStyle/>
          <a:p>
            <a:r>
              <a:rPr lang="en-US" dirty="0" smtClean="0"/>
              <a:t>BS: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Kim Chi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181600"/>
          </a:xfrm>
        </p:spPr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b="1" dirty="0" err="1" smtClean="0"/>
              <a:t>viêm</a:t>
            </a:r>
            <a:r>
              <a:rPr lang="en-US" dirty="0" err="1" smtClean="0"/>
              <a:t>,u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, </a:t>
            </a:r>
            <a:r>
              <a:rPr lang="en-US" b="1" dirty="0" smtClean="0"/>
              <a:t>hen </a:t>
            </a:r>
            <a:r>
              <a:rPr lang="en-US" b="1" dirty="0" err="1" smtClean="0"/>
              <a:t>phế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, COPD</a:t>
            </a:r>
            <a:endParaRPr lang="en-US" b="1" dirty="0" smtClean="0"/>
          </a:p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b="1" dirty="0" err="1" smtClean="0"/>
              <a:t>viêm</a:t>
            </a:r>
            <a:r>
              <a:rPr lang="en-US" b="1" dirty="0" smtClean="0"/>
              <a:t> </a:t>
            </a:r>
            <a:r>
              <a:rPr lang="en-US" b="1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xơ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PE</a:t>
            </a:r>
            <a:endParaRPr lang="en-US" b="1" dirty="0" smtClean="0"/>
          </a:p>
          <a:p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TKMP</a:t>
            </a:r>
            <a:r>
              <a:rPr lang="en-US" dirty="0" smtClean="0"/>
              <a:t>, TDMP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Khó Thở - hô hấp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r>
              <a:rPr lang="en-US" b="1" dirty="0" err="1" smtClean="0"/>
              <a:t>Đau</a:t>
            </a:r>
            <a:r>
              <a:rPr lang="en-US" b="1" dirty="0" smtClean="0"/>
              <a:t> </a:t>
            </a:r>
            <a:r>
              <a:rPr lang="en-US" b="1" dirty="0" err="1" smtClean="0"/>
              <a:t>ngực</a:t>
            </a:r>
            <a:endParaRPr lang="en-US" b="1" dirty="0" smtClean="0"/>
          </a:p>
          <a:p>
            <a:r>
              <a:rPr lang="en-US" dirty="0" smtClean="0"/>
              <a:t>Ho</a:t>
            </a:r>
            <a:endParaRPr lang="en-US" dirty="0" smtClean="0"/>
          </a:p>
          <a:p>
            <a:r>
              <a:rPr lang="en-US" dirty="0" smtClean="0"/>
              <a:t>Ho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: 7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pPr lvl="1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pPr lvl="1"/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endParaRPr lang="en-US" dirty="0" smtClean="0"/>
          </a:p>
          <a:p>
            <a:pPr lvl="1"/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smtClean="0"/>
              <a:t>Đau Ngực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867400"/>
          </a:xfrm>
        </p:spPr>
        <p:txBody>
          <a:bodyPr>
            <a:normAutofit/>
          </a:bodyPr>
          <a:lstStyle/>
          <a:p>
            <a:r>
              <a:rPr lang="en-US" smtClean="0"/>
              <a:t>Thành ngực: viêm, chấn thương, gẫy xương</a:t>
            </a:r>
            <a:endParaRPr lang="en-US" smtClean="0"/>
          </a:p>
          <a:p>
            <a:r>
              <a:rPr lang="en-US" smtClean="0"/>
              <a:t>Hô hấp:</a:t>
            </a:r>
            <a:endParaRPr lang="en-US" smtClean="0"/>
          </a:p>
          <a:p>
            <a:r>
              <a:rPr lang="en-US" smtClean="0"/>
              <a:t>Tim mạch:</a:t>
            </a:r>
            <a:endParaRPr lang="en-US" smtClean="0"/>
          </a:p>
          <a:p>
            <a:r>
              <a:rPr lang="en-US" smtClean="0"/>
              <a:t>Tiêu hóa:</a:t>
            </a:r>
            <a:endParaRPr lang="en-US" smtClean="0"/>
          </a:p>
          <a:p>
            <a:r>
              <a:rPr lang="en-US" smtClean="0"/>
              <a:t>Tâm lí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smtClean="0"/>
              <a:t>Đau Ngực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do </a:t>
            </a:r>
            <a:r>
              <a:rPr lang="en-US" b="1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b="1" dirty="0" err="1" smtClean="0"/>
              <a:t>kích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do </a:t>
            </a:r>
            <a:r>
              <a:rPr lang="en-US" b="1" dirty="0" err="1" smtClean="0"/>
              <a:t>căng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,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nhói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hít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ho</a:t>
            </a:r>
            <a:endParaRPr lang="en-US" dirty="0" smtClean="0"/>
          </a:p>
          <a:p>
            <a:pPr lvl="2"/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do ho </a:t>
            </a:r>
            <a:r>
              <a:rPr lang="en-US" dirty="0" err="1" smtClean="0"/>
              <a:t>nhiều</a:t>
            </a:r>
            <a:r>
              <a:rPr lang="en-US" dirty="0" smtClean="0"/>
              <a:t>: </a:t>
            </a:r>
            <a:r>
              <a:rPr lang="en-US" dirty="0" err="1" smtClean="0"/>
              <a:t>đau</a:t>
            </a:r>
            <a:r>
              <a:rPr lang="en-US" dirty="0" smtClean="0"/>
              <a:t> ran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rệt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ho</a:t>
            </a:r>
            <a:endParaRPr lang="en-US" dirty="0" smtClean="0"/>
          </a:p>
          <a:p>
            <a:pPr lvl="1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: </a:t>
            </a:r>
            <a:r>
              <a:rPr lang="en-US" dirty="0" err="1" smtClean="0"/>
              <a:t>viêm</a:t>
            </a:r>
            <a:r>
              <a:rPr lang="en-US" dirty="0" smtClean="0"/>
              <a:t>- TDMP,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</a:t>
            </a:r>
            <a:r>
              <a:rPr lang="en-US" dirty="0" err="1" smtClean="0"/>
              <a:t>nhồi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pPr lvl="2"/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pPr lvl="2"/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do ho </a:t>
            </a:r>
            <a:r>
              <a:rPr lang="en-US" dirty="0" err="1" smtClean="0"/>
              <a:t>nhiều</a:t>
            </a:r>
            <a:r>
              <a:rPr lang="en-US" dirty="0" smtClean="0"/>
              <a:t>:  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ho </a:t>
            </a:r>
            <a:r>
              <a:rPr lang="en-US" dirty="0" err="1" smtClean="0"/>
              <a:t>nhiều</a:t>
            </a:r>
            <a:r>
              <a:rPr lang="en-US" dirty="0" smtClean="0"/>
              <a:t>, ho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smtClean="0"/>
              <a:t>Đau Ngực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mạch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Do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lvl="2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</a:t>
            </a:r>
            <a:endParaRPr lang="en-US" dirty="0" smtClean="0"/>
          </a:p>
          <a:p>
            <a:pPr lvl="3"/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do </a:t>
            </a:r>
            <a:r>
              <a:rPr lang="en-US" dirty="0" err="1" smtClean="0"/>
              <a:t>siêu</a:t>
            </a:r>
            <a:r>
              <a:rPr lang="en-US" dirty="0" smtClean="0"/>
              <a:t> vi</a:t>
            </a:r>
            <a:endParaRPr lang="en-US" dirty="0" smtClean="0"/>
          </a:p>
          <a:p>
            <a:pPr lvl="3"/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do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2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  </a:t>
            </a:r>
            <a:endParaRPr lang="en-US" dirty="0" smtClean="0"/>
          </a:p>
          <a:p>
            <a:pPr lvl="3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:</a:t>
            </a:r>
            <a:endParaRPr lang="en-US" dirty="0" smtClean="0"/>
          </a:p>
          <a:p>
            <a:pPr lvl="3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  <a:endParaRPr lang="en-US" dirty="0" smtClean="0"/>
          </a:p>
          <a:p>
            <a:pPr lvl="3"/>
            <a:r>
              <a:rPr lang="en-US" dirty="0" err="1" smtClean="0"/>
              <a:t>Lan</a:t>
            </a:r>
            <a:r>
              <a:rPr lang="en-US" dirty="0" smtClean="0"/>
              <a:t>:</a:t>
            </a:r>
            <a:endParaRPr lang="en-US" dirty="0" smtClean="0"/>
          </a:p>
          <a:p>
            <a:pPr lvl="3"/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</a:t>
            </a:r>
            <a:endParaRPr lang="en-US" dirty="0" smtClean="0"/>
          </a:p>
          <a:p>
            <a:pPr lvl="3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:</a:t>
            </a:r>
            <a:endParaRPr lang="en-US" dirty="0" smtClean="0"/>
          </a:p>
          <a:p>
            <a:pPr lvl="3"/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/>
              <a:t>Đau Ngực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lnSpcReduction="10000"/>
          </a:bodyPr>
          <a:lstStyle/>
          <a:p>
            <a:pPr marL="320040" lvl="1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Bệnh mạch vành:</a:t>
            </a:r>
            <a:endParaRPr lang="en-US" smtClean="0"/>
          </a:p>
          <a:p>
            <a:pPr marL="612775" lvl="2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Cơ chế: Do hẹp động mạch vành hoặc tắc động mạch vành</a:t>
            </a:r>
            <a:endParaRPr lang="en-US" smtClean="0"/>
          </a:p>
          <a:p>
            <a:pPr marL="612775" lvl="2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Nguyên nhân:</a:t>
            </a:r>
            <a:endParaRPr lang="en-US" smtClean="0"/>
          </a:p>
          <a:p>
            <a:pPr marL="612775" lvl="2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Tính chất đau: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Vị trí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Hướng lan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Tính chất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Cường độ đau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Thời gian đau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Hoàn cảnh khởi phát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Yếu tố tăng giảm đau</a:t>
            </a:r>
            <a:endParaRPr lang="en-US" smtClean="0"/>
          </a:p>
          <a:p>
            <a:pPr marL="877570" lvl="3" indent="-320040"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smtClean="0"/>
              <a:t>Kèm theo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smtClean="0"/>
              <a:t>Đau Ngực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r>
              <a:rPr lang="en-US" dirty="0" err="1" smtClean="0"/>
              <a:t>Phình</a:t>
            </a:r>
            <a:r>
              <a:rPr lang="en-US" dirty="0" smtClean="0"/>
              <a:t> </a:t>
            </a:r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pPr lvl="2"/>
            <a:r>
              <a:rPr lang="en-US" dirty="0" err="1" smtClean="0"/>
              <a:t>Lan</a:t>
            </a:r>
            <a:endParaRPr lang="en-US" dirty="0" smtClean="0"/>
          </a:p>
          <a:p>
            <a:pPr lvl="2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pPr lvl="2"/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endParaRPr lang="en-US" dirty="0" smtClean="0"/>
          </a:p>
          <a:p>
            <a:pPr lvl="2"/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mtClean="0"/>
              <a:t>Đau Ngực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smtClean="0"/>
              <a:t>Tiêu hóa:</a:t>
            </a:r>
            <a:endParaRPr lang="en-US" smtClean="0"/>
          </a:p>
          <a:p>
            <a:pPr lvl="1"/>
            <a:r>
              <a:rPr lang="en-US" smtClean="0"/>
              <a:t>Thực quản:</a:t>
            </a:r>
            <a:endParaRPr lang="en-US" smtClean="0"/>
          </a:p>
          <a:p>
            <a:pPr lvl="1"/>
            <a:r>
              <a:rPr lang="en-US" smtClean="0"/>
              <a:t>Dạ dày:</a:t>
            </a:r>
            <a:endParaRPr lang="en-US" smtClean="0"/>
          </a:p>
          <a:p>
            <a:pPr lvl="1"/>
            <a:r>
              <a:rPr lang="en-US" smtClean="0"/>
              <a:t>Gan mật:</a:t>
            </a:r>
            <a:endParaRPr lang="en-US" smtClean="0"/>
          </a:p>
          <a:p>
            <a:r>
              <a:rPr lang="en-US" smtClean="0"/>
              <a:t>Thành ngực:</a:t>
            </a:r>
            <a:endParaRPr lang="en-US" smtClean="0"/>
          </a:p>
          <a:p>
            <a:pPr lvl="1"/>
            <a:r>
              <a:rPr lang="en-US" smtClean="0"/>
              <a:t>Cơ: chấn thương phần mềm, viêm cơ, áp xe cơ…</a:t>
            </a:r>
            <a:endParaRPr lang="en-US" smtClean="0"/>
          </a:p>
          <a:p>
            <a:pPr lvl="1"/>
            <a:r>
              <a:rPr lang="en-US" smtClean="0"/>
              <a:t>Xương: viêm khớp sụn sườn, gẫy xương sườn</a:t>
            </a:r>
            <a:endParaRPr lang="en-US" smtClean="0"/>
          </a:p>
          <a:p>
            <a:pPr lvl="1"/>
            <a:r>
              <a:rPr lang="en-US" smtClean="0"/>
              <a:t>Thần kinh liên sườn: viêm, Zona</a:t>
            </a:r>
            <a:endParaRPr lang="en-US" smtClean="0"/>
          </a:p>
          <a:p>
            <a:r>
              <a:rPr lang="en-US" smtClean="0"/>
              <a:t>Tâm lí:</a:t>
            </a:r>
            <a:endParaRPr lang="en-US" smtClean="0"/>
          </a:p>
          <a:p>
            <a:pPr lvl="1"/>
            <a:r>
              <a:rPr lang="en-US" smtClean="0"/>
              <a:t>Trẻ em, nữ trẻ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mtClean="0"/>
              <a:t>Đau Ngực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endParaRPr lang="en-US" dirty="0" smtClean="0"/>
          </a:p>
          <a:p>
            <a:r>
              <a:rPr lang="en-US" b="1" dirty="0" smtClean="0"/>
              <a:t>Ho</a:t>
            </a:r>
            <a:endParaRPr lang="en-US" b="1" dirty="0" smtClean="0"/>
          </a:p>
          <a:p>
            <a:r>
              <a:rPr lang="en-US" dirty="0" smtClean="0"/>
              <a:t>Ho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nghĩa</a:t>
            </a:r>
            <a:endParaRPr lang="en-US" smtClean="0"/>
          </a:p>
          <a:p>
            <a:r>
              <a:rPr lang="en-US" smtClean="0"/>
              <a:t>Cơ chế</a:t>
            </a:r>
            <a:endParaRPr lang="en-US" smtClean="0"/>
          </a:p>
          <a:p>
            <a:r>
              <a:rPr lang="en-US" smtClean="0"/>
              <a:t>Nguyên nhân</a:t>
            </a:r>
            <a:endParaRPr lang="en-US" smtClean="0"/>
          </a:p>
          <a:p>
            <a:r>
              <a:rPr lang="en-US" smtClean="0"/>
              <a:t>Chẩn đoán</a:t>
            </a:r>
            <a:endParaRPr lang="en-US" smtClean="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r>
              <a:rPr lang="en-US" smtClean="0"/>
              <a:t>Phản xạ bảo vệ của cơ thể nhằm làm sạch đường hô hấp bởi sự tống hơi thở ra đột ngột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smtClean="0"/>
              <a:t>Ho – Định Nghĩa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039310"/>
            <a:ext cx="9144000" cy="581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Ho –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smtClean="0"/>
              <a:t>Các kích thích do viêm: viêm đường dẫn khí và phế nang: viên thanh quản, khí – phế quản, tiểu phế quản, viêm phổi, abces phổi, giãn phế quản</a:t>
            </a:r>
            <a:endParaRPr lang="en-US" smtClean="0"/>
          </a:p>
          <a:p>
            <a:r>
              <a:rPr lang="en-US" smtClean="0"/>
              <a:t>Các kích thích cơ</a:t>
            </a:r>
            <a:r>
              <a:rPr lang="en-US"/>
              <a:t> </a:t>
            </a:r>
            <a:r>
              <a:rPr lang="en-US" smtClean="0"/>
              <a:t>học:</a:t>
            </a:r>
            <a:endParaRPr lang="en-US" smtClean="0"/>
          </a:p>
          <a:p>
            <a:pPr lvl="1"/>
            <a:r>
              <a:rPr lang="en-US" smtClean="0"/>
              <a:t>Hít dị vật, bụi</a:t>
            </a:r>
            <a:endParaRPr lang="en-US" smtClean="0"/>
          </a:p>
          <a:p>
            <a:pPr lvl="1"/>
            <a:r>
              <a:rPr lang="en-US" smtClean="0"/>
              <a:t>Hẹp đường dẫn khí</a:t>
            </a:r>
            <a:endParaRPr lang="en-US" smtClean="0"/>
          </a:p>
          <a:p>
            <a:pPr lvl="1"/>
            <a:r>
              <a:rPr lang="en-US" smtClean="0"/>
              <a:t>ứ dịch tại mô kẽ phế nang: </a:t>
            </a:r>
            <a:endParaRPr lang="en-US" smtClean="0"/>
          </a:p>
          <a:p>
            <a:r>
              <a:rPr lang="en-US" smtClean="0"/>
              <a:t>Các kích thích hóa học</a:t>
            </a:r>
            <a:endParaRPr lang="en-US" smtClean="0"/>
          </a:p>
          <a:p>
            <a:pPr lvl="1"/>
            <a:r>
              <a:rPr lang="en-US" smtClean="0"/>
              <a:t>Khí:</a:t>
            </a:r>
            <a:endParaRPr lang="en-US" smtClean="0"/>
          </a:p>
          <a:p>
            <a:pPr lvl="1"/>
            <a:r>
              <a:rPr lang="en-US" smtClean="0"/>
              <a:t>Dịch dạ dày</a:t>
            </a:r>
            <a:endParaRPr lang="en-US" smtClean="0"/>
          </a:p>
          <a:p>
            <a:pPr lvl="1"/>
            <a:r>
              <a:rPr lang="en-US" smtClean="0"/>
              <a:t>Thuốc:</a:t>
            </a:r>
            <a:endParaRPr lang="en-US" smtClean="0"/>
          </a:p>
          <a:p>
            <a:r>
              <a:rPr lang="en-US" smtClean="0"/>
              <a:t>Kích thích nhiệt độ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Ho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r>
              <a:rPr lang="en-US" smtClean="0"/>
              <a:t>Ho cấp? Mạn?</a:t>
            </a:r>
            <a:endParaRPr lang="en-US" smtClean="0"/>
          </a:p>
          <a:p>
            <a:r>
              <a:rPr lang="en-US" smtClean="0"/>
              <a:t>Tính chất ho, lanh lảnh, ho to,</a:t>
            </a:r>
            <a:endParaRPr lang="en-US" smtClean="0"/>
          </a:p>
          <a:p>
            <a:r>
              <a:rPr lang="en-US" smtClean="0"/>
              <a:t>Đàm? Màu?, lượng?  Kéo dài?  </a:t>
            </a:r>
            <a:endParaRPr lang="en-US" smtClean="0"/>
          </a:p>
          <a:p>
            <a:r>
              <a:rPr lang="en-US" smtClean="0"/>
              <a:t>Kèm theo? Sốt? Khó khè? Chảy nước mủi?</a:t>
            </a:r>
            <a:endParaRPr lang="en-US" smtClean="0"/>
          </a:p>
          <a:p>
            <a:r>
              <a:rPr lang="en-US" smtClean="0"/>
              <a:t>Thời điểm:</a:t>
            </a:r>
            <a:endParaRPr lang="en-US" smtClean="0"/>
          </a:p>
          <a:p>
            <a:pPr lvl="1"/>
            <a:r>
              <a:rPr lang="en-US" smtClean="0"/>
              <a:t>Ho có liên quan theo mùa? Ho về đêm?</a:t>
            </a:r>
            <a:endParaRPr lang="en-US"/>
          </a:p>
          <a:p>
            <a:pPr lvl="1">
              <a:buNone/>
            </a:pPr>
            <a:r>
              <a:rPr lang="en-US" smtClean="0"/>
              <a:t>Tiền căn có bệnh gì đặc biệt?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/>
              <a:t>Ho – Hỏi bệnh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715000"/>
          </a:xfrm>
        </p:spPr>
        <p:txBody>
          <a:bodyPr/>
          <a:lstStyle/>
          <a:p>
            <a:r>
              <a:rPr lang="en-US" smtClean="0"/>
              <a:t>Có ho ra máu không?</a:t>
            </a:r>
            <a:endParaRPr lang="en-US" smtClean="0"/>
          </a:p>
          <a:p>
            <a:r>
              <a:rPr lang="en-US" smtClean="0"/>
              <a:t>Phân biệt ói ra máu, chảy máu hô hấp trên</a:t>
            </a:r>
            <a:endParaRPr lang="en-US" smtClean="0"/>
          </a:p>
          <a:p>
            <a:r>
              <a:rPr lang="en-US" smtClean="0"/>
              <a:t>Phân độ nặng ho ra máu</a:t>
            </a:r>
            <a:endParaRPr lang="en-US" smtClean="0"/>
          </a:p>
          <a:p>
            <a:r>
              <a:rPr lang="en-US" smtClean="0"/>
              <a:t>Nguyên nhân ho ra máu: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Ho Ra Máu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6868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971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Vi thể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</a:t>
                      </a:r>
                      <a:r>
                        <a:rPr lang="en-US" baseline="0" smtClean="0"/>
                        <a:t> ra máu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Ói</a:t>
                      </a:r>
                      <a:r>
                        <a:rPr lang="en-US" baseline="0" smtClean="0"/>
                        <a:t> ra máu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Tiền triệu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Cảm giác</a:t>
                      </a:r>
                      <a:r>
                        <a:rPr lang="en-US" baseline="0" smtClean="0"/>
                        <a:t> tanh, khó chịu ở họng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Buồn nôn,</a:t>
                      </a:r>
                      <a:r>
                        <a:rPr lang="en-US" baseline="0" smtClean="0"/>
                        <a:t> khó chịu ở bụng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Màu</a:t>
                      </a:r>
                      <a:r>
                        <a:rPr lang="en-US" baseline="0" smtClean="0"/>
                        <a:t> sắc, tính chất kèm theo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Đỏ tươi</a:t>
                      </a:r>
                      <a:r>
                        <a:rPr lang="en-US" baseline="0" smtClean="0"/>
                        <a:t> ± bọt, ± đàm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Nâu</a:t>
                      </a:r>
                      <a:r>
                        <a:rPr lang="en-US" baseline="0" smtClean="0"/>
                        <a:t> đen (nhưng ± đỏ tươi) ± lẫn thức ăn.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Kiềm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Vi thể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Macrophage</a:t>
                      </a:r>
                      <a:r>
                        <a:rPr lang="en-US" baseline="0" smtClean="0"/>
                        <a:t> chứa hemosiderin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Phân biệt nguyên nhân ho ra máu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227637"/>
          </a:xfrm>
        </p:spPr>
        <p:txBody>
          <a:bodyPr/>
          <a:lstStyle/>
          <a:p>
            <a:pPr>
              <a:buNone/>
            </a:pPr>
            <a:r>
              <a:rPr lang="en-US" smtClean="0"/>
              <a:t>Không có định nghĩa chính xác về ho ra máu ho ra máu nhẹ và trung bình, nhưng thông thường &lt;200ml/24h, M, HA ổn định.</a:t>
            </a:r>
            <a:endParaRPr lang="en-US" smtClean="0"/>
          </a:p>
          <a:p>
            <a:pPr>
              <a:buNone/>
            </a:pPr>
            <a:r>
              <a:rPr lang="en-US" smtClean="0"/>
              <a:t>Ho ra máu nhiều, số lượng &gt; 200/24 ± M, HA ảnh hưởng.</a:t>
            </a:r>
            <a:endParaRPr lang="en-US" smtClean="0"/>
          </a:p>
          <a:p>
            <a:pPr>
              <a:buNone/>
            </a:pPr>
            <a:r>
              <a:rPr lang="en-US" smtClean="0"/>
              <a:t>Ho ra máu ồ ạc. &gt;400ml hoặc 600ml, M, HA ảnh hưởng, Bn có thể tử vong rất nhanh.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838200"/>
          </a:xfrm>
        </p:spPr>
        <p:txBody>
          <a:bodyPr/>
          <a:lstStyle/>
          <a:p>
            <a:r>
              <a:rPr lang="en-US" smtClean="0"/>
              <a:t>Ho ra máu – Mức độ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15000"/>
          </a:xfrm>
        </p:spPr>
        <p:txBody>
          <a:bodyPr/>
          <a:lstStyle/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ho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ho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Lao </a:t>
            </a:r>
            <a:r>
              <a:rPr lang="en-US" dirty="0" err="1" smtClean="0"/>
              <a:t>phổi</a:t>
            </a:r>
            <a:endParaRPr lang="en-US" dirty="0" smtClean="0"/>
          </a:p>
          <a:p>
            <a:pPr lvl="1"/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 smtClean="0"/>
          </a:p>
          <a:p>
            <a:pPr lvl="1"/>
            <a:r>
              <a:rPr lang="en-US" dirty="0" smtClean="0"/>
              <a:t>K </a:t>
            </a:r>
            <a:r>
              <a:rPr lang="en-US" dirty="0" err="1" smtClean="0"/>
              <a:t>phổi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mtClean="0"/>
              <a:t>Ho ra máu – nguyên nhân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thát</a:t>
            </a:r>
            <a:r>
              <a:rPr lang="en-US" dirty="0" smtClean="0"/>
              <a:t> </a:t>
            </a:r>
            <a:r>
              <a:rPr lang="en-US" dirty="0" err="1" smtClean="0"/>
              <a:t>đầy</a:t>
            </a:r>
            <a:r>
              <a:rPr lang="en-US" dirty="0" smtClean="0"/>
              <a:t> </a:t>
            </a:r>
            <a:r>
              <a:rPr lang="en-US" dirty="0" err="1" smtClean="0"/>
              <a:t>đu</a:t>
            </a:r>
            <a:r>
              <a:rPr lang="en-US" dirty="0" smtClean="0"/>
              <a:t>̉ </a:t>
            </a:r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chất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triệu</a:t>
            </a:r>
            <a:r>
              <a:rPr lang="en-US" dirty="0" smtClean="0"/>
              <a:t> </a:t>
            </a:r>
            <a:r>
              <a:rPr lang="en-US" dirty="0" err="1" smtClean="0"/>
              <a:t>chứng</a:t>
            </a:r>
            <a:r>
              <a:rPr lang="en-US" dirty="0" smtClean="0"/>
              <a:t> là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thát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chẩn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đoán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bệnh</a:t>
            </a:r>
            <a:r>
              <a:rPr lang="en-US" dirty="0" smtClean="0">
                <a:sym typeface="Wingdings" pitchFamily="2" charset="2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KẾT LUẬN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thở</a:t>
            </a:r>
            <a:endParaRPr lang="en-US" b="1" dirty="0" smtClean="0"/>
          </a:p>
          <a:p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endParaRPr lang="en-US" dirty="0" smtClean="0"/>
          </a:p>
          <a:p>
            <a:r>
              <a:rPr lang="en-US" dirty="0" smtClean="0"/>
              <a:t>Ho</a:t>
            </a:r>
            <a:endParaRPr lang="en-US" dirty="0" smtClean="0"/>
          </a:p>
          <a:p>
            <a:r>
              <a:rPr lang="en-US" dirty="0" smtClean="0"/>
              <a:t>Ho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: </a:t>
            </a:r>
            <a:r>
              <a:rPr lang="en-US" dirty="0" err="1" smtClean="0"/>
              <a:t>hơi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dập</a:t>
            </a:r>
            <a:r>
              <a:rPr lang="en-US" dirty="0" smtClean="0"/>
              <a:t>, </a:t>
            </a:r>
            <a:r>
              <a:rPr lang="en-US" dirty="0" err="1" smtClean="0"/>
              <a:t>hụt</a:t>
            </a:r>
            <a:r>
              <a:rPr lang="en-US" dirty="0" smtClean="0"/>
              <a:t> </a:t>
            </a:r>
            <a:r>
              <a:rPr lang="en-US" dirty="0" err="1" smtClean="0"/>
              <a:t>hơi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hít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Khó thở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thở</a:t>
            </a:r>
            <a:r>
              <a:rPr lang="en-US" b="1" dirty="0" smtClean="0"/>
              <a:t> hay </a:t>
            </a:r>
            <a:r>
              <a:rPr lang="en-US" b="1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:…, </a:t>
            </a:r>
            <a:r>
              <a:rPr lang="en-US" dirty="0" err="1" smtClean="0"/>
              <a:t>khám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lại</a:t>
            </a:r>
            <a:endParaRPr lang="en-US" dirty="0" smtClean="0"/>
          </a:p>
          <a:p>
            <a:r>
              <a:rPr lang="en-US" b="1" dirty="0" smtClean="0"/>
              <a:t>2.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chất</a:t>
            </a:r>
            <a:r>
              <a:rPr lang="en-US" b="1" dirty="0" smtClean="0"/>
              <a:t> </a:t>
            </a:r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thở</a:t>
            </a:r>
            <a:r>
              <a:rPr lang="en-US" dirty="0" smtClean="0"/>
              <a:t>? </a:t>
            </a:r>
            <a:r>
              <a:rPr lang="en-US" dirty="0" err="1" smtClean="0"/>
              <a:t>Hít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?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?...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?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hay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? Chu </a:t>
            </a:r>
            <a:r>
              <a:rPr lang="en-US" dirty="0" err="1" smtClean="0"/>
              <a:t>kỳ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b="1" dirty="0" smtClean="0"/>
              <a:t>3. </a:t>
            </a:r>
            <a:r>
              <a:rPr lang="en-US" b="1" dirty="0" err="1" smtClean="0"/>
              <a:t>Mức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thở</a:t>
            </a:r>
            <a:r>
              <a:rPr lang="en-US" b="1" dirty="0" smtClean="0"/>
              <a:t>: (</a:t>
            </a:r>
            <a:r>
              <a:rPr lang="en-US" b="1" dirty="0" err="1" smtClean="0"/>
              <a:t>Nhiều</a:t>
            </a:r>
            <a:r>
              <a:rPr lang="en-US" b="1" dirty="0" smtClean="0"/>
              <a:t> hay </a:t>
            </a:r>
            <a:r>
              <a:rPr lang="en-US" b="1" dirty="0" err="1" smtClean="0"/>
              <a:t>ít</a:t>
            </a:r>
            <a:r>
              <a:rPr lang="en-US" b="1" dirty="0" smtClean="0"/>
              <a:t>?)</a:t>
            </a:r>
            <a:endParaRPr lang="en-US" b="1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r>
              <a:rPr lang="en-US" dirty="0" smtClean="0"/>
              <a:t>: </a:t>
            </a:r>
            <a:r>
              <a:rPr lang="en-US" dirty="0" err="1" smtClean="0"/>
              <a:t>mMRC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Nguyên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? 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-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mMRC</a:t>
            </a:r>
            <a:endParaRPr lang="en-US" dirty="0" smtClean="0"/>
          </a:p>
          <a:p>
            <a:pPr lvl="1"/>
            <a:r>
              <a:rPr lang="en-US" dirty="0" smtClean="0"/>
              <a:t>0: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/>
            <a:r>
              <a:rPr lang="en-US" dirty="0" smtClean="0"/>
              <a:t>1: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vội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endParaRPr lang="en-US" dirty="0" smtClean="0"/>
          </a:p>
          <a:p>
            <a:pPr lvl="1"/>
            <a:r>
              <a:rPr lang="en-US" dirty="0" smtClean="0"/>
              <a:t>2: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smtClean="0"/>
              <a:t>3: BN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100 m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lvl="1"/>
            <a:r>
              <a:rPr lang="en-US" dirty="0" smtClean="0"/>
              <a:t>4: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-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endParaRPr lang="en-SG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endParaRPr lang="en-US" dirty="0" smtClean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endParaRPr lang="en-US" dirty="0" smtClean="0"/>
          </a:p>
          <a:p>
            <a:r>
              <a:rPr lang="en-US" dirty="0" smtClean="0"/>
              <a:t>Hen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SG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mạch</a:t>
            </a:r>
            <a:endParaRPr lang="en-US" dirty="0" smtClean="0"/>
          </a:p>
          <a:p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,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Các nguyên nhân của khó thở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/>
          <a:lstStyle/>
          <a:p>
            <a:r>
              <a:rPr lang="en-US" smtClean="0"/>
              <a:t>Suy tim trái:</a:t>
            </a:r>
            <a:endParaRPr lang="en-US" smtClean="0"/>
          </a:p>
          <a:p>
            <a:r>
              <a:rPr lang="en-US" smtClean="0"/>
              <a:t>Hẹp van 2 lá: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Khó Thở- Tim mạch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4426</Words>
  <Application>WPS Presentation</Application>
  <PresentationFormat>On-screen Show (4:3)</PresentationFormat>
  <Paragraphs>276</Paragraphs>
  <Slides>29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Gear Drives</vt:lpstr>
      <vt:lpstr>Triệu chứng cơ năng hô hấp</vt:lpstr>
      <vt:lpstr>Mục tiêu</vt:lpstr>
      <vt:lpstr>Nội Dung</vt:lpstr>
      <vt:lpstr>Khó thở</vt:lpstr>
      <vt:lpstr>Khó thở - Hỏi bệnh</vt:lpstr>
      <vt:lpstr>Khó thở - Hỏi bệnh</vt:lpstr>
      <vt:lpstr>Một Số Hình Thái Của Khó Thở</vt:lpstr>
      <vt:lpstr>Các nguyên nhân của khó thở</vt:lpstr>
      <vt:lpstr>Khó Thở- Tim mạch</vt:lpstr>
      <vt:lpstr>Khó Thở - hô hấp</vt:lpstr>
      <vt:lpstr>Nội Dung</vt:lpstr>
      <vt:lpstr>Đau Ngực</vt:lpstr>
      <vt:lpstr>Đau Ngực – Nguyên Nhân</vt:lpstr>
      <vt:lpstr>Đau Ngực – Nguyên Nhân</vt:lpstr>
      <vt:lpstr>Đau Ngực – Nguyên Nhân</vt:lpstr>
      <vt:lpstr>Đau Ngực – Nguyên Nhân</vt:lpstr>
      <vt:lpstr>Đau Ngực – Nguyên Nhân</vt:lpstr>
      <vt:lpstr>Đau Ngực – Nguyên Nhân</vt:lpstr>
      <vt:lpstr>Nội Dung</vt:lpstr>
      <vt:lpstr>Ho</vt:lpstr>
      <vt:lpstr>Ho – Định Nghĩa</vt:lpstr>
      <vt:lpstr>Ho – Cơ Chế</vt:lpstr>
      <vt:lpstr>Ho – Nguyên Nhân</vt:lpstr>
      <vt:lpstr>Ho – Hỏi bệnh</vt:lpstr>
      <vt:lpstr>Ho Ra Máu</vt:lpstr>
      <vt:lpstr>Phân biệt nguyên nhân ho ra máu</vt:lpstr>
      <vt:lpstr>Ho ra máu – Mức độ</vt:lpstr>
      <vt:lpstr>Ho ra máu – nguyên nhân</vt:lpstr>
      <vt:lpstr>KẾT LUẬN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Triệu chứng cơ năng hô hấp</dc:title>
  <dc:creator>welcome</dc:creator>
  <cp:lastModifiedBy>Dell</cp:lastModifiedBy>
  <cp:revision>38</cp:revision>
  <dcterms:created xsi:type="dcterms:W3CDTF">2012-03-27T12:10:00Z</dcterms:created>
  <dcterms:modified xsi:type="dcterms:W3CDTF">2016-11-09T15:19:29Z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1033-10.1.0.5671</vt:lpwstr>
  </property>
</Properties>
</file>