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69" r:id="rId4"/>
    <p:sldId id="270" r:id="rId5"/>
    <p:sldId id="257" r:id="rId6"/>
    <p:sldId id="259" r:id="rId7"/>
    <p:sldId id="260" r:id="rId8"/>
    <p:sldId id="261" r:id="rId9"/>
    <p:sldId id="263" r:id="rId10"/>
    <p:sldId id="258" r:id="rId11"/>
    <p:sldId id="262" r:id="rId12"/>
    <p:sldId id="266" r:id="rId13"/>
    <p:sldId id="264" r:id="rId14"/>
    <p:sldId id="265" r:id="rId15"/>
    <p:sldId id="267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0071B3-D31B-4B3F-B09C-3E479646F6A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18661C-826C-490F-94D3-5AE11E6C584E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Hô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Hấp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7B4B87-D3B8-4EA1-A02A-E08D38C18023}" type="parTrans" cxnId="{05ABFEA8-2B05-4E9D-9DF3-4BF44E3AC7C6}">
      <dgm:prSet/>
      <dgm:spPr/>
      <dgm:t>
        <a:bodyPr/>
        <a:lstStyle/>
        <a:p>
          <a:endParaRPr lang="en-US"/>
        </a:p>
      </dgm:t>
    </dgm:pt>
    <dgm:pt modelId="{ED463D00-08B1-45DF-90A6-B3726370619C}" type="sibTrans" cxnId="{05ABFEA8-2B05-4E9D-9DF3-4BF44E3AC7C6}">
      <dgm:prSet/>
      <dgm:spPr/>
      <dgm:t>
        <a:bodyPr/>
        <a:lstStyle/>
        <a:p>
          <a:endParaRPr lang="en-US"/>
        </a:p>
      </dgm:t>
    </dgm:pt>
    <dgm:pt modelId="{D8F19F2A-3199-4D7C-96E3-DFDBB64C4FB2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Tim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Mạch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36E8B8-1846-4D06-BF6D-C8FF90C7031E}" type="parTrans" cxnId="{70C5A03B-E243-42A9-8F47-B1A7935A79AA}">
      <dgm:prSet/>
      <dgm:spPr/>
      <dgm:t>
        <a:bodyPr/>
        <a:lstStyle/>
        <a:p>
          <a:endParaRPr lang="en-US"/>
        </a:p>
      </dgm:t>
    </dgm:pt>
    <dgm:pt modelId="{8102F0B1-5414-4C75-B334-C4C0E7F12EFA}" type="sibTrans" cxnId="{70C5A03B-E243-42A9-8F47-B1A7935A79AA}">
      <dgm:prSet/>
      <dgm:spPr/>
      <dgm:t>
        <a:bodyPr/>
        <a:lstStyle/>
        <a:p>
          <a:endParaRPr lang="en-US"/>
        </a:p>
      </dgm:t>
    </dgm:pt>
    <dgm:pt modelId="{F84886B4-37A1-4F19-A049-36696CDE4022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Thần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Kinh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–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Cơ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4B02A4-62FF-4699-9AD2-06EAF162B139}" type="parTrans" cxnId="{C9308D2A-9016-49C1-97A3-1EE2AAE2CFFF}">
      <dgm:prSet/>
      <dgm:spPr/>
      <dgm:t>
        <a:bodyPr/>
        <a:lstStyle/>
        <a:p>
          <a:endParaRPr lang="en-US"/>
        </a:p>
      </dgm:t>
    </dgm:pt>
    <dgm:pt modelId="{34E6E627-FAA8-469B-913B-C1C69E97C9D0}" type="sibTrans" cxnId="{C9308D2A-9016-49C1-97A3-1EE2AAE2CFFF}">
      <dgm:prSet/>
      <dgm:spPr/>
      <dgm:t>
        <a:bodyPr/>
        <a:lstStyle/>
        <a:p>
          <a:endParaRPr lang="en-US"/>
        </a:p>
      </dgm:t>
    </dgm:pt>
    <dgm:pt modelId="{6CC11FE3-B203-4D58-B564-D170DCA77CE7}" type="pres">
      <dgm:prSet presAssocID="{000071B3-D31B-4B3F-B09C-3E479646F6A2}" presName="linear" presStyleCnt="0">
        <dgm:presLayoutVars>
          <dgm:animLvl val="lvl"/>
          <dgm:resizeHandles val="exact"/>
        </dgm:presLayoutVars>
      </dgm:prSet>
      <dgm:spPr/>
    </dgm:pt>
    <dgm:pt modelId="{FF843EE3-BA5D-4C7D-B0B5-F0DAD803F70C}" type="pres">
      <dgm:prSet presAssocID="{8518661C-826C-490F-94D3-5AE11E6C58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BF30B69-D5D2-4A1B-A5ED-5D774EBCE1F6}" type="pres">
      <dgm:prSet presAssocID="{ED463D00-08B1-45DF-90A6-B3726370619C}" presName="spacer" presStyleCnt="0"/>
      <dgm:spPr/>
    </dgm:pt>
    <dgm:pt modelId="{5C42E0A3-E86F-4B67-BEEC-021EC614314A}" type="pres">
      <dgm:prSet presAssocID="{D8F19F2A-3199-4D7C-96E3-DFDBB64C4FB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990D408-9235-4549-A038-4FC1DD5B13BB}" type="pres">
      <dgm:prSet presAssocID="{8102F0B1-5414-4C75-B334-C4C0E7F12EFA}" presName="spacer" presStyleCnt="0"/>
      <dgm:spPr/>
    </dgm:pt>
    <dgm:pt modelId="{ECC7C74F-3799-43B4-A94F-42CB68E6F832}" type="pres">
      <dgm:prSet presAssocID="{F84886B4-37A1-4F19-A049-36696CDE402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308D2A-9016-49C1-97A3-1EE2AAE2CFFF}" srcId="{000071B3-D31B-4B3F-B09C-3E479646F6A2}" destId="{F84886B4-37A1-4F19-A049-36696CDE4022}" srcOrd="2" destOrd="0" parTransId="{544B02A4-62FF-4699-9AD2-06EAF162B139}" sibTransId="{34E6E627-FAA8-469B-913B-C1C69E97C9D0}"/>
    <dgm:cxn modelId="{B7861E36-BBAB-44B0-B29B-DDD678E5D4F3}" type="presOf" srcId="{D8F19F2A-3199-4D7C-96E3-DFDBB64C4FB2}" destId="{5C42E0A3-E86F-4B67-BEEC-021EC614314A}" srcOrd="0" destOrd="0" presId="urn:microsoft.com/office/officeart/2005/8/layout/vList2"/>
    <dgm:cxn modelId="{70C5A03B-E243-42A9-8F47-B1A7935A79AA}" srcId="{000071B3-D31B-4B3F-B09C-3E479646F6A2}" destId="{D8F19F2A-3199-4D7C-96E3-DFDBB64C4FB2}" srcOrd="1" destOrd="0" parTransId="{1236E8B8-1846-4D06-BF6D-C8FF90C7031E}" sibTransId="{8102F0B1-5414-4C75-B334-C4C0E7F12EFA}"/>
    <dgm:cxn modelId="{AADFFC45-188C-4943-94D4-1972B5ADA1E1}" type="presOf" srcId="{F84886B4-37A1-4F19-A049-36696CDE4022}" destId="{ECC7C74F-3799-43B4-A94F-42CB68E6F832}" srcOrd="0" destOrd="0" presId="urn:microsoft.com/office/officeart/2005/8/layout/vList2"/>
    <dgm:cxn modelId="{1E8CE88E-5AC8-4A6A-9D94-4FEE26FBA344}" type="presOf" srcId="{8518661C-826C-490F-94D3-5AE11E6C584E}" destId="{FF843EE3-BA5D-4C7D-B0B5-F0DAD803F70C}" srcOrd="0" destOrd="0" presId="urn:microsoft.com/office/officeart/2005/8/layout/vList2"/>
    <dgm:cxn modelId="{05ABFEA8-2B05-4E9D-9DF3-4BF44E3AC7C6}" srcId="{000071B3-D31B-4B3F-B09C-3E479646F6A2}" destId="{8518661C-826C-490F-94D3-5AE11E6C584E}" srcOrd="0" destOrd="0" parTransId="{B17B4B87-D3B8-4EA1-A02A-E08D38C18023}" sibTransId="{ED463D00-08B1-45DF-90A6-B3726370619C}"/>
    <dgm:cxn modelId="{8FD92EBD-FD60-4D42-9CDD-E90474D472F9}" type="presOf" srcId="{000071B3-D31B-4B3F-B09C-3E479646F6A2}" destId="{6CC11FE3-B203-4D58-B564-D170DCA77CE7}" srcOrd="0" destOrd="0" presId="urn:microsoft.com/office/officeart/2005/8/layout/vList2"/>
    <dgm:cxn modelId="{ED0AC437-C88E-47EE-95A1-1A55ABF04D97}" type="presParOf" srcId="{6CC11FE3-B203-4D58-B564-D170DCA77CE7}" destId="{FF843EE3-BA5D-4C7D-B0B5-F0DAD803F70C}" srcOrd="0" destOrd="0" presId="urn:microsoft.com/office/officeart/2005/8/layout/vList2"/>
    <dgm:cxn modelId="{1F418507-6FC9-46D5-A9D6-89592623BFAB}" type="presParOf" srcId="{6CC11FE3-B203-4D58-B564-D170DCA77CE7}" destId="{5BF30B69-D5D2-4A1B-A5ED-5D774EBCE1F6}" srcOrd="1" destOrd="0" presId="urn:microsoft.com/office/officeart/2005/8/layout/vList2"/>
    <dgm:cxn modelId="{6A6733E0-9917-4920-B447-AAD8F07D54BD}" type="presParOf" srcId="{6CC11FE3-B203-4D58-B564-D170DCA77CE7}" destId="{5C42E0A3-E86F-4B67-BEEC-021EC614314A}" srcOrd="2" destOrd="0" presId="urn:microsoft.com/office/officeart/2005/8/layout/vList2"/>
    <dgm:cxn modelId="{3DD66101-7042-4753-B256-757E1BE48944}" type="presParOf" srcId="{6CC11FE3-B203-4D58-B564-D170DCA77CE7}" destId="{1990D408-9235-4549-A038-4FC1DD5B13BB}" srcOrd="3" destOrd="0" presId="urn:microsoft.com/office/officeart/2005/8/layout/vList2"/>
    <dgm:cxn modelId="{152C22E2-C6F8-4143-A69C-84C8727E2B4A}" type="presParOf" srcId="{6CC11FE3-B203-4D58-B564-D170DCA77CE7}" destId="{ECC7C74F-3799-43B4-A94F-42CB68E6F83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43EE3-BA5D-4C7D-B0B5-F0DAD803F70C}">
      <dsp:nvSpPr>
        <dsp:cNvPr id="0" name=""/>
        <dsp:cNvSpPr/>
      </dsp:nvSpPr>
      <dsp:spPr>
        <a:xfrm>
          <a:off x="0" y="31018"/>
          <a:ext cx="10895369" cy="1029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Hô</a:t>
          </a: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Hấp</a:t>
          </a:r>
          <a:endParaRPr lang="en-US" sz="4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261" y="81279"/>
        <a:ext cx="10794847" cy="929078"/>
      </dsp:txXfrm>
    </dsp:sp>
    <dsp:sp modelId="{5C42E0A3-E86F-4B67-BEEC-021EC614314A}">
      <dsp:nvSpPr>
        <dsp:cNvPr id="0" name=""/>
        <dsp:cNvSpPr/>
      </dsp:nvSpPr>
      <dsp:spPr>
        <a:xfrm>
          <a:off x="0" y="1187338"/>
          <a:ext cx="10895369" cy="1029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Tim </a:t>
          </a: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Mạch</a:t>
          </a:r>
          <a:endParaRPr lang="en-US" sz="4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261" y="1237599"/>
        <a:ext cx="10794847" cy="929078"/>
      </dsp:txXfrm>
    </dsp:sp>
    <dsp:sp modelId="{ECC7C74F-3799-43B4-A94F-42CB68E6F832}">
      <dsp:nvSpPr>
        <dsp:cNvPr id="0" name=""/>
        <dsp:cNvSpPr/>
      </dsp:nvSpPr>
      <dsp:spPr>
        <a:xfrm>
          <a:off x="0" y="2343658"/>
          <a:ext cx="10895369" cy="1029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Thần</a:t>
          </a: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Kinh</a:t>
          </a: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 – </a:t>
          </a: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Cơ</a:t>
          </a:r>
          <a:endParaRPr lang="en-US" sz="4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261" y="2393919"/>
        <a:ext cx="10794847" cy="929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07CD2-9D1A-47A3-8C45-0489AA77D764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832D4-83E4-4CE5-944F-79690725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36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2A4A-01B2-4F3D-BA79-76E12B2BA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50" y="723900"/>
            <a:ext cx="11182349" cy="3329581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HEN - COPD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71C71-EE98-47BF-B76D-FF58D1EAF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05905"/>
            <a:ext cx="9846420" cy="861420"/>
          </a:xfrm>
        </p:spPr>
        <p:txBody>
          <a:bodyPr>
            <a:no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THS. BS. NGÔ NGUYỄN HẢI THANH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Y d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Tp.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Hcm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y3, Y4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khoa, yhdp3</a:t>
            </a:r>
          </a:p>
        </p:txBody>
      </p:sp>
    </p:spTree>
    <p:extLst>
      <p:ext uri="{BB962C8B-B14F-4D97-AF65-F5344CB8AC3E}">
        <p14:creationId xmlns:p14="http://schemas.microsoft.com/office/powerpoint/2010/main" val="15680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0DEF0C-6C0A-4681-9629-AC15AF98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9B48B-3469-438B-8E74-69CC58733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66" y="647641"/>
            <a:ext cx="7668841" cy="575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34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7CC7410-C30B-4BD1-842E-0A7A2E19F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COPD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796EF65E-F980-43BD-9AEA-F993DA312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424907"/>
              </p:ext>
            </p:extLst>
          </p:nvPr>
        </p:nvGraphicFramePr>
        <p:xfrm>
          <a:off x="446880" y="1574202"/>
          <a:ext cx="11298240" cy="48310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824560">
                  <a:extLst>
                    <a:ext uri="{9D8B030D-6E8A-4147-A177-3AD203B41FA5}">
                      <a16:colId xmlns:a16="http://schemas.microsoft.com/office/drawing/2014/main" val="885036287"/>
                    </a:ext>
                  </a:extLst>
                </a:gridCol>
                <a:gridCol w="2824560">
                  <a:extLst>
                    <a:ext uri="{9D8B030D-6E8A-4147-A177-3AD203B41FA5}">
                      <a16:colId xmlns:a16="http://schemas.microsoft.com/office/drawing/2014/main" val="868780798"/>
                    </a:ext>
                  </a:extLst>
                </a:gridCol>
                <a:gridCol w="2824560">
                  <a:extLst>
                    <a:ext uri="{9D8B030D-6E8A-4147-A177-3AD203B41FA5}">
                      <a16:colId xmlns:a16="http://schemas.microsoft.com/office/drawing/2014/main" val="1519969344"/>
                    </a:ext>
                  </a:extLst>
                </a:gridCol>
                <a:gridCol w="2824560">
                  <a:extLst>
                    <a:ext uri="{9D8B030D-6E8A-4147-A177-3AD203B41FA5}">
                      <a16:colId xmlns:a16="http://schemas.microsoft.com/office/drawing/2014/main" val="3686520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NHẸ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TRUNG BÌNH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NẶNG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57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b="1" dirty="0"/>
                        <a:t>TRIỆU CHỨNG CHÍNH</a:t>
                      </a:r>
                      <a:endParaRPr lang="en-US" sz="2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 </a:t>
                      </a:r>
                      <a:r>
                        <a:rPr lang="en-US" sz="2500" dirty="0" err="1"/>
                        <a:t>trong</a:t>
                      </a:r>
                      <a:r>
                        <a:rPr lang="en-US" sz="2500" dirty="0"/>
                        <a:t> 3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2 </a:t>
                      </a:r>
                      <a:r>
                        <a:rPr lang="en-US" sz="2500" dirty="0" err="1"/>
                        <a:t>trong</a:t>
                      </a:r>
                      <a:r>
                        <a:rPr lang="en-US" sz="2500" dirty="0"/>
                        <a:t> 3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Cả</a:t>
                      </a:r>
                      <a:r>
                        <a:rPr lang="en-US" sz="2500" dirty="0"/>
                        <a:t> 3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46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b="1" dirty="0"/>
                        <a:t>TUỔI</a:t>
                      </a:r>
                      <a:endParaRPr lang="en-US" sz="2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Bất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kì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Bất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kì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Th</a:t>
                      </a:r>
                      <a:r>
                        <a:rPr lang="vi-VN" sz="2500" dirty="0"/>
                        <a:t>ư</a:t>
                      </a:r>
                      <a:r>
                        <a:rPr lang="en-US" sz="2500" dirty="0" err="1"/>
                        <a:t>ờng</a:t>
                      </a:r>
                      <a:r>
                        <a:rPr lang="en-US" sz="2500" dirty="0"/>
                        <a:t> ≥ 65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42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b="1" dirty="0"/>
                        <a:t>FEV1</a:t>
                      </a:r>
                      <a:endParaRPr lang="en-US" sz="2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FEV1 &gt; 50% </a:t>
                      </a:r>
                      <a:r>
                        <a:rPr lang="en-US" sz="2500" dirty="0" err="1"/>
                        <a:t>Pred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FEV1 &gt; 50% </a:t>
                      </a:r>
                      <a:r>
                        <a:rPr lang="en-US" sz="2500" dirty="0" err="1"/>
                        <a:t>Pred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FEV1 ≤ 50% </a:t>
                      </a:r>
                      <a:r>
                        <a:rPr lang="en-US" sz="2500" dirty="0" err="1"/>
                        <a:t>Pred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03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b="1" dirty="0"/>
                        <a:t>ĐỢT CẤP</a:t>
                      </a:r>
                      <a:endParaRPr lang="en-US" sz="2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&lt; 4 </a:t>
                      </a:r>
                      <a:r>
                        <a:rPr lang="en-US" sz="2500" dirty="0" err="1"/>
                        <a:t>lần</a:t>
                      </a:r>
                      <a:r>
                        <a:rPr lang="en-US" sz="2500" dirty="0"/>
                        <a:t>/ </a:t>
                      </a:r>
                      <a:r>
                        <a:rPr lang="en-US" sz="2500" dirty="0" err="1"/>
                        <a:t>năm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&lt; 4 </a:t>
                      </a:r>
                      <a:r>
                        <a:rPr lang="en-US" sz="2500" dirty="0" err="1"/>
                        <a:t>lần</a:t>
                      </a:r>
                      <a:r>
                        <a:rPr lang="en-US" sz="2500" dirty="0"/>
                        <a:t>/ </a:t>
                      </a:r>
                      <a:r>
                        <a:rPr lang="en-US" sz="2500" dirty="0" err="1"/>
                        <a:t>năm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≥ 4 </a:t>
                      </a:r>
                      <a:r>
                        <a:rPr lang="en-US" sz="2500" dirty="0" err="1"/>
                        <a:t>lần</a:t>
                      </a:r>
                      <a:r>
                        <a:rPr lang="en-US" sz="2500" dirty="0"/>
                        <a:t>/ </a:t>
                      </a:r>
                      <a:r>
                        <a:rPr lang="en-US" sz="2500" dirty="0" err="1"/>
                        <a:t>năm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7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b="1" dirty="0" err="1"/>
                        <a:t>Bệnh</a:t>
                      </a:r>
                      <a:r>
                        <a:rPr lang="en-US" sz="2500" b="1" dirty="0"/>
                        <a:t> </a:t>
                      </a:r>
                      <a:r>
                        <a:rPr lang="en-US" sz="2500" b="1" dirty="0" err="1"/>
                        <a:t>kèm</a:t>
                      </a:r>
                      <a:endParaRPr lang="en-US" sz="2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Không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Không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Rõ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ràng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44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/>
                        <a:t>TÁC NHÂN GÂY BỆNH Đ</a:t>
                      </a:r>
                      <a:r>
                        <a:rPr lang="vi-VN" sz="2500" b="1" dirty="0"/>
                        <a:t>Ư</a:t>
                      </a:r>
                      <a:r>
                        <a:rPr lang="en-US" sz="2500" b="1" dirty="0"/>
                        <a:t>ỜNG HÔ HẤP</a:t>
                      </a:r>
                    </a:p>
                    <a:p>
                      <a:endParaRPr lang="en-US" sz="2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Virus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i="1" dirty="0"/>
                        <a:t>H. influenzae</a:t>
                      </a:r>
                    </a:p>
                    <a:p>
                      <a:r>
                        <a:rPr lang="en-US" sz="2500" i="1" dirty="0"/>
                        <a:t>M. catarrhalis</a:t>
                      </a:r>
                    </a:p>
                    <a:p>
                      <a:r>
                        <a:rPr lang="en-US" sz="2500" i="1" dirty="0"/>
                        <a:t>S. pneumonia</a:t>
                      </a:r>
                      <a:endParaRPr lang="en-US" sz="25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Gram </a:t>
                      </a:r>
                      <a:r>
                        <a:rPr lang="en-US" sz="2500" dirty="0" err="1"/>
                        <a:t>âm</a:t>
                      </a:r>
                      <a:endParaRPr lang="en-US" sz="2500" dirty="0"/>
                    </a:p>
                    <a:p>
                      <a:r>
                        <a:rPr lang="en-US" sz="2500" i="1" dirty="0"/>
                        <a:t>P. </a:t>
                      </a:r>
                      <a:r>
                        <a:rPr lang="en-US" sz="2500" i="1" dirty="0" err="1"/>
                        <a:t>aegruginosa</a:t>
                      </a:r>
                      <a:endParaRPr lang="en-US" sz="25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9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8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1F31-FB2A-4551-8614-05A70642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3868738" cy="4195481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vi, vi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3218B4-1826-4289-ABE1-77936DD9C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36164" cy="140053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đẩy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NHIỄM TRÙNG		KO NHIỄM TRÙNG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98A848-99A9-488B-A275-FD1D04EFB30A}"/>
              </a:ext>
            </a:extLst>
          </p:cNvPr>
          <p:cNvSpPr txBox="1">
            <a:spLocks/>
          </p:cNvSpPr>
          <p:nvPr/>
        </p:nvSpPr>
        <p:spPr>
          <a:xfrm>
            <a:off x="5818188" y="2052918"/>
            <a:ext cx="386873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nhịp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kèm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nặng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…)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6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E8685E-87D3-4734-9097-13D09202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7F5451-F845-4EBF-9A75-53DED4A7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83" t="18666" r="14166" b="13037"/>
          <a:stretch/>
        </p:blipFill>
        <p:spPr>
          <a:xfrm>
            <a:off x="1773357" y="1308735"/>
            <a:ext cx="8277477" cy="49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17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DC7F02-460E-498C-934D-D566C7C2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5E543-FB9F-4A6E-8B01-2FF8C313C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82" t="30316"/>
          <a:stretch/>
        </p:blipFill>
        <p:spPr>
          <a:xfrm>
            <a:off x="8414915" y="1853248"/>
            <a:ext cx="3443288" cy="2295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E80E24-6948-4955-A4A6-909AB3109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4" y="1853248"/>
            <a:ext cx="7658100" cy="426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50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1F31-FB2A-4551-8614-05A70642F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HÔ HẤP KÝ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phổi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3218B4-1826-4289-ABE1-77936DD9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DC79C4-EDE8-490C-9E3A-A315F903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687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1F31-FB2A-4551-8614-05A70642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37" y="2033868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KỸ THUẬT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GIẢN ĐỒ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CÓ HỘI CHỨNG TẮC NGHẼN HAY KHÔNG?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MỨC ĐỘ TẮC NGHẼN?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CÓ ĐÁP ỨNG TEST GIÃN PHẾ QUẢN HAY KHÔNG?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CÓ HỘI CHỨNG HẠN CHẾ HAY KHÔNG?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MỨC ĐỘ HẠN CHẾ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3218B4-1826-4289-ABE1-77936DD9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DC79C4-EDE8-490C-9E3A-A315F903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 descr="Pulmonary Function Filters: March 2018">
            <a:extLst>
              <a:ext uri="{FF2B5EF4-FFF2-40B4-BE49-F238E27FC236}">
                <a16:creationId xmlns:a16="http://schemas.microsoft.com/office/drawing/2014/main" id="{5363D542-E118-4D99-A694-C6E21EB2F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7625"/>
            <a:ext cx="4821157" cy="676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615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D67D-BDC9-4BDF-81DA-F3266336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 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B007-D466-41DB-9333-7C6A575E1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0.7 hay LLN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SVC/ FVC/ VC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nghẽn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493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D67D-BDC9-4BDF-81DA-F3266336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71450"/>
            <a:ext cx="9404723" cy="168179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nghẽn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ATS/ ERS 2005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GOLD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B6C30-AF48-4284-AA78-E2F249261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3" t="21389" r="14687" b="7024"/>
          <a:stretch/>
        </p:blipFill>
        <p:spPr>
          <a:xfrm>
            <a:off x="6238875" y="2195583"/>
            <a:ext cx="5374058" cy="3466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696841-E93B-4148-BE84-B332FF82F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8" t="19722" r="3229"/>
          <a:stretch/>
        </p:blipFill>
        <p:spPr>
          <a:xfrm>
            <a:off x="502867" y="2195582"/>
            <a:ext cx="5374058" cy="346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47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D67D-BDC9-4BDF-81DA-F3266336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71450"/>
            <a:ext cx="9404723" cy="168179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3423D7-84A9-432F-9315-48EA9CAC68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34" t="29037" r="10251" b="6222"/>
          <a:stretch/>
        </p:blipFill>
        <p:spPr>
          <a:xfrm>
            <a:off x="1498600" y="1432560"/>
            <a:ext cx="9194800" cy="44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1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E00D-D40E-4C15-A5E7-7DB6DE91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NGUYÊN NHÂN GÂY KHÓ THỞ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3B860A-1B34-4BDB-A5C0-C2938C3FB9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1776354"/>
              </p:ext>
            </p:extLst>
          </p:nvPr>
        </p:nvGraphicFramePr>
        <p:xfrm>
          <a:off x="650519" y="19720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020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E579-DDFD-4FC9-903B-F563A4A8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NGUYÊN NHÂN GÂY KHÓ THỞ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CB3AF-105C-4DA1-A925-4DA15F9DC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468813" cy="419548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SUY TIM CẤP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TRÀN DỊCH MÀNG NGOÀI TIM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B2AF84-3D6F-4A85-B8A6-516FA54533D8}"/>
              </a:ext>
            </a:extLst>
          </p:cNvPr>
          <p:cNvSpPr txBox="1">
            <a:spLocks/>
          </p:cNvSpPr>
          <p:nvPr/>
        </p:nvSpPr>
        <p:spPr>
          <a:xfrm>
            <a:off x="6619877" y="2052917"/>
            <a:ext cx="446881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THẦN KINH-C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Guillain Barre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vẹo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34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E579-DDFD-4FC9-903B-F563A4A8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NGUYÊN NHÂN GÂY KHÓ THỞ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E47CAF-307A-49A1-9BDB-BB07CFD6C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3840164" cy="419548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VIÊM THANH QUẢN CẤP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DỊ VẬT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ỜNG THỞ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B8E513-AC75-4089-ADC5-1CDB03AFB46F}"/>
              </a:ext>
            </a:extLst>
          </p:cNvPr>
          <p:cNvSpPr txBox="1">
            <a:spLocks/>
          </p:cNvSpPr>
          <p:nvPr/>
        </p:nvSpPr>
        <p:spPr>
          <a:xfrm>
            <a:off x="6677025" y="2052917"/>
            <a:ext cx="3676650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TRÀN KHÍ MÀNG PHỔI/ TRÀN DỊCH MÀNG PHỔI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THUYÊN TẮC PHỔI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GIÃN PHẾ QUẢN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VIÊM PHỔI</a:t>
            </a:r>
          </a:p>
        </p:txBody>
      </p:sp>
    </p:spTree>
    <p:extLst>
      <p:ext uri="{BB962C8B-B14F-4D97-AF65-F5344CB8AC3E}">
        <p14:creationId xmlns:p14="http://schemas.microsoft.com/office/powerpoint/2010/main" val="309316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A63B-3A62-4689-BE81-20E332D4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trắc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HEN								COPD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1F31-FB2A-4551-8614-05A70642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963" y="2071968"/>
            <a:ext cx="1744662" cy="419548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GIỚI TÍNH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D831EF-8987-45E1-9832-5B364367097C}"/>
              </a:ext>
            </a:extLst>
          </p:cNvPr>
          <p:cNvSpPr txBox="1">
            <a:spLocks/>
          </p:cNvSpPr>
          <p:nvPr/>
        </p:nvSpPr>
        <p:spPr>
          <a:xfrm>
            <a:off x="2255838" y="2071968"/>
            <a:ext cx="336391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Trẻ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Nam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dậy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&gt; Nam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9B1F78-9BEB-4E02-9BA0-B38A612314CB}"/>
              </a:ext>
            </a:extLst>
          </p:cNvPr>
          <p:cNvSpPr txBox="1">
            <a:spLocks/>
          </p:cNvSpPr>
          <p:nvPr/>
        </p:nvSpPr>
        <p:spPr>
          <a:xfrm>
            <a:off x="7094538" y="2076096"/>
            <a:ext cx="284162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40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 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9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A63B-3A62-4689-BE81-20E332D4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HEN								COPD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D831EF-8987-45E1-9832-5B364367097C}"/>
              </a:ext>
            </a:extLst>
          </p:cNvPr>
          <p:cNvSpPr txBox="1">
            <a:spLocks/>
          </p:cNvSpPr>
          <p:nvPr/>
        </p:nvSpPr>
        <p:spPr>
          <a:xfrm>
            <a:off x="2255838" y="2071968"/>
            <a:ext cx="370681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9B1F78-9BEB-4E02-9BA0-B38A612314CB}"/>
              </a:ext>
            </a:extLst>
          </p:cNvPr>
          <p:cNvSpPr txBox="1">
            <a:spLocks/>
          </p:cNvSpPr>
          <p:nvPr/>
        </p:nvSpPr>
        <p:spPr>
          <a:xfrm>
            <a:off x="7094538" y="2076096"/>
            <a:ext cx="370681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than/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0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A63B-3A62-4689-BE81-20E332D4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HEN								COPD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D831EF-8987-45E1-9832-5B364367097C}"/>
              </a:ext>
            </a:extLst>
          </p:cNvPr>
          <p:cNvSpPr txBox="1">
            <a:spLocks/>
          </p:cNvSpPr>
          <p:nvPr/>
        </p:nvSpPr>
        <p:spPr>
          <a:xfrm>
            <a:off x="2255838" y="2071968"/>
            <a:ext cx="370681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KHÒ KHÈ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KHÓ THỞ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NẶNG NGỰC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9B1F78-9BEB-4E02-9BA0-B38A612314CB}"/>
              </a:ext>
            </a:extLst>
          </p:cNvPr>
          <p:cNvSpPr txBox="1">
            <a:spLocks/>
          </p:cNvSpPr>
          <p:nvPr/>
        </p:nvSpPr>
        <p:spPr>
          <a:xfrm>
            <a:off x="7094538" y="2076096"/>
            <a:ext cx="370681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 ĐÀM MẠN TÍNH, ĐÀM NHẦY TRONG, NHIỀU BUỔI SÁNG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KHÓ THỞ KHI GẮNG SỨC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56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A63B-3A62-4689-BE81-20E332D4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HEN								COPD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D831EF-8987-45E1-9832-5B364367097C}"/>
              </a:ext>
            </a:extLst>
          </p:cNvPr>
          <p:cNvSpPr txBox="1">
            <a:spLocks/>
          </p:cNvSpPr>
          <p:nvPr/>
        </p:nvSpPr>
        <p:spPr>
          <a:xfrm>
            <a:off x="2255838" y="2071968"/>
            <a:ext cx="370681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nặng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9B1F78-9BEB-4E02-9BA0-B38A612314CB}"/>
              </a:ext>
            </a:extLst>
          </p:cNvPr>
          <p:cNvSpPr txBox="1">
            <a:spLocks/>
          </p:cNvSpPr>
          <p:nvPr/>
        </p:nvSpPr>
        <p:spPr>
          <a:xfrm>
            <a:off x="7094538" y="2076096"/>
            <a:ext cx="370681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thùng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90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A63B-3A62-4689-BE81-20E332D4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HEN								COPD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D831EF-8987-45E1-9832-5B364367097C}"/>
              </a:ext>
            </a:extLst>
          </p:cNvPr>
          <p:cNvSpPr txBox="1">
            <a:spLocks/>
          </p:cNvSpPr>
          <p:nvPr/>
        </p:nvSpPr>
        <p:spPr>
          <a:xfrm>
            <a:off x="2255838" y="2071968"/>
            <a:ext cx="370681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...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đẩy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 HEN KIỂM SOÁT TỐT – KIỂM SOÁT 1 PHẦN – KHÔNG KIỂM SOÁT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9B1F78-9BEB-4E02-9BA0-B38A612314CB}"/>
              </a:ext>
            </a:extLst>
          </p:cNvPr>
          <p:cNvSpPr txBox="1">
            <a:spLocks/>
          </p:cNvSpPr>
          <p:nvPr/>
        </p:nvSpPr>
        <p:spPr>
          <a:xfrm>
            <a:off x="7094538" y="2076096"/>
            <a:ext cx="370681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COPD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...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đẩy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 COPD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A-B-C-D</a:t>
            </a:r>
          </a:p>
        </p:txBody>
      </p:sp>
    </p:spTree>
    <p:extLst>
      <p:ext uri="{BB962C8B-B14F-4D97-AF65-F5344CB8AC3E}">
        <p14:creationId xmlns:p14="http://schemas.microsoft.com/office/powerpoint/2010/main" val="1050324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BFE57CB1B11440BCD12107BCD10307" ma:contentTypeVersion="10" ma:contentTypeDescription="Create a new document." ma:contentTypeScope="" ma:versionID="bf3ff848e30086e6dc2c57f65601a3db">
  <xsd:schema xmlns:xsd="http://www.w3.org/2001/XMLSchema" xmlns:xs="http://www.w3.org/2001/XMLSchema" xmlns:p="http://schemas.microsoft.com/office/2006/metadata/properties" xmlns:ns2="d62cfb88-c9f5-440a-a294-7d451f7acc2d" targetNamespace="http://schemas.microsoft.com/office/2006/metadata/properties" ma:root="true" ma:fieldsID="7a6617317d6639fc5c242bfe79dc6209" ns2:_="">
    <xsd:import namespace="d62cfb88-c9f5-440a-a294-7d451f7acc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cfb88-c9f5-440a-a294-7d451f7acc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27DCF7-E1D8-4FC7-B822-62D60FC729E8}"/>
</file>

<file path=customXml/itemProps2.xml><?xml version="1.0" encoding="utf-8"?>
<ds:datastoreItem xmlns:ds="http://schemas.openxmlformats.org/officeDocument/2006/customXml" ds:itemID="{C686B165-3ADC-4ACC-BDBE-50847BDBB638}"/>
</file>

<file path=customXml/itemProps3.xml><?xml version="1.0" encoding="utf-8"?>
<ds:datastoreItem xmlns:ds="http://schemas.openxmlformats.org/officeDocument/2006/customXml" ds:itemID="{554D8858-936E-405E-83FD-020AB783524C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</TotalTime>
  <Words>687</Words>
  <Application>Microsoft Office PowerPoint</Application>
  <PresentationFormat>Widescreen</PresentationFormat>
  <Paragraphs>171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Phân biệt:      HEN - COPD</vt:lpstr>
      <vt:lpstr>NGUYÊN NHÂN GÂY KHÓ THỞ</vt:lpstr>
      <vt:lpstr>NGUYÊN NHÂN GÂY KHÓ THỞ</vt:lpstr>
      <vt:lpstr>NGUYÊN NHÂN GÂY KHÓ THỞ</vt:lpstr>
      <vt:lpstr>Sinh trắc     HEN        COPD</vt:lpstr>
      <vt:lpstr>Tiền căn     HEN        COPD</vt:lpstr>
      <vt:lpstr>Triệu chứng cơ năng     HEN        COPD</vt:lpstr>
      <vt:lpstr>Triệu chứng thực thể     HEN        COPD</vt:lpstr>
      <vt:lpstr>Chẩn đoán     HEN        COPD</vt:lpstr>
      <vt:lpstr>HEN</vt:lpstr>
      <vt:lpstr>COPD</vt:lpstr>
      <vt:lpstr>Yếu tố thúc đẩy  NHIỄM TRÙNG  KO NHIỄM TRÙNG</vt:lpstr>
      <vt:lpstr>HEN</vt:lpstr>
      <vt:lpstr>COPD</vt:lpstr>
      <vt:lpstr>Cận lâm sàng</vt:lpstr>
      <vt:lpstr>Các bước đọc</vt:lpstr>
      <vt:lpstr>Lưu ý</vt:lpstr>
      <vt:lpstr>Mức độ tắc nghẽn    ATS/ ERS 2005       GOLD</vt:lpstr>
      <vt:lpstr>Nghiệm pháp Giãn phế quản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biệt:       HEN - COPD</dc:title>
  <dc:creator>Nguyen Hai Thanh Ngo</dc:creator>
  <cp:lastModifiedBy>Nguyen Hai Thanh Ngo</cp:lastModifiedBy>
  <cp:revision>17</cp:revision>
  <dcterms:created xsi:type="dcterms:W3CDTF">2020-04-07T10:09:22Z</dcterms:created>
  <dcterms:modified xsi:type="dcterms:W3CDTF">2020-08-12T11:07:04Z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0x0101009CBFE57CB1B11440BCD12107BCD10307</vt:lpwstr>
  </property>
</Properties>
</file>