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442" r:id="rId3"/>
    <p:sldId id="441" r:id="rId4"/>
    <p:sldId id="443" r:id="rId5"/>
    <p:sldId id="444" r:id="rId6"/>
    <p:sldId id="445" r:id="rId7"/>
    <p:sldId id="448" r:id="rId8"/>
    <p:sldId id="446" r:id="rId9"/>
    <p:sldId id="447" r:id="rId10"/>
    <p:sldId id="449" r:id="rId11"/>
    <p:sldId id="450" r:id="rId12"/>
    <p:sldId id="451" r:id="rId13"/>
    <p:sldId id="453" r:id="rId14"/>
    <p:sldId id="454" r:id="rId15"/>
    <p:sldId id="455" r:id="rId16"/>
    <p:sldId id="457" r:id="rId17"/>
    <p:sldId id="458" r:id="rId18"/>
    <p:sldId id="459" r:id="rId19"/>
    <p:sldId id="461" r:id="rId20"/>
    <p:sldId id="4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91606"/>
  </p:normalViewPr>
  <p:slideViewPr>
    <p:cSldViewPr>
      <p:cViewPr>
        <p:scale>
          <a:sx n="90" d="100"/>
          <a:sy n="90" d="100"/>
        </p:scale>
        <p:origin x="-840" y="420"/>
      </p:cViewPr>
      <p:guideLst>
        <p:guide orient="horz" pos="216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24" Type="http://schemas.openxmlformats.org/officeDocument/2006/relationships/viewProps" Target="viewProps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15" Type="http://schemas.openxmlformats.org/officeDocument/2006/relationships/slide" Target="slides/slide13.xml"/><Relationship Id="rId28" Type="http://schemas.openxmlformats.org/officeDocument/2006/relationships/customXml" Target="../customXml/item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D53AE-31ED-4743-BCE5-C80B32A7631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3EC5-8697-4F29-952F-8C02118724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FF8AC60-F6F6-4265-851C-01F224302E7C}" type="datetime1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695ED9-F73D-479F-A380-04593F762D4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D1B961-E2F1-4694-A465-5C30150B069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AB50D3-FA8F-467F-84FB-9D7FD09E1A1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596AE3-9DC0-4CBA-A2BB-BF6AFAFAF92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A57497-6D7C-4919-B3C6-73A46A9D198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486826-9766-4A92-9B04-9BC903A3DE0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69FB83-88DD-43DE-B92A-4E7610EDA49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B8E57B-F18D-4DDD-AB3C-D7C3BBF7025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173167-CE47-418D-A57C-9780BFBEB23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CA96DA-F89D-4092-A16E-E3AE07296A7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1EA0B0C-29F6-409B-8C16-4985A2EFC52A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2206625"/>
            <a:ext cx="8229600" cy="582613"/>
          </a:xfrm>
        </p:spPr>
        <p:txBody>
          <a:bodyPr/>
          <a:p>
            <a:pPr algn="ctr"/>
            <a:r>
              <a:rPr lang="en-SG" altLang="en-US" b="1">
                <a:solidFill>
                  <a:srgbClr val="FF0000"/>
                </a:solidFill>
              </a:rPr>
              <a:t>TÌNH HUỐNG LÂM SÀNG</a:t>
            </a:r>
            <a:endParaRPr lang="en-SG" altLang="en-US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80" y="571500"/>
            <a:ext cx="8229600" cy="582613"/>
          </a:xfrm>
        </p:spPr>
        <p:txBody>
          <a:bodyPr/>
          <a:p>
            <a:r>
              <a:rPr lang="en-SG" altLang="en-US" sz="3200" b="1">
                <a:solidFill>
                  <a:schemeClr val="accent2"/>
                </a:solidFill>
              </a:rPr>
              <a:t>Khám</a:t>
            </a:r>
            <a:endParaRPr lang="en-SG" altLang="en-US" sz="3200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25575"/>
            <a:ext cx="8229600" cy="495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lnSpc>
                <a:spcPct val="100000"/>
              </a:lnSpc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Khám vùng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Đầu mặt cổ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Cân đối, kết mạc mắt không vàng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Tuyến giáp không to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Hạch ngoại biên không sờ chạm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Tim: Mỏm tim ở khoang liên sườn V đường trung đòn trái, diện đập 1x1cm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T1, T2 đều rõ, tần số 94 lần/phút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 ổ đập bất thường, không rung miêu, không dấu nảy trước ngực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 âm thổi bất thường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SG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Phổi trong, không ran</a:t>
            </a:r>
            <a:endParaRPr lang="en-SG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SG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Bụng mềm</a:t>
            </a:r>
            <a:endParaRPr lang="en-SG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905" indent="0">
              <a:lnSpc>
                <a:spcPct val="100000"/>
              </a:lnSpc>
              <a:buNone/>
            </a:pPr>
            <a:r>
              <a:rPr lang="en-SG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Các cơ quan khác chưa phát hiện bất thường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05" indent="0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lstStyle/>
          <a:p>
            <a:r>
              <a:rPr lang="vi-VN" sz="3200" b="1" dirty="0">
                <a:solidFill>
                  <a:schemeClr val="accent2"/>
                </a:solidFill>
              </a:rPr>
              <a:t>Tóm tắt bệnh án:</a:t>
            </a:r>
            <a:endParaRPr lang="vi-VN" sz="3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260"/>
            <a:ext cx="8229600" cy="49530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Bệnh nhân nữ 77 tuổi nhập viện vì Mệt mỏi, buồn nôn, bệnh 5 năm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SG" alt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TCCN: </a:t>
            </a: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Mệt mỏi, chán ăn</a:t>
            </a:r>
            <a:r>
              <a:rPr lang="en-SG" alt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</a:t>
            </a: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uồn nôn, nôn thức ăn cũ</a:t>
            </a:r>
            <a:r>
              <a:rPr lang="en-SG" alt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</a:t>
            </a: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iêu phân đen sệt 1 lần/ngày</a:t>
            </a:r>
            <a:r>
              <a:rPr lang="en-SG" alt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</a:t>
            </a: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iểu vàng trong 500-600ml/ngày, lượng nước nhập 500ml/ngày</a:t>
            </a:r>
            <a:r>
              <a:rPr lang="en-SG" alt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</a:t>
            </a: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khan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SG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TCTT: niêm nhạt, HA 140/90 mmHg</a:t>
            </a:r>
            <a:endParaRPr lang="en-SG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513840" y="715010"/>
            <a:ext cx="5866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 đề thảo luận</a:t>
            </a:r>
            <a:endParaRPr lang="en-SG" altLang="en-US" sz="32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4075" y="1863725"/>
            <a:ext cx="7390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 sz="2800"/>
              <a:t>1. Các vấn đề</a:t>
            </a:r>
            <a:endParaRPr lang="en-SG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882015" y="2839720"/>
            <a:ext cx="657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 sz="2800"/>
              <a:t>2. Chẩn đoán sơ bộ, phân biệt</a:t>
            </a:r>
            <a:endParaRPr lang="en-SG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882015" y="3768090"/>
            <a:ext cx="7129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 sz="2800"/>
              <a:t>3. Đề nghị cận lâm sàng để tiếp cận từng bước bệnh nhân bệnh thận mạn</a:t>
            </a:r>
            <a:endParaRPr lang="en-SG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45" y="199390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</a:rPr>
              <a:t>Cận lâm sàng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" y="914400"/>
            <a:ext cx="8879840" cy="4892040"/>
          </a:xfrm>
        </p:spPr>
        <p:txBody>
          <a:bodyPr/>
          <a:p>
            <a:pPr marL="0" marR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13h30, 7/1 (NV)</a:t>
            </a:r>
            <a:endParaRPr lang="en-SG" altLang="vi-V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CTM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WBC 6.91 K/uL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Neu 75.5%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HGB 100 g/L. Hct 29.6%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MCV 63.9fL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MCH 21.6pg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PLT 181 G/L</a:t>
            </a:r>
            <a:endParaRPr lang="vi-V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Creatinin 419 umol/L</a:t>
            </a:r>
            <a:r>
              <a:rPr lang="en-SG" alt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AST 42.9 U/L. ALT 35.8 U/L</a:t>
            </a:r>
            <a:endParaRPr lang="vi-V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Đường huyết 8.11 mmol/L</a:t>
            </a:r>
            <a:endParaRPr lang="vi-V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0" indent="0">
              <a:buNone/>
            </a:pPr>
            <a:r>
              <a:rPr lang="vi-VN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TPTNT: </a:t>
            </a:r>
            <a:r>
              <a:rPr 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HC 10/uL</a:t>
            </a:r>
            <a:r>
              <a:rPr lang="en-SG" alt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Protein (+)</a:t>
            </a:r>
            <a:r>
              <a:rPr lang="en-SG" alt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Glucose (-)</a:t>
            </a:r>
            <a:r>
              <a:rPr lang="en-SG" alt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Leukocytes 500/uL</a:t>
            </a:r>
            <a:endParaRPr lang="vi-VN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0936" y="953098"/>
          <a:ext cx="8608060" cy="601599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1906270"/>
                <a:gridCol w="1259840"/>
                <a:gridCol w="1134110"/>
                <a:gridCol w="1300480"/>
                <a:gridCol w="1374140"/>
                <a:gridCol w="1633220"/>
              </a:tblGrid>
              <a:tr h="915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NV 13h30 7/1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19h15 8/1 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7h 9/1 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5h30 11/1 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7h 12/1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</a:tr>
              <a:tr h="616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Ure</a:t>
                      </a:r>
                      <a:endParaRPr lang="vi-VN" sz="2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vi-VN" sz="2000">
                          <a:effectLst/>
                        </a:rPr>
                        <a:t>mmol/L</a:t>
                      </a:r>
                      <a:endParaRPr lang="en-US" alt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000">
                          <a:effectLst/>
                        </a:rPr>
                        <a:t>17.8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42.8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000">
                          <a:effectLst/>
                        </a:rPr>
                        <a:t>27.4 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000">
                          <a:effectLst/>
                        </a:rPr>
                        <a:t>13.48</a:t>
                      </a:r>
                      <a:endParaRPr lang="vi-VN" sz="2000">
                        <a:effectLst/>
                      </a:endParaRPr>
                    </a:p>
                  </a:txBody>
                  <a:tcPr marL="51435" marR="51435" marT="0" marB="0" anchor="ctr"/>
                </a:tc>
              </a:tr>
              <a:tr h="73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 b="1">
                          <a:solidFill>
                            <a:srgbClr val="FF0000"/>
                          </a:solidFill>
                          <a:effectLst/>
                        </a:rPr>
                        <a:t>Creatinin</a:t>
                      </a:r>
                      <a:endParaRPr lang="vi-VN" sz="20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 b="1">
                          <a:solidFill>
                            <a:srgbClr val="FF0000"/>
                          </a:solidFill>
                          <a:effectLst/>
                          <a:sym typeface="+mn-ea"/>
                        </a:rPr>
                        <a:t>umol/L</a:t>
                      </a:r>
                      <a:endParaRPr lang="vi-VN" sz="2000" b="1">
                        <a:solidFill>
                          <a:srgbClr val="FF0000"/>
                        </a:solidFill>
                        <a:effectLst/>
                        <a:sym typeface="+mn-ea"/>
                      </a:endParaRPr>
                    </a:p>
                  </a:txBody>
                  <a:tcPr marL="51435" marR="51435" marT="0" marB="0" anchor="ctr" anchorCtr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400" b="0">
                          <a:solidFill>
                            <a:srgbClr val="FF0000"/>
                          </a:solidFill>
                          <a:effectLst/>
                        </a:rPr>
                        <a:t>419 </a:t>
                      </a:r>
                      <a:endParaRPr lang="vi-VN" sz="24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435" marR="51435" marT="0" marB="0" anchor="ctr" anchorCtr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400" b="0">
                          <a:solidFill>
                            <a:srgbClr val="FF0000"/>
                          </a:solidFill>
                          <a:effectLst/>
                        </a:rPr>
                        <a:t>165</a:t>
                      </a:r>
                      <a:endParaRPr lang="vi-VN" sz="24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435" marR="51435" marT="0" marB="0" anchor="ctr" anchorCtr="0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400" b="0">
                          <a:solidFill>
                            <a:srgbClr val="FF0000"/>
                          </a:solidFill>
                          <a:effectLst/>
                        </a:rPr>
                        <a:t>341</a:t>
                      </a:r>
                      <a:endParaRPr lang="vi-VN" sz="24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435" marR="51435" marT="0" marB="0" anchor="ctr" anchorCtr="0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400" b="0">
                          <a:solidFill>
                            <a:srgbClr val="FF0000"/>
                          </a:solidFill>
                          <a:effectLst/>
                        </a:rPr>
                        <a:t>303.6</a:t>
                      </a:r>
                      <a:endParaRPr lang="vi-VN" sz="24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435" marR="51435" marT="0" marB="0" anchor="ctr" anchorCtr="0"/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vi-VN" sz="2400" b="0">
                          <a:solidFill>
                            <a:srgbClr val="FF0000"/>
                          </a:solidFill>
                          <a:effectLst/>
                        </a:rPr>
                        <a:t>241.6</a:t>
                      </a:r>
                      <a:endParaRPr lang="vi-VN" sz="24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435" marR="51435" marT="0" marB="0" anchor="ctr" anchorCtr="0"/>
                </a:tc>
              </a:tr>
              <a:tr h="73977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Na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109.2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116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125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133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134.9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73977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Ka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4.66 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4.14 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3.72 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3.4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3.72  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739775"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Cl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74.6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78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90.7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vi-VN" sz="2000">
                          <a:effectLst/>
                        </a:rPr>
                        <a:t>97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457200" algn="ctr"/>
                      <a:r>
                        <a:rPr lang="vi-VN" sz="2000">
                          <a:effectLst/>
                        </a:rPr>
                        <a:t>95.7  </a:t>
                      </a:r>
                      <a:endParaRPr lang="vi-VN" sz="20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/>
        </p:nvSpPr>
        <p:spPr>
          <a:xfrm>
            <a:off x="271145" y="19939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</a:rPr>
              <a:t>Cận lâm sàng</a:t>
            </a:r>
            <a:endParaRPr lang="en-SG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1320" y="1760220"/>
            <a:ext cx="8229600" cy="4535170"/>
          </a:xfrm>
        </p:spPr>
        <p:txBody>
          <a:bodyPr/>
          <a:lstStyle/>
          <a:p>
            <a:pPr marL="0" lvl="0" indent="0">
              <a:buNone/>
            </a:pPr>
            <a:r>
              <a:rPr lang="vi-VN" sz="2400" b="1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ECG lúc NV 14h28 7/1: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Nhịp xoang, đều, tần số 100 l/ph.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Trục trung gian.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Sóng P  (DII) dài 1s, cao 2mm =&gt; không hình ảnh lớn nhĩ (T) hay (P).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Khoảng PR (DII) dài 1.2s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QRS hẹp, Solokow-Lyon thất (T) 22mm, thất (P) 6mm, Cornell 23mm =&gt; lớn thất (T) theo tiêu chuẩn Cornell.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ST đẳng điện, sóng T dẹt ở V4-5-6 =&gt; theo dõi thiếu máu cơ tim.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457200" y="72898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</a:rPr>
              <a:t>Cận lâm sàng</a:t>
            </a:r>
            <a:endParaRPr lang="en-SG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7365365" cy="49530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S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inh hoá máu 7h 9/1 (2 ngày sau NV):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Ure 42.8 mmol/L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Creatinin 341.6 umol/L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Na+ 125 mmol/L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K+ 3.72 mmol/L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Cl- 90.7 mmol/L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Ca++ 1,95 mmol/L</a:t>
            </a:r>
            <a:endParaRPr lang="en-SG" alt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Phospho 1,9</a:t>
            </a:r>
            <a:endParaRPr lang="en-SG" alt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PTH 290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Sắt HT 13.2 umol/L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Ferritin 2000 ng/mL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531495" y="37592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</a:rPr>
              <a:t>Cận lâm sàng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62455"/>
            <a:ext cx="8229600" cy="2675890"/>
          </a:xfrm>
        </p:spPr>
        <p:txBody>
          <a:bodyPr/>
          <a:lstStyle/>
          <a:p>
            <a:pPr marL="0" lvl="0" indent="0">
              <a:buNone/>
            </a:pPr>
            <a:r>
              <a:rPr lang="vi-VN" sz="2400" b="1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NSTQDDTT 13/1 (6 ngày sau NV):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GERD LA-A. Viêm xuất huyết dưới niêm mạc phình vị - thân vị. Viêm trợt sung huyết phù nề hang vị - tiền môn vị. Clotest (-).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vi-VN" sz="2400" b="1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Cấy NT 15/1 (7 ngày sau NV):</a:t>
            </a:r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không mọc.</a:t>
            </a:r>
            <a:endParaRPr lang="vi-VN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457200" y="72898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</a:rPr>
              <a:t>Cận lâm sàng</a:t>
            </a:r>
            <a:endParaRPr lang="en-SG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4200" y="1301750"/>
            <a:ext cx="8229600" cy="4953000"/>
          </a:xfrm>
        </p:spPr>
        <p:txBody>
          <a:bodyPr/>
          <a:p>
            <a:pPr marL="0" lvl="0" indent="0">
              <a:buNone/>
            </a:pPr>
            <a:r>
              <a:rPr lang="vi-VN" sz="2400" b="1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Điện di Hb 7h 13/1 (6 ngày sau NV):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HbH (-), HbBart (-)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HbA 95.2%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HbA2 4.8%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8890" indent="0">
              <a:buNone/>
            </a:pPr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HbF (-), HbE (-), HbS(-), HbC (-)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pPr marL="457200"/>
            <a:r>
              <a:rPr lang="vi-VN" sz="2400" dirty="0">
                <a:solidFill>
                  <a:schemeClr val="tx1">
                    <a:alpha val="55000"/>
                  </a:schemeClr>
                </a:solidFill>
                <a:effectLst/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HbA2 tăng =&gt; beta-thalassemia.</a:t>
            </a:r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0740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</a:rPr>
              <a:t>Tổng kết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7390" y="1660525"/>
            <a:ext cx="754761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SG" altLang="en-US" sz="2800">
                <a:latin typeface="Arial" panose="020B0604020202020204" pitchFamily="34" charset="0"/>
                <a:cs typeface="Arial" panose="020B0604020202020204" pitchFamily="34" charset="0"/>
              </a:rPr>
              <a:t>1. Chẩn đoán CKD</a:t>
            </a:r>
            <a:endParaRPr lang="en-SG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 sz="2800">
                <a:latin typeface="Arial" panose="020B0604020202020204" pitchFamily="34" charset="0"/>
                <a:cs typeface="Arial" panose="020B0604020202020204" pitchFamily="34" charset="0"/>
              </a:rPr>
              <a:t>(Phân biệt CKD - AKI - RPRF)</a:t>
            </a:r>
            <a:endParaRPr lang="en-SG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Nguyên nhân CKD</a:t>
            </a:r>
            <a:endParaRPr lang="en-SG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 sz="2800">
                <a:latin typeface="Arial" panose="020B0604020202020204" pitchFamily="34" charset="0"/>
                <a:cs typeface="Arial" panose="020B0604020202020204" pitchFamily="34" charset="0"/>
              </a:rPr>
              <a:t>3. Giai đoạn CKD</a:t>
            </a:r>
            <a:endParaRPr lang="en-SG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Biến chứng CKD</a:t>
            </a:r>
            <a:endParaRPr lang="en-SG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alt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Yếu tố làm nặng thêm và thúc đẩy tiến triển CKD</a:t>
            </a:r>
            <a:endParaRPr lang="en-SG" alt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565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</a:rPr>
              <a:t>Hành chính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4515"/>
            <a:ext cx="8229600" cy="2537460"/>
          </a:xfrm>
        </p:spPr>
        <p:txBody>
          <a:bodyPr/>
          <a:p>
            <a:r>
              <a:rPr lang="vi-VN" dirty="0">
                <a:solidFill>
                  <a:schemeClr val="tx1"/>
                </a:solidFill>
                <a:sym typeface="+mn-ea"/>
              </a:rPr>
              <a:t>TRẦN THỊ KIM H</a:t>
            </a:r>
            <a:r>
              <a:rPr lang="en-SG" altLang="vi-VN" dirty="0">
                <a:solidFill>
                  <a:schemeClr val="tx1"/>
                </a:solidFill>
                <a:sym typeface="+mn-ea"/>
              </a:rPr>
              <a:t>.</a:t>
            </a:r>
            <a:r>
              <a:rPr lang="vi-VN" dirty="0">
                <a:solidFill>
                  <a:schemeClr val="tx1"/>
                </a:solidFill>
                <a:sym typeface="+mn-ea"/>
              </a:rPr>
              <a:t>	Tuổi:77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  <a:sym typeface="+mn-ea"/>
              </a:rPr>
              <a:t>Địa chỉ: Quận Gò Vấp TP.HCM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  <a:sym typeface="+mn-ea"/>
              </a:rPr>
              <a:t>Lý do nhập viện: buồn nôn, nôn, mệt mỏi</a:t>
            </a:r>
            <a:endParaRPr lang="vi-VN" dirty="0">
              <a:solidFill>
                <a:schemeClr val="tx1"/>
              </a:solidFill>
              <a:sym typeface="+mn-ea"/>
            </a:endParaRPr>
          </a:p>
          <a:p>
            <a:r>
              <a:rPr lang="en-US" altLang="vi-VN" dirty="0">
                <a:solidFill>
                  <a:schemeClr val="tx1"/>
                </a:solidFill>
                <a:sym typeface="+mn-ea"/>
              </a:rPr>
              <a:t>Nhập viện: 7.1.2021</a:t>
            </a:r>
            <a:endParaRPr lang="en-US" altLang="vi-V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45" y="302260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</a:rPr>
              <a:t>Bệnh sử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952500"/>
            <a:ext cx="8776970" cy="5231130"/>
          </a:xfrm>
        </p:spPr>
        <p:txBody>
          <a:bodyPr/>
          <a:p>
            <a:r>
              <a:rPr lang="en-SG" alt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BN suy thận mạn 5 năm, đang điều trị</a:t>
            </a:r>
            <a:endParaRPr lang="vi-V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Cách nhập viện 2 ngày bệnh nhân cảm thấy mệt mỏi chán ăn, nôn ói sau ăn, dịch nôn thức ăn cũ không lẫn máu, tiêu phân đen sệt 1 lần/ngày, sau tiêu không chóng mặt, tiểu vàng trọng khoảng 500-600ml/ngày=&gt; </a:t>
            </a:r>
            <a:r>
              <a:rPr lang="en-SG" alt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NV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Trong quá trình bệnh, bệnh nhân không phù, ho khan ít không đàm, không đau ngực, không khó thở, không đau bụng, lượng nước nhập khoảng 500ml/ ngày</a:t>
            </a:r>
            <a:endParaRPr lang="vi-V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728980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</a:rPr>
              <a:t>Tình trạng lúc nhập viện</a:t>
            </a:r>
            <a:endParaRPr lang="en-SG" altLang="en-US"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210" y="1518920"/>
            <a:ext cx="7811770" cy="35591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BN tỉnh, tiếp xúc được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Sinh hiệu 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905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 Mạch: 98 l/p</a:t>
            </a:r>
            <a:endParaRPr lang="vi-V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905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 Huyết áp: 140/80 mmHg </a:t>
            </a:r>
            <a:endParaRPr lang="vi-V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905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 Nhiệt độ: 37.3 độ C 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905" indent="0">
              <a:buNone/>
            </a:pPr>
            <a:r>
              <a:rPr lang="vi-V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 Nhịp thở: 20 lần/ phút</a:t>
            </a:r>
            <a:endParaRPr lang="vi-V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570"/>
            <a:ext cx="8229600" cy="582613"/>
          </a:xfrm>
        </p:spPr>
        <p:txBody>
          <a:bodyPr/>
          <a:p>
            <a:r>
              <a:rPr lang="en-SG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căn</a:t>
            </a:r>
            <a:endParaRPr lang="en-SG" alt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65"/>
            <a:ext cx="8229600" cy="47948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Tăng huyết áp hơn 30 năm, điều trị bằng thuốc, huyết áp cao nhất 180/90, huyết áp dễ chịu 130-140/90mmHg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Đái tháo đường phát hiện 8 năm, đường huyết kiểm soát ổn định, 3 năm trở lại đây điều trị bằng insulin, HbA1C 5,7% hiện đang điều trị bằng insulin 10IU/ngày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Bệnh thận mạn phát hiện cách đây 5-6 năm, tái khám thường xuyên, được chẩn đoán suy thận mạn giai đoạn cuối cách đây 3 tháng,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/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Không tiền căn bệnh tim mạch, tiêu hóa</a:t>
            </a:r>
            <a:endParaRPr lang="en-SG" alt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505"/>
            <a:ext cx="8229600" cy="495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b. Ngoại khoa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Chưa ghi nhận tiền căn chấn thương, phẫu thuật trước đây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c. PARA: 4004, sinh thường mãn kinh năm 55 tuổi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d. Thói quen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Không hút thuốc lá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Không uống rượu bia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e. Dị ứng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Chưa ghi nhận tiền căn dị ứng thuốc, thức ăn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Gia đình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Chưa ghi nhận tiền căn gia đình có người mắc bệnh thận mạn, THA, ĐTĐ, lupus, hen, lao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57200" y="49657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căn</a:t>
            </a:r>
            <a:endParaRPr lang="en-SG" alt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95" y="2094230"/>
            <a:ext cx="4373880" cy="25279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Toa thuốc đang uống: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Nifedipine 20mg 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1v x 2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Methyldopa 1 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 s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Agifuros 40mg 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1v s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Nicorandil 5mg 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 v x 2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Insulin Glargin 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10IU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C7CC53-AA6F-4A68-923C-40AE4BD5D118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1190" y="1945640"/>
            <a:ext cx="379857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reatinin trong quá trình tái khám: 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7/2019: 277 umol/L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12/12/2020: 328 umol/L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15/12: 439umol/L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endParaRPr lang="en-SG" alt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HBG:75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MCV 67.1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MCH: 20.5</a:t>
            </a:r>
            <a:r>
              <a:rPr lang="en-SG" alt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MCHC: 30.6</a:t>
            </a:r>
            <a:endParaRPr lang="vi-V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49657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SG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căn</a:t>
            </a:r>
            <a:endParaRPr lang="en-SG" altLang="en-US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65"/>
            <a:ext cx="8229600" cy="582613"/>
          </a:xfrm>
        </p:spPr>
        <p:txBody>
          <a:bodyPr/>
          <a:lstStyle/>
          <a:p>
            <a:r>
              <a:rPr lang="vi-V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qua các cơ quan</a:t>
            </a:r>
            <a:br>
              <a:rPr lang="vi-V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(sau nhập viện 7 ngày) </a:t>
            </a:r>
            <a:b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4690"/>
            <a:ext cx="8229600" cy="373570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 mạch: không đau ngực, không hồi hộp, không đánh trống ngực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Hô hấp: không khó thở, không ho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Tiêu hóa: không đau bụng, ăn uống tạm (cháo), tiêu phân đen lượng ít 1 lần/ ngày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Tiết niệu: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Thần kinh: không sốt, không đau đầu, không chóng mặt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Cơ xương khớp: không đau nhức các khớp.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5"/>
            <a:ext cx="8229600" cy="5826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Khám: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Tổng quát				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 tỉnh tiếp xúc tốt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niêm nhợt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 ấm, mạch quay đều rõ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 phù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 xuất huyết da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 hiệu:• Mạch: 94 lần/phút• Huyết áp: 140/80 mmHg • Nhiệt độ: 37 độ C • Nhịp thở: 18 lần/ phút.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Cân nặng: 52kg 	cao: 150cm		BMI:22.0kg/m2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C42C75E53704D838BC20832671C81" ma:contentTypeVersion="0" ma:contentTypeDescription="Create a new document." ma:contentTypeScope="" ma:versionID="0e6f43a1a017f26ec76320ea90d63bd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07B84C-033D-4A12-88EC-25923E1385FC}"/>
</file>

<file path=customXml/itemProps2.xml><?xml version="1.0" encoding="utf-8"?>
<ds:datastoreItem xmlns:ds="http://schemas.openxmlformats.org/officeDocument/2006/customXml" ds:itemID="{9D6C6CFD-9CBF-454D-A77D-25D4340EA207}"/>
</file>

<file path=customXml/itemProps3.xml><?xml version="1.0" encoding="utf-8"?>
<ds:datastoreItem xmlns:ds="http://schemas.openxmlformats.org/officeDocument/2006/customXml" ds:itemID="{3AB465C1-62E9-488A-90C5-86F451A6FDB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4502</Words>
  <Application>WPS Presentation</Application>
  <PresentationFormat>On-screen Show (4:3)</PresentationFormat>
  <Paragraphs>259</Paragraphs>
  <Slides>19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Wingdings</vt:lpstr>
      <vt:lpstr>Wingdings 2</vt:lpstr>
      <vt:lpstr>Orange Waves</vt:lpstr>
      <vt:lpstr>TÌNH HUỐNG LÂM SÀNG</vt:lpstr>
      <vt:lpstr>Hành chính</vt:lpstr>
      <vt:lpstr>Bệnh sử</vt:lpstr>
      <vt:lpstr>Tình trạng lúc nhập viện</vt:lpstr>
      <vt:lpstr>Tiền căn</vt:lpstr>
      <vt:lpstr>PowerPoint 演示文稿</vt:lpstr>
      <vt:lpstr>PowerPoint 演示文稿</vt:lpstr>
      <vt:lpstr>Lược qua các cơ quan (sau nhập viện 7 ngày)  </vt:lpstr>
      <vt:lpstr>Khám: </vt:lpstr>
      <vt:lpstr>Khám</vt:lpstr>
      <vt:lpstr>Tóm tắt bệnh án:</vt:lpstr>
      <vt:lpstr>PowerPoint 演示文稿</vt:lpstr>
      <vt:lpstr>Cận lâm sàng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Tổng kết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giảng:</dc:title>
  <dc:creator>Administrator</dc:creator>
  <cp:lastModifiedBy>HP</cp:lastModifiedBy>
  <cp:revision>57</cp:revision>
  <dcterms:created xsi:type="dcterms:W3CDTF">2019-01-20T13:50:00Z</dcterms:created>
  <dcterms:modified xsi:type="dcterms:W3CDTF">2021-05-10T07:15:26Z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  <property fmtid="{D5CDD505-2E9C-101B-9397-08002B2CF9AE}" pid="3" name="ContentTypeId">
    <vt:lpwstr>0x010100FA2C42C75E53704D838BC20832671C81</vt:lpwstr>
  </property>
</Properties>
</file>