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entation.xml" ContentType="application/vnd.openxmlformats-officedocument.presentationml.presentation.main+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3"/>
  </p:notesMasterIdLst>
  <p:sldIdLst>
    <p:sldId id="256" r:id="rId2"/>
    <p:sldId id="257" r:id="rId3"/>
    <p:sldId id="369" r:id="rId4"/>
    <p:sldId id="374" r:id="rId5"/>
    <p:sldId id="370" r:id="rId6"/>
    <p:sldId id="373" r:id="rId7"/>
    <p:sldId id="395" r:id="rId8"/>
    <p:sldId id="375" r:id="rId9"/>
    <p:sldId id="376" r:id="rId10"/>
    <p:sldId id="378" r:id="rId11"/>
    <p:sldId id="386" r:id="rId12"/>
    <p:sldId id="388" r:id="rId13"/>
    <p:sldId id="389" r:id="rId14"/>
    <p:sldId id="422" r:id="rId15"/>
    <p:sldId id="423" r:id="rId16"/>
    <p:sldId id="424" r:id="rId17"/>
    <p:sldId id="425" r:id="rId18"/>
    <p:sldId id="426" r:id="rId19"/>
    <p:sldId id="427" r:id="rId20"/>
    <p:sldId id="428" r:id="rId21"/>
    <p:sldId id="429" r:id="rId22"/>
    <p:sldId id="430" r:id="rId23"/>
    <p:sldId id="390" r:id="rId24"/>
    <p:sldId id="431" r:id="rId25"/>
    <p:sldId id="432" r:id="rId26"/>
    <p:sldId id="433" r:id="rId27"/>
    <p:sldId id="434" r:id="rId28"/>
    <p:sldId id="435" r:id="rId29"/>
    <p:sldId id="436" r:id="rId30"/>
    <p:sldId id="437" r:id="rId31"/>
    <p:sldId id="438" r:id="rId32"/>
    <p:sldId id="439" r:id="rId33"/>
    <p:sldId id="442" r:id="rId34"/>
    <p:sldId id="441" r:id="rId35"/>
    <p:sldId id="443" r:id="rId36"/>
    <p:sldId id="444" r:id="rId37"/>
    <p:sldId id="445" r:id="rId38"/>
    <p:sldId id="448" r:id="rId39"/>
    <p:sldId id="446" r:id="rId40"/>
    <p:sldId id="447" r:id="rId41"/>
    <p:sldId id="449" r:id="rId42"/>
    <p:sldId id="450" r:id="rId43"/>
    <p:sldId id="451" r:id="rId44"/>
    <p:sldId id="453" r:id="rId45"/>
    <p:sldId id="454" r:id="rId46"/>
    <p:sldId id="455" r:id="rId47"/>
    <p:sldId id="457" r:id="rId48"/>
    <p:sldId id="458" r:id="rId49"/>
    <p:sldId id="459" r:id="rId50"/>
    <p:sldId id="461" r:id="rId51"/>
    <p:sldId id="460"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80"/>
    <p:restoredTop sz="91641"/>
  </p:normalViewPr>
  <p:slideViewPr>
    <p:cSldViewPr>
      <p:cViewPr varScale="1">
        <p:scale>
          <a:sx n="99" d="100"/>
          <a:sy n="99" d="100"/>
        </p:scale>
        <p:origin x="2296" y="184"/>
      </p:cViewPr>
      <p:guideLst>
        <p:guide orient="horz" pos="2160"/>
        <p:guide pos="2882"/>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1D53AE-31ED-4743-BCE5-C80B32A76315}" type="datetimeFigureOut">
              <a:rPr lang="en-US" smtClean="0"/>
              <a:t>5/12/21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D3EC5-8697-4F29-952F-8C02118724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3D3EC5-8697-4F29-952F-8C0211872458}"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Suy thận cấp là một trong các nguyên nhân thúc đẩy suy thận tiến trỉên Bn suy thận cấp trên nền suy thận mạn có thể mất vĩnh viền chức năng thận trong đợt STC</a:t>
            </a:r>
            <a:endParaRPr lang="en-US" dirty="0"/>
          </a:p>
        </p:txBody>
      </p:sp>
      <p:sp>
        <p:nvSpPr>
          <p:cNvPr id="4" name="Slide Number Placeholder 3"/>
          <p:cNvSpPr>
            <a:spLocks noGrp="1"/>
          </p:cNvSpPr>
          <p:nvPr>
            <p:ph type="sldNum" sz="quarter" idx="10"/>
          </p:nvPr>
        </p:nvSpPr>
        <p:spPr/>
        <p:txBody>
          <a:bodyPr/>
          <a:lstStyle/>
          <a:p>
            <a:fld id="{6E147933-BFE3-4CB6-8F01-FA72E5C3C43C}" type="slidenum">
              <a:rPr lang="en-US" smtClean="0"/>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D3EC5-8697-4F29-952F-8C0211872458}"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The risks of developing kidney failure depends on 1- Level of Kidney function at the CKD discovery time 2- The rate of decline kidney function</a:t>
            </a:r>
          </a:p>
          <a:p>
            <a:endParaRPr lang="en-US" dirty="0"/>
          </a:p>
        </p:txBody>
      </p:sp>
      <p:sp>
        <p:nvSpPr>
          <p:cNvPr id="4" name="Slide Number Placeholder 3"/>
          <p:cNvSpPr>
            <a:spLocks noGrp="1"/>
          </p:cNvSpPr>
          <p:nvPr>
            <p:ph type="sldNum" sz="quarter" idx="10"/>
          </p:nvPr>
        </p:nvSpPr>
        <p:spPr/>
        <p:txBody>
          <a:bodyPr/>
          <a:lstStyle/>
          <a:p>
            <a:fld id="{6E147933-BFE3-4CB6-8F01-FA72E5C3C43C}" type="slidenum">
              <a:rPr lang="en-US" smtClean="0"/>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28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3D3EC5-8697-4F29-952F-8C0211872458}"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6DF050-EFDB-4CE2-AE36-D932600EC46E}"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3D3EC5-8697-4F29-952F-8C0211872458}" type="slidenum">
              <a:rPr lang="en-US" smtClean="0"/>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3D3EC5-8697-4F29-952F-8C0211872458}" type="slidenum">
              <a:rPr lang="en-US" smtClean="0"/>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3D3EC5-8697-4F29-952F-8C0211872458}" type="slidenum">
              <a:rPr lang="en-US" smtClean="0"/>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9144000" cy="6597650"/>
          </a:xfrm>
          <a:prstGeom prst="rect">
            <a:avLst/>
          </a:prstGeom>
          <a:noFill/>
          <a:ln w="9525">
            <a:noFill/>
          </a:ln>
        </p:spPr>
      </p:pic>
      <p:sp>
        <p:nvSpPr>
          <p:cNvPr id="2051" name="Rectangle 3"/>
          <p:cNvSpPr>
            <a:spLocks noGrp="1" noChangeArrowheads="1"/>
          </p:cNvSpPr>
          <p:nvPr>
            <p:ph type="ctrTitle"/>
          </p:nvPr>
        </p:nvSpPr>
        <p:spPr>
          <a:xfrm>
            <a:off x="468313" y="620713"/>
            <a:ext cx="8207375"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469900" y="1843088"/>
            <a:ext cx="8212138"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FF8AC60-F6F6-4265-851C-01F224302E7C}" type="datetime1">
              <a:rPr lang="en-US" smtClean="0"/>
              <a:t>5/12/21</a:t>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9C7CC53-AA6F-4A68-923C-40AE4BD5D118}" type="slidenum">
              <a:rPr lang="en-US" smtClean="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695ED9-F73D-479F-A380-04593F762D48}" type="datetime1">
              <a:rPr lang="en-US" smtClean="0"/>
              <a:t>5/12/21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D1B961-E2F1-4694-A465-5C30150B0698}" type="datetime1">
              <a:rPr lang="en-US" smtClean="0"/>
              <a:t>5/12/21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AB50D3-FA8F-467F-84FB-9D7FD09E1A18}" type="datetime1">
              <a:rPr lang="en-US" smtClean="0"/>
              <a:t>5/12/21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37596AE3-9DC0-4CBA-A2BB-BF6AFAFAF92C}" type="datetime1">
              <a:rPr lang="en-US" smtClean="0"/>
              <a:t>5/12/21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A57497-6D7C-4919-B3C6-73A46A9D198F}" type="datetime1">
              <a:rPr lang="en-US" smtClean="0"/>
              <a:t>5/12/21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486826-9766-4A92-9B04-9BC903A3DE03}" type="datetime1">
              <a:rPr lang="en-US" smtClean="0"/>
              <a:t>5/12/21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69FB83-88DD-43DE-B92A-4E7610EDA49E}" type="datetime1">
              <a:rPr lang="en-US" smtClean="0"/>
              <a:t>5/12/21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8E57B-F18D-4DDD-AB3C-D7C3BBF7025F}" type="datetime1">
              <a:rPr lang="en-US" smtClean="0"/>
              <a:t>5/12/21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173167-CE47-418D-A57C-9780BFBEB23A}" type="datetime1">
              <a:rPr lang="en-US" smtClean="0"/>
              <a:t>5/12/21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CA96DA-F89D-4092-A16E-E3AE07296A77}" type="datetime1">
              <a:rPr lang="en-US" smtClean="0"/>
              <a:t>5/12/21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D1EA0B0C-29F6-409B-8C16-4985A2EFC52A}" type="datetime1">
              <a:rPr lang="en-US" smtClean="0"/>
              <a:t>5/12/21</a:t>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59C7CC53-AA6F-4A68-923C-40AE4BD5D11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14320" y="4436745"/>
            <a:ext cx="5572760" cy="1572260"/>
          </a:xfrm>
        </p:spPr>
        <p:txBody>
          <a:bodyPr>
            <a:normAutofit/>
          </a:bodyPr>
          <a:lstStyle/>
          <a:p>
            <a:pPr algn="l"/>
            <a:r>
              <a:rPr lang="en-SG" altLang="en-US" sz="2400" b="1" dirty="0" err="1">
                <a:solidFill>
                  <a:schemeClr val="tx1"/>
                </a:solidFill>
              </a:rPr>
              <a:t>Ths.Bs. Bùi Thị Ngọc Yến</a:t>
            </a:r>
          </a:p>
          <a:p>
            <a:pPr algn="l"/>
            <a:r>
              <a:rPr lang="vi-VN" altLang="en-US" sz="2400" b="1" dirty="0">
                <a:solidFill>
                  <a:schemeClr val="tx1"/>
                </a:solidFill>
              </a:rPr>
              <a:t>Ths.Bs Nguyễn Thị Thu Thuỷ</a:t>
            </a:r>
            <a:endParaRPr lang="en-US" sz="2400" dirty="0">
              <a:solidFill>
                <a:schemeClr val="tx1"/>
              </a:solidFill>
            </a:endParaRPr>
          </a:p>
          <a:p>
            <a:endParaRPr lang="en-US" dirty="0">
              <a:solidFill>
                <a:schemeClr val="tx1"/>
              </a:solidFill>
            </a:endParaRPr>
          </a:p>
        </p:txBody>
      </p:sp>
      <p:sp>
        <p:nvSpPr>
          <p:cNvPr id="6" name="Title 5"/>
          <p:cNvSpPr>
            <a:spLocks noGrp="1"/>
          </p:cNvSpPr>
          <p:nvPr>
            <p:ph type="ctrTitle"/>
          </p:nvPr>
        </p:nvSpPr>
        <p:spPr>
          <a:xfrm>
            <a:off x="0" y="1916832"/>
            <a:ext cx="9144000" cy="1470025"/>
          </a:xfrm>
          <a:solidFill>
            <a:schemeClr val="bg1"/>
          </a:solidFill>
        </p:spPr>
        <p:txBody>
          <a:bodyPr/>
          <a:lstStyle/>
          <a:p>
            <a:r>
              <a:rPr lang="en-US" dirty="0">
                <a:solidFill>
                  <a:srgbClr val="FF0000"/>
                </a:solidFill>
              </a:rPr>
              <a:t>TIẾP CẬN CHẨN ĐOÁN </a:t>
            </a:r>
            <a:br>
              <a:rPr lang="en-US" dirty="0">
                <a:solidFill>
                  <a:srgbClr val="FF0000"/>
                </a:solidFill>
              </a:rPr>
            </a:br>
            <a:r>
              <a:rPr lang="en-US" dirty="0">
                <a:solidFill>
                  <a:srgbClr val="FF0000"/>
                </a:solidFill>
              </a:rPr>
              <a:t>BỆNH THẬN MẠN</a:t>
            </a:r>
          </a:p>
        </p:txBody>
      </p:sp>
      <p:sp>
        <p:nvSpPr>
          <p:cNvPr id="7" name="Title 5"/>
          <p:cNvSpPr txBox="1"/>
          <p:nvPr/>
        </p:nvSpPr>
        <p:spPr>
          <a:xfrm>
            <a:off x="0" y="0"/>
            <a:ext cx="9144000" cy="1547664"/>
          </a:xfrm>
          <a:prstGeom prst="rect">
            <a:avLst/>
          </a:prstGeom>
          <a:solidFill>
            <a:srgbClr val="000099"/>
          </a:solidFill>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endParaRPr lang="en-US"/>
          </a:p>
        </p:txBody>
      </p:sp>
      <p:pic>
        <p:nvPicPr>
          <p:cNvPr id="5" name="Picture 10" descr="200px-Logo_of_Ho_Chi_Minh_City_Medicine_and_Pharmacy_University.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47664" cy="1547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115616" y="184666"/>
            <a:ext cx="6768752" cy="1154162"/>
          </a:xfrm>
          <a:prstGeom prst="rect">
            <a:avLst/>
          </a:prstGeom>
          <a:noFill/>
        </p:spPr>
        <p:txBody>
          <a:bodyPr wrap="square" rtlCol="0">
            <a:spAutoFit/>
          </a:bodyPr>
          <a:lstStyle/>
          <a:p>
            <a:pPr algn="ctr"/>
            <a:r>
              <a:rPr lang="en-US" sz="2300" b="1">
                <a:solidFill>
                  <a:schemeClr val="bg1"/>
                </a:solidFill>
                <a:latin typeface="Arial" panose="020B0604020202020204" pitchFamily="34" charset="0"/>
                <a:cs typeface="Arial" panose="020B0604020202020204" pitchFamily="34" charset="0"/>
              </a:rPr>
              <a:t>ĐẠI HỌC Y DƯỢC TP HỒ CHÍ MINH</a:t>
            </a:r>
          </a:p>
          <a:p>
            <a:pPr algn="ctr"/>
            <a:r>
              <a:rPr lang="en-US" sz="2300" b="1">
                <a:solidFill>
                  <a:schemeClr val="bg1"/>
                </a:solidFill>
                <a:latin typeface="Arial" panose="020B0604020202020204" pitchFamily="34" charset="0"/>
                <a:cs typeface="Arial" panose="020B0604020202020204" pitchFamily="34" charset="0"/>
              </a:rPr>
              <a:t>KHOA Y </a:t>
            </a:r>
          </a:p>
          <a:p>
            <a:pPr algn="ctr"/>
            <a:r>
              <a:rPr lang="en-US" sz="2300" b="1">
                <a:solidFill>
                  <a:schemeClr val="bg1"/>
                </a:solidFill>
                <a:latin typeface="Arial" panose="020B0604020202020204" pitchFamily="34" charset="0"/>
                <a:cs typeface="Arial" panose="020B0604020202020204" pitchFamily="34" charset="0"/>
              </a:rPr>
              <a:t>BỘ MÔN NỘI TỔNG QUÁT  </a:t>
            </a:r>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5000" r="50000"/>
          <a:stretch>
            <a:fillRect/>
          </a:stretch>
        </p:blipFill>
        <p:spPr>
          <a:xfrm>
            <a:off x="7380312" y="33370"/>
            <a:ext cx="1611288" cy="14581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3715"/>
            <a:ext cx="8229600" cy="582613"/>
          </a:xfrm>
        </p:spPr>
        <p:txBody>
          <a:bodyPr>
            <a:normAutofit fontScale="90000"/>
          </a:bodyPr>
          <a:lstStyle/>
          <a:p>
            <a:r>
              <a:rPr lang="en-US" b="1" dirty="0">
                <a:solidFill>
                  <a:schemeClr val="accent2"/>
                </a:solidFill>
              </a:rPr>
              <a:t>CĐ </a:t>
            </a:r>
            <a:r>
              <a:rPr lang="en-US" b="1" dirty="0" err="1">
                <a:solidFill>
                  <a:schemeClr val="accent2"/>
                </a:solidFill>
              </a:rPr>
              <a:t>nguyên</a:t>
            </a:r>
            <a:r>
              <a:rPr lang="en-US" b="1" dirty="0">
                <a:solidFill>
                  <a:schemeClr val="accent2"/>
                </a:solidFill>
              </a:rPr>
              <a:t> </a:t>
            </a:r>
            <a:r>
              <a:rPr lang="en-US" b="1" dirty="0" err="1">
                <a:solidFill>
                  <a:schemeClr val="accent2"/>
                </a:solidFill>
              </a:rPr>
              <a:t>nhân</a:t>
            </a:r>
            <a:r>
              <a:rPr lang="en-US" b="1" dirty="0">
                <a:solidFill>
                  <a:schemeClr val="accent2"/>
                </a:solidFill>
              </a:rPr>
              <a:t> CKD</a:t>
            </a:r>
          </a:p>
        </p:txBody>
      </p:sp>
      <p:sp>
        <p:nvSpPr>
          <p:cNvPr id="4" name="Slide Number Placeholder 3"/>
          <p:cNvSpPr>
            <a:spLocks noGrp="1"/>
          </p:cNvSpPr>
          <p:nvPr>
            <p:ph type="sldNum" sz="quarter" idx="12"/>
          </p:nvPr>
        </p:nvSpPr>
        <p:spPr/>
        <p:txBody>
          <a:bodyPr/>
          <a:lstStyle/>
          <a:p>
            <a:fld id="{59C7CC53-AA6F-4A68-923C-40AE4BD5D118}" type="slidenum">
              <a:rPr lang="en-US" smtClean="0"/>
              <a:t>10</a:t>
            </a:fld>
            <a:endParaRPr lang="en-US"/>
          </a:p>
        </p:txBody>
      </p:sp>
      <p:sp>
        <p:nvSpPr>
          <p:cNvPr id="6" name="Text Box 3"/>
          <p:cNvSpPr txBox="1">
            <a:spLocks noChangeArrowheads="1"/>
          </p:cNvSpPr>
          <p:nvPr/>
        </p:nvSpPr>
        <p:spPr bwMode="auto">
          <a:xfrm>
            <a:off x="29135" y="1096647"/>
            <a:ext cx="9079369" cy="754694"/>
          </a:xfrm>
          <a:prstGeom prst="rect">
            <a:avLst/>
          </a:prstGeom>
          <a:noFill/>
          <a:ln w="12700">
            <a:noFill/>
            <a:miter lim="800000"/>
          </a:ln>
        </p:spPr>
        <p:txBody>
          <a:bodyPr wrap="square">
            <a:spAutoFit/>
          </a:bodyPr>
          <a:lstStyle/>
          <a:p>
            <a:pPr marL="457200" indent="-457200">
              <a:lnSpc>
                <a:spcPct val="150000"/>
              </a:lnSpc>
              <a:spcBef>
                <a:spcPct val="50000"/>
              </a:spcBef>
            </a:pPr>
            <a:r>
              <a:rPr lang="en-US" sz="3200" b="1" dirty="0"/>
              <a:t>	</a:t>
            </a:r>
            <a:r>
              <a:rPr lang="fr-FR" sz="3200" b="1" dirty="0">
                <a:cs typeface="Times New Roman" panose="02020603050405020304" pitchFamily="18" charset="0"/>
              </a:rPr>
              <a:t>	</a:t>
            </a:r>
            <a:endParaRPr lang="el-GR" sz="3200" b="1" dirty="0">
              <a:cs typeface="Times New Roman" panose="02020603050405020304" pitchFamily="18" charset="0"/>
            </a:endParaRPr>
          </a:p>
        </p:txBody>
      </p:sp>
      <p:sp>
        <p:nvSpPr>
          <p:cNvPr id="5" name="Content Placeholder 2"/>
          <p:cNvSpPr>
            <a:spLocks noGrp="1"/>
          </p:cNvSpPr>
          <p:nvPr>
            <p:ph idx="1"/>
          </p:nvPr>
        </p:nvSpPr>
        <p:spPr>
          <a:xfrm>
            <a:off x="251520" y="1600200"/>
            <a:ext cx="8784976" cy="4525963"/>
          </a:xfrm>
        </p:spPr>
        <p:txBody>
          <a:bodyPr>
            <a:normAutofit/>
          </a:bodyPr>
          <a:lstStyle/>
          <a:p>
            <a:pPr marL="514350" marR="0" lvl="0" indent="-514350" algn="just" defTabSz="914400" eaLnBrk="1" fontAlgn="auto" latinLnBrk="0" hangingPunct="1">
              <a:lnSpc>
                <a:spcPct val="150000"/>
              </a:lnSpc>
              <a:spcBef>
                <a:spcPts val="0"/>
              </a:spcBef>
              <a:spcAft>
                <a:spcPts val="0"/>
              </a:spcAft>
              <a:buClrTx/>
              <a:buSzTx/>
              <a:buFontTx/>
              <a:buNone/>
              <a:defRPr/>
            </a:pPr>
            <a:r>
              <a:rPr lang="en-US" b="1" dirty="0">
                <a:solidFill>
                  <a:srgbClr val="FF0000"/>
                </a:solidFill>
              </a:rPr>
              <a:t>SA </a:t>
            </a:r>
            <a:r>
              <a:rPr lang="en-US" b="1" dirty="0" err="1">
                <a:solidFill>
                  <a:srgbClr val="FF0000"/>
                </a:solidFill>
              </a:rPr>
              <a:t>tim</a:t>
            </a:r>
            <a:r>
              <a:rPr lang="en-US" b="1" dirty="0">
                <a:solidFill>
                  <a:srgbClr val="FF0000"/>
                </a:solidFill>
              </a:rPr>
              <a:t>: </a:t>
            </a:r>
            <a:r>
              <a:rPr lang="en-US" b="1" dirty="0" err="1"/>
              <a:t>Các</a:t>
            </a:r>
            <a:r>
              <a:rPr lang="en-US" b="1" dirty="0"/>
              <a:t> van </a:t>
            </a:r>
            <a:r>
              <a:rPr lang="en-US" b="1" dirty="0" err="1"/>
              <a:t>tim</a:t>
            </a:r>
            <a:r>
              <a:rPr lang="en-US" b="1" dirty="0"/>
              <a:t> </a:t>
            </a:r>
            <a:r>
              <a:rPr lang="en-US" b="1" dirty="0" err="1"/>
              <a:t>mềm</a:t>
            </a:r>
            <a:r>
              <a:rPr lang="en-US" b="1" dirty="0"/>
              <a:t> </a:t>
            </a:r>
            <a:r>
              <a:rPr lang="en-US" b="1" dirty="0" err="1"/>
              <a:t>mại</a:t>
            </a:r>
            <a:r>
              <a:rPr lang="en-US" b="1" dirty="0"/>
              <a:t>, </a:t>
            </a:r>
            <a:r>
              <a:rPr lang="en-US" b="1" dirty="0" err="1"/>
              <a:t>không</a:t>
            </a:r>
            <a:r>
              <a:rPr lang="en-US" b="1" dirty="0"/>
              <a:t> </a:t>
            </a:r>
            <a:r>
              <a:rPr lang="en-US" b="1" dirty="0" err="1"/>
              <a:t>sa</a:t>
            </a:r>
            <a:endParaRPr lang="en-US" b="1" dirty="0"/>
          </a:p>
          <a:p>
            <a:pPr marL="514350" marR="0" lvl="0" indent="-514350" algn="just" defTabSz="914400" eaLnBrk="1" fontAlgn="auto" latinLnBrk="0" hangingPunct="1">
              <a:lnSpc>
                <a:spcPct val="150000"/>
              </a:lnSpc>
              <a:spcBef>
                <a:spcPts val="0"/>
              </a:spcBef>
              <a:spcAft>
                <a:spcPts val="0"/>
              </a:spcAft>
              <a:buClrTx/>
              <a:buSzTx/>
              <a:buFontTx/>
              <a:buNone/>
              <a:defRPr/>
            </a:pPr>
            <a:r>
              <a:rPr lang="en-US" b="1" dirty="0" err="1"/>
              <a:t>Các</a:t>
            </a:r>
            <a:r>
              <a:rPr lang="en-US" b="1" dirty="0"/>
              <a:t> </a:t>
            </a:r>
            <a:r>
              <a:rPr lang="en-US" b="1" dirty="0" err="1"/>
              <a:t>thành</a:t>
            </a:r>
            <a:r>
              <a:rPr lang="en-US" b="1" dirty="0"/>
              <a:t> </a:t>
            </a:r>
            <a:r>
              <a:rPr lang="en-US" b="1" dirty="0" err="1"/>
              <a:t>tim</a:t>
            </a:r>
            <a:r>
              <a:rPr lang="en-US" b="1" dirty="0"/>
              <a:t> </a:t>
            </a:r>
            <a:r>
              <a:rPr lang="en-US" b="1" dirty="0" err="1"/>
              <a:t>không</a:t>
            </a:r>
            <a:r>
              <a:rPr lang="en-US" b="1" dirty="0"/>
              <a:t> </a:t>
            </a:r>
            <a:r>
              <a:rPr lang="en-US" b="1" dirty="0" err="1"/>
              <a:t>dày</a:t>
            </a:r>
            <a:r>
              <a:rPr lang="en-US" b="1" dirty="0"/>
              <a:t>, </a:t>
            </a:r>
            <a:r>
              <a:rPr lang="en-US" b="1" dirty="0" err="1"/>
              <a:t>dãn</a:t>
            </a:r>
            <a:r>
              <a:rPr lang="en-US" b="1" dirty="0"/>
              <a:t> </a:t>
            </a:r>
            <a:r>
              <a:rPr lang="en-US" b="1" dirty="0" err="1"/>
              <a:t>thất</a:t>
            </a:r>
            <a:r>
              <a:rPr lang="en-US" b="1" dirty="0"/>
              <a:t> </a:t>
            </a:r>
            <a:r>
              <a:rPr lang="en-US" b="1" dirty="0" err="1"/>
              <a:t>trái</a:t>
            </a:r>
            <a:endParaRPr lang="en-US" b="1" dirty="0"/>
          </a:p>
          <a:p>
            <a:pPr marL="514350" marR="0" lvl="0" indent="-514350" algn="just" defTabSz="914400" eaLnBrk="1" fontAlgn="auto" latinLnBrk="0" hangingPunct="1">
              <a:lnSpc>
                <a:spcPct val="150000"/>
              </a:lnSpc>
              <a:spcBef>
                <a:spcPts val="0"/>
              </a:spcBef>
              <a:spcAft>
                <a:spcPts val="0"/>
              </a:spcAft>
              <a:buClrTx/>
              <a:buSzTx/>
              <a:buFontTx/>
              <a:buNone/>
              <a:defRPr/>
            </a:pPr>
            <a:r>
              <a:rPr lang="en-US" b="1" dirty="0" err="1"/>
              <a:t>Giảm</a:t>
            </a:r>
            <a:r>
              <a:rPr lang="en-US" b="1" dirty="0"/>
              <a:t> </a:t>
            </a:r>
            <a:r>
              <a:rPr lang="en-US" b="1" dirty="0" err="1"/>
              <a:t>động</a:t>
            </a:r>
            <a:r>
              <a:rPr lang="en-US" b="1" dirty="0"/>
              <a:t> </a:t>
            </a:r>
            <a:r>
              <a:rPr lang="en-US" b="1" dirty="0" err="1"/>
              <a:t>toàn</a:t>
            </a:r>
            <a:r>
              <a:rPr lang="en-US" b="1" dirty="0"/>
              <a:t> </a:t>
            </a:r>
            <a:r>
              <a:rPr lang="en-US" b="1" dirty="0" err="1"/>
              <a:t>bộ</a:t>
            </a:r>
            <a:r>
              <a:rPr lang="en-US" b="1" dirty="0"/>
              <a:t> </a:t>
            </a:r>
            <a:r>
              <a:rPr lang="en-US" b="1" dirty="0" err="1"/>
              <a:t>các</a:t>
            </a:r>
            <a:r>
              <a:rPr lang="en-US" b="1" dirty="0"/>
              <a:t> </a:t>
            </a:r>
            <a:r>
              <a:rPr lang="en-US" b="1" dirty="0" err="1"/>
              <a:t>thành</a:t>
            </a:r>
            <a:r>
              <a:rPr lang="en-US" b="1" dirty="0"/>
              <a:t> </a:t>
            </a:r>
            <a:r>
              <a:rPr lang="en-US" b="1" dirty="0" err="1"/>
              <a:t>tim</a:t>
            </a:r>
            <a:endParaRPr lang="en-US" b="1" dirty="0"/>
          </a:p>
          <a:p>
            <a:pPr marL="514350" marR="0" lvl="0" indent="-514350" algn="just" defTabSz="914400" eaLnBrk="1" fontAlgn="auto" latinLnBrk="0" hangingPunct="1">
              <a:lnSpc>
                <a:spcPct val="150000"/>
              </a:lnSpc>
              <a:spcBef>
                <a:spcPts val="0"/>
              </a:spcBef>
              <a:spcAft>
                <a:spcPts val="0"/>
              </a:spcAft>
              <a:buClrTx/>
              <a:buSzTx/>
              <a:buFontTx/>
              <a:buNone/>
              <a:defRPr/>
            </a:pPr>
            <a:r>
              <a:rPr lang="en-US" b="1" dirty="0" err="1"/>
              <a:t>Chức</a:t>
            </a:r>
            <a:r>
              <a:rPr lang="en-US" b="1" dirty="0"/>
              <a:t> </a:t>
            </a:r>
            <a:r>
              <a:rPr lang="en-US" b="1" dirty="0" err="1"/>
              <a:t>năng</a:t>
            </a:r>
            <a:r>
              <a:rPr lang="en-US" b="1" dirty="0"/>
              <a:t> </a:t>
            </a:r>
            <a:r>
              <a:rPr lang="en-US" b="1" dirty="0" err="1"/>
              <a:t>tâm</a:t>
            </a:r>
            <a:r>
              <a:rPr lang="en-US" b="1" dirty="0"/>
              <a:t> </a:t>
            </a:r>
            <a:r>
              <a:rPr lang="en-US" b="1" dirty="0" err="1"/>
              <a:t>thu</a:t>
            </a:r>
            <a:r>
              <a:rPr lang="en-US" b="1" dirty="0"/>
              <a:t> </a:t>
            </a:r>
            <a:r>
              <a:rPr lang="en-US" b="1" dirty="0" err="1"/>
              <a:t>thất</a:t>
            </a:r>
            <a:r>
              <a:rPr lang="en-US" b="1" dirty="0"/>
              <a:t> </a:t>
            </a:r>
            <a:r>
              <a:rPr lang="en-US" b="1" dirty="0" err="1"/>
              <a:t>trái</a:t>
            </a:r>
            <a:r>
              <a:rPr lang="en-US" b="1" dirty="0"/>
              <a:t> </a:t>
            </a:r>
            <a:r>
              <a:rPr lang="en-US" b="1" dirty="0" err="1"/>
              <a:t>giảm</a:t>
            </a:r>
            <a:r>
              <a:rPr lang="en-US" b="1" dirty="0"/>
              <a:t> EF 36%</a:t>
            </a:r>
          </a:p>
          <a:p>
            <a:pPr marL="514350" marR="0" lvl="0" indent="-514350" algn="just" defTabSz="914400" eaLnBrk="1" fontAlgn="auto" latinLnBrk="0" hangingPunct="1">
              <a:lnSpc>
                <a:spcPct val="150000"/>
              </a:lnSpc>
              <a:spcBef>
                <a:spcPts val="0"/>
              </a:spcBef>
              <a:spcAft>
                <a:spcPts val="0"/>
              </a:spcAft>
              <a:buClrTx/>
              <a:buSzTx/>
              <a:buFontTx/>
              <a:buNone/>
              <a:defRPr/>
            </a:pPr>
            <a:r>
              <a:rPr lang="en-US" b="1" dirty="0" err="1"/>
              <a:t>Hở</a:t>
            </a:r>
            <a:r>
              <a:rPr lang="en-US" b="1" dirty="0"/>
              <a:t> van 2 </a:t>
            </a:r>
            <a:r>
              <a:rPr lang="en-US" b="1" dirty="0" err="1"/>
              <a:t>lá</a:t>
            </a:r>
            <a:r>
              <a:rPr lang="en-US" b="1" dirty="0"/>
              <a:t> ¼</a:t>
            </a:r>
          </a:p>
          <a:p>
            <a:pPr marL="514350" marR="0" lvl="0" indent="-514350" algn="just" defTabSz="914400" eaLnBrk="1" fontAlgn="auto" latinLnBrk="0" hangingPunct="1">
              <a:lnSpc>
                <a:spcPct val="150000"/>
              </a:lnSpc>
              <a:spcBef>
                <a:spcPts val="0"/>
              </a:spcBef>
              <a:spcAft>
                <a:spcPts val="0"/>
              </a:spcAft>
              <a:buClrTx/>
              <a:buSzTx/>
              <a:buFontTx/>
              <a:buNone/>
              <a:defRPr/>
            </a:pPr>
            <a:r>
              <a:rPr lang="en-US" b="1" dirty="0" err="1"/>
              <a:t>Không</a:t>
            </a:r>
            <a:r>
              <a:rPr lang="en-US" b="1" dirty="0"/>
              <a:t> </a:t>
            </a:r>
            <a:r>
              <a:rPr lang="en-US" b="1" dirty="0" err="1"/>
              <a:t>tràn</a:t>
            </a:r>
            <a:r>
              <a:rPr lang="en-US" b="1" dirty="0"/>
              <a:t> </a:t>
            </a:r>
            <a:r>
              <a:rPr lang="en-US" b="1" dirty="0" err="1"/>
              <a:t>dịch</a:t>
            </a:r>
            <a:r>
              <a:rPr lang="en-US" b="1" dirty="0"/>
              <a:t> </a:t>
            </a:r>
            <a:r>
              <a:rPr lang="en-US" b="1" dirty="0" err="1"/>
              <a:t>màng</a:t>
            </a:r>
            <a:r>
              <a:rPr lang="en-US" b="1" dirty="0"/>
              <a:t> </a:t>
            </a:r>
            <a:r>
              <a:rPr lang="en-US" b="1" dirty="0" err="1"/>
              <a:t>tim</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495" y="692150"/>
            <a:ext cx="8229600" cy="582613"/>
          </a:xfrm>
        </p:spPr>
        <p:txBody>
          <a:bodyPr/>
          <a:lstStyle/>
          <a:p>
            <a:r>
              <a:rPr lang="en-SG" altLang="en-US" b="1">
                <a:solidFill>
                  <a:schemeClr val="accent2"/>
                </a:solidFill>
              </a:rPr>
              <a:t>Chẩn đoán CKD</a:t>
            </a:r>
          </a:p>
        </p:txBody>
      </p:sp>
      <p:sp>
        <p:nvSpPr>
          <p:cNvPr id="4" name="Slide Number Placeholder 3"/>
          <p:cNvSpPr>
            <a:spLocks noGrp="1"/>
          </p:cNvSpPr>
          <p:nvPr>
            <p:ph type="sldNum" sz="quarter" idx="12"/>
          </p:nvPr>
        </p:nvSpPr>
        <p:spPr/>
        <p:txBody>
          <a:bodyPr/>
          <a:lstStyle/>
          <a:p>
            <a:fld id="{59C7CC53-AA6F-4A68-923C-40AE4BD5D118}" type="slidenum">
              <a:rPr lang="en-US" smtClean="0"/>
              <a:t>11</a:t>
            </a:fld>
            <a:endParaRPr lang="en-US"/>
          </a:p>
        </p:txBody>
      </p:sp>
      <p:sp>
        <p:nvSpPr>
          <p:cNvPr id="5" name="Text Box 4"/>
          <p:cNvSpPr txBox="1"/>
          <p:nvPr/>
        </p:nvSpPr>
        <p:spPr>
          <a:xfrm>
            <a:off x="696595" y="1663065"/>
            <a:ext cx="7547610" cy="4615815"/>
          </a:xfrm>
          <a:prstGeom prst="rect">
            <a:avLst/>
          </a:prstGeom>
          <a:noFill/>
        </p:spPr>
        <p:txBody>
          <a:bodyPr wrap="square" rtlCol="0">
            <a:spAutoFit/>
          </a:bodyPr>
          <a:lstStyle/>
          <a:p>
            <a:pPr>
              <a:lnSpc>
                <a:spcPct val="150000"/>
              </a:lnSpc>
            </a:pPr>
            <a:r>
              <a:rPr lang="en-SG" altLang="en-US" sz="2800">
                <a:latin typeface="Arial" panose="020B0604020202020204" pitchFamily="34" charset="0"/>
                <a:cs typeface="Arial" panose="020B0604020202020204" pitchFamily="34" charset="0"/>
              </a:rPr>
              <a:t>1. Chẩn đoán CKD</a:t>
            </a:r>
          </a:p>
          <a:p>
            <a:pPr>
              <a:lnSpc>
                <a:spcPct val="150000"/>
              </a:lnSpc>
            </a:pPr>
            <a:r>
              <a:rPr lang="en-SG" altLang="en-US" sz="2800">
                <a:latin typeface="Arial" panose="020B0604020202020204" pitchFamily="34" charset="0"/>
                <a:cs typeface="Arial" panose="020B0604020202020204" pitchFamily="34" charset="0"/>
              </a:rPr>
              <a:t>(Phân biệt CKD - AKI - RPRF)</a:t>
            </a:r>
          </a:p>
          <a:p>
            <a:pPr>
              <a:lnSpc>
                <a:spcPct val="150000"/>
              </a:lnSpc>
            </a:pPr>
            <a:r>
              <a:rPr lang="en-SG" altLang="en-US" sz="2800">
                <a:latin typeface="Arial" panose="020B0604020202020204" pitchFamily="34" charset="0"/>
                <a:cs typeface="Arial" panose="020B0604020202020204" pitchFamily="34" charset="0"/>
              </a:rPr>
              <a:t>2. Nguyên nhân CKD</a:t>
            </a:r>
          </a:p>
          <a:p>
            <a:pPr>
              <a:lnSpc>
                <a:spcPct val="150000"/>
              </a:lnSpc>
            </a:pPr>
            <a:r>
              <a:rPr lang="en-SG" altLang="en-US" sz="2800">
                <a:latin typeface="Arial" panose="020B0604020202020204" pitchFamily="34" charset="0"/>
                <a:cs typeface="Arial" panose="020B0604020202020204" pitchFamily="34" charset="0"/>
              </a:rPr>
              <a:t>3. </a:t>
            </a:r>
            <a:r>
              <a:rPr lang="en-SG" altLang="en-US" sz="2800" b="1">
                <a:solidFill>
                  <a:srgbClr val="FF0000"/>
                </a:solidFill>
                <a:latin typeface="Arial" panose="020B0604020202020204" pitchFamily="34" charset="0"/>
                <a:cs typeface="Arial" panose="020B0604020202020204" pitchFamily="34" charset="0"/>
              </a:rPr>
              <a:t>Giai đoạn CKD</a:t>
            </a:r>
          </a:p>
          <a:p>
            <a:pPr>
              <a:lnSpc>
                <a:spcPct val="150000"/>
              </a:lnSpc>
            </a:pPr>
            <a:r>
              <a:rPr lang="en-SG" altLang="en-US" sz="2800">
                <a:latin typeface="Arial" panose="020B0604020202020204" pitchFamily="34" charset="0"/>
                <a:cs typeface="Arial" panose="020B0604020202020204" pitchFamily="34" charset="0"/>
              </a:rPr>
              <a:t>4. Biến chứng CKD</a:t>
            </a:r>
          </a:p>
          <a:p>
            <a:pPr>
              <a:lnSpc>
                <a:spcPct val="150000"/>
              </a:lnSpc>
            </a:pPr>
            <a:r>
              <a:rPr lang="en-SG" altLang="en-US" sz="2800">
                <a:latin typeface="Arial" panose="020B0604020202020204" pitchFamily="34" charset="0"/>
                <a:cs typeface="Arial" panose="020B0604020202020204" pitchFamily="34" charset="0"/>
              </a:rPr>
              <a:t>5. Yếu tố làm nặng thêm và thúc đẩy tiến triển CKD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375" y="590550"/>
            <a:ext cx="8229600" cy="582613"/>
          </a:xfrm>
        </p:spPr>
        <p:txBody>
          <a:bodyPr>
            <a:normAutofit fontScale="90000"/>
          </a:bodyPr>
          <a:lstStyle/>
          <a:p>
            <a:r>
              <a:rPr lang="en-US" b="1" dirty="0">
                <a:solidFill>
                  <a:schemeClr val="accent2"/>
                </a:solidFill>
              </a:rPr>
              <a:t>CĐ </a:t>
            </a:r>
            <a:r>
              <a:rPr lang="en-US" b="1" dirty="0" err="1">
                <a:solidFill>
                  <a:schemeClr val="accent2"/>
                </a:solidFill>
              </a:rPr>
              <a:t>giai</a:t>
            </a:r>
            <a:r>
              <a:rPr lang="en-US" b="1" dirty="0">
                <a:solidFill>
                  <a:schemeClr val="accent2"/>
                </a:solidFill>
              </a:rPr>
              <a:t> </a:t>
            </a:r>
            <a:r>
              <a:rPr lang="en-US" b="1" dirty="0" err="1">
                <a:solidFill>
                  <a:schemeClr val="accent2"/>
                </a:solidFill>
              </a:rPr>
              <a:t>đoạn</a:t>
            </a:r>
            <a:r>
              <a:rPr lang="en-US" b="1" dirty="0">
                <a:solidFill>
                  <a:schemeClr val="accent2"/>
                </a:solidFill>
              </a:rPr>
              <a:t> CKD</a:t>
            </a:r>
          </a:p>
        </p:txBody>
      </p:sp>
      <p:sp>
        <p:nvSpPr>
          <p:cNvPr id="4" name="Slide Number Placeholder 3"/>
          <p:cNvSpPr>
            <a:spLocks noGrp="1"/>
          </p:cNvSpPr>
          <p:nvPr>
            <p:ph type="sldNum" sz="quarter" idx="12"/>
          </p:nvPr>
        </p:nvSpPr>
        <p:spPr/>
        <p:txBody>
          <a:bodyPr/>
          <a:lstStyle/>
          <a:p>
            <a:fld id="{59C7CC53-AA6F-4A68-923C-40AE4BD5D118}" type="slidenum">
              <a:rPr lang="en-US" smtClean="0"/>
              <a:t>12</a:t>
            </a:fld>
            <a:endParaRPr lang="en-US"/>
          </a:p>
        </p:txBody>
      </p:sp>
      <p:sp>
        <p:nvSpPr>
          <p:cNvPr id="6" name="Text Box 3"/>
          <p:cNvSpPr txBox="1">
            <a:spLocks noChangeArrowheads="1"/>
          </p:cNvSpPr>
          <p:nvPr/>
        </p:nvSpPr>
        <p:spPr bwMode="auto">
          <a:xfrm>
            <a:off x="29135" y="1096647"/>
            <a:ext cx="9079369" cy="754694"/>
          </a:xfrm>
          <a:prstGeom prst="rect">
            <a:avLst/>
          </a:prstGeom>
          <a:noFill/>
          <a:ln w="12700">
            <a:noFill/>
            <a:miter lim="800000"/>
          </a:ln>
        </p:spPr>
        <p:txBody>
          <a:bodyPr wrap="square">
            <a:spAutoFit/>
          </a:bodyPr>
          <a:lstStyle/>
          <a:p>
            <a:pPr marL="457200" indent="-457200">
              <a:lnSpc>
                <a:spcPct val="150000"/>
              </a:lnSpc>
              <a:spcBef>
                <a:spcPct val="50000"/>
              </a:spcBef>
            </a:pPr>
            <a:r>
              <a:rPr lang="en-US" sz="3200" b="1" dirty="0"/>
              <a:t>	</a:t>
            </a:r>
            <a:r>
              <a:rPr lang="fr-FR" sz="3200" b="1" dirty="0">
                <a:cs typeface="Times New Roman" panose="02020603050405020304" pitchFamily="18" charset="0"/>
              </a:rPr>
              <a:t>	</a:t>
            </a:r>
            <a:endParaRPr lang="el-GR" sz="3200" b="1" dirty="0">
              <a:cs typeface="Times New Roman" panose="02020603050405020304" pitchFamily="18" charset="0"/>
            </a:endParaRPr>
          </a:p>
        </p:txBody>
      </p:sp>
      <p:pic>
        <p:nvPicPr>
          <p:cNvPr id="5" name="Picture 2" descr="G:\CKD\KDIGO_Evaluation and management of CKD\prognosis of CKD.jpg"/>
          <p:cNvPicPr>
            <a:picLocks noChangeAspect="1" noChangeArrowheads="1"/>
          </p:cNvPicPr>
          <p:nvPr/>
        </p:nvPicPr>
        <p:blipFill>
          <a:blip r:embed="rId3" cstate="print"/>
          <a:srcRect/>
          <a:stretch>
            <a:fillRect/>
          </a:stretch>
        </p:blipFill>
        <p:spPr bwMode="auto">
          <a:xfrm>
            <a:off x="1043608" y="1427048"/>
            <a:ext cx="7524750" cy="51625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9915"/>
            <a:ext cx="8229600" cy="582613"/>
          </a:xfrm>
        </p:spPr>
        <p:txBody>
          <a:bodyPr/>
          <a:lstStyle/>
          <a:p>
            <a:r>
              <a:rPr lang="en-SG" altLang="en-US" b="1">
                <a:solidFill>
                  <a:schemeClr val="accent2"/>
                </a:solidFill>
              </a:rPr>
              <a:t>Chẩn đoán CKD</a:t>
            </a:r>
          </a:p>
        </p:txBody>
      </p:sp>
      <p:sp>
        <p:nvSpPr>
          <p:cNvPr id="4" name="Slide Number Placeholder 3"/>
          <p:cNvSpPr>
            <a:spLocks noGrp="1"/>
          </p:cNvSpPr>
          <p:nvPr>
            <p:ph type="sldNum" sz="quarter" idx="12"/>
          </p:nvPr>
        </p:nvSpPr>
        <p:spPr/>
        <p:txBody>
          <a:bodyPr/>
          <a:lstStyle/>
          <a:p>
            <a:fld id="{59C7CC53-AA6F-4A68-923C-40AE4BD5D118}" type="slidenum">
              <a:rPr lang="en-US" smtClean="0"/>
              <a:t>13</a:t>
            </a:fld>
            <a:endParaRPr lang="en-US"/>
          </a:p>
        </p:txBody>
      </p:sp>
      <p:sp>
        <p:nvSpPr>
          <p:cNvPr id="5" name="Text Box 4"/>
          <p:cNvSpPr txBox="1"/>
          <p:nvPr/>
        </p:nvSpPr>
        <p:spPr>
          <a:xfrm>
            <a:off x="707390" y="1660525"/>
            <a:ext cx="7547610" cy="4615815"/>
          </a:xfrm>
          <a:prstGeom prst="rect">
            <a:avLst/>
          </a:prstGeom>
          <a:noFill/>
        </p:spPr>
        <p:txBody>
          <a:bodyPr wrap="square" rtlCol="0">
            <a:spAutoFit/>
          </a:bodyPr>
          <a:lstStyle/>
          <a:p>
            <a:pPr>
              <a:lnSpc>
                <a:spcPct val="150000"/>
              </a:lnSpc>
            </a:pPr>
            <a:r>
              <a:rPr lang="en-SG" altLang="en-US" sz="2800">
                <a:latin typeface="Arial" panose="020B0604020202020204" pitchFamily="34" charset="0"/>
                <a:cs typeface="Arial" panose="020B0604020202020204" pitchFamily="34" charset="0"/>
              </a:rPr>
              <a:t>1. Chẩn đoán CKD</a:t>
            </a:r>
          </a:p>
          <a:p>
            <a:pPr>
              <a:lnSpc>
                <a:spcPct val="150000"/>
              </a:lnSpc>
            </a:pPr>
            <a:r>
              <a:rPr lang="en-SG" altLang="en-US" sz="2800">
                <a:latin typeface="Arial" panose="020B0604020202020204" pitchFamily="34" charset="0"/>
                <a:cs typeface="Arial" panose="020B0604020202020204" pitchFamily="34" charset="0"/>
              </a:rPr>
              <a:t>(Phân biệt CKD - AKI - RPRF)</a:t>
            </a:r>
          </a:p>
          <a:p>
            <a:pPr>
              <a:lnSpc>
                <a:spcPct val="150000"/>
              </a:lnSpc>
            </a:pPr>
            <a:r>
              <a:rPr lang="en-SG" altLang="en-US" sz="2800">
                <a:solidFill>
                  <a:schemeClr val="tx1"/>
                </a:solidFill>
                <a:latin typeface="Arial" panose="020B0604020202020204" pitchFamily="34" charset="0"/>
                <a:cs typeface="Arial" panose="020B0604020202020204" pitchFamily="34" charset="0"/>
              </a:rPr>
              <a:t>2. Nguyên nhân CKD</a:t>
            </a:r>
            <a:endParaRPr lang="en-SG" altLang="en-US" sz="2800">
              <a:latin typeface="Arial" panose="020B0604020202020204" pitchFamily="34" charset="0"/>
              <a:cs typeface="Arial" panose="020B0604020202020204" pitchFamily="34" charset="0"/>
            </a:endParaRPr>
          </a:p>
          <a:p>
            <a:pPr>
              <a:lnSpc>
                <a:spcPct val="150000"/>
              </a:lnSpc>
            </a:pPr>
            <a:r>
              <a:rPr lang="en-SG" altLang="en-US" sz="2800">
                <a:latin typeface="Arial" panose="020B0604020202020204" pitchFamily="34" charset="0"/>
                <a:cs typeface="Arial" panose="020B0604020202020204" pitchFamily="34" charset="0"/>
              </a:rPr>
              <a:t>3. Giai đoạn CKD</a:t>
            </a:r>
          </a:p>
          <a:p>
            <a:pPr>
              <a:lnSpc>
                <a:spcPct val="150000"/>
              </a:lnSpc>
            </a:pPr>
            <a:r>
              <a:rPr lang="en-SG" altLang="en-US" sz="2800" b="1">
                <a:solidFill>
                  <a:srgbClr val="FF0000"/>
                </a:solidFill>
                <a:latin typeface="Arial" panose="020B0604020202020204" pitchFamily="34" charset="0"/>
                <a:cs typeface="Arial" panose="020B0604020202020204" pitchFamily="34" charset="0"/>
              </a:rPr>
              <a:t>4</a:t>
            </a:r>
            <a:r>
              <a:rPr lang="en-SG" altLang="en-US" sz="2800">
                <a:latin typeface="Arial" panose="020B0604020202020204" pitchFamily="34" charset="0"/>
                <a:cs typeface="Arial" panose="020B0604020202020204" pitchFamily="34" charset="0"/>
              </a:rPr>
              <a:t>.</a:t>
            </a:r>
            <a:r>
              <a:rPr lang="en-SG" altLang="en-US" sz="2800" b="1">
                <a:solidFill>
                  <a:srgbClr val="FF0000"/>
                </a:solidFill>
                <a:latin typeface="Arial" panose="020B0604020202020204" pitchFamily="34" charset="0"/>
                <a:cs typeface="Arial" panose="020B0604020202020204" pitchFamily="34" charset="0"/>
              </a:rPr>
              <a:t> Biến chứng CKD</a:t>
            </a:r>
            <a:endParaRPr lang="en-SG" altLang="en-US" sz="2800">
              <a:latin typeface="Arial" panose="020B0604020202020204" pitchFamily="34" charset="0"/>
              <a:cs typeface="Arial" panose="020B0604020202020204" pitchFamily="34" charset="0"/>
            </a:endParaRPr>
          </a:p>
          <a:p>
            <a:pPr>
              <a:lnSpc>
                <a:spcPct val="150000"/>
              </a:lnSpc>
            </a:pPr>
            <a:r>
              <a:rPr lang="en-SG" altLang="en-US" sz="2800">
                <a:latin typeface="Arial" panose="020B0604020202020204" pitchFamily="34" charset="0"/>
                <a:cs typeface="Arial" panose="020B0604020202020204" pitchFamily="34" charset="0"/>
              </a:rPr>
              <a:t>5. Yếu tố làm nặng thêm và thúc đẩy tiến triển CKD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03350"/>
            <a:ext cx="4070350" cy="476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381000"/>
            <a:ext cx="6477000" cy="584775"/>
          </a:xfrm>
          <a:prstGeom prst="rect">
            <a:avLst/>
          </a:prstGeom>
          <a:noFill/>
        </p:spPr>
        <p:txBody>
          <a:bodyPr wrap="square" rtlCol="0">
            <a:spAutoFit/>
          </a:bodyPr>
          <a:lstStyle/>
          <a:p>
            <a:r>
              <a:rPr lang="en-US" sz="3200" b="1" dirty="0" err="1">
                <a:solidFill>
                  <a:srgbClr val="FF0000"/>
                </a:solidFill>
                <a:latin typeface="Arial" panose="020B0604020202020204" pitchFamily="34" charset="0"/>
                <a:cs typeface="Arial" panose="020B0604020202020204" pitchFamily="34" charset="0"/>
              </a:rPr>
              <a:t>Biểu</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hiện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của</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bệnh</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thận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mạn</a:t>
            </a:r>
            <a:endParaRPr lang="en-US" sz="3200" b="1" dirty="0">
              <a:solidFill>
                <a:srgbClr val="FF0000"/>
              </a:solidFill>
              <a:latin typeface="Arial" panose="020B0604020202020204" pitchFamily="34" charset="0"/>
              <a:cs typeface="Arial" panose="020B0604020202020204" pitchFamily="34" charset="0"/>
            </a:endParaRPr>
          </a:p>
        </p:txBody>
      </p:sp>
      <p:sp>
        <p:nvSpPr>
          <p:cNvPr id="6" name="TextBox 5"/>
          <p:cNvSpPr txBox="1"/>
          <p:nvPr/>
        </p:nvSpPr>
        <p:spPr>
          <a:xfrm>
            <a:off x="4876800" y="3545919"/>
            <a:ext cx="3962400" cy="2092881"/>
          </a:xfrm>
          <a:prstGeom prst="rect">
            <a:avLst/>
          </a:prstGeom>
          <a:solidFill>
            <a:schemeClr val="bg2">
              <a:lumMod val="90000"/>
            </a:schemeClr>
          </a:solidFill>
        </p:spPr>
        <p:txBody>
          <a:bodyPr wrap="square" rtlCol="0">
            <a:spAutoFit/>
          </a:bodyPr>
          <a:lstStyle/>
          <a:p>
            <a:pPr>
              <a:spcBef>
                <a:spcPts val="600"/>
              </a:spcBef>
              <a:spcAft>
                <a:spcPts val="600"/>
              </a:spcAft>
            </a:pP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Triệu chứng bệnh căn nguyên: THA, ĐTĐ </a:t>
            </a:r>
            <a:endParaRPr lang="en-US" sz="2400" dirty="0">
              <a:latin typeface="Arial" panose="020B0604020202020204" pitchFamily="34" charset="0"/>
              <a:cs typeface="Arial" panose="020B0604020202020204" pitchFamily="34" charset="0"/>
            </a:endParaRPr>
          </a:p>
          <a:p>
            <a:pPr>
              <a:spcBef>
                <a:spcPts val="600"/>
              </a:spcBef>
              <a:spcAft>
                <a:spcPts val="600"/>
              </a:spcAft>
              <a:buFontTx/>
              <a:buChar char="-"/>
            </a:pPr>
            <a:r>
              <a:rPr lang="vi-VN" sz="2400" dirty="0">
                <a:latin typeface="Arial" panose="020B0604020202020204" pitchFamily="34" charset="0"/>
                <a:cs typeface="Arial" panose="020B0604020202020204" pitchFamily="34" charset="0"/>
              </a:rPr>
              <a:t>Triệu chứng tại thận: tiểu máu, phù, đau hông lưng, tiểu khó, tiểu gắt </a:t>
            </a:r>
            <a:endParaRPr lang="en-US" sz="2400" dirty="0">
              <a:latin typeface="Arial" panose="020B0604020202020204" pitchFamily="34" charset="0"/>
              <a:cs typeface="Arial" panose="020B0604020202020204" pitchFamily="34" charset="0"/>
            </a:endParaRPr>
          </a:p>
        </p:txBody>
      </p:sp>
      <p:sp>
        <p:nvSpPr>
          <p:cNvPr id="7" name="TextBox 6"/>
          <p:cNvSpPr txBox="1"/>
          <p:nvPr/>
        </p:nvSpPr>
        <p:spPr>
          <a:xfrm>
            <a:off x="4876800" y="1185208"/>
            <a:ext cx="3962400" cy="1938992"/>
          </a:xfrm>
          <a:prstGeom prst="rect">
            <a:avLst/>
          </a:prstGeom>
          <a:solidFill>
            <a:schemeClr val="accent1">
              <a:lumMod val="20000"/>
              <a:lumOff val="80000"/>
            </a:schemeClr>
          </a:solidFill>
        </p:spPr>
        <p:txBody>
          <a:bodyPr wrap="square" rtlCol="0">
            <a:spAutoFit/>
          </a:bodyPr>
          <a:lstStyle/>
          <a:p>
            <a:r>
              <a:rPr lang="vi-VN" sz="2400" dirty="0">
                <a:solidFill>
                  <a:schemeClr val="accent6">
                    <a:lumMod val="50000"/>
                  </a:schemeClr>
                </a:solidFill>
                <a:latin typeface="Arial" panose="020B0604020202020204" pitchFamily="34" charset="0"/>
                <a:cs typeface="Arial" panose="020B0604020202020204" pitchFamily="34" charset="0"/>
              </a:rPr>
              <a:t>Triệu chứng của suy thận mạn giai đọan cúôi: thiếu máu, nhức đầu, buồn nôn, nôn, chán ăn, tiểu ít, hơi thở có mùi uré, khó thở ….</a:t>
            </a:r>
            <a:endParaRPr lang="en-US" sz="2400" dirty="0">
              <a:solidFill>
                <a:schemeClr val="accent6">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19390"/>
            <a:ext cx="8101011" cy="538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33324" y="152400"/>
            <a:ext cx="7496276" cy="1077218"/>
          </a:xfrm>
          <a:prstGeom prst="rect">
            <a:avLst/>
          </a:prstGeom>
          <a:noFill/>
        </p:spPr>
        <p:txBody>
          <a:bodyPr wrap="square" rtlCol="0">
            <a:spAutoFit/>
          </a:bodyPr>
          <a:lstStyle/>
          <a:p>
            <a:pPr algn="ctr"/>
            <a:r>
              <a:rPr lang="en-US" sz="3200" b="1" dirty="0" err="1">
                <a:solidFill>
                  <a:srgbClr val="FF0000"/>
                </a:solidFill>
                <a:latin typeface="Arial" panose="020B0604020202020204" pitchFamily="34" charset="0"/>
                <a:cs typeface="Arial" panose="020B0604020202020204" pitchFamily="34" charset="0"/>
              </a:rPr>
              <a:t>Các</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biến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chứng</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thường</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gặp</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theo</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giai</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đoạn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của</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bệnh</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thận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mạn</a:t>
            </a:r>
            <a:endParaRPr lang="en-US" sz="3200" b="1"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228600"/>
            <a:ext cx="7391400" cy="584775"/>
          </a:xfrm>
          <a:prstGeom prst="rect">
            <a:avLst/>
          </a:prstGeom>
          <a:noFill/>
        </p:spPr>
        <p:txBody>
          <a:bodyPr wrap="square" rtlCol="0">
            <a:spAutoFit/>
          </a:bodyPr>
          <a:lstStyle/>
          <a:p>
            <a:r>
              <a:rPr lang="en-US" sz="3200" b="1" dirty="0" err="1">
                <a:solidFill>
                  <a:srgbClr val="FF0000"/>
                </a:solidFill>
                <a:latin typeface="Arial" panose="020B0604020202020204" pitchFamily="34" charset="0"/>
                <a:cs typeface="Arial" panose="020B0604020202020204" pitchFamily="34" charset="0"/>
              </a:rPr>
              <a:t>Biến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chứng</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tim</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mạch</a:t>
            </a:r>
            <a:endParaRPr lang="en-US" sz="3200" b="1" dirty="0">
              <a:solidFill>
                <a:srgbClr val="FF0000"/>
              </a:solidFill>
              <a:latin typeface="Arial" panose="020B0604020202020204" pitchFamily="34" charset="0"/>
              <a:cs typeface="Arial" panose="020B0604020202020204" pitchFamily="34" charset="0"/>
            </a:endParaRPr>
          </a:p>
        </p:txBody>
      </p:sp>
      <p:sp>
        <p:nvSpPr>
          <p:cNvPr id="5" name="TextBox 4"/>
          <p:cNvSpPr txBox="1"/>
          <p:nvPr/>
        </p:nvSpPr>
        <p:spPr>
          <a:xfrm>
            <a:off x="457200" y="838200"/>
            <a:ext cx="6585626" cy="461665"/>
          </a:xfrm>
          <a:prstGeom prst="rect">
            <a:avLst/>
          </a:prstGeom>
          <a:noFill/>
        </p:spPr>
        <p:txBody>
          <a:bodyPr wrap="square" rtlCol="0">
            <a:spAutoFit/>
          </a:bodyPr>
          <a:lstStyle/>
          <a:p>
            <a:r>
              <a:rPr lang="en-US" sz="2400" dirty="0" err="1">
                <a:latin typeface="Arial" panose="020B0604020202020204" pitchFamily="34" charset="0"/>
                <a:cs typeface="Arial" panose="020B0604020202020204" pitchFamily="34" charset="0"/>
              </a:rPr>
              <a:t>Nguyên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vong</a:t>
            </a:r>
            <a:endParaRPr lang="en-US" sz="2400" dirty="0">
              <a:latin typeface="Arial" panose="020B0604020202020204" pitchFamily="34" charset="0"/>
              <a:cs typeface="Arial" panose="020B0604020202020204" pitchFamily="34" charset="0"/>
            </a:endParaRPr>
          </a:p>
        </p:txBody>
      </p:sp>
      <p:sp>
        <p:nvSpPr>
          <p:cNvPr id="6" name="TextBox 5"/>
          <p:cNvSpPr txBox="1"/>
          <p:nvPr/>
        </p:nvSpPr>
        <p:spPr>
          <a:xfrm>
            <a:off x="304800" y="1554301"/>
            <a:ext cx="4495800" cy="3170099"/>
          </a:xfrm>
          <a:prstGeom prst="rect">
            <a:avLst/>
          </a:prstGeom>
          <a:solidFill>
            <a:schemeClr val="accent5">
              <a:lumMod val="40000"/>
              <a:lumOff val="60000"/>
            </a:schemeClr>
          </a:solidFill>
        </p:spPr>
        <p:txBody>
          <a:bodyPr wrap="square" rtlCol="0">
            <a:spAutoFit/>
          </a:bodyPr>
          <a:lstStyle/>
          <a:p>
            <a:r>
              <a:rPr lang="en-US" sz="2000" b="1" dirty="0" err="1">
                <a:latin typeface="Arial" panose="020B0604020202020204" pitchFamily="34" charset="0"/>
                <a:cs typeface="Arial" panose="020B0604020202020204" pitchFamily="34" charset="0"/>
              </a:rPr>
              <a:t>Tăng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huyết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áp</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và</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phì</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đại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thất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trái</a:t>
            </a:r>
            <a:r>
              <a:rPr lang="en-US" sz="2000" b="1" dirty="0">
                <a:latin typeface="Arial" panose="020B0604020202020204" pitchFamily="34" charset="0"/>
                <a:cs typeface="Arial" panose="020B0604020202020204" pitchFamily="34" charset="0"/>
              </a:rPr>
              <a:t>:</a:t>
            </a:r>
          </a:p>
          <a:p>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chế</a:t>
            </a:r>
            <a:r>
              <a:rPr lang="en-US" sz="2000" dirty="0">
                <a:latin typeface="Arial" panose="020B0604020202020204" pitchFamily="34" charset="0"/>
                <a:cs typeface="Arial" panose="020B0604020202020204" pitchFamily="34" charset="0"/>
              </a:rPr>
              <a:t> THA:</a:t>
            </a:r>
          </a:p>
          <a:p>
            <a:pPr marL="285750" indent="-285750">
              <a:buFontTx/>
              <a:buChar char="-"/>
            </a:pP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tuần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hoàn</a:t>
            </a: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err="1">
                <a:latin typeface="Arial" panose="020B0604020202020204" pitchFamily="34" charset="0"/>
                <a:cs typeface="Arial" panose="020B0604020202020204" pitchFamily="34" charset="0"/>
              </a:rPr>
              <a:t>Tăng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hệ</a:t>
            </a:r>
            <a:r>
              <a:rPr lang="en-US" sz="2000" dirty="0">
                <a:latin typeface="Arial" panose="020B0604020202020204" pitchFamily="34" charset="0"/>
                <a:cs typeface="Arial" panose="020B0604020202020204" pitchFamily="34" charset="0"/>
              </a:rPr>
              <a:t> renin angiotensin aldosterone</a:t>
            </a:r>
          </a:p>
          <a:p>
            <a:pPr marL="285750" indent="-285750">
              <a:buFontTx/>
              <a:buChar char="-"/>
            </a:pPr>
            <a:r>
              <a:rPr lang="en-US" sz="2000" dirty="0" err="1">
                <a:latin typeface="Arial" panose="020B0604020202020204" pitchFamily="34" charset="0"/>
                <a:cs typeface="Arial" panose="020B0604020202020204" pitchFamily="34" charset="0"/>
              </a:rPr>
              <a:t>Rối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bằng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chất</a:t>
            </a:r>
            <a:r>
              <a:rPr lang="en-US" sz="2000" dirty="0">
                <a:latin typeface="Arial" panose="020B0604020202020204" pitchFamily="34" charset="0"/>
                <a:cs typeface="Arial" panose="020B0604020202020204" pitchFamily="34" charset="0"/>
              </a:rPr>
              <a:t> co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mạch</a:t>
            </a: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err="1">
                <a:latin typeface="Arial" panose="020B0604020202020204" pitchFamily="34" charset="0"/>
                <a:cs typeface="Arial" panose="020B0604020202020204" pitchFamily="34" charset="0"/>
              </a:rPr>
              <a:t>Dùng</a:t>
            </a:r>
            <a:r>
              <a:rPr lang="en-US" sz="2000" dirty="0">
                <a:latin typeface="Arial" panose="020B0604020202020204" pitchFamily="34" charset="0"/>
                <a:cs typeface="Arial" panose="020B0604020202020204" pitchFamily="34" charset="0"/>
              </a:rPr>
              <a:t> EPO</a:t>
            </a:r>
          </a:p>
          <a:p>
            <a:pPr marL="285750" indent="-285750">
              <a:buFontTx/>
              <a:buChar char="-"/>
            </a:pPr>
            <a:r>
              <a:rPr lang="en-US" sz="2000" dirty="0" err="1">
                <a:latin typeface="Arial" panose="020B0604020202020204" pitchFamily="34" charset="0"/>
                <a:cs typeface="Arial" panose="020B0604020202020204" pitchFamily="34" charset="0"/>
              </a:rPr>
              <a:t>Dày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bệnh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nỡ</a:t>
            </a:r>
            <a:endParaRPr lang="en-US" sz="2000" dirty="0">
              <a:latin typeface="Arial" panose="020B0604020202020204" pitchFamily="34" charset="0"/>
              <a:cs typeface="Arial" panose="020B0604020202020204" pitchFamily="34" charset="0"/>
            </a:endParaRPr>
          </a:p>
          <a:p>
            <a:pPr marL="285750" indent="-285750">
              <a:buFontTx/>
              <a:buChar char="-"/>
            </a:pPr>
            <a:endParaRPr lang="en-US" sz="2000" dirty="0">
              <a:latin typeface="Arial" panose="020B0604020202020204" pitchFamily="34" charset="0"/>
              <a:cs typeface="Arial" panose="020B0604020202020204" pitchFamily="34" charset="0"/>
            </a:endParaRPr>
          </a:p>
        </p:txBody>
      </p:sp>
      <p:sp>
        <p:nvSpPr>
          <p:cNvPr id="7" name="TextBox 6"/>
          <p:cNvSpPr txBox="1"/>
          <p:nvPr/>
        </p:nvSpPr>
        <p:spPr>
          <a:xfrm>
            <a:off x="4953000" y="1548348"/>
            <a:ext cx="3962400" cy="3785652"/>
          </a:xfrm>
          <a:prstGeom prst="rect">
            <a:avLst/>
          </a:prstGeom>
          <a:solidFill>
            <a:schemeClr val="accent2">
              <a:lumMod val="40000"/>
              <a:lumOff val="60000"/>
            </a:schemeClr>
          </a:solidFill>
        </p:spPr>
        <p:txBody>
          <a:bodyPr wrap="square" rtlCol="0">
            <a:spAutoFit/>
          </a:bodyPr>
          <a:lstStyle/>
          <a:p>
            <a:r>
              <a:rPr lang="en-US" sz="2000" b="1" dirty="0" err="1">
                <a:latin typeface="Arial" panose="020B0604020202020204" pitchFamily="34" charset="0"/>
                <a:cs typeface="Arial" panose="020B0604020202020204" pitchFamily="34" charset="0"/>
              </a:rPr>
              <a:t>Suy</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tim</a:t>
            </a:r>
            <a:r>
              <a:rPr lang="en-US" sz="2000" b="1" dirty="0">
                <a:latin typeface="Arial" panose="020B0604020202020204" pitchFamily="34" charset="0"/>
                <a:cs typeface="Arial" panose="020B0604020202020204" pitchFamily="34" charset="0"/>
              </a:rPr>
              <a:t> sung </a:t>
            </a:r>
            <a:r>
              <a:rPr lang="en-US" sz="2000" b="1" dirty="0" err="1">
                <a:latin typeface="Arial" panose="020B0604020202020204" pitchFamily="34" charset="0"/>
                <a:cs typeface="Arial" panose="020B0604020202020204" pitchFamily="34" charset="0"/>
              </a:rPr>
              <a:t>huyết</a:t>
            </a:r>
            <a:r>
              <a:rPr lang="en-US" sz="2000" b="1" dirty="0">
                <a:latin typeface="Arial" panose="020B0604020202020204" pitchFamily="34" charset="0"/>
                <a:cs typeface="Arial" panose="020B0604020202020204" pitchFamily="34" charset="0"/>
              </a:rPr>
              <a:t>:</a:t>
            </a:r>
          </a:p>
          <a:p>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chế</a:t>
            </a:r>
            <a:r>
              <a:rPr lang="en-US" sz="2000" dirty="0">
                <a:latin typeface="Arial" panose="020B0604020202020204" pitchFamily="34" charset="0"/>
                <a:cs typeface="Arial" panose="020B0604020202020204" pitchFamily="34" charset="0"/>
              </a:rPr>
              <a:t>:</a:t>
            </a:r>
          </a:p>
          <a:p>
            <a:pPr marL="285750" indent="-285750">
              <a:buFontTx/>
              <a:buChar char="-"/>
            </a:pPr>
            <a:r>
              <a:rPr lang="en-US" sz="2000" dirty="0" err="1">
                <a:latin typeface="Arial" panose="020B0604020202020204" pitchFamily="34" charset="0"/>
                <a:cs typeface="Arial" panose="020B0604020202020204" pitchFamily="34" charset="0"/>
              </a:rPr>
              <a:t>Bệnh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máu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err="1">
                <a:latin typeface="Arial" panose="020B0604020202020204" pitchFamily="34" charset="0"/>
                <a:cs typeface="Arial" panose="020B0604020202020204" pitchFamily="34" charset="0"/>
              </a:rPr>
              <a:t>Dày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trái</a:t>
            </a: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err="1">
                <a:latin typeface="Arial" panose="020B0604020202020204" pitchFamily="34" charset="0"/>
                <a:cs typeface="Arial" panose="020B0604020202020204" pitchFamily="34" charset="0"/>
              </a:rPr>
              <a:t>Bệnh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tim</a:t>
            </a:r>
            <a:r>
              <a:rPr lang="en-US" sz="2000" dirty="0">
                <a:latin typeface="Arial" panose="020B0604020202020204" pitchFamily="34" charset="0"/>
                <a:cs typeface="Arial" panose="020B0604020202020204" pitchFamily="34" charset="0"/>
              </a:rPr>
              <a:t> do HC </a:t>
            </a:r>
            <a:r>
              <a:rPr lang="en-US" sz="2000" dirty="0" err="1">
                <a:latin typeface="Arial" panose="020B0604020202020204" pitchFamily="34" charset="0"/>
                <a:cs typeface="Arial" panose="020B0604020202020204" pitchFamily="34" charset="0"/>
              </a:rPr>
              <a:t>ure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huyết</a:t>
            </a: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err="1">
                <a:latin typeface="Arial" panose="020B0604020202020204" pitchFamily="34" charset="0"/>
                <a:cs typeface="Arial" panose="020B0604020202020204" pitchFamily="34" charset="0"/>
              </a:rPr>
              <a:t>Tình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trạng</a:t>
            </a:r>
            <a:r>
              <a:rPr lang="en-US" sz="2000" dirty="0">
                <a:latin typeface="Arial" panose="020B0604020202020204" pitchFamily="34" charset="0"/>
                <a:cs typeface="Arial" panose="020B0604020202020204" pitchFamily="34" charset="0"/>
              </a:rPr>
              <a:t> ứ </a:t>
            </a:r>
            <a:r>
              <a:rPr lang="en-US" sz="2000" dirty="0" err="1">
                <a:latin typeface="Arial" panose="020B0604020202020204" pitchFamily="34" charset="0"/>
                <a:cs typeface="Arial" panose="020B0604020202020204" pitchFamily="34" charset="0"/>
              </a:rPr>
              <a:t>muối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nước</a:t>
            </a: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err="1">
                <a:latin typeface="Arial" panose="020B0604020202020204" pitchFamily="34" charset="0"/>
                <a:cs typeface="Arial" panose="020B0604020202020204" pitchFamily="34" charset="0"/>
              </a:rPr>
              <a:t>Thiếu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máu</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OAP:</a:t>
            </a:r>
          </a:p>
          <a:p>
            <a:pPr marL="285750" indent="-285750">
              <a:buFontTx/>
              <a:buChar char="-"/>
            </a:pPr>
            <a:r>
              <a:rPr lang="en-US" sz="2000" dirty="0" err="1">
                <a:latin typeface="Arial" panose="020B0604020202020204" pitchFamily="34" charset="0"/>
                <a:cs typeface="Arial" panose="020B0604020202020204" pitchFamily="34" charset="0"/>
              </a:rPr>
              <a:t>Suy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tim</a:t>
            </a:r>
            <a:r>
              <a:rPr lang="en-US" sz="2000" dirty="0">
                <a:latin typeface="Arial" panose="020B0604020202020204" pitchFamily="34" charset="0"/>
                <a:cs typeface="Arial" panose="020B0604020202020204" pitchFamily="34" charset="0"/>
              </a:rPr>
              <a:t> sung </a:t>
            </a:r>
            <a:r>
              <a:rPr lang="en-US" sz="2000" dirty="0" err="1">
                <a:latin typeface="Arial" panose="020B0604020202020204" pitchFamily="34" charset="0"/>
                <a:cs typeface="Arial" panose="020B0604020202020204" pitchFamily="34" charset="0"/>
              </a:rPr>
              <a:t>huyết</a:t>
            </a: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err="1">
                <a:latin typeface="Arial" panose="020B0604020202020204" pitchFamily="34" charset="0"/>
                <a:cs typeface="Arial" panose="020B0604020202020204" pitchFamily="34" charset="0"/>
              </a:rPr>
              <a:t>Tăng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thấm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phế</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nang</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mao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mạch</a:t>
            </a:r>
            <a:r>
              <a:rPr lang="en-US" sz="2000" dirty="0">
                <a:latin typeface="Arial" panose="020B0604020202020204" pitchFamily="34" charset="0"/>
                <a:cs typeface="Arial" panose="020B0604020202020204" pitchFamily="34" charset="0"/>
              </a:rPr>
              <a:t> do HC </a:t>
            </a:r>
            <a:r>
              <a:rPr lang="en-US" sz="2000" dirty="0" err="1">
                <a:latin typeface="Arial" panose="020B0604020202020204" pitchFamily="34" charset="0"/>
                <a:cs typeface="Arial" panose="020B0604020202020204" pitchFamily="34" charset="0"/>
              </a:rPr>
              <a:t>ure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huyết</a:t>
            </a:r>
            <a:endParaRPr lang="en-US" sz="2000" dirty="0">
              <a:latin typeface="Arial" panose="020B0604020202020204" pitchFamily="34" charset="0"/>
              <a:cs typeface="Arial" panose="020B0604020202020204" pitchFamily="34" charset="0"/>
            </a:endParaRPr>
          </a:p>
        </p:txBody>
      </p:sp>
      <p:sp>
        <p:nvSpPr>
          <p:cNvPr id="8" name="TextBox 7"/>
          <p:cNvSpPr txBox="1"/>
          <p:nvPr/>
        </p:nvSpPr>
        <p:spPr>
          <a:xfrm>
            <a:off x="352628" y="5001161"/>
            <a:ext cx="4447972" cy="1323439"/>
          </a:xfrm>
          <a:prstGeom prst="rect">
            <a:avLst/>
          </a:prstGeom>
          <a:solidFill>
            <a:schemeClr val="accent4">
              <a:lumMod val="40000"/>
              <a:lumOff val="60000"/>
            </a:schemeClr>
          </a:solidFill>
        </p:spPr>
        <p:txBody>
          <a:bodyPr wrap="square" rtlCol="0">
            <a:spAutoFit/>
          </a:bodyPr>
          <a:lstStyle/>
          <a:p>
            <a:r>
              <a:rPr lang="en-US" sz="2000" b="1" dirty="0" err="1">
                <a:latin typeface="Arial" panose="020B0604020202020204" pitchFamily="34" charset="0"/>
                <a:cs typeface="Arial" panose="020B0604020202020204" pitchFamily="34" charset="0"/>
              </a:rPr>
              <a:t>Bệnh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mạch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máu</a:t>
            </a:r>
            <a:r>
              <a:rPr lang="en-US" sz="2000" b="1" dirty="0">
                <a:latin typeface="Arial" panose="020B0604020202020204" pitchFamily="34" charset="0"/>
                <a:cs typeface="Arial" panose="020B0604020202020204" pitchFamily="34" charset="0"/>
              </a:rPr>
              <a:t>:</a:t>
            </a:r>
          </a:p>
          <a:p>
            <a:pPr marL="285750" indent="-285750">
              <a:buFontTx/>
              <a:buChar char="-"/>
            </a:pPr>
            <a:r>
              <a:rPr lang="en-US" sz="2000" dirty="0" err="1">
                <a:latin typeface="Arial" panose="020B0604020202020204" pitchFamily="34" charset="0"/>
                <a:cs typeface="Arial" panose="020B0604020202020204" pitchFamily="34" charset="0"/>
              </a:rPr>
              <a:t>Bệnh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vành</a:t>
            </a: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err="1">
                <a:latin typeface="Arial" panose="020B0604020202020204" pitchFamily="34" charset="0"/>
                <a:cs typeface="Arial" panose="020B0604020202020204" pitchFamily="34" charset="0"/>
              </a:rPr>
              <a:t>Mạch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máu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não</a:t>
            </a: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err="1">
                <a:latin typeface="Arial" panose="020B0604020202020204" pitchFamily="34" charset="0"/>
                <a:cs typeface="Arial" panose="020B0604020202020204" pitchFamily="34" charset="0"/>
              </a:rPr>
              <a:t>Mạch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máu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ngoại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biên</a:t>
            </a:r>
            <a:endParaRPr lang="en-US" sz="2000" dirty="0">
              <a:latin typeface="Arial" panose="020B0604020202020204" pitchFamily="34" charset="0"/>
              <a:cs typeface="Arial" panose="020B0604020202020204" pitchFamily="34" charset="0"/>
            </a:endParaRPr>
          </a:p>
        </p:txBody>
      </p:sp>
      <p:sp>
        <p:nvSpPr>
          <p:cNvPr id="9" name="TextBox 8"/>
          <p:cNvSpPr txBox="1"/>
          <p:nvPr/>
        </p:nvSpPr>
        <p:spPr>
          <a:xfrm>
            <a:off x="4953000" y="5540514"/>
            <a:ext cx="3962400" cy="707886"/>
          </a:xfrm>
          <a:prstGeom prst="rect">
            <a:avLst/>
          </a:prstGeom>
          <a:solidFill>
            <a:srgbClr val="92D050"/>
          </a:solidFill>
        </p:spPr>
        <p:txBody>
          <a:bodyPr wrap="square" rtlCol="0">
            <a:spAutoFit/>
          </a:bodyPr>
          <a:lstStyle/>
          <a:p>
            <a:r>
              <a:rPr lang="en-US" sz="2000" b="1" dirty="0" err="1">
                <a:latin typeface="Arial" panose="020B0604020202020204" pitchFamily="34" charset="0"/>
                <a:cs typeface="Arial" panose="020B0604020202020204" pitchFamily="34" charset="0"/>
              </a:rPr>
              <a:t>Bệnh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màng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ngoài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tim</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Viêm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ngoài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tim</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457200"/>
            <a:ext cx="5943600" cy="584775"/>
          </a:xfrm>
          <a:prstGeom prst="rect">
            <a:avLst/>
          </a:prstGeom>
          <a:noFill/>
        </p:spPr>
        <p:txBody>
          <a:bodyPr wrap="square" rtlCol="0">
            <a:spAutoFit/>
          </a:bodyPr>
          <a:lstStyle/>
          <a:p>
            <a:r>
              <a:rPr lang="en-US" sz="3200" b="1" dirty="0" err="1">
                <a:solidFill>
                  <a:srgbClr val="FF0000"/>
                </a:solidFill>
                <a:latin typeface="Arial" panose="020B0604020202020204" pitchFamily="34" charset="0"/>
                <a:cs typeface="Arial" panose="020B0604020202020204" pitchFamily="34" charset="0"/>
              </a:rPr>
              <a:t>Biến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chứng</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huyết</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học</a:t>
            </a:r>
            <a:endParaRPr lang="en-US" sz="3200" b="1" dirty="0">
              <a:solidFill>
                <a:srgbClr val="FF0000"/>
              </a:solidFill>
              <a:latin typeface="Arial" panose="020B0604020202020204" pitchFamily="34" charset="0"/>
              <a:cs typeface="Arial" panose="020B0604020202020204" pitchFamily="34" charset="0"/>
            </a:endParaRPr>
          </a:p>
        </p:txBody>
      </p:sp>
      <p:sp>
        <p:nvSpPr>
          <p:cNvPr id="7" name="Content Placeholder 2"/>
          <p:cNvSpPr txBox="1"/>
          <p:nvPr/>
        </p:nvSpPr>
        <p:spPr>
          <a:xfrm>
            <a:off x="419100" y="1371600"/>
            <a:ext cx="4876800" cy="5113986"/>
          </a:xfrm>
          <a:prstGeom prst="rect">
            <a:avLst/>
          </a:prstGeom>
          <a:solidFill>
            <a:schemeClr val="accent2">
              <a:lumMod val="40000"/>
              <a:lumOff val="60000"/>
            </a:schemeClr>
          </a:solidFill>
        </p:spPr>
        <p:txBody>
          <a:bodyPr vert="horz">
            <a:normAutofit/>
          </a:bodyPr>
          <a:lst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Font typeface="Wingdings" panose="05000000000000000000"/>
              <a:buNone/>
            </a:pPr>
            <a:r>
              <a:rPr lang="en-US" b="1" dirty="0" err="1">
                <a:latin typeface="Arial" panose="020B0604020202020204" pitchFamily="34" charset="0"/>
                <a:cs typeface="Arial" panose="020B0604020202020204" pitchFamily="34" charset="0"/>
              </a:rPr>
              <a:t>Thiếu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máu</a:t>
            </a:r>
            <a:endParaRPr lang="en-US" b="1" dirty="0">
              <a:latin typeface="Arial" panose="020B0604020202020204" pitchFamily="34" charset="0"/>
              <a:cs typeface="Arial" panose="020B0604020202020204" pitchFamily="34" charset="0"/>
            </a:endParaRPr>
          </a:p>
          <a:p>
            <a:pPr>
              <a:buFont typeface="Arial" panose="020B0604020202020204" pitchFamily="34" charset="0"/>
              <a:buChar char="•"/>
            </a:pPr>
            <a:r>
              <a:rPr lang="vi-VN" dirty="0">
                <a:latin typeface="Arial" panose="020B0604020202020204" pitchFamily="34" charset="0"/>
                <a:cs typeface="Arial" panose="020B0604020202020204" pitchFamily="34" charset="0"/>
              </a:rPr>
              <a:t>Giảm sản xuất erythropoietin </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vi-VN" dirty="0">
                <a:latin typeface="Arial" panose="020B0604020202020204" pitchFamily="34" charset="0"/>
                <a:cs typeface="Arial" panose="020B0604020202020204" pitchFamily="34" charset="0"/>
              </a:rPr>
              <a:t>Tán huyết do hội chứng uré huyết cao </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vi-VN" dirty="0">
                <a:latin typeface="Arial" panose="020B0604020202020204" pitchFamily="34" charset="0"/>
                <a:cs typeface="Arial" panose="020B0604020202020204" pitchFamily="34" charset="0"/>
              </a:rPr>
              <a:t>Xuất huyết do hội chứng uré huyết cao, viêm loét đường tiêu hóa </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vi-VN" dirty="0">
                <a:latin typeface="Arial" panose="020B0604020202020204" pitchFamily="34" charset="0"/>
                <a:cs typeface="Arial" panose="020B0604020202020204" pitchFamily="34" charset="0"/>
              </a:rPr>
              <a:t>Suy dinh dưỡng, thiếu đạm </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vi-VN" dirty="0">
                <a:latin typeface="Arial" panose="020B0604020202020204" pitchFamily="34" charset="0"/>
                <a:cs typeface="Arial" panose="020B0604020202020204" pitchFamily="34" charset="0"/>
              </a:rPr>
              <a:t>Thiếu nguyên liệu: Fe, folic acid, vitamine B12 </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vi-VN" dirty="0">
                <a:latin typeface="Arial" panose="020B0604020202020204" pitchFamily="34" charset="0"/>
                <a:cs typeface="Arial" panose="020B0604020202020204" pitchFamily="34" charset="0"/>
              </a:rPr>
              <a:t>Ngộ độc nhôm </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vi-VN" dirty="0">
                <a:latin typeface="Arial" panose="020B0604020202020204" pitchFamily="34" charset="0"/>
                <a:cs typeface="Arial" panose="020B0604020202020204" pitchFamily="34" charset="0"/>
              </a:rPr>
              <a:t>Suy tủy dòng hồng cầu</a:t>
            </a:r>
            <a:endParaRPr lang="en-US" dirty="0">
              <a:latin typeface="Arial" panose="020B0604020202020204" pitchFamily="34" charset="0"/>
              <a:cs typeface="Arial" panose="020B0604020202020204" pitchFamily="34" charset="0"/>
            </a:endParaRPr>
          </a:p>
        </p:txBody>
      </p:sp>
      <p:sp>
        <p:nvSpPr>
          <p:cNvPr id="9" name="TextBox 8"/>
          <p:cNvSpPr txBox="1"/>
          <p:nvPr/>
        </p:nvSpPr>
        <p:spPr>
          <a:xfrm>
            <a:off x="5638800" y="1371600"/>
            <a:ext cx="3048000" cy="2246769"/>
          </a:xfrm>
          <a:prstGeom prst="rect">
            <a:avLst/>
          </a:prstGeom>
          <a:solidFill>
            <a:schemeClr val="accent4">
              <a:lumMod val="20000"/>
              <a:lumOff val="80000"/>
            </a:schemeClr>
          </a:solidFill>
        </p:spPr>
        <p:txBody>
          <a:bodyPr wrap="square" rtlCol="0">
            <a:spAutoFit/>
          </a:bodyPr>
          <a:lstStyle/>
          <a:p>
            <a:r>
              <a:rPr lang="en-US" sz="2000" b="1" dirty="0" err="1">
                <a:latin typeface="Arial" panose="020B0604020202020204" pitchFamily="34" charset="0"/>
                <a:cs typeface="Arial" panose="020B0604020202020204" pitchFamily="34" charset="0"/>
              </a:rPr>
              <a:t>Rối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loạn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đông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máu</a:t>
            </a:r>
            <a:r>
              <a:rPr lang="en-US" sz="2000" b="1" dirty="0">
                <a:latin typeface="Arial" panose="020B0604020202020204" pitchFamily="34" charset="0"/>
                <a:cs typeface="Arial" panose="020B0604020202020204" pitchFamily="34" charset="0"/>
              </a:rPr>
              <a:t>:</a:t>
            </a:r>
          </a:p>
          <a:p>
            <a:pPr marL="285750" indent="-285750">
              <a:buFontTx/>
              <a:buChar char="-"/>
            </a:pPr>
            <a:r>
              <a:rPr lang="en-US" sz="2000" dirty="0" err="1">
                <a:latin typeface="Arial" panose="020B0604020202020204" pitchFamily="34" charset="0"/>
                <a:cs typeface="Arial" panose="020B0604020202020204" pitchFamily="34" charset="0"/>
              </a:rPr>
              <a:t>Thời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máu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kéo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dài</a:t>
            </a: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err="1">
                <a:latin typeface="Arial" panose="020B0604020202020204" pitchFamily="34" charset="0"/>
                <a:cs typeface="Arial" panose="020B0604020202020204" pitchFamily="34" charset="0"/>
              </a:rPr>
              <a:t>Giảm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tố</a:t>
            </a:r>
            <a:r>
              <a:rPr lang="en-US" sz="2000" dirty="0">
                <a:latin typeface="Arial" panose="020B0604020202020204" pitchFamily="34" charset="0"/>
                <a:cs typeface="Arial" panose="020B0604020202020204" pitchFamily="34" charset="0"/>
              </a:rPr>
              <a:t> III </a:t>
            </a:r>
            <a:r>
              <a:rPr lang="en-US" sz="2000" dirty="0" err="1">
                <a:latin typeface="Arial" panose="020B0604020202020204" pitchFamily="34" charset="0"/>
                <a:cs typeface="Arial" panose="020B0604020202020204" pitchFamily="34" charset="0"/>
              </a:rPr>
              <a:t>tiểu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cầu</a:t>
            </a: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err="1">
                <a:latin typeface="Arial" panose="020B0604020202020204" pitchFamily="34" charset="0"/>
                <a:cs typeface="Arial" panose="020B0604020202020204" pitchFamily="34" charset="0"/>
              </a:rPr>
              <a:t>Giảm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tiểu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prothrombin</a:t>
            </a:r>
            <a:endParaRPr lang="en-US" sz="2000" dirty="0">
              <a:latin typeface="Arial" panose="020B0604020202020204" pitchFamily="34" charset="0"/>
              <a:cs typeface="Arial" panose="020B0604020202020204" pitchFamily="34" charset="0"/>
            </a:endParaRPr>
          </a:p>
        </p:txBody>
      </p:sp>
      <p:sp>
        <p:nvSpPr>
          <p:cNvPr id="10" name="TextBox 9"/>
          <p:cNvSpPr txBox="1"/>
          <p:nvPr/>
        </p:nvSpPr>
        <p:spPr>
          <a:xfrm>
            <a:off x="5638800" y="3810000"/>
            <a:ext cx="3048000" cy="2554545"/>
          </a:xfrm>
          <a:prstGeom prst="rect">
            <a:avLst/>
          </a:prstGeom>
          <a:solidFill>
            <a:srgbClr val="92D050"/>
          </a:solidFill>
        </p:spPr>
        <p:txBody>
          <a:bodyPr wrap="square" rtlCol="0">
            <a:spAutoFit/>
          </a:bodyPr>
          <a:lstStyle/>
          <a:p>
            <a:r>
              <a:rPr lang="en-US" sz="2000" b="1" dirty="0" err="1">
                <a:latin typeface="Arial" panose="020B0604020202020204" pitchFamily="34" charset="0"/>
                <a:cs typeface="Arial" panose="020B0604020202020204" pitchFamily="34" charset="0"/>
              </a:rPr>
              <a:t>Rối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loạn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chức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năng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bạch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cầu</a:t>
            </a:r>
            <a:r>
              <a:rPr lang="en-US" sz="2000" b="1" dirty="0">
                <a:latin typeface="Arial" panose="020B0604020202020204" pitchFamily="34" charset="0"/>
                <a:cs typeface="Arial" panose="020B0604020202020204" pitchFamily="34" charset="0"/>
              </a:rPr>
              <a:t>:</a:t>
            </a:r>
          </a:p>
          <a:p>
            <a:pPr marL="285750" indent="-285750">
              <a:buFontTx/>
              <a:buChar char="-"/>
            </a:pPr>
            <a:r>
              <a:rPr lang="en-US" sz="2000" dirty="0" err="1">
                <a:latin typeface="Arial" panose="020B0604020202020204" pitchFamily="34" charset="0"/>
                <a:cs typeface="Arial" panose="020B0604020202020204" pitchFamily="34" charset="0"/>
              </a:rPr>
              <a:t>Dễ</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nhiễm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trùng</a:t>
            </a: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err="1">
                <a:latin typeface="Arial" panose="020B0604020202020204" pitchFamily="34" charset="0"/>
                <a:cs typeface="Arial" panose="020B0604020202020204" pitchFamily="34" charset="0"/>
              </a:rPr>
              <a:t>Giảm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xuất</a:t>
            </a:r>
            <a:r>
              <a:rPr lang="en-US" sz="2000" dirty="0">
                <a:latin typeface="Arial" panose="020B0604020202020204" pitchFamily="34" charset="0"/>
                <a:cs typeface="Arial" panose="020B0604020202020204" pitchFamily="34" charset="0"/>
              </a:rPr>
              <a:t> BC</a:t>
            </a:r>
          </a:p>
          <a:p>
            <a:pPr marL="285750" indent="-285750">
              <a:buFontTx/>
              <a:buChar char="-"/>
            </a:pPr>
            <a:r>
              <a:rPr lang="en-US" sz="2000" dirty="0" err="1">
                <a:latin typeface="Arial" panose="020B0604020202020204" pitchFamily="34" charset="0"/>
                <a:cs typeface="Arial" panose="020B0604020202020204" pitchFamily="34" charset="0"/>
              </a:rPr>
              <a:t>Giảm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năng</a:t>
            </a:r>
            <a:r>
              <a:rPr lang="en-US" sz="2000" dirty="0">
                <a:latin typeface="Arial" panose="020B0604020202020204" pitchFamily="34" charset="0"/>
                <a:cs typeface="Arial" panose="020B0604020202020204" pitchFamily="34" charset="0"/>
              </a:rPr>
              <a:t> BC</a:t>
            </a:r>
          </a:p>
          <a:p>
            <a:pPr marL="285750" indent="-285750">
              <a:buFontTx/>
              <a:buChar char="-"/>
            </a:pPr>
            <a:r>
              <a:rPr lang="en-US" sz="2000" dirty="0" err="1">
                <a:latin typeface="Arial" panose="020B0604020202020204" pitchFamily="34" charset="0"/>
                <a:cs typeface="Arial" panose="020B0604020202020204" pitchFamily="34" charset="0"/>
              </a:rPr>
              <a:t>Toan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chuyển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hóa</a:t>
            </a: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a:latin typeface="Arial" panose="020B0604020202020204" pitchFamily="34" charset="0"/>
                <a:cs typeface="Arial" panose="020B0604020202020204" pitchFamily="34" charset="0"/>
              </a:rPr>
              <a:t>HC </a:t>
            </a:r>
            <a:r>
              <a:rPr lang="en-US" sz="2000" dirty="0" err="1">
                <a:latin typeface="Arial" panose="020B0604020202020204" pitchFamily="34" charset="0"/>
                <a:cs typeface="Arial" panose="020B0604020202020204" pitchFamily="34" charset="0"/>
              </a:rPr>
              <a:t>ure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huyết</a:t>
            </a: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err="1">
                <a:latin typeface="Arial" panose="020B0604020202020204" pitchFamily="34" charset="0"/>
                <a:cs typeface="Arial" panose="020B0604020202020204" pitchFamily="34" charset="0"/>
              </a:rPr>
              <a:t>Teo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lympho</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409825"/>
            <a:ext cx="679132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676400" y="1273314"/>
            <a:ext cx="4876800" cy="707886"/>
          </a:xfrm>
          <a:prstGeom prst="rect">
            <a:avLst/>
          </a:prstGeom>
          <a:solidFill>
            <a:schemeClr val="accent2">
              <a:lumMod val="40000"/>
              <a:lumOff val="60000"/>
            </a:schemeClr>
          </a:solidFill>
        </p:spPr>
        <p:txBody>
          <a:bodyPr wrap="square" rtlCol="0">
            <a:spAutoFit/>
          </a:bodyPr>
          <a:lstStyle/>
          <a:p>
            <a:r>
              <a:rPr lang="en-US" sz="2000" dirty="0" err="1">
                <a:latin typeface="Arial" panose="020B0604020202020204" pitchFamily="34" charset="0"/>
                <a:cs typeface="Arial" panose="020B0604020202020204" pitchFamily="34" charset="0"/>
              </a:rPr>
              <a:t>Tỷ</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lệ</a:t>
            </a:r>
            <a:r>
              <a:rPr lang="en-US" sz="2000" dirty="0">
                <a:latin typeface="Arial" panose="020B0604020202020204" pitchFamily="34" charset="0"/>
                <a:cs typeface="Arial" panose="020B0604020202020204" pitchFamily="34" charset="0"/>
              </a:rPr>
              <a:t> TM  </a:t>
            </a:r>
            <a:r>
              <a:rPr lang="en-US" sz="2000" dirty="0" err="1">
                <a:latin typeface="Arial" panose="020B0604020202020204" pitchFamily="34" charset="0"/>
                <a:cs typeface="Arial" panose="020B0604020202020204" pitchFamily="34" charset="0"/>
              </a:rPr>
              <a:t>tăng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GFR </a:t>
            </a:r>
            <a:r>
              <a:rPr lang="en-US" sz="2000" dirty="0" err="1">
                <a:latin typeface="Arial" panose="020B0604020202020204" pitchFamily="34" charset="0"/>
                <a:cs typeface="Arial" panose="020B0604020202020204" pitchFamily="34" charset="0"/>
              </a:rPr>
              <a:t>càng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giảm</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Tỷ</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máu</a:t>
            </a:r>
            <a:r>
              <a:rPr lang="en-US" sz="2000" dirty="0">
                <a:latin typeface="Arial" panose="020B0604020202020204" pitchFamily="34" charset="0"/>
                <a:cs typeface="Arial" panose="020B0604020202020204" pitchFamily="34" charset="0"/>
              </a:rPr>
              <a:t> ở ĐTĐ </a:t>
            </a:r>
            <a:r>
              <a:rPr lang="en-US" sz="2000" dirty="0" err="1">
                <a:latin typeface="Arial" panose="020B0604020202020204" pitchFamily="34" charset="0"/>
                <a:cs typeface="Arial" panose="020B0604020202020204" pitchFamily="34" charset="0"/>
              </a:rPr>
              <a:t>cao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ko</a:t>
            </a:r>
            <a:r>
              <a:rPr lang="en-US" sz="2000" dirty="0">
                <a:latin typeface="Arial" panose="020B0604020202020204" pitchFamily="34" charset="0"/>
                <a:cs typeface="Arial" panose="020B0604020202020204" pitchFamily="34" charset="0"/>
              </a:rPr>
              <a:t> ĐTĐ</a:t>
            </a:r>
          </a:p>
        </p:txBody>
      </p:sp>
      <p:sp>
        <p:nvSpPr>
          <p:cNvPr id="5" name="TextBox 4"/>
          <p:cNvSpPr txBox="1"/>
          <p:nvPr/>
        </p:nvSpPr>
        <p:spPr>
          <a:xfrm>
            <a:off x="685800" y="304800"/>
            <a:ext cx="7010400" cy="584775"/>
          </a:xfrm>
          <a:prstGeom prst="rect">
            <a:avLst/>
          </a:prstGeom>
          <a:noFill/>
        </p:spPr>
        <p:txBody>
          <a:bodyPr wrap="square" rtlCol="0">
            <a:spAutoFit/>
          </a:bodyPr>
          <a:lstStyle/>
          <a:p>
            <a:r>
              <a:rPr lang="en-US" sz="3200" b="1" dirty="0" err="1">
                <a:solidFill>
                  <a:srgbClr val="FF0000"/>
                </a:solidFill>
                <a:latin typeface="Arial" panose="020B0604020202020204" pitchFamily="34" charset="0"/>
                <a:cs typeface="Arial" panose="020B0604020202020204" pitchFamily="34" charset="0"/>
              </a:rPr>
              <a:t>Biến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chứng</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thiếu</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máu</a:t>
            </a:r>
            <a:endParaRPr lang="en-US" sz="3200" b="1"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000" y="152400"/>
            <a:ext cx="5334000" cy="1077218"/>
          </a:xfrm>
          <a:prstGeom prst="rect">
            <a:avLst/>
          </a:prstGeom>
          <a:noFill/>
        </p:spPr>
        <p:txBody>
          <a:bodyPr wrap="square" rtlCol="0">
            <a:spAutoFit/>
          </a:bodyPr>
          <a:lstStyle/>
          <a:p>
            <a:pPr algn="ctr"/>
            <a:r>
              <a:rPr lang="en-US" sz="3200" b="1" dirty="0" err="1">
                <a:solidFill>
                  <a:srgbClr val="FF0000"/>
                </a:solidFill>
                <a:latin typeface="Arial" panose="020B0604020202020204" pitchFamily="34" charset="0"/>
                <a:cs typeface="Arial" panose="020B0604020202020204" pitchFamily="34" charset="0"/>
              </a:rPr>
              <a:t>Rối</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loạn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nước</a:t>
            </a:r>
            <a:r>
              <a:rPr lang="en-US" sz="3200" b="1" dirty="0">
                <a:solidFill>
                  <a:srgbClr val="FF0000"/>
                </a:solidFill>
                <a:latin typeface="Arial" panose="020B0604020202020204" pitchFamily="34" charset="0"/>
                <a:cs typeface="Arial" panose="020B0604020202020204" pitchFamily="34" charset="0"/>
              </a:rPr>
              <a:t> – </a:t>
            </a:r>
            <a:r>
              <a:rPr lang="en-US" sz="3200" b="1" dirty="0" err="1">
                <a:solidFill>
                  <a:srgbClr val="FF0000"/>
                </a:solidFill>
                <a:latin typeface="Arial" panose="020B0604020202020204" pitchFamily="34" charset="0"/>
                <a:cs typeface="Arial" panose="020B0604020202020204" pitchFamily="34" charset="0"/>
              </a:rPr>
              <a:t>điện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giải</a:t>
            </a:r>
            <a:r>
              <a:rPr lang="en-US" sz="3200" b="1" dirty="0">
                <a:solidFill>
                  <a:srgbClr val="FF0000"/>
                </a:solidFill>
                <a:latin typeface="Arial" panose="020B0604020202020204" pitchFamily="34" charset="0"/>
                <a:cs typeface="Arial" panose="020B0604020202020204" pitchFamily="34" charset="0"/>
              </a:rPr>
              <a:t> – </a:t>
            </a:r>
            <a:r>
              <a:rPr lang="en-US" sz="3200" b="1" dirty="0" err="1">
                <a:solidFill>
                  <a:srgbClr val="FF0000"/>
                </a:solidFill>
                <a:latin typeface="Arial" panose="020B0604020202020204" pitchFamily="34" charset="0"/>
                <a:cs typeface="Arial" panose="020B0604020202020204" pitchFamily="34" charset="0"/>
              </a:rPr>
              <a:t>thăng</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bằng</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kiềm</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toan</a:t>
            </a:r>
            <a:endParaRPr lang="en-US" sz="3200" b="1" dirty="0">
              <a:solidFill>
                <a:srgbClr val="FF0000"/>
              </a:solidFill>
              <a:latin typeface="Arial" panose="020B0604020202020204" pitchFamily="34" charset="0"/>
              <a:cs typeface="Arial" panose="020B0604020202020204" pitchFamily="34" charset="0"/>
            </a:endParaRPr>
          </a:p>
        </p:txBody>
      </p:sp>
      <p:sp>
        <p:nvSpPr>
          <p:cNvPr id="5" name="TextBox 4"/>
          <p:cNvSpPr txBox="1"/>
          <p:nvPr/>
        </p:nvSpPr>
        <p:spPr>
          <a:xfrm>
            <a:off x="152400" y="1524000"/>
            <a:ext cx="4495800" cy="1477328"/>
          </a:xfrm>
          <a:prstGeom prst="rect">
            <a:avLst/>
          </a:prstGeom>
          <a:solidFill>
            <a:schemeClr val="accent3">
              <a:lumMod val="40000"/>
              <a:lumOff val="60000"/>
            </a:schemeClr>
          </a:solidFill>
        </p:spPr>
        <p:txBody>
          <a:bodyPr wrap="square" rtlCol="0">
            <a:spAutoFit/>
          </a:bodyPr>
          <a:lstStyle/>
          <a:p>
            <a:pPr>
              <a:spcBef>
                <a:spcPts val="600"/>
              </a:spcBef>
              <a:spcAft>
                <a:spcPts val="600"/>
              </a:spcAft>
            </a:pPr>
            <a:r>
              <a:rPr lang="en-US" sz="2000" dirty="0" err="1">
                <a:latin typeface="Arial" panose="020B0604020202020204" pitchFamily="34" charset="0"/>
                <a:cs typeface="Arial" panose="020B0604020202020204" pitchFamily="34" charset="0"/>
              </a:rPr>
              <a:t>Rối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chuyển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hóa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natri</a:t>
            </a:r>
            <a:r>
              <a:rPr lang="en-US" sz="2000" dirty="0">
                <a:latin typeface="Arial" panose="020B0604020202020204" pitchFamily="34" charset="0"/>
                <a:cs typeface="Arial" panose="020B0604020202020204" pitchFamily="34" charset="0"/>
              </a:rPr>
              <a:t>:</a:t>
            </a:r>
          </a:p>
          <a:p>
            <a:pPr>
              <a:spcBef>
                <a:spcPts val="600"/>
              </a:spcBef>
              <a:spcAft>
                <a:spcPts val="600"/>
              </a:spcAft>
            </a:pP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triển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muối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lòng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huyết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áp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phù</a:t>
            </a:r>
            <a:r>
              <a:rPr lang="en-US" sz="2000" dirty="0">
                <a:latin typeface="Arial" panose="020B0604020202020204" pitchFamily="34" charset="0"/>
                <a:cs typeface="Arial" panose="020B0604020202020204" pitchFamily="34" charset="0"/>
              </a:rPr>
              <a:t>.</a:t>
            </a:r>
          </a:p>
        </p:txBody>
      </p:sp>
      <p:sp>
        <p:nvSpPr>
          <p:cNvPr id="6" name="TextBox 5"/>
          <p:cNvSpPr txBox="1"/>
          <p:nvPr/>
        </p:nvSpPr>
        <p:spPr>
          <a:xfrm>
            <a:off x="4876800" y="1524000"/>
            <a:ext cx="3962400" cy="2400657"/>
          </a:xfrm>
          <a:prstGeom prst="rect">
            <a:avLst/>
          </a:prstGeom>
          <a:solidFill>
            <a:srgbClr val="92D050"/>
          </a:solidFill>
        </p:spPr>
        <p:txBody>
          <a:bodyPr wrap="square" rtlCol="0">
            <a:spAutoFit/>
          </a:bodyPr>
          <a:lstStyle/>
          <a:p>
            <a:pPr>
              <a:spcBef>
                <a:spcPts val="600"/>
              </a:spcBef>
              <a:spcAft>
                <a:spcPts val="600"/>
              </a:spcAft>
            </a:pPr>
            <a:r>
              <a:rPr lang="en-US" sz="2000" dirty="0" err="1">
                <a:latin typeface="Arial" panose="020B0604020202020204" pitchFamily="34" charset="0"/>
                <a:cs typeface="Arial" panose="020B0604020202020204" pitchFamily="34" charset="0"/>
              </a:rPr>
              <a:t>Rối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nước</a:t>
            </a:r>
            <a:r>
              <a:rPr lang="en-US" sz="2000" dirty="0">
                <a:latin typeface="Arial" panose="020B0604020202020204" pitchFamily="34" charset="0"/>
                <a:cs typeface="Arial" panose="020B0604020202020204" pitchFamily="34" charset="0"/>
              </a:rPr>
              <a:t>:</a:t>
            </a:r>
          </a:p>
          <a:p>
            <a:pPr marL="285750" indent="-285750">
              <a:spcBef>
                <a:spcPts val="600"/>
              </a:spcBef>
              <a:spcAft>
                <a:spcPts val="600"/>
              </a:spcAft>
              <a:buFontTx/>
              <a:buChar char="-"/>
            </a:pPr>
            <a:r>
              <a:rPr lang="en-US" sz="2000" dirty="0" err="1">
                <a:latin typeface="Arial" panose="020B0604020202020204" pitchFamily="34" charset="0"/>
                <a:cs typeface="Arial" panose="020B0604020202020204" pitchFamily="34" charset="0"/>
              </a:rPr>
              <a:t>Tiểu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đêm</a:t>
            </a:r>
            <a:endParaRPr lang="en-US" sz="2000" dirty="0">
              <a:latin typeface="Arial" panose="020B0604020202020204" pitchFamily="34" charset="0"/>
              <a:cs typeface="Arial" panose="020B0604020202020204" pitchFamily="34" charset="0"/>
            </a:endParaRPr>
          </a:p>
          <a:p>
            <a:pPr marL="285750" indent="-285750">
              <a:spcBef>
                <a:spcPts val="600"/>
              </a:spcBef>
              <a:spcAft>
                <a:spcPts val="600"/>
              </a:spcAft>
              <a:buFontTx/>
              <a:buChar char="-"/>
            </a:pPr>
            <a:r>
              <a:rPr lang="en-US" sz="2000" dirty="0" err="1">
                <a:latin typeface="Arial" panose="020B0604020202020204" pitchFamily="34" charset="0"/>
                <a:cs typeface="Arial" panose="020B0604020202020204" pitchFamily="34" charset="0"/>
              </a:rPr>
              <a:t>Dễ</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muối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chế</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mức</a:t>
            </a:r>
            <a:endParaRPr lang="en-US" sz="2000" dirty="0">
              <a:latin typeface="Arial" panose="020B0604020202020204" pitchFamily="34" charset="0"/>
              <a:cs typeface="Arial" panose="020B0604020202020204" pitchFamily="34" charset="0"/>
            </a:endParaRPr>
          </a:p>
          <a:p>
            <a:pPr marL="285750" indent="-285750">
              <a:spcBef>
                <a:spcPts val="600"/>
              </a:spcBef>
              <a:spcAft>
                <a:spcPts val="600"/>
              </a:spcAft>
              <a:buFontTx/>
              <a:buChar char="-"/>
            </a:pPr>
            <a:r>
              <a:rPr lang="en-US" sz="2000" dirty="0" err="1">
                <a:latin typeface="Arial" panose="020B0604020202020204" pitchFamily="34" charset="0"/>
                <a:cs typeface="Arial" panose="020B0604020202020204" pitchFamily="34" charset="0"/>
              </a:rPr>
              <a:t>Dễ</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natri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uống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nước</a:t>
            </a:r>
            <a:endParaRPr lang="en-US" sz="2000" dirty="0">
              <a:latin typeface="Arial" panose="020B0604020202020204" pitchFamily="34" charset="0"/>
              <a:cs typeface="Arial" panose="020B0604020202020204" pitchFamily="34" charset="0"/>
            </a:endParaRPr>
          </a:p>
        </p:txBody>
      </p:sp>
      <p:sp>
        <p:nvSpPr>
          <p:cNvPr id="7" name="TextBox 6"/>
          <p:cNvSpPr txBox="1"/>
          <p:nvPr/>
        </p:nvSpPr>
        <p:spPr>
          <a:xfrm>
            <a:off x="155643" y="3200400"/>
            <a:ext cx="4495800" cy="3323987"/>
          </a:xfrm>
          <a:prstGeom prst="rect">
            <a:avLst/>
          </a:prstGeom>
          <a:solidFill>
            <a:schemeClr val="bg2">
              <a:lumMod val="90000"/>
            </a:schemeClr>
          </a:solidFill>
        </p:spPr>
        <p:txBody>
          <a:bodyPr wrap="square" rtlCol="0">
            <a:spAutoFit/>
          </a:bodyPr>
          <a:lstStyle/>
          <a:p>
            <a:pPr>
              <a:spcBef>
                <a:spcPts val="600"/>
              </a:spcBef>
              <a:spcAft>
                <a:spcPts val="600"/>
              </a:spcAft>
            </a:pPr>
            <a:r>
              <a:rPr lang="en-US" sz="2000" dirty="0" err="1">
                <a:latin typeface="Arial" panose="020B0604020202020204" pitchFamily="34" charset="0"/>
                <a:cs typeface="Arial" panose="020B0604020202020204" pitchFamily="34" charset="0"/>
              </a:rPr>
              <a:t>Rối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chuyển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hóa</a:t>
            </a:r>
            <a:r>
              <a:rPr lang="en-US" sz="2000" dirty="0">
                <a:latin typeface="Arial" panose="020B0604020202020204" pitchFamily="34" charset="0"/>
                <a:cs typeface="Arial" panose="020B0604020202020204" pitchFamily="34" charset="0"/>
              </a:rPr>
              <a:t> kali:</a:t>
            </a:r>
          </a:p>
          <a:p>
            <a:pPr>
              <a:spcBef>
                <a:spcPts val="600"/>
              </a:spcBef>
              <a:spcAft>
                <a:spcPts val="600"/>
              </a:spcAft>
            </a:pPr>
            <a:r>
              <a:rPr lang="en-US" sz="2000" dirty="0">
                <a:latin typeface="Arial" panose="020B0604020202020204" pitchFamily="34" charset="0"/>
                <a:cs typeface="Arial" panose="020B0604020202020204" pitchFamily="34" charset="0"/>
              </a:rPr>
              <a:t>Kali </a:t>
            </a:r>
            <a:r>
              <a:rPr lang="en-US" sz="2000" dirty="0" err="1">
                <a:latin typeface="Arial" panose="020B0604020202020204" pitchFamily="34" charset="0"/>
                <a:cs typeface="Arial" panose="020B0604020202020204" pitchFamily="34" charset="0"/>
              </a:rPr>
              <a:t>thường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đoạn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BTM.</a:t>
            </a:r>
          </a:p>
          <a:p>
            <a:pPr>
              <a:spcBef>
                <a:spcPts val="600"/>
              </a:spcBef>
              <a:spcAft>
                <a:spcPts val="600"/>
              </a:spcAft>
            </a:pP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sớm</a:t>
            </a:r>
            <a:r>
              <a:rPr lang="en-US" sz="2000" dirty="0">
                <a:latin typeface="Arial" panose="020B0604020202020204" pitchFamily="34" charset="0"/>
                <a:cs typeface="Arial" panose="020B0604020202020204" pitchFamily="34" charset="0"/>
              </a:rPr>
              <a:t>:</a:t>
            </a:r>
          </a:p>
          <a:p>
            <a:pPr marL="285750" indent="-285750">
              <a:buFontTx/>
              <a:buChar char="-"/>
            </a:pPr>
            <a:r>
              <a:rPr lang="en-US" sz="2000" dirty="0" err="1">
                <a:latin typeface="Arial" panose="020B0604020202020204" pitchFamily="34" charset="0"/>
                <a:cs typeface="Arial" panose="020B0604020202020204" pitchFamily="34" charset="0"/>
              </a:rPr>
              <a:t>Tăng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nhập</a:t>
            </a: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err="1">
                <a:latin typeface="Arial" panose="020B0604020202020204" pitchFamily="34" charset="0"/>
                <a:cs typeface="Arial" panose="020B0604020202020204" pitchFamily="34" charset="0"/>
              </a:rPr>
              <a:t>Tăng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hóa</a:t>
            </a: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err="1">
                <a:latin typeface="Arial" panose="020B0604020202020204" pitchFamily="34" charset="0"/>
                <a:cs typeface="Arial" panose="020B0604020202020204" pitchFamily="34" charset="0"/>
              </a:rPr>
              <a:t>Toan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chuyển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hóa</a:t>
            </a: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err="1">
                <a:latin typeface="Arial" panose="020B0604020202020204" pitchFamily="34" charset="0"/>
                <a:cs typeface="Arial" panose="020B0604020202020204" pitchFamily="34" charset="0"/>
              </a:rPr>
              <a:t>Thuốc</a:t>
            </a:r>
            <a:r>
              <a:rPr lang="en-US" sz="2000" dirty="0">
                <a:latin typeface="Arial" panose="020B0604020202020204" pitchFamily="34" charset="0"/>
                <a:cs typeface="Arial" panose="020B0604020202020204" pitchFamily="34" charset="0"/>
              </a:rPr>
              <a:t>: UCMC, UCTT, LT </a:t>
            </a:r>
            <a:r>
              <a:rPr lang="en-US" sz="2000" dirty="0" err="1">
                <a:latin typeface="Arial" panose="020B0604020202020204" pitchFamily="34" charset="0"/>
                <a:cs typeface="Arial" panose="020B0604020202020204" pitchFamily="34" charset="0"/>
              </a:rPr>
              <a:t>giữ</a:t>
            </a:r>
            <a:r>
              <a:rPr lang="en-US" sz="2000" dirty="0">
                <a:latin typeface="Arial" panose="020B0604020202020204" pitchFamily="34" charset="0"/>
                <a:cs typeface="Arial" panose="020B0604020202020204" pitchFamily="34" charset="0"/>
              </a:rPr>
              <a:t> kali</a:t>
            </a:r>
          </a:p>
          <a:p>
            <a:pPr>
              <a:spcBef>
                <a:spcPts val="600"/>
              </a:spcBef>
              <a:spcAft>
                <a:spcPts val="600"/>
              </a:spcAft>
            </a:pPr>
            <a:r>
              <a:rPr lang="en-US" sz="2000" dirty="0" err="1">
                <a:latin typeface="Arial" panose="020B0604020202020204" pitchFamily="34" charset="0"/>
                <a:cs typeface="Arial" panose="020B0604020202020204" pitchFamily="34" charset="0"/>
              </a:rPr>
              <a:t>Giảm</a:t>
            </a:r>
            <a:r>
              <a:rPr lang="en-US" sz="2000" dirty="0">
                <a:latin typeface="Arial" panose="020B0604020202020204" pitchFamily="34" charset="0"/>
                <a:cs typeface="Arial" panose="020B0604020202020204" pitchFamily="34" charset="0"/>
              </a:rPr>
              <a:t> kali </a:t>
            </a:r>
            <a:r>
              <a:rPr lang="en-US" sz="2000" dirty="0" err="1">
                <a:latin typeface="Arial" panose="020B0604020202020204" pitchFamily="34" charset="0"/>
                <a:cs typeface="Arial" panose="020B0604020202020204" pitchFamily="34" charset="0"/>
              </a:rPr>
              <a:t>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gặp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hơn</a:t>
            </a:r>
            <a:endParaRPr lang="en-US" sz="2000" dirty="0">
              <a:latin typeface="Arial" panose="020B0604020202020204" pitchFamily="34" charset="0"/>
              <a:cs typeface="Arial" panose="020B0604020202020204" pitchFamily="34" charset="0"/>
            </a:endParaRPr>
          </a:p>
        </p:txBody>
      </p:sp>
      <p:sp>
        <p:nvSpPr>
          <p:cNvPr id="8" name="TextBox 7"/>
          <p:cNvSpPr txBox="1"/>
          <p:nvPr/>
        </p:nvSpPr>
        <p:spPr>
          <a:xfrm>
            <a:off x="4876800" y="4267200"/>
            <a:ext cx="3962400" cy="1938992"/>
          </a:xfrm>
          <a:prstGeom prst="rect">
            <a:avLst/>
          </a:prstGeom>
          <a:solidFill>
            <a:schemeClr val="accent5">
              <a:lumMod val="60000"/>
              <a:lumOff val="40000"/>
            </a:schemeClr>
          </a:solidFill>
        </p:spPr>
        <p:txBody>
          <a:bodyPr wrap="square" rtlCol="0">
            <a:spAutoFit/>
          </a:bodyPr>
          <a:lstStyle/>
          <a:p>
            <a:pPr>
              <a:spcBef>
                <a:spcPts val="600"/>
              </a:spcBef>
              <a:spcAft>
                <a:spcPts val="600"/>
              </a:spcAft>
            </a:pPr>
            <a:r>
              <a:rPr lang="en-US" sz="2000" dirty="0" err="1">
                <a:latin typeface="Arial" panose="020B0604020202020204" pitchFamily="34" charset="0"/>
                <a:cs typeface="Arial" panose="020B0604020202020204" pitchFamily="34" charset="0"/>
              </a:rPr>
              <a:t>Toan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chuyển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hóa</a:t>
            </a:r>
            <a:r>
              <a:rPr lang="en-US" sz="2000" dirty="0">
                <a:latin typeface="Arial" panose="020B0604020202020204" pitchFamily="34" charset="0"/>
                <a:cs typeface="Arial" panose="020B0604020202020204" pitchFamily="34" charset="0"/>
              </a:rPr>
              <a:t>:</a:t>
            </a:r>
          </a:p>
          <a:p>
            <a:pPr>
              <a:spcBef>
                <a:spcPts val="600"/>
              </a:spcBef>
              <a:spcAft>
                <a:spcPts val="600"/>
              </a:spcAft>
            </a:pPr>
            <a:r>
              <a:rPr lang="en-US" sz="2000" dirty="0">
                <a:latin typeface="Arial" panose="020B0604020202020204" pitchFamily="34" charset="0"/>
                <a:cs typeface="Arial" panose="020B0604020202020204" pitchFamily="34" charset="0"/>
              </a:rPr>
              <a:t>Do </a:t>
            </a:r>
            <a:r>
              <a:rPr lang="en-US" sz="2000" dirty="0" err="1">
                <a:latin typeface="Arial" panose="020B0604020202020204" pitchFamily="34" charset="0"/>
                <a:cs typeface="Arial" panose="020B0604020202020204" pitchFamily="34" charset="0"/>
              </a:rPr>
              <a:t>giảm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thải</a:t>
            </a:r>
            <a:r>
              <a:rPr lang="en-US" sz="2000" dirty="0">
                <a:latin typeface="Arial" panose="020B0604020202020204" pitchFamily="34" charset="0"/>
                <a:cs typeface="Arial" panose="020B0604020202020204" pitchFamily="34" charset="0"/>
              </a:rPr>
              <a:t> H+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acid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bay </a:t>
            </a:r>
            <a:r>
              <a:rPr lang="en-US" sz="2000" dirty="0" err="1">
                <a:latin typeface="Arial" panose="020B0604020202020204" pitchFamily="34" charset="0"/>
                <a:cs typeface="Arial" panose="020B0604020202020204" pitchFamily="34" charset="0"/>
              </a:rPr>
              <a:t>hơi</a:t>
            </a:r>
            <a:r>
              <a:rPr lang="en-US" sz="2000" dirty="0">
                <a:latin typeface="Arial" panose="020B0604020202020204" pitchFamily="34" charset="0"/>
                <a:cs typeface="Arial" panose="020B0604020202020204" pitchFamily="34" charset="0"/>
              </a:rPr>
              <a:t> qua </a:t>
            </a:r>
            <a:r>
              <a:rPr lang="en-US" sz="2000" dirty="0" err="1">
                <a:latin typeface="Arial" panose="020B0604020202020204" pitchFamily="34" charset="0"/>
                <a:cs typeface="Arial" panose="020B0604020202020204" pitchFamily="34" charset="0"/>
              </a:rPr>
              <a:t>thận</a:t>
            </a:r>
            <a:endParaRPr lang="en-US" sz="2000" dirty="0">
              <a:latin typeface="Arial" panose="020B0604020202020204" pitchFamily="34" charset="0"/>
              <a:cs typeface="Arial" panose="020B0604020202020204" pitchFamily="34" charset="0"/>
            </a:endParaRPr>
          </a:p>
          <a:p>
            <a:pPr>
              <a:spcBef>
                <a:spcPts val="600"/>
              </a:spcBef>
              <a:spcAft>
                <a:spcPts val="600"/>
              </a:spcAft>
            </a:pPr>
            <a:r>
              <a:rPr lang="en-US" sz="2000" dirty="0" err="1">
                <a:latin typeface="Arial" panose="020B0604020202020204" pitchFamily="34" charset="0"/>
                <a:cs typeface="Arial" panose="020B0604020202020204" pitchFamily="34" charset="0"/>
              </a:rPr>
              <a:t>Toan</a:t>
            </a:r>
            <a:r>
              <a:rPr lang="en-US" sz="2000" dirty="0">
                <a:latin typeface="Arial" panose="020B0604020202020204" pitchFamily="34" charset="0"/>
                <a:cs typeface="Arial" panose="020B0604020202020204" pitchFamily="34" charset="0"/>
              </a:rPr>
              <a:t> CH </a:t>
            </a:r>
            <a:r>
              <a:rPr lang="en-US" sz="2000" dirty="0" err="1">
                <a:latin typeface="Arial" panose="020B0604020202020204" pitchFamily="34" charset="0"/>
                <a:cs typeface="Arial" panose="020B0604020202020204" pitchFamily="34" charset="0"/>
              </a:rPr>
              <a:t>nặng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tăng</a:t>
            </a:r>
            <a:r>
              <a:rPr lang="en-US" sz="2000" dirty="0">
                <a:latin typeface="Arial" panose="020B0604020202020204" pitchFamily="34" charset="0"/>
                <a:cs typeface="Arial" panose="020B0604020202020204" pitchFamily="34" charset="0"/>
              </a:rPr>
              <a:t> acid </a:t>
            </a:r>
            <a:r>
              <a:rPr lang="en-US" sz="2000" dirty="0" err="1">
                <a:latin typeface="Arial" panose="020B0604020202020204" pitchFamily="34" charset="0"/>
                <a:cs typeface="Arial" panose="020B0604020202020204" pitchFamily="34" charset="0"/>
              </a:rPr>
              <a:t>nội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sinh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mất</a:t>
            </a:r>
            <a:r>
              <a:rPr lang="en-US" sz="2000" dirty="0">
                <a:latin typeface="Arial" panose="020B0604020202020204" pitchFamily="34" charset="0"/>
                <a:cs typeface="Arial" panose="020B0604020202020204" pitchFamily="34" charset="0"/>
              </a:rPr>
              <a:t> bicarbonate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8790"/>
            <a:ext cx="8229600" cy="582613"/>
          </a:xfrm>
        </p:spPr>
        <p:txBody>
          <a:bodyPr/>
          <a:lstStyle/>
          <a:p>
            <a:r>
              <a:rPr lang="en-US" b="1" dirty="0" err="1">
                <a:solidFill>
                  <a:schemeClr val="accent2"/>
                </a:solidFill>
              </a:rPr>
              <a:t>Mục</a:t>
            </a:r>
            <a:r>
              <a:rPr lang="en-US" b="1" dirty="0">
                <a:solidFill>
                  <a:schemeClr val="accent2"/>
                </a:solidFill>
              </a:rPr>
              <a:t> </a:t>
            </a:r>
            <a:r>
              <a:rPr lang="en-US" b="1" dirty="0" err="1">
                <a:solidFill>
                  <a:schemeClr val="accent2"/>
                </a:solidFill>
              </a:rPr>
              <a:t>tiêu</a:t>
            </a:r>
          </a:p>
        </p:txBody>
      </p:sp>
      <p:sp>
        <p:nvSpPr>
          <p:cNvPr id="3" name="Content Placeholder 2"/>
          <p:cNvSpPr>
            <a:spLocks noGrp="1"/>
          </p:cNvSpPr>
          <p:nvPr>
            <p:ph idx="1"/>
          </p:nvPr>
        </p:nvSpPr>
        <p:spPr>
          <a:xfrm>
            <a:off x="244475" y="1174750"/>
            <a:ext cx="8442325" cy="4953000"/>
          </a:xfrm>
        </p:spPr>
        <p:txBody>
          <a:bodyPr>
            <a:normAutofit lnSpcReduction="10000"/>
          </a:bodyPr>
          <a:lstStyle/>
          <a:p>
            <a:pPr marL="514350" marR="0" lvl="0" indent="-514350" algn="just" defTabSz="914400" eaLnBrk="1" fontAlgn="auto" latinLnBrk="0" hangingPunct="1">
              <a:lnSpc>
                <a:spcPct val="150000"/>
              </a:lnSpc>
              <a:spcBef>
                <a:spcPts val="0"/>
              </a:spcBef>
              <a:spcAft>
                <a:spcPts val="0"/>
              </a:spcAft>
              <a:buClrTx/>
              <a:buSzTx/>
              <a:buFontTx/>
              <a:buAutoNum type="arabicPeriod"/>
              <a:defRPr/>
            </a:pPr>
            <a:r>
              <a:rPr lang="fr-FR" b="1" dirty="0" err="1"/>
              <a:t>Biết</a:t>
            </a:r>
            <a:r>
              <a:rPr lang="fr-FR" b="1" dirty="0"/>
              <a:t> </a:t>
            </a:r>
            <a:r>
              <a:rPr lang="fr-FR" b="1" dirty="0" err="1"/>
              <a:t>cách</a:t>
            </a:r>
            <a:r>
              <a:rPr lang="fr-FR" b="1" dirty="0"/>
              <a:t> </a:t>
            </a:r>
            <a:r>
              <a:rPr lang="fr-FR" b="1" dirty="0" err="1"/>
              <a:t>chẩn</a:t>
            </a:r>
            <a:r>
              <a:rPr lang="fr-FR" b="1" dirty="0"/>
              <a:t> </a:t>
            </a:r>
            <a:r>
              <a:rPr lang="fr-FR" b="1" dirty="0" err="1"/>
              <a:t>đoán</a:t>
            </a:r>
            <a:r>
              <a:rPr lang="fr-FR" b="1" dirty="0"/>
              <a:t> CKD: </a:t>
            </a:r>
            <a:r>
              <a:rPr lang="fr-FR" b="1" dirty="0" err="1"/>
              <a:t>xác</a:t>
            </a:r>
            <a:r>
              <a:rPr lang="fr-FR" b="1" dirty="0"/>
              <a:t> </a:t>
            </a:r>
            <a:r>
              <a:rPr lang="fr-FR" b="1" dirty="0" err="1"/>
              <a:t>định</a:t>
            </a:r>
            <a:r>
              <a:rPr lang="fr-FR" b="1" dirty="0"/>
              <a:t>, </a:t>
            </a:r>
            <a:r>
              <a:rPr lang="fr-FR" b="1" dirty="0" err="1"/>
              <a:t>phân</a:t>
            </a:r>
            <a:r>
              <a:rPr lang="fr-FR" b="1" dirty="0"/>
              <a:t> </a:t>
            </a:r>
            <a:r>
              <a:rPr lang="fr-FR" b="1" dirty="0" err="1"/>
              <a:t>biệt</a:t>
            </a:r>
            <a:r>
              <a:rPr lang="fr-FR" b="1" dirty="0"/>
              <a:t> </a:t>
            </a:r>
            <a:r>
              <a:rPr lang="fr-FR" b="1" dirty="0" err="1"/>
              <a:t>với</a:t>
            </a:r>
            <a:r>
              <a:rPr lang="fr-FR" b="1" dirty="0"/>
              <a:t> AKI, </a:t>
            </a:r>
            <a:r>
              <a:rPr lang="fr-FR" b="1" dirty="0" err="1"/>
              <a:t>giai</a:t>
            </a:r>
            <a:r>
              <a:rPr lang="fr-FR" b="1" dirty="0"/>
              <a:t> </a:t>
            </a:r>
            <a:r>
              <a:rPr lang="fr-FR" b="1" dirty="0" err="1"/>
              <a:t>đoạn</a:t>
            </a:r>
            <a:r>
              <a:rPr lang="fr-FR" b="1" dirty="0"/>
              <a:t>, </a:t>
            </a:r>
            <a:r>
              <a:rPr lang="fr-FR" b="1" dirty="0" err="1"/>
              <a:t>nguyên</a:t>
            </a:r>
            <a:r>
              <a:rPr lang="fr-FR" b="1" dirty="0"/>
              <a:t> </a:t>
            </a:r>
            <a:r>
              <a:rPr lang="fr-FR" b="1" dirty="0" err="1"/>
              <a:t>nhân</a:t>
            </a:r>
            <a:r>
              <a:rPr lang="fr-FR" b="1" dirty="0"/>
              <a:t>.</a:t>
            </a:r>
          </a:p>
          <a:p>
            <a:pPr marL="514350" marR="0" lvl="0" indent="-514350" algn="just" defTabSz="914400" eaLnBrk="1" fontAlgn="auto" latinLnBrk="0" hangingPunct="1">
              <a:lnSpc>
                <a:spcPct val="150000"/>
              </a:lnSpc>
              <a:spcBef>
                <a:spcPts val="0"/>
              </a:spcBef>
              <a:spcAft>
                <a:spcPts val="0"/>
              </a:spcAft>
              <a:buClrTx/>
              <a:buSzTx/>
              <a:buFontTx/>
              <a:buAutoNum type="arabicPeriod"/>
              <a:defRPr/>
            </a:pPr>
            <a:r>
              <a:rPr lang="en-US" b="1" dirty="0" err="1"/>
              <a:t>Biết</a:t>
            </a:r>
            <a:r>
              <a:rPr lang="en-US" b="1" dirty="0"/>
              <a:t> </a:t>
            </a:r>
            <a:r>
              <a:rPr lang="en-US" b="1" dirty="0" err="1"/>
              <a:t>cách</a:t>
            </a:r>
            <a:r>
              <a:rPr lang="en-US" b="1" dirty="0"/>
              <a:t> </a:t>
            </a:r>
            <a:r>
              <a:rPr lang="en-US" b="1" dirty="0" err="1"/>
              <a:t>xác</a:t>
            </a:r>
            <a:r>
              <a:rPr lang="en-US" b="1" dirty="0"/>
              <a:t> </a:t>
            </a:r>
            <a:r>
              <a:rPr lang="en-US" b="1" dirty="0" err="1"/>
              <a:t>định</a:t>
            </a:r>
            <a:r>
              <a:rPr lang="en-US" b="1" dirty="0"/>
              <a:t> </a:t>
            </a:r>
            <a:r>
              <a:rPr lang="en-US" b="1" dirty="0" err="1"/>
              <a:t>các</a:t>
            </a:r>
            <a:r>
              <a:rPr lang="en-US" b="1" dirty="0"/>
              <a:t> </a:t>
            </a:r>
            <a:r>
              <a:rPr lang="en-US" b="1" dirty="0" err="1"/>
              <a:t>yếu</a:t>
            </a:r>
            <a:r>
              <a:rPr lang="en-US" b="1" dirty="0"/>
              <a:t> </a:t>
            </a:r>
            <a:r>
              <a:rPr lang="en-US" b="1" dirty="0" err="1"/>
              <a:t>tố</a:t>
            </a:r>
            <a:r>
              <a:rPr lang="en-US" b="1" dirty="0"/>
              <a:t> </a:t>
            </a:r>
            <a:r>
              <a:rPr lang="en-US" b="1" dirty="0" err="1"/>
              <a:t>thúc</a:t>
            </a:r>
            <a:r>
              <a:rPr lang="en-US" b="1" dirty="0"/>
              <a:t> </a:t>
            </a:r>
            <a:r>
              <a:rPr lang="en-US" b="1" dirty="0" err="1"/>
              <a:t>đẩy</a:t>
            </a:r>
            <a:r>
              <a:rPr lang="en-US" b="1" dirty="0"/>
              <a:t> </a:t>
            </a:r>
            <a:r>
              <a:rPr lang="en-US" b="1" dirty="0" err="1"/>
              <a:t>tiến</a:t>
            </a:r>
            <a:r>
              <a:rPr lang="en-US" b="1" dirty="0"/>
              <a:t> </a:t>
            </a:r>
            <a:r>
              <a:rPr lang="en-US" b="1" dirty="0" err="1"/>
              <a:t>triển</a:t>
            </a:r>
            <a:r>
              <a:rPr lang="en-US" b="1" dirty="0"/>
              <a:t> </a:t>
            </a:r>
            <a:r>
              <a:rPr lang="en-US" b="1" dirty="0" err="1"/>
              <a:t>nhanh</a:t>
            </a:r>
            <a:r>
              <a:rPr lang="en-US" b="1" dirty="0"/>
              <a:t> </a:t>
            </a:r>
            <a:r>
              <a:rPr lang="en-US" b="1" dirty="0" err="1"/>
              <a:t>của</a:t>
            </a:r>
            <a:r>
              <a:rPr lang="en-US" b="1" dirty="0"/>
              <a:t> </a:t>
            </a:r>
            <a:r>
              <a:rPr lang="en-US" b="1" dirty="0" err="1"/>
              <a:t>bệnh</a:t>
            </a:r>
            <a:r>
              <a:rPr lang="en-US" b="1" dirty="0"/>
              <a:t> </a:t>
            </a:r>
            <a:r>
              <a:rPr lang="en-US" b="1" dirty="0" err="1"/>
              <a:t>thận</a:t>
            </a:r>
            <a:endParaRPr lang="en-US" b="1" dirty="0"/>
          </a:p>
          <a:p>
            <a:pPr marL="514350" marR="0" lvl="0" indent="-514350" algn="just" defTabSz="914400" eaLnBrk="1" fontAlgn="auto" latinLnBrk="0" hangingPunct="1">
              <a:lnSpc>
                <a:spcPct val="150000"/>
              </a:lnSpc>
              <a:spcBef>
                <a:spcPts val="0"/>
              </a:spcBef>
              <a:spcAft>
                <a:spcPts val="0"/>
              </a:spcAft>
              <a:buClrTx/>
              <a:buSzTx/>
              <a:buFontTx/>
              <a:buAutoNum type="arabicPeriod"/>
              <a:defRPr/>
            </a:pPr>
            <a:r>
              <a:rPr lang="en-US" b="1" dirty="0" err="1"/>
              <a:t>Biết</a:t>
            </a:r>
            <a:r>
              <a:rPr lang="en-US" b="1" dirty="0"/>
              <a:t> </a:t>
            </a:r>
            <a:r>
              <a:rPr lang="en-US" b="1" dirty="0" err="1"/>
              <a:t>cách</a:t>
            </a:r>
            <a:r>
              <a:rPr lang="en-US" b="1" dirty="0"/>
              <a:t> </a:t>
            </a:r>
            <a:r>
              <a:rPr lang="en-US" b="1" dirty="0" err="1"/>
              <a:t>chẩn</a:t>
            </a:r>
            <a:r>
              <a:rPr lang="en-US" b="1" dirty="0"/>
              <a:t> </a:t>
            </a:r>
            <a:r>
              <a:rPr lang="en-US" b="1" dirty="0" err="1"/>
              <a:t>đoán</a:t>
            </a:r>
            <a:r>
              <a:rPr lang="en-US" b="1" dirty="0"/>
              <a:t> </a:t>
            </a:r>
            <a:r>
              <a:rPr lang="en-US" b="1" dirty="0" err="1"/>
              <a:t>biến</a:t>
            </a:r>
            <a:r>
              <a:rPr lang="en-US" b="1" dirty="0"/>
              <a:t> </a:t>
            </a:r>
            <a:r>
              <a:rPr lang="en-US" b="1" dirty="0" err="1"/>
              <a:t>chứng</a:t>
            </a:r>
            <a:r>
              <a:rPr lang="en-US" b="1" dirty="0"/>
              <a:t> </a:t>
            </a:r>
            <a:r>
              <a:rPr lang="en-US" b="1" dirty="0" err="1"/>
              <a:t>của</a:t>
            </a:r>
            <a:r>
              <a:rPr lang="en-US" b="1" dirty="0"/>
              <a:t> CKD</a:t>
            </a:r>
          </a:p>
        </p:txBody>
      </p:sp>
      <p:sp>
        <p:nvSpPr>
          <p:cNvPr id="4" name="Slide Number Placeholder 3"/>
          <p:cNvSpPr>
            <a:spLocks noGrp="1"/>
          </p:cNvSpPr>
          <p:nvPr>
            <p:ph type="sldNum" sz="quarter" idx="12"/>
          </p:nvPr>
        </p:nvSpPr>
        <p:spPr/>
        <p:txBody>
          <a:bodyPr/>
          <a:lstStyle/>
          <a:p>
            <a:fld id="{59C7CC53-AA6F-4A68-923C-40AE4BD5D118}"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653" y="1752600"/>
            <a:ext cx="775454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 y="457200"/>
            <a:ext cx="8229600" cy="584775"/>
          </a:xfrm>
          <a:prstGeom prst="rect">
            <a:avLst/>
          </a:prstGeom>
          <a:noFill/>
        </p:spPr>
        <p:txBody>
          <a:bodyPr wrap="square" rtlCol="0">
            <a:spAutoFit/>
          </a:bodyPr>
          <a:lstStyle/>
          <a:p>
            <a:r>
              <a:rPr lang="en-US" sz="3200" b="1" dirty="0" err="1">
                <a:solidFill>
                  <a:srgbClr val="FF0000"/>
                </a:solidFill>
                <a:latin typeface="Arial" panose="020B0604020202020204" pitchFamily="34" charset="0"/>
                <a:cs typeface="Arial" panose="020B0604020202020204" pitchFamily="34" charset="0"/>
              </a:rPr>
              <a:t>Rối</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loạn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chuyển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hóa</a:t>
            </a:r>
            <a:r>
              <a:rPr lang="en-US" sz="3200" b="1" dirty="0">
                <a:solidFill>
                  <a:srgbClr val="FF0000"/>
                </a:solidFill>
                <a:latin typeface="Arial" panose="020B0604020202020204" pitchFamily="34" charset="0"/>
                <a:cs typeface="Arial" panose="020B0604020202020204" pitchFamily="34" charset="0"/>
              </a:rPr>
              <a:t> calcium </a:t>
            </a:r>
            <a:r>
              <a:rPr lang="en-US" sz="3200" b="1" dirty="0" err="1">
                <a:solidFill>
                  <a:srgbClr val="FF0000"/>
                </a:solidFill>
                <a:latin typeface="Arial" panose="020B0604020202020204" pitchFamily="34" charset="0"/>
                <a:cs typeface="Arial" panose="020B0604020202020204" pitchFamily="34" charset="0"/>
              </a:rPr>
              <a:t>và</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phospho</a:t>
            </a:r>
            <a:endParaRPr lang="en-US" sz="3200" b="1" dirty="0">
              <a:solidFill>
                <a:srgbClr val="FF0000"/>
              </a:solidFill>
              <a:latin typeface="Arial" panose="020B0604020202020204" pitchFamily="34" charset="0"/>
              <a:cs typeface="Arial" panose="020B0604020202020204" pitchFamily="34" charset="0"/>
            </a:endParaRPr>
          </a:p>
        </p:txBody>
      </p:sp>
      <p:sp>
        <p:nvSpPr>
          <p:cNvPr id="6" name="TextBox 5"/>
          <p:cNvSpPr txBox="1"/>
          <p:nvPr/>
        </p:nvSpPr>
        <p:spPr>
          <a:xfrm>
            <a:off x="609600" y="1219200"/>
            <a:ext cx="1981200" cy="523220"/>
          </a:xfrm>
          <a:prstGeom prst="rect">
            <a:avLst/>
          </a:prstGeom>
          <a:noFill/>
        </p:spPr>
        <p:txBody>
          <a:bodyPr wrap="square" rtlCol="0">
            <a:spAutoFit/>
          </a:bodyPr>
          <a:lstStyle/>
          <a:p>
            <a:r>
              <a:rPr lang="en-US" sz="2800" dirty="0" err="1">
                <a:latin typeface="Arial" panose="020B0604020202020204" pitchFamily="34" charset="0"/>
                <a:cs typeface="Arial" panose="020B0604020202020204" pitchFamily="34" charset="0"/>
              </a:rPr>
              <a:t>Cơ</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chế</a:t>
            </a:r>
            <a:endParaRPr lang="en-US" sz="2800" dirty="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457200"/>
            <a:ext cx="8229600" cy="584775"/>
          </a:xfrm>
          <a:prstGeom prst="rect">
            <a:avLst/>
          </a:prstGeom>
          <a:noFill/>
        </p:spPr>
        <p:txBody>
          <a:bodyPr wrap="square" rtlCol="0">
            <a:spAutoFit/>
          </a:bodyPr>
          <a:lstStyle/>
          <a:p>
            <a:r>
              <a:rPr lang="en-US" sz="3200" b="1" dirty="0" err="1">
                <a:solidFill>
                  <a:srgbClr val="FF0000"/>
                </a:solidFill>
                <a:latin typeface="Arial" panose="020B0604020202020204" pitchFamily="34" charset="0"/>
                <a:cs typeface="Arial" panose="020B0604020202020204" pitchFamily="34" charset="0"/>
              </a:rPr>
              <a:t>Rối</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loạn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chuyển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hóa</a:t>
            </a:r>
            <a:r>
              <a:rPr lang="en-US" sz="3200" b="1" dirty="0">
                <a:solidFill>
                  <a:srgbClr val="FF0000"/>
                </a:solidFill>
                <a:latin typeface="Arial" panose="020B0604020202020204" pitchFamily="34" charset="0"/>
                <a:cs typeface="Arial" panose="020B0604020202020204" pitchFamily="34" charset="0"/>
              </a:rPr>
              <a:t> calcium </a:t>
            </a:r>
            <a:r>
              <a:rPr lang="en-US" sz="3200" b="1" dirty="0" err="1">
                <a:solidFill>
                  <a:srgbClr val="FF0000"/>
                </a:solidFill>
                <a:latin typeface="Arial" panose="020B0604020202020204" pitchFamily="34" charset="0"/>
                <a:cs typeface="Arial" panose="020B0604020202020204" pitchFamily="34" charset="0"/>
              </a:rPr>
              <a:t>và</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phospho</a:t>
            </a:r>
            <a:endParaRPr lang="en-US" sz="3200" b="1" dirty="0">
              <a:solidFill>
                <a:srgbClr val="FF0000"/>
              </a:solidFill>
              <a:latin typeface="Arial" panose="020B0604020202020204" pitchFamily="34" charset="0"/>
              <a:cs typeface="Arial" panose="020B0604020202020204" pitchFamily="34" charset="0"/>
            </a:endParaRPr>
          </a:p>
        </p:txBody>
      </p:sp>
      <p:sp>
        <p:nvSpPr>
          <p:cNvPr id="5" name="TextBox 4"/>
          <p:cNvSpPr txBox="1"/>
          <p:nvPr/>
        </p:nvSpPr>
        <p:spPr>
          <a:xfrm>
            <a:off x="457200" y="1219200"/>
            <a:ext cx="8077200" cy="2400657"/>
          </a:xfrm>
          <a:prstGeom prst="rect">
            <a:avLst/>
          </a:prstGeom>
          <a:noFill/>
        </p:spPr>
        <p:txBody>
          <a:bodyPr wrap="square" rtlCol="0">
            <a:spAutoFit/>
          </a:bodyPr>
          <a:lstStyle/>
          <a:p>
            <a:pPr>
              <a:spcBef>
                <a:spcPts val="600"/>
              </a:spcBef>
              <a:spcAft>
                <a:spcPts val="600"/>
              </a:spcAft>
            </a:pPr>
            <a:r>
              <a:rPr lang="en-US" sz="2400" b="1" dirty="0" err="1">
                <a:latin typeface="Arial" panose="020B0604020202020204" pitchFamily="34" charset="0"/>
                <a:cs typeface="Arial" panose="020B0604020202020204" pitchFamily="34" charset="0"/>
              </a:rPr>
              <a:t>Hậu</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quả</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của</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rối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loạn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chuyển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hóa</a:t>
            </a:r>
            <a:r>
              <a:rPr lang="en-US" sz="2400" b="1" dirty="0">
                <a:latin typeface="Arial" panose="020B0604020202020204" pitchFamily="34" charset="0"/>
                <a:cs typeface="Arial" panose="020B0604020202020204" pitchFamily="34" charset="0"/>
              </a:rPr>
              <a:t> calcium </a:t>
            </a:r>
            <a:r>
              <a:rPr lang="en-US" sz="2400" b="1" dirty="0" err="1">
                <a:latin typeface="Arial" panose="020B0604020202020204" pitchFamily="34" charset="0"/>
                <a:cs typeface="Arial" panose="020B0604020202020204" pitchFamily="34" charset="0"/>
              </a:rPr>
              <a:t>và</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phospho</a:t>
            </a:r>
            <a:r>
              <a:rPr lang="en-US" sz="2400" dirty="0">
                <a:latin typeface="Arial" panose="020B0604020202020204" pitchFamily="34" charset="0"/>
                <a:cs typeface="Arial" panose="020B0604020202020204" pitchFamily="34" charset="0"/>
              </a:rPr>
              <a:t>:</a:t>
            </a:r>
          </a:p>
          <a:p>
            <a:pPr marL="285750" indent="-285750">
              <a:spcBef>
                <a:spcPts val="600"/>
              </a:spcBef>
              <a:spcAft>
                <a:spcPts val="600"/>
              </a:spcAft>
              <a:buFontTx/>
              <a:buChar char="-"/>
            </a:pPr>
            <a:r>
              <a:rPr lang="en-US" sz="2400" dirty="0" err="1">
                <a:latin typeface="Arial" panose="020B0604020202020204" pitchFamily="34" charset="0"/>
                <a:cs typeface="Arial" panose="020B0604020202020204" pitchFamily="34" charset="0"/>
              </a:rPr>
              <a:t>Cường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tuyến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phát</a:t>
            </a:r>
            <a:endParaRPr lang="en-US" sz="2400" dirty="0">
              <a:latin typeface="Arial" panose="020B0604020202020204" pitchFamily="34" charset="0"/>
              <a:cs typeface="Arial" panose="020B0604020202020204" pitchFamily="34" charset="0"/>
            </a:endParaRPr>
          </a:p>
          <a:p>
            <a:pPr marL="285750" indent="-285750">
              <a:spcBef>
                <a:spcPts val="600"/>
              </a:spcBef>
              <a:spcAft>
                <a:spcPts val="600"/>
              </a:spcAft>
              <a:buFontTx/>
              <a:buChar char="-"/>
            </a:pPr>
            <a:r>
              <a:rPr lang="en-US" sz="2400" dirty="0" err="1">
                <a:latin typeface="Arial" panose="020B0604020202020204" pitchFamily="34" charset="0"/>
                <a:cs typeface="Arial" panose="020B0604020202020204" pitchFamily="34" charset="0"/>
              </a:rPr>
              <a:t>Tổn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xương</a:t>
            </a:r>
            <a:r>
              <a:rPr lang="en-US" sz="2400" dirty="0">
                <a:latin typeface="Arial" panose="020B0604020202020204" pitchFamily="34" charset="0"/>
                <a:cs typeface="Arial" panose="020B0604020202020204" pitchFamily="34" charset="0"/>
              </a:rPr>
              <a:t> do </a:t>
            </a:r>
            <a:r>
              <a:rPr lang="en-US" sz="2400" dirty="0" err="1">
                <a:latin typeface="Arial" panose="020B0604020202020204" pitchFamily="34" charset="0"/>
                <a:cs typeface="Arial" panose="020B0604020202020204" pitchFamily="34" charset="0"/>
              </a:rPr>
              <a:t>mất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chất</a:t>
            </a:r>
            <a:endParaRPr lang="en-US" sz="2400" dirty="0">
              <a:latin typeface="Arial" panose="020B0604020202020204" pitchFamily="34" charset="0"/>
              <a:cs typeface="Arial" panose="020B0604020202020204" pitchFamily="34" charset="0"/>
            </a:endParaRPr>
          </a:p>
          <a:p>
            <a:pPr marL="285750" indent="-285750">
              <a:spcBef>
                <a:spcPts val="600"/>
              </a:spcBef>
              <a:spcAft>
                <a:spcPts val="600"/>
              </a:spcAft>
              <a:buFontTx/>
              <a:buChar char="-"/>
            </a:pPr>
            <a:r>
              <a:rPr lang="en-US" sz="2400" dirty="0" err="1">
                <a:latin typeface="Arial" panose="020B0604020202020204" pitchFamily="34" charset="0"/>
                <a:cs typeface="Arial" panose="020B0604020202020204" pitchFamily="34" charset="0"/>
              </a:rPr>
              <a:t>Tổn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thương</a:t>
            </a:r>
            <a:r>
              <a:rPr lang="en-US" sz="2400" dirty="0">
                <a:latin typeface="Arial" panose="020B0604020202020204" pitchFamily="34" charset="0"/>
                <a:cs typeface="Arial" panose="020B0604020202020204" pitchFamily="34" charset="0"/>
              </a:rPr>
              <a:t> do </a:t>
            </a:r>
            <a:r>
              <a:rPr lang="en-US" sz="2400" dirty="0" err="1">
                <a:latin typeface="Arial" panose="020B0604020202020204" pitchFamily="34" charset="0"/>
                <a:cs typeface="Arial" panose="020B0604020202020204" pitchFamily="34" charset="0"/>
              </a:rPr>
              <a:t>lắng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đọng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calcium – </a:t>
            </a:r>
            <a:r>
              <a:rPr lang="en-US" sz="2400" dirty="0" err="1">
                <a:latin typeface="Arial" panose="020B0604020202020204" pitchFamily="34" charset="0"/>
                <a:cs typeface="Arial" panose="020B0604020202020204" pitchFamily="34" charset="0"/>
              </a:rPr>
              <a:t>phospho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ngoài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xương</a:t>
            </a:r>
            <a:endParaRPr lang="en-US" sz="2400" dirty="0">
              <a:latin typeface="Arial" panose="020B0604020202020204" pitchFamily="34" charset="0"/>
              <a:cs typeface="Arial" panose="020B0604020202020204" pitchFamily="34" charset="0"/>
            </a:endParaRPr>
          </a:p>
        </p:txBody>
      </p:sp>
      <p:sp>
        <p:nvSpPr>
          <p:cNvPr id="6" name="TextBox 5"/>
          <p:cNvSpPr txBox="1"/>
          <p:nvPr/>
        </p:nvSpPr>
        <p:spPr>
          <a:xfrm>
            <a:off x="533400" y="3886200"/>
            <a:ext cx="7010400" cy="2554545"/>
          </a:xfrm>
          <a:prstGeom prst="rect">
            <a:avLst/>
          </a:prstGeom>
          <a:noFill/>
        </p:spPr>
        <p:txBody>
          <a:bodyPr wrap="square" rtlCol="0">
            <a:spAutoFit/>
          </a:bodyPr>
          <a:lstStyle/>
          <a:p>
            <a:pPr>
              <a:spcBef>
                <a:spcPts val="600"/>
              </a:spcBef>
              <a:spcAft>
                <a:spcPts val="600"/>
              </a:spcAft>
            </a:pPr>
            <a:r>
              <a:rPr lang="en-US" sz="2400" b="1" dirty="0" err="1">
                <a:latin typeface="Arial" panose="020B0604020202020204" pitchFamily="34" charset="0"/>
                <a:cs typeface="Arial" panose="020B0604020202020204" pitchFamily="34" charset="0"/>
              </a:rPr>
              <a:t>Tổn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thương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xương</a:t>
            </a:r>
            <a:r>
              <a:rPr lang="en-US" sz="2400" b="1" dirty="0">
                <a:latin typeface="Arial" panose="020B0604020202020204" pitchFamily="34" charset="0"/>
                <a:cs typeface="Arial" panose="020B0604020202020204" pitchFamily="34" charset="0"/>
              </a:rPr>
              <a:t> ở BTM:</a:t>
            </a:r>
          </a:p>
          <a:p>
            <a:pPr marL="342900" indent="-342900">
              <a:spcBef>
                <a:spcPts val="600"/>
              </a:spcBef>
              <a:spcAft>
                <a:spcPts val="600"/>
              </a:spcAft>
              <a:buFont typeface="Wingdings" panose="05000000000000000000" pitchFamily="2" charset="2"/>
              <a:buChar char="v"/>
            </a:pPr>
            <a:r>
              <a:rPr lang="en-US" sz="2400" dirty="0" err="1">
                <a:latin typeface="Arial" panose="020B0604020202020204" pitchFamily="34" charset="0"/>
                <a:cs typeface="Arial" panose="020B0604020202020204" pitchFamily="34" charset="0"/>
              </a:rPr>
              <a:t>Nhóm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xương</a:t>
            </a:r>
            <a:endParaRPr lang="en-US" sz="2400" dirty="0">
              <a:latin typeface="Arial" panose="020B0604020202020204" pitchFamily="34" charset="0"/>
              <a:cs typeface="Arial" panose="020B0604020202020204" pitchFamily="34" charset="0"/>
            </a:endParaRPr>
          </a:p>
          <a:p>
            <a:pPr marL="342900" indent="-342900">
              <a:spcBef>
                <a:spcPts val="600"/>
              </a:spcBef>
              <a:spcAft>
                <a:spcPts val="600"/>
              </a:spcAft>
              <a:buFont typeface="Wingdings" panose="05000000000000000000" pitchFamily="2" charset="2"/>
              <a:buChar char="v"/>
            </a:pPr>
            <a:r>
              <a:rPr lang="en-US" sz="2400" dirty="0" err="1">
                <a:latin typeface="Arial" panose="020B0604020202020204" pitchFamily="34" charset="0"/>
                <a:cs typeface="Arial" panose="020B0604020202020204" pitchFamily="34" charset="0"/>
              </a:rPr>
              <a:t>Nhóm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xương</a:t>
            </a:r>
            <a:r>
              <a:rPr lang="en-US" sz="2400" dirty="0">
                <a:latin typeface="Arial" panose="020B0604020202020204" pitchFamily="34" charset="0"/>
                <a:cs typeface="Arial" panose="020B0604020202020204" pitchFamily="34" charset="0"/>
              </a:rPr>
              <a:t>:</a:t>
            </a:r>
          </a:p>
          <a:p>
            <a:pPr marL="742950" lvl="1" indent="-285750">
              <a:spcBef>
                <a:spcPts val="600"/>
              </a:spcBef>
              <a:spcAft>
                <a:spcPts val="600"/>
              </a:spcAft>
              <a:buFontTx/>
              <a:buChar char="-"/>
            </a:pPr>
            <a:r>
              <a:rPr lang="en-US" sz="2400" dirty="0" err="1">
                <a:latin typeface="Arial" panose="020B0604020202020204" pitchFamily="34" charset="0"/>
                <a:cs typeface="Arial" panose="020B0604020202020204" pitchFamily="34" charset="0"/>
              </a:rPr>
              <a:t>Bệnh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chuyển</a:t>
            </a:r>
            <a:endParaRPr lang="en-US" sz="2400" dirty="0">
              <a:latin typeface="Arial" panose="020B0604020202020204" pitchFamily="34" charset="0"/>
              <a:cs typeface="Arial" panose="020B0604020202020204" pitchFamily="34" charset="0"/>
            </a:endParaRPr>
          </a:p>
          <a:p>
            <a:pPr marL="742950" lvl="1" indent="-285750">
              <a:spcBef>
                <a:spcPts val="600"/>
              </a:spcBef>
              <a:spcAft>
                <a:spcPts val="600"/>
              </a:spcAft>
              <a:buFontTx/>
              <a:buChar char="-"/>
            </a:pPr>
            <a:r>
              <a:rPr lang="en-US" sz="2400" dirty="0" err="1">
                <a:latin typeface="Arial" panose="020B0604020202020204" pitchFamily="34" charset="0"/>
                <a:cs typeface="Arial" panose="020B0604020202020204" pitchFamily="34" charset="0"/>
              </a:rPr>
              <a:t>Nhuyễn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xương</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52400"/>
            <a:ext cx="4495800" cy="584775"/>
          </a:xfrm>
          <a:prstGeom prst="rect">
            <a:avLst/>
          </a:prstGeom>
          <a:noFill/>
        </p:spPr>
        <p:txBody>
          <a:bodyPr wrap="square" rtlCol="0">
            <a:spAutoFit/>
          </a:bodyPr>
          <a:lstStyle/>
          <a:p>
            <a:r>
              <a:rPr lang="en-US" sz="3200" b="1" dirty="0" err="1">
                <a:solidFill>
                  <a:srgbClr val="FF0000"/>
                </a:solidFill>
                <a:latin typeface="Arial" panose="020B0604020202020204" pitchFamily="34" charset="0"/>
                <a:cs typeface="Arial" panose="020B0604020202020204" pitchFamily="34" charset="0"/>
              </a:rPr>
              <a:t>Các</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rối</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loạn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khác</a:t>
            </a:r>
            <a:endParaRPr lang="en-US" sz="3200" b="1" dirty="0">
              <a:solidFill>
                <a:srgbClr val="FF0000"/>
              </a:solidFill>
              <a:latin typeface="Arial" panose="020B0604020202020204" pitchFamily="34" charset="0"/>
              <a:cs typeface="Arial" panose="020B0604020202020204" pitchFamily="34" charset="0"/>
            </a:endParaRPr>
          </a:p>
        </p:txBody>
      </p:sp>
      <p:sp>
        <p:nvSpPr>
          <p:cNvPr id="5" name="TextBox 4"/>
          <p:cNvSpPr txBox="1"/>
          <p:nvPr/>
        </p:nvSpPr>
        <p:spPr>
          <a:xfrm>
            <a:off x="220317" y="914400"/>
            <a:ext cx="4427883" cy="2246769"/>
          </a:xfrm>
          <a:prstGeom prst="rect">
            <a:avLst/>
          </a:prstGeom>
          <a:noFill/>
          <a:ln>
            <a:solidFill>
              <a:schemeClr val="tx1"/>
            </a:solidFill>
          </a:ln>
        </p:spPr>
        <p:txBody>
          <a:bodyPr wrap="square" rtlCol="0">
            <a:spAutoFit/>
          </a:bodyPr>
          <a:lstStyle/>
          <a:p>
            <a:pPr>
              <a:spcBef>
                <a:spcPts val="600"/>
              </a:spcBef>
              <a:spcAft>
                <a:spcPts val="600"/>
              </a:spcAft>
            </a:pPr>
            <a:r>
              <a:rPr lang="en-US" sz="2000" b="1" dirty="0" err="1">
                <a:latin typeface="Arial" panose="020B0604020202020204" pitchFamily="34" charset="0"/>
                <a:cs typeface="Arial" panose="020B0604020202020204" pitchFamily="34" charset="0"/>
              </a:rPr>
              <a:t>Rối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loạn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tiêu</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hóa</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và</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dinh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dưỡng</a:t>
            </a:r>
            <a:r>
              <a:rPr lang="en-US" sz="2000" b="1" dirty="0">
                <a:latin typeface="Arial" panose="020B0604020202020204" pitchFamily="34" charset="0"/>
                <a:cs typeface="Arial" panose="020B0604020202020204" pitchFamily="34" charset="0"/>
              </a:rPr>
              <a:t>:</a:t>
            </a:r>
          </a:p>
          <a:p>
            <a:pPr>
              <a:spcBef>
                <a:spcPts val="600"/>
              </a:spcBef>
              <a:spcAft>
                <a:spcPts val="600"/>
              </a:spcAft>
            </a:pPr>
            <a:r>
              <a:rPr lang="en-US" sz="2000" dirty="0" err="1">
                <a:latin typeface="Arial" panose="020B0604020202020204" pitchFamily="34" charset="0"/>
                <a:cs typeface="Arial" panose="020B0604020202020204" pitchFamily="34" charset="0"/>
              </a:rPr>
              <a:t>Hơi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mùi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loại</a:t>
            </a:r>
            <a:r>
              <a:rPr lang="en-US" sz="2000" dirty="0">
                <a:latin typeface="Arial" panose="020B0604020202020204" pitchFamily="34" charset="0"/>
                <a:cs typeface="Arial" panose="020B0604020202020204" pitchFamily="34" charset="0"/>
              </a:rPr>
              <a:t> ở </a:t>
            </a:r>
            <a:r>
              <a:rPr lang="en-US" sz="2000" dirty="0" err="1">
                <a:latin typeface="Arial" panose="020B0604020202020204" pitchFamily="34" charset="0"/>
                <a:cs typeface="Arial" panose="020B0604020202020204" pitchFamily="34" charset="0"/>
              </a:rPr>
              <a:t>miệng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viêm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loét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hóa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buồn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nôn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nôn</a:t>
            </a:r>
            <a:r>
              <a:rPr lang="en-US" sz="2000" dirty="0">
                <a:latin typeface="Arial" panose="020B0604020202020204" pitchFamily="34" charset="0"/>
                <a:cs typeface="Arial" panose="020B0604020202020204" pitchFamily="34" charset="0"/>
              </a:rPr>
              <a:t>.</a:t>
            </a:r>
          </a:p>
          <a:p>
            <a:pPr>
              <a:spcBef>
                <a:spcPts val="600"/>
              </a:spcBef>
              <a:spcAft>
                <a:spcPts val="600"/>
              </a:spcAft>
            </a:pPr>
            <a:r>
              <a:rPr lang="en-US" sz="2000" dirty="0" err="1">
                <a:latin typeface="Arial" panose="020B0604020202020204" pitchFamily="34" charset="0"/>
                <a:cs typeface="Arial" panose="020B0604020202020204" pitchFamily="34" charset="0"/>
              </a:rPr>
              <a:t>Tiết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chế</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đạm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buồn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nôn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nôn</a:t>
            </a:r>
            <a:r>
              <a:rPr lang="en-US" sz="2000" dirty="0">
                <a:latin typeface="Arial" panose="020B0604020202020204" pitchFamily="34" charset="0"/>
                <a:cs typeface="Arial" panose="020B0604020202020204" pitchFamily="34" charset="0"/>
              </a:rPr>
              <a:t> -&gt; </a:t>
            </a:r>
            <a:r>
              <a:rPr lang="en-US" sz="2000" dirty="0" err="1">
                <a:latin typeface="Arial" panose="020B0604020202020204" pitchFamily="34" charset="0"/>
                <a:cs typeface="Arial" panose="020B0604020202020204" pitchFamily="34" charset="0"/>
              </a:rPr>
              <a:t>tăng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dưỡng</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a:off x="223560" y="3381613"/>
            <a:ext cx="4424640" cy="3323987"/>
          </a:xfrm>
          <a:prstGeom prst="rect">
            <a:avLst/>
          </a:prstGeom>
          <a:noFill/>
          <a:ln>
            <a:solidFill>
              <a:schemeClr val="tx1"/>
            </a:solidFill>
          </a:ln>
        </p:spPr>
        <p:txBody>
          <a:bodyPr wrap="square" rtlCol="0">
            <a:spAutoFit/>
          </a:bodyPr>
          <a:lstStyle/>
          <a:p>
            <a:pPr>
              <a:spcBef>
                <a:spcPts val="600"/>
              </a:spcBef>
              <a:spcAft>
                <a:spcPts val="600"/>
              </a:spcAft>
            </a:pPr>
            <a:r>
              <a:rPr lang="en-US" sz="2000" b="1" dirty="0" err="1">
                <a:latin typeface="Arial" panose="020B0604020202020204" pitchFamily="34" charset="0"/>
                <a:cs typeface="Arial" panose="020B0604020202020204" pitchFamily="34" charset="0"/>
              </a:rPr>
              <a:t>Rối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loạn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thần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kinh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cơ</a:t>
            </a:r>
            <a:r>
              <a:rPr lang="en-US" sz="2000" b="1" dirty="0">
                <a:latin typeface="Arial" panose="020B0604020202020204" pitchFamily="34" charset="0"/>
                <a:cs typeface="Arial" panose="020B0604020202020204" pitchFamily="34" charset="0"/>
              </a:rPr>
              <a:t>:</a:t>
            </a:r>
          </a:p>
          <a:p>
            <a:pPr marL="285750" indent="-285750">
              <a:spcBef>
                <a:spcPts val="600"/>
              </a:spcBef>
              <a:spcAft>
                <a:spcPts val="600"/>
              </a:spcAft>
              <a:buFontTx/>
              <a:buChar char="-"/>
            </a:pPr>
            <a:r>
              <a:rPr lang="en-US" sz="2000" dirty="0" err="1">
                <a:latin typeface="Arial" panose="020B0604020202020204" pitchFamily="34" charset="0"/>
                <a:cs typeface="Arial" panose="020B0604020202020204" pitchFamily="34" charset="0"/>
              </a:rPr>
              <a:t>Kém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nhớ</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ngủ</a:t>
            </a:r>
            <a:endParaRPr lang="en-US" sz="2000" dirty="0">
              <a:latin typeface="Arial" panose="020B0604020202020204" pitchFamily="34" charset="0"/>
              <a:cs typeface="Arial" panose="020B0604020202020204" pitchFamily="34" charset="0"/>
            </a:endParaRPr>
          </a:p>
          <a:p>
            <a:pPr marL="285750" indent="-285750">
              <a:spcBef>
                <a:spcPts val="600"/>
              </a:spcBef>
              <a:spcAft>
                <a:spcPts val="600"/>
              </a:spcAft>
              <a:buFontTx/>
              <a:buChar char="-"/>
            </a:pPr>
            <a:r>
              <a:rPr lang="en-US" sz="2000" dirty="0" err="1">
                <a:latin typeface="Arial" panose="020B0604020202020204" pitchFamily="34" charset="0"/>
                <a:cs typeface="Arial" panose="020B0604020202020204" pitchFamily="34" charset="0"/>
              </a:rPr>
              <a:t>Thần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vọp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bẻ</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đau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xoắn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rung </a:t>
            </a:r>
            <a:r>
              <a:rPr lang="en-US" sz="2000" dirty="0" err="1">
                <a:latin typeface="Arial" panose="020B0604020202020204" pitchFamily="34" charset="0"/>
                <a:cs typeface="Arial" panose="020B0604020202020204" pitchFamily="34" charset="0"/>
              </a:rPr>
              <a:t>vẫy</a:t>
            </a:r>
            <a:r>
              <a:rPr lang="en-US" sz="2000" dirty="0">
                <a:latin typeface="Arial" panose="020B0604020202020204" pitchFamily="34" charset="0"/>
                <a:cs typeface="Arial" panose="020B0604020202020204" pitchFamily="34" charset="0"/>
              </a:rPr>
              <a:t>, clonus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co </a:t>
            </a:r>
            <a:r>
              <a:rPr lang="en-US" sz="2000" dirty="0" err="1">
                <a:latin typeface="Arial" panose="020B0604020202020204" pitchFamily="34" charset="0"/>
                <a:cs typeface="Arial" panose="020B0604020202020204" pitchFamily="34" charset="0"/>
              </a:rPr>
              <a:t>giật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hôn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mê</a:t>
            </a:r>
            <a:endParaRPr lang="en-US" sz="2000" dirty="0">
              <a:latin typeface="Arial" panose="020B0604020202020204" pitchFamily="34" charset="0"/>
              <a:cs typeface="Arial" panose="020B0604020202020204" pitchFamily="34" charset="0"/>
            </a:endParaRPr>
          </a:p>
          <a:p>
            <a:pPr marL="285750" indent="-285750">
              <a:spcBef>
                <a:spcPts val="600"/>
              </a:spcBef>
              <a:spcAft>
                <a:spcPts val="600"/>
              </a:spcAft>
              <a:buFontTx/>
              <a:buChar char="-"/>
            </a:pPr>
            <a:r>
              <a:rPr lang="en-US" sz="2000" dirty="0">
                <a:latin typeface="Arial" panose="020B0604020202020204" pitchFamily="34" charset="0"/>
                <a:cs typeface="Arial" panose="020B0604020202020204" pitchFamily="34" charset="0"/>
              </a:rPr>
              <a:t>TK </a:t>
            </a:r>
            <a:r>
              <a:rPr lang="en-US" sz="2000" dirty="0" err="1">
                <a:latin typeface="Arial" panose="020B0604020202020204" pitchFamily="34" charset="0"/>
                <a:cs typeface="Arial" panose="020B0604020202020204" pitchFamily="34" charset="0"/>
              </a:rPr>
              <a:t>ngoại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biên</a:t>
            </a:r>
            <a:r>
              <a:rPr lang="en-US" sz="2000" dirty="0">
                <a:latin typeface="Arial" panose="020B0604020202020204" pitchFamily="34" charset="0"/>
                <a:cs typeface="Arial" panose="020B0604020202020204" pitchFamily="34" charset="0"/>
              </a:rPr>
              <a:t>: HC </a:t>
            </a:r>
            <a:r>
              <a:rPr lang="en-US" sz="2000" dirty="0" err="1">
                <a:latin typeface="Arial" panose="020B0604020202020204" pitchFamily="34" charset="0"/>
                <a:cs typeface="Arial" panose="020B0604020202020204" pitchFamily="34" charset="0"/>
              </a:rPr>
              <a:t>chân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tê</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yếu</a:t>
            </a:r>
            <a:r>
              <a:rPr lang="en-US" sz="2000" dirty="0">
                <a:latin typeface="Arial" panose="020B0604020202020204" pitchFamily="34" charset="0"/>
                <a:cs typeface="Arial" panose="020B0604020202020204" pitchFamily="34" charset="0"/>
              </a:rPr>
              <a:t> ở chi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bàn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endParaRPr lang="en-US" sz="2000" dirty="0">
              <a:latin typeface="Arial" panose="020B0604020202020204" pitchFamily="34" charset="0"/>
              <a:cs typeface="Arial" panose="020B0604020202020204" pitchFamily="34" charset="0"/>
            </a:endParaRPr>
          </a:p>
        </p:txBody>
      </p:sp>
      <p:sp>
        <p:nvSpPr>
          <p:cNvPr id="7" name="TextBox 6"/>
          <p:cNvSpPr txBox="1"/>
          <p:nvPr/>
        </p:nvSpPr>
        <p:spPr>
          <a:xfrm>
            <a:off x="4724400" y="914400"/>
            <a:ext cx="4005470" cy="2708434"/>
          </a:xfrm>
          <a:prstGeom prst="rect">
            <a:avLst/>
          </a:prstGeom>
          <a:noFill/>
          <a:ln>
            <a:solidFill>
              <a:schemeClr val="tx1"/>
            </a:solidFill>
          </a:ln>
        </p:spPr>
        <p:txBody>
          <a:bodyPr wrap="square" rtlCol="0">
            <a:spAutoFit/>
          </a:bodyPr>
          <a:lstStyle/>
          <a:p>
            <a:pPr>
              <a:spcBef>
                <a:spcPts val="600"/>
              </a:spcBef>
              <a:spcAft>
                <a:spcPts val="600"/>
              </a:spcAft>
            </a:pPr>
            <a:r>
              <a:rPr lang="en-US" sz="2000" b="1" dirty="0" err="1">
                <a:latin typeface="Arial" panose="020B0604020202020204" pitchFamily="34" charset="0"/>
                <a:cs typeface="Arial" panose="020B0604020202020204" pitchFamily="34" charset="0"/>
              </a:rPr>
              <a:t>Rối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loạn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chuyển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hóa</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và</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nội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tiết</a:t>
            </a:r>
            <a:r>
              <a:rPr lang="en-US" sz="2000" b="1" dirty="0">
                <a:latin typeface="Arial" panose="020B0604020202020204" pitchFamily="34" charset="0"/>
                <a:cs typeface="Arial" panose="020B0604020202020204" pitchFamily="34" charset="0"/>
              </a:rPr>
              <a:t>:</a:t>
            </a:r>
          </a:p>
          <a:p>
            <a:pPr marL="285750" indent="-285750">
              <a:spcBef>
                <a:spcPts val="600"/>
              </a:spcBef>
              <a:spcAft>
                <a:spcPts val="600"/>
              </a:spcAft>
              <a:buFontTx/>
              <a:buChar char="-"/>
            </a:pPr>
            <a:r>
              <a:rPr lang="en-US" sz="2000" dirty="0" err="1">
                <a:latin typeface="Arial" panose="020B0604020202020204" pitchFamily="34" charset="0"/>
                <a:cs typeface="Arial" panose="020B0604020202020204" pitchFamily="34" charset="0"/>
              </a:rPr>
              <a:t>Giảm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thải</a:t>
            </a:r>
            <a:r>
              <a:rPr lang="en-US" sz="2000" dirty="0">
                <a:latin typeface="Arial" panose="020B0604020202020204" pitchFamily="34" charset="0"/>
                <a:cs typeface="Arial" panose="020B0604020202020204" pitchFamily="34" charset="0"/>
              </a:rPr>
              <a:t> insulin</a:t>
            </a:r>
          </a:p>
          <a:p>
            <a:pPr marL="285750" indent="-285750">
              <a:spcBef>
                <a:spcPts val="600"/>
              </a:spcBef>
              <a:spcAft>
                <a:spcPts val="600"/>
              </a:spcAft>
              <a:buFontTx/>
              <a:buChar char="-"/>
            </a:pPr>
            <a:r>
              <a:rPr lang="en-US" sz="2000" dirty="0" err="1">
                <a:latin typeface="Arial" panose="020B0604020202020204" pitchFamily="34" charset="0"/>
                <a:cs typeface="Arial" panose="020B0604020202020204" pitchFamily="34" charset="0"/>
              </a:rPr>
              <a:t>Giảm</a:t>
            </a:r>
            <a:r>
              <a:rPr lang="en-US" sz="2000" dirty="0">
                <a:latin typeface="Arial" panose="020B0604020202020204" pitchFamily="34" charset="0"/>
                <a:cs typeface="Arial" panose="020B0604020202020204" pitchFamily="34" charset="0"/>
              </a:rPr>
              <a:t> estrogen </a:t>
            </a:r>
            <a:r>
              <a:rPr lang="en-US" sz="2000" dirty="0" err="1">
                <a:latin typeface="Arial" panose="020B0604020202020204" pitchFamily="34" charset="0"/>
                <a:cs typeface="Arial" panose="020B0604020202020204" pitchFamily="34" charset="0"/>
              </a:rPr>
              <a:t>gây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nguyệt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sảy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thai.</a:t>
            </a:r>
            <a:endParaRPr lang="en-US" sz="2000" dirty="0">
              <a:latin typeface="Arial" panose="020B0604020202020204" pitchFamily="34" charset="0"/>
              <a:cs typeface="Arial" panose="020B0604020202020204" pitchFamily="34" charset="0"/>
            </a:endParaRPr>
          </a:p>
          <a:p>
            <a:pPr marL="285750" indent="-285750">
              <a:spcBef>
                <a:spcPts val="600"/>
              </a:spcBef>
              <a:spcAft>
                <a:spcPts val="600"/>
              </a:spcAft>
              <a:buFontTx/>
              <a:buChar char="-"/>
            </a:pPr>
            <a:r>
              <a:rPr lang="en-US" sz="2000" dirty="0" err="1">
                <a:latin typeface="Arial" panose="020B0604020202020204" pitchFamily="34" charset="0"/>
                <a:cs typeface="Arial" panose="020B0604020202020204" pitchFamily="34" charset="0"/>
              </a:rPr>
              <a:t>Giảm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testosteron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gây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thiểu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trùng</a:t>
            </a:r>
            <a:endParaRPr lang="en-US" sz="2000" dirty="0">
              <a:latin typeface="Arial" panose="020B0604020202020204" pitchFamily="34" charset="0"/>
              <a:cs typeface="Arial" panose="020B0604020202020204" pitchFamily="34" charset="0"/>
            </a:endParaRPr>
          </a:p>
        </p:txBody>
      </p:sp>
      <p:sp>
        <p:nvSpPr>
          <p:cNvPr id="8" name="TextBox 7"/>
          <p:cNvSpPr txBox="1"/>
          <p:nvPr/>
        </p:nvSpPr>
        <p:spPr>
          <a:xfrm>
            <a:off x="4724400" y="3657600"/>
            <a:ext cx="4005470" cy="3016210"/>
          </a:xfrm>
          <a:prstGeom prst="rect">
            <a:avLst/>
          </a:prstGeom>
          <a:noFill/>
          <a:ln>
            <a:solidFill>
              <a:schemeClr val="tx1"/>
            </a:solidFill>
          </a:ln>
        </p:spPr>
        <p:txBody>
          <a:bodyPr wrap="square" rtlCol="0">
            <a:spAutoFit/>
          </a:bodyPr>
          <a:lstStyle/>
          <a:p>
            <a:pPr>
              <a:spcBef>
                <a:spcPts val="600"/>
              </a:spcBef>
              <a:spcAft>
                <a:spcPts val="600"/>
              </a:spcAft>
            </a:pPr>
            <a:r>
              <a:rPr lang="en-US" sz="2000" b="1" dirty="0" err="1">
                <a:latin typeface="Arial" panose="020B0604020202020204" pitchFamily="34" charset="0"/>
                <a:cs typeface="Arial" panose="020B0604020202020204" pitchFamily="34" charset="0"/>
              </a:rPr>
              <a:t>Tổn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thương</a:t>
            </a:r>
            <a:r>
              <a:rPr lang="en-US" sz="2000" b="1" dirty="0">
                <a:latin typeface="Arial" panose="020B0604020202020204" pitchFamily="34" charset="0"/>
                <a:cs typeface="Arial" panose="020B0604020202020204" pitchFamily="34" charset="0"/>
              </a:rPr>
              <a:t> da:</a:t>
            </a:r>
          </a:p>
          <a:p>
            <a:pPr marL="285750" indent="-285750">
              <a:spcBef>
                <a:spcPts val="600"/>
              </a:spcBef>
              <a:spcAft>
                <a:spcPts val="600"/>
              </a:spcAft>
              <a:buFontTx/>
              <a:buChar char="-"/>
            </a:pPr>
            <a:r>
              <a:rPr lang="en-US" sz="2000" dirty="0">
                <a:latin typeface="Arial" panose="020B0604020202020204" pitchFamily="34" charset="0"/>
                <a:cs typeface="Arial" panose="020B0604020202020204" pitchFamily="34" charset="0"/>
              </a:rPr>
              <a:t>Da </a:t>
            </a:r>
            <a:r>
              <a:rPr lang="en-US" sz="2000" dirty="0" err="1">
                <a:latin typeface="Arial" panose="020B0604020202020204" pitchFamily="34" charset="0"/>
                <a:cs typeface="Arial" panose="020B0604020202020204" pitchFamily="34" charset="0"/>
              </a:rPr>
              <a:t>vàng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xanh</a:t>
            </a:r>
            <a:r>
              <a:rPr lang="en-US" sz="2000" dirty="0">
                <a:latin typeface="Arial" panose="020B0604020202020204" pitchFamily="34" charset="0"/>
                <a:cs typeface="Arial" panose="020B0604020202020204" pitchFamily="34" charset="0"/>
              </a:rPr>
              <a:t> do </a:t>
            </a:r>
            <a:r>
              <a:rPr lang="en-US" sz="2000" dirty="0" err="1">
                <a:latin typeface="Arial" panose="020B0604020202020204" pitchFamily="34" charset="0"/>
                <a:cs typeface="Arial" panose="020B0604020202020204" pitchFamily="34" charset="0"/>
              </a:rPr>
              <a:t>thiếu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máu</a:t>
            </a:r>
            <a:endParaRPr lang="en-US" sz="2000" dirty="0">
              <a:latin typeface="Arial" panose="020B0604020202020204" pitchFamily="34" charset="0"/>
              <a:cs typeface="Arial" panose="020B0604020202020204" pitchFamily="34" charset="0"/>
            </a:endParaRPr>
          </a:p>
          <a:p>
            <a:pPr marL="285750" indent="-285750">
              <a:spcBef>
                <a:spcPts val="600"/>
              </a:spcBef>
              <a:spcAft>
                <a:spcPts val="600"/>
              </a:spcAft>
              <a:buFontTx/>
              <a:buChar char="-"/>
            </a:pPr>
            <a:r>
              <a:rPr lang="en-US" sz="2000" dirty="0" err="1">
                <a:latin typeface="Arial" panose="020B0604020202020204" pitchFamily="34" charset="0"/>
                <a:cs typeface="Arial" panose="020B0604020202020204" pitchFamily="34" charset="0"/>
              </a:rPr>
              <a:t>Xuất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huyết</a:t>
            </a:r>
            <a:r>
              <a:rPr lang="en-US" sz="2000" dirty="0">
                <a:latin typeface="Arial" panose="020B0604020202020204" pitchFamily="34" charset="0"/>
                <a:cs typeface="Arial" panose="020B0604020202020204" pitchFamily="34" charset="0"/>
              </a:rPr>
              <a:t> da </a:t>
            </a:r>
            <a:r>
              <a:rPr lang="en-US" sz="2000" dirty="0" err="1">
                <a:latin typeface="Arial" panose="020B0604020202020204" pitchFamily="34" charset="0"/>
                <a:cs typeface="Arial" panose="020B0604020202020204" pitchFamily="34" charset="0"/>
              </a:rPr>
              <a:t>niêm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bầm</a:t>
            </a:r>
            <a:r>
              <a:rPr lang="en-US" sz="2000" dirty="0">
                <a:latin typeface="Arial" panose="020B0604020202020204" pitchFamily="34" charset="0"/>
                <a:cs typeface="Arial" panose="020B0604020202020204" pitchFamily="34" charset="0"/>
              </a:rPr>
              <a:t> do RLĐM</a:t>
            </a:r>
          </a:p>
          <a:p>
            <a:pPr marL="285750" indent="-285750">
              <a:spcBef>
                <a:spcPts val="600"/>
              </a:spcBef>
              <a:spcAft>
                <a:spcPts val="600"/>
              </a:spcAft>
              <a:buFontTx/>
              <a:buChar char="-"/>
            </a:pPr>
            <a:r>
              <a:rPr lang="en-US" sz="2000" dirty="0" err="1">
                <a:latin typeface="Arial" panose="020B0604020202020204" pitchFamily="34" charset="0"/>
                <a:cs typeface="Arial" panose="020B0604020202020204" pitchFamily="34" charset="0"/>
              </a:rPr>
              <a:t>Tăng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sắc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tố</a:t>
            </a:r>
            <a:r>
              <a:rPr lang="en-US" sz="2000" dirty="0">
                <a:latin typeface="Arial" panose="020B0604020202020204" pitchFamily="34" charset="0"/>
                <a:cs typeface="Arial" panose="020B0604020202020204" pitchFamily="34" charset="0"/>
              </a:rPr>
              <a:t> da do </a:t>
            </a:r>
            <a:r>
              <a:rPr lang="en-US" sz="2000" dirty="0" err="1">
                <a:latin typeface="Arial" panose="020B0604020202020204" pitchFamily="34" charset="0"/>
                <a:cs typeface="Arial" panose="020B0604020202020204" pitchFamily="34" charset="0"/>
              </a:rPr>
              <a:t>lắng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đọng</a:t>
            </a:r>
            <a:endParaRPr lang="en-US" sz="2000" dirty="0">
              <a:latin typeface="Arial" panose="020B0604020202020204" pitchFamily="34" charset="0"/>
              <a:cs typeface="Arial" panose="020B0604020202020204" pitchFamily="34" charset="0"/>
            </a:endParaRPr>
          </a:p>
          <a:p>
            <a:pPr marL="285750" indent="-285750">
              <a:spcBef>
                <a:spcPts val="600"/>
              </a:spcBef>
              <a:spcAft>
                <a:spcPts val="600"/>
              </a:spcAft>
              <a:buFontTx/>
              <a:buChar char="-"/>
            </a:pPr>
            <a:r>
              <a:rPr lang="en-US" sz="2000" dirty="0" err="1">
                <a:latin typeface="Arial" panose="020B0604020202020204" pitchFamily="34" charset="0"/>
                <a:cs typeface="Arial" panose="020B0604020202020204" pitchFamily="34" charset="0"/>
              </a:rPr>
              <a:t>Ngứa</a:t>
            </a:r>
            <a:endParaRPr lang="en-US" sz="2000" dirty="0">
              <a:latin typeface="Arial" panose="020B0604020202020204" pitchFamily="34" charset="0"/>
              <a:cs typeface="Arial" panose="020B0604020202020204" pitchFamily="34" charset="0"/>
            </a:endParaRPr>
          </a:p>
          <a:p>
            <a:pPr marL="285750" indent="-285750">
              <a:spcBef>
                <a:spcPts val="600"/>
              </a:spcBef>
              <a:spcAft>
                <a:spcPts val="600"/>
              </a:spcAft>
              <a:buFontTx/>
              <a:buChar char="-"/>
            </a:pPr>
            <a:r>
              <a:rPr lang="en-US" sz="2000" dirty="0" err="1">
                <a:latin typeface="Arial" panose="020B0604020202020204" pitchFamily="34" charset="0"/>
                <a:cs typeface="Arial" panose="020B0604020202020204" pitchFamily="34" charset="0"/>
              </a:rPr>
              <a:t>Bệnh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xơ</a:t>
            </a:r>
            <a:r>
              <a:rPr lang="en-US" sz="2000" dirty="0">
                <a:latin typeface="Arial" panose="020B0604020202020204" pitchFamily="34" charset="0"/>
                <a:cs typeface="Arial" panose="020B0604020202020204" pitchFamily="34" charset="0"/>
              </a:rPr>
              <a:t> da </a:t>
            </a:r>
            <a:r>
              <a:rPr lang="en-US" sz="2000" dirty="0" err="1">
                <a:latin typeface="Arial" panose="020B0604020202020204" pitchFamily="34" charset="0"/>
                <a:cs typeface="Arial" panose="020B0604020202020204" pitchFamily="34" charset="0"/>
              </a:rPr>
              <a:t>tiến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triển</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0740"/>
            <a:ext cx="8229600" cy="582613"/>
          </a:xfrm>
        </p:spPr>
        <p:txBody>
          <a:bodyPr/>
          <a:lstStyle/>
          <a:p>
            <a:r>
              <a:rPr lang="en-SG" altLang="en-US" b="1">
                <a:solidFill>
                  <a:schemeClr val="accent2"/>
                </a:solidFill>
              </a:rPr>
              <a:t>Chẩn đoán CKD</a:t>
            </a:r>
          </a:p>
        </p:txBody>
      </p:sp>
      <p:sp>
        <p:nvSpPr>
          <p:cNvPr id="4" name="Slide Number Placeholder 3"/>
          <p:cNvSpPr>
            <a:spLocks noGrp="1"/>
          </p:cNvSpPr>
          <p:nvPr>
            <p:ph type="sldNum" sz="quarter" idx="12"/>
          </p:nvPr>
        </p:nvSpPr>
        <p:spPr/>
        <p:txBody>
          <a:bodyPr/>
          <a:lstStyle/>
          <a:p>
            <a:fld id="{59C7CC53-AA6F-4A68-923C-40AE4BD5D118}" type="slidenum">
              <a:rPr lang="en-US" smtClean="0"/>
              <a:t>23</a:t>
            </a:fld>
            <a:endParaRPr lang="en-US"/>
          </a:p>
        </p:txBody>
      </p:sp>
      <p:sp>
        <p:nvSpPr>
          <p:cNvPr id="5" name="Text Box 4"/>
          <p:cNvSpPr txBox="1"/>
          <p:nvPr/>
        </p:nvSpPr>
        <p:spPr>
          <a:xfrm>
            <a:off x="707390" y="1660525"/>
            <a:ext cx="7547610" cy="4615815"/>
          </a:xfrm>
          <a:prstGeom prst="rect">
            <a:avLst/>
          </a:prstGeom>
          <a:noFill/>
        </p:spPr>
        <p:txBody>
          <a:bodyPr wrap="square" rtlCol="0">
            <a:spAutoFit/>
          </a:bodyPr>
          <a:lstStyle/>
          <a:p>
            <a:pPr>
              <a:lnSpc>
                <a:spcPct val="150000"/>
              </a:lnSpc>
            </a:pPr>
            <a:r>
              <a:rPr lang="en-SG" altLang="en-US" sz="2800">
                <a:latin typeface="Arial" panose="020B0604020202020204" pitchFamily="34" charset="0"/>
                <a:cs typeface="Arial" panose="020B0604020202020204" pitchFamily="34" charset="0"/>
              </a:rPr>
              <a:t>1. Chẩn đoán CKD</a:t>
            </a:r>
          </a:p>
          <a:p>
            <a:pPr>
              <a:lnSpc>
                <a:spcPct val="150000"/>
              </a:lnSpc>
            </a:pPr>
            <a:r>
              <a:rPr lang="en-SG" altLang="en-US" sz="2800">
                <a:latin typeface="Arial" panose="020B0604020202020204" pitchFamily="34" charset="0"/>
                <a:cs typeface="Arial" panose="020B0604020202020204" pitchFamily="34" charset="0"/>
              </a:rPr>
              <a:t>(Phân biệt CKD - AKI - RPRF)</a:t>
            </a:r>
          </a:p>
          <a:p>
            <a:pPr>
              <a:lnSpc>
                <a:spcPct val="150000"/>
              </a:lnSpc>
            </a:pPr>
            <a:r>
              <a:rPr lang="en-SG" altLang="en-US" sz="2800">
                <a:solidFill>
                  <a:schemeClr val="tx1"/>
                </a:solidFill>
                <a:latin typeface="Arial" panose="020B0604020202020204" pitchFamily="34" charset="0"/>
                <a:cs typeface="Arial" panose="020B0604020202020204" pitchFamily="34" charset="0"/>
              </a:rPr>
              <a:t>2. Nguyên nhân CKD</a:t>
            </a:r>
            <a:endParaRPr lang="en-SG" altLang="en-US" sz="2800">
              <a:latin typeface="Arial" panose="020B0604020202020204" pitchFamily="34" charset="0"/>
              <a:cs typeface="Arial" panose="020B0604020202020204" pitchFamily="34" charset="0"/>
            </a:endParaRPr>
          </a:p>
          <a:p>
            <a:pPr>
              <a:lnSpc>
                <a:spcPct val="150000"/>
              </a:lnSpc>
            </a:pPr>
            <a:r>
              <a:rPr lang="en-SG" altLang="en-US" sz="2800">
                <a:latin typeface="Arial" panose="020B0604020202020204" pitchFamily="34" charset="0"/>
                <a:cs typeface="Arial" panose="020B0604020202020204" pitchFamily="34" charset="0"/>
              </a:rPr>
              <a:t>3. Giai đoạn CKD</a:t>
            </a:r>
          </a:p>
          <a:p>
            <a:pPr>
              <a:lnSpc>
                <a:spcPct val="150000"/>
              </a:lnSpc>
            </a:pPr>
            <a:r>
              <a:rPr lang="en-SG" altLang="en-US" sz="2800">
                <a:solidFill>
                  <a:schemeClr val="tx1"/>
                </a:solidFill>
                <a:latin typeface="Arial" panose="020B0604020202020204" pitchFamily="34" charset="0"/>
                <a:cs typeface="Arial" panose="020B0604020202020204" pitchFamily="34" charset="0"/>
              </a:rPr>
              <a:t>4. Biến chứng CKD</a:t>
            </a:r>
            <a:endParaRPr lang="en-SG" altLang="en-US" sz="2800">
              <a:latin typeface="Arial" panose="020B0604020202020204" pitchFamily="34" charset="0"/>
              <a:cs typeface="Arial" panose="020B0604020202020204" pitchFamily="34" charset="0"/>
            </a:endParaRPr>
          </a:p>
          <a:p>
            <a:pPr>
              <a:lnSpc>
                <a:spcPct val="150000"/>
              </a:lnSpc>
            </a:pPr>
            <a:r>
              <a:rPr lang="en-SG" altLang="en-US" sz="2800" b="1">
                <a:solidFill>
                  <a:srgbClr val="FF0000"/>
                </a:solidFill>
                <a:latin typeface="Arial" panose="020B0604020202020204" pitchFamily="34" charset="0"/>
                <a:cs typeface="Arial" panose="020B0604020202020204" pitchFamily="34" charset="0"/>
              </a:rPr>
              <a:t>5. Yếu tố làm nặng thêm và thúc đẩy tiến triển CKD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401"/>
            <a:ext cx="6096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261140"/>
            <a:ext cx="1171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228600"/>
            <a:ext cx="6553200" cy="584775"/>
          </a:xfrm>
          <a:prstGeom prst="rect">
            <a:avLst/>
          </a:prstGeom>
          <a:noFill/>
        </p:spPr>
        <p:txBody>
          <a:bodyPr wrap="square" rtlCol="0">
            <a:spAutoFit/>
          </a:bodyPr>
          <a:lstStyle/>
          <a:p>
            <a:r>
              <a:rPr lang="en-US" sz="3200" b="1" dirty="0" err="1">
                <a:solidFill>
                  <a:srgbClr val="FF0000"/>
                </a:solidFill>
                <a:latin typeface="Arial" panose="020B0604020202020204" pitchFamily="34" charset="0"/>
                <a:cs typeface="Arial" panose="020B0604020202020204" pitchFamily="34" charset="0"/>
              </a:rPr>
              <a:t>Suy</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thận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cấp</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suy</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thận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mạn</a:t>
            </a:r>
            <a:endParaRPr lang="en-US" sz="3200" b="1" dirty="0">
              <a:solidFill>
                <a:srgbClr val="FF0000"/>
              </a:solidFill>
              <a:latin typeface="Arial" panose="020B0604020202020204" pitchFamily="34" charset="0"/>
              <a:cs typeface="Arial" panose="020B0604020202020204" pitchFamily="34" charset="0"/>
            </a:endParaRPr>
          </a:p>
        </p:txBody>
      </p:sp>
      <p:sp>
        <p:nvSpPr>
          <p:cNvPr id="7" name="TextBox 6"/>
          <p:cNvSpPr txBox="1"/>
          <p:nvPr/>
        </p:nvSpPr>
        <p:spPr>
          <a:xfrm>
            <a:off x="1028700" y="5105400"/>
            <a:ext cx="7086600" cy="1200329"/>
          </a:xfrm>
          <a:prstGeom prst="rect">
            <a:avLst/>
          </a:prstGeom>
          <a:noFill/>
        </p:spPr>
        <p:txBody>
          <a:bodyPr wrap="square" rtlCol="0">
            <a:spAutoFit/>
          </a:bodyPr>
          <a:lstStyle/>
          <a:p>
            <a:r>
              <a:rPr lang="en-US" sz="2400" dirty="0" err="1">
                <a:latin typeface="Arial" panose="020B0604020202020204" pitchFamily="34" charset="0"/>
                <a:cs typeface="Arial" panose="020B0604020202020204" pitchFamily="34" charset="0"/>
              </a:rPr>
              <a:t>Cần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tâm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soát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chẩn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yếu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ngay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trường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creatinine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bệnh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bệnh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mọi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btm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viện</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90600" y="1981200"/>
            <a:ext cx="7467600" cy="4038600"/>
          </a:xfrm>
        </p:spPr>
        <p:txBody>
          <a:bodyPr/>
          <a:lstStyle/>
          <a:p>
            <a:pPr>
              <a:spcAft>
                <a:spcPts val="600"/>
              </a:spcAft>
              <a:buFontTx/>
              <a:buChar char="-"/>
            </a:pPr>
            <a:r>
              <a:rPr lang="en-US" dirty="0" err="1">
                <a:latin typeface="Arial" panose="020B0604020202020204" pitchFamily="34" charset="0"/>
                <a:cs typeface="Arial" panose="020B0604020202020204" pitchFamily="34" charset="0"/>
              </a:rPr>
              <a:t>Giảm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huyết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tim</a:t>
            </a:r>
            <a:r>
              <a:rPr lang="en-US" dirty="0">
                <a:latin typeface="Arial" panose="020B0604020202020204" pitchFamily="34" charset="0"/>
                <a:cs typeface="Arial" panose="020B0604020202020204" pitchFamily="34" charset="0"/>
              </a:rPr>
              <a:t> sung </a:t>
            </a:r>
            <a:r>
              <a:rPr lang="en-US" dirty="0" err="1">
                <a:latin typeface="Arial" panose="020B0604020202020204" pitchFamily="34" charset="0"/>
                <a:cs typeface="Arial" panose="020B0604020202020204" pitchFamily="34" charset="0"/>
              </a:rPr>
              <a:t>huyết</a:t>
            </a:r>
            <a:endParaRPr lang="en-US" dirty="0">
              <a:latin typeface="Arial" panose="020B0604020202020204" pitchFamily="34" charset="0"/>
              <a:cs typeface="Arial" panose="020B0604020202020204" pitchFamily="34" charset="0"/>
            </a:endParaRPr>
          </a:p>
          <a:p>
            <a:pPr>
              <a:spcAft>
                <a:spcPts val="600"/>
              </a:spcAft>
              <a:buFontTx/>
              <a:buChar char="-"/>
            </a:pPr>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huyết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huyết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áp</a:t>
            </a:r>
            <a:endParaRPr lang="en-US" dirty="0">
              <a:latin typeface="Arial" panose="020B0604020202020204" pitchFamily="34" charset="0"/>
              <a:cs typeface="Arial" panose="020B0604020202020204" pitchFamily="34" charset="0"/>
            </a:endParaRPr>
          </a:p>
          <a:p>
            <a:pPr>
              <a:spcAft>
                <a:spcPts val="600"/>
              </a:spcAft>
              <a:buFontTx/>
              <a:buChar char="-"/>
            </a:pPr>
            <a:r>
              <a:rPr lang="en-US" dirty="0" err="1">
                <a:latin typeface="Arial" panose="020B0604020202020204" pitchFamily="34" charset="0"/>
                <a:cs typeface="Arial" panose="020B0604020202020204" pitchFamily="34" charset="0"/>
              </a:rPr>
              <a:t>Nhiễm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trùng</a:t>
            </a:r>
            <a:endParaRPr lang="en-US" dirty="0">
              <a:latin typeface="Arial" panose="020B0604020202020204" pitchFamily="34" charset="0"/>
              <a:cs typeface="Arial" panose="020B0604020202020204" pitchFamily="34" charset="0"/>
            </a:endParaRPr>
          </a:p>
          <a:p>
            <a:pPr>
              <a:spcAft>
                <a:spcPts val="600"/>
              </a:spcAft>
              <a:buFontTx/>
              <a:buChar char="-"/>
            </a:pP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nghẽn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tiểu</a:t>
            </a:r>
            <a:endParaRPr lang="en-US" dirty="0">
              <a:latin typeface="Arial" panose="020B0604020202020204" pitchFamily="34" charset="0"/>
              <a:cs typeface="Arial" panose="020B0604020202020204" pitchFamily="34" charset="0"/>
            </a:endParaRPr>
          </a:p>
          <a:p>
            <a:pPr>
              <a:spcAft>
                <a:spcPts val="600"/>
              </a:spcAft>
              <a:buFontTx/>
              <a:buChar char="-"/>
            </a:pP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thuốc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sinh</a:t>
            </a:r>
            <a:r>
              <a:rPr lang="en-US" dirty="0">
                <a:latin typeface="Arial" panose="020B0604020202020204" pitchFamily="34" charset="0"/>
                <a:cs typeface="Arial" panose="020B0604020202020204" pitchFamily="34" charset="0"/>
              </a:rPr>
              <a:t>, NSAIDs, </a:t>
            </a:r>
            <a:r>
              <a:rPr lang="en-US" dirty="0" err="1">
                <a:latin typeface="Arial" panose="020B0604020202020204" pitchFamily="34" charset="0"/>
                <a:cs typeface="Arial" panose="020B0604020202020204" pitchFamily="34" charset="0"/>
              </a:rPr>
              <a:t>cản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quang</a:t>
            </a:r>
            <a:endParaRPr lang="en-US" dirty="0">
              <a:latin typeface="Arial" panose="020B0604020202020204" pitchFamily="34" charset="0"/>
              <a:cs typeface="Arial" panose="020B0604020202020204" pitchFamily="34" charset="0"/>
            </a:endParaRPr>
          </a:p>
          <a:p>
            <a:pPr>
              <a:spcAft>
                <a:spcPts val="600"/>
              </a:spcAft>
              <a:buFontTx/>
              <a:buChar char="-"/>
            </a:pP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hẹp</a:t>
            </a:r>
            <a:r>
              <a:rPr lang="en-US" dirty="0">
                <a:latin typeface="Arial" panose="020B0604020202020204" pitchFamily="34" charset="0"/>
                <a:cs typeface="Arial" panose="020B0604020202020204" pitchFamily="34" charset="0"/>
              </a:rPr>
              <a:t>,..</a:t>
            </a:r>
          </a:p>
        </p:txBody>
      </p:sp>
      <p:sp>
        <p:nvSpPr>
          <p:cNvPr id="6" name="TextBox 5"/>
          <p:cNvSpPr txBox="1"/>
          <p:nvPr/>
        </p:nvSpPr>
        <p:spPr>
          <a:xfrm>
            <a:off x="838200" y="533400"/>
            <a:ext cx="7467600" cy="1077218"/>
          </a:xfrm>
          <a:prstGeom prst="rect">
            <a:avLst/>
          </a:prstGeom>
          <a:noFill/>
        </p:spPr>
        <p:txBody>
          <a:bodyPr wrap="square" rtlCol="0">
            <a:spAutoFit/>
          </a:bodyPr>
          <a:lstStyle/>
          <a:p>
            <a:pPr algn="ctr"/>
            <a:r>
              <a:rPr lang="en-US" sz="3200" b="1" dirty="0" err="1">
                <a:solidFill>
                  <a:srgbClr val="FF0000"/>
                </a:solidFill>
                <a:latin typeface="Arial" panose="020B0604020202020204" pitchFamily="34" charset="0"/>
                <a:cs typeface="Arial" panose="020B0604020202020204" pitchFamily="34" charset="0"/>
              </a:rPr>
              <a:t>Các</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yếu</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tố</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nguy</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cơ</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làm</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nặng</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thêm</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tình</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trạng</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suy</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thận</a:t>
            </a:r>
            <a:endParaRPr lang="en-US" sz="3200" b="1"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68474"/>
            <a:ext cx="7350584" cy="3934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58000" y="6019800"/>
            <a:ext cx="1752600" cy="369332"/>
          </a:xfrm>
          <a:prstGeom prst="rect">
            <a:avLst/>
          </a:prstGeom>
          <a:noFill/>
        </p:spPr>
        <p:txBody>
          <a:bodyPr wrap="square" rtlCol="0">
            <a:spAutoFit/>
          </a:bodyPr>
          <a:lstStyle/>
          <a:p>
            <a:r>
              <a:rPr lang="en-US" dirty="0"/>
              <a:t>KDIGO 2012</a:t>
            </a:r>
          </a:p>
        </p:txBody>
      </p:sp>
      <p:sp>
        <p:nvSpPr>
          <p:cNvPr id="6" name="TextBox 5"/>
          <p:cNvSpPr txBox="1"/>
          <p:nvPr/>
        </p:nvSpPr>
        <p:spPr>
          <a:xfrm>
            <a:off x="1333500" y="304800"/>
            <a:ext cx="6743700" cy="1077218"/>
          </a:xfrm>
          <a:prstGeom prst="rect">
            <a:avLst/>
          </a:prstGeom>
          <a:noFill/>
        </p:spPr>
        <p:txBody>
          <a:bodyPr wrap="square" rtlCol="0">
            <a:spAutoFit/>
          </a:bodyPr>
          <a:lstStyle/>
          <a:p>
            <a:pPr algn="ctr"/>
            <a:r>
              <a:rPr lang="en-US" sz="3200" b="1" dirty="0" err="1">
                <a:solidFill>
                  <a:srgbClr val="FF0000"/>
                </a:solidFill>
                <a:latin typeface="Arial" panose="020B0604020202020204" pitchFamily="34" charset="0"/>
                <a:cs typeface="Arial" panose="020B0604020202020204" pitchFamily="34" charset="0"/>
              </a:rPr>
              <a:t>Chẩn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đoán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tốc</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độ</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tiến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triển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của</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bệnh</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thận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mạn</a:t>
            </a:r>
            <a:endParaRPr lang="en-US" sz="3200" b="1"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873826"/>
            <a:ext cx="4191000" cy="3536374"/>
          </a:xfrm>
        </p:spPr>
        <p:txBody>
          <a:bodyPr>
            <a:noAutofit/>
          </a:bodyPr>
          <a:lstStyle/>
          <a:p>
            <a:pPr marL="0" indent="0">
              <a:buNone/>
            </a:pPr>
            <a:r>
              <a:rPr lang="vi-VN" sz="3200" b="1" dirty="0">
                <a:latin typeface="Arial" panose="020B0604020202020204" pitchFamily="34" charset="0"/>
                <a:cs typeface="Arial" panose="020B0604020202020204" pitchFamily="34" charset="0"/>
              </a:rPr>
              <a:t>1- Bệnh căn nguyên</a:t>
            </a:r>
            <a:r>
              <a:rPr lang="en-US" sz="3200" b="1" dirty="0">
                <a:latin typeface="Arial" panose="020B0604020202020204" pitchFamily="34" charset="0"/>
                <a:cs typeface="Arial" panose="020B0604020202020204" pitchFamily="34" charset="0"/>
              </a:rPr>
              <a:t>:</a:t>
            </a:r>
          </a:p>
          <a:p>
            <a:pPr lvl="1">
              <a:buFont typeface="Arial" panose="020B0604020202020204" pitchFamily="34" charset="0"/>
              <a:buChar char="•"/>
            </a:pPr>
            <a:r>
              <a:rPr lang="vi-VN" sz="2400" dirty="0">
                <a:latin typeface="Arial" panose="020B0604020202020204" pitchFamily="34" charset="0"/>
                <a:cs typeface="Arial" panose="020B0604020202020204" pitchFamily="34" charset="0"/>
              </a:rPr>
              <a:t>ĐTĐ</a:t>
            </a:r>
            <a:endParaRPr lang="en-US" sz="2400" dirty="0">
              <a:latin typeface="Arial" panose="020B0604020202020204" pitchFamily="34" charset="0"/>
              <a:cs typeface="Arial" panose="020B0604020202020204" pitchFamily="34" charset="0"/>
            </a:endParaRPr>
          </a:p>
          <a:p>
            <a:pPr lvl="1">
              <a:buFont typeface="Arial" panose="020B0604020202020204" pitchFamily="34" charset="0"/>
              <a:buChar char="•"/>
            </a:pPr>
            <a:r>
              <a:rPr lang="vi-VN" sz="2400" dirty="0">
                <a:latin typeface="Arial" panose="020B0604020202020204" pitchFamily="34" charset="0"/>
                <a:cs typeface="Arial" panose="020B0604020202020204" pitchFamily="34" charset="0"/>
              </a:rPr>
              <a:t>Bệnh cầu thận</a:t>
            </a:r>
            <a:endParaRPr lang="en-US" sz="24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2400" dirty="0">
                <a:latin typeface="Arial" panose="020B0604020202020204" pitchFamily="34" charset="0"/>
                <a:cs typeface="Arial" panose="020B0604020202020204" pitchFamily="34" charset="0"/>
              </a:rPr>
              <a:t>T</a:t>
            </a:r>
            <a:r>
              <a:rPr lang="vi-VN" sz="2400" dirty="0">
                <a:latin typeface="Arial" panose="020B0604020202020204" pitchFamily="34" charset="0"/>
                <a:cs typeface="Arial" panose="020B0604020202020204" pitchFamily="34" charset="0"/>
              </a:rPr>
              <a:t>hận đa nang</a:t>
            </a:r>
            <a:endParaRPr lang="en-US" sz="24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2400" dirty="0">
                <a:latin typeface="Arial" panose="020B0604020202020204" pitchFamily="34" charset="0"/>
                <a:cs typeface="Arial" panose="020B0604020202020204" pitchFamily="34" charset="0"/>
              </a:rPr>
              <a:t>G</a:t>
            </a:r>
            <a:r>
              <a:rPr lang="vi-VN" sz="2400" dirty="0">
                <a:latin typeface="Arial" panose="020B0604020202020204" pitchFamily="34" charset="0"/>
                <a:cs typeface="Arial" panose="020B0604020202020204" pitchFamily="34" charset="0"/>
              </a:rPr>
              <a:t>hép thận</a:t>
            </a:r>
            <a:endParaRPr lang="en-US" sz="2400" dirty="0">
              <a:latin typeface="Arial" panose="020B0604020202020204" pitchFamily="34" charset="0"/>
              <a:cs typeface="Arial" panose="020B0604020202020204" pitchFamily="34" charset="0"/>
            </a:endParaRPr>
          </a:p>
          <a:p>
            <a:pPr lvl="1">
              <a:buFont typeface="Arial" panose="020B0604020202020204" pitchFamily="34" charset="0"/>
              <a:buChar char="•"/>
            </a:pPr>
            <a:r>
              <a:rPr lang="vi-VN" sz="2400" dirty="0">
                <a:latin typeface="Arial" panose="020B0604020202020204" pitchFamily="34" charset="0"/>
                <a:cs typeface="Arial" panose="020B0604020202020204" pitchFamily="34" charset="0"/>
              </a:rPr>
              <a:t>Tăng HA</a:t>
            </a:r>
            <a:endParaRPr lang="en-US" sz="24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2400" dirty="0">
                <a:latin typeface="Arial" panose="020B0604020202020204" pitchFamily="34" charset="0"/>
                <a:cs typeface="Arial" panose="020B0604020202020204" pitchFamily="34" charset="0"/>
              </a:rPr>
              <a:t>B</a:t>
            </a:r>
            <a:r>
              <a:rPr lang="vi-VN" sz="2400" dirty="0">
                <a:latin typeface="Arial" panose="020B0604020202020204" pitchFamily="34" charset="0"/>
                <a:cs typeface="Arial" panose="020B0604020202020204" pitchFamily="34" charset="0"/>
              </a:rPr>
              <a:t>ệnh ống thận mô kẽ </a:t>
            </a:r>
            <a:endParaRPr lang="en-US" sz="2400" dirty="0">
              <a:latin typeface="Arial" panose="020B0604020202020204" pitchFamily="34" charset="0"/>
              <a:cs typeface="Arial" panose="020B0604020202020204" pitchFamily="34" charset="0"/>
            </a:endParaRPr>
          </a:p>
          <a:p>
            <a:pPr marL="0" indent="0">
              <a:buNone/>
            </a:pPr>
            <a:endParaRPr lang="en-US" sz="3200" dirty="0">
              <a:latin typeface="Arial" panose="020B0604020202020204" pitchFamily="34" charset="0"/>
              <a:cs typeface="Arial" panose="020B0604020202020204" pitchFamily="34" charset="0"/>
            </a:endParaRPr>
          </a:p>
        </p:txBody>
      </p:sp>
      <p:sp>
        <p:nvSpPr>
          <p:cNvPr id="4" name="TextBox 3"/>
          <p:cNvSpPr txBox="1"/>
          <p:nvPr/>
        </p:nvSpPr>
        <p:spPr>
          <a:xfrm>
            <a:off x="4343400" y="1676400"/>
            <a:ext cx="4800600" cy="2308324"/>
          </a:xfrm>
          <a:prstGeom prst="rect">
            <a:avLst/>
          </a:prstGeom>
          <a:noFill/>
        </p:spPr>
        <p:txBody>
          <a:bodyPr wrap="square" rtlCol="0">
            <a:spAutoFit/>
          </a:bodyPr>
          <a:lstStyle/>
          <a:p>
            <a:r>
              <a:rPr lang="vi-VN" sz="2400" b="1" dirty="0">
                <a:latin typeface="Arial" panose="020B0604020202020204" pitchFamily="34" charset="0"/>
                <a:cs typeface="Arial" panose="020B0604020202020204" pitchFamily="34" charset="0"/>
              </a:rPr>
              <a:t>2- Yếu tố có thể thay đổi được</a:t>
            </a:r>
            <a:r>
              <a:rPr lang="en-US" sz="2400" b="1" dirty="0">
                <a:latin typeface="Arial" panose="020B0604020202020204" pitchFamily="34" charset="0"/>
                <a:cs typeface="Arial" panose="020B0604020202020204" pitchFamily="34" charset="0"/>
              </a:rPr>
              <a:t>:</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Ti</a:t>
            </a:r>
            <a:r>
              <a:rPr lang="vi-VN" sz="2400" dirty="0">
                <a:latin typeface="Arial" panose="020B0604020202020204" pitchFamily="34" charset="0"/>
                <a:cs typeface="Arial" panose="020B0604020202020204" pitchFamily="34" charset="0"/>
              </a:rPr>
              <a:t>ểu đạm</a:t>
            </a:r>
            <a:endParaRPr lang="en-US"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vi-VN" sz="2400" dirty="0">
                <a:latin typeface="Arial" panose="020B0604020202020204" pitchFamily="34" charset="0"/>
                <a:cs typeface="Arial" panose="020B0604020202020204" pitchFamily="34" charset="0"/>
              </a:rPr>
              <a:t>Tăng huyết áp</a:t>
            </a:r>
            <a:endParaRPr lang="en-US"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vi-VN" sz="2400" dirty="0">
                <a:latin typeface="Arial" panose="020B0604020202020204" pitchFamily="34" charset="0"/>
                <a:cs typeface="Arial" panose="020B0604020202020204" pitchFamily="34" charset="0"/>
              </a:rPr>
              <a:t>Tăng đường huyết</a:t>
            </a:r>
            <a:endParaRPr lang="en-US"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vi-VN" sz="2400" dirty="0">
                <a:latin typeface="Arial" panose="020B0604020202020204" pitchFamily="34" charset="0"/>
                <a:cs typeface="Arial" panose="020B0604020202020204" pitchFamily="34" charset="0"/>
              </a:rPr>
              <a:t>Giảm albumine máu</a:t>
            </a:r>
            <a:endParaRPr lang="en-US"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vi-VN" sz="2400" dirty="0">
                <a:latin typeface="Arial" panose="020B0604020202020204" pitchFamily="34" charset="0"/>
                <a:cs typeface="Arial" panose="020B0604020202020204" pitchFamily="34" charset="0"/>
              </a:rPr>
              <a:t>Hút thuốc lá </a:t>
            </a:r>
            <a:endParaRPr lang="en-US" sz="2400" dirty="0">
              <a:latin typeface="Arial" panose="020B0604020202020204" pitchFamily="34" charset="0"/>
              <a:cs typeface="Arial" panose="020B0604020202020204" pitchFamily="34" charset="0"/>
            </a:endParaRPr>
          </a:p>
        </p:txBody>
      </p:sp>
      <p:sp>
        <p:nvSpPr>
          <p:cNvPr id="5" name="TextBox 4"/>
          <p:cNvSpPr txBox="1"/>
          <p:nvPr/>
        </p:nvSpPr>
        <p:spPr>
          <a:xfrm>
            <a:off x="4419600" y="4343400"/>
            <a:ext cx="4724400" cy="2308324"/>
          </a:xfrm>
          <a:prstGeom prst="rect">
            <a:avLst/>
          </a:prstGeom>
          <a:noFill/>
        </p:spPr>
        <p:txBody>
          <a:bodyPr wrap="square" rtlCol="0">
            <a:spAutoFit/>
          </a:bodyPr>
          <a:lstStyle/>
          <a:p>
            <a:r>
              <a:rPr lang="vi-VN" sz="2400" b="1" dirty="0">
                <a:latin typeface="Arial" panose="020B0604020202020204" pitchFamily="34" charset="0"/>
                <a:cs typeface="Arial" panose="020B0604020202020204" pitchFamily="34" charset="0"/>
              </a:rPr>
              <a:t>3- Yếu tố không thay đổi được</a:t>
            </a:r>
            <a:r>
              <a:rPr lang="en-US" sz="2400" b="1" dirty="0">
                <a:latin typeface="Arial" panose="020B0604020202020204" pitchFamily="34" charset="0"/>
                <a:cs typeface="Arial" panose="020B0604020202020204" pitchFamily="34" charset="0"/>
              </a:rPr>
              <a:t>:</a:t>
            </a:r>
          </a:p>
          <a:p>
            <a:pPr marL="800100" lvl="1" indent="-342900">
              <a:buFont typeface="Arial" panose="020B0604020202020204" pitchFamily="34" charset="0"/>
              <a:buChar char="•"/>
            </a:pPr>
            <a:r>
              <a:rPr lang="vi-VN" sz="2400" dirty="0">
                <a:latin typeface="Arial" panose="020B0604020202020204" pitchFamily="34" charset="0"/>
                <a:cs typeface="Arial" panose="020B0604020202020204" pitchFamily="34" charset="0"/>
              </a:rPr>
              <a:t>Nam</a:t>
            </a:r>
            <a:endParaRPr lang="en-US"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vi-VN" sz="2400" dirty="0">
                <a:latin typeface="Arial" panose="020B0604020202020204" pitchFamily="34" charset="0"/>
                <a:cs typeface="Arial" panose="020B0604020202020204" pitchFamily="34" charset="0"/>
              </a:rPr>
              <a:t>Ngừơi da đen</a:t>
            </a:r>
            <a:endParaRPr lang="en-US"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vi-VN" sz="2400" dirty="0">
                <a:latin typeface="Arial" panose="020B0604020202020204" pitchFamily="34" charset="0"/>
                <a:cs typeface="Arial" panose="020B0604020202020204" pitchFamily="34" charset="0"/>
              </a:rPr>
              <a:t>Lớn tuổi </a:t>
            </a:r>
            <a:endParaRPr lang="en-US"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vi-VN" sz="2400" dirty="0">
                <a:latin typeface="Arial" panose="020B0604020202020204" pitchFamily="34" charset="0"/>
                <a:cs typeface="Arial" panose="020B0604020202020204" pitchFamily="34" charset="0"/>
              </a:rPr>
              <a:t>ĐLCT cơ bản thấp</a:t>
            </a:r>
            <a:endParaRPr lang="en-US"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Di </a:t>
            </a:r>
            <a:r>
              <a:rPr lang="en-US" sz="2400" dirty="0" err="1">
                <a:latin typeface="Arial" panose="020B0604020202020204" pitchFamily="34" charset="0"/>
                <a:cs typeface="Arial" panose="020B0604020202020204" pitchFamily="34" charset="0"/>
              </a:rPr>
              <a:t>truyền</a:t>
            </a:r>
            <a:endParaRPr lang="en-US" sz="2400" dirty="0">
              <a:latin typeface="Arial" panose="020B0604020202020204" pitchFamily="34" charset="0"/>
              <a:cs typeface="Arial" panose="020B0604020202020204" pitchFamily="34" charset="0"/>
            </a:endParaRPr>
          </a:p>
        </p:txBody>
      </p:sp>
      <p:sp>
        <p:nvSpPr>
          <p:cNvPr id="6" name="TextBox 5"/>
          <p:cNvSpPr txBox="1"/>
          <p:nvPr/>
        </p:nvSpPr>
        <p:spPr>
          <a:xfrm>
            <a:off x="990600" y="457200"/>
            <a:ext cx="7239000" cy="1077218"/>
          </a:xfrm>
          <a:prstGeom prst="rect">
            <a:avLst/>
          </a:prstGeom>
          <a:noFill/>
        </p:spPr>
        <p:txBody>
          <a:bodyPr wrap="square" rtlCol="0">
            <a:spAutoFit/>
          </a:bodyPr>
          <a:lstStyle/>
          <a:p>
            <a:pPr algn="ctr"/>
            <a:r>
              <a:rPr lang="en-US" sz="3200" b="1" dirty="0" err="1">
                <a:solidFill>
                  <a:srgbClr val="FF0000"/>
                </a:solidFill>
                <a:latin typeface="Arial" panose="020B0604020202020204" pitchFamily="34" charset="0"/>
                <a:cs typeface="Arial" panose="020B0604020202020204" pitchFamily="34" charset="0"/>
              </a:rPr>
              <a:t>Tầm</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soát</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các</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yếu</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tố</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ảnh</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hưởng</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đến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tốc</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độ</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tiến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triển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của</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bệnh</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thận</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mạn</a:t>
            </a:r>
            <a:endParaRPr lang="en-US" sz="3200" b="1"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76399"/>
            <a:ext cx="6858000" cy="40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09600" y="457200"/>
            <a:ext cx="8534400" cy="584775"/>
          </a:xfrm>
          <a:prstGeom prst="rect">
            <a:avLst/>
          </a:prstGeom>
          <a:noFill/>
        </p:spPr>
        <p:txBody>
          <a:bodyPr wrap="square" rtlCol="0">
            <a:spAutoFit/>
          </a:bodyPr>
          <a:lstStyle/>
          <a:p>
            <a:r>
              <a:rPr lang="en-US" sz="3200" b="1" dirty="0" err="1">
                <a:solidFill>
                  <a:srgbClr val="FF0000"/>
                </a:solidFill>
                <a:latin typeface="Arial" panose="020B0604020202020204" pitchFamily="34" charset="0"/>
                <a:cs typeface="Arial" panose="020B0604020202020204" pitchFamily="34" charset="0"/>
              </a:rPr>
              <a:t>Tốc</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độ</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giảm</a:t>
            </a:r>
            <a:r>
              <a:rPr lang="en-US" sz="3200" b="1" dirty="0">
                <a:solidFill>
                  <a:srgbClr val="FF0000"/>
                </a:solidFill>
                <a:latin typeface="Arial" panose="020B0604020202020204" pitchFamily="34" charset="0"/>
                <a:cs typeface="Arial" panose="020B0604020202020204" pitchFamily="34" charset="0"/>
              </a:rPr>
              <a:t> GFR </a:t>
            </a:r>
            <a:r>
              <a:rPr lang="en-US" sz="3200" b="1" dirty="0" err="1">
                <a:solidFill>
                  <a:srgbClr val="FF0000"/>
                </a:solidFill>
                <a:latin typeface="Arial" panose="020B0604020202020204" pitchFamily="34" charset="0"/>
                <a:cs typeface="Arial" panose="020B0604020202020204" pitchFamily="34" charset="0"/>
              </a:rPr>
              <a:t>theo</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bệnh</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nguyên</a:t>
            </a:r>
            <a:endParaRPr lang="en-US" sz="3200" b="1"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33400"/>
            <a:ext cx="8953875"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0"/>
            <a:ext cx="8229600" cy="582613"/>
          </a:xfrm>
        </p:spPr>
        <p:txBody>
          <a:bodyPr/>
          <a:lstStyle/>
          <a:p>
            <a:r>
              <a:rPr lang="en-SG" altLang="en-US" b="1">
                <a:solidFill>
                  <a:schemeClr val="accent2"/>
                </a:solidFill>
              </a:rPr>
              <a:t>Chẩn đoán CKD</a:t>
            </a:r>
          </a:p>
        </p:txBody>
      </p:sp>
      <p:sp>
        <p:nvSpPr>
          <p:cNvPr id="4" name="Slide Number Placeholder 3"/>
          <p:cNvSpPr>
            <a:spLocks noGrp="1"/>
          </p:cNvSpPr>
          <p:nvPr>
            <p:ph type="sldNum" sz="quarter" idx="12"/>
          </p:nvPr>
        </p:nvSpPr>
        <p:spPr/>
        <p:txBody>
          <a:bodyPr/>
          <a:lstStyle/>
          <a:p>
            <a:fld id="{59C7CC53-AA6F-4A68-923C-40AE4BD5D118}" type="slidenum">
              <a:rPr lang="en-US" smtClean="0"/>
              <a:t>3</a:t>
            </a:fld>
            <a:endParaRPr lang="en-US"/>
          </a:p>
        </p:txBody>
      </p:sp>
      <p:sp>
        <p:nvSpPr>
          <p:cNvPr id="5" name="Text Box 4"/>
          <p:cNvSpPr txBox="1"/>
          <p:nvPr/>
        </p:nvSpPr>
        <p:spPr>
          <a:xfrm>
            <a:off x="696595" y="1663065"/>
            <a:ext cx="7547610" cy="4615815"/>
          </a:xfrm>
          <a:prstGeom prst="rect">
            <a:avLst/>
          </a:prstGeom>
          <a:noFill/>
        </p:spPr>
        <p:txBody>
          <a:bodyPr wrap="square" rtlCol="0">
            <a:spAutoFit/>
          </a:bodyPr>
          <a:lstStyle/>
          <a:p>
            <a:pPr>
              <a:lnSpc>
                <a:spcPct val="150000"/>
              </a:lnSpc>
            </a:pPr>
            <a:r>
              <a:rPr lang="en-SG" altLang="en-US" sz="2800">
                <a:latin typeface="Arial" panose="020B0604020202020204" pitchFamily="34" charset="0"/>
                <a:cs typeface="Arial" panose="020B0604020202020204" pitchFamily="34" charset="0"/>
              </a:rPr>
              <a:t>1. Chẩn đoán CKD</a:t>
            </a:r>
          </a:p>
          <a:p>
            <a:pPr>
              <a:lnSpc>
                <a:spcPct val="150000"/>
              </a:lnSpc>
            </a:pPr>
            <a:r>
              <a:rPr lang="en-SG" altLang="en-US" sz="2800">
                <a:latin typeface="Arial" panose="020B0604020202020204" pitchFamily="34" charset="0"/>
                <a:cs typeface="Arial" panose="020B0604020202020204" pitchFamily="34" charset="0"/>
              </a:rPr>
              <a:t>(Phân biệt CKD - AKI - RPRF)</a:t>
            </a:r>
          </a:p>
          <a:p>
            <a:pPr>
              <a:lnSpc>
                <a:spcPct val="150000"/>
              </a:lnSpc>
            </a:pPr>
            <a:r>
              <a:rPr lang="en-SG" altLang="en-US" sz="2800">
                <a:latin typeface="Arial" panose="020B0604020202020204" pitchFamily="34" charset="0"/>
                <a:cs typeface="Arial" panose="020B0604020202020204" pitchFamily="34" charset="0"/>
              </a:rPr>
              <a:t>2. Nguyên nhân CKD</a:t>
            </a:r>
          </a:p>
          <a:p>
            <a:pPr>
              <a:lnSpc>
                <a:spcPct val="150000"/>
              </a:lnSpc>
            </a:pPr>
            <a:r>
              <a:rPr lang="en-SG" altLang="en-US" sz="2800">
                <a:latin typeface="Arial" panose="020B0604020202020204" pitchFamily="34" charset="0"/>
                <a:cs typeface="Arial" panose="020B0604020202020204" pitchFamily="34" charset="0"/>
              </a:rPr>
              <a:t>3. Giai đoạn CKD</a:t>
            </a:r>
          </a:p>
          <a:p>
            <a:pPr>
              <a:lnSpc>
                <a:spcPct val="150000"/>
              </a:lnSpc>
            </a:pPr>
            <a:r>
              <a:rPr lang="en-SG" altLang="en-US" sz="2800">
                <a:latin typeface="Arial" panose="020B0604020202020204" pitchFamily="34" charset="0"/>
                <a:cs typeface="Arial" panose="020B0604020202020204" pitchFamily="34" charset="0"/>
              </a:rPr>
              <a:t>4. Biến chứng CKD</a:t>
            </a:r>
          </a:p>
          <a:p>
            <a:pPr>
              <a:lnSpc>
                <a:spcPct val="150000"/>
              </a:lnSpc>
            </a:pPr>
            <a:r>
              <a:rPr lang="en-SG" altLang="en-US" sz="2800">
                <a:latin typeface="Arial" panose="020B0604020202020204" pitchFamily="34" charset="0"/>
                <a:cs typeface="Arial" panose="020B0604020202020204" pitchFamily="34" charset="0"/>
              </a:rPr>
              <a:t>5. Yếu tố làm nặng thêm và thúc đẩy tiến triển CKD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447" y="304800"/>
            <a:ext cx="6343650"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568450"/>
            <a:ext cx="7696200" cy="4785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85800"/>
            <a:ext cx="8154986"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0864" y="533400"/>
            <a:ext cx="4648200" cy="584775"/>
          </a:xfrm>
          <a:prstGeom prst="rect">
            <a:avLst/>
          </a:prstGeom>
          <a:noFill/>
        </p:spPr>
        <p:txBody>
          <a:bodyPr wrap="square" rtlCol="0">
            <a:spAutoFit/>
          </a:bodyPr>
          <a:lstStyle/>
          <a:p>
            <a:pPr algn="ctr"/>
            <a:r>
              <a:rPr lang="en-US" sz="3200" b="1" dirty="0" err="1">
                <a:solidFill>
                  <a:srgbClr val="FF0000"/>
                </a:solidFill>
                <a:latin typeface="Arial" panose="020B0604020202020204" pitchFamily="34" charset="0"/>
                <a:cs typeface="Arial" panose="020B0604020202020204" pitchFamily="34" charset="0"/>
              </a:rPr>
              <a:t>Tóm</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lại</a:t>
            </a:r>
            <a:endParaRPr lang="en-US" sz="3200" b="1" dirty="0">
              <a:solidFill>
                <a:srgbClr val="FF0000"/>
              </a:solidFill>
              <a:latin typeface="Arial" panose="020B0604020202020204" pitchFamily="34" charset="0"/>
              <a:cs typeface="Arial" panose="020B0604020202020204" pitchFamily="34" charset="0"/>
            </a:endParaRPr>
          </a:p>
        </p:txBody>
      </p:sp>
      <p:sp>
        <p:nvSpPr>
          <p:cNvPr id="5" name="TextBox 4"/>
          <p:cNvSpPr txBox="1"/>
          <p:nvPr/>
        </p:nvSpPr>
        <p:spPr>
          <a:xfrm>
            <a:off x="533400" y="1524000"/>
            <a:ext cx="7848600" cy="4278094"/>
          </a:xfrm>
          <a:prstGeom prst="rect">
            <a:avLst/>
          </a:prstGeom>
          <a:noFill/>
        </p:spPr>
        <p:txBody>
          <a:bodyPr wrap="square" rtlCol="0">
            <a:spAutoFit/>
          </a:bodyPr>
          <a:lstStyle/>
          <a:p>
            <a:pPr marL="285750" indent="-285750" algn="just">
              <a:lnSpc>
                <a:spcPct val="150000"/>
              </a:lnSpc>
              <a:spcBef>
                <a:spcPts val="600"/>
              </a:spcBef>
              <a:spcAft>
                <a:spcPts val="600"/>
              </a:spcAft>
              <a:buFontTx/>
              <a:buChar char="-"/>
            </a:pPr>
            <a:r>
              <a:rPr lang="en-US" sz="2800" dirty="0">
                <a:latin typeface="Arial" panose="020B0604020202020204" pitchFamily="34" charset="0"/>
                <a:cs typeface="Arial" panose="020B0604020202020204" pitchFamily="34" charset="0"/>
              </a:rPr>
              <a:t>BTM </a:t>
            </a:r>
            <a:r>
              <a:rPr lang="en-US" sz="2800" dirty="0" err="1">
                <a:latin typeface="Arial" panose="020B0604020202020204" pitchFamily="34" charset="0"/>
                <a:cs typeface="Arial" panose="020B0604020202020204" pitchFamily="34" charset="0"/>
              </a:rPr>
              <a:t>phổ</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biến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trong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cộng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đồng</a:t>
            </a:r>
            <a:endParaRPr lang="en-US" sz="2800" dirty="0">
              <a:latin typeface="Arial" panose="020B0604020202020204" pitchFamily="34" charset="0"/>
              <a:cs typeface="Arial" panose="020B0604020202020204" pitchFamily="34" charset="0"/>
            </a:endParaRPr>
          </a:p>
          <a:p>
            <a:pPr marL="285750" indent="-285750" algn="just">
              <a:lnSpc>
                <a:spcPct val="150000"/>
              </a:lnSpc>
              <a:spcBef>
                <a:spcPts val="600"/>
              </a:spcBef>
              <a:spcAft>
                <a:spcPts val="600"/>
              </a:spcAft>
              <a:buFontTx/>
              <a:buChar char="-"/>
            </a:pPr>
            <a:r>
              <a:rPr lang="en-US" sz="2800" dirty="0" err="1">
                <a:latin typeface="Arial" panose="020B0604020202020204" pitchFamily="34" charset="0"/>
                <a:cs typeface="Arial" panose="020B0604020202020204" pitchFamily="34" charset="0"/>
              </a:rPr>
              <a:t>Tiến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triển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chậm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biểu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hiện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âm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thầm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triệu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chứng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thường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chỉ</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xuất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hiện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giai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đoạn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a:t>
            </a:r>
            <a:r>
              <a:rPr lang="vi-VN" sz="2800">
                <a:latin typeface="Arial" panose="020B0604020202020204" pitchFamily="34" charset="0"/>
                <a:cs typeface="Arial" panose="020B0604020202020204" pitchFamily="34" charset="0"/>
              </a:rPr>
              <a:t>ễ</a:t>
            </a:r>
            <a:endParaRPr lang="en-US" sz="2800" dirty="0">
              <a:latin typeface="Arial" panose="020B0604020202020204" pitchFamily="34" charset="0"/>
              <a:cs typeface="Arial" panose="020B0604020202020204" pitchFamily="34" charset="0"/>
            </a:endParaRPr>
          </a:p>
          <a:p>
            <a:pPr marL="285750" indent="-285750" algn="just">
              <a:lnSpc>
                <a:spcPct val="150000"/>
              </a:lnSpc>
              <a:spcBef>
                <a:spcPts val="600"/>
              </a:spcBef>
              <a:spcAft>
                <a:spcPts val="600"/>
              </a:spcAft>
              <a:buFontTx/>
              <a:buChar char="-"/>
            </a:pPr>
            <a:r>
              <a:rPr lang="en-US" sz="2800" dirty="0" err="1">
                <a:latin typeface="Arial" panose="020B0604020202020204" pitchFamily="34" charset="0"/>
                <a:cs typeface="Arial" panose="020B0604020202020204" pitchFamily="34" charset="0"/>
              </a:rPr>
              <a:t>Cần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chẩn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đoán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sớm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toàn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diện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căn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nguyên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giai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đoạn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yếu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làm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mất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chức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năng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thận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tốc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độ</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tiến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triển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biến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chứng</a:t>
            </a:r>
            <a:endParaRPr lang="en-US" sz="2800" dirty="0">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 y="2206625"/>
            <a:ext cx="8229600" cy="582613"/>
          </a:xfrm>
        </p:spPr>
        <p:txBody>
          <a:bodyPr/>
          <a:lstStyle/>
          <a:p>
            <a:pPr algn="ctr"/>
            <a:r>
              <a:rPr lang="en-SG" altLang="en-US" b="1">
                <a:solidFill>
                  <a:srgbClr val="FF0000"/>
                </a:solidFill>
              </a:rPr>
              <a:t>TÌNH HUỐNG LÂM SÀNG</a:t>
            </a:r>
          </a:p>
        </p:txBody>
      </p:sp>
      <p:sp>
        <p:nvSpPr>
          <p:cNvPr id="4" name="Slide Number Placeholder 3"/>
          <p:cNvSpPr>
            <a:spLocks noGrp="1"/>
          </p:cNvSpPr>
          <p:nvPr>
            <p:ph type="sldNum" sz="quarter" idx="12"/>
          </p:nvPr>
        </p:nvSpPr>
        <p:spPr/>
        <p:txBody>
          <a:bodyPr/>
          <a:lstStyle/>
          <a:p>
            <a:fld id="{59C7CC53-AA6F-4A68-923C-40AE4BD5D118}"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0565"/>
            <a:ext cx="8229600" cy="582613"/>
          </a:xfrm>
        </p:spPr>
        <p:txBody>
          <a:bodyPr/>
          <a:lstStyle/>
          <a:p>
            <a:r>
              <a:rPr lang="en-SG" altLang="en-US" b="1">
                <a:solidFill>
                  <a:schemeClr val="accent2"/>
                </a:solidFill>
              </a:rPr>
              <a:t>Hành chính</a:t>
            </a:r>
          </a:p>
        </p:txBody>
      </p:sp>
      <p:sp>
        <p:nvSpPr>
          <p:cNvPr id="3" name="Content Placeholder 2"/>
          <p:cNvSpPr>
            <a:spLocks noGrp="1"/>
          </p:cNvSpPr>
          <p:nvPr>
            <p:ph idx="1"/>
          </p:nvPr>
        </p:nvSpPr>
        <p:spPr>
          <a:xfrm>
            <a:off x="457200" y="1834515"/>
            <a:ext cx="8229600" cy="2537460"/>
          </a:xfrm>
        </p:spPr>
        <p:txBody>
          <a:bodyPr/>
          <a:lstStyle/>
          <a:p>
            <a:r>
              <a:rPr lang="vi-VN" dirty="0">
                <a:solidFill>
                  <a:schemeClr val="tx1"/>
                </a:solidFill>
                <a:sym typeface="+mn-ea"/>
              </a:rPr>
              <a:t>TRẦN THỊ KIM H</a:t>
            </a:r>
            <a:r>
              <a:rPr lang="en-SG" altLang="vi-VN" dirty="0">
                <a:solidFill>
                  <a:schemeClr val="tx1"/>
                </a:solidFill>
                <a:sym typeface="+mn-ea"/>
              </a:rPr>
              <a:t>.</a:t>
            </a:r>
            <a:r>
              <a:rPr lang="vi-VN" dirty="0">
                <a:solidFill>
                  <a:schemeClr val="tx1"/>
                </a:solidFill>
                <a:sym typeface="+mn-ea"/>
              </a:rPr>
              <a:t>	Tuổi:77	</a:t>
            </a:r>
            <a:endParaRPr lang="en-US" dirty="0">
              <a:solidFill>
                <a:schemeClr val="tx1"/>
              </a:solidFill>
            </a:endParaRPr>
          </a:p>
          <a:p>
            <a:r>
              <a:rPr lang="vi-VN" dirty="0">
                <a:solidFill>
                  <a:schemeClr val="tx1"/>
                </a:solidFill>
                <a:sym typeface="+mn-ea"/>
              </a:rPr>
              <a:t>Địa chỉ: Quận Gò Vấp TP.HCM</a:t>
            </a:r>
            <a:endParaRPr lang="vi-VN" dirty="0">
              <a:solidFill>
                <a:schemeClr val="tx1"/>
              </a:solidFill>
            </a:endParaRPr>
          </a:p>
          <a:p>
            <a:r>
              <a:rPr lang="vi-VN" dirty="0">
                <a:solidFill>
                  <a:schemeClr val="tx1"/>
                </a:solidFill>
                <a:sym typeface="+mn-ea"/>
              </a:rPr>
              <a:t>Lý do nhập viện: buồn nôn, nôn, mệt mỏi</a:t>
            </a:r>
          </a:p>
          <a:p>
            <a:r>
              <a:rPr lang="en-US" altLang="vi-VN" dirty="0">
                <a:solidFill>
                  <a:schemeClr val="tx1"/>
                </a:solidFill>
                <a:sym typeface="+mn-ea"/>
              </a:rPr>
              <a:t>Nhập viện: 7.1.2021</a:t>
            </a:r>
          </a:p>
        </p:txBody>
      </p:sp>
      <p:sp>
        <p:nvSpPr>
          <p:cNvPr id="4" name="Slide Number Placeholder 3"/>
          <p:cNvSpPr>
            <a:spLocks noGrp="1"/>
          </p:cNvSpPr>
          <p:nvPr>
            <p:ph type="sldNum" sz="quarter" idx="12"/>
          </p:nvPr>
        </p:nvSpPr>
        <p:spPr/>
        <p:txBody>
          <a:bodyPr/>
          <a:lstStyle/>
          <a:p>
            <a:fld id="{59C7CC53-AA6F-4A68-923C-40AE4BD5D118}"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445" y="302260"/>
            <a:ext cx="8229600" cy="582613"/>
          </a:xfrm>
        </p:spPr>
        <p:txBody>
          <a:bodyPr/>
          <a:lstStyle/>
          <a:p>
            <a:r>
              <a:rPr lang="en-SG" altLang="en-US" b="1">
                <a:solidFill>
                  <a:schemeClr val="accent2"/>
                </a:solidFill>
              </a:rPr>
              <a:t>Bệnh sử</a:t>
            </a:r>
          </a:p>
        </p:txBody>
      </p:sp>
      <p:sp>
        <p:nvSpPr>
          <p:cNvPr id="3" name="Content Placeholder 2"/>
          <p:cNvSpPr>
            <a:spLocks noGrp="1"/>
          </p:cNvSpPr>
          <p:nvPr>
            <p:ph idx="1"/>
          </p:nvPr>
        </p:nvSpPr>
        <p:spPr>
          <a:xfrm>
            <a:off x="197485" y="952500"/>
            <a:ext cx="8776970" cy="5231130"/>
          </a:xfrm>
        </p:spPr>
        <p:txBody>
          <a:bodyPr/>
          <a:lstStyle/>
          <a:p>
            <a:r>
              <a:rPr lang="en-SG" altLang="vi-VN"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BN suy thận mạn 5 năm, đang điều trị</a:t>
            </a:r>
            <a:endParaRPr lang="vi-VN"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endParaRPr>
          </a:p>
          <a:p>
            <a:r>
              <a:rPr lang="vi-VN"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Cách nhập viện 2 ngày bệnh nhân cảm thấy mệt mỏi chán ăn, nôn ói sau ăn, dịch nôn thức ăn cũ không lẫn máu, tiêu phân đen sệt 1 lần/ngày, sau tiêu không chóng mặt, tiểu vàng trọng khoảng 500-600ml/ngày=&gt; </a:t>
            </a:r>
            <a:r>
              <a:rPr lang="en-SG" altLang="vi-VN"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NV</a:t>
            </a:r>
            <a:endParaRPr lang="en-US"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vi-VN"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Trong quá trình bệnh, bệnh nhân không phù, ho khan ít không đàm, không đau ngực, không khó thở, không đau bụng, lượng nước nhập khoảng 500ml/ ngày</a:t>
            </a:r>
          </a:p>
        </p:txBody>
      </p:sp>
      <p:sp>
        <p:nvSpPr>
          <p:cNvPr id="4" name="Slide Number Placeholder 3"/>
          <p:cNvSpPr>
            <a:spLocks noGrp="1"/>
          </p:cNvSpPr>
          <p:nvPr>
            <p:ph type="sldNum" sz="quarter" idx="12"/>
          </p:nvPr>
        </p:nvSpPr>
        <p:spPr/>
        <p:txBody>
          <a:bodyPr/>
          <a:lstStyle/>
          <a:p>
            <a:fld id="{59C7CC53-AA6F-4A68-923C-40AE4BD5D118}"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085" y="728980"/>
            <a:ext cx="8229600" cy="582613"/>
          </a:xfrm>
        </p:spPr>
        <p:txBody>
          <a:bodyPr/>
          <a:lstStyle/>
          <a:p>
            <a:r>
              <a:rPr lang="en-SG" altLang="en-US" b="1">
                <a:solidFill>
                  <a:schemeClr val="accent2"/>
                </a:solidFill>
              </a:rPr>
              <a:t>Tình trạng lúc nhập viện</a:t>
            </a:r>
          </a:p>
        </p:txBody>
      </p:sp>
      <p:sp>
        <p:nvSpPr>
          <p:cNvPr id="3" name="Content Placeholder 2"/>
          <p:cNvSpPr>
            <a:spLocks noGrp="1"/>
          </p:cNvSpPr>
          <p:nvPr>
            <p:ph idx="1"/>
          </p:nvPr>
        </p:nvSpPr>
        <p:spPr>
          <a:xfrm>
            <a:off x="791210" y="1518920"/>
            <a:ext cx="7811770" cy="3559175"/>
          </a:xfrm>
        </p:spPr>
        <p:txBody>
          <a:bodyPr>
            <a:scene3d>
              <a:camera prst="orthographicFront"/>
              <a:lightRig rig="threePt" dir="t"/>
            </a:scene3d>
          </a:bodyPr>
          <a:lstStyle/>
          <a:p>
            <a:pPr marL="0" indent="0">
              <a:buNone/>
            </a:pPr>
            <a:r>
              <a:rPr lang="vi-VN" dirty="0">
                <a:ln/>
                <a:solidFill>
                  <a:schemeClr val="tx1"/>
                </a:solidFill>
                <a:effectLst>
                  <a:outerShdw blurRad="38100" dist="19050" dir="2700000" algn="tl" rotWithShape="0">
                    <a:schemeClr val="dk1">
                      <a:alpha val="40000"/>
                    </a:schemeClr>
                  </a:outerShdw>
                </a:effectLst>
                <a:sym typeface="+mn-ea"/>
              </a:rPr>
              <a:t>BN tỉnh, tiếp xúc được</a:t>
            </a:r>
            <a:endParaRPr lang="en-US" dirty="0">
              <a:ln/>
              <a:solidFill>
                <a:schemeClr val="tx1"/>
              </a:solidFill>
              <a:effectLst>
                <a:outerShdw blurRad="38100" dist="19050" dir="2700000" algn="tl" rotWithShape="0">
                  <a:schemeClr val="dk1">
                    <a:alpha val="40000"/>
                  </a:schemeClr>
                </a:outerShdw>
              </a:effectLst>
            </a:endParaRPr>
          </a:p>
          <a:p>
            <a:pPr marL="0" indent="0">
              <a:buNone/>
            </a:pPr>
            <a:r>
              <a:rPr lang="vi-VN" dirty="0">
                <a:ln/>
                <a:solidFill>
                  <a:schemeClr val="tx1"/>
                </a:solidFill>
                <a:effectLst>
                  <a:outerShdw blurRad="38100" dist="19050" dir="2700000" algn="tl" rotWithShape="0">
                    <a:schemeClr val="dk1">
                      <a:alpha val="40000"/>
                    </a:schemeClr>
                  </a:outerShdw>
                </a:effectLst>
                <a:sym typeface="+mn-ea"/>
              </a:rPr>
              <a:t> Sinh hiệu </a:t>
            </a:r>
            <a:endParaRPr lang="en-US" dirty="0">
              <a:ln/>
              <a:solidFill>
                <a:schemeClr val="tx1"/>
              </a:solidFill>
              <a:effectLst>
                <a:outerShdw blurRad="38100" dist="19050" dir="2700000" algn="tl" rotWithShape="0">
                  <a:schemeClr val="dk1">
                    <a:alpha val="40000"/>
                  </a:schemeClr>
                </a:outerShdw>
              </a:effectLst>
            </a:endParaRPr>
          </a:p>
          <a:p>
            <a:pPr marL="1905" indent="0">
              <a:buNone/>
            </a:pPr>
            <a:r>
              <a:rPr lang="vi-VN" dirty="0">
                <a:ln/>
                <a:solidFill>
                  <a:schemeClr val="tx1"/>
                </a:solidFill>
                <a:effectLst>
                  <a:outerShdw blurRad="38100" dist="19050" dir="2700000" algn="tl" rotWithShape="0">
                    <a:schemeClr val="dk1">
                      <a:alpha val="40000"/>
                    </a:schemeClr>
                  </a:outerShdw>
                </a:effectLst>
                <a:sym typeface="+mn-ea"/>
              </a:rPr>
              <a:t>• Mạch: 98 l/p</a:t>
            </a:r>
          </a:p>
          <a:p>
            <a:pPr marL="1905" indent="0">
              <a:buNone/>
            </a:pPr>
            <a:r>
              <a:rPr lang="vi-VN" dirty="0">
                <a:ln/>
                <a:solidFill>
                  <a:schemeClr val="tx1"/>
                </a:solidFill>
                <a:effectLst>
                  <a:outerShdw blurRad="38100" dist="19050" dir="2700000" algn="tl" rotWithShape="0">
                    <a:schemeClr val="dk1">
                      <a:alpha val="40000"/>
                    </a:schemeClr>
                  </a:outerShdw>
                </a:effectLst>
                <a:sym typeface="+mn-ea"/>
              </a:rPr>
              <a:t>• Huyết áp: 140/80 mmHg </a:t>
            </a:r>
          </a:p>
          <a:p>
            <a:pPr marL="1905" indent="0">
              <a:buNone/>
            </a:pPr>
            <a:r>
              <a:rPr lang="vi-VN" dirty="0">
                <a:ln/>
                <a:solidFill>
                  <a:schemeClr val="tx1"/>
                </a:solidFill>
                <a:effectLst>
                  <a:outerShdw blurRad="38100" dist="19050" dir="2700000" algn="tl" rotWithShape="0">
                    <a:schemeClr val="dk1">
                      <a:alpha val="40000"/>
                    </a:schemeClr>
                  </a:outerShdw>
                </a:effectLst>
                <a:sym typeface="+mn-ea"/>
              </a:rPr>
              <a:t>• Nhiệt độ: 37.3 độ C </a:t>
            </a:r>
            <a:r>
              <a:rPr lang="en-US" dirty="0">
                <a:ln/>
                <a:solidFill>
                  <a:schemeClr val="tx1"/>
                </a:solidFill>
                <a:effectLst>
                  <a:outerShdw blurRad="38100" dist="19050" dir="2700000" algn="tl" rotWithShape="0">
                    <a:schemeClr val="dk1">
                      <a:alpha val="40000"/>
                    </a:schemeClr>
                  </a:outerShdw>
                </a:effectLst>
                <a:sym typeface="+mn-ea"/>
              </a:rPr>
              <a:t> </a:t>
            </a:r>
          </a:p>
          <a:p>
            <a:pPr marL="1905" indent="0">
              <a:buNone/>
            </a:pPr>
            <a:r>
              <a:rPr lang="vi-VN" dirty="0">
                <a:ln/>
                <a:solidFill>
                  <a:schemeClr val="tx1"/>
                </a:solidFill>
                <a:effectLst>
                  <a:outerShdw blurRad="38100" dist="19050" dir="2700000" algn="tl" rotWithShape="0">
                    <a:schemeClr val="dk1">
                      <a:alpha val="40000"/>
                    </a:schemeClr>
                  </a:outerShdw>
                </a:effectLst>
                <a:sym typeface="+mn-ea"/>
              </a:rPr>
              <a:t>• Nhịp thở: 20 lần/ phút</a:t>
            </a:r>
          </a:p>
        </p:txBody>
      </p:sp>
      <p:sp>
        <p:nvSpPr>
          <p:cNvPr id="4" name="Slide Number Placeholder 3"/>
          <p:cNvSpPr>
            <a:spLocks noGrp="1"/>
          </p:cNvSpPr>
          <p:nvPr>
            <p:ph type="sldNum" sz="quarter" idx="12"/>
          </p:nvPr>
        </p:nvSpPr>
        <p:spPr/>
        <p:txBody>
          <a:bodyPr/>
          <a:lstStyle/>
          <a:p>
            <a:fld id="{59C7CC53-AA6F-4A68-923C-40AE4BD5D118}"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6570"/>
            <a:ext cx="8229600" cy="582613"/>
          </a:xfrm>
        </p:spPr>
        <p:txBody>
          <a:bodyPr/>
          <a:lstStyle/>
          <a:p>
            <a:r>
              <a:rPr lang="en-SG" altLang="en-US" b="1">
                <a:solidFill>
                  <a:schemeClr val="accent2"/>
                </a:solidFill>
                <a:latin typeface="Arial" panose="020B0604020202020204" pitchFamily="34" charset="0"/>
                <a:cs typeface="Arial" panose="020B0604020202020204" pitchFamily="34" charset="0"/>
              </a:rPr>
              <a:t>Tiền căn</a:t>
            </a:r>
          </a:p>
        </p:txBody>
      </p:sp>
      <p:sp>
        <p:nvSpPr>
          <p:cNvPr id="3" name="Content Placeholder 2"/>
          <p:cNvSpPr>
            <a:spLocks noGrp="1"/>
          </p:cNvSpPr>
          <p:nvPr>
            <p:ph idx="1"/>
          </p:nvPr>
        </p:nvSpPr>
        <p:spPr>
          <a:xfrm>
            <a:off x="457200" y="1332865"/>
            <a:ext cx="8229600" cy="4794885"/>
          </a:xfrm>
        </p:spPr>
        <p:txBody>
          <a:bodyPr>
            <a:scene3d>
              <a:camera prst="orthographicFront"/>
              <a:lightRig rig="threePt" dir="t"/>
            </a:scene3d>
          </a:bodyPr>
          <a:lstStyle/>
          <a:p>
            <a:pPr lvl="0"/>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Tăng huyết áp hơn 30 năm, điều trị bằng thuốc, huyết áp cao nhất 180/90, huyết áp dễ chịu 130-140/90mmHg</a:t>
            </a:r>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lvl="0"/>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Đái tháo đường phát hiện 8 năm, đường huyết kiểm soát ổn định, 3 năm trở lại đây điều trị bằng insulin, HbA1C 5,7% hiện đang điều trị bằng insulin 10IU/ngày</a:t>
            </a:r>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lvl="0"/>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Bệnh thận mạn phát hiện cách đây 5-6 năm, tái khám thường xuyên, được chẩn đoán suy thận mạn giai đoạn cuối cách đây 3 tháng,</a:t>
            </a:r>
          </a:p>
          <a:p>
            <a:pPr lvl="0"/>
            <a:r>
              <a:rPr lang="en-SG" alt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Không tiền căn bệnh tim mạch, tiêu hóa</a:t>
            </a:r>
          </a:p>
        </p:txBody>
      </p:sp>
      <p:sp>
        <p:nvSpPr>
          <p:cNvPr id="4" name="Slide Number Placeholder 3"/>
          <p:cNvSpPr>
            <a:spLocks noGrp="1"/>
          </p:cNvSpPr>
          <p:nvPr>
            <p:ph type="sldNum" sz="quarter" idx="12"/>
          </p:nvPr>
        </p:nvSpPr>
        <p:spPr/>
        <p:txBody>
          <a:bodyPr/>
          <a:lstStyle/>
          <a:p>
            <a:fld id="{59C7CC53-AA6F-4A68-923C-40AE4BD5D118}"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46505"/>
            <a:ext cx="8229600" cy="4953000"/>
          </a:xfrm>
        </p:spPr>
        <p:txBody>
          <a:bodyPr>
            <a:scene3d>
              <a:camera prst="orthographicFront"/>
              <a:lightRig rig="threePt" dir="t"/>
            </a:scene3d>
          </a:bodyPr>
          <a:lstStyle/>
          <a:p>
            <a:pPr marL="0" indent="0">
              <a:buNone/>
            </a:pPr>
            <a:r>
              <a:rPr lang="vi-VN" sz="2400" dirty="0">
                <a:ln/>
                <a:solidFill>
                  <a:schemeClr val="tx1"/>
                </a:solidFill>
                <a:effectLst>
                  <a:outerShdw blurRad="38100" dist="19050" dir="2700000" algn="tl" rotWithShape="0">
                    <a:schemeClr val="dk1">
                      <a:alpha val="40000"/>
                    </a:schemeClr>
                  </a:outerShdw>
                </a:effectLst>
                <a:sym typeface="+mn-ea"/>
              </a:rPr>
              <a:t>b. Ngoại khoa</a:t>
            </a:r>
            <a:endParaRPr lang="en-US" sz="2400" dirty="0">
              <a:ln/>
              <a:solidFill>
                <a:schemeClr val="tx1"/>
              </a:solidFill>
              <a:effectLst>
                <a:outerShdw blurRad="38100" dist="19050" dir="2700000" algn="tl" rotWithShape="0">
                  <a:schemeClr val="dk1">
                    <a:alpha val="40000"/>
                  </a:schemeClr>
                </a:outerShdw>
              </a:effectLst>
            </a:endParaRPr>
          </a:p>
          <a:p>
            <a:pPr marL="0" indent="0">
              <a:buNone/>
            </a:pPr>
            <a:r>
              <a:rPr lang="vi-VN" sz="2400" dirty="0">
                <a:ln/>
                <a:solidFill>
                  <a:schemeClr val="tx1"/>
                </a:solidFill>
                <a:effectLst>
                  <a:outerShdw blurRad="38100" dist="19050" dir="2700000" algn="tl" rotWithShape="0">
                    <a:schemeClr val="dk1">
                      <a:alpha val="40000"/>
                    </a:schemeClr>
                  </a:outerShdw>
                </a:effectLst>
                <a:sym typeface="+mn-ea"/>
              </a:rPr>
              <a:t>Chưa ghi nhận tiền căn chấn thương, phẫu thuật trước đây</a:t>
            </a:r>
            <a:endParaRPr lang="en-US" sz="2400" dirty="0">
              <a:ln/>
              <a:solidFill>
                <a:schemeClr val="tx1"/>
              </a:solidFill>
              <a:effectLst>
                <a:outerShdw blurRad="38100" dist="19050" dir="2700000" algn="tl" rotWithShape="0">
                  <a:schemeClr val="dk1">
                    <a:alpha val="40000"/>
                  </a:schemeClr>
                </a:outerShdw>
              </a:effectLst>
            </a:endParaRPr>
          </a:p>
          <a:p>
            <a:pPr marL="0" indent="0">
              <a:buNone/>
            </a:pPr>
            <a:r>
              <a:rPr lang="vi-VN" sz="2400" dirty="0">
                <a:ln/>
                <a:solidFill>
                  <a:schemeClr val="tx1"/>
                </a:solidFill>
                <a:effectLst>
                  <a:outerShdw blurRad="38100" dist="19050" dir="2700000" algn="tl" rotWithShape="0">
                    <a:schemeClr val="dk1">
                      <a:alpha val="40000"/>
                    </a:schemeClr>
                  </a:outerShdw>
                </a:effectLst>
                <a:sym typeface="+mn-ea"/>
              </a:rPr>
              <a:t>c. PARA: 4004, sinh thường mãn kinh năm 55 tuổi</a:t>
            </a:r>
            <a:endParaRPr lang="en-US" sz="2400" dirty="0">
              <a:ln/>
              <a:solidFill>
                <a:schemeClr val="tx1"/>
              </a:solidFill>
              <a:effectLst>
                <a:outerShdw blurRad="38100" dist="19050" dir="2700000" algn="tl" rotWithShape="0">
                  <a:schemeClr val="dk1">
                    <a:alpha val="40000"/>
                  </a:schemeClr>
                </a:outerShdw>
              </a:effectLst>
            </a:endParaRPr>
          </a:p>
          <a:p>
            <a:pPr marL="0" indent="0">
              <a:buNone/>
            </a:pPr>
            <a:r>
              <a:rPr lang="vi-VN" sz="2400" dirty="0">
                <a:ln/>
                <a:solidFill>
                  <a:schemeClr val="tx1"/>
                </a:solidFill>
                <a:effectLst>
                  <a:outerShdw blurRad="38100" dist="19050" dir="2700000" algn="tl" rotWithShape="0">
                    <a:schemeClr val="dk1">
                      <a:alpha val="40000"/>
                    </a:schemeClr>
                  </a:outerShdw>
                </a:effectLst>
                <a:sym typeface="+mn-ea"/>
              </a:rPr>
              <a:t>d. Thói quen</a:t>
            </a:r>
            <a:endParaRPr lang="en-US" sz="2400" dirty="0">
              <a:ln/>
              <a:solidFill>
                <a:schemeClr val="tx1"/>
              </a:solidFill>
              <a:effectLst>
                <a:outerShdw blurRad="38100" dist="19050" dir="2700000" algn="tl" rotWithShape="0">
                  <a:schemeClr val="dk1">
                    <a:alpha val="40000"/>
                  </a:schemeClr>
                </a:outerShdw>
              </a:effectLst>
            </a:endParaRPr>
          </a:p>
          <a:p>
            <a:pPr marL="0" indent="0">
              <a:buNone/>
            </a:pPr>
            <a:r>
              <a:rPr lang="vi-VN" sz="2400" dirty="0">
                <a:ln/>
                <a:solidFill>
                  <a:schemeClr val="tx1"/>
                </a:solidFill>
                <a:effectLst>
                  <a:outerShdw blurRad="38100" dist="19050" dir="2700000" algn="tl" rotWithShape="0">
                    <a:schemeClr val="dk1">
                      <a:alpha val="40000"/>
                    </a:schemeClr>
                  </a:outerShdw>
                </a:effectLst>
                <a:sym typeface="+mn-ea"/>
              </a:rPr>
              <a:t>Không hút thuốc lá</a:t>
            </a:r>
            <a:endParaRPr lang="en-US" sz="2400" dirty="0">
              <a:ln/>
              <a:solidFill>
                <a:schemeClr val="tx1"/>
              </a:solidFill>
              <a:effectLst>
                <a:outerShdw blurRad="38100" dist="19050" dir="2700000" algn="tl" rotWithShape="0">
                  <a:schemeClr val="dk1">
                    <a:alpha val="40000"/>
                  </a:schemeClr>
                </a:outerShdw>
              </a:effectLst>
            </a:endParaRPr>
          </a:p>
          <a:p>
            <a:pPr marL="0" indent="0">
              <a:buNone/>
            </a:pPr>
            <a:r>
              <a:rPr lang="vi-VN" sz="2400" dirty="0">
                <a:ln/>
                <a:solidFill>
                  <a:schemeClr val="tx1"/>
                </a:solidFill>
                <a:effectLst>
                  <a:outerShdw blurRad="38100" dist="19050" dir="2700000" algn="tl" rotWithShape="0">
                    <a:schemeClr val="dk1">
                      <a:alpha val="40000"/>
                    </a:schemeClr>
                  </a:outerShdw>
                </a:effectLst>
                <a:sym typeface="+mn-ea"/>
              </a:rPr>
              <a:t>Không uống rượu bia</a:t>
            </a:r>
            <a:endParaRPr lang="en-US" sz="2400" dirty="0">
              <a:ln/>
              <a:solidFill>
                <a:schemeClr val="tx1"/>
              </a:solidFill>
              <a:effectLst>
                <a:outerShdw blurRad="38100" dist="19050" dir="2700000" algn="tl" rotWithShape="0">
                  <a:schemeClr val="dk1">
                    <a:alpha val="40000"/>
                  </a:schemeClr>
                </a:outerShdw>
              </a:effectLst>
            </a:endParaRPr>
          </a:p>
          <a:p>
            <a:pPr marL="0" indent="0">
              <a:buNone/>
            </a:pPr>
            <a:r>
              <a:rPr lang="vi-VN" sz="2400" dirty="0">
                <a:ln/>
                <a:solidFill>
                  <a:schemeClr val="tx1"/>
                </a:solidFill>
                <a:effectLst>
                  <a:outerShdw blurRad="38100" dist="19050" dir="2700000" algn="tl" rotWithShape="0">
                    <a:schemeClr val="dk1">
                      <a:alpha val="40000"/>
                    </a:schemeClr>
                  </a:outerShdw>
                </a:effectLst>
                <a:sym typeface="+mn-ea"/>
              </a:rPr>
              <a:t>e. Dị ứng</a:t>
            </a:r>
            <a:endParaRPr lang="en-US" sz="2400" dirty="0">
              <a:ln/>
              <a:solidFill>
                <a:schemeClr val="tx1"/>
              </a:solidFill>
              <a:effectLst>
                <a:outerShdw blurRad="38100" dist="19050" dir="2700000" algn="tl" rotWithShape="0">
                  <a:schemeClr val="dk1">
                    <a:alpha val="40000"/>
                  </a:schemeClr>
                </a:outerShdw>
              </a:effectLst>
            </a:endParaRPr>
          </a:p>
          <a:p>
            <a:pPr marL="0" indent="0">
              <a:buNone/>
            </a:pPr>
            <a:r>
              <a:rPr lang="vi-VN" sz="2400" dirty="0">
                <a:ln/>
                <a:solidFill>
                  <a:schemeClr val="tx1"/>
                </a:solidFill>
                <a:effectLst>
                  <a:outerShdw blurRad="38100" dist="19050" dir="2700000" algn="tl" rotWithShape="0">
                    <a:schemeClr val="dk1">
                      <a:alpha val="40000"/>
                    </a:schemeClr>
                  </a:outerShdw>
                </a:effectLst>
                <a:sym typeface="+mn-ea"/>
              </a:rPr>
              <a:t>Chưa ghi nhận tiền căn dị ứng thuốc, thức ăn</a:t>
            </a:r>
            <a:endParaRPr lang="en-US" sz="2400" dirty="0">
              <a:ln/>
              <a:solidFill>
                <a:schemeClr val="tx1"/>
              </a:solidFill>
              <a:effectLst>
                <a:outerShdw blurRad="38100" dist="19050" dir="2700000" algn="tl" rotWithShape="0">
                  <a:schemeClr val="dk1">
                    <a:alpha val="40000"/>
                  </a:schemeClr>
                </a:outerShdw>
              </a:effectLst>
            </a:endParaRPr>
          </a:p>
          <a:p>
            <a:pPr marL="0" indent="0">
              <a:buNone/>
            </a:pPr>
            <a:r>
              <a:rPr lang="vi-VN" sz="2400" dirty="0">
                <a:ln/>
                <a:solidFill>
                  <a:schemeClr val="tx1"/>
                </a:solidFill>
                <a:effectLst>
                  <a:outerShdw blurRad="38100" dist="19050" dir="2700000" algn="tl" rotWithShape="0">
                    <a:schemeClr val="dk1">
                      <a:alpha val="40000"/>
                    </a:schemeClr>
                  </a:outerShdw>
                </a:effectLst>
                <a:sym typeface="+mn-ea"/>
              </a:rPr>
              <a:t>2. Gia đình</a:t>
            </a:r>
            <a:endParaRPr lang="en-US" sz="2400" dirty="0">
              <a:ln/>
              <a:solidFill>
                <a:schemeClr val="tx1"/>
              </a:solidFill>
              <a:effectLst>
                <a:outerShdw blurRad="38100" dist="19050" dir="2700000" algn="tl" rotWithShape="0">
                  <a:schemeClr val="dk1">
                    <a:alpha val="40000"/>
                  </a:schemeClr>
                </a:outerShdw>
              </a:effectLst>
            </a:endParaRPr>
          </a:p>
          <a:p>
            <a:pPr marL="0" indent="0">
              <a:buNone/>
            </a:pPr>
            <a:r>
              <a:rPr lang="vi-VN" sz="2400" dirty="0">
                <a:ln/>
                <a:solidFill>
                  <a:schemeClr val="tx1"/>
                </a:solidFill>
                <a:effectLst>
                  <a:outerShdw blurRad="38100" dist="19050" dir="2700000" algn="tl" rotWithShape="0">
                    <a:schemeClr val="dk1">
                      <a:alpha val="40000"/>
                    </a:schemeClr>
                  </a:outerShdw>
                </a:effectLst>
                <a:sym typeface="+mn-ea"/>
              </a:rPr>
              <a:t>Chưa ghi nhận tiền căn gia đình có người mắc bệnh thận mạn, THA, ĐTĐ, lupus, hen, lao</a:t>
            </a:r>
          </a:p>
        </p:txBody>
      </p:sp>
      <p:sp>
        <p:nvSpPr>
          <p:cNvPr id="4" name="Slide Number Placeholder 3"/>
          <p:cNvSpPr>
            <a:spLocks noGrp="1"/>
          </p:cNvSpPr>
          <p:nvPr>
            <p:ph type="sldNum" sz="quarter" idx="12"/>
          </p:nvPr>
        </p:nvSpPr>
        <p:spPr/>
        <p:txBody>
          <a:bodyPr/>
          <a:lstStyle/>
          <a:p>
            <a:fld id="{59C7CC53-AA6F-4A68-923C-40AE4BD5D118}" type="slidenum">
              <a:rPr lang="en-US" smtClean="0"/>
              <a:t>38</a:t>
            </a:fld>
            <a:endParaRPr lang="en-US"/>
          </a:p>
        </p:txBody>
      </p:sp>
      <p:sp>
        <p:nvSpPr>
          <p:cNvPr id="5" name="Title 1"/>
          <p:cNvSpPr>
            <a:spLocks noGrp="1"/>
          </p:cNvSpPr>
          <p:nvPr/>
        </p:nvSpPr>
        <p:spPr>
          <a:xfrm>
            <a:off x="457200" y="496570"/>
            <a:ext cx="82296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SG" altLang="en-US" b="1">
                <a:solidFill>
                  <a:schemeClr val="accent2"/>
                </a:solidFill>
                <a:latin typeface="Arial" panose="020B0604020202020204" pitchFamily="34" charset="0"/>
                <a:cs typeface="Arial" panose="020B0604020202020204" pitchFamily="34" charset="0"/>
              </a:rPr>
              <a:t>Tiền căn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2795" y="2094230"/>
            <a:ext cx="4373880" cy="2527935"/>
          </a:xfrm>
        </p:spPr>
        <p:txBody>
          <a:bodyPr>
            <a:scene3d>
              <a:camera prst="orthographicFront"/>
              <a:lightRig rig="threePt" dir="t"/>
            </a:scene3d>
          </a:bodyPr>
          <a:lstStyle/>
          <a:p>
            <a:pPr marL="0" indent="0">
              <a:buNone/>
            </a:pPr>
            <a:r>
              <a:rPr lang="vi-VN" sz="2400" dirty="0">
                <a:ln/>
                <a:solidFill>
                  <a:schemeClr val="tx1"/>
                </a:solidFill>
                <a:effectLst>
                  <a:outerShdw blurRad="38100" dist="19050" dir="2700000" algn="tl" rotWithShape="0">
                    <a:schemeClr val="dk1">
                      <a:alpha val="40000"/>
                    </a:schemeClr>
                  </a:outerShdw>
                </a:effectLst>
                <a:sym typeface="+mn-ea"/>
              </a:rPr>
              <a:t>Toa thuốc đang uống:</a:t>
            </a:r>
            <a:endParaRPr lang="en-US" sz="2400" dirty="0">
              <a:ln/>
              <a:solidFill>
                <a:schemeClr val="tx1"/>
              </a:solidFill>
              <a:effectLst>
                <a:outerShdw blurRad="38100" dist="19050" dir="2700000" algn="tl" rotWithShape="0">
                  <a:schemeClr val="dk1">
                    <a:alpha val="40000"/>
                  </a:schemeClr>
                </a:outerShdw>
              </a:effectLst>
            </a:endParaRPr>
          </a:p>
          <a:p>
            <a:pPr lvl="0"/>
            <a:r>
              <a:rPr lang="vi-VN" sz="2400" dirty="0">
                <a:ln/>
                <a:solidFill>
                  <a:schemeClr val="tx1"/>
                </a:solidFill>
                <a:effectLst>
                  <a:outerShdw blurRad="38100" dist="19050" dir="2700000" algn="tl" rotWithShape="0">
                    <a:schemeClr val="dk1">
                      <a:alpha val="40000"/>
                    </a:schemeClr>
                  </a:outerShdw>
                </a:effectLst>
                <a:sym typeface="+mn-ea"/>
              </a:rPr>
              <a:t>Nifedipine 20mg </a:t>
            </a:r>
            <a:r>
              <a:rPr lang="en-SG" altLang="vi-VN" sz="2400" dirty="0">
                <a:ln/>
                <a:solidFill>
                  <a:schemeClr val="tx1"/>
                </a:solidFill>
                <a:effectLst>
                  <a:outerShdw blurRad="38100" dist="19050" dir="2700000" algn="tl" rotWithShape="0">
                    <a:schemeClr val="dk1">
                      <a:alpha val="40000"/>
                    </a:schemeClr>
                  </a:outerShdw>
                </a:effectLst>
                <a:sym typeface="+mn-ea"/>
              </a:rPr>
              <a:t>1v x 2</a:t>
            </a:r>
            <a:endParaRPr lang="en-US" sz="2400" dirty="0">
              <a:ln/>
              <a:solidFill>
                <a:schemeClr val="tx1"/>
              </a:solidFill>
              <a:effectLst>
                <a:outerShdw blurRad="38100" dist="19050" dir="2700000" algn="tl" rotWithShape="0">
                  <a:schemeClr val="dk1">
                    <a:alpha val="40000"/>
                  </a:schemeClr>
                </a:outerShdw>
              </a:effectLst>
            </a:endParaRPr>
          </a:p>
          <a:p>
            <a:pPr lvl="0"/>
            <a:r>
              <a:rPr lang="vi-VN" sz="2400" dirty="0">
                <a:ln/>
                <a:solidFill>
                  <a:schemeClr val="tx1"/>
                </a:solidFill>
                <a:effectLst>
                  <a:outerShdw blurRad="38100" dist="19050" dir="2700000" algn="tl" rotWithShape="0">
                    <a:schemeClr val="dk1">
                      <a:alpha val="40000"/>
                    </a:schemeClr>
                  </a:outerShdw>
                </a:effectLst>
                <a:sym typeface="+mn-ea"/>
              </a:rPr>
              <a:t>Methyldopa 1 </a:t>
            </a:r>
            <a:r>
              <a:rPr lang="en-SG" altLang="vi-VN" sz="2400" dirty="0">
                <a:ln/>
                <a:solidFill>
                  <a:schemeClr val="tx1"/>
                </a:solidFill>
                <a:effectLst>
                  <a:outerShdw blurRad="38100" dist="19050" dir="2700000" algn="tl" rotWithShape="0">
                    <a:schemeClr val="dk1">
                      <a:alpha val="40000"/>
                    </a:schemeClr>
                  </a:outerShdw>
                </a:effectLst>
                <a:sym typeface="+mn-ea"/>
              </a:rPr>
              <a:t>v s</a:t>
            </a:r>
            <a:endParaRPr lang="en-US" sz="2400" dirty="0">
              <a:ln/>
              <a:solidFill>
                <a:schemeClr val="tx1"/>
              </a:solidFill>
              <a:effectLst>
                <a:outerShdw blurRad="38100" dist="19050" dir="2700000" algn="tl" rotWithShape="0">
                  <a:schemeClr val="dk1">
                    <a:alpha val="40000"/>
                  </a:schemeClr>
                </a:outerShdw>
              </a:effectLst>
            </a:endParaRPr>
          </a:p>
          <a:p>
            <a:pPr lvl="0"/>
            <a:r>
              <a:rPr lang="vi-VN" sz="2400" dirty="0">
                <a:ln/>
                <a:solidFill>
                  <a:schemeClr val="tx1"/>
                </a:solidFill>
                <a:effectLst>
                  <a:outerShdw blurRad="38100" dist="19050" dir="2700000" algn="tl" rotWithShape="0">
                    <a:schemeClr val="dk1">
                      <a:alpha val="40000"/>
                    </a:schemeClr>
                  </a:outerShdw>
                </a:effectLst>
                <a:sym typeface="+mn-ea"/>
              </a:rPr>
              <a:t>Agifuros 40mg </a:t>
            </a:r>
            <a:r>
              <a:rPr lang="en-SG" altLang="vi-VN" sz="2400" dirty="0">
                <a:ln/>
                <a:solidFill>
                  <a:schemeClr val="tx1"/>
                </a:solidFill>
                <a:effectLst>
                  <a:outerShdw blurRad="38100" dist="19050" dir="2700000" algn="tl" rotWithShape="0">
                    <a:schemeClr val="dk1">
                      <a:alpha val="40000"/>
                    </a:schemeClr>
                  </a:outerShdw>
                </a:effectLst>
                <a:sym typeface="+mn-ea"/>
              </a:rPr>
              <a:t>1v s</a:t>
            </a:r>
            <a:endParaRPr lang="en-US" sz="2400" dirty="0">
              <a:ln/>
              <a:solidFill>
                <a:schemeClr val="tx1"/>
              </a:solidFill>
              <a:effectLst>
                <a:outerShdw blurRad="38100" dist="19050" dir="2700000" algn="tl" rotWithShape="0">
                  <a:schemeClr val="dk1">
                    <a:alpha val="40000"/>
                  </a:schemeClr>
                </a:outerShdw>
              </a:effectLst>
            </a:endParaRPr>
          </a:p>
          <a:p>
            <a:pPr lvl="0"/>
            <a:r>
              <a:rPr lang="vi-VN" sz="2400" dirty="0">
                <a:ln/>
                <a:solidFill>
                  <a:schemeClr val="tx1"/>
                </a:solidFill>
                <a:effectLst>
                  <a:outerShdw blurRad="38100" dist="19050" dir="2700000" algn="tl" rotWithShape="0">
                    <a:schemeClr val="dk1">
                      <a:alpha val="40000"/>
                    </a:schemeClr>
                  </a:outerShdw>
                </a:effectLst>
                <a:sym typeface="+mn-ea"/>
              </a:rPr>
              <a:t>Nicorandil 5mg </a:t>
            </a:r>
            <a:r>
              <a:rPr lang="en-SG" altLang="vi-VN" sz="2400" dirty="0">
                <a:ln/>
                <a:solidFill>
                  <a:schemeClr val="tx1"/>
                </a:solidFill>
                <a:effectLst>
                  <a:outerShdw blurRad="38100" dist="19050" dir="2700000" algn="tl" rotWithShape="0">
                    <a:schemeClr val="dk1">
                      <a:alpha val="40000"/>
                    </a:schemeClr>
                  </a:outerShdw>
                </a:effectLst>
                <a:sym typeface="+mn-ea"/>
              </a:rPr>
              <a:t>1 v x 2</a:t>
            </a:r>
            <a:endParaRPr lang="en-US" sz="2400" dirty="0">
              <a:ln/>
              <a:solidFill>
                <a:schemeClr val="tx1"/>
              </a:solidFill>
              <a:effectLst>
                <a:outerShdw blurRad="38100" dist="19050" dir="2700000" algn="tl" rotWithShape="0">
                  <a:schemeClr val="dk1">
                    <a:alpha val="40000"/>
                  </a:schemeClr>
                </a:outerShdw>
              </a:effectLst>
            </a:endParaRPr>
          </a:p>
          <a:p>
            <a:pPr lvl="0"/>
            <a:r>
              <a:rPr lang="vi-VN" sz="2400" dirty="0">
                <a:ln/>
                <a:solidFill>
                  <a:schemeClr val="tx1"/>
                </a:solidFill>
                <a:effectLst>
                  <a:outerShdw blurRad="38100" dist="19050" dir="2700000" algn="tl" rotWithShape="0">
                    <a:schemeClr val="dk1">
                      <a:alpha val="40000"/>
                    </a:schemeClr>
                  </a:outerShdw>
                </a:effectLst>
                <a:sym typeface="+mn-ea"/>
              </a:rPr>
              <a:t>Insulin Glargin </a:t>
            </a:r>
            <a:r>
              <a:rPr lang="en-SG" altLang="vi-VN" sz="2400" dirty="0">
                <a:ln/>
                <a:solidFill>
                  <a:schemeClr val="tx1"/>
                </a:solidFill>
                <a:effectLst>
                  <a:outerShdw blurRad="38100" dist="19050" dir="2700000" algn="tl" rotWithShape="0">
                    <a:schemeClr val="dk1">
                      <a:alpha val="40000"/>
                    </a:schemeClr>
                  </a:outerShdw>
                </a:effectLst>
                <a:sym typeface="+mn-ea"/>
              </a:rPr>
              <a:t>s</a:t>
            </a:r>
            <a:r>
              <a:rPr lang="vi-VN" sz="2400" dirty="0">
                <a:ln/>
                <a:solidFill>
                  <a:schemeClr val="tx1"/>
                </a:solidFill>
                <a:effectLst>
                  <a:outerShdw blurRad="38100" dist="19050" dir="2700000" algn="tl" rotWithShape="0">
                    <a:schemeClr val="dk1">
                      <a:alpha val="40000"/>
                    </a:schemeClr>
                  </a:outerShdw>
                </a:effectLst>
                <a:sym typeface="+mn-ea"/>
              </a:rPr>
              <a:t> 10IU</a:t>
            </a:r>
          </a:p>
        </p:txBody>
      </p:sp>
      <p:sp>
        <p:nvSpPr>
          <p:cNvPr id="4" name="Slide Number Placeholder 3"/>
          <p:cNvSpPr>
            <a:spLocks noGrp="1"/>
          </p:cNvSpPr>
          <p:nvPr>
            <p:ph type="sldNum" sz="quarter" idx="12"/>
          </p:nvPr>
        </p:nvSpPr>
        <p:spPr/>
        <p:txBody>
          <a:bodyPr/>
          <a:lstStyle/>
          <a:p>
            <a:fld id="{59C7CC53-AA6F-4A68-923C-40AE4BD5D118}" type="slidenum">
              <a:rPr lang="en-US" smtClean="0"/>
              <a:t>39</a:t>
            </a:fld>
            <a:endParaRPr lang="en-US"/>
          </a:p>
        </p:txBody>
      </p:sp>
      <p:sp>
        <p:nvSpPr>
          <p:cNvPr id="5" name="Text Box 4"/>
          <p:cNvSpPr txBox="1"/>
          <p:nvPr/>
        </p:nvSpPr>
        <p:spPr>
          <a:xfrm>
            <a:off x="631190" y="1945640"/>
            <a:ext cx="3798570" cy="2676525"/>
          </a:xfrm>
          <a:prstGeom prst="rect">
            <a:avLst/>
          </a:prstGeom>
          <a:noFill/>
        </p:spPr>
        <p:txBody>
          <a:bodyPr wrap="square" rtlCol="0">
            <a:spAutoFit/>
            <a:scene3d>
              <a:camera prst="orthographicFront"/>
              <a:lightRig rig="threePt" dir="t"/>
            </a:scene3d>
          </a:bodyPr>
          <a:lstStyle/>
          <a:p>
            <a:r>
              <a:rPr lang="en-SG" alt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a:t>
            </a: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reatinin trong quá trình tái khám: </a:t>
            </a:r>
          </a:p>
          <a:p>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7/2019: 277 umol/L</a:t>
            </a:r>
            <a:r>
              <a:rPr lang="en-SG" alt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12/12/2020: 328 umol/L</a:t>
            </a:r>
            <a:r>
              <a:rPr lang="en-SG" alt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15/12: 439umol/L</a:t>
            </a:r>
            <a:r>
              <a:rPr lang="en-SG" alt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p>
          <a:p>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HBG:75</a:t>
            </a:r>
            <a:r>
              <a:rPr lang="en-SG" alt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MCV 67.1</a:t>
            </a:r>
            <a:r>
              <a:rPr lang="en-SG" alt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a:t>
            </a: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MCH: 20.5</a:t>
            </a:r>
            <a:r>
              <a:rPr lang="en-SG" alt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a:t>
            </a: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MCHC: 30.6</a:t>
            </a:r>
          </a:p>
        </p:txBody>
      </p:sp>
      <p:sp>
        <p:nvSpPr>
          <p:cNvPr id="6" name="Title 1"/>
          <p:cNvSpPr>
            <a:spLocks noGrp="1"/>
          </p:cNvSpPr>
          <p:nvPr/>
        </p:nvSpPr>
        <p:spPr>
          <a:xfrm>
            <a:off x="457200" y="496570"/>
            <a:ext cx="82296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SG" altLang="en-US" b="1">
                <a:solidFill>
                  <a:schemeClr val="accent2"/>
                </a:solidFill>
                <a:latin typeface="Arial" panose="020B0604020202020204" pitchFamily="34" charset="0"/>
                <a:cs typeface="Arial" panose="020B0604020202020204" pitchFamily="34" charset="0"/>
              </a:rPr>
              <a:t>Tiền căn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3735"/>
            <a:ext cx="8229600" cy="582613"/>
          </a:xfrm>
        </p:spPr>
        <p:txBody>
          <a:bodyPr/>
          <a:lstStyle/>
          <a:p>
            <a:r>
              <a:rPr lang="en-SG" altLang="en-US" b="1">
                <a:solidFill>
                  <a:schemeClr val="accent2"/>
                </a:solidFill>
              </a:rPr>
              <a:t>Chẩn đoán CKD</a:t>
            </a:r>
          </a:p>
        </p:txBody>
      </p:sp>
      <p:sp>
        <p:nvSpPr>
          <p:cNvPr id="4" name="Slide Number Placeholder 3"/>
          <p:cNvSpPr>
            <a:spLocks noGrp="1"/>
          </p:cNvSpPr>
          <p:nvPr>
            <p:ph type="sldNum" sz="quarter" idx="12"/>
          </p:nvPr>
        </p:nvSpPr>
        <p:spPr/>
        <p:txBody>
          <a:bodyPr/>
          <a:lstStyle/>
          <a:p>
            <a:fld id="{59C7CC53-AA6F-4A68-923C-40AE4BD5D118}" type="slidenum">
              <a:rPr lang="en-US" smtClean="0"/>
              <a:t>4</a:t>
            </a:fld>
            <a:endParaRPr lang="en-US"/>
          </a:p>
        </p:txBody>
      </p:sp>
      <p:sp>
        <p:nvSpPr>
          <p:cNvPr id="5" name="Text Box 4"/>
          <p:cNvSpPr txBox="1"/>
          <p:nvPr/>
        </p:nvSpPr>
        <p:spPr>
          <a:xfrm>
            <a:off x="696595" y="1663065"/>
            <a:ext cx="7547610" cy="3969385"/>
          </a:xfrm>
          <a:prstGeom prst="rect">
            <a:avLst/>
          </a:prstGeom>
          <a:noFill/>
        </p:spPr>
        <p:txBody>
          <a:bodyPr wrap="square" rtlCol="0">
            <a:spAutoFit/>
          </a:bodyPr>
          <a:lstStyle/>
          <a:p>
            <a:pPr>
              <a:lnSpc>
                <a:spcPct val="150000"/>
              </a:lnSpc>
            </a:pPr>
            <a:r>
              <a:rPr lang="en-SG" altLang="en-US" sz="2800" b="1">
                <a:solidFill>
                  <a:srgbClr val="FF0000"/>
                </a:solidFill>
                <a:latin typeface="Arial" panose="020B0604020202020204" pitchFamily="34" charset="0"/>
                <a:cs typeface="Arial" panose="020B0604020202020204" pitchFamily="34" charset="0"/>
              </a:rPr>
              <a:t>1. Chẩn đoán CKD</a:t>
            </a:r>
            <a:endParaRPr lang="en-SG" altLang="en-US" sz="2800">
              <a:latin typeface="Arial" panose="020B0604020202020204" pitchFamily="34" charset="0"/>
              <a:cs typeface="Arial" panose="020B0604020202020204" pitchFamily="34" charset="0"/>
            </a:endParaRPr>
          </a:p>
          <a:p>
            <a:pPr>
              <a:lnSpc>
                <a:spcPct val="150000"/>
              </a:lnSpc>
            </a:pPr>
            <a:r>
              <a:rPr lang="en-SG" altLang="en-US" sz="2800">
                <a:latin typeface="Arial" panose="020B0604020202020204" pitchFamily="34" charset="0"/>
                <a:cs typeface="Arial" panose="020B0604020202020204" pitchFamily="34" charset="0"/>
              </a:rPr>
              <a:t>(Phân biệt CKD - AKI - RPRF)</a:t>
            </a:r>
          </a:p>
          <a:p>
            <a:pPr>
              <a:lnSpc>
                <a:spcPct val="150000"/>
              </a:lnSpc>
            </a:pPr>
            <a:r>
              <a:rPr lang="en-SG" altLang="en-US" sz="2800">
                <a:latin typeface="Arial" panose="020B0604020202020204" pitchFamily="34" charset="0"/>
                <a:cs typeface="Arial" panose="020B0604020202020204" pitchFamily="34" charset="0"/>
              </a:rPr>
              <a:t>2. Nguyên nhân CKD</a:t>
            </a:r>
          </a:p>
          <a:p>
            <a:pPr>
              <a:lnSpc>
                <a:spcPct val="150000"/>
              </a:lnSpc>
            </a:pPr>
            <a:r>
              <a:rPr lang="en-SG" altLang="en-US" sz="2800">
                <a:latin typeface="Arial" panose="020B0604020202020204" pitchFamily="34" charset="0"/>
                <a:cs typeface="Arial" panose="020B0604020202020204" pitchFamily="34" charset="0"/>
              </a:rPr>
              <a:t>3. Giai đoạn CKD</a:t>
            </a:r>
          </a:p>
          <a:p>
            <a:pPr>
              <a:lnSpc>
                <a:spcPct val="150000"/>
              </a:lnSpc>
            </a:pPr>
            <a:r>
              <a:rPr lang="en-SG" altLang="en-US" sz="2800">
                <a:latin typeface="Arial" panose="020B0604020202020204" pitchFamily="34" charset="0"/>
                <a:cs typeface="Arial" panose="020B0604020202020204" pitchFamily="34" charset="0"/>
              </a:rPr>
              <a:t>4. Biến chứng CKD</a:t>
            </a:r>
          </a:p>
          <a:p>
            <a:pPr>
              <a:lnSpc>
                <a:spcPct val="150000"/>
              </a:lnSpc>
            </a:pPr>
            <a:r>
              <a:rPr lang="en-SG" altLang="en-US" sz="2800">
                <a:latin typeface="Arial" panose="020B0604020202020204" pitchFamily="34" charset="0"/>
                <a:cs typeface="Arial" panose="020B0604020202020204" pitchFamily="34" charset="0"/>
              </a:rPr>
              <a:t>5. Yếu tố thúc đẩy tiến triển CKD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0265"/>
            <a:ext cx="8229600" cy="582613"/>
          </a:xfrm>
        </p:spPr>
        <p:txBody>
          <a:bodyPr/>
          <a:lstStyle/>
          <a:p>
            <a:r>
              <a:rPr lang="vi-VN" sz="3200" b="1" dirty="0">
                <a:solidFill>
                  <a:schemeClr val="accent2"/>
                </a:solidFill>
                <a:latin typeface="Arial" panose="020B0604020202020204" pitchFamily="34" charset="0"/>
                <a:cs typeface="Arial" panose="020B0604020202020204" pitchFamily="34" charset="0"/>
              </a:rPr>
              <a:t>Lược qua các cơ quan</a:t>
            </a:r>
            <a:br>
              <a:rPr lang="vi-VN" sz="3200" b="1" dirty="0">
                <a:solidFill>
                  <a:schemeClr val="accent2"/>
                </a:solidFill>
                <a:latin typeface="Arial" panose="020B0604020202020204" pitchFamily="34" charset="0"/>
                <a:cs typeface="Arial" panose="020B0604020202020204" pitchFamily="34" charset="0"/>
              </a:rPr>
            </a:br>
            <a:r>
              <a:rPr lang="vi-VN" sz="3200" b="1" dirty="0">
                <a:solidFill>
                  <a:schemeClr val="accent2"/>
                </a:solidFill>
                <a:latin typeface="Arial" panose="020B0604020202020204" pitchFamily="34" charset="0"/>
                <a:cs typeface="Arial" panose="020B0604020202020204" pitchFamily="34" charset="0"/>
              </a:rPr>
              <a:t>(sau nhập viện 7 ngày) </a:t>
            </a:r>
            <a:br>
              <a:rPr lang="en-US" sz="3200" b="1" dirty="0">
                <a:solidFill>
                  <a:schemeClr val="accent2"/>
                </a:solidFill>
                <a:latin typeface="Arial" panose="020B0604020202020204" pitchFamily="34" charset="0"/>
                <a:cs typeface="Arial" panose="020B0604020202020204" pitchFamily="34" charset="0"/>
              </a:rPr>
            </a:br>
            <a:endParaRPr lang="en-US" sz="3200" b="1" dirty="0">
              <a:solidFill>
                <a:schemeClr val="accent2"/>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964690"/>
            <a:ext cx="8229600" cy="3735705"/>
          </a:xfrm>
        </p:spPr>
        <p:txBody>
          <a:bodyPr>
            <a:scene3d>
              <a:camera prst="orthographicFront"/>
              <a:lightRig rig="threePt" dir="t"/>
            </a:scene3d>
          </a:bodyPr>
          <a:lstStyle/>
          <a:p>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Tim mạch: không đau ngực, không hồi hộp, không đánh trống ngực</a:t>
            </a:r>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Hô hấp: không khó thở, không ho</a:t>
            </a:r>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Tiêu hóa: không đau bụng, ăn uống tạm (cháo), tiêu phân đen lượng ít 1 lần/ ngày</a:t>
            </a:r>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Tiết niệu: </a:t>
            </a:r>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Thần kinh: không sốt, không đau đầu, không chóng mặt</a:t>
            </a:r>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Cơ xương khớp: không đau nhức các khớp.</a:t>
            </a:r>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5445"/>
            <a:ext cx="8229600" cy="582613"/>
          </a:xfrm>
        </p:spPr>
        <p:txBody>
          <a:bodyPr/>
          <a:lstStyle/>
          <a:p>
            <a:r>
              <a:rPr lang="en-US" b="1" dirty="0">
                <a:solidFill>
                  <a:schemeClr val="accent2"/>
                </a:solidFill>
              </a:rPr>
              <a:t>Khám: </a:t>
            </a:r>
          </a:p>
        </p:txBody>
      </p:sp>
      <p:sp>
        <p:nvSpPr>
          <p:cNvPr id="3" name="Content Placeholder 2"/>
          <p:cNvSpPr>
            <a:spLocks noGrp="1"/>
          </p:cNvSpPr>
          <p:nvPr>
            <p:ph idx="1"/>
          </p:nvPr>
        </p:nvSpPr>
        <p:spPr/>
        <p:txBody>
          <a:bodyPr>
            <a:scene3d>
              <a:camera prst="orthographicFront"/>
              <a:lightRig rig="threePt" dir="t"/>
            </a:scene3d>
          </a:bodyPr>
          <a:lstStyle/>
          <a:p>
            <a:pPr marL="0" indent="0">
              <a:buNone/>
            </a:pPr>
            <a:r>
              <a:rPr lang="vi-VN" sz="2800" dirty="0">
                <a:ln/>
                <a:solidFill>
                  <a:schemeClr val="tx1"/>
                </a:solidFill>
                <a:effectLst>
                  <a:outerShdw blurRad="38100" dist="19050" dir="2700000" algn="tl" rotWithShape="0">
                    <a:schemeClr val="dk1">
                      <a:alpha val="40000"/>
                    </a:schemeClr>
                  </a:outerShdw>
                </a:effectLst>
              </a:rPr>
              <a:t>1. Tổng quát				</a:t>
            </a:r>
            <a:endParaRPr lang="en-US" sz="2800" dirty="0">
              <a:ln/>
              <a:solidFill>
                <a:schemeClr val="tx1"/>
              </a:solidFill>
              <a:effectLst>
                <a:outerShdw blurRad="38100" dist="19050" dir="2700000" algn="tl" rotWithShape="0">
                  <a:schemeClr val="dk1">
                    <a:alpha val="40000"/>
                  </a:schemeClr>
                </a:outerShdw>
              </a:effectLst>
            </a:endParaRPr>
          </a:p>
          <a:p>
            <a:pPr marL="0" lvl="0" indent="0">
              <a:buNone/>
            </a:pPr>
            <a:r>
              <a:rPr lang="vi-VN" sz="2800" dirty="0">
                <a:ln/>
                <a:solidFill>
                  <a:schemeClr val="tx1"/>
                </a:solidFill>
                <a:effectLst>
                  <a:outerShdw blurRad="38100" dist="19050" dir="2700000" algn="tl" rotWithShape="0">
                    <a:schemeClr val="dk1">
                      <a:alpha val="40000"/>
                    </a:schemeClr>
                  </a:outerShdw>
                </a:effectLst>
              </a:rPr>
              <a:t>BN tỉnh tiếp xúc tốt</a:t>
            </a:r>
            <a:endParaRPr lang="en-US" sz="2800" dirty="0">
              <a:ln/>
              <a:solidFill>
                <a:schemeClr val="tx1"/>
              </a:solidFill>
              <a:effectLst>
                <a:outerShdw blurRad="38100" dist="19050" dir="2700000" algn="tl" rotWithShape="0">
                  <a:schemeClr val="dk1">
                    <a:alpha val="40000"/>
                  </a:schemeClr>
                </a:outerShdw>
              </a:effectLst>
            </a:endParaRPr>
          </a:p>
          <a:p>
            <a:pPr marL="0" lvl="0" indent="0">
              <a:buNone/>
            </a:pPr>
            <a:r>
              <a:rPr lang="vi-VN" sz="2800" dirty="0">
                <a:ln/>
                <a:solidFill>
                  <a:schemeClr val="tx1"/>
                </a:solidFill>
                <a:effectLst>
                  <a:outerShdw blurRad="38100" dist="19050" dir="2700000" algn="tl" rotWithShape="0">
                    <a:schemeClr val="dk1">
                      <a:alpha val="40000"/>
                    </a:schemeClr>
                  </a:outerShdw>
                </a:effectLst>
              </a:rPr>
              <a:t>Da niêm nhợt</a:t>
            </a:r>
            <a:endParaRPr lang="en-US" sz="2800" dirty="0">
              <a:ln/>
              <a:solidFill>
                <a:schemeClr val="tx1"/>
              </a:solidFill>
              <a:effectLst>
                <a:outerShdw blurRad="38100" dist="19050" dir="2700000" algn="tl" rotWithShape="0">
                  <a:schemeClr val="dk1">
                    <a:alpha val="40000"/>
                  </a:schemeClr>
                </a:outerShdw>
              </a:effectLst>
            </a:endParaRPr>
          </a:p>
          <a:p>
            <a:pPr marL="0" lvl="0" indent="0">
              <a:buNone/>
            </a:pPr>
            <a:r>
              <a:rPr lang="vi-VN" sz="2800" dirty="0">
                <a:ln/>
                <a:solidFill>
                  <a:schemeClr val="tx1"/>
                </a:solidFill>
                <a:effectLst>
                  <a:outerShdw blurRad="38100" dist="19050" dir="2700000" algn="tl" rotWithShape="0">
                    <a:schemeClr val="dk1">
                      <a:alpha val="40000"/>
                    </a:schemeClr>
                  </a:outerShdw>
                </a:effectLst>
              </a:rPr>
              <a:t>Chi ấm, mạch quay đều rõ</a:t>
            </a:r>
            <a:endParaRPr lang="en-US" sz="2800" dirty="0">
              <a:ln/>
              <a:solidFill>
                <a:schemeClr val="tx1"/>
              </a:solidFill>
              <a:effectLst>
                <a:outerShdw blurRad="38100" dist="19050" dir="2700000" algn="tl" rotWithShape="0">
                  <a:schemeClr val="dk1">
                    <a:alpha val="40000"/>
                  </a:schemeClr>
                </a:outerShdw>
              </a:effectLst>
            </a:endParaRPr>
          </a:p>
          <a:p>
            <a:pPr marL="0" lvl="0" indent="0">
              <a:buNone/>
            </a:pPr>
            <a:r>
              <a:rPr lang="vi-VN" sz="2800" dirty="0">
                <a:ln/>
                <a:solidFill>
                  <a:schemeClr val="tx1"/>
                </a:solidFill>
                <a:effectLst>
                  <a:outerShdw blurRad="38100" dist="19050" dir="2700000" algn="tl" rotWithShape="0">
                    <a:schemeClr val="dk1">
                      <a:alpha val="40000"/>
                    </a:schemeClr>
                  </a:outerShdw>
                </a:effectLst>
              </a:rPr>
              <a:t>Không phù</a:t>
            </a:r>
            <a:endParaRPr lang="en-US" sz="2800" dirty="0">
              <a:ln/>
              <a:solidFill>
                <a:schemeClr val="tx1"/>
              </a:solidFill>
              <a:effectLst>
                <a:outerShdw blurRad="38100" dist="19050" dir="2700000" algn="tl" rotWithShape="0">
                  <a:schemeClr val="dk1">
                    <a:alpha val="40000"/>
                  </a:schemeClr>
                </a:outerShdw>
              </a:effectLst>
            </a:endParaRPr>
          </a:p>
          <a:p>
            <a:pPr marL="0" lvl="0" indent="0">
              <a:buNone/>
            </a:pPr>
            <a:r>
              <a:rPr lang="vi-VN" sz="2800" dirty="0">
                <a:ln/>
                <a:solidFill>
                  <a:schemeClr val="tx1"/>
                </a:solidFill>
                <a:effectLst>
                  <a:outerShdw blurRad="38100" dist="19050" dir="2700000" algn="tl" rotWithShape="0">
                    <a:schemeClr val="dk1">
                      <a:alpha val="40000"/>
                    </a:schemeClr>
                  </a:outerShdw>
                </a:effectLst>
              </a:rPr>
              <a:t>Không xuất huyết da</a:t>
            </a:r>
            <a:endParaRPr lang="en-US" sz="2800" dirty="0">
              <a:ln/>
              <a:solidFill>
                <a:schemeClr val="tx1"/>
              </a:solidFill>
              <a:effectLst>
                <a:outerShdw blurRad="38100" dist="19050" dir="2700000" algn="tl" rotWithShape="0">
                  <a:schemeClr val="dk1">
                    <a:alpha val="40000"/>
                  </a:schemeClr>
                </a:outerShdw>
              </a:effectLst>
            </a:endParaRPr>
          </a:p>
          <a:p>
            <a:pPr marL="0" indent="0">
              <a:buNone/>
            </a:pPr>
            <a:r>
              <a:rPr lang="vi-VN" sz="2800" dirty="0">
                <a:ln/>
                <a:solidFill>
                  <a:schemeClr val="tx1"/>
                </a:solidFill>
                <a:effectLst>
                  <a:outerShdw blurRad="38100" dist="19050" dir="2700000" algn="tl" rotWithShape="0">
                    <a:schemeClr val="dk1">
                      <a:alpha val="40000"/>
                    </a:schemeClr>
                  </a:outerShdw>
                </a:effectLst>
              </a:rPr>
              <a:t>Sinh hiệu:• Mạch: 94 lần/phút• Huyết áp: 140/80 mmHg • Nhiệt độ: 37 độ C • Nhịp thở: 18 lần/ phút.</a:t>
            </a:r>
            <a:endParaRPr lang="en-US" sz="2800" dirty="0">
              <a:ln/>
              <a:solidFill>
                <a:schemeClr val="tx1"/>
              </a:solidFill>
              <a:effectLst>
                <a:outerShdw blurRad="38100" dist="19050" dir="2700000" algn="tl" rotWithShape="0">
                  <a:schemeClr val="dk1">
                    <a:alpha val="40000"/>
                  </a:schemeClr>
                </a:outerShdw>
              </a:effectLst>
            </a:endParaRPr>
          </a:p>
          <a:p>
            <a:pPr marL="0" indent="0">
              <a:buNone/>
            </a:pPr>
            <a:r>
              <a:rPr lang="vi-VN" sz="2800" dirty="0">
                <a:ln/>
                <a:solidFill>
                  <a:schemeClr val="tx1"/>
                </a:solidFill>
                <a:effectLst>
                  <a:outerShdw blurRad="38100" dist="19050" dir="2700000" algn="tl" rotWithShape="0">
                    <a:schemeClr val="dk1">
                      <a:alpha val="40000"/>
                    </a:schemeClr>
                  </a:outerShdw>
                </a:effectLst>
              </a:rPr>
              <a:t>• Cân nặng: 52kg 	cao: 150cm		BMI:22.0kg/m2</a:t>
            </a:r>
            <a:endParaRPr lang="en-US" sz="2800" dirty="0">
              <a:ln/>
              <a:solidFill>
                <a:schemeClr val="tx1"/>
              </a:solidFill>
              <a:effectLst>
                <a:outerShdw blurRad="38100" dist="19050" dir="2700000" algn="tl" rotWithShape="0">
                  <a:schemeClr val="dk1">
                    <a:alpha val="40000"/>
                  </a:schemeClr>
                </a:outerShdw>
              </a:effectLst>
            </a:endParaRPr>
          </a:p>
          <a:p>
            <a:pPr marL="0" lvl="0" indent="0">
              <a:buNone/>
            </a:pPr>
            <a:endParaRPr lang="en-US" sz="2800" dirty="0">
              <a:ln/>
              <a:solidFill>
                <a:schemeClr val="tx1"/>
              </a:solidFill>
              <a:effectLst>
                <a:outerShdw blurRad="38100" dist="19050" dir="2700000" algn="tl" rotWithShape="0">
                  <a:schemeClr val="dk1">
                    <a:alpha val="40000"/>
                  </a:schemeClr>
                </a:outerShdw>
              </a:effectLst>
            </a:endParaRPr>
          </a:p>
          <a:p>
            <a:pPr marL="0" indent="0">
              <a:buNone/>
            </a:pPr>
            <a:endParaRPr lang="en-US" sz="2800" dirty="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080" y="571500"/>
            <a:ext cx="8229600" cy="582613"/>
          </a:xfrm>
        </p:spPr>
        <p:txBody>
          <a:bodyPr/>
          <a:lstStyle/>
          <a:p>
            <a:r>
              <a:rPr lang="en-SG" altLang="en-US" sz="3200" b="1">
                <a:solidFill>
                  <a:schemeClr val="accent2"/>
                </a:solidFill>
              </a:rPr>
              <a:t>Khám</a:t>
            </a:r>
          </a:p>
        </p:txBody>
      </p:sp>
      <p:sp>
        <p:nvSpPr>
          <p:cNvPr id="3" name="Content Placeholder 2"/>
          <p:cNvSpPr>
            <a:spLocks noGrp="1"/>
          </p:cNvSpPr>
          <p:nvPr>
            <p:ph idx="1"/>
          </p:nvPr>
        </p:nvSpPr>
        <p:spPr>
          <a:xfrm>
            <a:off x="382905" y="1425575"/>
            <a:ext cx="8229600" cy="4953000"/>
          </a:xfrm>
        </p:spPr>
        <p:txBody>
          <a:bodyPr>
            <a:scene3d>
              <a:camera prst="orthographicFront"/>
              <a:lightRig rig="threePt" dir="t"/>
            </a:scene3d>
          </a:bodyPr>
          <a:lstStyle/>
          <a:p>
            <a:pPr marL="0" indent="0">
              <a:lnSpc>
                <a:spcPct val="100000"/>
              </a:lnSpc>
              <a:buNone/>
            </a:pP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Khám vùng</a:t>
            </a:r>
          </a:p>
          <a:p>
            <a:pPr marL="0" indent="0">
              <a:lnSpc>
                <a:spcPct val="100000"/>
              </a:lnSpc>
              <a:buNone/>
            </a:pP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Đầu mặt cổ</a:t>
            </a:r>
            <a:r>
              <a:rPr lang="en-SG" alt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Cân đối, kết mạc mắt không vàng</a:t>
            </a:r>
            <a:r>
              <a:rPr lang="en-SG" alt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Tuyến giáp không to</a:t>
            </a:r>
            <a:r>
              <a:rPr lang="en-SG" alt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Hạch ngoại biên không sờ chạm</a:t>
            </a:r>
          </a:p>
          <a:p>
            <a:pPr marL="1905" indent="0">
              <a:lnSpc>
                <a:spcPct val="100000"/>
              </a:lnSpc>
              <a:buNone/>
            </a:pP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Tim: Mỏm tim ở khoang liên sườn V đường trung đòn trái, diện đập 1x1cm</a:t>
            </a:r>
            <a:r>
              <a:rPr lang="en-SG" alt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T1, T2 đều rõ, tần số 94 lần/phút</a:t>
            </a:r>
            <a:r>
              <a:rPr lang="en-SG" alt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Không ổ đập bất thường, không rung miêu, không dấu nảy trước ngực</a:t>
            </a:r>
            <a:r>
              <a:rPr lang="en-SG" alt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Không âm thổi bất thường</a:t>
            </a:r>
            <a:r>
              <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p>
          <a:p>
            <a:pPr marL="1905" indent="0">
              <a:lnSpc>
                <a:spcPct val="100000"/>
              </a:lnSpc>
              <a:buNone/>
            </a:pPr>
            <a:r>
              <a:rPr lang="en-SG" alt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Phổi trong, không ran</a:t>
            </a:r>
          </a:p>
          <a:p>
            <a:pPr marL="1905" indent="0">
              <a:lnSpc>
                <a:spcPct val="100000"/>
              </a:lnSpc>
              <a:buNone/>
            </a:pPr>
            <a:r>
              <a:rPr lang="en-SG" alt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Bụng mềm</a:t>
            </a:r>
          </a:p>
          <a:p>
            <a:pPr marL="1905" indent="0">
              <a:lnSpc>
                <a:spcPct val="100000"/>
              </a:lnSpc>
              <a:buNone/>
            </a:pPr>
            <a:r>
              <a:rPr lang="en-SG" alt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Các cơ quan khác chưa phát hiện bất thường</a:t>
            </a:r>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1905" indent="0">
              <a:buNone/>
            </a:pPr>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C7CC53-AA6F-4A68-923C-40AE4BD5D118}"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1820"/>
            <a:ext cx="8229600" cy="582613"/>
          </a:xfrm>
        </p:spPr>
        <p:txBody>
          <a:bodyPr/>
          <a:lstStyle/>
          <a:p>
            <a:r>
              <a:rPr lang="vi-VN" sz="3200" b="1" dirty="0">
                <a:solidFill>
                  <a:schemeClr val="accent2"/>
                </a:solidFill>
              </a:rPr>
              <a:t>Tóm tắt bệnh án:</a:t>
            </a:r>
          </a:p>
        </p:txBody>
      </p:sp>
      <p:sp>
        <p:nvSpPr>
          <p:cNvPr id="3" name="Content Placeholder 2"/>
          <p:cNvSpPr>
            <a:spLocks noGrp="1"/>
          </p:cNvSpPr>
          <p:nvPr>
            <p:ph idx="1"/>
          </p:nvPr>
        </p:nvSpPr>
        <p:spPr>
          <a:xfrm>
            <a:off x="457200" y="1318260"/>
            <a:ext cx="8229600" cy="4953000"/>
          </a:xfrm>
        </p:spPr>
        <p:txBody>
          <a:bodyPr>
            <a:normAutofit/>
            <a:scene3d>
              <a:camera prst="orthographicFront"/>
              <a:lightRig rig="threePt" dir="t"/>
            </a:scene3d>
          </a:bodyPr>
          <a:lstStyle/>
          <a:p>
            <a:r>
              <a:rPr lang="vi-VN" sz="2800" dirty="0">
                <a:ln/>
                <a:solidFill>
                  <a:schemeClr val="tx1"/>
                </a:solidFill>
                <a:effectLst>
                  <a:outerShdw blurRad="38100" dist="19050" dir="2700000" algn="tl" rotWithShape="0">
                    <a:schemeClr val="dk1">
                      <a:alpha val="40000"/>
                    </a:schemeClr>
                  </a:outerShdw>
                </a:effectLst>
              </a:rPr>
              <a:t>Bệnh nhân nữ 77 tuổi nhập viện vì Mệt mỏi, buồn nôn, bệnh 5 năm</a:t>
            </a:r>
            <a:endParaRPr lang="en-US" sz="2800" dirty="0">
              <a:ln/>
              <a:solidFill>
                <a:schemeClr val="tx1"/>
              </a:solidFill>
              <a:effectLst>
                <a:outerShdw blurRad="38100" dist="19050" dir="2700000" algn="tl" rotWithShape="0">
                  <a:schemeClr val="dk1">
                    <a:alpha val="40000"/>
                  </a:schemeClr>
                </a:outerShdw>
              </a:effectLst>
            </a:endParaRPr>
          </a:p>
          <a:p>
            <a:pPr lvl="0"/>
            <a:r>
              <a:rPr lang="en-SG" altLang="vi-VN" sz="2800" dirty="0">
                <a:ln/>
                <a:solidFill>
                  <a:schemeClr val="tx1"/>
                </a:solidFill>
                <a:effectLst>
                  <a:outerShdw blurRad="38100" dist="19050" dir="2700000" algn="tl" rotWithShape="0">
                    <a:schemeClr val="dk1">
                      <a:alpha val="40000"/>
                    </a:schemeClr>
                  </a:outerShdw>
                </a:effectLst>
              </a:rPr>
              <a:t>TCCN: </a:t>
            </a:r>
            <a:r>
              <a:rPr lang="vi-VN" sz="2800" dirty="0">
                <a:ln/>
                <a:solidFill>
                  <a:schemeClr val="tx1"/>
                </a:solidFill>
                <a:effectLst>
                  <a:outerShdw blurRad="38100" dist="19050" dir="2700000" algn="tl" rotWithShape="0">
                    <a:schemeClr val="dk1">
                      <a:alpha val="40000"/>
                    </a:schemeClr>
                  </a:outerShdw>
                </a:effectLst>
              </a:rPr>
              <a:t>Mệt mỏi, chán ăn</a:t>
            </a:r>
            <a:r>
              <a:rPr lang="en-SG" altLang="vi-VN" sz="2800" dirty="0">
                <a:ln/>
                <a:solidFill>
                  <a:schemeClr val="tx1"/>
                </a:solidFill>
                <a:effectLst>
                  <a:outerShdw blurRad="38100" dist="19050" dir="2700000" algn="tl" rotWithShape="0">
                    <a:schemeClr val="dk1">
                      <a:alpha val="40000"/>
                    </a:schemeClr>
                  </a:outerShdw>
                </a:effectLst>
              </a:rPr>
              <a:t>, b</a:t>
            </a:r>
            <a:r>
              <a:rPr lang="vi-VN" sz="2800" dirty="0">
                <a:ln/>
                <a:solidFill>
                  <a:schemeClr val="tx1"/>
                </a:solidFill>
                <a:effectLst>
                  <a:outerShdw blurRad="38100" dist="19050" dir="2700000" algn="tl" rotWithShape="0">
                    <a:schemeClr val="dk1">
                      <a:alpha val="40000"/>
                    </a:schemeClr>
                  </a:outerShdw>
                </a:effectLst>
              </a:rPr>
              <a:t>uồn nôn, nôn thức ăn cũ</a:t>
            </a:r>
            <a:r>
              <a:rPr lang="en-SG" altLang="vi-VN" sz="2800" dirty="0">
                <a:ln/>
                <a:solidFill>
                  <a:schemeClr val="tx1"/>
                </a:solidFill>
                <a:effectLst>
                  <a:outerShdw blurRad="38100" dist="19050" dir="2700000" algn="tl" rotWithShape="0">
                    <a:schemeClr val="dk1">
                      <a:alpha val="40000"/>
                    </a:schemeClr>
                  </a:outerShdw>
                </a:effectLst>
              </a:rPr>
              <a:t>, t</a:t>
            </a:r>
            <a:r>
              <a:rPr lang="vi-VN" sz="2800" dirty="0">
                <a:ln/>
                <a:solidFill>
                  <a:schemeClr val="tx1"/>
                </a:solidFill>
                <a:effectLst>
                  <a:outerShdw blurRad="38100" dist="19050" dir="2700000" algn="tl" rotWithShape="0">
                    <a:schemeClr val="dk1">
                      <a:alpha val="40000"/>
                    </a:schemeClr>
                  </a:outerShdw>
                </a:effectLst>
              </a:rPr>
              <a:t>iêu phân đen sệt 1 lần/ngày</a:t>
            </a:r>
            <a:r>
              <a:rPr lang="en-SG" altLang="vi-VN" sz="2800" dirty="0">
                <a:ln/>
                <a:solidFill>
                  <a:schemeClr val="tx1"/>
                </a:solidFill>
                <a:effectLst>
                  <a:outerShdw blurRad="38100" dist="19050" dir="2700000" algn="tl" rotWithShape="0">
                    <a:schemeClr val="dk1">
                      <a:alpha val="40000"/>
                    </a:schemeClr>
                  </a:outerShdw>
                </a:effectLst>
              </a:rPr>
              <a:t>, t</a:t>
            </a:r>
            <a:r>
              <a:rPr lang="vi-VN" sz="2800" dirty="0">
                <a:ln/>
                <a:solidFill>
                  <a:schemeClr val="tx1"/>
                </a:solidFill>
                <a:effectLst>
                  <a:outerShdw blurRad="38100" dist="19050" dir="2700000" algn="tl" rotWithShape="0">
                    <a:schemeClr val="dk1">
                      <a:alpha val="40000"/>
                    </a:schemeClr>
                  </a:outerShdw>
                </a:effectLst>
              </a:rPr>
              <a:t>iểu vàng trong 500-600ml/ngày, lượng nước nhập 500ml/ngày</a:t>
            </a:r>
            <a:r>
              <a:rPr lang="en-SG" altLang="vi-VN" sz="2800" dirty="0">
                <a:ln/>
                <a:solidFill>
                  <a:schemeClr val="tx1"/>
                </a:solidFill>
                <a:effectLst>
                  <a:outerShdw blurRad="38100" dist="19050" dir="2700000" algn="tl" rotWithShape="0">
                    <a:schemeClr val="dk1">
                      <a:alpha val="40000"/>
                    </a:schemeClr>
                  </a:outerShdw>
                </a:effectLst>
              </a:rPr>
              <a:t>, h</a:t>
            </a:r>
            <a:r>
              <a:rPr lang="vi-VN" sz="2800" dirty="0">
                <a:ln/>
                <a:solidFill>
                  <a:schemeClr val="tx1"/>
                </a:solidFill>
                <a:effectLst>
                  <a:outerShdw blurRad="38100" dist="19050" dir="2700000" algn="tl" rotWithShape="0">
                    <a:schemeClr val="dk1">
                      <a:alpha val="40000"/>
                    </a:schemeClr>
                  </a:outerShdw>
                </a:effectLst>
              </a:rPr>
              <a:t>o khan</a:t>
            </a:r>
            <a:r>
              <a:rPr lang="en-US" sz="2800" dirty="0">
                <a:ln/>
                <a:solidFill>
                  <a:schemeClr val="tx1"/>
                </a:solidFill>
                <a:effectLst>
                  <a:outerShdw blurRad="38100" dist="19050" dir="2700000" algn="tl" rotWithShape="0">
                    <a:schemeClr val="dk1">
                      <a:alpha val="40000"/>
                    </a:schemeClr>
                  </a:outerShdw>
                </a:effectLst>
              </a:rPr>
              <a:t> </a:t>
            </a:r>
          </a:p>
          <a:p>
            <a:pPr lvl="0"/>
            <a:r>
              <a:rPr lang="en-SG" altLang="en-US" sz="2800" dirty="0">
                <a:ln/>
                <a:solidFill>
                  <a:schemeClr val="tx1"/>
                </a:solidFill>
                <a:effectLst>
                  <a:outerShdw blurRad="38100" dist="19050" dir="2700000" algn="tl" rotWithShape="0">
                    <a:schemeClr val="dk1">
                      <a:alpha val="40000"/>
                    </a:schemeClr>
                  </a:outerShdw>
                </a:effectLst>
              </a:rPr>
              <a:t>TCTT: niêm nhạt, HA 140/90 mmHg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1513840" y="715010"/>
            <a:ext cx="5866130" cy="583565"/>
          </a:xfrm>
          <a:prstGeom prst="rect">
            <a:avLst/>
          </a:prstGeom>
          <a:noFill/>
        </p:spPr>
        <p:txBody>
          <a:bodyPr wrap="square" rtlCol="0">
            <a:spAutoFit/>
          </a:bodyPr>
          <a:lstStyle/>
          <a:p>
            <a:r>
              <a:rPr lang="en-SG" altLang="en-US" sz="3200" b="1">
                <a:solidFill>
                  <a:schemeClr val="accent2"/>
                </a:solidFill>
                <a:latin typeface="Arial" panose="020B0604020202020204" pitchFamily="34" charset="0"/>
                <a:cs typeface="Arial" panose="020B0604020202020204" pitchFamily="34" charset="0"/>
              </a:rPr>
              <a:t>Vấn đề thảo luận</a:t>
            </a:r>
          </a:p>
        </p:txBody>
      </p:sp>
      <p:sp>
        <p:nvSpPr>
          <p:cNvPr id="7" name="Text Box 6"/>
          <p:cNvSpPr txBox="1"/>
          <p:nvPr/>
        </p:nvSpPr>
        <p:spPr>
          <a:xfrm>
            <a:off x="854075" y="1863725"/>
            <a:ext cx="7390130" cy="521970"/>
          </a:xfrm>
          <a:prstGeom prst="rect">
            <a:avLst/>
          </a:prstGeom>
          <a:noFill/>
        </p:spPr>
        <p:txBody>
          <a:bodyPr wrap="square" rtlCol="0">
            <a:spAutoFit/>
          </a:bodyPr>
          <a:lstStyle/>
          <a:p>
            <a:r>
              <a:rPr lang="en-SG" altLang="en-US" sz="2800"/>
              <a:t>1. Các vấn đề</a:t>
            </a:r>
          </a:p>
        </p:txBody>
      </p:sp>
      <p:sp>
        <p:nvSpPr>
          <p:cNvPr id="8" name="Text Box 7"/>
          <p:cNvSpPr txBox="1"/>
          <p:nvPr/>
        </p:nvSpPr>
        <p:spPr>
          <a:xfrm>
            <a:off x="882015" y="2839720"/>
            <a:ext cx="6576060" cy="521970"/>
          </a:xfrm>
          <a:prstGeom prst="rect">
            <a:avLst/>
          </a:prstGeom>
          <a:noFill/>
        </p:spPr>
        <p:txBody>
          <a:bodyPr wrap="square" rtlCol="0">
            <a:spAutoFit/>
          </a:bodyPr>
          <a:lstStyle/>
          <a:p>
            <a:r>
              <a:rPr lang="en-SG" altLang="en-US" sz="2800"/>
              <a:t>2. Chẩn đoán sơ bộ, phân biệt</a:t>
            </a:r>
          </a:p>
        </p:txBody>
      </p:sp>
      <p:sp>
        <p:nvSpPr>
          <p:cNvPr id="9" name="Text Box 8"/>
          <p:cNvSpPr txBox="1"/>
          <p:nvPr/>
        </p:nvSpPr>
        <p:spPr>
          <a:xfrm>
            <a:off x="882015" y="3768090"/>
            <a:ext cx="7129780" cy="953135"/>
          </a:xfrm>
          <a:prstGeom prst="rect">
            <a:avLst/>
          </a:prstGeom>
          <a:noFill/>
        </p:spPr>
        <p:txBody>
          <a:bodyPr wrap="square" rtlCol="0">
            <a:spAutoFit/>
          </a:bodyPr>
          <a:lstStyle/>
          <a:p>
            <a:r>
              <a:rPr lang="en-SG" altLang="en-US" sz="2800"/>
              <a:t>3. Đề nghị cận lâm sàng để tiếp cận từng bước bệnh nhân bệnh thận mạn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45" y="199390"/>
            <a:ext cx="8229600" cy="582613"/>
          </a:xfrm>
        </p:spPr>
        <p:txBody>
          <a:bodyPr/>
          <a:lstStyle/>
          <a:p>
            <a:r>
              <a:rPr lang="en-SG" altLang="en-US" b="1">
                <a:solidFill>
                  <a:schemeClr val="accent2"/>
                </a:solidFill>
              </a:rPr>
              <a:t>Cận lâm sàng</a:t>
            </a:r>
          </a:p>
        </p:txBody>
      </p:sp>
      <p:sp>
        <p:nvSpPr>
          <p:cNvPr id="3" name="Content Placeholder 2"/>
          <p:cNvSpPr>
            <a:spLocks noGrp="1"/>
          </p:cNvSpPr>
          <p:nvPr>
            <p:ph idx="1"/>
          </p:nvPr>
        </p:nvSpPr>
        <p:spPr>
          <a:xfrm>
            <a:off x="132080" y="914400"/>
            <a:ext cx="8879840" cy="4892040"/>
          </a:xfrm>
        </p:spPr>
        <p:txBody>
          <a:bodyPr/>
          <a:lstStyle/>
          <a:p>
            <a:pPr marL="0" marR="0" lvl="0" indent="0">
              <a:lnSpc>
                <a:spcPct val="140000"/>
              </a:lnSpc>
              <a:spcBef>
                <a:spcPts val="0"/>
              </a:spcBef>
              <a:spcAft>
                <a:spcPts val="0"/>
              </a:spcAft>
              <a:buFont typeface="+mj-lt"/>
              <a:buNone/>
            </a:pPr>
            <a:r>
              <a:rPr lang="en-SG" altLang="vi-VN" sz="2800" dirty="0">
                <a:solidFill>
                  <a:schemeClr val="tx1"/>
                </a:solidFill>
                <a:latin typeface="Arial" panose="020B0604020202020204" pitchFamily="34" charset="0"/>
                <a:cs typeface="Arial" panose="020B0604020202020204" pitchFamily="34" charset="0"/>
                <a:sym typeface="+mn-ea"/>
              </a:rPr>
              <a:t>13h30, 7/1 (NV)</a:t>
            </a:r>
          </a:p>
          <a:p>
            <a:pPr marR="0" lvl="0">
              <a:lnSpc>
                <a:spcPct val="140000"/>
              </a:lnSpc>
              <a:spcBef>
                <a:spcPts val="0"/>
              </a:spcBef>
              <a:spcAft>
                <a:spcPts val="0"/>
              </a:spcAft>
            </a:pPr>
            <a:r>
              <a:rPr lang="vi-VN" sz="2800" dirty="0">
                <a:solidFill>
                  <a:schemeClr val="tx1"/>
                </a:solidFill>
                <a:latin typeface="Arial" panose="020B0604020202020204" pitchFamily="34" charset="0"/>
                <a:cs typeface="Arial" panose="020B0604020202020204" pitchFamily="34" charset="0"/>
                <a:sym typeface="+mn-ea"/>
              </a:rPr>
              <a:t>CTM</a:t>
            </a:r>
            <a:r>
              <a:rPr lang="en-SG" altLang="vi-VN" sz="2800" dirty="0">
                <a:solidFill>
                  <a:schemeClr val="tx1"/>
                </a:solidFill>
                <a:latin typeface="Arial" panose="020B0604020202020204" pitchFamily="34" charset="0"/>
                <a:cs typeface="Arial" panose="020B0604020202020204" pitchFamily="34" charset="0"/>
                <a:sym typeface="+mn-ea"/>
              </a:rPr>
              <a:t>: </a:t>
            </a:r>
            <a:r>
              <a:rPr lang="vi-VN" sz="2800" dirty="0">
                <a:solidFill>
                  <a:schemeClr val="tx1"/>
                </a:solidFill>
                <a:latin typeface="Arial" panose="020B0604020202020204" pitchFamily="34" charset="0"/>
                <a:cs typeface="Arial" panose="020B0604020202020204" pitchFamily="34" charset="0"/>
                <a:sym typeface="+mn-ea"/>
              </a:rPr>
              <a:t>WBC 6.91 K/uL</a:t>
            </a:r>
            <a:r>
              <a:rPr lang="en-SG" altLang="vi-VN" sz="2800" dirty="0">
                <a:solidFill>
                  <a:schemeClr val="tx1"/>
                </a:solidFill>
                <a:latin typeface="Arial" panose="020B0604020202020204" pitchFamily="34" charset="0"/>
                <a:cs typeface="Arial" panose="020B0604020202020204" pitchFamily="34" charset="0"/>
                <a:sym typeface="+mn-ea"/>
              </a:rPr>
              <a:t>,</a:t>
            </a:r>
            <a:r>
              <a:rPr lang="vi-VN" sz="2800" dirty="0">
                <a:solidFill>
                  <a:schemeClr val="tx1"/>
                </a:solidFill>
                <a:latin typeface="Arial" panose="020B0604020202020204" pitchFamily="34" charset="0"/>
                <a:cs typeface="Arial" panose="020B0604020202020204" pitchFamily="34" charset="0"/>
                <a:sym typeface="+mn-ea"/>
              </a:rPr>
              <a:t> Neu 75.5%</a:t>
            </a:r>
            <a:r>
              <a:rPr lang="en-SG" altLang="vi-VN" sz="2800" dirty="0">
                <a:solidFill>
                  <a:schemeClr val="tx1"/>
                </a:solidFill>
                <a:latin typeface="Arial" panose="020B0604020202020204" pitchFamily="34" charset="0"/>
                <a:cs typeface="Arial" panose="020B0604020202020204" pitchFamily="34" charset="0"/>
                <a:sym typeface="+mn-ea"/>
              </a:rPr>
              <a:t>, </a:t>
            </a:r>
            <a:r>
              <a:rPr lang="vi-VN" sz="2800" dirty="0">
                <a:solidFill>
                  <a:schemeClr val="tx1"/>
                </a:solidFill>
                <a:latin typeface="Arial" panose="020B0604020202020204" pitchFamily="34" charset="0"/>
                <a:cs typeface="Arial" panose="020B0604020202020204" pitchFamily="34" charset="0"/>
                <a:sym typeface="+mn-ea"/>
              </a:rPr>
              <a:t>HGB 100 g/L. Hct 29.6%</a:t>
            </a:r>
            <a:r>
              <a:rPr lang="en-SG" altLang="vi-VN" sz="2800" dirty="0">
                <a:solidFill>
                  <a:schemeClr val="tx1"/>
                </a:solidFill>
                <a:latin typeface="Arial" panose="020B0604020202020204" pitchFamily="34" charset="0"/>
                <a:cs typeface="Arial" panose="020B0604020202020204" pitchFamily="34" charset="0"/>
                <a:sym typeface="+mn-ea"/>
              </a:rPr>
              <a:t>,</a:t>
            </a:r>
            <a:r>
              <a:rPr lang="vi-VN" sz="2800" dirty="0">
                <a:solidFill>
                  <a:schemeClr val="tx1"/>
                </a:solidFill>
                <a:latin typeface="Arial" panose="020B0604020202020204" pitchFamily="34" charset="0"/>
                <a:cs typeface="Arial" panose="020B0604020202020204" pitchFamily="34" charset="0"/>
                <a:sym typeface="+mn-ea"/>
              </a:rPr>
              <a:t> MCV 63.9fL</a:t>
            </a:r>
            <a:r>
              <a:rPr lang="en-SG" altLang="vi-VN" sz="2800" dirty="0">
                <a:solidFill>
                  <a:schemeClr val="tx1"/>
                </a:solidFill>
                <a:latin typeface="Arial" panose="020B0604020202020204" pitchFamily="34" charset="0"/>
                <a:cs typeface="Arial" panose="020B0604020202020204" pitchFamily="34" charset="0"/>
                <a:sym typeface="+mn-ea"/>
              </a:rPr>
              <a:t>,</a:t>
            </a:r>
            <a:r>
              <a:rPr lang="vi-VN" sz="2800" dirty="0">
                <a:solidFill>
                  <a:schemeClr val="tx1"/>
                </a:solidFill>
                <a:latin typeface="Arial" panose="020B0604020202020204" pitchFamily="34" charset="0"/>
                <a:cs typeface="Arial" panose="020B0604020202020204" pitchFamily="34" charset="0"/>
                <a:sym typeface="+mn-ea"/>
              </a:rPr>
              <a:t> MCH 21.6pg</a:t>
            </a:r>
            <a:r>
              <a:rPr lang="en-SG" altLang="vi-VN" sz="2800" dirty="0">
                <a:solidFill>
                  <a:schemeClr val="tx1"/>
                </a:solidFill>
                <a:latin typeface="Arial" panose="020B0604020202020204" pitchFamily="34" charset="0"/>
                <a:cs typeface="Arial" panose="020B0604020202020204" pitchFamily="34" charset="0"/>
                <a:sym typeface="+mn-ea"/>
              </a:rPr>
              <a:t>, </a:t>
            </a:r>
            <a:r>
              <a:rPr lang="vi-VN" sz="2800" dirty="0">
                <a:solidFill>
                  <a:schemeClr val="tx1"/>
                </a:solidFill>
                <a:latin typeface="Arial" panose="020B0604020202020204" pitchFamily="34" charset="0"/>
                <a:cs typeface="Arial" panose="020B0604020202020204" pitchFamily="34" charset="0"/>
                <a:sym typeface="+mn-ea"/>
              </a:rPr>
              <a:t>PLT 181 G/L</a:t>
            </a:r>
          </a:p>
          <a:p>
            <a:pPr marR="0" lvl="0">
              <a:lnSpc>
                <a:spcPct val="140000"/>
              </a:lnSpc>
              <a:spcBef>
                <a:spcPts val="0"/>
              </a:spcBef>
              <a:spcAft>
                <a:spcPts val="0"/>
              </a:spcAft>
            </a:pPr>
            <a:r>
              <a:rPr lang="vi-VN" sz="2800" dirty="0">
                <a:solidFill>
                  <a:schemeClr val="tx1"/>
                </a:solidFill>
                <a:latin typeface="Arial" panose="020B0604020202020204" pitchFamily="34" charset="0"/>
                <a:cs typeface="Arial" panose="020B0604020202020204" pitchFamily="34" charset="0"/>
                <a:sym typeface="+mn-ea"/>
              </a:rPr>
              <a:t>Creatinin 419 umol/L</a:t>
            </a:r>
            <a:r>
              <a:rPr lang="en-SG" altLang="vi-VN" sz="2800" dirty="0">
                <a:solidFill>
                  <a:schemeClr val="tx1"/>
                </a:solidFill>
                <a:latin typeface="Arial" panose="020B0604020202020204" pitchFamily="34" charset="0"/>
                <a:cs typeface="Arial" panose="020B0604020202020204" pitchFamily="34" charset="0"/>
                <a:sym typeface="+mn-ea"/>
              </a:rPr>
              <a:t>, </a:t>
            </a:r>
            <a:r>
              <a:rPr lang="vi-VN" sz="2800" dirty="0">
                <a:solidFill>
                  <a:schemeClr val="tx1"/>
                </a:solidFill>
                <a:latin typeface="Arial" panose="020B0604020202020204" pitchFamily="34" charset="0"/>
                <a:cs typeface="Arial" panose="020B0604020202020204" pitchFamily="34" charset="0"/>
                <a:sym typeface="+mn-ea"/>
              </a:rPr>
              <a:t>AST 42.9 U/L. ALT 35.8 U/L</a:t>
            </a:r>
          </a:p>
          <a:p>
            <a:pPr marR="0" lvl="0">
              <a:lnSpc>
                <a:spcPct val="140000"/>
              </a:lnSpc>
              <a:spcBef>
                <a:spcPts val="0"/>
              </a:spcBef>
              <a:spcAft>
                <a:spcPts val="0"/>
              </a:spcAft>
            </a:pPr>
            <a:r>
              <a:rPr lang="vi-VN" sz="2800" dirty="0">
                <a:solidFill>
                  <a:schemeClr val="tx1"/>
                </a:solidFill>
                <a:latin typeface="Arial" panose="020B0604020202020204" pitchFamily="34" charset="0"/>
                <a:cs typeface="Arial" panose="020B0604020202020204" pitchFamily="34" charset="0"/>
                <a:sym typeface="+mn-ea"/>
              </a:rPr>
              <a:t>Đường huyết 8.11 mmol/L</a:t>
            </a:r>
          </a:p>
          <a:p>
            <a:pPr marL="0" lvl="0" indent="0">
              <a:buNone/>
            </a:pPr>
            <a:r>
              <a:rPr lang="vi-VN" sz="2800" b="1" dirty="0">
                <a:solidFill>
                  <a:schemeClr val="tx1"/>
                </a:solidFill>
                <a:effectLst/>
                <a:latin typeface="Arial" panose="020B0604020202020204" pitchFamily="34" charset="0"/>
                <a:ea typeface="Calibri" panose="020F0502020204030204" charset="0"/>
                <a:cs typeface="Arial" panose="020B0604020202020204" pitchFamily="34" charset="0"/>
                <a:sym typeface="+mn-ea"/>
              </a:rPr>
              <a:t>TPTNT: </a:t>
            </a:r>
            <a:r>
              <a:rPr lang="vi-VN" sz="2800" dirty="0">
                <a:solidFill>
                  <a:schemeClr val="tx1"/>
                </a:solidFill>
                <a:effectLst/>
                <a:latin typeface="Arial" panose="020B0604020202020204" pitchFamily="34" charset="0"/>
                <a:ea typeface="Calibri" panose="020F0502020204030204" charset="0"/>
                <a:cs typeface="Arial" panose="020B0604020202020204" pitchFamily="34" charset="0"/>
                <a:sym typeface="+mn-ea"/>
              </a:rPr>
              <a:t>HC 10/uL</a:t>
            </a:r>
            <a:r>
              <a:rPr lang="en-SG" altLang="vi-VN" sz="2800" dirty="0">
                <a:solidFill>
                  <a:schemeClr val="tx1"/>
                </a:solidFill>
                <a:effectLst/>
                <a:latin typeface="Arial" panose="020B0604020202020204" pitchFamily="34" charset="0"/>
                <a:ea typeface="Calibri" panose="020F0502020204030204" charset="0"/>
                <a:cs typeface="Arial" panose="020B0604020202020204" pitchFamily="34" charset="0"/>
                <a:sym typeface="+mn-ea"/>
              </a:rPr>
              <a:t>; </a:t>
            </a:r>
            <a:r>
              <a:rPr lang="vi-VN" sz="2800" dirty="0">
                <a:solidFill>
                  <a:schemeClr val="tx1"/>
                </a:solidFill>
                <a:effectLst/>
                <a:latin typeface="Arial" panose="020B0604020202020204" pitchFamily="34" charset="0"/>
                <a:ea typeface="Calibri" panose="020F0502020204030204" charset="0"/>
                <a:cs typeface="Arial" panose="020B0604020202020204" pitchFamily="34" charset="0"/>
                <a:sym typeface="+mn-ea"/>
              </a:rPr>
              <a:t>Protein (+)</a:t>
            </a:r>
            <a:r>
              <a:rPr lang="en-SG" altLang="vi-VN" sz="2800" dirty="0">
                <a:solidFill>
                  <a:schemeClr val="tx1"/>
                </a:solidFill>
                <a:effectLst/>
                <a:latin typeface="Arial" panose="020B0604020202020204" pitchFamily="34" charset="0"/>
                <a:ea typeface="Calibri" panose="020F0502020204030204" charset="0"/>
                <a:cs typeface="Arial" panose="020B0604020202020204" pitchFamily="34" charset="0"/>
                <a:sym typeface="+mn-ea"/>
              </a:rPr>
              <a:t>; </a:t>
            </a:r>
            <a:r>
              <a:rPr lang="vi-VN" sz="2800" dirty="0">
                <a:solidFill>
                  <a:schemeClr val="tx1"/>
                </a:solidFill>
                <a:effectLst/>
                <a:latin typeface="Arial" panose="020B0604020202020204" pitchFamily="34" charset="0"/>
                <a:ea typeface="Calibri" panose="020F0502020204030204" charset="0"/>
                <a:cs typeface="Arial" panose="020B0604020202020204" pitchFamily="34" charset="0"/>
                <a:sym typeface="+mn-ea"/>
              </a:rPr>
              <a:t>Glucose (-)</a:t>
            </a:r>
            <a:r>
              <a:rPr lang="en-SG" altLang="vi-VN" sz="2800" dirty="0">
                <a:solidFill>
                  <a:schemeClr val="tx1"/>
                </a:solidFill>
                <a:effectLst/>
                <a:latin typeface="Arial" panose="020B0604020202020204" pitchFamily="34" charset="0"/>
                <a:ea typeface="Calibri" panose="020F0502020204030204" charset="0"/>
                <a:cs typeface="Arial" panose="020B0604020202020204" pitchFamily="34" charset="0"/>
                <a:sym typeface="+mn-ea"/>
              </a:rPr>
              <a:t>; </a:t>
            </a:r>
            <a:r>
              <a:rPr lang="vi-VN" sz="2800" dirty="0">
                <a:solidFill>
                  <a:schemeClr val="tx1"/>
                </a:solidFill>
                <a:effectLst/>
                <a:latin typeface="Arial" panose="020B0604020202020204" pitchFamily="34" charset="0"/>
                <a:ea typeface="Calibri" panose="020F0502020204030204" charset="0"/>
                <a:cs typeface="Arial" panose="020B0604020202020204" pitchFamily="34" charset="0"/>
                <a:sym typeface="+mn-ea"/>
              </a:rPr>
              <a:t>Leukocytes 500/uL</a:t>
            </a:r>
          </a:p>
        </p:txBody>
      </p:sp>
      <p:sp>
        <p:nvSpPr>
          <p:cNvPr id="4" name="Slide Number Placeholder 3"/>
          <p:cNvSpPr>
            <a:spLocks noGrp="1"/>
          </p:cNvSpPr>
          <p:nvPr>
            <p:ph type="sldNum" sz="quarter" idx="12"/>
          </p:nvPr>
        </p:nvSpPr>
        <p:spPr/>
        <p:txBody>
          <a:bodyPr/>
          <a:lstStyle/>
          <a:p>
            <a:fld id="{59C7CC53-AA6F-4A68-923C-40AE4BD5D118}"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70936" y="953098"/>
          <a:ext cx="8608060" cy="6015990"/>
        </p:xfrm>
        <a:graphic>
          <a:graphicData uri="http://schemas.openxmlformats.org/drawingml/2006/table">
            <a:tbl>
              <a:tblPr bandRow="1">
                <a:tableStyleId>{1E171933-4619-4E11-9A3F-F7608DF75F80}</a:tableStyleId>
              </a:tblPr>
              <a:tblGrid>
                <a:gridCol w="1906270">
                  <a:extLst>
                    <a:ext uri="{9D8B030D-6E8A-4147-A177-3AD203B41FA5}">
                      <a16:colId xmlns:a16="http://schemas.microsoft.com/office/drawing/2014/main" val="20000"/>
                    </a:ext>
                  </a:extLst>
                </a:gridCol>
                <a:gridCol w="1259840">
                  <a:extLst>
                    <a:ext uri="{9D8B030D-6E8A-4147-A177-3AD203B41FA5}">
                      <a16:colId xmlns:a16="http://schemas.microsoft.com/office/drawing/2014/main" val="20001"/>
                    </a:ext>
                  </a:extLst>
                </a:gridCol>
                <a:gridCol w="1134110">
                  <a:extLst>
                    <a:ext uri="{9D8B030D-6E8A-4147-A177-3AD203B41FA5}">
                      <a16:colId xmlns:a16="http://schemas.microsoft.com/office/drawing/2014/main" val="20002"/>
                    </a:ext>
                  </a:extLst>
                </a:gridCol>
                <a:gridCol w="1300480">
                  <a:extLst>
                    <a:ext uri="{9D8B030D-6E8A-4147-A177-3AD203B41FA5}">
                      <a16:colId xmlns:a16="http://schemas.microsoft.com/office/drawing/2014/main" val="20003"/>
                    </a:ext>
                  </a:extLst>
                </a:gridCol>
                <a:gridCol w="1374140">
                  <a:extLst>
                    <a:ext uri="{9D8B030D-6E8A-4147-A177-3AD203B41FA5}">
                      <a16:colId xmlns:a16="http://schemas.microsoft.com/office/drawing/2014/main" val="20004"/>
                    </a:ext>
                  </a:extLst>
                </a:gridCol>
                <a:gridCol w="1633220">
                  <a:extLst>
                    <a:ext uri="{9D8B030D-6E8A-4147-A177-3AD203B41FA5}">
                      <a16:colId xmlns:a16="http://schemas.microsoft.com/office/drawing/2014/main" val="20005"/>
                    </a:ext>
                  </a:extLst>
                </a:gridCol>
              </a:tblGrid>
              <a:tr h="915670">
                <a:tc>
                  <a:txBody>
                    <a:bodyPr/>
                    <a:lstStyle/>
                    <a:p>
                      <a:pPr algn="ctr">
                        <a:lnSpc>
                          <a:spcPct val="115000"/>
                        </a:lnSpc>
                        <a:spcAft>
                          <a:spcPts val="1000"/>
                        </a:spcAft>
                      </a:pPr>
                      <a:r>
                        <a:rPr lang="vi-VN" sz="2000">
                          <a:effectLst/>
                        </a:rPr>
                        <a:t> </a:t>
                      </a:r>
                    </a:p>
                  </a:txBody>
                  <a:tcPr marL="51435" marR="51435" marT="0" marB="0" anchor="ctr"/>
                </a:tc>
                <a:tc>
                  <a:txBody>
                    <a:bodyPr/>
                    <a:lstStyle/>
                    <a:p>
                      <a:pPr algn="ctr">
                        <a:lnSpc>
                          <a:spcPct val="115000"/>
                        </a:lnSpc>
                        <a:spcAft>
                          <a:spcPts val="1000"/>
                        </a:spcAft>
                      </a:pPr>
                      <a:r>
                        <a:rPr lang="vi-VN" sz="2000">
                          <a:effectLst/>
                        </a:rPr>
                        <a:t>NV 13h30 7/1</a:t>
                      </a:r>
                    </a:p>
                  </a:txBody>
                  <a:tcPr marL="51435" marR="51435" marT="0" marB="0" anchor="ctr"/>
                </a:tc>
                <a:tc>
                  <a:txBody>
                    <a:bodyPr/>
                    <a:lstStyle/>
                    <a:p>
                      <a:pPr algn="ctr">
                        <a:lnSpc>
                          <a:spcPct val="115000"/>
                        </a:lnSpc>
                        <a:spcAft>
                          <a:spcPts val="1000"/>
                        </a:spcAft>
                      </a:pPr>
                      <a:r>
                        <a:rPr lang="vi-VN" sz="2000">
                          <a:effectLst/>
                        </a:rPr>
                        <a:t>19h15 8/1 </a:t>
                      </a:r>
                    </a:p>
                  </a:txBody>
                  <a:tcPr marL="51435" marR="51435" marT="0" marB="0" anchor="ctr"/>
                </a:tc>
                <a:tc>
                  <a:txBody>
                    <a:bodyPr/>
                    <a:lstStyle/>
                    <a:p>
                      <a:pPr algn="ctr">
                        <a:lnSpc>
                          <a:spcPct val="115000"/>
                        </a:lnSpc>
                        <a:spcAft>
                          <a:spcPts val="1000"/>
                        </a:spcAft>
                      </a:pPr>
                      <a:r>
                        <a:rPr lang="vi-VN" sz="2000">
                          <a:effectLst/>
                        </a:rPr>
                        <a:t>7h 9/1 </a:t>
                      </a:r>
                    </a:p>
                  </a:txBody>
                  <a:tcPr marL="51435" marR="51435" marT="0" marB="0" anchor="ctr"/>
                </a:tc>
                <a:tc>
                  <a:txBody>
                    <a:bodyPr/>
                    <a:lstStyle/>
                    <a:p>
                      <a:pPr algn="ctr">
                        <a:lnSpc>
                          <a:spcPct val="115000"/>
                        </a:lnSpc>
                        <a:spcAft>
                          <a:spcPts val="1000"/>
                        </a:spcAft>
                      </a:pPr>
                      <a:r>
                        <a:rPr lang="vi-VN" sz="2000">
                          <a:effectLst/>
                        </a:rPr>
                        <a:t>5h30 11/1 </a:t>
                      </a:r>
                    </a:p>
                  </a:txBody>
                  <a:tcPr marL="51435" marR="51435" marT="0" marB="0" anchor="ctr"/>
                </a:tc>
                <a:tc>
                  <a:txBody>
                    <a:bodyPr/>
                    <a:lstStyle/>
                    <a:p>
                      <a:pPr algn="ctr">
                        <a:lnSpc>
                          <a:spcPct val="115000"/>
                        </a:lnSpc>
                        <a:spcAft>
                          <a:spcPts val="1000"/>
                        </a:spcAft>
                      </a:pPr>
                      <a:r>
                        <a:rPr lang="vi-VN" sz="2000">
                          <a:effectLst/>
                        </a:rPr>
                        <a:t>7h 12/1</a:t>
                      </a:r>
                    </a:p>
                  </a:txBody>
                  <a:tcPr marL="51435" marR="51435" marT="0" marB="0" anchor="ctr"/>
                </a:tc>
                <a:extLst>
                  <a:ext uri="{0D108BD9-81ED-4DB2-BD59-A6C34878D82A}">
                    <a16:rowId xmlns:a16="http://schemas.microsoft.com/office/drawing/2014/main" val="10000"/>
                  </a:ext>
                </a:extLst>
              </a:tr>
              <a:tr h="616585">
                <a:tc>
                  <a:txBody>
                    <a:bodyPr/>
                    <a:lstStyle/>
                    <a:p>
                      <a:pPr algn="ctr">
                        <a:lnSpc>
                          <a:spcPct val="115000"/>
                        </a:lnSpc>
                        <a:spcAft>
                          <a:spcPts val="1000"/>
                        </a:spcAft>
                      </a:pPr>
                      <a:r>
                        <a:rPr lang="vi-VN" sz="2000">
                          <a:effectLst/>
                        </a:rPr>
                        <a:t>Ure</a:t>
                      </a:r>
                    </a:p>
                    <a:p>
                      <a:pPr algn="ctr">
                        <a:lnSpc>
                          <a:spcPct val="115000"/>
                        </a:lnSpc>
                        <a:spcAft>
                          <a:spcPts val="1000"/>
                        </a:spcAft>
                      </a:pPr>
                      <a:r>
                        <a:rPr lang="en-US" altLang="vi-VN" sz="2000">
                          <a:effectLst/>
                        </a:rPr>
                        <a:t>mmol/L</a:t>
                      </a:r>
                    </a:p>
                  </a:txBody>
                  <a:tcPr marL="51435" marR="51435" marT="0" marB="0" anchor="ctr"/>
                </a:tc>
                <a:tc>
                  <a:txBody>
                    <a:bodyPr/>
                    <a:lstStyle/>
                    <a:p>
                      <a:pPr algn="ctr">
                        <a:lnSpc>
                          <a:spcPct val="115000"/>
                        </a:lnSpc>
                        <a:spcAft>
                          <a:spcPts val="1000"/>
                        </a:spcAft>
                      </a:pPr>
                      <a:r>
                        <a:rPr lang="vi-VN" sz="2000">
                          <a:effectLst/>
                        </a:rPr>
                        <a:t> </a:t>
                      </a:r>
                    </a:p>
                  </a:txBody>
                  <a:tcPr marL="51435" marR="51435" marT="0" marB="0" anchor="ctr"/>
                </a:tc>
                <a:tc>
                  <a:txBody>
                    <a:bodyPr/>
                    <a:lstStyle/>
                    <a:p>
                      <a:pPr marL="457200" algn="ctr"/>
                      <a:r>
                        <a:rPr lang="vi-VN" sz="2000">
                          <a:effectLst/>
                        </a:rPr>
                        <a:t>17.8</a:t>
                      </a:r>
                    </a:p>
                  </a:txBody>
                  <a:tcPr marL="51435" marR="51435" marT="0" marB="0" anchor="ctr"/>
                </a:tc>
                <a:tc>
                  <a:txBody>
                    <a:bodyPr/>
                    <a:lstStyle/>
                    <a:p>
                      <a:pPr algn="ctr">
                        <a:lnSpc>
                          <a:spcPct val="115000"/>
                        </a:lnSpc>
                        <a:spcAft>
                          <a:spcPts val="1000"/>
                        </a:spcAft>
                      </a:pPr>
                      <a:r>
                        <a:rPr lang="vi-VN" sz="2000">
                          <a:effectLst/>
                        </a:rPr>
                        <a:t>42.8</a:t>
                      </a:r>
                    </a:p>
                  </a:txBody>
                  <a:tcPr marL="51435" marR="51435" marT="0" marB="0" anchor="ctr"/>
                </a:tc>
                <a:tc>
                  <a:txBody>
                    <a:bodyPr/>
                    <a:lstStyle/>
                    <a:p>
                      <a:pPr marL="457200" algn="ctr"/>
                      <a:r>
                        <a:rPr lang="vi-VN" sz="2000">
                          <a:effectLst/>
                        </a:rPr>
                        <a:t>27.4 </a:t>
                      </a:r>
                    </a:p>
                  </a:txBody>
                  <a:tcPr marL="51435" marR="51435" marT="0" marB="0" anchor="ctr"/>
                </a:tc>
                <a:tc>
                  <a:txBody>
                    <a:bodyPr/>
                    <a:lstStyle/>
                    <a:p>
                      <a:pPr marL="457200" algn="ctr"/>
                      <a:r>
                        <a:rPr lang="vi-VN" sz="2000">
                          <a:effectLst/>
                        </a:rPr>
                        <a:t>13.48</a:t>
                      </a:r>
                    </a:p>
                  </a:txBody>
                  <a:tcPr marL="51435" marR="51435" marT="0" marB="0" anchor="ctr"/>
                </a:tc>
                <a:extLst>
                  <a:ext uri="{0D108BD9-81ED-4DB2-BD59-A6C34878D82A}">
                    <a16:rowId xmlns:a16="http://schemas.microsoft.com/office/drawing/2014/main" val="10001"/>
                  </a:ext>
                </a:extLst>
              </a:tr>
              <a:tr h="739775">
                <a:tc>
                  <a:txBody>
                    <a:bodyPr/>
                    <a:lstStyle/>
                    <a:p>
                      <a:pPr algn="ctr">
                        <a:lnSpc>
                          <a:spcPct val="115000"/>
                        </a:lnSpc>
                        <a:spcAft>
                          <a:spcPts val="1000"/>
                        </a:spcAft>
                      </a:pPr>
                      <a:r>
                        <a:rPr lang="vi-VN" sz="2000" b="1">
                          <a:solidFill>
                            <a:srgbClr val="FF0000"/>
                          </a:solidFill>
                          <a:effectLst/>
                        </a:rPr>
                        <a:t>Creatinin</a:t>
                      </a:r>
                    </a:p>
                    <a:p>
                      <a:pPr algn="ctr">
                        <a:lnSpc>
                          <a:spcPct val="115000"/>
                        </a:lnSpc>
                        <a:spcAft>
                          <a:spcPts val="1000"/>
                        </a:spcAft>
                      </a:pPr>
                      <a:r>
                        <a:rPr lang="vi-VN" sz="2000" b="1">
                          <a:solidFill>
                            <a:srgbClr val="FF0000"/>
                          </a:solidFill>
                          <a:effectLst/>
                          <a:sym typeface="+mn-ea"/>
                        </a:rPr>
                        <a:t>umol/L</a:t>
                      </a:r>
                    </a:p>
                  </a:txBody>
                  <a:tcPr marL="51435" marR="51435" marT="0" marB="0" anchor="ctr"/>
                </a:tc>
                <a:tc>
                  <a:txBody>
                    <a:bodyPr/>
                    <a:lstStyle/>
                    <a:p>
                      <a:pPr algn="ctr">
                        <a:lnSpc>
                          <a:spcPct val="115000"/>
                        </a:lnSpc>
                        <a:spcAft>
                          <a:spcPts val="1000"/>
                        </a:spcAft>
                      </a:pPr>
                      <a:r>
                        <a:rPr lang="vi-VN" sz="2400" b="0">
                          <a:solidFill>
                            <a:srgbClr val="FF0000"/>
                          </a:solidFill>
                          <a:effectLst/>
                        </a:rPr>
                        <a:t>419 </a:t>
                      </a:r>
                    </a:p>
                  </a:txBody>
                  <a:tcPr marL="51435" marR="51435" marT="0" marB="0" anchor="ctr"/>
                </a:tc>
                <a:tc>
                  <a:txBody>
                    <a:bodyPr/>
                    <a:lstStyle/>
                    <a:p>
                      <a:pPr algn="ctr">
                        <a:lnSpc>
                          <a:spcPct val="115000"/>
                        </a:lnSpc>
                        <a:spcAft>
                          <a:spcPts val="1000"/>
                        </a:spcAft>
                      </a:pPr>
                      <a:r>
                        <a:rPr lang="vi-VN" sz="2400" b="0">
                          <a:solidFill>
                            <a:srgbClr val="FF0000"/>
                          </a:solidFill>
                          <a:effectLst/>
                        </a:rPr>
                        <a:t>165</a:t>
                      </a:r>
                    </a:p>
                  </a:txBody>
                  <a:tcPr marL="51435" marR="51435" marT="0" marB="0" anchor="ctr"/>
                </a:tc>
                <a:tc>
                  <a:txBody>
                    <a:bodyPr/>
                    <a:lstStyle/>
                    <a:p>
                      <a:pPr marL="457200" algn="ctr"/>
                      <a:r>
                        <a:rPr lang="vi-VN" sz="2400" b="0">
                          <a:solidFill>
                            <a:srgbClr val="FF0000"/>
                          </a:solidFill>
                          <a:effectLst/>
                        </a:rPr>
                        <a:t>341</a:t>
                      </a:r>
                    </a:p>
                  </a:txBody>
                  <a:tcPr marL="51435" marR="51435" marT="0" marB="0" anchor="ctr"/>
                </a:tc>
                <a:tc>
                  <a:txBody>
                    <a:bodyPr/>
                    <a:lstStyle/>
                    <a:p>
                      <a:pPr marL="457200" algn="ctr"/>
                      <a:r>
                        <a:rPr lang="vi-VN" sz="2400" b="0">
                          <a:solidFill>
                            <a:srgbClr val="FF0000"/>
                          </a:solidFill>
                          <a:effectLst/>
                        </a:rPr>
                        <a:t>303.6</a:t>
                      </a:r>
                    </a:p>
                  </a:txBody>
                  <a:tcPr marL="51435" marR="51435" marT="0" marB="0" anchor="ctr"/>
                </a:tc>
                <a:tc>
                  <a:txBody>
                    <a:bodyPr/>
                    <a:lstStyle/>
                    <a:p>
                      <a:pPr marL="457200" algn="ctr"/>
                      <a:r>
                        <a:rPr lang="vi-VN" sz="2400" b="0">
                          <a:solidFill>
                            <a:srgbClr val="FF0000"/>
                          </a:solidFill>
                          <a:effectLst/>
                        </a:rPr>
                        <a:t>241.6</a:t>
                      </a:r>
                    </a:p>
                  </a:txBody>
                  <a:tcPr marL="51435" marR="51435" marT="0" marB="0" anchor="ctr"/>
                </a:tc>
                <a:extLst>
                  <a:ext uri="{0D108BD9-81ED-4DB2-BD59-A6C34878D82A}">
                    <a16:rowId xmlns:a16="http://schemas.microsoft.com/office/drawing/2014/main" val="10002"/>
                  </a:ext>
                </a:extLst>
              </a:tr>
              <a:tr h="739775">
                <a:tc>
                  <a:txBody>
                    <a:bodyPr/>
                    <a:lstStyle/>
                    <a:p>
                      <a:pPr algn="ctr">
                        <a:lnSpc>
                          <a:spcPct val="115000"/>
                        </a:lnSpc>
                        <a:spcAft>
                          <a:spcPts val="1000"/>
                        </a:spcAft>
                      </a:pPr>
                      <a:r>
                        <a:rPr lang="vi-VN" sz="2000">
                          <a:effectLst/>
                        </a:rPr>
                        <a:t>Na</a:t>
                      </a:r>
                    </a:p>
                  </a:txBody>
                  <a:tcPr marL="68580" marR="68580" marT="0" marB="0" anchor="ctr"/>
                </a:tc>
                <a:tc>
                  <a:txBody>
                    <a:bodyPr/>
                    <a:lstStyle/>
                    <a:p>
                      <a:pPr marL="457200" algn="ctr"/>
                      <a:r>
                        <a:rPr lang="vi-VN" sz="2000">
                          <a:effectLst/>
                        </a:rPr>
                        <a:t>109.2</a:t>
                      </a:r>
                    </a:p>
                  </a:txBody>
                  <a:tcPr marL="68580" marR="68580" marT="0" marB="0" anchor="ctr"/>
                </a:tc>
                <a:tc>
                  <a:txBody>
                    <a:bodyPr/>
                    <a:lstStyle/>
                    <a:p>
                      <a:pPr marL="457200" algn="ctr"/>
                      <a:r>
                        <a:rPr lang="vi-VN" sz="2000">
                          <a:effectLst/>
                        </a:rPr>
                        <a:t>116</a:t>
                      </a:r>
                    </a:p>
                  </a:txBody>
                  <a:tcPr marL="68580" marR="68580" marT="0" marB="0" anchor="ctr"/>
                </a:tc>
                <a:tc>
                  <a:txBody>
                    <a:bodyPr/>
                    <a:lstStyle/>
                    <a:p>
                      <a:pPr algn="ctr">
                        <a:lnSpc>
                          <a:spcPct val="115000"/>
                        </a:lnSpc>
                        <a:spcAft>
                          <a:spcPts val="1000"/>
                        </a:spcAft>
                      </a:pPr>
                      <a:r>
                        <a:rPr lang="vi-VN" sz="2000">
                          <a:effectLst/>
                        </a:rPr>
                        <a:t>125</a:t>
                      </a:r>
                    </a:p>
                  </a:txBody>
                  <a:tcPr marL="68580" marR="68580" marT="0" marB="0" anchor="ctr"/>
                </a:tc>
                <a:tc>
                  <a:txBody>
                    <a:bodyPr/>
                    <a:lstStyle/>
                    <a:p>
                      <a:pPr algn="ctr">
                        <a:lnSpc>
                          <a:spcPct val="115000"/>
                        </a:lnSpc>
                        <a:spcAft>
                          <a:spcPts val="1000"/>
                        </a:spcAft>
                      </a:pPr>
                      <a:r>
                        <a:rPr lang="vi-VN" sz="2000">
                          <a:effectLst/>
                        </a:rPr>
                        <a:t>133</a:t>
                      </a:r>
                    </a:p>
                  </a:txBody>
                  <a:tcPr marL="68580" marR="68580" marT="0" marB="0" anchor="ctr"/>
                </a:tc>
                <a:tc>
                  <a:txBody>
                    <a:bodyPr/>
                    <a:lstStyle/>
                    <a:p>
                      <a:pPr algn="ctr">
                        <a:lnSpc>
                          <a:spcPct val="115000"/>
                        </a:lnSpc>
                        <a:spcAft>
                          <a:spcPts val="1000"/>
                        </a:spcAft>
                      </a:pPr>
                      <a:r>
                        <a:rPr lang="vi-VN" sz="2000">
                          <a:effectLst/>
                        </a:rPr>
                        <a:t>134.9</a:t>
                      </a:r>
                    </a:p>
                  </a:txBody>
                  <a:tcPr marL="68580" marR="68580" marT="0" marB="0" anchor="ctr"/>
                </a:tc>
                <a:extLst>
                  <a:ext uri="{0D108BD9-81ED-4DB2-BD59-A6C34878D82A}">
                    <a16:rowId xmlns:a16="http://schemas.microsoft.com/office/drawing/2014/main" val="10003"/>
                  </a:ext>
                </a:extLst>
              </a:tr>
              <a:tr h="739775">
                <a:tc>
                  <a:txBody>
                    <a:bodyPr/>
                    <a:lstStyle/>
                    <a:p>
                      <a:pPr algn="ctr">
                        <a:lnSpc>
                          <a:spcPct val="115000"/>
                        </a:lnSpc>
                        <a:spcAft>
                          <a:spcPts val="1000"/>
                        </a:spcAft>
                      </a:pPr>
                      <a:r>
                        <a:rPr lang="vi-VN" sz="2000">
                          <a:effectLst/>
                        </a:rPr>
                        <a:t>Ka</a:t>
                      </a:r>
                    </a:p>
                  </a:txBody>
                  <a:tcPr marL="68580" marR="68580" marT="0" marB="0" anchor="ctr"/>
                </a:tc>
                <a:tc>
                  <a:txBody>
                    <a:bodyPr/>
                    <a:lstStyle/>
                    <a:p>
                      <a:pPr marL="457200" algn="ctr"/>
                      <a:r>
                        <a:rPr lang="vi-VN" sz="2000">
                          <a:effectLst/>
                        </a:rPr>
                        <a:t>4.66 </a:t>
                      </a:r>
                    </a:p>
                  </a:txBody>
                  <a:tcPr marL="68580" marR="68580" marT="0" marB="0" anchor="ctr"/>
                </a:tc>
                <a:tc>
                  <a:txBody>
                    <a:bodyPr/>
                    <a:lstStyle/>
                    <a:p>
                      <a:pPr marL="457200" algn="ctr"/>
                      <a:r>
                        <a:rPr lang="vi-VN" sz="2000">
                          <a:effectLst/>
                        </a:rPr>
                        <a:t>4.14 </a:t>
                      </a:r>
                    </a:p>
                  </a:txBody>
                  <a:tcPr marL="68580" marR="68580" marT="0" marB="0" anchor="ctr"/>
                </a:tc>
                <a:tc>
                  <a:txBody>
                    <a:bodyPr/>
                    <a:lstStyle/>
                    <a:p>
                      <a:pPr marL="457200" algn="ctr"/>
                      <a:r>
                        <a:rPr lang="vi-VN" sz="2000">
                          <a:effectLst/>
                        </a:rPr>
                        <a:t>3.72 </a:t>
                      </a:r>
                    </a:p>
                  </a:txBody>
                  <a:tcPr marL="68580" marR="68580" marT="0" marB="0" anchor="ctr"/>
                </a:tc>
                <a:tc>
                  <a:txBody>
                    <a:bodyPr/>
                    <a:lstStyle/>
                    <a:p>
                      <a:pPr algn="ctr">
                        <a:lnSpc>
                          <a:spcPct val="115000"/>
                        </a:lnSpc>
                        <a:spcAft>
                          <a:spcPts val="1000"/>
                        </a:spcAft>
                      </a:pPr>
                      <a:r>
                        <a:rPr lang="vi-VN" sz="2000">
                          <a:effectLst/>
                        </a:rPr>
                        <a:t>3.4</a:t>
                      </a:r>
                    </a:p>
                  </a:txBody>
                  <a:tcPr marL="68580" marR="68580" marT="0" marB="0" anchor="ctr"/>
                </a:tc>
                <a:tc>
                  <a:txBody>
                    <a:bodyPr/>
                    <a:lstStyle/>
                    <a:p>
                      <a:pPr marL="457200" algn="ctr"/>
                      <a:r>
                        <a:rPr lang="vi-VN" sz="2000">
                          <a:effectLst/>
                        </a:rPr>
                        <a:t>3.72  </a:t>
                      </a:r>
                    </a:p>
                  </a:txBody>
                  <a:tcPr marL="68580" marR="68580" marT="0" marB="0" anchor="ctr"/>
                </a:tc>
                <a:extLst>
                  <a:ext uri="{0D108BD9-81ED-4DB2-BD59-A6C34878D82A}">
                    <a16:rowId xmlns:a16="http://schemas.microsoft.com/office/drawing/2014/main" val="10004"/>
                  </a:ext>
                </a:extLst>
              </a:tr>
              <a:tr h="739775">
                <a:tc>
                  <a:txBody>
                    <a:bodyPr/>
                    <a:lstStyle/>
                    <a:p>
                      <a:pPr algn="ctr">
                        <a:lnSpc>
                          <a:spcPct val="115000"/>
                        </a:lnSpc>
                        <a:spcAft>
                          <a:spcPts val="1000"/>
                        </a:spcAft>
                      </a:pPr>
                      <a:r>
                        <a:rPr lang="vi-VN" sz="2000">
                          <a:effectLst/>
                        </a:rPr>
                        <a:t>Cl</a:t>
                      </a:r>
                    </a:p>
                  </a:txBody>
                  <a:tcPr marL="68580" marR="68580" marT="0" marB="0" anchor="ctr"/>
                </a:tc>
                <a:tc>
                  <a:txBody>
                    <a:bodyPr/>
                    <a:lstStyle/>
                    <a:p>
                      <a:pPr marL="457200" algn="ctr"/>
                      <a:r>
                        <a:rPr lang="vi-VN" sz="2000">
                          <a:effectLst/>
                        </a:rPr>
                        <a:t>74.6</a:t>
                      </a:r>
                    </a:p>
                  </a:txBody>
                  <a:tcPr marL="68580" marR="68580" marT="0" marB="0" anchor="ctr"/>
                </a:tc>
                <a:tc>
                  <a:txBody>
                    <a:bodyPr/>
                    <a:lstStyle/>
                    <a:p>
                      <a:pPr marL="457200" algn="ctr"/>
                      <a:r>
                        <a:rPr lang="vi-VN" sz="2000">
                          <a:effectLst/>
                        </a:rPr>
                        <a:t>78</a:t>
                      </a:r>
                    </a:p>
                  </a:txBody>
                  <a:tcPr marL="68580" marR="68580" marT="0" marB="0" anchor="ctr"/>
                </a:tc>
                <a:tc>
                  <a:txBody>
                    <a:bodyPr/>
                    <a:lstStyle/>
                    <a:p>
                      <a:pPr algn="ctr">
                        <a:lnSpc>
                          <a:spcPct val="115000"/>
                        </a:lnSpc>
                        <a:spcAft>
                          <a:spcPts val="1000"/>
                        </a:spcAft>
                      </a:pPr>
                      <a:r>
                        <a:rPr lang="vi-VN" sz="2000">
                          <a:effectLst/>
                        </a:rPr>
                        <a:t>90.7</a:t>
                      </a:r>
                    </a:p>
                  </a:txBody>
                  <a:tcPr marL="68580" marR="68580" marT="0" marB="0" anchor="ctr"/>
                </a:tc>
                <a:tc>
                  <a:txBody>
                    <a:bodyPr/>
                    <a:lstStyle/>
                    <a:p>
                      <a:pPr algn="ctr">
                        <a:lnSpc>
                          <a:spcPct val="115000"/>
                        </a:lnSpc>
                        <a:spcAft>
                          <a:spcPts val="1000"/>
                        </a:spcAft>
                      </a:pPr>
                      <a:r>
                        <a:rPr lang="vi-VN" sz="2000">
                          <a:effectLst/>
                        </a:rPr>
                        <a:t>97</a:t>
                      </a:r>
                    </a:p>
                  </a:txBody>
                  <a:tcPr marL="68580" marR="68580" marT="0" marB="0" anchor="ctr"/>
                </a:tc>
                <a:tc>
                  <a:txBody>
                    <a:bodyPr/>
                    <a:lstStyle/>
                    <a:p>
                      <a:pPr marL="457200" algn="ctr"/>
                      <a:r>
                        <a:rPr lang="vi-VN" sz="2000">
                          <a:effectLst/>
                        </a:rPr>
                        <a:t>95.7  </a:t>
                      </a:r>
                    </a:p>
                  </a:txBody>
                  <a:tcPr marL="68580" marR="68580" marT="0" marB="0" anchor="ctr"/>
                </a:tc>
                <a:extLst>
                  <a:ext uri="{0D108BD9-81ED-4DB2-BD59-A6C34878D82A}">
                    <a16:rowId xmlns:a16="http://schemas.microsoft.com/office/drawing/2014/main" val="10005"/>
                  </a:ext>
                </a:extLst>
              </a:tr>
            </a:tbl>
          </a:graphicData>
        </a:graphic>
      </p:graphicFrame>
      <p:sp>
        <p:nvSpPr>
          <p:cNvPr id="3" name="Title 1"/>
          <p:cNvSpPr>
            <a:spLocks noGrp="1"/>
          </p:cNvSpPr>
          <p:nvPr/>
        </p:nvSpPr>
        <p:spPr>
          <a:xfrm>
            <a:off x="271145" y="199390"/>
            <a:ext cx="82296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SG" altLang="en-US" b="1">
                <a:solidFill>
                  <a:schemeClr val="accent2"/>
                </a:solidFill>
              </a:rPr>
              <a:t>Cận lâm sàng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01320" y="1760220"/>
            <a:ext cx="8229600" cy="4535170"/>
          </a:xfrm>
        </p:spPr>
        <p:txBody>
          <a:bodyPr/>
          <a:lstStyle/>
          <a:p>
            <a:pPr marL="0" lvl="0" indent="0">
              <a:buNone/>
            </a:pPr>
            <a:r>
              <a:rPr lang="vi-VN" sz="2400" b="1"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ECG lúc NV 14h28 7/1:</a:t>
            </a:r>
            <a:endParaRPr lang="en-US"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endParaRPr>
          </a:p>
          <a:p>
            <a:pPr marL="457200"/>
            <a:r>
              <a:rPr lang="vi-VN"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Nhịp xoang, đều, tần số 100 l/ph.</a:t>
            </a:r>
            <a:endParaRPr lang="en-US"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endParaRPr>
          </a:p>
          <a:p>
            <a:pPr marL="457200"/>
            <a:r>
              <a:rPr lang="vi-VN"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Trục trung gian.</a:t>
            </a:r>
            <a:endParaRPr lang="en-US"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endParaRPr>
          </a:p>
          <a:p>
            <a:pPr marL="457200"/>
            <a:r>
              <a:rPr lang="vi-VN"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Sóng P  (DII) dài 1s, cao 2mm =&gt; không hình ảnh lớn nhĩ (T) hay (P).</a:t>
            </a:r>
            <a:endParaRPr lang="en-US"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endParaRPr>
          </a:p>
          <a:p>
            <a:pPr marL="457200"/>
            <a:r>
              <a:rPr lang="vi-VN"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Khoảng PR (DII) dài 1.2s</a:t>
            </a:r>
            <a:endParaRPr lang="en-US"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endParaRPr>
          </a:p>
          <a:p>
            <a:pPr marL="457200"/>
            <a:r>
              <a:rPr lang="vi-VN"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QRS hẹp, Solokow-Lyon thất (T) 22mm, thất (P) 6mm, Cornell 23mm =&gt; lớn thất (T) theo tiêu chuẩn Cornell.</a:t>
            </a:r>
            <a:endParaRPr lang="en-US"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endParaRPr>
          </a:p>
          <a:p>
            <a:pPr marL="457200"/>
            <a:r>
              <a:rPr lang="vi-VN"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ST đẳng điện, sóng T dẹt ở V4-5-6 =&gt; theo dõi thiếu máu cơ tim.</a:t>
            </a:r>
            <a:endParaRPr lang="en-US"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endParaRPr>
          </a:p>
          <a:p>
            <a:endParaRPr lang="en-US"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endParaRPr>
          </a:p>
        </p:txBody>
      </p:sp>
      <p:sp>
        <p:nvSpPr>
          <p:cNvPr id="3" name="Title 1"/>
          <p:cNvSpPr>
            <a:spLocks noGrp="1"/>
          </p:cNvSpPr>
          <p:nvPr/>
        </p:nvSpPr>
        <p:spPr>
          <a:xfrm>
            <a:off x="457200" y="728980"/>
            <a:ext cx="82296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SG" altLang="en-US" b="1">
                <a:solidFill>
                  <a:schemeClr val="accent2"/>
                </a:solidFill>
              </a:rPr>
              <a:t>Cận lâm sàng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1174750"/>
            <a:ext cx="7365365" cy="4953000"/>
          </a:xfrm>
        </p:spPr>
        <p:txBody>
          <a:bodyPr>
            <a:scene3d>
              <a:camera prst="orthographicFront"/>
              <a:lightRig rig="threePt" dir="t"/>
            </a:scene3d>
          </a:bodyPr>
          <a:lstStyle/>
          <a:p>
            <a:pPr marL="0" lvl="0" indent="0">
              <a:buNone/>
            </a:pPr>
            <a:r>
              <a:rPr lang="en-US" sz="2400" b="1"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rPr>
              <a:t>S</a:t>
            </a:r>
            <a:r>
              <a:rPr lang="vi-VN" sz="2400" b="1"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rPr>
              <a:t>inh hoá máu 7h 9/1 (2 ngày sau NV):</a:t>
            </a:r>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endParaRPr>
          </a:p>
          <a:p>
            <a:pPr marL="8890" indent="0">
              <a:buNone/>
            </a:pP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rPr>
              <a:t>Ure 42.8 mmol/L</a:t>
            </a:r>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endParaRPr>
          </a:p>
          <a:p>
            <a:pPr marL="8890" indent="0">
              <a:buNone/>
            </a:pP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rPr>
              <a:t>Creatinin 341.6 umol/L</a:t>
            </a:r>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endParaRPr>
          </a:p>
          <a:p>
            <a:pPr marL="8890" indent="0">
              <a:buNone/>
            </a:pP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rPr>
              <a:t>Na+ 125 mmol/L</a:t>
            </a:r>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endParaRPr>
          </a:p>
          <a:p>
            <a:pPr marL="8890" indent="0">
              <a:buNone/>
            </a:pP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rPr>
              <a:t>K+ 3.72 mmol/L</a:t>
            </a:r>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endParaRPr>
          </a:p>
          <a:p>
            <a:pPr marL="8890" indent="0">
              <a:buNone/>
            </a:pP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rPr>
              <a:t>Cl- 90.7 mmol/L</a:t>
            </a:r>
          </a:p>
          <a:p>
            <a:pPr marL="8890" indent="0">
              <a:buNone/>
            </a:pPr>
            <a:r>
              <a:rPr lang="en-SG" alt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rPr>
              <a:t>Ca++ 1,95 mmol/L</a:t>
            </a:r>
          </a:p>
          <a:p>
            <a:pPr marL="8890" indent="0">
              <a:buNone/>
            </a:pPr>
            <a:r>
              <a:rPr lang="en-SG" alt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rPr>
              <a:t>Phospho 1,9</a:t>
            </a:r>
          </a:p>
          <a:p>
            <a:pPr marL="8890" indent="0">
              <a:buNone/>
            </a:pPr>
            <a:r>
              <a:rPr lang="en-SG" alt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rPr>
              <a:t>PTH 290</a:t>
            </a:r>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endParaRPr>
          </a:p>
          <a:p>
            <a:pPr marL="8890" indent="0">
              <a:buNone/>
            </a:pP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rPr>
              <a:t>Sắt HT 13.2 umol/L</a:t>
            </a:r>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endParaRPr>
          </a:p>
          <a:p>
            <a:pPr marL="8890" indent="0">
              <a:buNone/>
            </a:pPr>
            <a:r>
              <a:rPr lang="vi-VN" sz="2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rPr>
              <a:t>Ferritin 2000 ng/mL</a:t>
            </a:r>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endParaRPr>
          </a:p>
          <a:p>
            <a:endParaRPr lang="en-US" sz="240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endParaRPr>
          </a:p>
        </p:txBody>
      </p:sp>
      <p:sp>
        <p:nvSpPr>
          <p:cNvPr id="7" name="Title 1"/>
          <p:cNvSpPr>
            <a:spLocks noGrp="1"/>
          </p:cNvSpPr>
          <p:nvPr/>
        </p:nvSpPr>
        <p:spPr>
          <a:xfrm>
            <a:off x="531495" y="375920"/>
            <a:ext cx="82296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SG" altLang="en-US" b="1">
                <a:solidFill>
                  <a:schemeClr val="accent2"/>
                </a:solidFill>
              </a:rPr>
              <a:t>Cận lâm sàng</a:t>
            </a:r>
          </a:p>
        </p:txBody>
      </p:sp>
      <p:sp>
        <p:nvSpPr>
          <p:cNvPr id="2" name="Content Placeholder 1"/>
          <p:cNvSpPr>
            <a:spLocks noGrp="1"/>
          </p:cNvSpPr>
          <p:nvPr>
            <p:ph sz="half" idx="2"/>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862455"/>
            <a:ext cx="8229600" cy="2675890"/>
          </a:xfrm>
        </p:spPr>
        <p:txBody>
          <a:bodyPr/>
          <a:lstStyle/>
          <a:p>
            <a:pPr marL="0" lvl="0" indent="0">
              <a:buNone/>
            </a:pPr>
            <a:r>
              <a:rPr lang="vi-VN" sz="2400" b="1"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NSTQDDTT 13/1 (6 ngày sau NV):</a:t>
            </a:r>
            <a:endParaRPr lang="en-US"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endParaRPr>
          </a:p>
          <a:p>
            <a:pPr marL="457200"/>
            <a:r>
              <a:rPr lang="vi-VN"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GERD LA-A. Viêm xuất huyết dưới niêm mạc phình vị - thân vị. Viêm trợt sung huyết phù nề hang vị - tiền môn vị. Clotest (-).</a:t>
            </a:r>
            <a:endParaRPr lang="en-US"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endParaRPr>
          </a:p>
          <a:p>
            <a:pPr marL="0" lvl="0" indent="0">
              <a:buNone/>
            </a:pPr>
            <a:r>
              <a:rPr lang="vi-VN" sz="2400" b="1"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Cấy NT 15/1 (7 ngày sau NV):</a:t>
            </a:r>
            <a:r>
              <a:rPr lang="vi-VN"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 không mọc.</a:t>
            </a:r>
          </a:p>
        </p:txBody>
      </p:sp>
      <p:sp>
        <p:nvSpPr>
          <p:cNvPr id="3" name="Title 1"/>
          <p:cNvSpPr>
            <a:spLocks noGrp="1"/>
          </p:cNvSpPr>
          <p:nvPr/>
        </p:nvSpPr>
        <p:spPr>
          <a:xfrm>
            <a:off x="457200" y="728980"/>
            <a:ext cx="82296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SG" altLang="en-US" b="1">
                <a:solidFill>
                  <a:schemeClr val="accent2"/>
                </a:solidFill>
              </a:rPr>
              <a:t>Cận lâm sàng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249930"/>
            <a:ext cx="8077200" cy="3415030"/>
          </a:xfrm>
          <a:prstGeom prst="rect">
            <a:avLst/>
          </a:prstGeom>
          <a:noFill/>
        </p:spPr>
        <p:txBody>
          <a:bodyPr wrap="square" rtlCol="0">
            <a:spAutoFit/>
          </a:bodyPr>
          <a:lstStyle/>
          <a:p>
            <a:r>
              <a:rPr lang="vi-VN" sz="2400" dirty="0">
                <a:latin typeface="Arial" panose="020B0604020202020204" pitchFamily="34" charset="0"/>
                <a:cs typeface="Arial" panose="020B0604020202020204" pitchFamily="34" charset="0"/>
              </a:rPr>
              <a:t>Bất kỳ tiêu chuẩn nào sau đây tồn tại kéo dài</a:t>
            </a:r>
            <a:r>
              <a:rPr lang="vi-VN" sz="2400" b="1" dirty="0">
                <a:solidFill>
                  <a:srgbClr val="FF0000"/>
                </a:solidFill>
                <a:latin typeface="Arial" panose="020B0604020202020204" pitchFamily="34" charset="0"/>
                <a:cs typeface="Arial" panose="020B0604020202020204" pitchFamily="34" charset="0"/>
              </a:rPr>
              <a:t> &gt; 3 tháng </a:t>
            </a:r>
            <a:endParaRPr lang="en-US" sz="2400" dirty="0">
              <a:latin typeface="Arial" panose="020B0604020202020204" pitchFamily="34" charset="0"/>
              <a:cs typeface="Arial" panose="020B0604020202020204" pitchFamily="34" charset="0"/>
            </a:endParaRPr>
          </a:p>
          <a:p>
            <a:r>
              <a:rPr lang="vi-VN" sz="2400" dirty="0">
                <a:latin typeface="Arial" panose="020B0604020202020204" pitchFamily="34" charset="0"/>
                <a:cs typeface="Arial" panose="020B0604020202020204" pitchFamily="34" charset="0"/>
              </a:rPr>
              <a:t>1- Dấu chứng của tổn thương thận</a:t>
            </a:r>
            <a:endParaRPr lang="en-US"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vi-VN" sz="2400" dirty="0">
                <a:latin typeface="Arial" panose="020B0604020202020204" pitchFamily="34" charset="0"/>
                <a:cs typeface="Arial" panose="020B0604020202020204" pitchFamily="34" charset="0"/>
              </a:rPr>
              <a:t>Albumine niệu &gt; 30mg/24 giờ, hoặc ACR &gt; 30mg/g</a:t>
            </a:r>
            <a:endParaRPr lang="en-US"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vi-VN" sz="2400" dirty="0">
                <a:latin typeface="Arial" panose="020B0604020202020204" pitchFamily="34" charset="0"/>
                <a:cs typeface="Arial" panose="020B0604020202020204" pitchFamily="34" charset="0"/>
              </a:rPr>
              <a:t>Cặn lắng nước tiểu bất thường </a:t>
            </a:r>
            <a:endParaRPr lang="en-US"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vi-VN" sz="2400" dirty="0">
                <a:latin typeface="Arial" panose="020B0604020202020204" pitchFamily="34" charset="0"/>
                <a:cs typeface="Arial" panose="020B0604020202020204" pitchFamily="34" charset="0"/>
              </a:rPr>
              <a:t>Điện giải và bất thường khác do bệnh lý ống thận </a:t>
            </a:r>
            <a:endParaRPr lang="en-US"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vi-VN" sz="2400" dirty="0">
                <a:latin typeface="Arial" panose="020B0604020202020204" pitchFamily="34" charset="0"/>
                <a:cs typeface="Arial" panose="020B0604020202020204" pitchFamily="34" charset="0"/>
              </a:rPr>
              <a:t>Bất thường mô bệnh học (sinh thiết thận) </a:t>
            </a:r>
            <a:endParaRPr lang="en-US"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vi-VN" sz="2400" dirty="0">
                <a:latin typeface="Arial" panose="020B0604020202020204" pitchFamily="34" charset="0"/>
                <a:cs typeface="Arial" panose="020B0604020202020204" pitchFamily="34" charset="0"/>
              </a:rPr>
              <a:t>Bất thường cấu trúc thận dựa vào hình ảnh học</a:t>
            </a:r>
            <a:endParaRPr lang="en-US"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vi-VN" sz="2400" dirty="0">
                <a:latin typeface="Arial" panose="020B0604020202020204" pitchFamily="34" charset="0"/>
                <a:cs typeface="Arial" panose="020B0604020202020204" pitchFamily="34" charset="0"/>
              </a:rPr>
              <a:t>Tiền căn có ghép thận</a:t>
            </a:r>
            <a:endParaRPr lang="en-US" sz="2400" dirty="0">
              <a:latin typeface="Arial" panose="020B0604020202020204" pitchFamily="34" charset="0"/>
              <a:cs typeface="Arial" panose="020B0604020202020204" pitchFamily="34" charset="0"/>
            </a:endParaRPr>
          </a:p>
          <a:p>
            <a:r>
              <a:rPr lang="vi-VN" sz="2400" dirty="0">
                <a:latin typeface="Arial" panose="020B0604020202020204" pitchFamily="34" charset="0"/>
                <a:cs typeface="Arial" panose="020B0604020202020204" pitchFamily="34" charset="0"/>
              </a:rPr>
              <a:t> 2- Giảm GFR &lt; 60 ml/min/1.73 m2 (G3a–G5)</a:t>
            </a:r>
            <a:endParaRPr lang="en-US" sz="2400" dirty="0">
              <a:latin typeface="Arial" panose="020B0604020202020204" pitchFamily="34" charset="0"/>
              <a:cs typeface="Arial" panose="020B0604020202020204" pitchFamily="34" charset="0"/>
            </a:endParaRPr>
          </a:p>
        </p:txBody>
      </p:sp>
      <p:sp>
        <p:nvSpPr>
          <p:cNvPr id="6" name="TextBox 5"/>
          <p:cNvSpPr txBox="1"/>
          <p:nvPr/>
        </p:nvSpPr>
        <p:spPr>
          <a:xfrm>
            <a:off x="381000" y="1268095"/>
            <a:ext cx="4876800" cy="584775"/>
          </a:xfrm>
          <a:prstGeom prst="rect">
            <a:avLst/>
          </a:prstGeom>
          <a:noFill/>
        </p:spPr>
        <p:txBody>
          <a:bodyPr wrap="square" rtlCol="0">
            <a:spAutoFit/>
          </a:bodyPr>
          <a:lstStyle/>
          <a:p>
            <a:r>
              <a:rPr lang="en-US" sz="3200" b="1" dirty="0" err="1">
                <a:solidFill>
                  <a:srgbClr val="FF0000"/>
                </a:solidFill>
                <a:latin typeface="Arial" panose="020B0604020202020204" pitchFamily="34" charset="0"/>
                <a:cs typeface="Arial" panose="020B0604020202020204" pitchFamily="34" charset="0"/>
              </a:rPr>
              <a:t>Tiêu</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chuẩn</a:t>
            </a:r>
            <a:r>
              <a:rPr lang="en-US" sz="3200" b="1" dirty="0">
                <a:solidFill>
                  <a:srgbClr val="FF0000"/>
                </a:solidFill>
                <a:latin typeface="Arial" panose="020B0604020202020204" pitchFamily="34" charset="0"/>
                <a:cs typeface="Arial" panose="020B0604020202020204" pitchFamily="34" charset="0"/>
              </a:rPr>
              <a:t> KDIGO 2012</a:t>
            </a:r>
          </a:p>
        </p:txBody>
      </p:sp>
      <p:sp>
        <p:nvSpPr>
          <p:cNvPr id="7" name="TextBox 6"/>
          <p:cNvSpPr txBox="1"/>
          <p:nvPr/>
        </p:nvSpPr>
        <p:spPr>
          <a:xfrm>
            <a:off x="381000" y="2091055"/>
            <a:ext cx="8458200" cy="829945"/>
          </a:xfrm>
          <a:prstGeom prst="rect">
            <a:avLst/>
          </a:prstGeom>
          <a:noFill/>
        </p:spPr>
        <p:txBody>
          <a:bodyPr wrap="square" rtlCol="0">
            <a:spAutoFit/>
          </a:bodyPr>
          <a:lstStyle/>
          <a:p>
            <a:pPr>
              <a:lnSpc>
                <a:spcPct val="100000"/>
              </a:lnSpc>
              <a:spcBef>
                <a:spcPts val="600"/>
              </a:spcBef>
              <a:spcAft>
                <a:spcPts val="600"/>
              </a:spcAft>
            </a:pPr>
            <a:r>
              <a:rPr lang="vi-VN" sz="2400" dirty="0">
                <a:latin typeface="Arial" panose="020B0604020202020204" pitchFamily="34" charset="0"/>
                <a:cs typeface="Arial" panose="020B0604020202020204" pitchFamily="34" charset="0"/>
              </a:rPr>
              <a:t>Bệnh thận mạn là những bất thường về cấu trúc và chức năng thận kéo dài </a:t>
            </a:r>
            <a:r>
              <a:rPr lang="vi-VN" sz="2400" b="1" dirty="0">
                <a:solidFill>
                  <a:srgbClr val="FF0000"/>
                </a:solidFill>
                <a:latin typeface="Arial" panose="020B0604020202020204" pitchFamily="34" charset="0"/>
                <a:cs typeface="Arial" panose="020B0604020202020204" pitchFamily="34" charset="0"/>
              </a:rPr>
              <a:t>trên 3 tháng,</a:t>
            </a:r>
            <a:r>
              <a:rPr lang="vi-VN" sz="2400" dirty="0">
                <a:latin typeface="Arial" panose="020B0604020202020204" pitchFamily="34" charset="0"/>
                <a:cs typeface="Arial" panose="020B0604020202020204" pitchFamily="34" charset="0"/>
              </a:rPr>
              <a:t> ảnh hưởng lên sức khỏe </a:t>
            </a:r>
            <a:r>
              <a:rPr lang="en-US" sz="2400" dirty="0" err="1">
                <a:latin typeface="Arial" panose="020B0604020202020204" pitchFamily="34" charset="0"/>
                <a:cs typeface="Arial" panose="020B0604020202020204" pitchFamily="34" charset="0"/>
              </a:rPr>
              <a:t>bn</a:t>
            </a:r>
            <a:endParaRPr lang="en-US" sz="24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57200" y="385445"/>
            <a:ext cx="8229600" cy="582613"/>
          </a:xfrm>
        </p:spPr>
        <p:txBody>
          <a:bodyPr/>
          <a:lstStyle/>
          <a:p>
            <a:r>
              <a:rPr lang="en-SG" altLang="en-US" b="1">
                <a:solidFill>
                  <a:schemeClr val="accent2"/>
                </a:solidFill>
              </a:rPr>
              <a:t>Chẩn đoán CKD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9C7CC53-AA6F-4A68-923C-40AE4BD5D118}" type="slidenum">
              <a:rPr lang="en-US" smtClean="0"/>
              <a:t>50</a:t>
            </a:fld>
            <a:endParaRPr lang="en-US"/>
          </a:p>
        </p:txBody>
      </p:sp>
      <p:sp>
        <p:nvSpPr>
          <p:cNvPr id="6" name="Content Placeholder 5"/>
          <p:cNvSpPr>
            <a:spLocks noGrp="1"/>
          </p:cNvSpPr>
          <p:nvPr>
            <p:ph sz="half" idx="2"/>
          </p:nvPr>
        </p:nvSpPr>
        <p:spPr>
          <a:xfrm>
            <a:off x="584200" y="1301750"/>
            <a:ext cx="8229600" cy="4953000"/>
          </a:xfrm>
        </p:spPr>
        <p:txBody>
          <a:bodyPr/>
          <a:lstStyle/>
          <a:p>
            <a:pPr marL="0" lvl="0" indent="0">
              <a:buNone/>
            </a:pPr>
            <a:r>
              <a:rPr lang="vi-VN" sz="2400" b="1"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Điện di Hb 7h 13/1 (6 ngày sau NV):</a:t>
            </a:r>
            <a:endParaRPr lang="en-US"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endParaRPr>
          </a:p>
          <a:p>
            <a:pPr marL="8890" indent="0">
              <a:buNone/>
            </a:pPr>
            <a:r>
              <a:rPr lang="vi-VN"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HbH (-), HbBart (-)</a:t>
            </a:r>
            <a:endParaRPr lang="en-US"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endParaRPr>
          </a:p>
          <a:p>
            <a:pPr marL="8890" indent="0">
              <a:buNone/>
            </a:pPr>
            <a:r>
              <a:rPr lang="vi-VN"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HbA 95.2%</a:t>
            </a:r>
            <a:endParaRPr lang="en-US"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endParaRPr>
          </a:p>
          <a:p>
            <a:pPr marL="8890" indent="0">
              <a:buNone/>
            </a:pPr>
            <a:r>
              <a:rPr lang="vi-VN"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HbA2 4.8%</a:t>
            </a:r>
            <a:endParaRPr lang="en-US"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endParaRPr>
          </a:p>
          <a:p>
            <a:pPr marL="8890" indent="0">
              <a:buNone/>
            </a:pPr>
            <a:r>
              <a:rPr lang="vi-VN"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HbF (-), HbE (-), HbS(-), HbC (-)</a:t>
            </a:r>
            <a:endParaRPr lang="en-US"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endParaRPr>
          </a:p>
          <a:p>
            <a:pPr marL="457200"/>
            <a:r>
              <a:rPr lang="vi-VN"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HbA2 tăng =&gt; beta-thalassemia.</a:t>
            </a:r>
            <a:endParaRPr lang="en-US"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endParaRPr>
          </a:p>
          <a:p>
            <a:endParaRPr lang="en-US"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0740"/>
            <a:ext cx="8229600" cy="582613"/>
          </a:xfrm>
        </p:spPr>
        <p:txBody>
          <a:bodyPr/>
          <a:lstStyle/>
          <a:p>
            <a:r>
              <a:rPr lang="en-SG" altLang="en-US" b="1">
                <a:solidFill>
                  <a:schemeClr val="accent2"/>
                </a:solidFill>
              </a:rPr>
              <a:t>Tổng kết</a:t>
            </a:r>
          </a:p>
        </p:txBody>
      </p:sp>
      <p:sp>
        <p:nvSpPr>
          <p:cNvPr id="4" name="Slide Number Placeholder 3"/>
          <p:cNvSpPr>
            <a:spLocks noGrp="1"/>
          </p:cNvSpPr>
          <p:nvPr>
            <p:ph type="sldNum" sz="quarter" idx="12"/>
          </p:nvPr>
        </p:nvSpPr>
        <p:spPr/>
        <p:txBody>
          <a:bodyPr/>
          <a:lstStyle/>
          <a:p>
            <a:fld id="{59C7CC53-AA6F-4A68-923C-40AE4BD5D118}" type="slidenum">
              <a:rPr lang="en-US" smtClean="0"/>
              <a:t>51</a:t>
            </a:fld>
            <a:endParaRPr lang="en-US"/>
          </a:p>
        </p:txBody>
      </p:sp>
      <p:sp>
        <p:nvSpPr>
          <p:cNvPr id="5" name="Text Box 4"/>
          <p:cNvSpPr txBox="1"/>
          <p:nvPr/>
        </p:nvSpPr>
        <p:spPr>
          <a:xfrm>
            <a:off x="707390" y="1660525"/>
            <a:ext cx="7547610" cy="4615815"/>
          </a:xfrm>
          <a:prstGeom prst="rect">
            <a:avLst/>
          </a:prstGeom>
          <a:noFill/>
        </p:spPr>
        <p:txBody>
          <a:bodyPr wrap="square" rtlCol="0">
            <a:spAutoFit/>
          </a:bodyPr>
          <a:lstStyle/>
          <a:p>
            <a:pPr>
              <a:lnSpc>
                <a:spcPct val="150000"/>
              </a:lnSpc>
            </a:pPr>
            <a:r>
              <a:rPr lang="en-SG" altLang="en-US" sz="2800">
                <a:latin typeface="Arial" panose="020B0604020202020204" pitchFamily="34" charset="0"/>
                <a:cs typeface="Arial" panose="020B0604020202020204" pitchFamily="34" charset="0"/>
              </a:rPr>
              <a:t>1. Chẩn đoán CKD</a:t>
            </a:r>
          </a:p>
          <a:p>
            <a:pPr>
              <a:lnSpc>
                <a:spcPct val="150000"/>
              </a:lnSpc>
            </a:pPr>
            <a:r>
              <a:rPr lang="en-SG" altLang="en-US" sz="2800">
                <a:latin typeface="Arial" panose="020B0604020202020204" pitchFamily="34" charset="0"/>
                <a:cs typeface="Arial" panose="020B0604020202020204" pitchFamily="34" charset="0"/>
              </a:rPr>
              <a:t>(Phân biệt CKD - AKI - RPRF)</a:t>
            </a:r>
          </a:p>
          <a:p>
            <a:pPr>
              <a:lnSpc>
                <a:spcPct val="150000"/>
              </a:lnSpc>
            </a:pPr>
            <a:r>
              <a:rPr lang="en-SG" altLang="en-US" sz="2800">
                <a:solidFill>
                  <a:schemeClr val="tx1"/>
                </a:solidFill>
                <a:latin typeface="Arial" panose="020B0604020202020204" pitchFamily="34" charset="0"/>
                <a:cs typeface="Arial" panose="020B0604020202020204" pitchFamily="34" charset="0"/>
              </a:rPr>
              <a:t>2. Nguyên nhân CKD</a:t>
            </a:r>
            <a:endParaRPr lang="en-SG" altLang="en-US" sz="2800">
              <a:latin typeface="Arial" panose="020B0604020202020204" pitchFamily="34" charset="0"/>
              <a:cs typeface="Arial" panose="020B0604020202020204" pitchFamily="34" charset="0"/>
            </a:endParaRPr>
          </a:p>
          <a:p>
            <a:pPr>
              <a:lnSpc>
                <a:spcPct val="150000"/>
              </a:lnSpc>
            </a:pPr>
            <a:r>
              <a:rPr lang="en-SG" altLang="en-US" sz="2800">
                <a:latin typeface="Arial" panose="020B0604020202020204" pitchFamily="34" charset="0"/>
                <a:cs typeface="Arial" panose="020B0604020202020204" pitchFamily="34" charset="0"/>
              </a:rPr>
              <a:t>3. Giai đoạn CKD</a:t>
            </a:r>
          </a:p>
          <a:p>
            <a:pPr>
              <a:lnSpc>
                <a:spcPct val="150000"/>
              </a:lnSpc>
            </a:pPr>
            <a:r>
              <a:rPr lang="en-SG" altLang="en-US" sz="2800">
                <a:solidFill>
                  <a:schemeClr val="tx1"/>
                </a:solidFill>
                <a:latin typeface="Arial" panose="020B0604020202020204" pitchFamily="34" charset="0"/>
                <a:cs typeface="Arial" panose="020B0604020202020204" pitchFamily="34" charset="0"/>
              </a:rPr>
              <a:t>4. Biến chứng CKD</a:t>
            </a:r>
            <a:endParaRPr lang="en-SG" altLang="en-US" sz="2800">
              <a:latin typeface="Arial" panose="020B0604020202020204" pitchFamily="34" charset="0"/>
              <a:cs typeface="Arial" panose="020B0604020202020204" pitchFamily="34" charset="0"/>
            </a:endParaRPr>
          </a:p>
          <a:p>
            <a:pPr>
              <a:lnSpc>
                <a:spcPct val="150000"/>
              </a:lnSpc>
            </a:pPr>
            <a:r>
              <a:rPr lang="en-SG" altLang="en-US" sz="2800">
                <a:solidFill>
                  <a:schemeClr val="tx1"/>
                </a:solidFill>
                <a:latin typeface="Arial" panose="020B0604020202020204" pitchFamily="34" charset="0"/>
                <a:cs typeface="Arial" panose="020B0604020202020204" pitchFamily="34" charset="0"/>
              </a:rPr>
              <a:t>5. Yếu tố làm nặng thêm và thúc đẩy tiến triển CKD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422910"/>
            <a:ext cx="8229600" cy="582613"/>
          </a:xfrm>
        </p:spPr>
        <p:txBody>
          <a:bodyPr/>
          <a:lstStyle/>
          <a:p>
            <a:r>
              <a:rPr lang="en-SG" altLang="en-US" b="1" dirty="0">
                <a:solidFill>
                  <a:schemeClr val="accent2"/>
                </a:solidFill>
              </a:rPr>
              <a:t>Phân biệt CKD - AKI - RPRF</a:t>
            </a:r>
          </a:p>
        </p:txBody>
      </p:sp>
      <p:sp>
        <p:nvSpPr>
          <p:cNvPr id="4" name="Slide Number Placeholder 3"/>
          <p:cNvSpPr>
            <a:spLocks noGrp="1"/>
          </p:cNvSpPr>
          <p:nvPr>
            <p:ph type="sldNum" sz="quarter" idx="12"/>
          </p:nvPr>
        </p:nvSpPr>
        <p:spPr/>
        <p:txBody>
          <a:bodyPr/>
          <a:lstStyle/>
          <a:p>
            <a:fld id="{59C7CC53-AA6F-4A68-923C-40AE4BD5D118}" type="slidenum">
              <a:rPr lang="en-US" smtClean="0"/>
              <a:t>6</a:t>
            </a:fld>
            <a:endParaRPr lang="en-US"/>
          </a:p>
        </p:txBody>
      </p:sp>
      <p:sp>
        <p:nvSpPr>
          <p:cNvPr id="6" name="Text Box 3"/>
          <p:cNvSpPr txBox="1">
            <a:spLocks noChangeArrowheads="1"/>
          </p:cNvSpPr>
          <p:nvPr/>
        </p:nvSpPr>
        <p:spPr bwMode="auto">
          <a:xfrm>
            <a:off x="29135" y="1096647"/>
            <a:ext cx="9079369" cy="754694"/>
          </a:xfrm>
          <a:prstGeom prst="rect">
            <a:avLst/>
          </a:prstGeom>
          <a:noFill/>
          <a:ln w="12700">
            <a:noFill/>
            <a:miter lim="800000"/>
          </a:ln>
        </p:spPr>
        <p:txBody>
          <a:bodyPr wrap="square">
            <a:spAutoFit/>
          </a:bodyPr>
          <a:lstStyle/>
          <a:p>
            <a:pPr marL="457200" indent="-457200">
              <a:lnSpc>
                <a:spcPct val="150000"/>
              </a:lnSpc>
              <a:spcBef>
                <a:spcPct val="50000"/>
              </a:spcBef>
            </a:pPr>
            <a:r>
              <a:rPr lang="en-US" sz="3200" b="1" dirty="0"/>
              <a:t>	</a:t>
            </a:r>
            <a:r>
              <a:rPr lang="fr-FR" sz="3200" b="1" dirty="0">
                <a:cs typeface="Times New Roman" panose="02020603050405020304" pitchFamily="18" charset="0"/>
              </a:rPr>
              <a:t>	</a:t>
            </a:r>
            <a:endParaRPr lang="el-GR" sz="3200" b="1" dirty="0">
              <a:cs typeface="Times New Roman" panose="02020603050405020304" pitchFamily="18" charset="0"/>
            </a:endParaRPr>
          </a:p>
        </p:txBody>
      </p:sp>
      <p:sp>
        <p:nvSpPr>
          <p:cNvPr id="8" name="Right Arrow 7"/>
          <p:cNvSpPr/>
          <p:nvPr/>
        </p:nvSpPr>
        <p:spPr>
          <a:xfrm>
            <a:off x="858520" y="1993265"/>
            <a:ext cx="7522210" cy="288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Callout 9"/>
          <p:cNvSpPr/>
          <p:nvPr/>
        </p:nvSpPr>
        <p:spPr>
          <a:xfrm>
            <a:off x="1028065" y="1489075"/>
            <a:ext cx="1455420" cy="576580"/>
          </a:xfrm>
          <a:prstGeom prst="downArrow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altLang="en-US" b="1">
                <a:solidFill>
                  <a:schemeClr val="tx1"/>
                </a:solidFill>
                <a:latin typeface="Arial" panose="020B0604020202020204" pitchFamily="34" charset="0"/>
                <a:cs typeface="Arial" panose="020B0604020202020204" pitchFamily="34" charset="0"/>
              </a:rPr>
              <a:t>3 tháng</a:t>
            </a:r>
          </a:p>
        </p:txBody>
      </p:sp>
      <p:sp>
        <p:nvSpPr>
          <p:cNvPr id="11" name="Down Arrow Callout 10"/>
          <p:cNvSpPr/>
          <p:nvPr/>
        </p:nvSpPr>
        <p:spPr>
          <a:xfrm>
            <a:off x="3891915" y="1489075"/>
            <a:ext cx="1455420" cy="576580"/>
          </a:xfrm>
          <a:prstGeom prst="downArrow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altLang="en-US" b="1">
                <a:solidFill>
                  <a:srgbClr val="FF0000"/>
                </a:solidFill>
                <a:latin typeface="Arial" panose="020B0604020202020204" pitchFamily="34" charset="0"/>
                <a:cs typeface="Arial" panose="020B0604020202020204" pitchFamily="34" charset="0"/>
              </a:rPr>
              <a:t>Nhập viện</a:t>
            </a:r>
          </a:p>
        </p:txBody>
      </p:sp>
      <p:sp>
        <p:nvSpPr>
          <p:cNvPr id="12" name="Down Arrow Callout 11"/>
          <p:cNvSpPr/>
          <p:nvPr/>
        </p:nvSpPr>
        <p:spPr>
          <a:xfrm>
            <a:off x="6381750" y="1489075"/>
            <a:ext cx="1455420" cy="576580"/>
          </a:xfrm>
          <a:prstGeom prst="downArrow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altLang="en-US" b="1">
                <a:solidFill>
                  <a:schemeClr val="tx1"/>
                </a:solidFill>
                <a:latin typeface="Arial" panose="020B0604020202020204" pitchFamily="34" charset="0"/>
                <a:cs typeface="Arial" panose="020B0604020202020204" pitchFamily="34" charset="0"/>
              </a:rPr>
              <a:t>Theo dõi</a:t>
            </a:r>
          </a:p>
        </p:txBody>
      </p:sp>
      <p:sp>
        <p:nvSpPr>
          <p:cNvPr id="3" name="Text Box 2"/>
          <p:cNvSpPr txBox="1"/>
          <p:nvPr/>
        </p:nvSpPr>
        <p:spPr>
          <a:xfrm>
            <a:off x="483235" y="2621915"/>
            <a:ext cx="6198870" cy="521970"/>
          </a:xfrm>
          <a:prstGeom prst="rect">
            <a:avLst/>
          </a:prstGeom>
          <a:noFill/>
        </p:spPr>
        <p:txBody>
          <a:bodyPr wrap="square" rtlCol="0" anchor="t">
            <a:spAutoFit/>
          </a:bodyPr>
          <a:lstStyle/>
          <a:p>
            <a:r>
              <a:rPr lang="en-US" sz="2800" b="1" dirty="0" err="1">
                <a:solidFill>
                  <a:srgbClr val="FF0000"/>
                </a:solidFill>
                <a:latin typeface="Arial" panose="020B0604020202020204" pitchFamily="34" charset="0"/>
                <a:cs typeface="Arial" panose="020B0604020202020204" pitchFamily="34" charset="0"/>
                <a:sym typeface="+mn-ea"/>
              </a:rPr>
              <a:t>Tìm</a:t>
            </a:r>
            <a:r>
              <a:rPr lang="en-US" sz="2800" b="1" dirty="0">
                <a:solidFill>
                  <a:srgbClr val="FF0000"/>
                </a:solidFill>
                <a:latin typeface="Arial" panose="020B0604020202020204" pitchFamily="34" charset="0"/>
                <a:cs typeface="Arial" panose="020B0604020202020204" pitchFamily="34" charset="0"/>
                <a:sym typeface="+mn-ea"/>
              </a:rPr>
              <a:t> </a:t>
            </a:r>
            <a:r>
              <a:rPr lang="en-US" sz="2800" b="1" dirty="0" err="1">
                <a:solidFill>
                  <a:srgbClr val="FF0000"/>
                </a:solidFill>
                <a:latin typeface="Arial" panose="020B0604020202020204" pitchFamily="34" charset="0"/>
                <a:cs typeface="Arial" panose="020B0604020202020204" pitchFamily="34" charset="0"/>
                <a:sym typeface="+mn-ea"/>
              </a:rPr>
              <a:t>các</a:t>
            </a:r>
            <a:r>
              <a:rPr lang="en-US" sz="2800" b="1" dirty="0">
                <a:solidFill>
                  <a:srgbClr val="FF0000"/>
                </a:solidFill>
                <a:latin typeface="Arial" panose="020B0604020202020204" pitchFamily="34" charset="0"/>
                <a:cs typeface="Arial" panose="020B0604020202020204" pitchFamily="34" charset="0"/>
                <a:sym typeface="+mn-ea"/>
              </a:rPr>
              <a:t> </a:t>
            </a:r>
            <a:r>
              <a:rPr lang="en-US" sz="2800" b="1" dirty="0" err="1">
                <a:solidFill>
                  <a:srgbClr val="FF0000"/>
                </a:solidFill>
                <a:latin typeface="Arial" panose="020B0604020202020204" pitchFamily="34" charset="0"/>
                <a:cs typeface="Arial" panose="020B0604020202020204" pitchFamily="34" charset="0"/>
                <a:sym typeface="+mn-ea"/>
              </a:rPr>
              <a:t>bằng</a:t>
            </a:r>
            <a:r>
              <a:rPr lang="en-US" sz="2800" b="1" dirty="0">
                <a:solidFill>
                  <a:srgbClr val="FF0000"/>
                </a:solidFill>
                <a:latin typeface="Arial" panose="020B0604020202020204" pitchFamily="34" charset="0"/>
                <a:cs typeface="Arial" panose="020B0604020202020204" pitchFamily="34" charset="0"/>
                <a:sym typeface="+mn-ea"/>
              </a:rPr>
              <a:t> </a:t>
            </a:r>
            <a:r>
              <a:rPr lang="en-US" sz="2800" b="1" dirty="0" err="1">
                <a:solidFill>
                  <a:srgbClr val="FF0000"/>
                </a:solidFill>
                <a:latin typeface="Arial" panose="020B0604020202020204" pitchFamily="34" charset="0"/>
                <a:cs typeface="Arial" panose="020B0604020202020204" pitchFamily="34" charset="0"/>
                <a:sym typeface="+mn-ea"/>
              </a:rPr>
              <a:t>chứng</a:t>
            </a:r>
            <a:r>
              <a:rPr lang="en-US" sz="2800" b="1" dirty="0">
                <a:solidFill>
                  <a:srgbClr val="FF0000"/>
                </a:solidFill>
                <a:latin typeface="Arial" panose="020B0604020202020204" pitchFamily="34" charset="0"/>
                <a:cs typeface="Arial" panose="020B0604020202020204" pitchFamily="34" charset="0"/>
                <a:sym typeface="+mn-ea"/>
              </a:rPr>
              <a:t> </a:t>
            </a:r>
            <a:r>
              <a:rPr lang="en-US" sz="2800" b="1" dirty="0" err="1">
                <a:solidFill>
                  <a:srgbClr val="FF0000"/>
                </a:solidFill>
                <a:latin typeface="Arial" panose="020B0604020202020204" pitchFamily="34" charset="0"/>
                <a:cs typeface="Arial" panose="020B0604020202020204" pitchFamily="34" charset="0"/>
                <a:sym typeface="+mn-ea"/>
              </a:rPr>
              <a:t>khác</a:t>
            </a:r>
            <a:r>
              <a:rPr lang="en-US" sz="2800" b="1" dirty="0">
                <a:solidFill>
                  <a:srgbClr val="FF0000"/>
                </a:solidFill>
                <a:latin typeface="Arial" panose="020B0604020202020204" pitchFamily="34" charset="0"/>
                <a:cs typeface="Arial" panose="020B0604020202020204" pitchFamily="34" charset="0"/>
                <a:sym typeface="+mn-ea"/>
              </a:rPr>
              <a:t> </a:t>
            </a:r>
            <a:r>
              <a:rPr lang="en-US" sz="2800" b="1" dirty="0" err="1">
                <a:solidFill>
                  <a:srgbClr val="FF0000"/>
                </a:solidFill>
                <a:latin typeface="Arial" panose="020B0604020202020204" pitchFamily="34" charset="0"/>
                <a:cs typeface="Arial" panose="020B0604020202020204" pitchFamily="34" charset="0"/>
                <a:sym typeface="+mn-ea"/>
              </a:rPr>
              <a:t>của</a:t>
            </a:r>
            <a:r>
              <a:rPr lang="en-US" sz="2800" b="1" dirty="0">
                <a:solidFill>
                  <a:srgbClr val="FF0000"/>
                </a:solidFill>
                <a:latin typeface="Arial" panose="020B0604020202020204" pitchFamily="34" charset="0"/>
                <a:cs typeface="Arial" panose="020B0604020202020204" pitchFamily="34" charset="0"/>
                <a:sym typeface="+mn-ea"/>
              </a:rPr>
              <a:t> CKD</a:t>
            </a:r>
          </a:p>
        </p:txBody>
      </p:sp>
      <p:sp>
        <p:nvSpPr>
          <p:cNvPr id="5" name="Text Box 4"/>
          <p:cNvSpPr txBox="1"/>
          <p:nvPr/>
        </p:nvSpPr>
        <p:spPr>
          <a:xfrm>
            <a:off x="871855" y="3484245"/>
            <a:ext cx="7400925" cy="3046095"/>
          </a:xfrm>
          <a:prstGeom prst="rect">
            <a:avLst/>
          </a:prstGeom>
          <a:noFill/>
        </p:spPr>
        <p:txBody>
          <a:bodyPr wrap="square" rtlCol="0">
            <a:spAutoFit/>
          </a:bodyPr>
          <a:lstStyle/>
          <a:p>
            <a:pPr marL="457200" indent="-457200">
              <a:spcBef>
                <a:spcPct val="50000"/>
              </a:spcBef>
            </a:pPr>
            <a:r>
              <a:rPr lang="en-US" sz="2400" b="1" dirty="0" err="1">
                <a:latin typeface="Arial" panose="020B0604020202020204" pitchFamily="34" charset="0"/>
                <a:cs typeface="Arial" panose="020B0604020202020204" pitchFamily="34" charset="0"/>
                <a:sym typeface="+mn-ea"/>
              </a:rPr>
              <a:t>Trụ</a:t>
            </a:r>
            <a:r>
              <a:rPr lang="en-US" sz="2400" b="1" dirty="0">
                <a:latin typeface="Arial" panose="020B0604020202020204" pitchFamily="34" charset="0"/>
                <a:cs typeface="Arial" panose="020B0604020202020204" pitchFamily="34" charset="0"/>
                <a:sym typeface="+mn-ea"/>
              </a:rPr>
              <a:t> </a:t>
            </a:r>
            <a:r>
              <a:rPr lang="en-US" sz="2400" b="1" dirty="0" err="1">
                <a:latin typeface="Arial" panose="020B0604020202020204" pitchFamily="34" charset="0"/>
                <a:cs typeface="Arial" panose="020B0604020202020204" pitchFamily="34" charset="0"/>
                <a:sym typeface="+mn-ea"/>
              </a:rPr>
              <a:t>rộng</a:t>
            </a:r>
            <a:r>
              <a:rPr lang="en-US" sz="2400" b="1" dirty="0">
                <a:latin typeface="Arial" panose="020B0604020202020204" pitchFamily="34" charset="0"/>
                <a:cs typeface="Arial" panose="020B0604020202020204" pitchFamily="34" charset="0"/>
                <a:sym typeface="+mn-ea"/>
              </a:rPr>
              <a:t>/</a:t>
            </a:r>
            <a:r>
              <a:rPr lang="en-US" sz="2400" b="1" dirty="0" err="1">
                <a:latin typeface="Arial" panose="020B0604020202020204" pitchFamily="34" charset="0"/>
                <a:cs typeface="Arial" panose="020B0604020202020204" pitchFamily="34" charset="0"/>
                <a:sym typeface="+mn-ea"/>
              </a:rPr>
              <a:t>cặn</a:t>
            </a:r>
            <a:r>
              <a:rPr lang="en-US" sz="2400" b="1" dirty="0">
                <a:latin typeface="Arial" panose="020B0604020202020204" pitchFamily="34" charset="0"/>
                <a:cs typeface="Arial" panose="020B0604020202020204" pitchFamily="34" charset="0"/>
                <a:sym typeface="+mn-ea"/>
              </a:rPr>
              <a:t> </a:t>
            </a:r>
            <a:r>
              <a:rPr lang="en-US" sz="2400" b="1" dirty="0" err="1">
                <a:latin typeface="Arial" panose="020B0604020202020204" pitchFamily="34" charset="0"/>
                <a:cs typeface="Arial" panose="020B0604020202020204" pitchFamily="34" charset="0"/>
                <a:sym typeface="+mn-ea"/>
              </a:rPr>
              <a:t>lắng</a:t>
            </a:r>
            <a:r>
              <a:rPr lang="en-US" sz="2400" b="1" dirty="0">
                <a:latin typeface="Arial" panose="020B0604020202020204" pitchFamily="34" charset="0"/>
                <a:cs typeface="Arial" panose="020B0604020202020204" pitchFamily="34" charset="0"/>
                <a:sym typeface="+mn-ea"/>
              </a:rPr>
              <a:t> NT</a:t>
            </a:r>
            <a:endParaRPr lang="en-US" sz="2400" b="1" dirty="0">
              <a:latin typeface="Arial" panose="020B0604020202020204" pitchFamily="34" charset="0"/>
              <a:cs typeface="Arial" panose="020B0604020202020204" pitchFamily="34" charset="0"/>
            </a:endParaRPr>
          </a:p>
          <a:p>
            <a:pPr marL="457200" indent="-457200">
              <a:spcBef>
                <a:spcPct val="50000"/>
              </a:spcBef>
            </a:pPr>
            <a:r>
              <a:rPr lang="en-US" sz="2400" b="1" dirty="0" err="1">
                <a:latin typeface="Arial" panose="020B0604020202020204" pitchFamily="34" charset="0"/>
                <a:cs typeface="Arial" panose="020B0604020202020204" pitchFamily="34" charset="0"/>
                <a:sym typeface="+mn-ea"/>
              </a:rPr>
              <a:t>Bệnh</a:t>
            </a:r>
            <a:r>
              <a:rPr lang="en-US" sz="2400" b="1" dirty="0">
                <a:latin typeface="Arial" panose="020B0604020202020204" pitchFamily="34" charset="0"/>
                <a:cs typeface="Arial" panose="020B0604020202020204" pitchFamily="34" charset="0"/>
                <a:sym typeface="+mn-ea"/>
              </a:rPr>
              <a:t> </a:t>
            </a:r>
            <a:r>
              <a:rPr lang="en-US" sz="2400" b="1" dirty="0" err="1">
                <a:latin typeface="Arial" panose="020B0604020202020204" pitchFamily="34" charset="0"/>
                <a:cs typeface="Arial" panose="020B0604020202020204" pitchFamily="34" charset="0"/>
                <a:sym typeface="+mn-ea"/>
              </a:rPr>
              <a:t>thận</a:t>
            </a:r>
            <a:r>
              <a:rPr lang="en-US" sz="2400" b="1" dirty="0">
                <a:latin typeface="Arial" panose="020B0604020202020204" pitchFamily="34" charset="0"/>
                <a:cs typeface="Arial" panose="020B0604020202020204" pitchFamily="34" charset="0"/>
                <a:sym typeface="+mn-ea"/>
              </a:rPr>
              <a:t> do </a:t>
            </a:r>
            <a:r>
              <a:rPr lang="en-US" sz="2400" b="1" dirty="0" err="1">
                <a:latin typeface="Arial" panose="020B0604020202020204" pitchFamily="34" charset="0"/>
                <a:cs typeface="Arial" panose="020B0604020202020204" pitchFamily="34" charset="0"/>
                <a:sym typeface="+mn-ea"/>
              </a:rPr>
              <a:t>rối</a:t>
            </a:r>
            <a:r>
              <a:rPr lang="en-US" sz="2400" b="1" dirty="0">
                <a:latin typeface="Arial" panose="020B0604020202020204" pitchFamily="34" charset="0"/>
                <a:cs typeface="Arial" panose="020B0604020202020204" pitchFamily="34" charset="0"/>
                <a:sym typeface="+mn-ea"/>
              </a:rPr>
              <a:t> </a:t>
            </a:r>
            <a:r>
              <a:rPr lang="en-US" sz="2400" b="1" dirty="0" err="1">
                <a:latin typeface="Arial" panose="020B0604020202020204" pitchFamily="34" charset="0"/>
                <a:cs typeface="Arial" panose="020B0604020202020204" pitchFamily="34" charset="0"/>
                <a:sym typeface="+mn-ea"/>
              </a:rPr>
              <a:t>loạn</a:t>
            </a:r>
            <a:r>
              <a:rPr lang="en-US" sz="2400" b="1" dirty="0">
                <a:latin typeface="Arial" panose="020B0604020202020204" pitchFamily="34" charset="0"/>
                <a:cs typeface="Arial" panose="020B0604020202020204" pitchFamily="34" charset="0"/>
                <a:sym typeface="+mn-ea"/>
              </a:rPr>
              <a:t> </a:t>
            </a:r>
            <a:r>
              <a:rPr lang="en-US" sz="2400" b="1" dirty="0" err="1">
                <a:latin typeface="Arial" panose="020B0604020202020204" pitchFamily="34" charset="0"/>
                <a:cs typeface="Arial" panose="020B0604020202020204" pitchFamily="34" charset="0"/>
                <a:sym typeface="+mn-ea"/>
              </a:rPr>
              <a:t>chuyển</a:t>
            </a:r>
            <a:r>
              <a:rPr lang="en-US" sz="2400" b="1" dirty="0">
                <a:latin typeface="Arial" panose="020B0604020202020204" pitchFamily="34" charset="0"/>
                <a:cs typeface="Arial" panose="020B0604020202020204" pitchFamily="34" charset="0"/>
                <a:sym typeface="+mn-ea"/>
              </a:rPr>
              <a:t> </a:t>
            </a:r>
            <a:r>
              <a:rPr lang="en-US" sz="2400" b="1" dirty="0" err="1">
                <a:latin typeface="Arial" panose="020B0604020202020204" pitchFamily="34" charset="0"/>
                <a:cs typeface="Arial" panose="020B0604020202020204" pitchFamily="34" charset="0"/>
                <a:sym typeface="+mn-ea"/>
              </a:rPr>
              <a:t>hoá</a:t>
            </a:r>
            <a:r>
              <a:rPr lang="en-US" sz="2400" b="1" dirty="0">
                <a:latin typeface="Arial" panose="020B0604020202020204" pitchFamily="34" charset="0"/>
                <a:cs typeface="Arial" panose="020B0604020202020204" pitchFamily="34" charset="0"/>
                <a:sym typeface="+mn-ea"/>
              </a:rPr>
              <a:t> </a:t>
            </a:r>
            <a:r>
              <a:rPr lang="en-US" sz="2400" b="1" dirty="0" err="1">
                <a:latin typeface="Arial" panose="020B0604020202020204" pitchFamily="34" charset="0"/>
                <a:cs typeface="Arial" panose="020B0604020202020204" pitchFamily="34" charset="0"/>
                <a:sym typeface="+mn-ea"/>
              </a:rPr>
              <a:t>khoáng</a:t>
            </a:r>
            <a:r>
              <a:rPr lang="en-US" sz="2400" b="1" dirty="0">
                <a:latin typeface="Arial" panose="020B0604020202020204" pitchFamily="34" charset="0"/>
                <a:cs typeface="Arial" panose="020B0604020202020204" pitchFamily="34" charset="0"/>
                <a:sym typeface="+mn-ea"/>
              </a:rPr>
              <a:t> </a:t>
            </a:r>
            <a:r>
              <a:rPr lang="en-US" sz="2400" b="1" dirty="0" err="1">
                <a:latin typeface="Arial" panose="020B0604020202020204" pitchFamily="34" charset="0"/>
                <a:cs typeface="Arial" panose="020B0604020202020204" pitchFamily="34" charset="0"/>
                <a:sym typeface="+mn-ea"/>
              </a:rPr>
              <a:t>chất</a:t>
            </a:r>
            <a:r>
              <a:rPr lang="en-US" sz="2400" b="1" dirty="0">
                <a:latin typeface="Arial" panose="020B0604020202020204" pitchFamily="34" charset="0"/>
                <a:cs typeface="Arial" panose="020B0604020202020204" pitchFamily="34" charset="0"/>
                <a:sym typeface="+mn-ea"/>
              </a:rPr>
              <a:t> </a:t>
            </a:r>
            <a:r>
              <a:rPr lang="en-US" sz="2400" b="1" dirty="0" err="1">
                <a:latin typeface="Arial" panose="020B0604020202020204" pitchFamily="34" charset="0"/>
                <a:cs typeface="Arial" panose="020B0604020202020204" pitchFamily="34" charset="0"/>
                <a:sym typeface="+mn-ea"/>
              </a:rPr>
              <a:t>và</a:t>
            </a:r>
            <a:r>
              <a:rPr lang="en-US" sz="2400" b="1" dirty="0">
                <a:latin typeface="Arial" panose="020B0604020202020204" pitchFamily="34" charset="0"/>
                <a:cs typeface="Arial" panose="020B0604020202020204" pitchFamily="34" charset="0"/>
                <a:sym typeface="+mn-ea"/>
              </a:rPr>
              <a:t> </a:t>
            </a:r>
            <a:r>
              <a:rPr lang="en-US" sz="2400" b="1" dirty="0" err="1">
                <a:latin typeface="Arial" panose="020B0604020202020204" pitchFamily="34" charset="0"/>
                <a:cs typeface="Arial" panose="020B0604020202020204" pitchFamily="34" charset="0"/>
                <a:sym typeface="+mn-ea"/>
              </a:rPr>
              <a:t>xương</a:t>
            </a:r>
            <a:r>
              <a:rPr lang="en-US" sz="2400" b="1" dirty="0">
                <a:latin typeface="Arial" panose="020B0604020202020204" pitchFamily="34" charset="0"/>
                <a:cs typeface="Arial" panose="020B0604020202020204" pitchFamily="34" charset="0"/>
                <a:sym typeface="+mn-ea"/>
              </a:rPr>
              <a:t> </a:t>
            </a:r>
            <a:r>
              <a:rPr lang="en-US" sz="2400" b="1" dirty="0" err="1">
                <a:latin typeface="Arial" panose="020B0604020202020204" pitchFamily="34" charset="0"/>
                <a:cs typeface="Arial" panose="020B0604020202020204" pitchFamily="34" charset="0"/>
                <a:sym typeface="+mn-ea"/>
              </a:rPr>
              <a:t>mạn</a:t>
            </a:r>
            <a:r>
              <a:rPr lang="en-US" sz="2400" b="1" dirty="0">
                <a:latin typeface="Arial" panose="020B0604020202020204" pitchFamily="34" charset="0"/>
                <a:cs typeface="Arial" panose="020B0604020202020204" pitchFamily="34" charset="0"/>
                <a:sym typeface="+mn-ea"/>
              </a:rPr>
              <a:t> </a:t>
            </a:r>
            <a:r>
              <a:rPr lang="en-US" sz="2400" b="1" dirty="0" err="1">
                <a:latin typeface="Arial" panose="020B0604020202020204" pitchFamily="34" charset="0"/>
                <a:cs typeface="Arial" panose="020B0604020202020204" pitchFamily="34" charset="0"/>
                <a:sym typeface="+mn-ea"/>
              </a:rPr>
              <a:t>tính</a:t>
            </a:r>
            <a:endParaRPr lang="en-US" sz="2400" b="1" dirty="0">
              <a:latin typeface="Arial" panose="020B0604020202020204" pitchFamily="34" charset="0"/>
              <a:cs typeface="Arial" panose="020B0604020202020204" pitchFamily="34" charset="0"/>
            </a:endParaRPr>
          </a:p>
          <a:p>
            <a:pPr marL="457200" indent="-457200">
              <a:spcBef>
                <a:spcPct val="50000"/>
              </a:spcBef>
            </a:pPr>
            <a:r>
              <a:rPr lang="en-US" sz="2400" b="1" dirty="0">
                <a:latin typeface="Arial" panose="020B0604020202020204" pitchFamily="34" charset="0"/>
                <a:cs typeface="Arial" panose="020B0604020202020204" pitchFamily="34" charset="0"/>
                <a:sym typeface="+mn-ea"/>
              </a:rPr>
              <a:t>Hai </a:t>
            </a:r>
            <a:r>
              <a:rPr lang="en-US" sz="2400" b="1" dirty="0" err="1">
                <a:latin typeface="Arial" panose="020B0604020202020204" pitchFamily="34" charset="0"/>
                <a:cs typeface="Arial" panose="020B0604020202020204" pitchFamily="34" charset="0"/>
                <a:sym typeface="+mn-ea"/>
              </a:rPr>
              <a:t>thận</a:t>
            </a:r>
            <a:r>
              <a:rPr lang="en-US" sz="2400" b="1" dirty="0">
                <a:latin typeface="Arial" panose="020B0604020202020204" pitchFamily="34" charset="0"/>
                <a:cs typeface="Arial" panose="020B0604020202020204" pitchFamily="34" charset="0"/>
                <a:sym typeface="+mn-ea"/>
              </a:rPr>
              <a:t> </a:t>
            </a:r>
            <a:r>
              <a:rPr lang="en-US" sz="2400" b="1" dirty="0" err="1">
                <a:latin typeface="Arial" panose="020B0604020202020204" pitchFamily="34" charset="0"/>
                <a:cs typeface="Arial" panose="020B0604020202020204" pitchFamily="34" charset="0"/>
                <a:sym typeface="+mn-ea"/>
              </a:rPr>
              <a:t>teo</a:t>
            </a:r>
            <a:r>
              <a:rPr lang="en-US" sz="2400" b="1" dirty="0">
                <a:latin typeface="Arial" panose="020B0604020202020204" pitchFamily="34" charset="0"/>
                <a:cs typeface="Arial" panose="020B0604020202020204" pitchFamily="34" charset="0"/>
                <a:sym typeface="+mn-ea"/>
              </a:rPr>
              <a:t> </a:t>
            </a:r>
            <a:r>
              <a:rPr lang="en-US" sz="2400" b="1" dirty="0" err="1">
                <a:latin typeface="Arial" panose="020B0604020202020204" pitchFamily="34" charset="0"/>
                <a:cs typeface="Arial" panose="020B0604020202020204" pitchFamily="34" charset="0"/>
                <a:sym typeface="+mn-ea"/>
              </a:rPr>
              <a:t>nhỏ</a:t>
            </a:r>
            <a:r>
              <a:rPr lang="en-US" sz="2400" b="1" dirty="0">
                <a:latin typeface="Arial" panose="020B0604020202020204" pitchFamily="34" charset="0"/>
                <a:cs typeface="Arial" panose="020B0604020202020204" pitchFamily="34" charset="0"/>
                <a:sym typeface="+mn-ea"/>
              </a:rPr>
              <a:t> </a:t>
            </a:r>
            <a:r>
              <a:rPr lang="en-US" sz="2400" b="1" dirty="0" err="1">
                <a:latin typeface="Arial" panose="020B0604020202020204" pitchFamily="34" charset="0"/>
                <a:cs typeface="Arial" panose="020B0604020202020204" pitchFamily="34" charset="0"/>
                <a:sym typeface="+mn-ea"/>
              </a:rPr>
              <a:t>trên</a:t>
            </a:r>
            <a:r>
              <a:rPr lang="en-US" sz="2400" b="1" dirty="0">
                <a:latin typeface="Arial" panose="020B0604020202020204" pitchFamily="34" charset="0"/>
                <a:cs typeface="Arial" panose="020B0604020202020204" pitchFamily="34" charset="0"/>
                <a:sym typeface="+mn-ea"/>
              </a:rPr>
              <a:t> </a:t>
            </a:r>
            <a:r>
              <a:rPr lang="en-US" sz="2400" b="1" dirty="0" err="1">
                <a:latin typeface="Arial" panose="020B0604020202020204" pitchFamily="34" charset="0"/>
                <a:cs typeface="Arial" panose="020B0604020202020204" pitchFamily="34" charset="0"/>
                <a:sym typeface="+mn-ea"/>
              </a:rPr>
              <a:t>siêu</a:t>
            </a:r>
            <a:r>
              <a:rPr lang="en-US" sz="2400" b="1" dirty="0">
                <a:latin typeface="Arial" panose="020B0604020202020204" pitchFamily="34" charset="0"/>
                <a:cs typeface="Arial" panose="020B0604020202020204" pitchFamily="34" charset="0"/>
                <a:sym typeface="+mn-ea"/>
              </a:rPr>
              <a:t> </a:t>
            </a:r>
            <a:r>
              <a:rPr lang="en-US" sz="2400" b="1" dirty="0" err="1">
                <a:latin typeface="Arial" panose="020B0604020202020204" pitchFamily="34" charset="0"/>
                <a:cs typeface="Arial" panose="020B0604020202020204" pitchFamily="34" charset="0"/>
                <a:sym typeface="+mn-ea"/>
              </a:rPr>
              <a:t>âm</a:t>
            </a:r>
          </a:p>
          <a:p>
            <a:pPr marL="457200" indent="-457200">
              <a:spcBef>
                <a:spcPct val="50000"/>
              </a:spcBef>
            </a:pPr>
            <a:r>
              <a:rPr lang="en-SG" altLang="en-US" sz="2400" b="1" dirty="0" err="1">
                <a:latin typeface="Arial" panose="020B0604020202020204" pitchFamily="34" charset="0"/>
                <a:cs typeface="Arial" panose="020B0604020202020204" pitchFamily="34" charset="0"/>
                <a:sym typeface="+mn-ea"/>
              </a:rPr>
              <a:t>Thiếu máu</a:t>
            </a:r>
          </a:p>
          <a:p>
            <a:pPr marL="457200" indent="-457200">
              <a:spcBef>
                <a:spcPct val="50000"/>
              </a:spcBef>
            </a:pPr>
            <a:r>
              <a:rPr lang="en-SG" altLang="en-US" sz="2400" b="1" dirty="0" err="1">
                <a:latin typeface="Arial" panose="020B0604020202020204" pitchFamily="34" charset="0"/>
                <a:cs typeface="Arial" panose="020B0604020202020204" pitchFamily="34" charset="0"/>
                <a:sym typeface="+mn-ea"/>
              </a:rPr>
              <a:t>Sinh thiết thận</a:t>
            </a:r>
            <a:endParaRPr lang="en-US" sz="2800" b="1"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457200"/>
            <a:ext cx="7315200" cy="584775"/>
          </a:xfrm>
          <a:prstGeom prst="rect">
            <a:avLst/>
          </a:prstGeom>
          <a:noFill/>
        </p:spPr>
        <p:txBody>
          <a:bodyPr wrap="square" rtlCol="0">
            <a:spAutoFit/>
          </a:bodyPr>
          <a:lstStyle/>
          <a:p>
            <a:r>
              <a:rPr lang="en-US" sz="3200" b="1" dirty="0" err="1">
                <a:solidFill>
                  <a:srgbClr val="FF0000"/>
                </a:solidFill>
                <a:latin typeface="Arial" panose="020B0604020202020204" pitchFamily="34" charset="0"/>
                <a:cs typeface="Arial" panose="020B0604020202020204" pitchFamily="34" charset="0"/>
              </a:rPr>
              <a:t>Trụ</a:t>
            </a:r>
            <a:r>
              <a:rPr lang="en-US" sz="3200" b="1" dirty="0">
                <a:solidFill>
                  <a:srgbClr val="FF0000"/>
                </a:solidFill>
                <a:latin typeface="Arial" panose="020B0604020202020204" pitchFamily="34" charset="0"/>
                <a:cs typeface="Arial" panose="020B0604020202020204" pitchFamily="34" charset="0"/>
              </a:rPr>
              <a:t> </a:t>
            </a:r>
            <a:r>
              <a:rPr lang="en-US" sz="3200" b="1" dirty="0" err="1">
                <a:solidFill>
                  <a:srgbClr val="FF0000"/>
                </a:solidFill>
                <a:latin typeface="Arial" panose="020B0604020202020204" pitchFamily="34" charset="0"/>
                <a:cs typeface="Arial" panose="020B0604020202020204" pitchFamily="34" charset="0"/>
              </a:rPr>
              <a:t>rộng</a:t>
            </a:r>
            <a:r>
              <a:rPr lang="en-US" sz="3200" b="1" dirty="0">
                <a:solidFill>
                  <a:srgbClr val="FF0000"/>
                </a:solidFill>
                <a:latin typeface="Arial" panose="020B0604020202020204" pitchFamily="34" charset="0"/>
                <a:cs typeface="Arial" panose="020B0604020202020204" pitchFamily="34" charset="0"/>
              </a:rPr>
              <a:t> (Broad cast)</a:t>
            </a:r>
          </a:p>
        </p:txBody>
      </p:sp>
      <p:sp>
        <p:nvSpPr>
          <p:cNvPr id="6" name="TextBox 5"/>
          <p:cNvSpPr txBox="1"/>
          <p:nvPr/>
        </p:nvSpPr>
        <p:spPr>
          <a:xfrm>
            <a:off x="4419600" y="1295400"/>
            <a:ext cx="4267200" cy="1785104"/>
          </a:xfrm>
          <a:prstGeom prst="rect">
            <a:avLst/>
          </a:prstGeom>
          <a:noFill/>
          <a:ln>
            <a:solidFill>
              <a:schemeClr val="tx1"/>
            </a:solidFill>
          </a:ln>
        </p:spPr>
        <p:txBody>
          <a:bodyPr wrap="square" rtlCol="0">
            <a:spAutoFit/>
          </a:bodyPr>
          <a:lstStyle/>
          <a:p>
            <a:pPr marL="285750" indent="-285750">
              <a:spcBef>
                <a:spcPts val="600"/>
              </a:spcBef>
              <a:spcAft>
                <a:spcPts val="600"/>
              </a:spcAft>
              <a:buFontTx/>
              <a:buChar char="-"/>
            </a:pPr>
            <a:r>
              <a:rPr lang="en-US" sz="2000" dirty="0" err="1">
                <a:latin typeface="Arial" panose="020B0604020202020204" pitchFamily="34" charset="0"/>
                <a:cs typeface="Arial" panose="020B0604020202020204" pitchFamily="34" charset="0"/>
              </a:rPr>
              <a:t>Tình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trạng</a:t>
            </a:r>
            <a:r>
              <a:rPr lang="en-US" sz="2000" dirty="0">
                <a:latin typeface="Arial" panose="020B0604020202020204" pitchFamily="34" charset="0"/>
                <a:cs typeface="Arial" panose="020B0604020202020204" pitchFamily="34" charset="0"/>
              </a:rPr>
              <a:t> </a:t>
            </a:r>
            <a:r>
              <a:rPr lang="en-US" sz="2000" b="1" dirty="0" err="1">
                <a:solidFill>
                  <a:srgbClr val="C00000"/>
                </a:solidFill>
                <a:latin typeface="Arial" panose="020B0604020202020204" pitchFamily="34" charset="0"/>
                <a:cs typeface="Arial" panose="020B0604020202020204" pitchFamily="34" charset="0"/>
              </a:rPr>
              <a:t>dãn</a:t>
            </a:r>
            <a:r>
              <a:rPr lang="en-US" sz="2000" b="1" dirty="0">
                <a:solidFill>
                  <a:srgbClr val="C00000"/>
                </a:solidFill>
                <a:latin typeface="Arial" panose="020B0604020202020204" pitchFamily="34" charset="0"/>
                <a:cs typeface="Arial" panose="020B0604020202020204" pitchFamily="34" charset="0"/>
              </a:rPr>
              <a:t> </a:t>
            </a:r>
            <a:r>
              <a:rPr lang="en-US" sz="2000" b="1" dirty="0" err="1">
                <a:solidFill>
                  <a:srgbClr val="C00000"/>
                </a:solidFill>
                <a:latin typeface="Arial" panose="020B0604020202020204" pitchFamily="34" charset="0"/>
                <a:cs typeface="Arial" panose="020B0604020202020204" pitchFamily="34" charset="0"/>
              </a:rPr>
              <a:t>rộng</a:t>
            </a:r>
            <a:r>
              <a:rPr lang="en-US" sz="2000" b="1" dirty="0">
                <a:solidFill>
                  <a:srgbClr val="C00000"/>
                </a:solidFill>
                <a:latin typeface="Arial" panose="020B0604020202020204" pitchFamily="34" charset="0"/>
                <a:cs typeface="Arial" panose="020B0604020202020204" pitchFamily="34" charset="0"/>
              </a:rPr>
              <a:t> </a:t>
            </a:r>
            <a:r>
              <a:rPr lang="en-US" sz="2000" b="1" dirty="0" err="1">
                <a:solidFill>
                  <a:srgbClr val="C00000"/>
                </a:solidFill>
                <a:latin typeface="Arial" panose="020B0604020202020204" pitchFamily="34" charset="0"/>
                <a:cs typeface="Arial" panose="020B0604020202020204" pitchFamily="34" charset="0"/>
              </a:rPr>
              <a:t>của</a:t>
            </a:r>
            <a:r>
              <a:rPr lang="en-US" sz="2000" b="1" dirty="0">
                <a:solidFill>
                  <a:srgbClr val="C00000"/>
                </a:solidFill>
                <a:latin typeface="Arial" panose="020B0604020202020204" pitchFamily="34" charset="0"/>
                <a:cs typeface="Arial" panose="020B0604020202020204" pitchFamily="34" charset="0"/>
              </a:rPr>
              <a:t> </a:t>
            </a:r>
            <a:r>
              <a:rPr lang="en-US" sz="2000" b="1" dirty="0" err="1">
                <a:solidFill>
                  <a:srgbClr val="C00000"/>
                </a:solidFill>
                <a:latin typeface="Arial" panose="020B0604020202020204" pitchFamily="34" charset="0"/>
                <a:cs typeface="Arial" panose="020B0604020202020204" pitchFamily="34" charset="0"/>
              </a:rPr>
              <a:t>ống</a:t>
            </a:r>
            <a:r>
              <a:rPr lang="en-US" sz="2000" b="1" dirty="0">
                <a:solidFill>
                  <a:srgbClr val="C00000"/>
                </a:solidFill>
                <a:latin typeface="Arial" panose="020B0604020202020204" pitchFamily="34" charset="0"/>
                <a:cs typeface="Arial" panose="020B0604020202020204" pitchFamily="34" charset="0"/>
              </a:rPr>
              <a:t> </a:t>
            </a:r>
            <a:r>
              <a:rPr lang="en-US" sz="2000" b="1" dirty="0" err="1">
                <a:solidFill>
                  <a:srgbClr val="C00000"/>
                </a:solidFill>
                <a:latin typeface="Arial" panose="020B0604020202020204" pitchFamily="34" charset="0"/>
                <a:cs typeface="Arial" panose="020B0604020202020204" pitchFamily="34" charset="0"/>
              </a:rPr>
              <a:t>thận</a:t>
            </a:r>
            <a:r>
              <a:rPr lang="en-US" sz="2000" b="1" dirty="0">
                <a:solidFill>
                  <a:srgbClr val="C0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-&gt; </a:t>
            </a:r>
            <a:r>
              <a:rPr lang="en-US" sz="2000" dirty="0" err="1">
                <a:latin typeface="Arial" panose="020B0604020202020204" pitchFamily="34" charset="0"/>
                <a:cs typeface="Arial" panose="020B0604020202020204" pitchFamily="34" charset="0"/>
              </a:rPr>
              <a:t>hoạt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nephron </a:t>
            </a:r>
            <a:r>
              <a:rPr lang="en-US" sz="2000" dirty="0" err="1">
                <a:latin typeface="Arial" panose="020B0604020202020204" pitchFamily="34" charset="0"/>
                <a:cs typeface="Arial" panose="020B0604020202020204" pitchFamily="34" charset="0"/>
              </a:rPr>
              <a:t>còn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lại</a:t>
            </a:r>
            <a:r>
              <a:rPr lang="en-US" sz="2000" dirty="0">
                <a:latin typeface="Arial" panose="020B0604020202020204" pitchFamily="34" charset="0"/>
                <a:cs typeface="Arial" panose="020B0604020202020204" pitchFamily="34" charset="0"/>
              </a:rPr>
              <a:t>.</a:t>
            </a:r>
          </a:p>
          <a:p>
            <a:pPr marL="285750" indent="-285750">
              <a:spcBef>
                <a:spcPts val="600"/>
              </a:spcBef>
              <a:spcAft>
                <a:spcPts val="600"/>
              </a:spcAft>
              <a:buFontTx/>
              <a:buChar char="-"/>
            </a:pPr>
            <a:r>
              <a:rPr lang="en-US" sz="2000" dirty="0" err="1">
                <a:latin typeface="Arial" panose="020B0604020202020204" pitchFamily="34" charset="0"/>
                <a:cs typeface="Arial" panose="020B0604020202020204" pitchFamily="34" charset="0"/>
              </a:rPr>
              <a:t>Còn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gọi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b="1" dirty="0" err="1">
                <a:solidFill>
                  <a:srgbClr val="C00000"/>
                </a:solidFill>
                <a:latin typeface="Arial" panose="020B0604020202020204" pitchFamily="34" charset="0"/>
                <a:cs typeface="Arial" panose="020B0604020202020204" pitchFamily="34" charset="0"/>
              </a:rPr>
              <a:t>trụ</a:t>
            </a:r>
            <a:r>
              <a:rPr lang="en-US" sz="2000" b="1" dirty="0">
                <a:solidFill>
                  <a:srgbClr val="C00000"/>
                </a:solidFill>
                <a:latin typeface="Arial" panose="020B0604020202020204" pitchFamily="34" charset="0"/>
                <a:cs typeface="Arial" panose="020B0604020202020204" pitchFamily="34" charset="0"/>
              </a:rPr>
              <a:t> </a:t>
            </a:r>
            <a:r>
              <a:rPr lang="en-US" sz="2000" b="1" dirty="0" err="1">
                <a:solidFill>
                  <a:srgbClr val="C00000"/>
                </a:solidFill>
                <a:latin typeface="Arial" panose="020B0604020202020204" pitchFamily="34" charset="0"/>
                <a:cs typeface="Arial" panose="020B0604020202020204" pitchFamily="34" charset="0"/>
              </a:rPr>
              <a:t>suy</a:t>
            </a:r>
            <a:r>
              <a:rPr lang="en-US" sz="2000" b="1" dirty="0">
                <a:solidFill>
                  <a:srgbClr val="C00000"/>
                </a:solidFill>
                <a:latin typeface="Arial" panose="020B0604020202020204" pitchFamily="34" charset="0"/>
                <a:cs typeface="Arial" panose="020B0604020202020204" pitchFamily="34" charset="0"/>
              </a:rPr>
              <a:t> </a:t>
            </a:r>
            <a:r>
              <a:rPr lang="en-US" sz="2000" b="1" dirty="0" err="1">
                <a:solidFill>
                  <a:srgbClr val="C00000"/>
                </a:solidFill>
                <a:latin typeface="Arial" panose="020B0604020202020204" pitchFamily="34" charset="0"/>
                <a:cs typeface="Arial" panose="020B0604020202020204" pitchFamily="34" charset="0"/>
              </a:rPr>
              <a:t>thận</a:t>
            </a:r>
            <a:r>
              <a:rPr lang="en-US" sz="2000" b="1" dirty="0">
                <a:solidFill>
                  <a:srgbClr val="C0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(renal failure casts)</a:t>
            </a:r>
          </a:p>
        </p:txBody>
      </p:sp>
      <p:sp>
        <p:nvSpPr>
          <p:cNvPr id="7" name="TextBox 6"/>
          <p:cNvSpPr txBox="1"/>
          <p:nvPr/>
        </p:nvSpPr>
        <p:spPr>
          <a:xfrm>
            <a:off x="257175" y="1295400"/>
            <a:ext cx="3781425" cy="1785104"/>
          </a:xfrm>
          <a:prstGeom prst="rect">
            <a:avLst/>
          </a:prstGeom>
          <a:noFill/>
          <a:ln>
            <a:solidFill>
              <a:schemeClr val="tx1"/>
            </a:solidFill>
          </a:ln>
        </p:spPr>
        <p:txBody>
          <a:bodyPr wrap="square" rtlCol="0">
            <a:spAutoFit/>
          </a:bodyPr>
          <a:lstStyle/>
          <a:p>
            <a:pPr marL="285750" indent="-285750">
              <a:spcBef>
                <a:spcPts val="600"/>
              </a:spcBef>
              <a:spcAft>
                <a:spcPts val="600"/>
              </a:spcAft>
              <a:buFontTx/>
              <a:buChar char="-"/>
            </a:pPr>
            <a:r>
              <a:rPr lang="en-US" sz="2000" dirty="0" err="1">
                <a:latin typeface="Arial" panose="020B0604020202020204" pitchFamily="34" charset="0"/>
                <a:cs typeface="Arial" panose="020B0604020202020204" pitchFamily="34" charset="0"/>
              </a:rPr>
              <a:t>Kích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thước</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&gt; 2</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kính</a:t>
            </a:r>
            <a:r>
              <a:rPr lang="en-US" sz="2000" dirty="0">
                <a:latin typeface="Arial" panose="020B0604020202020204" pitchFamily="34" charset="0"/>
                <a:cs typeface="Arial" panose="020B0604020202020204" pitchFamily="34" charset="0"/>
              </a:rPr>
              <a:t> neutrophil</a:t>
            </a:r>
          </a:p>
          <a:p>
            <a:pPr marL="285750" indent="-285750">
              <a:spcBef>
                <a:spcPts val="600"/>
              </a:spcBef>
              <a:spcAft>
                <a:spcPts val="600"/>
              </a:spcAft>
              <a:buFontTx/>
              <a:buChar char="-"/>
            </a:pP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ở </a:t>
            </a:r>
            <a:r>
              <a:rPr lang="en-US" sz="2000" dirty="0" err="1">
                <a:latin typeface="Arial" panose="020B0604020202020204" pitchFamily="34" charset="0"/>
                <a:cs typeface="Arial" panose="020B0604020202020204" pitchFamily="34" charset="0"/>
              </a:rPr>
              <a:t>dạng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sáp</a:t>
            </a:r>
            <a:endParaRPr lang="en-US" sz="2000"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429000"/>
            <a:ext cx="2819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57175" y="5715000"/>
            <a:ext cx="2790825"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Broad waxy casts in urine</a:t>
            </a:r>
          </a:p>
          <a:p>
            <a:pPr algn="ctr"/>
            <a:r>
              <a:rPr lang="en-US" sz="1600" dirty="0">
                <a:latin typeface="Arial" panose="020B0604020202020204" pitchFamily="34" charset="0"/>
                <a:cs typeface="Arial" panose="020B0604020202020204" pitchFamily="34" charset="0"/>
              </a:rPr>
              <a:t>(QT 40)</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3429000"/>
            <a:ext cx="2667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096000" y="5715000"/>
            <a:ext cx="2781300" cy="584775"/>
          </a:xfrm>
          <a:prstGeom prst="rect">
            <a:avLst/>
          </a:prstGeom>
          <a:solidFill>
            <a:schemeClr val="bg1"/>
          </a:solidFill>
        </p:spPr>
        <p:txBody>
          <a:bodyPr wrap="square" rtlCol="0">
            <a:spAutoFit/>
          </a:bodyPr>
          <a:lstStyle/>
          <a:p>
            <a:pPr algn="ctr"/>
            <a:r>
              <a:rPr lang="en-US" sz="1600" dirty="0">
                <a:latin typeface="Arial" panose="020B0604020202020204" pitchFamily="34" charset="0"/>
                <a:cs typeface="Arial" panose="020B0604020202020204" pitchFamily="34" charset="0"/>
              </a:rPr>
              <a:t>Broad bile-stained waxy cast (QT 40)</a:t>
            </a:r>
          </a:p>
        </p:txBody>
      </p:sp>
      <p:sp>
        <p:nvSpPr>
          <p:cNvPr id="10" name="TextBox 9"/>
          <p:cNvSpPr txBox="1"/>
          <p:nvPr/>
        </p:nvSpPr>
        <p:spPr>
          <a:xfrm>
            <a:off x="3124200" y="5715000"/>
            <a:ext cx="2895600"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Broad granular cast becoming waxy (QT 40)</a:t>
            </a:r>
          </a:p>
        </p:txBody>
      </p:sp>
      <p:sp>
        <p:nvSpPr>
          <p:cNvPr id="14" name="TextBox 13"/>
          <p:cNvSpPr txBox="1"/>
          <p:nvPr/>
        </p:nvSpPr>
        <p:spPr>
          <a:xfrm>
            <a:off x="2895600" y="6553200"/>
            <a:ext cx="5867400" cy="261610"/>
          </a:xfrm>
          <a:prstGeom prst="rect">
            <a:avLst/>
          </a:prstGeom>
          <a:noFill/>
        </p:spPr>
        <p:txBody>
          <a:bodyPr wrap="square" rtlCol="0">
            <a:spAutoFit/>
          </a:bodyPr>
          <a:lstStyle/>
          <a:p>
            <a:pPr algn="r"/>
            <a:r>
              <a:rPr lang="en-US" sz="1100" b="1" dirty="0">
                <a:solidFill>
                  <a:schemeClr val="accent3">
                    <a:lumMod val="50000"/>
                  </a:schemeClr>
                </a:solidFill>
                <a:latin typeface="Arial" panose="020B0604020202020204" pitchFamily="34" charset="0"/>
                <a:cs typeface="Arial" panose="020B0604020202020204" pitchFamily="34" charset="0"/>
              </a:rPr>
              <a:t>Susan King </a:t>
            </a:r>
            <a:r>
              <a:rPr lang="en-US" sz="1100" b="1" dirty="0" err="1">
                <a:solidFill>
                  <a:schemeClr val="accent3">
                    <a:lumMod val="50000"/>
                  </a:schemeClr>
                </a:solidFill>
                <a:latin typeface="Arial" panose="020B0604020202020204" pitchFamily="34" charset="0"/>
                <a:cs typeface="Arial" panose="020B0604020202020204" pitchFamily="34" charset="0"/>
              </a:rPr>
              <a:t>Strasinger</a:t>
            </a:r>
            <a:r>
              <a:rPr lang="en-US" sz="1100" b="1" dirty="0">
                <a:solidFill>
                  <a:schemeClr val="accent3">
                    <a:lumMod val="50000"/>
                  </a:schemeClr>
                </a:solidFill>
                <a:latin typeface="Arial" panose="020B0604020202020204" pitchFamily="34" charset="0"/>
                <a:cs typeface="Arial" panose="020B0604020202020204" pitchFamily="34" charset="0"/>
              </a:rPr>
              <a:t> (2008), Urinalysis and Body Fluids, 5</a:t>
            </a:r>
            <a:r>
              <a:rPr lang="en-US" sz="1100" b="1" baseline="30000" dirty="0">
                <a:solidFill>
                  <a:schemeClr val="accent3">
                    <a:lumMod val="50000"/>
                  </a:schemeClr>
                </a:solidFill>
                <a:latin typeface="Arial" panose="020B0604020202020204" pitchFamily="34" charset="0"/>
                <a:cs typeface="Arial" panose="020B0604020202020204" pitchFamily="34" charset="0"/>
              </a:rPr>
              <a:t>th</a:t>
            </a:r>
            <a:endParaRPr lang="en-US" sz="1100" b="1" dirty="0">
              <a:solidFill>
                <a:schemeClr val="accent3">
                  <a:lumMod val="50000"/>
                </a:schemeClr>
              </a:solidFill>
              <a:latin typeface="Arial" panose="020B0604020202020204" pitchFamily="34" charset="0"/>
              <a:cs typeface="Arial" panose="020B0604020202020204" pitchFamily="34" charset="0"/>
            </a:endParaRP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1" y="3429000"/>
            <a:ext cx="2819399"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1975"/>
            <a:ext cx="8229600" cy="582613"/>
          </a:xfrm>
        </p:spPr>
        <p:txBody>
          <a:bodyPr/>
          <a:lstStyle/>
          <a:p>
            <a:r>
              <a:rPr lang="en-SG" altLang="en-US" b="1">
                <a:solidFill>
                  <a:schemeClr val="accent2"/>
                </a:solidFill>
              </a:rPr>
              <a:t>Chẩn đoán CKD</a:t>
            </a:r>
          </a:p>
        </p:txBody>
      </p:sp>
      <p:sp>
        <p:nvSpPr>
          <p:cNvPr id="4" name="Slide Number Placeholder 3"/>
          <p:cNvSpPr>
            <a:spLocks noGrp="1"/>
          </p:cNvSpPr>
          <p:nvPr>
            <p:ph type="sldNum" sz="quarter" idx="12"/>
          </p:nvPr>
        </p:nvSpPr>
        <p:spPr/>
        <p:txBody>
          <a:bodyPr/>
          <a:lstStyle/>
          <a:p>
            <a:fld id="{59C7CC53-AA6F-4A68-923C-40AE4BD5D118}" type="slidenum">
              <a:rPr lang="en-US" smtClean="0"/>
              <a:t>8</a:t>
            </a:fld>
            <a:endParaRPr lang="en-US"/>
          </a:p>
        </p:txBody>
      </p:sp>
      <p:sp>
        <p:nvSpPr>
          <p:cNvPr id="5" name="Text Box 4"/>
          <p:cNvSpPr txBox="1"/>
          <p:nvPr/>
        </p:nvSpPr>
        <p:spPr>
          <a:xfrm>
            <a:off x="696595" y="1663065"/>
            <a:ext cx="7547610" cy="4615815"/>
          </a:xfrm>
          <a:prstGeom prst="rect">
            <a:avLst/>
          </a:prstGeom>
          <a:noFill/>
        </p:spPr>
        <p:txBody>
          <a:bodyPr wrap="square" rtlCol="0">
            <a:spAutoFit/>
          </a:bodyPr>
          <a:lstStyle/>
          <a:p>
            <a:pPr>
              <a:lnSpc>
                <a:spcPct val="150000"/>
              </a:lnSpc>
            </a:pPr>
            <a:r>
              <a:rPr lang="en-SG" altLang="en-US" sz="2800">
                <a:latin typeface="Arial" panose="020B0604020202020204" pitchFamily="34" charset="0"/>
                <a:cs typeface="Arial" panose="020B0604020202020204" pitchFamily="34" charset="0"/>
              </a:rPr>
              <a:t>1. Chẩn đoán CKD</a:t>
            </a:r>
          </a:p>
          <a:p>
            <a:pPr>
              <a:lnSpc>
                <a:spcPct val="150000"/>
              </a:lnSpc>
            </a:pPr>
            <a:r>
              <a:rPr lang="en-SG" altLang="en-US" sz="2800">
                <a:latin typeface="Arial" panose="020B0604020202020204" pitchFamily="34" charset="0"/>
                <a:cs typeface="Arial" panose="020B0604020202020204" pitchFamily="34" charset="0"/>
              </a:rPr>
              <a:t>(Phân biệt CKD - AKI - RPRF)</a:t>
            </a:r>
          </a:p>
          <a:p>
            <a:pPr>
              <a:lnSpc>
                <a:spcPct val="150000"/>
              </a:lnSpc>
            </a:pPr>
            <a:r>
              <a:rPr lang="en-SG" altLang="en-US" sz="2800" b="1">
                <a:solidFill>
                  <a:srgbClr val="FF0000"/>
                </a:solidFill>
                <a:latin typeface="Arial" panose="020B0604020202020204" pitchFamily="34" charset="0"/>
                <a:cs typeface="Arial" panose="020B0604020202020204" pitchFamily="34" charset="0"/>
              </a:rPr>
              <a:t>2. Nguyên nhân CKD</a:t>
            </a:r>
            <a:endParaRPr lang="en-SG" altLang="en-US" sz="2800">
              <a:latin typeface="Arial" panose="020B0604020202020204" pitchFamily="34" charset="0"/>
              <a:cs typeface="Arial" panose="020B0604020202020204" pitchFamily="34" charset="0"/>
            </a:endParaRPr>
          </a:p>
          <a:p>
            <a:pPr>
              <a:lnSpc>
                <a:spcPct val="150000"/>
              </a:lnSpc>
            </a:pPr>
            <a:r>
              <a:rPr lang="en-SG" altLang="en-US" sz="2800">
                <a:latin typeface="Arial" panose="020B0604020202020204" pitchFamily="34" charset="0"/>
                <a:cs typeface="Arial" panose="020B0604020202020204" pitchFamily="34" charset="0"/>
              </a:rPr>
              <a:t>3. Giai đoạn CKD</a:t>
            </a:r>
          </a:p>
          <a:p>
            <a:pPr>
              <a:lnSpc>
                <a:spcPct val="150000"/>
              </a:lnSpc>
            </a:pPr>
            <a:r>
              <a:rPr lang="en-SG" altLang="en-US" sz="2800">
                <a:latin typeface="Arial" panose="020B0604020202020204" pitchFamily="34" charset="0"/>
                <a:cs typeface="Arial" panose="020B0604020202020204" pitchFamily="34" charset="0"/>
              </a:rPr>
              <a:t>4. Biến chứng CKD</a:t>
            </a:r>
          </a:p>
          <a:p>
            <a:pPr>
              <a:lnSpc>
                <a:spcPct val="150000"/>
              </a:lnSpc>
            </a:pPr>
            <a:r>
              <a:rPr lang="en-SG" altLang="en-US" sz="2800">
                <a:latin typeface="Arial" panose="020B0604020202020204" pitchFamily="34" charset="0"/>
                <a:cs typeface="Arial" panose="020B0604020202020204" pitchFamily="34" charset="0"/>
              </a:rPr>
              <a:t>5. Yếu tố làm nặng thêm và thúc đẩy tiến triển CKD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367030"/>
            <a:ext cx="8229600" cy="582613"/>
          </a:xfrm>
        </p:spPr>
        <p:txBody>
          <a:bodyPr/>
          <a:lstStyle/>
          <a:p>
            <a:r>
              <a:rPr lang="en-US" b="1" dirty="0" err="1">
                <a:solidFill>
                  <a:schemeClr val="accent2"/>
                </a:solidFill>
              </a:rPr>
              <a:t>Phân</a:t>
            </a:r>
            <a:r>
              <a:rPr lang="en-US" b="1" dirty="0">
                <a:solidFill>
                  <a:schemeClr val="accent2"/>
                </a:solidFill>
              </a:rPr>
              <a:t> </a:t>
            </a:r>
            <a:r>
              <a:rPr lang="en-US" b="1" dirty="0" err="1">
                <a:solidFill>
                  <a:schemeClr val="accent2"/>
                </a:solidFill>
              </a:rPr>
              <a:t>nhóm</a:t>
            </a:r>
            <a:r>
              <a:rPr lang="en-US" b="1" dirty="0">
                <a:solidFill>
                  <a:schemeClr val="accent2"/>
                </a:solidFill>
              </a:rPr>
              <a:t> </a:t>
            </a:r>
            <a:r>
              <a:rPr lang="en-US" b="1" dirty="0" err="1">
                <a:solidFill>
                  <a:schemeClr val="accent2"/>
                </a:solidFill>
              </a:rPr>
              <a:t>nguyên</a:t>
            </a:r>
            <a:r>
              <a:rPr lang="en-US" b="1" dirty="0">
                <a:solidFill>
                  <a:schemeClr val="accent2"/>
                </a:solidFill>
              </a:rPr>
              <a:t> </a:t>
            </a:r>
            <a:r>
              <a:rPr lang="en-US" b="1" dirty="0" err="1">
                <a:solidFill>
                  <a:schemeClr val="accent2"/>
                </a:solidFill>
              </a:rPr>
              <a:t>nhân</a:t>
            </a:r>
            <a:r>
              <a:rPr lang="en-US" b="1" dirty="0">
                <a:solidFill>
                  <a:schemeClr val="accent2"/>
                </a:solidFill>
              </a:rPr>
              <a:t> CKD</a:t>
            </a:r>
          </a:p>
        </p:txBody>
      </p:sp>
      <p:sp>
        <p:nvSpPr>
          <p:cNvPr id="4" name="Slide Number Placeholder 3"/>
          <p:cNvSpPr>
            <a:spLocks noGrp="1"/>
          </p:cNvSpPr>
          <p:nvPr>
            <p:ph type="sldNum" sz="quarter" idx="12"/>
          </p:nvPr>
        </p:nvSpPr>
        <p:spPr/>
        <p:txBody>
          <a:bodyPr/>
          <a:lstStyle/>
          <a:p>
            <a:fld id="{59C7CC53-AA6F-4A68-923C-40AE4BD5D118}" type="slidenum">
              <a:rPr lang="en-US" smtClean="0"/>
              <a:t>9</a:t>
            </a:fld>
            <a:endParaRPr lang="en-US"/>
          </a:p>
        </p:txBody>
      </p:sp>
      <p:sp>
        <p:nvSpPr>
          <p:cNvPr id="6" name="Text Box 3"/>
          <p:cNvSpPr txBox="1">
            <a:spLocks noChangeArrowheads="1"/>
          </p:cNvSpPr>
          <p:nvPr/>
        </p:nvSpPr>
        <p:spPr bwMode="auto">
          <a:xfrm>
            <a:off x="29135" y="1096647"/>
            <a:ext cx="9079369" cy="754694"/>
          </a:xfrm>
          <a:prstGeom prst="rect">
            <a:avLst/>
          </a:prstGeom>
          <a:noFill/>
          <a:ln w="12700">
            <a:noFill/>
            <a:miter lim="800000"/>
          </a:ln>
        </p:spPr>
        <p:txBody>
          <a:bodyPr wrap="square">
            <a:spAutoFit/>
          </a:bodyPr>
          <a:lstStyle/>
          <a:p>
            <a:pPr marL="457200" indent="-457200">
              <a:lnSpc>
                <a:spcPct val="150000"/>
              </a:lnSpc>
              <a:spcBef>
                <a:spcPct val="50000"/>
              </a:spcBef>
            </a:pPr>
            <a:r>
              <a:rPr lang="en-US" sz="3200" b="1" dirty="0"/>
              <a:t>	</a:t>
            </a:r>
            <a:r>
              <a:rPr lang="fr-FR" sz="3200" b="1" dirty="0">
                <a:cs typeface="Times New Roman" panose="02020603050405020304" pitchFamily="18" charset="0"/>
              </a:rPr>
              <a:t>	</a:t>
            </a:r>
            <a:endParaRPr lang="el-GR" sz="3200" b="1" dirty="0">
              <a:cs typeface="Times New Roman" panose="02020603050405020304" pitchFamily="18" charset="0"/>
            </a:endParaRPr>
          </a:p>
        </p:txBody>
      </p:sp>
      <p:graphicFrame>
        <p:nvGraphicFramePr>
          <p:cNvPr id="5" name="Content Placeholder 3"/>
          <p:cNvGraphicFramePr>
            <a:graphicFrameLocks noGrp="1"/>
          </p:cNvGraphicFramePr>
          <p:nvPr>
            <p:ph sz="quarter" idx="1"/>
          </p:nvPr>
        </p:nvGraphicFramePr>
        <p:xfrm>
          <a:off x="107504" y="1294869"/>
          <a:ext cx="8991600" cy="5394960"/>
        </p:xfrm>
        <a:graphic>
          <a:graphicData uri="http://schemas.openxmlformats.org/drawingml/2006/table">
            <a:tbl>
              <a:tblPr firstRow="1" bandRow="1">
                <a:tableStyleId>{5C22544A-7EE6-4342-B048-85BDC9FD1C3A}</a:tableStyleId>
              </a:tblPr>
              <a:tblGrid>
                <a:gridCol w="2997200">
                  <a:extLst>
                    <a:ext uri="{9D8B030D-6E8A-4147-A177-3AD203B41FA5}">
                      <a16:colId xmlns:a16="http://schemas.microsoft.com/office/drawing/2014/main" val="20000"/>
                    </a:ext>
                  </a:extLst>
                </a:gridCol>
                <a:gridCol w="2997200">
                  <a:extLst>
                    <a:ext uri="{9D8B030D-6E8A-4147-A177-3AD203B41FA5}">
                      <a16:colId xmlns:a16="http://schemas.microsoft.com/office/drawing/2014/main" val="20001"/>
                    </a:ext>
                  </a:extLst>
                </a:gridCol>
                <a:gridCol w="29972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err="1">
                          <a:latin typeface="Arial" panose="020B0604020202020204" pitchFamily="34" charset="0"/>
                          <a:cs typeface="Arial" panose="020B0604020202020204" pitchFamily="34" charset="0"/>
                        </a:rPr>
                        <a:t>Bệnh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hệ</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thống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ảnh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hưởng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thận</a:t>
                      </a:r>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Bệnh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thận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nguyên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phát</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70840">
                <a:tc>
                  <a:txBody>
                    <a:bodyPr/>
                    <a:lstStyle/>
                    <a:p>
                      <a:r>
                        <a:rPr lang="en-US" dirty="0" err="1">
                          <a:latin typeface="Arial" panose="020B0604020202020204" pitchFamily="34" charset="0"/>
                          <a:cs typeface="Arial" panose="020B0604020202020204" pitchFamily="34" charset="0"/>
                        </a:rPr>
                        <a:t>Bệnh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cầu</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thận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ĐTĐ,</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Bệnh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tự</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miễn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Nhiễm</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trùng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Thuốc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Bệnh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lý</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ác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tính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kể</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cả</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amyloidosis</a:t>
                      </a:r>
                      <a:r>
                        <a:rPr lang="en-US" baseline="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Viêm</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cầu</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thận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tăng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sinh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khu</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trú</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hoặc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lan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tỏa</a:t>
                      </a:r>
                      <a:r>
                        <a:rPr lang="en-US" baseline="0" dirty="0">
                          <a:latin typeface="Arial" panose="020B0604020202020204" pitchFamily="34" charset="0"/>
                          <a:cs typeface="Arial" panose="020B0604020202020204" pitchFamily="34" charset="0"/>
                        </a:rPr>
                        <a:t>, VCT </a:t>
                      </a:r>
                      <a:r>
                        <a:rPr lang="en-US" baseline="0" dirty="0" err="1">
                          <a:latin typeface="Arial" panose="020B0604020202020204" pitchFamily="34" charset="0"/>
                          <a:cs typeface="Arial" panose="020B0604020202020204" pitchFamily="34" charset="0"/>
                        </a:rPr>
                        <a:t>liềm</a:t>
                      </a:r>
                      <a:r>
                        <a:rPr lang="en-US" baseline="0" dirty="0">
                          <a:latin typeface="Arial" panose="020B0604020202020204" pitchFamily="34" charset="0"/>
                          <a:cs typeface="Arial" panose="020B0604020202020204" pitchFamily="34" charset="0"/>
                        </a:rPr>
                        <a:t>, FSGS, MGN, MCD</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370840">
                <a:tc>
                  <a:txBody>
                    <a:bodyPr/>
                    <a:lstStyle/>
                    <a:p>
                      <a:r>
                        <a:rPr lang="en-US" dirty="0" err="1">
                          <a:latin typeface="Arial" panose="020B0604020202020204" pitchFamily="34" charset="0"/>
                          <a:cs typeface="Arial" panose="020B0604020202020204" pitchFamily="34" charset="0"/>
                        </a:rPr>
                        <a:t>Bệnh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ống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thận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mô</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kẽ</a:t>
                      </a:r>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Nhiễm</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trùng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tự</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miễn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sarcoidosis</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thuốc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urate</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độc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chất</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môi</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trường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chì</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aristolochic</a:t>
                      </a:r>
                      <a:r>
                        <a:rPr lang="en-US" baseline="0" dirty="0">
                          <a:latin typeface="Arial" panose="020B0604020202020204" pitchFamily="34" charset="0"/>
                          <a:cs typeface="Arial" panose="020B0604020202020204" pitchFamily="34" charset="0"/>
                        </a:rPr>
                        <a:t> acid), </a:t>
                      </a:r>
                      <a:r>
                        <a:rPr lang="en-US" baseline="0" dirty="0" err="1">
                          <a:latin typeface="Arial" panose="020B0604020202020204" pitchFamily="34" charset="0"/>
                          <a:cs typeface="Arial" panose="020B0604020202020204" pitchFamily="34" charset="0"/>
                        </a:rPr>
                        <a:t>bệnh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ác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tính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đa</a:t>
                      </a:r>
                      <a:r>
                        <a:rPr lang="en-US" baseline="0" dirty="0">
                          <a:latin typeface="Arial" panose="020B0604020202020204" pitchFamily="34" charset="0"/>
                          <a:cs typeface="Arial" panose="020B0604020202020204" pitchFamily="34" charset="0"/>
                        </a:rPr>
                        <a:t> u </a:t>
                      </a:r>
                      <a:r>
                        <a:rPr lang="en-US" baseline="0" dirty="0" err="1">
                          <a:latin typeface="Arial" panose="020B0604020202020204" pitchFamily="34" charset="0"/>
                          <a:cs typeface="Arial" panose="020B0604020202020204" pitchFamily="34" charset="0"/>
                        </a:rPr>
                        <a:t>tủy</a:t>
                      </a:r>
                      <a:r>
                        <a:rPr lang="en-US" baseline="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NTT, </a:t>
                      </a:r>
                      <a:r>
                        <a:rPr lang="en-US" dirty="0" err="1">
                          <a:latin typeface="Arial" panose="020B0604020202020204" pitchFamily="34" charset="0"/>
                          <a:cs typeface="Arial" panose="020B0604020202020204" pitchFamily="34" charset="0"/>
                        </a:rPr>
                        <a:t>sỏ</a:t>
                      </a:r>
                      <a:r>
                        <a:rPr lang="en-US" baseline="0" dirty="0" err="1">
                          <a:latin typeface="Arial" panose="020B0604020202020204" pitchFamily="34" charset="0"/>
                          <a:cs typeface="Arial" panose="020B0604020202020204" pitchFamily="34" charset="0"/>
                        </a:rPr>
                        <a:t>i</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tắc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nghẽn</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370840">
                <a:tc>
                  <a:txBody>
                    <a:bodyPr/>
                    <a:lstStyle/>
                    <a:p>
                      <a:r>
                        <a:rPr lang="en-US" dirty="0" err="1">
                          <a:latin typeface="Arial" panose="020B0604020202020204" pitchFamily="34" charset="0"/>
                          <a:cs typeface="Arial" panose="020B0604020202020204" pitchFamily="34" charset="0"/>
                        </a:rPr>
                        <a:t>Bệnh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mạch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máu</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XVĐM,</a:t>
                      </a:r>
                      <a:r>
                        <a:rPr lang="en-US" baseline="0" dirty="0">
                          <a:latin typeface="Arial" panose="020B0604020202020204" pitchFamily="34" charset="0"/>
                          <a:cs typeface="Arial" panose="020B0604020202020204" pitchFamily="34" charset="0"/>
                        </a:rPr>
                        <a:t> THA, </a:t>
                      </a:r>
                      <a:r>
                        <a:rPr lang="en-US" baseline="0" dirty="0" err="1">
                          <a:latin typeface="Arial" panose="020B0604020202020204" pitchFamily="34" charset="0"/>
                          <a:cs typeface="Arial" panose="020B0604020202020204" pitchFamily="34" charset="0"/>
                        </a:rPr>
                        <a:t>Thiếu</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máu</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cục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bộ</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thuyên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tắc</a:t>
                      </a:r>
                      <a:r>
                        <a:rPr lang="en-US" baseline="0" dirty="0">
                          <a:latin typeface="Arial" panose="020B0604020202020204" pitchFamily="34" charset="0"/>
                          <a:cs typeface="Arial" panose="020B0604020202020204" pitchFamily="34" charset="0"/>
                        </a:rPr>
                        <a:t> cholesterol, </a:t>
                      </a:r>
                      <a:r>
                        <a:rPr lang="en-US" baseline="0" dirty="0" err="1">
                          <a:latin typeface="Arial" panose="020B0604020202020204" pitchFamily="34" charset="0"/>
                          <a:cs typeface="Arial" panose="020B0604020202020204" pitchFamily="34" charset="0"/>
                        </a:rPr>
                        <a:t>viêm</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mạch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máu</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hệ</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thống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huyết</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khối</a:t>
                      </a:r>
                      <a:r>
                        <a:rPr lang="en-US" baseline="0" dirty="0">
                          <a:latin typeface="Arial" panose="020B0604020202020204" pitchFamily="34" charset="0"/>
                          <a:cs typeface="Arial" panose="020B0604020202020204" pitchFamily="34" charset="0"/>
                        </a:rPr>
                        <a:t> vi </a:t>
                      </a:r>
                      <a:r>
                        <a:rPr lang="en-US" baseline="0" dirty="0" err="1">
                          <a:latin typeface="Arial" panose="020B0604020202020204" pitchFamily="34" charset="0"/>
                          <a:cs typeface="Arial" panose="020B0604020202020204" pitchFamily="34" charset="0"/>
                        </a:rPr>
                        <a:t>mạch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xơ</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hóa</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mạch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máu</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hệ</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thống</a:t>
                      </a:r>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Viêm</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mạch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máu</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thận</a:t>
                      </a:r>
                      <a:r>
                        <a:rPr lang="en-US" baseline="0" dirty="0">
                          <a:latin typeface="Arial" panose="020B0604020202020204" pitchFamily="34" charset="0"/>
                          <a:cs typeface="Arial" panose="020B0604020202020204" pitchFamily="34" charset="0"/>
                        </a:rPr>
                        <a:t> ANCA, </a:t>
                      </a:r>
                      <a:r>
                        <a:rPr lang="en-US" baseline="0" dirty="0" err="1">
                          <a:latin typeface="Arial" panose="020B0604020202020204" pitchFamily="34" charset="0"/>
                          <a:cs typeface="Arial" panose="020B0604020202020204" pitchFamily="34" charset="0"/>
                        </a:rPr>
                        <a:t>loạn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sản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xơ</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cơ</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370840">
                <a:tc>
                  <a:txBody>
                    <a:bodyPr/>
                    <a:lstStyle/>
                    <a:p>
                      <a:r>
                        <a:rPr lang="en-US" dirty="0" err="1">
                          <a:latin typeface="Arial" panose="020B0604020202020204" pitchFamily="34" charset="0"/>
                          <a:cs typeface="Arial" panose="020B0604020202020204" pitchFamily="34" charset="0"/>
                        </a:rPr>
                        <a:t>Bệnh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nang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thận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và</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di</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truyền</a:t>
                      </a:r>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Bệnh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thận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đa</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nang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Hội</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chứng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Alport</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Bệnh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Fabry</a:t>
                      </a:r>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Loạn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sản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thận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Bệnh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nang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tủy</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thận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podocytopathy</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FA2C42C75E53704D838BC20832671C81" ma:contentTypeVersion="4" ma:contentTypeDescription="Tạo tài liệu mới." ma:contentTypeScope="" ma:versionID="86d516db28246bc8711d585a3e4c952d">
  <xsd:schema xmlns:xsd="http://www.w3.org/2001/XMLSchema" xmlns:xs="http://www.w3.org/2001/XMLSchema" xmlns:p="http://schemas.microsoft.com/office/2006/metadata/properties" xmlns:ns2="e7b92d42-735d-47f9-a039-b3e5e1038b55" targetNamespace="http://schemas.microsoft.com/office/2006/metadata/properties" ma:root="true" ma:fieldsID="20017f2f52a45cf09297a58ec3a9443c" ns2:_="">
    <xsd:import namespace="e7b92d42-735d-47f9-a039-b3e5e1038b5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b92d42-735d-47f9-a039-b3e5e1038b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6186BE-3135-473D-A3BB-4E8A4DF5EB3B}"/>
</file>

<file path=customXml/itemProps2.xml><?xml version="1.0" encoding="utf-8"?>
<ds:datastoreItem xmlns:ds="http://schemas.openxmlformats.org/officeDocument/2006/customXml" ds:itemID="{A175CA29-0238-4295-9F18-8B3ED81B3BDF}"/>
</file>

<file path=customXml/itemProps3.xml><?xml version="1.0" encoding="utf-8"?>
<ds:datastoreItem xmlns:ds="http://schemas.openxmlformats.org/officeDocument/2006/customXml" ds:itemID="{E9E4B881-82AA-4B19-A3D2-1B2777ED2173}"/>
</file>

<file path=docProps/app.xml><?xml version="1.0" encoding="utf-8"?>
<Properties xmlns="http://schemas.openxmlformats.org/officeDocument/2006/extended-properties" xmlns:vt="http://schemas.openxmlformats.org/officeDocument/2006/docPropsVTypes">
  <TotalTime>1</TotalTime>
  <Words>3222</Words>
  <Application>Microsoft Macintosh PowerPoint</Application>
  <PresentationFormat>On-screen Show (4:3)</PresentationFormat>
  <Paragraphs>454</Paragraphs>
  <Slides>51</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Wingdings</vt:lpstr>
      <vt:lpstr>Orange Waves</vt:lpstr>
      <vt:lpstr>TIẾP CẬN CHẨN ĐOÁN  BỆNH THẬN MẠN</vt:lpstr>
      <vt:lpstr>Mục tiêu</vt:lpstr>
      <vt:lpstr>Chẩn đoán CKD</vt:lpstr>
      <vt:lpstr>Chẩn đoán CKD</vt:lpstr>
      <vt:lpstr>Chẩn đoán CKD</vt:lpstr>
      <vt:lpstr>Phân biệt CKD - AKI - RPRF</vt:lpstr>
      <vt:lpstr>PowerPoint Presentation</vt:lpstr>
      <vt:lpstr>Chẩn đoán CKD</vt:lpstr>
      <vt:lpstr>Phân nhóm nguyên nhân CKD</vt:lpstr>
      <vt:lpstr>CĐ nguyên nhân CKD</vt:lpstr>
      <vt:lpstr>Chẩn đoán CKD</vt:lpstr>
      <vt:lpstr>CĐ giai đoạn CKD</vt:lpstr>
      <vt:lpstr>Chẩn đoán CKD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Chẩn đoán CKD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TÌNH HUỐNG LÂM SÀNG</vt:lpstr>
      <vt:lpstr>Hành chính</vt:lpstr>
      <vt:lpstr>Bệnh sử</vt:lpstr>
      <vt:lpstr>Tình trạng lúc nhập viện</vt:lpstr>
      <vt:lpstr>Tiền căn</vt:lpstr>
      <vt:lpstr>PowerPoint Presentation</vt:lpstr>
      <vt:lpstr>PowerPoint Presentation</vt:lpstr>
      <vt:lpstr>Lược qua các cơ quan (sau nhập viện 7 ngày)  </vt:lpstr>
      <vt:lpstr>Khám: </vt:lpstr>
      <vt:lpstr>Khám</vt:lpstr>
      <vt:lpstr>Tóm tắt bệnh án:</vt:lpstr>
      <vt:lpstr>PowerPoint Presentation</vt:lpstr>
      <vt:lpstr>Cận lâm sàng</vt:lpstr>
      <vt:lpstr>PowerPoint Presentation</vt:lpstr>
      <vt:lpstr>PowerPoint Presentation</vt:lpstr>
      <vt:lpstr>PowerPoint Presentation</vt:lpstr>
      <vt:lpstr>PowerPoint Presentation</vt:lpstr>
      <vt:lpstr>PowerPoint Presentation</vt:lpstr>
      <vt:lpstr>Tổng kết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dc:title>
  <dc:creator>Administrator</dc:creator>
  <cp:lastModifiedBy>Thu Thuy Nguyen</cp:lastModifiedBy>
  <cp:revision>56</cp:revision>
  <dcterms:created xsi:type="dcterms:W3CDTF">2019-01-20T13:50:00Z</dcterms:created>
  <dcterms:modified xsi:type="dcterms:W3CDTF">2021-05-12T06:41:32Z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y fmtid="{D5CDD505-2E9C-101B-9397-08002B2CF9AE}" pid="3" name="ContentTypeId">
    <vt:lpwstr>0x010100FA2C42C75E53704D838BC20832671C81</vt:lpwstr>
  </property>
</Properties>
</file>