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65" r:id="rId5"/>
    <p:sldId id="263" r:id="rId6"/>
    <p:sldId id="266" r:id="rId7"/>
    <p:sldId id="318" r:id="rId8"/>
    <p:sldId id="315" r:id="rId9"/>
    <p:sldId id="316" r:id="rId10"/>
    <p:sldId id="330" r:id="rId11"/>
    <p:sldId id="319" r:id="rId12"/>
    <p:sldId id="270" r:id="rId13"/>
    <p:sldId id="323" r:id="rId14"/>
    <p:sldId id="326" r:id="rId15"/>
    <p:sldId id="325" r:id="rId16"/>
    <p:sldId id="272" r:id="rId17"/>
    <p:sldId id="32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4778" autoAdjust="0"/>
  </p:normalViewPr>
  <p:slideViewPr>
    <p:cSldViewPr snapToGrid="0">
      <p:cViewPr>
        <p:scale>
          <a:sx n="40" d="100"/>
          <a:sy n="40" d="100"/>
        </p:scale>
        <p:origin x="3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73053-36C2-4838-A37F-B783E352D832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F489-3F84-48DF-B7CF-BC117B933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8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400g/ngày &gt; 50g/ngày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1F489-3F84-48DF-B7CF-BC117B933C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≥ 2 trong 4 tiêu chuẩn </a:t>
            </a:r>
            <a:endParaRPr lang="en-GB" dirty="0"/>
          </a:p>
          <a:p>
            <a:r>
              <a:rPr lang="vi-VN" dirty="0"/>
              <a:t>• T 0 &gt; 380C hoặc &lt; 360C</a:t>
            </a:r>
            <a:endParaRPr lang="en-GB" dirty="0"/>
          </a:p>
          <a:p>
            <a:r>
              <a:rPr lang="vi-VN" dirty="0"/>
              <a:t>• Nhịp tim &gt; 90 lần/phút •</a:t>
            </a:r>
            <a:endParaRPr lang="en-GB" dirty="0"/>
          </a:p>
          <a:p>
            <a:r>
              <a:rPr lang="vi-VN" dirty="0"/>
              <a:t> Nhịp thở &gt; 20 lần/phút hoặc PaCO2 &lt; 32 mmHg </a:t>
            </a:r>
            <a:endParaRPr lang="en-GB" dirty="0"/>
          </a:p>
          <a:p>
            <a:r>
              <a:rPr lang="vi-VN" dirty="0"/>
              <a:t>• Bạch cầu &gt; 12.000 hoặc &lt; 4.000/mm3 </a:t>
            </a:r>
            <a:endParaRPr lang="en-GB" dirty="0"/>
          </a:p>
          <a:p>
            <a:r>
              <a:rPr lang="vi-VN" dirty="0"/>
              <a:t>SIRS lúc nhập viện và kéo dài sau 48 giờ: độ chuyên biệt cao hơ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1F489-3F84-48DF-B7CF-BC117B933C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1F489-3F84-48DF-B7CF-BC117B933C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1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Có</a:t>
            </a:r>
            <a:r>
              <a:rPr lang="en-GB" dirty="0"/>
              <a:t> 3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chụp</a:t>
            </a:r>
            <a:r>
              <a:rPr lang="en-GB" dirty="0"/>
              <a:t> CT: </a:t>
            </a:r>
            <a:r>
              <a:rPr lang="en-GB" dirty="0" err="1"/>
              <a:t>Loại</a:t>
            </a:r>
            <a:r>
              <a:rPr lang="en-GB" dirty="0"/>
              <a:t> </a:t>
            </a:r>
            <a:r>
              <a:rPr lang="en-GB" dirty="0" err="1"/>
              <a:t>trừ</a:t>
            </a:r>
            <a:r>
              <a:rPr lang="en-GB" dirty="0"/>
              <a:t> </a:t>
            </a:r>
            <a:r>
              <a:rPr lang="en-GB" dirty="0" err="1"/>
              <a:t>bệnh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ổ </a:t>
            </a:r>
            <a:r>
              <a:rPr lang="en-GB" dirty="0" err="1"/>
              <a:t>bụng</a:t>
            </a:r>
            <a:r>
              <a:rPr lang="en-GB" dirty="0"/>
              <a:t> </a:t>
            </a:r>
            <a:r>
              <a:rPr lang="en-GB" dirty="0" err="1"/>
              <a:t>Đánh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nặng</a:t>
            </a:r>
            <a:r>
              <a:rPr lang="en-GB" dirty="0"/>
              <a:t> VTC. Theo </a:t>
            </a:r>
            <a:r>
              <a:rPr lang="en-GB" dirty="0" err="1"/>
              <a:t>dõi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chứn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1F489-3F84-48DF-B7CF-BC117B933C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7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tổn</a:t>
            </a:r>
            <a:r>
              <a:rPr lang="en-GB" dirty="0"/>
              <a:t> </a:t>
            </a:r>
            <a:r>
              <a:rPr lang="en-GB" dirty="0" err="1"/>
              <a:t>thương</a:t>
            </a:r>
            <a:r>
              <a:rPr lang="en-GB" dirty="0"/>
              <a:t> </a:t>
            </a:r>
            <a:r>
              <a:rPr lang="en-GB" dirty="0" err="1"/>
              <a:t>thận</a:t>
            </a:r>
            <a:r>
              <a:rPr lang="en-GB" dirty="0"/>
              <a:t> ,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chứng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chỗ</a:t>
            </a:r>
            <a:r>
              <a:rPr lang="en-GB" dirty="0"/>
              <a:t> </a:t>
            </a:r>
            <a:r>
              <a:rPr lang="en-GB" dirty="0" err="1"/>
              <a:t>hoại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tụy</a:t>
            </a:r>
            <a:endParaRPr lang="en-GB" dirty="0"/>
          </a:p>
          <a:p>
            <a:r>
              <a:rPr lang="en-GB" dirty="0"/>
              <a:t>BISHAP k </a:t>
            </a:r>
            <a:r>
              <a:rPr lang="en-GB" dirty="0" err="1"/>
              <a:t>áp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do 3 </a:t>
            </a:r>
            <a:r>
              <a:rPr lang="en-GB" dirty="0" err="1"/>
              <a:t>ngày</a:t>
            </a:r>
            <a:r>
              <a:rPr lang="en-GB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1F489-3F84-48DF-B7CF-BC117B933C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BF01-12E7-4522-8090-DB971DDFFC2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04CB-E7E5-44B3-A535-62C2C2D3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80" y="868363"/>
            <a:ext cx="9144000" cy="2387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D85E-2475-458F-8CCE-ED04FF67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4 (5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8B6-F718-4DCD-878A-5FC304FC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Atlanta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2013?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CF947-92BC-43D2-9C63-35E20371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82" y="2991644"/>
            <a:ext cx="9058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5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nghiệm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định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CLSCĐXĐ: Amylase máu , Lipase máu , CTM , CRP, CT scan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6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27518"/>
            <a:ext cx="9860280" cy="271240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RBC: 5.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91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T/L;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Hb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173 g/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fr-FR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Hct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52.5%. 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MCV 8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MCH 29.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MCHC 32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9g/L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Số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lượng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hồng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cầu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thường ,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không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thiếu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máu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WBC: 1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G/L; N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83%, L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7.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%, E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3%, 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9.3%</a:t>
            </a:r>
            <a:endParaRPr lang="en-GB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BC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tăng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cao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ưu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thế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neutrocyte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phù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với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bệnh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cảnh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lâm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sàng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của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viêm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tụy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cấp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PLT: 2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87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G/L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Số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lượng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tiểu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cầu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tron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giới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hạn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thường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4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040" y="1046798"/>
            <a:ext cx="9657080" cy="4348162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Đường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huyết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110 mg/dl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thường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Bilirubin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1.14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0.51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0,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mg/dl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thường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AST: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120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U/L; ALT: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U/L.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AST tang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nhẹ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, ALT tang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nhẹ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dưới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1OOO, AST/ALT &gt;1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tổn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thương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gan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mạn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nghĩ</a:t>
            </a: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do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rượu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BUN: 50 mg/dl.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Creatinin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2.1 mg/dl. Na+: 138 mmol/L. K+: 4.0 mmol/L. Cl-: 102 mmol/L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&gt;1,9mg/dl  có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tổn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thường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thận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Amylase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222 U/L;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Lipase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1184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U/L</a:t>
            </a:r>
            <a:endParaRPr lang="en-GB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men </a:t>
            </a:r>
            <a:r>
              <a:rPr lang="en-GB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ụy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tang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cao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gợi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ý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tình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trạng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tế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bào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tụy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bị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tổn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thương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,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gợi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ý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Viêm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GB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tụy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Triglycerides: 282 mg/dL&gt;15Omg/dl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tăng</a:t>
            </a:r>
            <a:r>
              <a:rPr lang="en-US" sz="2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?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CRP: 385 mg/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</a:p>
          <a:p>
            <a:pPr marL="0" lv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CRP tang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cao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phù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hợp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với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LS có tĩnh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trạng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viêm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viêm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cấp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5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E9033-3E1C-45F1-90DD-A6CFF0809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4" y="1325563"/>
            <a:ext cx="5064444" cy="49329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825A9-16EF-4B22-A29E-892B0D4E191F}"/>
              </a:ext>
            </a:extLst>
          </p:cNvPr>
          <p:cNvSpPr txBox="1"/>
          <p:nvPr/>
        </p:nvSpPr>
        <p:spPr>
          <a:xfrm>
            <a:off x="5669280" y="1325563"/>
            <a:ext cx="6332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Bất</a:t>
            </a:r>
            <a:r>
              <a:rPr lang="en-GB" sz="3200" dirty="0"/>
              <a:t> </a:t>
            </a:r>
            <a:r>
              <a:rPr lang="en-GB" sz="3200" dirty="0" err="1"/>
              <a:t>thường</a:t>
            </a:r>
            <a:r>
              <a:rPr lang="en-GB" sz="3200" dirty="0"/>
              <a:t>:</a:t>
            </a:r>
          </a:p>
          <a:p>
            <a:r>
              <a:rPr lang="en-GB" sz="3200" dirty="0" err="1"/>
              <a:t>Tù</a:t>
            </a:r>
            <a:r>
              <a:rPr lang="en-GB" sz="3200" dirty="0"/>
              <a:t> </a:t>
            </a:r>
            <a:r>
              <a:rPr lang="en-GB" sz="3200" dirty="0" err="1"/>
              <a:t>góc</a:t>
            </a:r>
            <a:r>
              <a:rPr lang="en-GB" sz="3200" dirty="0"/>
              <a:t> </a:t>
            </a:r>
            <a:r>
              <a:rPr lang="en-GB" sz="3200" dirty="0" err="1"/>
              <a:t>sườn</a:t>
            </a:r>
            <a:r>
              <a:rPr lang="en-GB" sz="3200" dirty="0"/>
              <a:t> </a:t>
            </a:r>
            <a:r>
              <a:rPr lang="en-GB" sz="3200" dirty="0" err="1"/>
              <a:t>hoành</a:t>
            </a:r>
            <a:r>
              <a:rPr lang="en-GB" sz="3200" dirty="0"/>
              <a:t> </a:t>
            </a:r>
            <a:r>
              <a:rPr lang="en-GB" sz="3200" dirty="0" err="1"/>
              <a:t>trái</a:t>
            </a:r>
            <a:r>
              <a:rPr lang="en-GB" sz="3200" dirty="0"/>
              <a:t>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 err="1">
                <a:sym typeface="Wingdings" panose="05000000000000000000" pitchFamily="2" charset="2"/>
              </a:rPr>
              <a:t>nghĩ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có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tràn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dịch</a:t>
            </a:r>
            <a:r>
              <a:rPr lang="en-GB" sz="3200" dirty="0">
                <a:sym typeface="Wingdings" panose="05000000000000000000" pitchFamily="2" charset="2"/>
              </a:rPr>
              <a:t> MP </a:t>
            </a:r>
            <a:r>
              <a:rPr lang="en-GB" sz="3200" dirty="0" err="1">
                <a:sym typeface="Wingdings" panose="05000000000000000000" pitchFamily="2" charset="2"/>
              </a:rPr>
              <a:t>trái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lượng</a:t>
            </a:r>
            <a:r>
              <a:rPr lang="en-GB" sz="3200" dirty="0">
                <a:sym typeface="Wingdings" panose="05000000000000000000" pitchFamily="2" charset="2"/>
              </a:rPr>
              <a:t> tb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1110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7B9A2-E12A-451C-BD99-1F759B5DA4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1" y="1325563"/>
            <a:ext cx="5750559" cy="465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9F5A6-0146-44B7-90F7-064AD8ABA7C3}"/>
              </a:ext>
            </a:extLst>
          </p:cNvPr>
          <p:cNvSpPr txBox="1"/>
          <p:nvPr/>
        </p:nvSpPr>
        <p:spPr>
          <a:xfrm>
            <a:off x="6469380" y="1325563"/>
            <a:ext cx="48844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Giới</a:t>
            </a:r>
            <a:r>
              <a:rPr lang="en-GB" sz="3200" dirty="0"/>
              <a:t> </a:t>
            </a:r>
            <a:r>
              <a:rPr lang="en-GB" sz="3200" dirty="0" err="1"/>
              <a:t>hạn</a:t>
            </a:r>
            <a:r>
              <a:rPr lang="en-GB" sz="3200" dirty="0"/>
              <a:t> </a:t>
            </a:r>
            <a:r>
              <a:rPr lang="en-GB" sz="3200" dirty="0" err="1"/>
              <a:t>của</a:t>
            </a:r>
            <a:r>
              <a:rPr lang="en-GB" sz="3200" dirty="0"/>
              <a:t> </a:t>
            </a:r>
            <a:r>
              <a:rPr lang="en-GB" sz="3200" dirty="0" err="1"/>
              <a:t>tụy</a:t>
            </a:r>
            <a:r>
              <a:rPr lang="en-GB" sz="3200" dirty="0"/>
              <a:t> </a:t>
            </a:r>
            <a:r>
              <a:rPr lang="en-GB" sz="3200" dirty="0" err="1"/>
              <a:t>không</a:t>
            </a:r>
            <a:r>
              <a:rPr lang="en-GB" sz="3200" dirty="0"/>
              <a:t> </a:t>
            </a:r>
            <a:r>
              <a:rPr lang="en-GB" sz="3200" dirty="0" err="1"/>
              <a:t>rõ</a:t>
            </a:r>
            <a:r>
              <a:rPr lang="en-GB" sz="3200" dirty="0"/>
              <a:t> , </a:t>
            </a:r>
            <a:r>
              <a:rPr lang="en-GB" sz="3200" dirty="0" err="1"/>
              <a:t>bờ</a:t>
            </a:r>
            <a:r>
              <a:rPr lang="en-GB" sz="3200" dirty="0"/>
              <a:t> </a:t>
            </a:r>
            <a:r>
              <a:rPr lang="en-GB" sz="3200" dirty="0" err="1"/>
              <a:t>nham</a:t>
            </a:r>
            <a:r>
              <a:rPr lang="en-GB" sz="3200" dirty="0"/>
              <a:t> </a:t>
            </a:r>
            <a:r>
              <a:rPr lang="en-GB" sz="3200" dirty="0" err="1"/>
              <a:t>nhở</a:t>
            </a:r>
            <a:r>
              <a:rPr lang="en-GB" sz="3200" dirty="0"/>
              <a:t>, </a:t>
            </a:r>
            <a:r>
              <a:rPr lang="en-GB" sz="3200" dirty="0" err="1"/>
              <a:t>thâm</a:t>
            </a:r>
            <a:r>
              <a:rPr lang="en-GB" sz="3200" dirty="0"/>
              <a:t> </a:t>
            </a:r>
            <a:r>
              <a:rPr lang="en-GB" sz="3200" dirty="0" err="1"/>
              <a:t>nhiễm</a:t>
            </a:r>
            <a:r>
              <a:rPr lang="en-GB" sz="3200" dirty="0"/>
              <a:t> </a:t>
            </a:r>
            <a:r>
              <a:rPr lang="en-GB" sz="3200" dirty="0" err="1"/>
              <a:t>mỡ</a:t>
            </a:r>
            <a:r>
              <a:rPr lang="en-GB" sz="3200" dirty="0"/>
              <a:t> </a:t>
            </a:r>
            <a:r>
              <a:rPr lang="en-GB" sz="3200" dirty="0" err="1"/>
              <a:t>quanh</a:t>
            </a:r>
            <a:r>
              <a:rPr lang="en-GB" sz="3200" dirty="0"/>
              <a:t> </a:t>
            </a:r>
            <a:r>
              <a:rPr lang="en-GB" sz="3200" dirty="0" err="1"/>
              <a:t>tụy</a:t>
            </a:r>
            <a:r>
              <a:rPr lang="en-GB" sz="3200" dirty="0"/>
              <a:t>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 err="1">
                <a:sym typeface="Wingdings" panose="05000000000000000000" pitchFamily="2" charset="2"/>
              </a:rPr>
              <a:t>nghĩ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nhiều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có</a:t>
            </a:r>
            <a:r>
              <a:rPr lang="en-GB" sz="3200" dirty="0">
                <a:sym typeface="Wingdings" panose="05000000000000000000" pitchFamily="2" charset="2"/>
              </a:rPr>
              <a:t> VTC </a:t>
            </a:r>
            <a:r>
              <a:rPr lang="en-GB" sz="3200" dirty="0" err="1">
                <a:sym typeface="Wingdings" panose="05000000000000000000" pitchFamily="2" charset="2"/>
              </a:rPr>
              <a:t>thể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hoại</a:t>
            </a:r>
            <a:r>
              <a:rPr lang="en-GB" sz="3200" dirty="0">
                <a:sym typeface="Wingdings" panose="05000000000000000000" pitchFamily="2" charset="2"/>
              </a:rPr>
              <a:t> </a:t>
            </a:r>
            <a:r>
              <a:rPr lang="en-GB" sz="3200" dirty="0" err="1">
                <a:sym typeface="Wingdings" panose="05000000000000000000" pitchFamily="2" charset="2"/>
              </a:rPr>
              <a:t>tử</a:t>
            </a:r>
            <a:endParaRPr lang="en-GB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875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6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nghiệm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6871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25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CT Scan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040" y="1686878"/>
            <a:ext cx="9657080" cy="4348162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3.3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thân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2.3cm, đuôi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3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đuôi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thuốc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(&lt;50%), thâm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nhiễm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dọc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rãnh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khoang quanh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khoang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cạnh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luận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viêm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hoại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Balthazar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(CTSI = 8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8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7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là VTC hay k?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nặng-biến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định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–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nặng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Atlanta , có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nặng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nghĩ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rượu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9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8807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630"/>
            <a:ext cx="10652760" cy="544957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40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thượng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BN đi ăn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rượu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 500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</a:t>
            </a:r>
            <a:endParaRPr lang="en-US" sz="22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BN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ngột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 liên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dội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đau lan ra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sườn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trái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sau lưng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nhẹ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khi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cúi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BN 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nôn 2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ăn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sau nôn 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BN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thuốc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rõ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dần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nhập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viện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Chợ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Rẫy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1209675" algn="l"/>
              </a:tabLst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BN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không đau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ngực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tiện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tiểu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trong 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870"/>
            <a:ext cx="11174730" cy="5314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725" lvl="0" indent="-365125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725" lvl="0" indent="-365125" algn="just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Uống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rượu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năm, 0.5 </a:t>
            </a: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lít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 </a:t>
            </a: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vi-V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tuần</a:t>
            </a:r>
            <a:endParaRPr lang="en-US" sz="2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7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20" y="297180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45870"/>
            <a:ext cx="10276840" cy="53149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560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xúc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M: 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HA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/60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mmHg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Nhịp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SpO2: 93% (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khí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trời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37</a:t>
            </a:r>
            <a:r>
              <a:rPr lang="vi-VN" sz="22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Cân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nặng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50 kg,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chiều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160 cm. 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niêm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hồng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mắt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không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vàng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125 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</a:t>
            </a:r>
          </a:p>
          <a:p>
            <a:pPr marL="355600" lvl="0" indent="-355600" algn="just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chướng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theo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nhịp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thở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nhu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vi-V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phút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ấn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kháng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thượng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vi-V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vi-VN" sz="2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Mayo Robson (+)</a:t>
            </a:r>
            <a:r>
              <a:rPr lang="vi-V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Là điểm sườn sống lưng bên trái. Điểm gặp nhau giữa cột sống và bờ dưới </a:t>
            </a:r>
            <a:r>
              <a:rPr lang="en-GB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vi-VN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ương sườn XII</a:t>
            </a:r>
            <a:r>
              <a:rPr lang="en-GB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Có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một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phần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thân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và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đuôi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tuỵ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không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có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phúc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mạc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phủ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(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sau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phúc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mạc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) do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vậy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khi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viêm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tuỵ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cấp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ấn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vào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vùng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tuỵ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này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điểm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Mayo Robson )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thấy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-apple-system"/>
              </a:rPr>
              <a:t>đau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7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Câu hỏi 1 (5 phút)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nôn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rượu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6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2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2E2D-C490-492F-B628-2AA2DA8F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20256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E5B2-D0E5-47D0-AB65-18434D9C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964565"/>
            <a:ext cx="10723880" cy="58934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ngọai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mổ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Dấu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hiệu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ngoại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khoa (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cảm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phúc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Nghi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ngờ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đau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tắc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ruột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thủng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tạng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rỗng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tắc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mạch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mạc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treo, thai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ngoài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cung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vỡ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nhồi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máu</a:t>
            </a:r>
            <a:r>
              <a:rPr lang="vi-V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cơ tim</a:t>
            </a:r>
            <a:r>
              <a:rPr lang="en-GB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3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B7FA3-B99F-4237-A72A-74501E3D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4587"/>
            <a:ext cx="10543839" cy="33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4 (5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Tiêu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D07F3-4462-46A9-AEAA-66DA9725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65" y="2343249"/>
            <a:ext cx="9677096" cy="31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3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1299</Words>
  <Application>Microsoft Office PowerPoint</Application>
  <PresentationFormat>Widescreen</PresentationFormat>
  <Paragraphs>95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Symbol</vt:lpstr>
      <vt:lpstr>Wingdings</vt:lpstr>
      <vt:lpstr>Office Theme</vt:lpstr>
      <vt:lpstr>Ca lâm sàng Viêm tụy cấp</vt:lpstr>
      <vt:lpstr>Bệnh án</vt:lpstr>
      <vt:lpstr>Bệnh án  </vt:lpstr>
      <vt:lpstr>Bệnh án  </vt:lpstr>
      <vt:lpstr>Câu hỏi 1 (5 phút)</vt:lpstr>
      <vt:lpstr>Câu hỏi 2 (5 phút) </vt:lpstr>
      <vt:lpstr>Đáp án cho câu hỏi 2</vt:lpstr>
      <vt:lpstr>Câu hỏi 3 (5 phút) </vt:lpstr>
      <vt:lpstr>Câu hỏi 4 (5 phút) </vt:lpstr>
      <vt:lpstr>Câu hỏi 4 (5 phút) </vt:lpstr>
      <vt:lpstr>Câu hỏi 5 (5 phút)</vt:lpstr>
      <vt:lpstr>Một số kết quả cận lâm sàng của BN</vt:lpstr>
      <vt:lpstr>Một số kết quả cận lâm sàng của BN</vt:lpstr>
      <vt:lpstr>Một số kết quả cận lâm sàng của BN</vt:lpstr>
      <vt:lpstr>Một số kết quả cận lâm sàng của BN</vt:lpstr>
      <vt:lpstr>Câu hỏi 6 (5 phút)</vt:lpstr>
      <vt:lpstr>Kết quả CT Scan bụng của BN</vt:lpstr>
      <vt:lpstr>Câu hỏi 7 (5 phút)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Xuất huyết tiêu hóa</dc:title>
  <dc:creator>LUAN DANG MINH</dc:creator>
  <cp:lastModifiedBy>Nguyen HuyHoang</cp:lastModifiedBy>
  <cp:revision>297</cp:revision>
  <dcterms:created xsi:type="dcterms:W3CDTF">2021-03-28T17:34:16Z</dcterms:created>
  <dcterms:modified xsi:type="dcterms:W3CDTF">2021-06-20T03:24:26Z</dcterms:modified>
</cp:coreProperties>
</file>