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1"/>
  </p:notesMasterIdLst>
  <p:sldIdLst>
    <p:sldId id="256" r:id="rId2"/>
    <p:sldId id="353" r:id="rId3"/>
    <p:sldId id="400" r:id="rId4"/>
    <p:sldId id="401" r:id="rId5"/>
    <p:sldId id="402" r:id="rId6"/>
    <p:sldId id="403" r:id="rId7"/>
    <p:sldId id="404" r:id="rId8"/>
    <p:sldId id="405" r:id="rId9"/>
    <p:sldId id="406" r:id="rId10"/>
    <p:sldId id="407" r:id="rId11"/>
    <p:sldId id="408" r:id="rId12"/>
    <p:sldId id="409" r:id="rId13"/>
    <p:sldId id="410" r:id="rId14"/>
    <p:sldId id="411" r:id="rId15"/>
    <p:sldId id="413" r:id="rId16"/>
    <p:sldId id="412" r:id="rId17"/>
    <p:sldId id="414" r:id="rId18"/>
    <p:sldId id="418" r:id="rId19"/>
    <p:sldId id="415" r:id="rId20"/>
    <p:sldId id="416" r:id="rId21"/>
    <p:sldId id="417" r:id="rId22"/>
    <p:sldId id="419" r:id="rId23"/>
    <p:sldId id="437" r:id="rId24"/>
    <p:sldId id="420" r:id="rId25"/>
    <p:sldId id="422" r:id="rId26"/>
    <p:sldId id="432" r:id="rId27"/>
    <p:sldId id="423" r:id="rId28"/>
    <p:sldId id="424" r:id="rId29"/>
    <p:sldId id="425" r:id="rId30"/>
    <p:sldId id="427" r:id="rId31"/>
    <p:sldId id="426" r:id="rId32"/>
    <p:sldId id="431" r:id="rId33"/>
    <p:sldId id="433" r:id="rId34"/>
    <p:sldId id="434" r:id="rId35"/>
    <p:sldId id="435" r:id="rId36"/>
    <p:sldId id="436" r:id="rId37"/>
    <p:sldId id="438" r:id="rId38"/>
    <p:sldId id="439" r:id="rId39"/>
    <p:sldId id="38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BDFA"/>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40" autoAdjust="0"/>
    <p:restoredTop sz="91881" autoAdjust="0"/>
  </p:normalViewPr>
  <p:slideViewPr>
    <p:cSldViewPr>
      <p:cViewPr varScale="1">
        <p:scale>
          <a:sx n="59" d="100"/>
          <a:sy n="59" d="100"/>
        </p:scale>
        <p:origin x="146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CD3817-2557-42DF-A610-4FD7DBF07B31}" type="datetimeFigureOut">
              <a:rPr lang="en-US" smtClean="0"/>
              <a:t>5/12/2019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193282-44E9-4395-9632-67498203458B}" type="slidenum">
              <a:rPr lang="en-US" smtClean="0"/>
              <a:t>‹#›</a:t>
            </a:fld>
            <a:endParaRPr lang="en-US"/>
          </a:p>
        </p:txBody>
      </p:sp>
    </p:spTree>
    <p:extLst>
      <p:ext uri="{BB962C8B-B14F-4D97-AF65-F5344CB8AC3E}">
        <p14:creationId xmlns:p14="http://schemas.microsoft.com/office/powerpoint/2010/main" val="1524916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1</a:t>
            </a:fld>
            <a:endParaRPr lang="en-US"/>
          </a:p>
        </p:txBody>
      </p:sp>
    </p:spTree>
    <p:extLst>
      <p:ext uri="{BB962C8B-B14F-4D97-AF65-F5344CB8AC3E}">
        <p14:creationId xmlns:p14="http://schemas.microsoft.com/office/powerpoint/2010/main" val="2689701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10</a:t>
            </a:fld>
            <a:endParaRPr lang="en-US"/>
          </a:p>
        </p:txBody>
      </p:sp>
    </p:spTree>
    <p:extLst>
      <p:ext uri="{BB962C8B-B14F-4D97-AF65-F5344CB8AC3E}">
        <p14:creationId xmlns:p14="http://schemas.microsoft.com/office/powerpoint/2010/main" val="2559329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11</a:t>
            </a:fld>
            <a:endParaRPr lang="en-US"/>
          </a:p>
        </p:txBody>
      </p:sp>
    </p:spTree>
    <p:extLst>
      <p:ext uri="{BB962C8B-B14F-4D97-AF65-F5344CB8AC3E}">
        <p14:creationId xmlns:p14="http://schemas.microsoft.com/office/powerpoint/2010/main" val="845997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12</a:t>
            </a:fld>
            <a:endParaRPr lang="en-US"/>
          </a:p>
        </p:txBody>
      </p:sp>
    </p:spTree>
    <p:extLst>
      <p:ext uri="{BB962C8B-B14F-4D97-AF65-F5344CB8AC3E}">
        <p14:creationId xmlns:p14="http://schemas.microsoft.com/office/powerpoint/2010/main" val="1062895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13</a:t>
            </a:fld>
            <a:endParaRPr lang="en-US"/>
          </a:p>
        </p:txBody>
      </p:sp>
    </p:spTree>
    <p:extLst>
      <p:ext uri="{BB962C8B-B14F-4D97-AF65-F5344CB8AC3E}">
        <p14:creationId xmlns:p14="http://schemas.microsoft.com/office/powerpoint/2010/main" val="1085292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14</a:t>
            </a:fld>
            <a:endParaRPr lang="en-US"/>
          </a:p>
        </p:txBody>
      </p:sp>
    </p:spTree>
    <p:extLst>
      <p:ext uri="{BB962C8B-B14F-4D97-AF65-F5344CB8AC3E}">
        <p14:creationId xmlns:p14="http://schemas.microsoft.com/office/powerpoint/2010/main" val="1646778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15</a:t>
            </a:fld>
            <a:endParaRPr lang="en-US"/>
          </a:p>
        </p:txBody>
      </p:sp>
    </p:spTree>
    <p:extLst>
      <p:ext uri="{BB962C8B-B14F-4D97-AF65-F5344CB8AC3E}">
        <p14:creationId xmlns:p14="http://schemas.microsoft.com/office/powerpoint/2010/main" val="2096370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16</a:t>
            </a:fld>
            <a:endParaRPr lang="en-US"/>
          </a:p>
        </p:txBody>
      </p:sp>
    </p:spTree>
    <p:extLst>
      <p:ext uri="{BB962C8B-B14F-4D97-AF65-F5344CB8AC3E}">
        <p14:creationId xmlns:p14="http://schemas.microsoft.com/office/powerpoint/2010/main" val="2296357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17</a:t>
            </a:fld>
            <a:endParaRPr lang="en-US"/>
          </a:p>
        </p:txBody>
      </p:sp>
    </p:spTree>
    <p:extLst>
      <p:ext uri="{BB962C8B-B14F-4D97-AF65-F5344CB8AC3E}">
        <p14:creationId xmlns:p14="http://schemas.microsoft.com/office/powerpoint/2010/main" val="2666530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18</a:t>
            </a:fld>
            <a:endParaRPr lang="en-US"/>
          </a:p>
        </p:txBody>
      </p:sp>
    </p:spTree>
    <p:extLst>
      <p:ext uri="{BB962C8B-B14F-4D97-AF65-F5344CB8AC3E}">
        <p14:creationId xmlns:p14="http://schemas.microsoft.com/office/powerpoint/2010/main" val="3620871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19</a:t>
            </a:fld>
            <a:endParaRPr lang="en-US"/>
          </a:p>
        </p:txBody>
      </p:sp>
    </p:spTree>
    <p:extLst>
      <p:ext uri="{BB962C8B-B14F-4D97-AF65-F5344CB8AC3E}">
        <p14:creationId xmlns:p14="http://schemas.microsoft.com/office/powerpoint/2010/main" val="1896233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2</a:t>
            </a:fld>
            <a:endParaRPr lang="en-US"/>
          </a:p>
        </p:txBody>
      </p:sp>
    </p:spTree>
    <p:extLst>
      <p:ext uri="{BB962C8B-B14F-4D97-AF65-F5344CB8AC3E}">
        <p14:creationId xmlns:p14="http://schemas.microsoft.com/office/powerpoint/2010/main" val="38839089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20</a:t>
            </a:fld>
            <a:endParaRPr lang="en-US"/>
          </a:p>
        </p:txBody>
      </p:sp>
    </p:spTree>
    <p:extLst>
      <p:ext uri="{BB962C8B-B14F-4D97-AF65-F5344CB8AC3E}">
        <p14:creationId xmlns:p14="http://schemas.microsoft.com/office/powerpoint/2010/main" val="3257515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21</a:t>
            </a:fld>
            <a:endParaRPr lang="en-US"/>
          </a:p>
        </p:txBody>
      </p:sp>
    </p:spTree>
    <p:extLst>
      <p:ext uri="{BB962C8B-B14F-4D97-AF65-F5344CB8AC3E}">
        <p14:creationId xmlns:p14="http://schemas.microsoft.com/office/powerpoint/2010/main" val="32082344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22</a:t>
            </a:fld>
            <a:endParaRPr lang="en-US"/>
          </a:p>
        </p:txBody>
      </p:sp>
    </p:spTree>
    <p:extLst>
      <p:ext uri="{BB962C8B-B14F-4D97-AF65-F5344CB8AC3E}">
        <p14:creationId xmlns:p14="http://schemas.microsoft.com/office/powerpoint/2010/main" val="2866950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23</a:t>
            </a:fld>
            <a:endParaRPr lang="en-US"/>
          </a:p>
        </p:txBody>
      </p:sp>
    </p:spTree>
    <p:extLst>
      <p:ext uri="{BB962C8B-B14F-4D97-AF65-F5344CB8AC3E}">
        <p14:creationId xmlns:p14="http://schemas.microsoft.com/office/powerpoint/2010/main" val="29138024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24</a:t>
            </a:fld>
            <a:endParaRPr lang="en-US"/>
          </a:p>
        </p:txBody>
      </p:sp>
    </p:spTree>
    <p:extLst>
      <p:ext uri="{BB962C8B-B14F-4D97-AF65-F5344CB8AC3E}">
        <p14:creationId xmlns:p14="http://schemas.microsoft.com/office/powerpoint/2010/main" val="158489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25</a:t>
            </a:fld>
            <a:endParaRPr lang="en-US"/>
          </a:p>
        </p:txBody>
      </p:sp>
    </p:spTree>
    <p:extLst>
      <p:ext uri="{BB962C8B-B14F-4D97-AF65-F5344CB8AC3E}">
        <p14:creationId xmlns:p14="http://schemas.microsoft.com/office/powerpoint/2010/main" val="3330163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26</a:t>
            </a:fld>
            <a:endParaRPr lang="en-US"/>
          </a:p>
        </p:txBody>
      </p:sp>
    </p:spTree>
    <p:extLst>
      <p:ext uri="{BB962C8B-B14F-4D97-AF65-F5344CB8AC3E}">
        <p14:creationId xmlns:p14="http://schemas.microsoft.com/office/powerpoint/2010/main" val="2251463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27</a:t>
            </a:fld>
            <a:endParaRPr lang="en-US"/>
          </a:p>
        </p:txBody>
      </p:sp>
    </p:spTree>
    <p:extLst>
      <p:ext uri="{BB962C8B-B14F-4D97-AF65-F5344CB8AC3E}">
        <p14:creationId xmlns:p14="http://schemas.microsoft.com/office/powerpoint/2010/main" val="37611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28</a:t>
            </a:fld>
            <a:endParaRPr lang="en-US"/>
          </a:p>
        </p:txBody>
      </p:sp>
    </p:spTree>
    <p:extLst>
      <p:ext uri="{BB962C8B-B14F-4D97-AF65-F5344CB8AC3E}">
        <p14:creationId xmlns:p14="http://schemas.microsoft.com/office/powerpoint/2010/main" val="143399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29</a:t>
            </a:fld>
            <a:endParaRPr lang="en-US"/>
          </a:p>
        </p:txBody>
      </p:sp>
    </p:spTree>
    <p:extLst>
      <p:ext uri="{BB962C8B-B14F-4D97-AF65-F5344CB8AC3E}">
        <p14:creationId xmlns:p14="http://schemas.microsoft.com/office/powerpoint/2010/main" val="2018186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3</a:t>
            </a:fld>
            <a:endParaRPr lang="en-US"/>
          </a:p>
        </p:txBody>
      </p:sp>
    </p:spTree>
    <p:extLst>
      <p:ext uri="{BB962C8B-B14F-4D97-AF65-F5344CB8AC3E}">
        <p14:creationId xmlns:p14="http://schemas.microsoft.com/office/powerpoint/2010/main" val="40393408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30</a:t>
            </a:fld>
            <a:endParaRPr lang="en-US"/>
          </a:p>
        </p:txBody>
      </p:sp>
    </p:spTree>
    <p:extLst>
      <p:ext uri="{BB962C8B-B14F-4D97-AF65-F5344CB8AC3E}">
        <p14:creationId xmlns:p14="http://schemas.microsoft.com/office/powerpoint/2010/main" val="42479854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31</a:t>
            </a:fld>
            <a:endParaRPr lang="en-US"/>
          </a:p>
        </p:txBody>
      </p:sp>
    </p:spTree>
    <p:extLst>
      <p:ext uri="{BB962C8B-B14F-4D97-AF65-F5344CB8AC3E}">
        <p14:creationId xmlns:p14="http://schemas.microsoft.com/office/powerpoint/2010/main" val="25661369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32</a:t>
            </a:fld>
            <a:endParaRPr lang="en-US"/>
          </a:p>
        </p:txBody>
      </p:sp>
    </p:spTree>
    <p:extLst>
      <p:ext uri="{BB962C8B-B14F-4D97-AF65-F5344CB8AC3E}">
        <p14:creationId xmlns:p14="http://schemas.microsoft.com/office/powerpoint/2010/main" val="12028808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33</a:t>
            </a:fld>
            <a:endParaRPr lang="en-US"/>
          </a:p>
        </p:txBody>
      </p:sp>
    </p:spTree>
    <p:extLst>
      <p:ext uri="{BB962C8B-B14F-4D97-AF65-F5344CB8AC3E}">
        <p14:creationId xmlns:p14="http://schemas.microsoft.com/office/powerpoint/2010/main" val="996408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34</a:t>
            </a:fld>
            <a:endParaRPr lang="en-US"/>
          </a:p>
        </p:txBody>
      </p:sp>
    </p:spTree>
    <p:extLst>
      <p:ext uri="{BB962C8B-B14F-4D97-AF65-F5344CB8AC3E}">
        <p14:creationId xmlns:p14="http://schemas.microsoft.com/office/powerpoint/2010/main" val="37258043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35</a:t>
            </a:fld>
            <a:endParaRPr lang="en-US"/>
          </a:p>
        </p:txBody>
      </p:sp>
    </p:spTree>
    <p:extLst>
      <p:ext uri="{BB962C8B-B14F-4D97-AF65-F5344CB8AC3E}">
        <p14:creationId xmlns:p14="http://schemas.microsoft.com/office/powerpoint/2010/main" val="16184615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36</a:t>
            </a:fld>
            <a:endParaRPr lang="en-US"/>
          </a:p>
        </p:txBody>
      </p:sp>
    </p:spTree>
    <p:extLst>
      <p:ext uri="{BB962C8B-B14F-4D97-AF65-F5344CB8AC3E}">
        <p14:creationId xmlns:p14="http://schemas.microsoft.com/office/powerpoint/2010/main" val="39139119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37</a:t>
            </a:fld>
            <a:endParaRPr lang="en-US"/>
          </a:p>
        </p:txBody>
      </p:sp>
    </p:spTree>
    <p:extLst>
      <p:ext uri="{BB962C8B-B14F-4D97-AF65-F5344CB8AC3E}">
        <p14:creationId xmlns:p14="http://schemas.microsoft.com/office/powerpoint/2010/main" val="32126355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38</a:t>
            </a:fld>
            <a:endParaRPr lang="en-US"/>
          </a:p>
        </p:txBody>
      </p:sp>
    </p:spTree>
    <p:extLst>
      <p:ext uri="{BB962C8B-B14F-4D97-AF65-F5344CB8AC3E}">
        <p14:creationId xmlns:p14="http://schemas.microsoft.com/office/powerpoint/2010/main" val="30655461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39</a:t>
            </a:fld>
            <a:endParaRPr lang="en-US"/>
          </a:p>
        </p:txBody>
      </p:sp>
    </p:spTree>
    <p:extLst>
      <p:ext uri="{BB962C8B-B14F-4D97-AF65-F5344CB8AC3E}">
        <p14:creationId xmlns:p14="http://schemas.microsoft.com/office/powerpoint/2010/main" val="167233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4</a:t>
            </a:fld>
            <a:endParaRPr lang="en-US"/>
          </a:p>
        </p:txBody>
      </p:sp>
    </p:spTree>
    <p:extLst>
      <p:ext uri="{BB962C8B-B14F-4D97-AF65-F5344CB8AC3E}">
        <p14:creationId xmlns:p14="http://schemas.microsoft.com/office/powerpoint/2010/main" val="3139795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5</a:t>
            </a:fld>
            <a:endParaRPr lang="en-US"/>
          </a:p>
        </p:txBody>
      </p:sp>
    </p:spTree>
    <p:extLst>
      <p:ext uri="{BB962C8B-B14F-4D97-AF65-F5344CB8AC3E}">
        <p14:creationId xmlns:p14="http://schemas.microsoft.com/office/powerpoint/2010/main" val="303999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6</a:t>
            </a:fld>
            <a:endParaRPr lang="en-US"/>
          </a:p>
        </p:txBody>
      </p:sp>
    </p:spTree>
    <p:extLst>
      <p:ext uri="{BB962C8B-B14F-4D97-AF65-F5344CB8AC3E}">
        <p14:creationId xmlns:p14="http://schemas.microsoft.com/office/powerpoint/2010/main" val="657863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7</a:t>
            </a:fld>
            <a:endParaRPr lang="en-US"/>
          </a:p>
        </p:txBody>
      </p:sp>
    </p:spTree>
    <p:extLst>
      <p:ext uri="{BB962C8B-B14F-4D97-AF65-F5344CB8AC3E}">
        <p14:creationId xmlns:p14="http://schemas.microsoft.com/office/powerpoint/2010/main" val="838827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8</a:t>
            </a:fld>
            <a:endParaRPr lang="en-US"/>
          </a:p>
        </p:txBody>
      </p:sp>
    </p:spTree>
    <p:extLst>
      <p:ext uri="{BB962C8B-B14F-4D97-AF65-F5344CB8AC3E}">
        <p14:creationId xmlns:p14="http://schemas.microsoft.com/office/powerpoint/2010/main" val="1203010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193282-44E9-4395-9632-67498203458B}" type="slidenum">
              <a:rPr lang="en-US" smtClean="0"/>
              <a:t>9</a:t>
            </a:fld>
            <a:endParaRPr lang="en-US"/>
          </a:p>
        </p:txBody>
      </p:sp>
    </p:spTree>
    <p:extLst>
      <p:ext uri="{BB962C8B-B14F-4D97-AF65-F5344CB8AC3E}">
        <p14:creationId xmlns:p14="http://schemas.microsoft.com/office/powerpoint/2010/main" val="1405760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EAF83C-F96F-4470-A7CA-FCD5ABDC797A}" type="datetime1">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ACA0A5-1156-41D2-85E1-2A740C82C527}" type="datetime1">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5E829F-2431-4FB2-A1D7-90D291E696AA}" type="datetime1">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9A4F48-51EC-4A68-BFC6-C6659702E556}" type="datetime1">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D8C018-65EE-48F4-97FF-6A31B46D7230}" type="datetime1">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509FC8-0735-4401-A5A6-C75A0A209E56}" type="datetime1">
              <a:rPr lang="en-US" smtClean="0"/>
              <a:t>5/12/2019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02A7F6-09B2-451D-8841-824CC98BE3A5}" type="datetime1">
              <a:rPr lang="en-US" smtClean="0"/>
              <a:t>5/12/2019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9A4121-4F1E-493B-B0ED-F0063732BD35}" type="datetime1">
              <a:rPr lang="en-US" smtClean="0"/>
              <a:t>5/12/2019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A74F1A-CE21-4EEC-AC73-19EA529F3088}" type="datetime1">
              <a:rPr lang="en-US" smtClean="0"/>
              <a:t>5/12/2019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807418-2F40-4724-8D05-B3C6248D2E82}" type="datetime1">
              <a:rPr lang="en-US" smtClean="0"/>
              <a:t>5/12/2019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E9F7DA-1AFC-4C2D-B69E-1ED0F27493FF}" type="datetime1">
              <a:rPr lang="en-US" smtClean="0"/>
              <a:t>5/12/2019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F2658E16-588C-46CA-8EF7-5575CD485C65}" type="datetime1">
              <a:rPr lang="en-US" smtClean="0"/>
              <a:t>5/12/2019</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828800"/>
            <a:ext cx="8229600" cy="1470025"/>
          </a:xfrm>
        </p:spPr>
        <p:txBody>
          <a:bodyPr/>
          <a:lstStyle/>
          <a:p>
            <a:pPr algn="ctr"/>
            <a:r>
              <a:rPr lang="en-US" sz="4000" b="1"/>
              <a:t>PHÂN TÍCH CÁC CHỈ ĐIỂM SINH HỌC TRONG BỆNH LÝ TIM MẠCH</a:t>
            </a:r>
            <a:endParaRPr lang="en-US" sz="400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6" name="Subtitle 5"/>
          <p:cNvSpPr>
            <a:spLocks noGrp="1"/>
          </p:cNvSpPr>
          <p:nvPr>
            <p:ph type="subTitle" idx="1"/>
          </p:nvPr>
        </p:nvSpPr>
        <p:spPr>
          <a:xfrm>
            <a:off x="3200400" y="4322953"/>
            <a:ext cx="5257800" cy="914400"/>
          </a:xfrm>
        </p:spPr>
        <p:txBody>
          <a:bodyPr/>
          <a:lstStyle/>
          <a:p>
            <a:pPr algn="ctr"/>
            <a:r>
              <a:rPr lang="en-US"/>
              <a:t>Ths. Nguyễn Đinh Quốc </a:t>
            </a:r>
            <a:r>
              <a:rPr lang="en-US" smtClean="0"/>
              <a:t>Anh</a:t>
            </a:r>
          </a:p>
          <a:p>
            <a:pPr algn="ctr"/>
            <a:r>
              <a:rPr lang="en-US" smtClean="0"/>
              <a:t>TS. Hoàng Văn Sỹ</a:t>
            </a:r>
            <a:endParaRPr lang="en-US"/>
          </a:p>
        </p:txBody>
      </p:sp>
    </p:spTree>
    <p:extLst>
      <p:ext uri="{BB962C8B-B14F-4D97-AF65-F5344CB8AC3E}">
        <p14:creationId xmlns:p14="http://schemas.microsoft.com/office/powerpoint/2010/main" val="19571761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98789" y="414728"/>
            <a:ext cx="81915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CK-MB</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9" name="Content Placeholder 2"/>
          <p:cNvSpPr txBox="1">
            <a:spLocks/>
          </p:cNvSpPr>
          <p:nvPr/>
        </p:nvSpPr>
        <p:spPr>
          <a:xfrm>
            <a:off x="152399" y="1447800"/>
            <a:ext cx="8610601" cy="4724400"/>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574675" lvl="1" indent="-300038">
              <a:lnSpc>
                <a:spcPct val="150000"/>
              </a:lnSpc>
              <a:spcBef>
                <a:spcPts val="0"/>
              </a:spcBef>
              <a:buSzPct val="100000"/>
              <a:buFont typeface="Wingdings" panose="05000000000000000000" pitchFamily="2" charset="2"/>
              <a:buChar char="§"/>
            </a:pPr>
            <a:r>
              <a:rPr lang="en-US" sz="2600" smtClean="0"/>
              <a:t>Thay </a:t>
            </a:r>
            <a:r>
              <a:rPr lang="en-US" sz="2600"/>
              <a:t>thế </a:t>
            </a:r>
            <a:r>
              <a:rPr lang="en-US" sz="2600" smtClean="0"/>
              <a:t>troponin </a:t>
            </a:r>
            <a:r>
              <a:rPr lang="en-US" sz="2600"/>
              <a:t>trong chẩn đoán NMCT</a:t>
            </a:r>
          </a:p>
          <a:p>
            <a:pPr marL="574675" lvl="1" indent="-300038">
              <a:lnSpc>
                <a:spcPct val="150000"/>
              </a:lnSpc>
              <a:spcBef>
                <a:spcPts val="0"/>
              </a:spcBef>
              <a:buSzPct val="100000"/>
              <a:buFont typeface="Wingdings" panose="05000000000000000000" pitchFamily="2" charset="2"/>
              <a:buChar char="§"/>
            </a:pPr>
            <a:r>
              <a:rPr lang="en-US" sz="2600"/>
              <a:t>2 mẫu thử thường được sử </a:t>
            </a:r>
            <a:r>
              <a:rPr lang="en-US" sz="2600" smtClean="0"/>
              <a:t>dụng</a:t>
            </a:r>
          </a:p>
          <a:p>
            <a:pPr marL="796925" lvl="2" indent="-249238">
              <a:lnSpc>
                <a:spcPct val="150000"/>
              </a:lnSpc>
              <a:spcBef>
                <a:spcPts val="0"/>
              </a:spcBef>
              <a:buSzPct val="100000"/>
              <a:buFont typeface="Wingdings" panose="05000000000000000000" pitchFamily="2" charset="2"/>
              <a:buChar char="ü"/>
            </a:pPr>
            <a:r>
              <a:rPr lang="en-US" sz="2200" smtClean="0"/>
              <a:t>Mẫu thử đo hoạt độ CK-MB (CK-MB activity) </a:t>
            </a:r>
          </a:p>
          <a:p>
            <a:pPr marL="796925" lvl="2" indent="-249238">
              <a:lnSpc>
                <a:spcPct val="150000"/>
              </a:lnSpc>
              <a:spcBef>
                <a:spcPts val="0"/>
              </a:spcBef>
              <a:buSzPct val="100000"/>
              <a:buFont typeface="Wingdings" panose="05000000000000000000" pitchFamily="2" charset="2"/>
              <a:buChar char="ü"/>
            </a:pPr>
            <a:r>
              <a:rPr lang="en-US" sz="2200" smtClean="0"/>
              <a:t>Mẫu </a:t>
            </a:r>
            <a:r>
              <a:rPr lang="en-US" sz="2200"/>
              <a:t>thử đo nồng độ CK-MB (CK-MB mass</a:t>
            </a:r>
            <a:r>
              <a:rPr lang="en-US" sz="2200" smtClean="0"/>
              <a:t>)</a:t>
            </a:r>
            <a:endParaRPr lang="en-US" sz="2600"/>
          </a:p>
          <a:p>
            <a:pPr marL="574675" lvl="1" indent="-300038">
              <a:lnSpc>
                <a:spcPct val="150000"/>
              </a:lnSpc>
              <a:spcBef>
                <a:spcPts val="0"/>
              </a:spcBef>
              <a:buSzPct val="100000"/>
              <a:buFont typeface="Wingdings" panose="05000000000000000000" pitchFamily="2" charset="2"/>
              <a:buChar char="§"/>
            </a:pPr>
            <a:r>
              <a:rPr lang="en-US" sz="2600" smtClean="0"/>
              <a:t>Chẩn </a:t>
            </a:r>
            <a:r>
              <a:rPr lang="en-US" sz="2600"/>
              <a:t>đoán NMCT</a:t>
            </a:r>
          </a:p>
          <a:p>
            <a:pPr marL="796925" lvl="2" indent="-249238">
              <a:lnSpc>
                <a:spcPct val="150000"/>
              </a:lnSpc>
              <a:spcBef>
                <a:spcPts val="0"/>
              </a:spcBef>
              <a:buSzPct val="100000"/>
              <a:buFont typeface="Wingdings" panose="05000000000000000000" pitchFamily="2" charset="2"/>
              <a:buChar char="ü"/>
            </a:pPr>
            <a:r>
              <a:rPr lang="en-US" sz="2200"/>
              <a:t>2 mẫu thử liên tiếp thay đổi có động </a:t>
            </a:r>
            <a:r>
              <a:rPr lang="en-US" sz="2200" smtClean="0"/>
              <a:t>học</a:t>
            </a:r>
            <a:endParaRPr lang="en-US" sz="2200"/>
          </a:p>
          <a:p>
            <a:pPr marL="796925" lvl="2" indent="-249238">
              <a:lnSpc>
                <a:spcPct val="150000"/>
              </a:lnSpc>
              <a:spcBef>
                <a:spcPts val="0"/>
              </a:spcBef>
              <a:buSzPct val="100000"/>
              <a:buFont typeface="Wingdings" panose="05000000000000000000" pitchFamily="2" charset="2"/>
              <a:buChar char="ü"/>
            </a:pPr>
            <a:r>
              <a:rPr lang="en-US" sz="2200" smtClean="0"/>
              <a:t>Nồng </a:t>
            </a:r>
            <a:r>
              <a:rPr lang="en-US" sz="2200"/>
              <a:t>độ CK-MB tối đa cao hơn bách phân vị thứ 99 của nồng độ tham </a:t>
            </a:r>
            <a:r>
              <a:rPr lang="en-US" sz="2200" smtClean="0"/>
              <a:t>chiếu</a:t>
            </a:r>
          </a:p>
          <a:p>
            <a:pPr marL="574675" lvl="1" indent="-300038">
              <a:lnSpc>
                <a:spcPct val="150000"/>
              </a:lnSpc>
              <a:spcBef>
                <a:spcPts val="0"/>
              </a:spcBef>
              <a:buSzPct val="100000"/>
              <a:buFont typeface="Wingdings" panose="05000000000000000000" pitchFamily="2" charset="2"/>
              <a:buChar char="§"/>
            </a:pPr>
            <a:r>
              <a:rPr lang="en-US" sz="2600"/>
              <a:t>Đ</a:t>
            </a:r>
            <a:r>
              <a:rPr lang="en-US" sz="2600" smtClean="0"/>
              <a:t>ánh </a:t>
            </a:r>
            <a:r>
              <a:rPr lang="en-US" sz="2600"/>
              <a:t>giá khả năng tái nhồi máu cơ </a:t>
            </a:r>
            <a:r>
              <a:rPr lang="en-US" sz="2600" smtClean="0"/>
              <a:t>tim</a:t>
            </a:r>
            <a:endParaRPr lang="en-US" sz="2600"/>
          </a:p>
        </p:txBody>
      </p:sp>
    </p:spTree>
    <p:extLst>
      <p:ext uri="{BB962C8B-B14F-4D97-AF65-F5344CB8AC3E}">
        <p14:creationId xmlns:p14="http://schemas.microsoft.com/office/powerpoint/2010/main" val="38531456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98789" y="414728"/>
            <a:ext cx="81915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CK-MB</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9" name="Content Placeholder 2"/>
          <p:cNvSpPr txBox="1">
            <a:spLocks/>
          </p:cNvSpPr>
          <p:nvPr/>
        </p:nvSpPr>
        <p:spPr>
          <a:xfrm>
            <a:off x="152399" y="1447800"/>
            <a:ext cx="8610601" cy="47244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574675" lvl="1" indent="-300038">
              <a:lnSpc>
                <a:spcPct val="150000"/>
              </a:lnSpc>
              <a:spcBef>
                <a:spcPts val="0"/>
              </a:spcBef>
              <a:buSzPct val="100000"/>
              <a:buFont typeface="Wingdings" panose="05000000000000000000" pitchFamily="2" charset="2"/>
              <a:buChar char="§"/>
            </a:pPr>
            <a:r>
              <a:rPr lang="en-US" sz="2600" smtClean="0"/>
              <a:t>Có trong nhiều cơ quan khác </a:t>
            </a:r>
          </a:p>
          <a:p>
            <a:pPr marL="796925" lvl="2" indent="-249238">
              <a:lnSpc>
                <a:spcPct val="150000"/>
              </a:lnSpc>
              <a:spcBef>
                <a:spcPts val="0"/>
              </a:spcBef>
              <a:buSzPct val="100000"/>
              <a:buFont typeface="Wingdings" panose="05000000000000000000" pitchFamily="2" charset="2"/>
              <a:buChar char="ü"/>
            </a:pPr>
            <a:r>
              <a:rPr lang="en-US" sz="2200"/>
              <a:t>C</a:t>
            </a:r>
            <a:r>
              <a:rPr lang="en-US" sz="2200" smtClean="0"/>
              <a:t>ơ xương</a:t>
            </a:r>
          </a:p>
          <a:p>
            <a:pPr marL="796925" lvl="2" indent="-249238">
              <a:lnSpc>
                <a:spcPct val="150000"/>
              </a:lnSpc>
              <a:spcBef>
                <a:spcPts val="0"/>
              </a:spcBef>
              <a:buSzPct val="100000"/>
              <a:buFont typeface="Wingdings" panose="05000000000000000000" pitchFamily="2" charset="2"/>
              <a:buChar char="ü"/>
            </a:pPr>
            <a:r>
              <a:rPr lang="en-US" sz="2200"/>
              <a:t>C</a:t>
            </a:r>
            <a:r>
              <a:rPr lang="en-US" sz="2200" smtClean="0"/>
              <a:t>ơ hoành</a:t>
            </a:r>
          </a:p>
          <a:p>
            <a:pPr marL="796925" lvl="2" indent="-249238">
              <a:lnSpc>
                <a:spcPct val="150000"/>
              </a:lnSpc>
              <a:spcBef>
                <a:spcPts val="0"/>
              </a:spcBef>
              <a:buSzPct val="100000"/>
              <a:buFont typeface="Wingdings" panose="05000000000000000000" pitchFamily="2" charset="2"/>
              <a:buChar char="ü"/>
            </a:pPr>
            <a:r>
              <a:rPr lang="en-US" sz="2200"/>
              <a:t>R</a:t>
            </a:r>
            <a:r>
              <a:rPr lang="en-US" sz="2200" smtClean="0"/>
              <a:t>uột non</a:t>
            </a:r>
          </a:p>
          <a:p>
            <a:pPr marL="796925" lvl="2" indent="-249238">
              <a:lnSpc>
                <a:spcPct val="150000"/>
              </a:lnSpc>
              <a:spcBef>
                <a:spcPts val="0"/>
              </a:spcBef>
              <a:buSzPct val="100000"/>
              <a:buFont typeface="Wingdings" panose="05000000000000000000" pitchFamily="2" charset="2"/>
              <a:buChar char="ü"/>
            </a:pPr>
            <a:r>
              <a:rPr lang="en-US" sz="2200"/>
              <a:t>T</a:t>
            </a:r>
            <a:r>
              <a:rPr lang="en-US" sz="2200" smtClean="0"/>
              <a:t>ử cung</a:t>
            </a:r>
          </a:p>
          <a:p>
            <a:pPr marL="796925" lvl="2" indent="-249238">
              <a:lnSpc>
                <a:spcPct val="150000"/>
              </a:lnSpc>
              <a:spcBef>
                <a:spcPts val="0"/>
              </a:spcBef>
              <a:buSzPct val="100000"/>
              <a:buFont typeface="Wingdings" panose="05000000000000000000" pitchFamily="2" charset="2"/>
              <a:buChar char="ü"/>
            </a:pPr>
            <a:r>
              <a:rPr lang="en-US" sz="2200"/>
              <a:t>T</a:t>
            </a:r>
            <a:r>
              <a:rPr lang="en-US" sz="2200" smtClean="0"/>
              <a:t>iền </a:t>
            </a:r>
            <a:r>
              <a:rPr lang="en-US" sz="2200"/>
              <a:t>liệt </a:t>
            </a:r>
            <a:r>
              <a:rPr lang="en-US" sz="2200" smtClean="0"/>
              <a:t>tuyến</a:t>
            </a:r>
            <a:endParaRPr lang="en-US" sz="2600"/>
          </a:p>
          <a:p>
            <a:pPr marL="574675" lvl="1" indent="-300038">
              <a:lnSpc>
                <a:spcPct val="150000"/>
              </a:lnSpc>
              <a:spcBef>
                <a:spcPts val="0"/>
              </a:spcBef>
              <a:buSzPct val="100000"/>
              <a:buFont typeface="Wingdings" panose="05000000000000000000" pitchFamily="2" charset="2"/>
              <a:buChar char="§"/>
            </a:pPr>
            <a:r>
              <a:rPr lang="en-US" sz="2600" smtClean="0"/>
              <a:t>Có thể tăng khi hoạt động gắng sức</a:t>
            </a:r>
            <a:endParaRPr lang="en-US" sz="2600"/>
          </a:p>
        </p:txBody>
      </p:sp>
    </p:spTree>
    <p:extLst>
      <p:ext uri="{BB962C8B-B14F-4D97-AF65-F5344CB8AC3E}">
        <p14:creationId xmlns:p14="http://schemas.microsoft.com/office/powerpoint/2010/main" val="14495728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98789" y="414728"/>
            <a:ext cx="81915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Troponin</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9" name="Content Placeholder 2"/>
          <p:cNvSpPr txBox="1">
            <a:spLocks/>
          </p:cNvSpPr>
          <p:nvPr/>
        </p:nvSpPr>
        <p:spPr>
          <a:xfrm>
            <a:off x="152399" y="1447800"/>
            <a:ext cx="8610601" cy="9906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574675" lvl="1" indent="-300038">
              <a:lnSpc>
                <a:spcPct val="150000"/>
              </a:lnSpc>
              <a:spcBef>
                <a:spcPts val="0"/>
              </a:spcBef>
              <a:buSzPct val="100000"/>
              <a:buFont typeface="Wingdings" panose="05000000000000000000" pitchFamily="2" charset="2"/>
              <a:buChar char="§"/>
            </a:pPr>
            <a:r>
              <a:rPr lang="en-US" sz="2600" smtClean="0"/>
              <a:t>Gồm </a:t>
            </a:r>
            <a:r>
              <a:rPr lang="en-US" sz="2600"/>
              <a:t>3 tiểu đơn </a:t>
            </a:r>
            <a:r>
              <a:rPr lang="en-US" sz="2600" smtClean="0"/>
              <a:t>vị: troponin T, troponin I, troponin C</a:t>
            </a:r>
            <a:endParaRPr lang="en-US" sz="2600"/>
          </a:p>
        </p:txBody>
      </p:sp>
      <p:pic>
        <p:nvPicPr>
          <p:cNvPr id="1026" name="Picture 2" descr="https://www.researchgate.net/profile/Leah_Cannon/publication/267232530/figure/fig7/AS:669384368476163@1536605078679/Troponin-regulation-of-actin-myosin-interaction-Troponin-I-binds-to-actin-and-preven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209800"/>
            <a:ext cx="6934200" cy="4405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6377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76200" y="914400"/>
            <a:ext cx="2819400" cy="3810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lnSpc>
                <a:spcPct val="150000"/>
              </a:lnSpc>
            </a:pPr>
            <a:r>
              <a:rPr lang="en-US" sz="2000" b="1" smtClean="0">
                <a:latin typeface="+mn-lt"/>
              </a:rPr>
              <a:t>Sự phóng thích chất chỉ điểm sinh học trong hoại tử cơ tim</a:t>
            </a:r>
            <a:endParaRPr lang="en-US" sz="2000" b="1">
              <a:latin typeface="+mn-lt"/>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pic>
        <p:nvPicPr>
          <p:cNvPr id="8" name="Picture 7"/>
          <p:cNvPicPr/>
          <p:nvPr/>
        </p:nvPicPr>
        <p:blipFill>
          <a:blip r:embed="rId3"/>
          <a:stretch>
            <a:fillRect/>
          </a:stretch>
        </p:blipFill>
        <p:spPr>
          <a:xfrm>
            <a:off x="2895600" y="533400"/>
            <a:ext cx="5943600" cy="6248400"/>
          </a:xfrm>
          <a:prstGeom prst="rect">
            <a:avLst/>
          </a:prstGeom>
        </p:spPr>
      </p:pic>
      <p:sp>
        <p:nvSpPr>
          <p:cNvPr id="3" name="Rectangle 2"/>
          <p:cNvSpPr/>
          <p:nvPr/>
        </p:nvSpPr>
        <p:spPr>
          <a:xfrm>
            <a:off x="0" y="6211669"/>
            <a:ext cx="3276600" cy="646331"/>
          </a:xfrm>
          <a:prstGeom prst="rect">
            <a:avLst/>
          </a:prstGeom>
        </p:spPr>
        <p:txBody>
          <a:bodyPr wrap="square">
            <a:spAutoFit/>
          </a:bodyPr>
          <a:lstStyle/>
          <a:p>
            <a:pPr algn="ctr"/>
            <a:r>
              <a:rPr lang="en-US" sz="1200" i="1" smtClean="0">
                <a:ea typeface="Calibri" panose="020F0502020204030204" pitchFamily="34" charset="0"/>
                <a:cs typeface="Times New Roman" panose="02020603050405020304" pitchFamily="18" charset="0"/>
              </a:rPr>
              <a:t>Braunwald's Heart Disease: A Textbook of Cardiovascular Medicine. 11th Ed. Elsevier. 2019: 1095-1122</a:t>
            </a:r>
            <a:endParaRPr lang="en-US" sz="1200" i="1">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2728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graphicFrame>
        <p:nvGraphicFramePr>
          <p:cNvPr id="2" name="Table 1"/>
          <p:cNvGraphicFramePr>
            <a:graphicFrameLocks noGrp="1"/>
          </p:cNvGraphicFramePr>
          <p:nvPr>
            <p:extLst>
              <p:ext uri="{D42A27DB-BD31-4B8C-83A1-F6EECF244321}">
                <p14:modId xmlns:p14="http://schemas.microsoft.com/office/powerpoint/2010/main" val="4087600545"/>
              </p:ext>
            </p:extLst>
          </p:nvPr>
        </p:nvGraphicFramePr>
        <p:xfrm>
          <a:off x="228599" y="1524000"/>
          <a:ext cx="8763001" cy="4332515"/>
        </p:xfrm>
        <a:graphic>
          <a:graphicData uri="http://schemas.openxmlformats.org/drawingml/2006/table">
            <a:tbl>
              <a:tblPr firstRow="1" firstCol="1" bandRow="1">
                <a:tableStyleId>{ED083AE6-46FA-4A59-8FB0-9F97EB10719F}</a:tableStyleId>
              </a:tblPr>
              <a:tblGrid>
                <a:gridCol w="2027681">
                  <a:extLst>
                    <a:ext uri="{9D8B030D-6E8A-4147-A177-3AD203B41FA5}">
                      <a16:colId xmlns:a16="http://schemas.microsoft.com/office/drawing/2014/main" val="636480602"/>
                    </a:ext>
                  </a:extLst>
                </a:gridCol>
                <a:gridCol w="2028806">
                  <a:extLst>
                    <a:ext uri="{9D8B030D-6E8A-4147-A177-3AD203B41FA5}">
                      <a16:colId xmlns:a16="http://schemas.microsoft.com/office/drawing/2014/main" val="1966013000"/>
                    </a:ext>
                  </a:extLst>
                </a:gridCol>
                <a:gridCol w="2028806">
                  <a:extLst>
                    <a:ext uri="{9D8B030D-6E8A-4147-A177-3AD203B41FA5}">
                      <a16:colId xmlns:a16="http://schemas.microsoft.com/office/drawing/2014/main" val="4117977683"/>
                    </a:ext>
                  </a:extLst>
                </a:gridCol>
                <a:gridCol w="2677708">
                  <a:extLst>
                    <a:ext uri="{9D8B030D-6E8A-4147-A177-3AD203B41FA5}">
                      <a16:colId xmlns:a16="http://schemas.microsoft.com/office/drawing/2014/main" val="1488795226"/>
                    </a:ext>
                  </a:extLst>
                </a:gridCol>
              </a:tblGrid>
              <a:tr h="1066800">
                <a:tc>
                  <a:txBody>
                    <a:bodyPr/>
                    <a:lstStyle/>
                    <a:p>
                      <a:pPr algn="ctr">
                        <a:lnSpc>
                          <a:spcPct val="107000"/>
                        </a:lnSpc>
                        <a:spcAft>
                          <a:spcPts val="0"/>
                        </a:spcAft>
                      </a:pPr>
                      <a:r>
                        <a:rPr lang="en-US" sz="2400">
                          <a:effectLst/>
                        </a:rPr>
                        <a:t>Chất chỉ điểm</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Bắt đầu tăng</a:t>
                      </a:r>
                    </a:p>
                    <a:p>
                      <a:pPr algn="ctr">
                        <a:lnSpc>
                          <a:spcPct val="107000"/>
                        </a:lnSpc>
                        <a:spcAft>
                          <a:spcPts val="0"/>
                        </a:spcAft>
                      </a:pPr>
                      <a:r>
                        <a:rPr lang="en-US" sz="2400">
                          <a:effectLst/>
                        </a:rPr>
                        <a:t>(giờ)</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Đạt đỉnh</a:t>
                      </a:r>
                    </a:p>
                    <a:p>
                      <a:pPr algn="ctr">
                        <a:lnSpc>
                          <a:spcPct val="107000"/>
                        </a:lnSpc>
                        <a:spcAft>
                          <a:spcPts val="0"/>
                        </a:spcAft>
                      </a:pPr>
                      <a:r>
                        <a:rPr lang="en-US" sz="2400">
                          <a:effectLst/>
                        </a:rPr>
                        <a:t>(giờ)</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Về bình thường</a:t>
                      </a:r>
                    </a:p>
                    <a:p>
                      <a:pPr algn="ctr">
                        <a:lnSpc>
                          <a:spcPct val="107000"/>
                        </a:lnSpc>
                        <a:spcAft>
                          <a:spcPts val="0"/>
                        </a:spcAft>
                      </a:pPr>
                      <a:r>
                        <a:rPr lang="en-US" sz="2400">
                          <a:effectLst/>
                        </a:rPr>
                        <a:t>(ngày)</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25881712"/>
                  </a:ext>
                </a:extLst>
              </a:tr>
              <a:tr h="653143">
                <a:tc>
                  <a:txBody>
                    <a:bodyPr/>
                    <a:lstStyle/>
                    <a:p>
                      <a:pPr algn="ctr">
                        <a:lnSpc>
                          <a:spcPct val="107000"/>
                        </a:lnSpc>
                        <a:spcAft>
                          <a:spcPts val="0"/>
                        </a:spcAft>
                      </a:pPr>
                      <a:r>
                        <a:rPr lang="en-US" sz="2400" b="0">
                          <a:effectLst/>
                        </a:rPr>
                        <a:t>CK-MB</a:t>
                      </a:r>
                      <a:endParaRPr lang="en-US" sz="2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3-12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24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2-3</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33032304"/>
                  </a:ext>
                </a:extLst>
              </a:tr>
              <a:tr h="653143">
                <a:tc>
                  <a:txBody>
                    <a:bodyPr/>
                    <a:lstStyle/>
                    <a:p>
                      <a:pPr algn="ctr">
                        <a:lnSpc>
                          <a:spcPct val="107000"/>
                        </a:lnSpc>
                        <a:spcAft>
                          <a:spcPts val="0"/>
                        </a:spcAft>
                      </a:pPr>
                      <a:r>
                        <a:rPr lang="en-US" sz="2400" b="0">
                          <a:effectLst/>
                        </a:rPr>
                        <a:t>Troponin I</a:t>
                      </a:r>
                      <a:endParaRPr lang="en-US" sz="2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3-12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24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5-10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14926947"/>
                  </a:ext>
                </a:extLst>
              </a:tr>
              <a:tr h="653143">
                <a:tc>
                  <a:txBody>
                    <a:bodyPr/>
                    <a:lstStyle/>
                    <a:p>
                      <a:pPr algn="ctr">
                        <a:lnSpc>
                          <a:spcPct val="107000"/>
                        </a:lnSpc>
                        <a:spcAft>
                          <a:spcPts val="0"/>
                        </a:spcAft>
                      </a:pPr>
                      <a:r>
                        <a:rPr lang="en-US" sz="2400" b="0">
                          <a:effectLst/>
                        </a:rPr>
                        <a:t>Troponin T</a:t>
                      </a:r>
                      <a:endParaRPr lang="en-US" sz="2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3-12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12-48</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5-14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40398658"/>
                  </a:ext>
                </a:extLst>
              </a:tr>
              <a:tr h="653143">
                <a:tc>
                  <a:txBody>
                    <a:bodyPr/>
                    <a:lstStyle/>
                    <a:p>
                      <a:pPr algn="ctr">
                        <a:lnSpc>
                          <a:spcPct val="107000"/>
                        </a:lnSpc>
                        <a:spcAft>
                          <a:spcPts val="0"/>
                        </a:spcAft>
                      </a:pPr>
                      <a:r>
                        <a:rPr lang="en-US" sz="2400" b="0">
                          <a:effectLst/>
                        </a:rPr>
                        <a:t>Myoglobin</a:t>
                      </a:r>
                      <a:endParaRPr lang="en-US" sz="2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1-4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6-7</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86355891"/>
                  </a:ext>
                </a:extLst>
              </a:tr>
              <a:tr h="653143">
                <a:tc>
                  <a:txBody>
                    <a:bodyPr/>
                    <a:lstStyle/>
                    <a:p>
                      <a:pPr algn="ctr">
                        <a:lnSpc>
                          <a:spcPct val="107000"/>
                        </a:lnSpc>
                        <a:spcAft>
                          <a:spcPts val="0"/>
                        </a:spcAft>
                      </a:pPr>
                      <a:r>
                        <a:rPr lang="en-US" sz="2400" b="0">
                          <a:effectLst/>
                        </a:rPr>
                        <a:t>H-FABP</a:t>
                      </a:r>
                      <a:endParaRPr lang="en-US" sz="2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1.5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5-10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400">
                          <a:effectLst/>
                        </a:rPr>
                        <a:t>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43616742"/>
                  </a:ext>
                </a:extLst>
              </a:tr>
            </a:tbl>
          </a:graphicData>
        </a:graphic>
      </p:graphicFrame>
      <p:sp>
        <p:nvSpPr>
          <p:cNvPr id="9" name="Title 1"/>
          <p:cNvSpPr txBox="1">
            <a:spLocks/>
          </p:cNvSpPr>
          <p:nvPr/>
        </p:nvSpPr>
        <p:spPr>
          <a:xfrm>
            <a:off x="159152" y="533400"/>
            <a:ext cx="8191500" cy="990600"/>
          </a:xfrm>
          <a:prstGeom prst="rect">
            <a:avLst/>
          </a:prstGeom>
        </p:spPr>
        <p:txBody>
          <a:bodyPr vert="horz" lIns="91440" tIns="45720" rIns="91440" bIns="45720" rtlCol="0" anchor="ctr">
            <a:normAutofit fontScale="85000" lnSpcReduction="1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Các chất chỉ điểm sinh học trong NMCT</a:t>
            </a:r>
            <a:endParaRPr lang="en-US" b="1"/>
          </a:p>
        </p:txBody>
      </p:sp>
      <p:sp>
        <p:nvSpPr>
          <p:cNvPr id="7" name="Rectangle 6"/>
          <p:cNvSpPr/>
          <p:nvPr/>
        </p:nvSpPr>
        <p:spPr>
          <a:xfrm>
            <a:off x="352063" y="6399491"/>
            <a:ext cx="8258537" cy="306109"/>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Circulation</a:t>
            </a:r>
            <a:r>
              <a:rPr lang="en-US" sz="1400" i="1">
                <a:ea typeface="Calibri" panose="020F0502020204030204" pitchFamily="34" charset="0"/>
                <a:cs typeface="Times New Roman" panose="02020603050405020304" pitchFamily="18" charset="0"/>
              </a:rPr>
              <a:t>, 88(2). 1993: 750-763</a:t>
            </a:r>
          </a:p>
        </p:txBody>
      </p:sp>
    </p:spTree>
    <p:extLst>
      <p:ext uri="{BB962C8B-B14F-4D97-AF65-F5344CB8AC3E}">
        <p14:creationId xmlns:p14="http://schemas.microsoft.com/office/powerpoint/2010/main" val="3161963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9" name="Title 1"/>
          <p:cNvSpPr txBox="1">
            <a:spLocks/>
          </p:cNvSpPr>
          <p:nvPr/>
        </p:nvSpPr>
        <p:spPr>
          <a:xfrm>
            <a:off x="174392" y="661416"/>
            <a:ext cx="8191500" cy="990600"/>
          </a:xfrm>
          <a:prstGeom prst="rect">
            <a:avLst/>
          </a:prstGeom>
        </p:spPr>
        <p:txBody>
          <a:bodyPr vert="horz" lIns="91440" tIns="45720" rIns="91440" bIns="45720" rtlCol="0" anchor="ctr">
            <a:normAutofit fontScale="85000" lnSpcReduction="1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Giá trị CK-MB và </a:t>
            </a:r>
            <a:r>
              <a:rPr lang="en-US" b="1" smtClean="0"/>
              <a:t>Troponin trong </a:t>
            </a:r>
            <a:r>
              <a:rPr lang="en-US" b="1" smtClean="0"/>
              <a:t>NMCT</a:t>
            </a:r>
            <a:endParaRPr lang="en-US" b="1"/>
          </a:p>
        </p:txBody>
      </p:sp>
      <p:graphicFrame>
        <p:nvGraphicFramePr>
          <p:cNvPr id="3" name="Table 2"/>
          <p:cNvGraphicFramePr>
            <a:graphicFrameLocks noGrp="1"/>
          </p:cNvGraphicFramePr>
          <p:nvPr>
            <p:extLst>
              <p:ext uri="{D42A27DB-BD31-4B8C-83A1-F6EECF244321}">
                <p14:modId xmlns:p14="http://schemas.microsoft.com/office/powerpoint/2010/main" val="2160845196"/>
              </p:ext>
            </p:extLst>
          </p:nvPr>
        </p:nvGraphicFramePr>
        <p:xfrm>
          <a:off x="381000" y="1752600"/>
          <a:ext cx="8458200" cy="4343400"/>
        </p:xfrm>
        <a:graphic>
          <a:graphicData uri="http://schemas.openxmlformats.org/drawingml/2006/table">
            <a:tbl>
              <a:tblPr firstRow="1" firstCol="1" bandRow="1">
                <a:tableStyleId>{ED083AE6-46FA-4A59-8FB0-9F97EB10719F}</a:tableStyleId>
              </a:tblPr>
              <a:tblGrid>
                <a:gridCol w="3657600">
                  <a:extLst>
                    <a:ext uri="{9D8B030D-6E8A-4147-A177-3AD203B41FA5}">
                      <a16:colId xmlns:a16="http://schemas.microsoft.com/office/drawing/2014/main" val="1885934757"/>
                    </a:ext>
                  </a:extLst>
                </a:gridCol>
                <a:gridCol w="2362200">
                  <a:extLst>
                    <a:ext uri="{9D8B030D-6E8A-4147-A177-3AD203B41FA5}">
                      <a16:colId xmlns:a16="http://schemas.microsoft.com/office/drawing/2014/main" val="3223157653"/>
                    </a:ext>
                  </a:extLst>
                </a:gridCol>
                <a:gridCol w="2438400">
                  <a:extLst>
                    <a:ext uri="{9D8B030D-6E8A-4147-A177-3AD203B41FA5}">
                      <a16:colId xmlns:a16="http://schemas.microsoft.com/office/drawing/2014/main" val="1883339380"/>
                    </a:ext>
                  </a:extLst>
                </a:gridCol>
              </a:tblGrid>
              <a:tr h="482600">
                <a:tc>
                  <a:txBody>
                    <a:bodyPr/>
                    <a:lstStyle/>
                    <a:p>
                      <a:pPr algn="ctr">
                        <a:lnSpc>
                          <a:spcPct val="107000"/>
                        </a:lnSpc>
                        <a:spcAft>
                          <a:spcPts val="0"/>
                        </a:spcAft>
                      </a:pPr>
                      <a:r>
                        <a:rPr lang="en-US" sz="2200">
                          <a:effectLst/>
                        </a:rPr>
                        <a:t>Chất chỉ điểm</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Độ nhạy (%)</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Độ đặc hiệu (%)</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0" marB="0" anchor="ctr"/>
                </a:tc>
                <a:extLst>
                  <a:ext uri="{0D108BD9-81ED-4DB2-BD59-A6C34878D82A}">
                    <a16:rowId xmlns:a16="http://schemas.microsoft.com/office/drawing/2014/main" val="900228613"/>
                  </a:ext>
                </a:extLst>
              </a:tr>
              <a:tr h="482600">
                <a:tc gridSpan="3">
                  <a:txBody>
                    <a:bodyPr/>
                    <a:lstStyle/>
                    <a:p>
                      <a:pPr algn="just">
                        <a:lnSpc>
                          <a:spcPct val="107000"/>
                        </a:lnSpc>
                        <a:spcAft>
                          <a:spcPts val="0"/>
                        </a:spcAft>
                      </a:pPr>
                      <a:r>
                        <a:rPr lang="en-US" sz="2200">
                          <a:effectLst/>
                        </a:rPr>
                        <a:t>Một mẫu thử lúc nhập viện</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24471289"/>
                  </a:ext>
                </a:extLst>
              </a:tr>
              <a:tr h="482600">
                <a:tc>
                  <a:txBody>
                    <a:bodyPr/>
                    <a:lstStyle/>
                    <a:p>
                      <a:pPr algn="just">
                        <a:lnSpc>
                          <a:spcPct val="107000"/>
                        </a:lnSpc>
                        <a:spcAft>
                          <a:spcPts val="0"/>
                        </a:spcAft>
                      </a:pPr>
                      <a:r>
                        <a:rPr lang="en-US" sz="2200" b="0">
                          <a:effectLst/>
                        </a:rPr>
                        <a:t>CK-MB</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42</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97</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2053531"/>
                  </a:ext>
                </a:extLst>
              </a:tr>
              <a:tr h="482600">
                <a:tc>
                  <a:txBody>
                    <a:bodyPr/>
                    <a:lstStyle/>
                    <a:p>
                      <a:pPr algn="just">
                        <a:lnSpc>
                          <a:spcPct val="107000"/>
                        </a:lnSpc>
                        <a:spcAft>
                          <a:spcPts val="0"/>
                        </a:spcAft>
                      </a:pPr>
                      <a:r>
                        <a:rPr lang="en-US" sz="2200" b="0">
                          <a:effectLst/>
                        </a:rPr>
                        <a:t>Troponin I</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39</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93</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91282124"/>
                  </a:ext>
                </a:extLst>
              </a:tr>
              <a:tr h="482600">
                <a:tc>
                  <a:txBody>
                    <a:bodyPr/>
                    <a:lstStyle/>
                    <a:p>
                      <a:pPr algn="just">
                        <a:lnSpc>
                          <a:spcPct val="107000"/>
                        </a:lnSpc>
                        <a:spcAft>
                          <a:spcPts val="0"/>
                        </a:spcAft>
                      </a:pPr>
                      <a:r>
                        <a:rPr lang="en-US" sz="2200" b="0">
                          <a:effectLst/>
                        </a:rPr>
                        <a:t>Troponin T</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39</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93</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94138666"/>
                  </a:ext>
                </a:extLst>
              </a:tr>
              <a:tr h="482600">
                <a:tc gridSpan="3">
                  <a:txBody>
                    <a:bodyPr/>
                    <a:lstStyle/>
                    <a:p>
                      <a:pPr algn="just">
                        <a:lnSpc>
                          <a:spcPct val="107000"/>
                        </a:lnSpc>
                        <a:spcAft>
                          <a:spcPts val="0"/>
                        </a:spcAft>
                      </a:pPr>
                      <a:r>
                        <a:rPr lang="en-US" sz="2200">
                          <a:effectLst/>
                        </a:rPr>
                        <a:t>Nhiều mẫu thử</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57155782"/>
                  </a:ext>
                </a:extLst>
              </a:tr>
              <a:tr h="482600">
                <a:tc>
                  <a:txBody>
                    <a:bodyPr/>
                    <a:lstStyle/>
                    <a:p>
                      <a:pPr algn="just">
                        <a:lnSpc>
                          <a:spcPct val="107000"/>
                        </a:lnSpc>
                        <a:spcAft>
                          <a:spcPts val="0"/>
                        </a:spcAft>
                      </a:pPr>
                      <a:r>
                        <a:rPr lang="en-US" sz="2200" b="0">
                          <a:effectLst/>
                        </a:rPr>
                        <a:t>CK-MB</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79</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96</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2935117"/>
                  </a:ext>
                </a:extLst>
              </a:tr>
              <a:tr h="482600">
                <a:tc>
                  <a:txBody>
                    <a:bodyPr/>
                    <a:lstStyle/>
                    <a:p>
                      <a:pPr algn="just">
                        <a:lnSpc>
                          <a:spcPct val="107000"/>
                        </a:lnSpc>
                        <a:spcAft>
                          <a:spcPts val="0"/>
                        </a:spcAft>
                      </a:pPr>
                      <a:r>
                        <a:rPr lang="en-US" sz="2200" b="0">
                          <a:effectLst/>
                        </a:rPr>
                        <a:t>Troponin I</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90-100</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83-96</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67283486"/>
                  </a:ext>
                </a:extLst>
              </a:tr>
              <a:tr h="482600">
                <a:tc>
                  <a:txBody>
                    <a:bodyPr/>
                    <a:lstStyle/>
                    <a:p>
                      <a:pPr algn="just">
                        <a:lnSpc>
                          <a:spcPct val="107000"/>
                        </a:lnSpc>
                        <a:spcAft>
                          <a:spcPts val="0"/>
                        </a:spcAft>
                      </a:pPr>
                      <a:r>
                        <a:rPr lang="en-US" sz="2200" b="0">
                          <a:effectLst/>
                        </a:rPr>
                        <a:t>Troponin T</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93</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200">
                          <a:effectLst/>
                        </a:rPr>
                        <a:t>85</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85129421"/>
                  </a:ext>
                </a:extLst>
              </a:tr>
            </a:tbl>
          </a:graphicData>
        </a:graphic>
      </p:graphicFrame>
      <p:sp>
        <p:nvSpPr>
          <p:cNvPr id="5" name="Rectangle 4"/>
          <p:cNvSpPr/>
          <p:nvPr/>
        </p:nvSpPr>
        <p:spPr>
          <a:xfrm>
            <a:off x="428263" y="6399491"/>
            <a:ext cx="8258537" cy="322845"/>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Rosen’s </a:t>
            </a:r>
            <a:r>
              <a:rPr lang="en-US" sz="1400" i="1">
                <a:ea typeface="Calibri" panose="020F0502020204030204" pitchFamily="34" charset="0"/>
                <a:cs typeface="Times New Roman" panose="02020603050405020304" pitchFamily="18" charset="0"/>
              </a:rPr>
              <a:t>Emergency Medicine: Concepts and Clinical Practice. 9th </a:t>
            </a:r>
            <a:r>
              <a:rPr lang="en-US" sz="1400" i="1" smtClean="0">
                <a:ea typeface="Calibri" panose="020F0502020204030204" pitchFamily="34" charset="0"/>
                <a:cs typeface="Times New Roman" panose="02020603050405020304" pitchFamily="18" charset="0"/>
              </a:rPr>
              <a:t>Ed. </a:t>
            </a:r>
            <a:r>
              <a:rPr lang="en-US" sz="1400" i="1">
                <a:ea typeface="Calibri" panose="020F0502020204030204" pitchFamily="34" charset="0"/>
                <a:cs typeface="Times New Roman" panose="02020603050405020304" pitchFamily="18" charset="0"/>
              </a:rPr>
              <a:t>Elsevier. 2018: 891-928</a:t>
            </a:r>
          </a:p>
        </p:txBody>
      </p:sp>
    </p:spTree>
    <p:extLst>
      <p:ext uri="{BB962C8B-B14F-4D97-AF65-F5344CB8AC3E}">
        <p14:creationId xmlns:p14="http://schemas.microsoft.com/office/powerpoint/2010/main" val="21956225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98789" y="414728"/>
            <a:ext cx="81915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Troponin</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9" name="Content Placeholder 2"/>
          <p:cNvSpPr txBox="1">
            <a:spLocks/>
          </p:cNvSpPr>
          <p:nvPr/>
        </p:nvSpPr>
        <p:spPr>
          <a:xfrm>
            <a:off x="1" y="1295400"/>
            <a:ext cx="8991600" cy="5105400"/>
          </a:xfrm>
          <a:prstGeom prst="rect">
            <a:avLst/>
          </a:prstGeom>
        </p:spPr>
        <p:txBody>
          <a:bodyPr vert="horz" lIns="91440" tIns="45720" rIns="91440" bIns="45720" rtlCol="0">
            <a:normAutofit fontScale="925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lvl="1">
              <a:lnSpc>
                <a:spcPct val="150000"/>
              </a:lnSpc>
              <a:spcBef>
                <a:spcPts val="0"/>
              </a:spcBef>
              <a:buSzPct val="100000"/>
              <a:buFont typeface="Wingdings" panose="05000000000000000000" pitchFamily="2" charset="2"/>
              <a:buChar char="§"/>
            </a:pPr>
            <a:r>
              <a:rPr lang="en-US" sz="2600" smtClean="0"/>
              <a:t>Điểm </a:t>
            </a:r>
            <a:r>
              <a:rPr lang="en-US" sz="2600"/>
              <a:t>cắt nồng độ troponin bất thường </a:t>
            </a:r>
          </a:p>
          <a:p>
            <a:pPr lvl="2">
              <a:lnSpc>
                <a:spcPct val="150000"/>
              </a:lnSpc>
              <a:spcBef>
                <a:spcPts val="0"/>
              </a:spcBef>
              <a:buSzPct val="100000"/>
              <a:buFont typeface="Wingdings" panose="05000000000000000000" pitchFamily="2" charset="2"/>
              <a:buChar char="ü"/>
            </a:pPr>
            <a:r>
              <a:rPr lang="en-US" sz="2200" smtClean="0"/>
              <a:t>Khác nhau tùy vào </a:t>
            </a:r>
            <a:r>
              <a:rPr lang="en-US" sz="2200"/>
              <a:t>mẫu </a:t>
            </a:r>
            <a:r>
              <a:rPr lang="en-US" sz="2200" smtClean="0"/>
              <a:t>thử</a:t>
            </a:r>
          </a:p>
          <a:p>
            <a:pPr lvl="2">
              <a:lnSpc>
                <a:spcPct val="150000"/>
              </a:lnSpc>
              <a:spcBef>
                <a:spcPts val="0"/>
              </a:spcBef>
              <a:buSzPct val="100000"/>
              <a:buFont typeface="Wingdings" panose="05000000000000000000" pitchFamily="2" charset="2"/>
              <a:buChar char="ü"/>
            </a:pPr>
            <a:r>
              <a:rPr lang="en-US" sz="2200" smtClean="0"/>
              <a:t>Bách </a:t>
            </a:r>
            <a:r>
              <a:rPr lang="en-US" sz="2200"/>
              <a:t>phân vị thứ 99 của </a:t>
            </a:r>
            <a:r>
              <a:rPr lang="en-US" sz="2200" smtClean="0"/>
              <a:t>URL</a:t>
            </a:r>
          </a:p>
          <a:p>
            <a:pPr lvl="1">
              <a:lnSpc>
                <a:spcPct val="150000"/>
              </a:lnSpc>
              <a:spcBef>
                <a:spcPts val="0"/>
              </a:spcBef>
              <a:buSzPct val="100000"/>
              <a:buFont typeface="Wingdings" panose="05000000000000000000" pitchFamily="2" charset="2"/>
              <a:buChar char="§"/>
            </a:pPr>
            <a:r>
              <a:rPr lang="en-US" sz="2600"/>
              <a:t>Độ chính xác tối ưu của mẫu thử </a:t>
            </a:r>
          </a:p>
          <a:p>
            <a:pPr lvl="2">
              <a:lnSpc>
                <a:spcPct val="150000"/>
              </a:lnSpc>
              <a:spcBef>
                <a:spcPts val="0"/>
              </a:spcBef>
              <a:buSzPct val="100000"/>
              <a:buFont typeface="Wingdings" panose="05000000000000000000" pitchFamily="2" charset="2"/>
              <a:buChar char="ü"/>
            </a:pPr>
            <a:r>
              <a:rPr lang="en-US" sz="2200" smtClean="0"/>
              <a:t>Hệ </a:t>
            </a:r>
            <a:r>
              <a:rPr lang="en-US" sz="2200"/>
              <a:t>số sai số ở bách phân vị thứ </a:t>
            </a:r>
            <a:r>
              <a:rPr lang="en-US" sz="2200" smtClean="0"/>
              <a:t>99 của URL</a:t>
            </a:r>
            <a:endParaRPr lang="en-US" sz="2200"/>
          </a:p>
          <a:p>
            <a:pPr lvl="2">
              <a:lnSpc>
                <a:spcPct val="150000"/>
              </a:lnSpc>
              <a:spcBef>
                <a:spcPts val="0"/>
              </a:spcBef>
              <a:buSzPct val="100000"/>
              <a:buFont typeface="Wingdings" panose="05000000000000000000" pitchFamily="2" charset="2"/>
              <a:buChar char="ü"/>
            </a:pPr>
            <a:r>
              <a:rPr lang="en-US" sz="2200" smtClean="0"/>
              <a:t>Nên </a:t>
            </a:r>
            <a:r>
              <a:rPr lang="en-US" sz="2200"/>
              <a:t>lấy ở mức ≤ 10% trong thực hành lâm </a:t>
            </a:r>
            <a:r>
              <a:rPr lang="en-US" sz="2200" smtClean="0"/>
              <a:t>sàng </a:t>
            </a:r>
          </a:p>
          <a:p>
            <a:pPr lvl="1">
              <a:lnSpc>
                <a:spcPct val="150000"/>
              </a:lnSpc>
              <a:spcBef>
                <a:spcPts val="0"/>
              </a:spcBef>
              <a:buSzPct val="100000"/>
              <a:buFont typeface="Wingdings" panose="05000000000000000000" pitchFamily="2" charset="2"/>
              <a:buChar char="§"/>
            </a:pPr>
            <a:r>
              <a:rPr lang="en-US" sz="2600" smtClean="0"/>
              <a:t>Mẫu </a:t>
            </a:r>
            <a:r>
              <a:rPr lang="en-US" sz="2600"/>
              <a:t>thử troponin siêu nhạy (hs-Troponin</a:t>
            </a:r>
            <a:r>
              <a:rPr lang="en-US" sz="2600" smtClean="0"/>
              <a:t>) </a:t>
            </a:r>
            <a:endParaRPr lang="en-US" sz="2600"/>
          </a:p>
          <a:p>
            <a:pPr lvl="2">
              <a:lnSpc>
                <a:spcPct val="160000"/>
              </a:lnSpc>
              <a:spcBef>
                <a:spcPts val="0"/>
              </a:spcBef>
              <a:buSzPct val="100000"/>
              <a:buFont typeface="Wingdings" panose="05000000000000000000" pitchFamily="2" charset="2"/>
              <a:buChar char="ü"/>
            </a:pPr>
            <a:r>
              <a:rPr lang="en-US" sz="2200"/>
              <a:t>Đo lường chính xác hơn nồng độ rất thấp của troponin tim </a:t>
            </a:r>
          </a:p>
          <a:p>
            <a:pPr lvl="2">
              <a:lnSpc>
                <a:spcPct val="160000"/>
              </a:lnSpc>
              <a:spcBef>
                <a:spcPts val="0"/>
              </a:spcBef>
              <a:buSzPct val="100000"/>
              <a:buFont typeface="Wingdings" panose="05000000000000000000" pitchFamily="2" charset="2"/>
              <a:buChar char="ü"/>
            </a:pPr>
            <a:r>
              <a:rPr lang="en-US" sz="2200"/>
              <a:t>Phát hiện troponin phóng thích sớm hơn các mẫu thử thông thường</a:t>
            </a:r>
          </a:p>
          <a:p>
            <a:pPr marL="548640" lvl="2" indent="0">
              <a:lnSpc>
                <a:spcPct val="160000"/>
              </a:lnSpc>
              <a:spcBef>
                <a:spcPts val="0"/>
              </a:spcBef>
              <a:buSzPct val="100000"/>
              <a:buNone/>
              <a:tabLst>
                <a:tab pos="741363" algn="l"/>
              </a:tabLst>
            </a:pPr>
            <a:r>
              <a:rPr lang="en-US" sz="2200" smtClean="0"/>
              <a:t>	Rút </a:t>
            </a:r>
            <a:r>
              <a:rPr lang="en-US" sz="2200"/>
              <a:t>ngắn thời gian đánh giá sự thay đổi nồng độ troponin</a:t>
            </a:r>
          </a:p>
        </p:txBody>
      </p:sp>
      <p:sp>
        <p:nvSpPr>
          <p:cNvPr id="8" name="Right Arrow 7"/>
          <p:cNvSpPr/>
          <p:nvPr/>
        </p:nvSpPr>
        <p:spPr>
          <a:xfrm>
            <a:off x="381000" y="5897880"/>
            <a:ext cx="360689"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5874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98789" y="414728"/>
            <a:ext cx="81915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Troponin</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9" name="Content Placeholder 2"/>
          <p:cNvSpPr txBox="1">
            <a:spLocks/>
          </p:cNvSpPr>
          <p:nvPr/>
        </p:nvSpPr>
        <p:spPr>
          <a:xfrm>
            <a:off x="228599" y="1295400"/>
            <a:ext cx="8763001" cy="5105400"/>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lvl="1">
              <a:lnSpc>
                <a:spcPct val="160000"/>
              </a:lnSpc>
              <a:spcBef>
                <a:spcPts val="0"/>
              </a:spcBef>
              <a:buSzPct val="100000"/>
              <a:buFont typeface="Wingdings" panose="05000000000000000000" pitchFamily="2" charset="2"/>
              <a:buChar char="§"/>
            </a:pPr>
            <a:r>
              <a:rPr lang="en-US" sz="2600"/>
              <a:t>Tổn thương cơ tim </a:t>
            </a:r>
          </a:p>
          <a:p>
            <a:pPr lvl="2">
              <a:lnSpc>
                <a:spcPct val="150000"/>
              </a:lnSpc>
              <a:spcBef>
                <a:spcPts val="0"/>
              </a:spcBef>
              <a:buSzPct val="100000"/>
              <a:buFont typeface="Wingdings" panose="05000000000000000000" pitchFamily="2" charset="2"/>
              <a:buChar char="Ø"/>
            </a:pPr>
            <a:r>
              <a:rPr lang="en-US" sz="2200" smtClean="0"/>
              <a:t>Tăng </a:t>
            </a:r>
            <a:r>
              <a:rPr lang="en-US" sz="2200"/>
              <a:t>nồng độ troponin tim lớn hơn bách phân vị thứ 99 của </a:t>
            </a:r>
            <a:r>
              <a:rPr lang="en-US" sz="2200" smtClean="0"/>
              <a:t>URL</a:t>
            </a:r>
          </a:p>
          <a:p>
            <a:pPr lvl="2">
              <a:lnSpc>
                <a:spcPct val="150000"/>
              </a:lnSpc>
              <a:spcBef>
                <a:spcPts val="0"/>
              </a:spcBef>
              <a:buSzPct val="100000"/>
              <a:buFont typeface="Wingdings" panose="05000000000000000000" pitchFamily="2" charset="2"/>
              <a:buChar char="Ø"/>
            </a:pPr>
            <a:r>
              <a:rPr lang="en-US" sz="2200" smtClean="0"/>
              <a:t>Cấp: </a:t>
            </a:r>
            <a:r>
              <a:rPr lang="en-US" sz="2200"/>
              <a:t>khi nồng độ troponin tăng hoặc giảm có ý </a:t>
            </a:r>
            <a:r>
              <a:rPr lang="en-US" sz="2200" smtClean="0"/>
              <a:t>nghĩa:</a:t>
            </a:r>
          </a:p>
          <a:p>
            <a:pPr lvl="3">
              <a:lnSpc>
                <a:spcPct val="150000"/>
              </a:lnSpc>
              <a:spcBef>
                <a:spcPts val="0"/>
              </a:spcBef>
              <a:buSzPct val="100000"/>
              <a:buFont typeface="Wingdings" panose="05000000000000000000" pitchFamily="2" charset="2"/>
              <a:buChar char="ü"/>
            </a:pPr>
            <a:r>
              <a:rPr lang="en-US" sz="2000" smtClean="0"/>
              <a:t>Thay đổi &gt; </a:t>
            </a:r>
            <a:r>
              <a:rPr lang="en-US" sz="2000"/>
              <a:t>20% nếu nồng độ ban đầu &gt; bách phân vị thứ 99 của URL</a:t>
            </a:r>
          </a:p>
          <a:p>
            <a:pPr lvl="3">
              <a:lnSpc>
                <a:spcPct val="150000"/>
              </a:lnSpc>
              <a:spcBef>
                <a:spcPts val="0"/>
              </a:spcBef>
              <a:buSzPct val="100000"/>
              <a:buFont typeface="Wingdings" panose="05000000000000000000" pitchFamily="2" charset="2"/>
              <a:buChar char="ü"/>
            </a:pPr>
            <a:r>
              <a:rPr lang="en-US" sz="2000" smtClean="0"/>
              <a:t>Tăng </a:t>
            </a:r>
            <a:r>
              <a:rPr lang="en-US" sz="2000"/>
              <a:t>&gt; 50% </a:t>
            </a:r>
            <a:r>
              <a:rPr lang="en-US" sz="2000" smtClean="0"/>
              <a:t>URL nếu </a:t>
            </a:r>
            <a:r>
              <a:rPr lang="en-US" sz="2000"/>
              <a:t>nồng độ ban đầu ≤ bách phân vị thứ 99 của URL</a:t>
            </a:r>
          </a:p>
          <a:p>
            <a:pPr lvl="1">
              <a:lnSpc>
                <a:spcPct val="160000"/>
              </a:lnSpc>
              <a:spcBef>
                <a:spcPts val="0"/>
              </a:spcBef>
              <a:buSzPct val="100000"/>
              <a:buFont typeface="Wingdings" panose="05000000000000000000" pitchFamily="2" charset="2"/>
              <a:buChar char="§"/>
            </a:pPr>
            <a:r>
              <a:rPr lang="en-US" sz="2600"/>
              <a:t>T</a:t>
            </a:r>
            <a:r>
              <a:rPr lang="en-US" sz="2600" smtClean="0"/>
              <a:t>roponin </a:t>
            </a:r>
            <a:r>
              <a:rPr lang="en-US" sz="2600"/>
              <a:t>T có khuynh hướng tăng nhiều hơn </a:t>
            </a:r>
            <a:r>
              <a:rPr lang="en-US" sz="2600" smtClean="0"/>
              <a:t>troponin I trong suy thận mạn </a:t>
            </a:r>
            <a:endParaRPr lang="en-US" sz="2600"/>
          </a:p>
        </p:txBody>
      </p:sp>
    </p:spTree>
    <p:extLst>
      <p:ext uri="{BB962C8B-B14F-4D97-AF65-F5344CB8AC3E}">
        <p14:creationId xmlns:p14="http://schemas.microsoft.com/office/powerpoint/2010/main" val="18181077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9" name="Title 1"/>
          <p:cNvSpPr txBox="1">
            <a:spLocks/>
          </p:cNvSpPr>
          <p:nvPr/>
        </p:nvSpPr>
        <p:spPr>
          <a:xfrm>
            <a:off x="174392" y="381000"/>
            <a:ext cx="81915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600" b="1" smtClean="0"/>
              <a:t>Chẩn đoán NMCT với hs-Troponin</a:t>
            </a:r>
            <a:endParaRPr lang="en-US" sz="3600" b="1"/>
          </a:p>
        </p:txBody>
      </p:sp>
      <p:grpSp>
        <p:nvGrpSpPr>
          <p:cNvPr id="34" name="Group 33"/>
          <p:cNvGrpSpPr/>
          <p:nvPr/>
        </p:nvGrpSpPr>
        <p:grpSpPr>
          <a:xfrm>
            <a:off x="457200" y="1371600"/>
            <a:ext cx="8001000" cy="4901183"/>
            <a:chOff x="0" y="0"/>
            <a:chExt cx="5149850" cy="3100709"/>
          </a:xfrm>
        </p:grpSpPr>
        <p:sp>
          <p:nvSpPr>
            <p:cNvPr id="35" name="Text Box 2"/>
            <p:cNvSpPr txBox="1">
              <a:spLocks noChangeArrowheads="1"/>
            </p:cNvSpPr>
            <p:nvPr/>
          </p:nvSpPr>
          <p:spPr bwMode="auto">
            <a:xfrm>
              <a:off x="0" y="1099524"/>
              <a:ext cx="594360" cy="328930"/>
            </a:xfrm>
            <a:prstGeom prst="rect">
              <a:avLst/>
            </a:prstGeom>
            <a:noFill/>
            <a:ln w="9525">
              <a:noFill/>
              <a:miter lim="800000"/>
              <a:headEnd/>
              <a:tailEnd/>
            </a:ln>
          </p:spPr>
          <p:txBody>
            <a:bodyPr rot="0" vert="horz" wrap="square" lIns="0" tIns="0" rIns="0" bIns="0" anchor="ctr" anchorCtr="0">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3h sau</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36" name="Text Box 2"/>
            <p:cNvSpPr txBox="1">
              <a:spLocks noChangeArrowheads="1"/>
            </p:cNvSpPr>
            <p:nvPr/>
          </p:nvSpPr>
          <p:spPr bwMode="auto">
            <a:xfrm>
              <a:off x="9514" y="1819454"/>
              <a:ext cx="594360" cy="328930"/>
            </a:xfrm>
            <a:prstGeom prst="rect">
              <a:avLst/>
            </a:prstGeom>
            <a:noFill/>
            <a:ln w="9525">
              <a:noFill/>
              <a:miter lim="800000"/>
              <a:headEnd/>
              <a:tailEnd/>
            </a:ln>
          </p:spPr>
          <p:txBody>
            <a:bodyPr rot="0" vert="horz" wrap="square" lIns="0" tIns="0" rIns="0" bIns="0" anchor="ctr" anchorCtr="0">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6h sau</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37" name="Group 36"/>
            <p:cNvGrpSpPr/>
            <p:nvPr/>
          </p:nvGrpSpPr>
          <p:grpSpPr>
            <a:xfrm>
              <a:off x="67317" y="0"/>
              <a:ext cx="5082533" cy="3100709"/>
              <a:chOff x="0" y="0"/>
              <a:chExt cx="5082533" cy="3100709"/>
            </a:xfrm>
          </p:grpSpPr>
          <p:sp>
            <p:nvSpPr>
              <p:cNvPr id="38" name="Text Box 2"/>
              <p:cNvSpPr txBox="1">
                <a:spLocks noChangeArrowheads="1"/>
              </p:cNvSpPr>
              <p:nvPr/>
            </p:nvSpPr>
            <p:spPr bwMode="auto">
              <a:xfrm>
                <a:off x="1890508" y="0"/>
                <a:ext cx="1714500" cy="323850"/>
              </a:xfrm>
              <a:prstGeom prst="rect">
                <a:avLst/>
              </a:prstGeom>
              <a:solidFill>
                <a:srgbClr val="5B9BD5">
                  <a:lumMod val="75000"/>
                </a:srgbClr>
              </a:solidFill>
              <a:ln w="9525">
                <a:solidFill>
                  <a:srgbClr val="5B9BD5">
                    <a:lumMod val="50000"/>
                  </a:srgbClr>
                </a:solidFill>
                <a:miter lim="800000"/>
                <a:headEnd/>
                <a:tailEnd/>
              </a:ln>
            </p:spPr>
            <p:txBody>
              <a:bodyPr rot="0" vert="horz" wrap="square" lIns="91440" tIns="45720" rIns="91440" bIns="45720" anchor="t" anchorCtr="0">
                <a:noAutofit/>
              </a:bodyPr>
              <a:lstStyle/>
              <a:p>
                <a:pPr marL="0" marR="0" lvl="0" indent="0" algn="ctr" defTabSz="914400" eaLnBrk="1" fontAlgn="auto" latinLnBrk="0" hangingPunct="1">
                  <a:lnSpc>
                    <a:spcPct val="107000"/>
                  </a:lnSpc>
                  <a:spcBef>
                    <a:spcPts val="0"/>
                  </a:spcBef>
                  <a:spcAft>
                    <a:spcPts val="800"/>
                  </a:spcAft>
                  <a:buClrTx/>
                  <a:buSzTx/>
                  <a:buFontTx/>
                  <a:buNone/>
                  <a:tabLst>
                    <a:tab pos="810260" algn="l"/>
                  </a:tabLst>
                  <a:defRPr/>
                </a:pPr>
                <a:r>
                  <a:rPr kumimoji="0" lang="en-US" sz="2200" b="1" i="0" u="none" strike="noStrike" kern="0" cap="none" spc="0" normalizeH="0" baseline="0" noProof="0">
                    <a:ln>
                      <a:noFill/>
                    </a:ln>
                    <a:solidFill>
                      <a:srgbClr val="FFFFFF"/>
                    </a:solidFill>
                    <a:effectLst/>
                    <a:uLnTx/>
                    <a:uFillTx/>
                    <a:latin typeface="Cambria" panose="02040503050406030204" pitchFamily="18" charset="0"/>
                    <a:ea typeface="Calibri" panose="020F0502020204030204" pitchFamily="34" charset="0"/>
                    <a:cs typeface="Times New Roman" panose="02020603050405020304" pitchFamily="18" charset="0"/>
                  </a:rPr>
                  <a:t>Đau ngực cấp</a:t>
                </a:r>
                <a:endParaRPr kumimoji="0" lang="en-US" sz="22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39" name="Down Arrow Callout 38"/>
              <p:cNvSpPr/>
              <p:nvPr/>
            </p:nvSpPr>
            <p:spPr>
              <a:xfrm>
                <a:off x="2361733" y="1172451"/>
                <a:ext cx="806450" cy="789940"/>
              </a:xfrm>
              <a:prstGeom prst="downArrowCallout">
                <a:avLst>
                  <a:gd name="adj1" fmla="val 26391"/>
                  <a:gd name="adj2" fmla="val 24811"/>
                  <a:gd name="adj3" fmla="val 25000"/>
                  <a:gd name="adj4" fmla="val 68681"/>
                </a:avLst>
              </a:prstGeom>
              <a:solidFill>
                <a:srgbClr val="5B9BD5">
                  <a:lumMod val="75000"/>
                </a:srgbClr>
              </a:solidFill>
              <a:ln w="12700" cap="flat" cmpd="sng" algn="ctr">
                <a:solidFill>
                  <a:srgbClr val="5B9BD5">
                    <a:lumMod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2200" b="1" i="0" u="none" strike="noStrike" kern="0" cap="none" spc="0" normalizeH="0" baseline="0" noProof="0">
                    <a:ln>
                      <a:noFill/>
                    </a:ln>
                    <a:solidFill>
                      <a:sysClr val="window" lastClr="FFFFFF"/>
                    </a:solidFill>
                    <a:effectLst/>
                    <a:uLnTx/>
                    <a:uFillTx/>
                    <a:latin typeface="Cambria" panose="02040503050406030204" pitchFamily="18" charset="0"/>
                    <a:ea typeface="Calibri" panose="020F0502020204030204" pitchFamily="34" charset="0"/>
                    <a:cs typeface="Times New Roman" panose="02020603050405020304" pitchFamily="18" charset="0"/>
                  </a:rPr>
                  <a:t>Hoại tử cơ tim</a:t>
                </a:r>
                <a:endParaRPr kumimoji="0" lang="en-US" sz="2200" b="0" i="0" u="none" strike="noStrike" kern="0" cap="none" spc="0" normalizeH="0" baseline="0" noProof="0">
                  <a:ln>
                    <a:noFill/>
                  </a:ln>
                  <a:solidFill>
                    <a:sysClr val="window" lastClr="FFFFFF"/>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40" name="Text Box 2"/>
              <p:cNvSpPr txBox="1">
                <a:spLocks noChangeArrowheads="1"/>
              </p:cNvSpPr>
              <p:nvPr/>
            </p:nvSpPr>
            <p:spPr bwMode="auto">
              <a:xfrm>
                <a:off x="922146" y="594639"/>
                <a:ext cx="1728838" cy="215900"/>
              </a:xfrm>
              <a:prstGeom prst="rect">
                <a:avLst/>
              </a:prstGeom>
              <a:solidFill>
                <a:schemeClr val="bg1"/>
              </a:solidFill>
              <a:ln w="9525">
                <a:solidFill>
                  <a:srgbClr val="000000"/>
                </a:solidFill>
                <a:miter lim="800000"/>
                <a:headEnd/>
                <a:tailEnd/>
              </a:ln>
            </p:spPr>
            <p:txBody>
              <a:bodyPr rot="0" vert="horz" wrap="square" lIns="0" tIns="0" rIns="0" bIns="0" anchor="ctr" anchorCtr="0">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hs-Troponin ban đầu ≤ URL</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41" name="Text Box 2"/>
              <p:cNvSpPr txBox="1">
                <a:spLocks noChangeArrowheads="1"/>
              </p:cNvSpPr>
              <p:nvPr/>
            </p:nvSpPr>
            <p:spPr bwMode="auto">
              <a:xfrm>
                <a:off x="2855397" y="594640"/>
                <a:ext cx="1704975" cy="215900"/>
              </a:xfrm>
              <a:prstGeom prst="rect">
                <a:avLst/>
              </a:prstGeom>
              <a:solidFill>
                <a:srgbClr val="FFFFFF"/>
              </a:solidFill>
              <a:ln w="9525">
                <a:solidFill>
                  <a:srgbClr val="000000"/>
                </a:solidFill>
                <a:miter lim="800000"/>
                <a:headEnd/>
                <a:tailEnd/>
              </a:ln>
            </p:spPr>
            <p:txBody>
              <a:bodyPr rot="0" vert="horz" wrap="square" lIns="0" tIns="0" rIns="0" bIns="0" anchor="ctr" anchorCtr="0">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hs-Troponin ban đầu &gt; URL</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42" name="Text Box 2"/>
              <p:cNvSpPr txBox="1">
                <a:spLocks noChangeArrowheads="1"/>
              </p:cNvSpPr>
              <p:nvPr/>
            </p:nvSpPr>
            <p:spPr bwMode="auto">
              <a:xfrm>
                <a:off x="610860" y="1077083"/>
                <a:ext cx="1575062" cy="396875"/>
              </a:xfrm>
              <a:prstGeom prst="rect">
                <a:avLst/>
              </a:prstGeom>
              <a:solidFill>
                <a:srgbClr val="FFFFFF"/>
              </a:solidFill>
              <a:ln w="9525">
                <a:solidFill>
                  <a:srgbClr val="000000"/>
                </a:solidFill>
                <a:miter lim="800000"/>
                <a:headEnd/>
                <a:tailEnd/>
              </a:ln>
            </p:spPr>
            <p:txBody>
              <a:bodyPr rot="0" vert="horz" wrap="square" lIns="0" tIns="0" rIns="0" bIns="0" anchor="ctr" anchorCtr="0">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hs-Troponin lúc 3h &gt; URL</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 tăng &gt; 50% URL</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43" name="Down Arrow 42"/>
              <p:cNvSpPr/>
              <p:nvPr/>
            </p:nvSpPr>
            <p:spPr>
              <a:xfrm>
                <a:off x="1497821" y="1565138"/>
                <a:ext cx="73660" cy="177165"/>
              </a:xfrm>
              <a:prstGeom prst="down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4" name="Down Arrow 43"/>
              <p:cNvSpPr/>
              <p:nvPr/>
            </p:nvSpPr>
            <p:spPr>
              <a:xfrm>
                <a:off x="3870773" y="1548309"/>
                <a:ext cx="73660" cy="177165"/>
              </a:xfrm>
              <a:prstGeom prst="down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5" name="Text Box 2"/>
              <p:cNvSpPr txBox="1">
                <a:spLocks noChangeArrowheads="1"/>
              </p:cNvSpPr>
              <p:nvPr/>
            </p:nvSpPr>
            <p:spPr bwMode="auto">
              <a:xfrm>
                <a:off x="3332179" y="1077083"/>
                <a:ext cx="1744003" cy="396875"/>
              </a:xfrm>
              <a:prstGeom prst="rect">
                <a:avLst/>
              </a:prstGeom>
              <a:solidFill>
                <a:srgbClr val="FFFFFF"/>
              </a:solidFill>
              <a:ln w="9525">
                <a:solidFill>
                  <a:srgbClr val="000000"/>
                </a:solidFill>
                <a:miter lim="800000"/>
                <a:headEnd/>
                <a:tailEnd/>
              </a:ln>
            </p:spPr>
            <p:txBody>
              <a:bodyPr rot="0" vert="horz" wrap="square" lIns="0" tIns="0" rIns="0" bIns="0" anchor="ctr" anchorCtr="0">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hs-Troponin lúc 3h &gt; URL</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 tăng &gt; 20% giá trị ban đầu</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46" name="Text Box 2"/>
              <p:cNvSpPr txBox="1">
                <a:spLocks noChangeArrowheads="1"/>
              </p:cNvSpPr>
              <p:nvPr/>
            </p:nvSpPr>
            <p:spPr bwMode="auto">
              <a:xfrm>
                <a:off x="3494916" y="2389781"/>
                <a:ext cx="1454150" cy="328930"/>
              </a:xfrm>
              <a:prstGeom prst="rect">
                <a:avLst/>
              </a:prstGeom>
              <a:noFill/>
              <a:ln w="9525">
                <a:solidFill>
                  <a:sysClr val="window" lastClr="FFFFFF"/>
                </a:solidFill>
                <a:miter lim="800000"/>
                <a:headEnd/>
                <a:tailEnd/>
              </a:ln>
            </p:spPr>
            <p:txBody>
              <a:bodyPr rot="0" vert="horz" wrap="square" lIns="0" tIns="0" rIns="0" bIns="0" anchor="ctr" anchorCtr="0">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1"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URL: bách phân vị thứ 99 giới hạn tham chiếu trên</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47" name="Text Box 2"/>
              <p:cNvSpPr txBox="1">
                <a:spLocks noChangeArrowheads="1"/>
              </p:cNvSpPr>
              <p:nvPr/>
            </p:nvSpPr>
            <p:spPr bwMode="auto">
              <a:xfrm>
                <a:off x="594630" y="1806359"/>
                <a:ext cx="1590658" cy="396875"/>
              </a:xfrm>
              <a:prstGeom prst="rect">
                <a:avLst/>
              </a:prstGeom>
              <a:solidFill>
                <a:srgbClr val="FFFFFF"/>
              </a:solidFill>
              <a:ln w="9525">
                <a:solidFill>
                  <a:srgbClr val="000000"/>
                </a:solidFill>
                <a:miter lim="800000"/>
                <a:headEnd/>
                <a:tailEnd/>
              </a:ln>
            </p:spPr>
            <p:txBody>
              <a:bodyPr rot="0" vert="horz" wrap="square" lIns="0" tIns="0" rIns="0" bIns="0" anchor="ctr" anchorCtr="0">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hs-Troponin lúc 6h &gt; URL</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 tăng &gt; 50% URL</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48" name="Text Box 2"/>
              <p:cNvSpPr txBox="1">
                <a:spLocks noChangeArrowheads="1"/>
              </p:cNvSpPr>
              <p:nvPr/>
            </p:nvSpPr>
            <p:spPr bwMode="auto">
              <a:xfrm>
                <a:off x="3348639" y="1806359"/>
                <a:ext cx="1733894" cy="396875"/>
              </a:xfrm>
              <a:prstGeom prst="rect">
                <a:avLst/>
              </a:prstGeom>
              <a:solidFill>
                <a:srgbClr val="FFFFFF"/>
              </a:solidFill>
              <a:ln w="9525">
                <a:solidFill>
                  <a:srgbClr val="000000"/>
                </a:solidFill>
                <a:miter lim="800000"/>
                <a:headEnd/>
                <a:tailEnd/>
              </a:ln>
            </p:spPr>
            <p:txBody>
              <a:bodyPr rot="0" vert="horz" wrap="square" lIns="0" tIns="0" rIns="0" bIns="0" anchor="ctr" anchorCtr="0">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hs-Troponin lúc 6h &gt; URL</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 tăng &gt; 20% giá trị ban đầu</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49" name="Down Arrow Callout 48"/>
              <p:cNvSpPr/>
              <p:nvPr/>
            </p:nvSpPr>
            <p:spPr>
              <a:xfrm>
                <a:off x="2350513" y="2008314"/>
                <a:ext cx="828890" cy="746534"/>
              </a:xfrm>
              <a:prstGeom prst="downArrowCallout">
                <a:avLst>
                  <a:gd name="adj1" fmla="val 25000"/>
                  <a:gd name="adj2" fmla="val 25696"/>
                  <a:gd name="adj3" fmla="val 25000"/>
                  <a:gd name="adj4" fmla="val 70090"/>
                </a:avLst>
              </a:prstGeom>
              <a:solidFill>
                <a:sysClr val="window" lastClr="FFFFFF"/>
              </a:solidFill>
              <a:ln w="12700" cap="flat" cmpd="sng" algn="ctr">
                <a:solidFill>
                  <a:srgbClr val="5B9BD5">
                    <a:lumMod val="50000"/>
                  </a:srgbClr>
                </a:solidFill>
                <a:prstDash val="solid"/>
                <a:miter lim="800000"/>
              </a:ln>
              <a:effectLst/>
            </p:spPr>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Cambria" panose="02040503050406030204" pitchFamily="18" charset="0"/>
                    <a:ea typeface="Calibri" panose="020F0502020204030204" pitchFamily="34" charset="0"/>
                    <a:cs typeface="Times New Roman" panose="02020603050405020304" pitchFamily="18" charset="0"/>
                  </a:rPr>
                  <a:t>Bằng chứng thiếu máu cục bộ cơ tim</a:t>
                </a:r>
                <a:endParaRPr kumimoji="0" lang="en-US" sz="1600" b="0" i="0" u="none" strike="noStrike" kern="0" cap="none" spc="0" normalizeH="0" baseline="0" noProof="0">
                  <a:ln>
                    <a:noFill/>
                  </a:ln>
                  <a:solidFill>
                    <a:sysClr val="window" lastClr="FFFFFF"/>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50" name="Text Box 2"/>
              <p:cNvSpPr txBox="1">
                <a:spLocks noChangeArrowheads="1"/>
              </p:cNvSpPr>
              <p:nvPr/>
            </p:nvSpPr>
            <p:spPr bwMode="auto">
              <a:xfrm>
                <a:off x="1907338" y="2776859"/>
                <a:ext cx="1714500" cy="323850"/>
              </a:xfrm>
              <a:prstGeom prst="rect">
                <a:avLst/>
              </a:prstGeom>
              <a:solidFill>
                <a:srgbClr val="5B9BD5">
                  <a:lumMod val="75000"/>
                </a:srgbClr>
              </a:solidFill>
              <a:ln w="9525">
                <a:solidFill>
                  <a:srgbClr val="5B9BD5">
                    <a:lumMod val="50000"/>
                  </a:srgbClr>
                </a:solidFill>
                <a:miter lim="800000"/>
                <a:headEnd/>
                <a:tailEnd/>
              </a:ln>
            </p:spPr>
            <p:txBody>
              <a:bodyPr rot="0" vert="horz" wrap="square" lIns="91440" tIns="45720" rIns="91440" bIns="45720" anchor="t" anchorCtr="0">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2200" b="1" i="0" u="none" strike="noStrike" kern="0" cap="none" spc="0" normalizeH="0" baseline="0" noProof="0">
                    <a:ln>
                      <a:noFill/>
                    </a:ln>
                    <a:solidFill>
                      <a:srgbClr val="FFFFFF"/>
                    </a:solidFill>
                    <a:effectLst/>
                    <a:uLnTx/>
                    <a:uFillTx/>
                    <a:latin typeface="Cambria" panose="02040503050406030204" pitchFamily="18" charset="0"/>
                    <a:ea typeface="Calibri" panose="020F0502020204030204" pitchFamily="34" charset="0"/>
                    <a:cs typeface="Times New Roman" panose="02020603050405020304" pitchFamily="18" charset="0"/>
                  </a:rPr>
                  <a:t>Nhồi máu cơ tim</a:t>
                </a:r>
                <a:endParaRPr kumimoji="0" lang="en-US" sz="22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51" name="Down Arrow 50"/>
              <p:cNvSpPr/>
              <p:nvPr/>
            </p:nvSpPr>
            <p:spPr>
              <a:xfrm rot="628474">
                <a:off x="2319319" y="364176"/>
                <a:ext cx="66627" cy="198881"/>
              </a:xfrm>
              <a:prstGeom prst="down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2" name="Down Arrow 51"/>
              <p:cNvSpPr/>
              <p:nvPr/>
            </p:nvSpPr>
            <p:spPr>
              <a:xfrm rot="20883544">
                <a:off x="3169546" y="359028"/>
                <a:ext cx="67485" cy="203651"/>
              </a:xfrm>
              <a:prstGeom prst="down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3" name="Down Arrow 52"/>
              <p:cNvSpPr/>
              <p:nvPr/>
            </p:nvSpPr>
            <p:spPr>
              <a:xfrm rot="17083207">
                <a:off x="2243926" y="1290258"/>
                <a:ext cx="83853" cy="117682"/>
              </a:xfrm>
              <a:prstGeom prst="down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4" name="Down Arrow 53"/>
              <p:cNvSpPr/>
              <p:nvPr/>
            </p:nvSpPr>
            <p:spPr>
              <a:xfrm>
                <a:off x="1497821" y="852692"/>
                <a:ext cx="73660" cy="177165"/>
              </a:xfrm>
              <a:prstGeom prst="down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5" name="Down Arrow 54"/>
              <p:cNvSpPr/>
              <p:nvPr/>
            </p:nvSpPr>
            <p:spPr>
              <a:xfrm>
                <a:off x="3837114" y="841472"/>
                <a:ext cx="73660" cy="177165"/>
              </a:xfrm>
              <a:prstGeom prst="down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6" name="Down Arrow 55"/>
              <p:cNvSpPr/>
              <p:nvPr/>
            </p:nvSpPr>
            <p:spPr>
              <a:xfrm rot="14503342">
                <a:off x="2238317" y="1682944"/>
                <a:ext cx="64772" cy="146550"/>
              </a:xfrm>
              <a:prstGeom prst="down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7" name="Down Arrow 56"/>
              <p:cNvSpPr/>
              <p:nvPr/>
            </p:nvSpPr>
            <p:spPr>
              <a:xfrm rot="4414229">
                <a:off x="3211620" y="1293062"/>
                <a:ext cx="78388" cy="109694"/>
              </a:xfrm>
              <a:prstGeom prst="down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8" name="Down Arrow 57"/>
              <p:cNvSpPr/>
              <p:nvPr/>
            </p:nvSpPr>
            <p:spPr>
              <a:xfrm rot="6884283">
                <a:off x="3222840" y="1680139"/>
                <a:ext cx="66136" cy="152393"/>
              </a:xfrm>
              <a:prstGeom prst="down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9" name="Text Box 2"/>
              <p:cNvSpPr txBox="1">
                <a:spLocks noChangeArrowheads="1"/>
              </p:cNvSpPr>
              <p:nvPr/>
            </p:nvSpPr>
            <p:spPr bwMode="auto">
              <a:xfrm>
                <a:off x="0" y="502663"/>
                <a:ext cx="610870" cy="328930"/>
              </a:xfrm>
              <a:prstGeom prst="rect">
                <a:avLst/>
              </a:prstGeom>
              <a:noFill/>
              <a:ln w="9525">
                <a:noFill/>
                <a:miter lim="800000"/>
                <a:headEnd/>
                <a:tailEnd/>
              </a:ln>
            </p:spPr>
            <p:txBody>
              <a:bodyPr rot="0" vert="horz" wrap="square" lIns="0" tIns="0" rIns="0" bIns="0" anchor="ctr" anchorCtr="0">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Lúc nhập viện</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60" name="Text Box 2"/>
              <p:cNvSpPr txBox="1">
                <a:spLocks noChangeArrowheads="1"/>
              </p:cNvSpPr>
              <p:nvPr/>
            </p:nvSpPr>
            <p:spPr bwMode="auto">
              <a:xfrm>
                <a:off x="192031" y="1504652"/>
                <a:ext cx="594360" cy="244475"/>
              </a:xfrm>
              <a:prstGeom prst="rect">
                <a:avLst/>
              </a:prstGeom>
              <a:noFill/>
              <a:ln w="9525">
                <a:noFill/>
                <a:miter lim="800000"/>
                <a:headEnd/>
                <a:tailEnd/>
              </a:ln>
            </p:spPr>
            <p:txBody>
              <a:bodyPr rot="0" vert="horz" wrap="square" lIns="0" tIns="0" rIns="0" bIns="0" anchor="ctr" anchorCtr="0">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Cambria" panose="02040503050406030204" pitchFamily="18" charset="0"/>
                    <a:ea typeface="Calibri" panose="020F0502020204030204" pitchFamily="34" charset="0"/>
                    <a:cs typeface="Times New Roman" panose="02020603050405020304" pitchFamily="18" charset="0"/>
                  </a:rPr>
                  <a:t>Tùy chọn</a:t>
                </a:r>
                <a:endPar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grpSp>
      </p:grpSp>
      <p:sp>
        <p:nvSpPr>
          <p:cNvPr id="31" name="Rectangle 30"/>
          <p:cNvSpPr/>
          <p:nvPr/>
        </p:nvSpPr>
        <p:spPr>
          <a:xfrm>
            <a:off x="428263" y="6475691"/>
            <a:ext cx="8258537" cy="306109"/>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Eur </a:t>
            </a:r>
            <a:r>
              <a:rPr lang="en-US" sz="1400" i="1">
                <a:ea typeface="Calibri" panose="020F0502020204030204" pitchFamily="34" charset="0"/>
                <a:cs typeface="Times New Roman" panose="02020603050405020304" pitchFamily="18" charset="0"/>
              </a:rPr>
              <a:t>Heart J, 33(18). 2012: 2252-2257</a:t>
            </a:r>
          </a:p>
        </p:txBody>
      </p:sp>
    </p:spTree>
    <p:extLst>
      <p:ext uri="{BB962C8B-B14F-4D97-AF65-F5344CB8AC3E}">
        <p14:creationId xmlns:p14="http://schemas.microsoft.com/office/powerpoint/2010/main" val="7808667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9" name="Title 1"/>
          <p:cNvSpPr txBox="1">
            <a:spLocks/>
          </p:cNvSpPr>
          <p:nvPr/>
        </p:nvSpPr>
        <p:spPr>
          <a:xfrm>
            <a:off x="159152" y="152400"/>
            <a:ext cx="81915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600" b="1" smtClean="0"/>
              <a:t>Nguyên nhân tăng troponin tim</a:t>
            </a:r>
            <a:endParaRPr lang="en-US" sz="3600" b="1"/>
          </a:p>
        </p:txBody>
      </p:sp>
      <p:graphicFrame>
        <p:nvGraphicFramePr>
          <p:cNvPr id="3" name="Table 2"/>
          <p:cNvGraphicFramePr>
            <a:graphicFrameLocks noGrp="1"/>
          </p:cNvGraphicFramePr>
          <p:nvPr>
            <p:extLst>
              <p:ext uri="{D42A27DB-BD31-4B8C-83A1-F6EECF244321}">
                <p14:modId xmlns:p14="http://schemas.microsoft.com/office/powerpoint/2010/main" val="682907721"/>
              </p:ext>
            </p:extLst>
          </p:nvPr>
        </p:nvGraphicFramePr>
        <p:xfrm>
          <a:off x="228600" y="945904"/>
          <a:ext cx="8686800" cy="5607296"/>
        </p:xfrm>
        <a:graphic>
          <a:graphicData uri="http://schemas.openxmlformats.org/drawingml/2006/table">
            <a:tbl>
              <a:tblPr firstRow="1" firstCol="1" bandRow="1">
                <a:tableStyleId>{17292A2E-F333-43FB-9621-5CBBE7FDCDCB}</a:tableStyleId>
              </a:tblPr>
              <a:tblGrid>
                <a:gridCol w="8686800">
                  <a:extLst>
                    <a:ext uri="{9D8B030D-6E8A-4147-A177-3AD203B41FA5}">
                      <a16:colId xmlns:a16="http://schemas.microsoft.com/office/drawing/2014/main" val="2102299860"/>
                    </a:ext>
                  </a:extLst>
                </a:gridCol>
              </a:tblGrid>
              <a:tr h="213513">
                <a:tc>
                  <a:txBody>
                    <a:bodyPr/>
                    <a:lstStyle/>
                    <a:p>
                      <a:pPr indent="211455" algn="just">
                        <a:lnSpc>
                          <a:spcPct val="150000"/>
                        </a:lnSpc>
                        <a:spcAft>
                          <a:spcPts val="0"/>
                        </a:spcAft>
                      </a:pPr>
                      <a:r>
                        <a:rPr lang="en-US" sz="1800">
                          <a:effectLst/>
                        </a:rPr>
                        <a:t>Tổn thương cơ tim do thiếu máu cục bộ cơ tim cấp</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37972" marR="37972" marT="37972" marB="37972" anchor="ctr">
                    <a:solidFill>
                      <a:srgbClr val="00B050"/>
                    </a:solidFill>
                  </a:tcPr>
                </a:tc>
                <a:extLst>
                  <a:ext uri="{0D108BD9-81ED-4DB2-BD59-A6C34878D82A}">
                    <a16:rowId xmlns:a16="http://schemas.microsoft.com/office/drawing/2014/main" val="2842046124"/>
                  </a:ext>
                </a:extLst>
              </a:tr>
              <a:tr h="339908">
                <a:tc>
                  <a:txBody>
                    <a:bodyPr/>
                    <a:lstStyle/>
                    <a:p>
                      <a:pPr marL="576263" lvl="0" indent="-228600" algn="just" defTabSz="914400" rtl="0" eaLnBrk="1" latinLnBrk="0" hangingPunct="1">
                        <a:lnSpc>
                          <a:spcPct val="150000"/>
                        </a:lnSpc>
                        <a:spcAft>
                          <a:spcPts val="0"/>
                        </a:spcAft>
                        <a:buFont typeface="Symbol" panose="05050102010706020507" pitchFamily="18" charset="2"/>
                        <a:buChar char=""/>
                      </a:pPr>
                      <a:r>
                        <a:rPr lang="en-US" sz="1600" b="0" kern="1200">
                          <a:solidFill>
                            <a:schemeClr val="tx1"/>
                          </a:solidFill>
                          <a:effectLst/>
                          <a:latin typeface="+mn-lt"/>
                          <a:ea typeface="+mn-ea"/>
                          <a:cs typeface="+mn-cs"/>
                        </a:rPr>
                        <a:t>Vỡ mảng xơ vữa với tạo huyết khối trong động mạch vành</a:t>
                      </a:r>
                    </a:p>
                  </a:txBody>
                  <a:tcPr marL="37972" marR="37972" marT="37972" marB="37972" anchor="ctr"/>
                </a:tc>
                <a:extLst>
                  <a:ext uri="{0D108BD9-81ED-4DB2-BD59-A6C34878D82A}">
                    <a16:rowId xmlns:a16="http://schemas.microsoft.com/office/drawing/2014/main" val="1917486686"/>
                  </a:ext>
                </a:extLst>
              </a:tr>
              <a:tr h="213513">
                <a:tc>
                  <a:txBody>
                    <a:bodyPr/>
                    <a:lstStyle/>
                    <a:p>
                      <a:pPr indent="211455" algn="just">
                        <a:lnSpc>
                          <a:spcPct val="150000"/>
                        </a:lnSpc>
                        <a:spcAft>
                          <a:spcPts val="0"/>
                        </a:spcAft>
                      </a:pPr>
                      <a:r>
                        <a:rPr lang="en-US" sz="1800" b="1">
                          <a:solidFill>
                            <a:schemeClr val="bg1"/>
                          </a:solidFill>
                          <a:effectLst/>
                        </a:rPr>
                        <a:t>Tổn thương cơ tim do mất cân bằng cung/cầu oxy cơ tim</a:t>
                      </a:r>
                      <a:endParaRPr lang="en-US" sz="18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972" marR="37972" marT="37972" marB="37972" anchor="ctr">
                    <a:solidFill>
                      <a:srgbClr val="00B050"/>
                    </a:solidFill>
                  </a:tcPr>
                </a:tc>
                <a:extLst>
                  <a:ext uri="{0D108BD9-81ED-4DB2-BD59-A6C34878D82A}">
                    <a16:rowId xmlns:a16="http://schemas.microsoft.com/office/drawing/2014/main" val="1033432264"/>
                  </a:ext>
                </a:extLst>
              </a:tr>
              <a:tr h="1561414">
                <a:tc>
                  <a:txBody>
                    <a:bodyPr/>
                    <a:lstStyle/>
                    <a:p>
                      <a:pPr marL="342900" lvl="0" indent="-342900" algn="just">
                        <a:lnSpc>
                          <a:spcPct val="150000"/>
                        </a:lnSpc>
                        <a:spcAft>
                          <a:spcPts val="0"/>
                        </a:spcAft>
                        <a:buFont typeface="Wingdings" panose="05000000000000000000" pitchFamily="2" charset="2"/>
                        <a:buChar char=""/>
                      </a:pPr>
                      <a:r>
                        <a:rPr lang="en-US" sz="1800" b="1">
                          <a:effectLst/>
                        </a:rPr>
                        <a:t>Giảm tưới máu cơ tim</a:t>
                      </a:r>
                    </a:p>
                    <a:p>
                      <a:pPr marL="576263" lvl="0" indent="-228600" algn="just">
                        <a:lnSpc>
                          <a:spcPct val="150000"/>
                        </a:lnSpc>
                        <a:spcAft>
                          <a:spcPts val="0"/>
                        </a:spcAft>
                        <a:buFont typeface="Symbol" panose="05050102010706020507" pitchFamily="18" charset="2"/>
                        <a:buChar char=""/>
                      </a:pPr>
                      <a:r>
                        <a:rPr lang="en-US" sz="1600" b="0">
                          <a:effectLst/>
                        </a:rPr>
                        <a:t>Co thắt mạch vành, rối loạn chức năng vi mạch</a:t>
                      </a:r>
                    </a:p>
                    <a:p>
                      <a:pPr marL="576263" lvl="0" indent="-228600" algn="just">
                        <a:lnSpc>
                          <a:spcPct val="150000"/>
                        </a:lnSpc>
                        <a:spcAft>
                          <a:spcPts val="0"/>
                        </a:spcAft>
                        <a:buFont typeface="Symbol" panose="05050102010706020507" pitchFamily="18" charset="2"/>
                        <a:buChar char=""/>
                      </a:pPr>
                      <a:r>
                        <a:rPr lang="en-US" sz="1600" b="0">
                          <a:effectLst/>
                        </a:rPr>
                        <a:t>Thuyên tắc mạch vành</a:t>
                      </a:r>
                    </a:p>
                    <a:p>
                      <a:pPr marL="576263" lvl="0" indent="-228600" algn="just">
                        <a:lnSpc>
                          <a:spcPct val="150000"/>
                        </a:lnSpc>
                        <a:spcAft>
                          <a:spcPts val="0"/>
                        </a:spcAft>
                        <a:buFont typeface="Symbol" panose="05050102010706020507" pitchFamily="18" charset="2"/>
                        <a:buChar char=""/>
                      </a:pPr>
                      <a:r>
                        <a:rPr lang="en-US" sz="1600" b="0">
                          <a:effectLst/>
                        </a:rPr>
                        <a:t>Bóc tách động mạch vành</a:t>
                      </a:r>
                    </a:p>
                    <a:p>
                      <a:pPr marL="576263" lvl="0" indent="-228600" algn="just">
                        <a:lnSpc>
                          <a:spcPct val="150000"/>
                        </a:lnSpc>
                        <a:spcAft>
                          <a:spcPts val="0"/>
                        </a:spcAft>
                        <a:buFont typeface="Symbol" panose="05050102010706020507" pitchFamily="18" charset="2"/>
                        <a:buChar char=""/>
                      </a:pPr>
                      <a:r>
                        <a:rPr lang="en-US" sz="1600" b="0">
                          <a:effectLst/>
                        </a:rPr>
                        <a:t>Loạn nhịp chậm</a:t>
                      </a:r>
                    </a:p>
                    <a:p>
                      <a:pPr marL="576263" lvl="0" indent="-228600" algn="just">
                        <a:lnSpc>
                          <a:spcPct val="150000"/>
                        </a:lnSpc>
                        <a:spcAft>
                          <a:spcPts val="0"/>
                        </a:spcAft>
                        <a:buFont typeface="Symbol" panose="05050102010706020507" pitchFamily="18" charset="2"/>
                        <a:buChar char=""/>
                      </a:pPr>
                      <a:r>
                        <a:rPr lang="en-US" sz="1600" b="0">
                          <a:effectLst/>
                        </a:rPr>
                        <a:t>Tụt huyết áp hoặc sốc</a:t>
                      </a:r>
                    </a:p>
                    <a:p>
                      <a:pPr marL="576263" lvl="0" indent="-228600" algn="just">
                        <a:lnSpc>
                          <a:spcPct val="150000"/>
                        </a:lnSpc>
                        <a:spcAft>
                          <a:spcPts val="0"/>
                        </a:spcAft>
                        <a:buFont typeface="Symbol" panose="05050102010706020507" pitchFamily="18" charset="2"/>
                        <a:buChar char=""/>
                      </a:pPr>
                      <a:r>
                        <a:rPr lang="en-US" sz="1600" b="0">
                          <a:effectLst/>
                        </a:rPr>
                        <a:t>Suy hô hấp </a:t>
                      </a:r>
                    </a:p>
                    <a:p>
                      <a:pPr marL="576263" lvl="0" indent="-228600" algn="just">
                        <a:lnSpc>
                          <a:spcPct val="150000"/>
                        </a:lnSpc>
                        <a:spcAft>
                          <a:spcPts val="0"/>
                        </a:spcAft>
                        <a:buFont typeface="Symbol" panose="05050102010706020507" pitchFamily="18" charset="2"/>
                        <a:buChar char=""/>
                      </a:pPr>
                      <a:r>
                        <a:rPr lang="en-US" sz="1600" b="0">
                          <a:effectLst/>
                        </a:rPr>
                        <a:t>Thiếu máu nặng</a:t>
                      </a:r>
                    </a:p>
                    <a:p>
                      <a:pPr marL="342900" lvl="0" indent="-342900" algn="just">
                        <a:lnSpc>
                          <a:spcPct val="150000"/>
                        </a:lnSpc>
                        <a:spcAft>
                          <a:spcPts val="0"/>
                        </a:spcAft>
                        <a:buFont typeface="Wingdings" panose="05000000000000000000" pitchFamily="2" charset="2"/>
                        <a:buChar char=""/>
                      </a:pPr>
                      <a:r>
                        <a:rPr lang="en-US" sz="1800" b="1">
                          <a:effectLst/>
                        </a:rPr>
                        <a:t>Tăng nhu cầu oxy cơ tim</a:t>
                      </a:r>
                    </a:p>
                    <a:p>
                      <a:pPr marL="576263" lvl="0" indent="-228600" algn="just" defTabSz="914400" rtl="0" eaLnBrk="1" latinLnBrk="0" hangingPunct="1">
                        <a:lnSpc>
                          <a:spcPct val="150000"/>
                        </a:lnSpc>
                        <a:spcAft>
                          <a:spcPts val="0"/>
                        </a:spcAft>
                        <a:buFont typeface="Symbol" panose="05050102010706020507" pitchFamily="18" charset="2"/>
                        <a:buChar char=""/>
                      </a:pPr>
                      <a:r>
                        <a:rPr lang="en-US" sz="1600" b="0" kern="1200">
                          <a:solidFill>
                            <a:schemeClr val="tx1"/>
                          </a:solidFill>
                          <a:effectLst/>
                          <a:latin typeface="+mn-lt"/>
                          <a:ea typeface="+mn-ea"/>
                          <a:cs typeface="+mn-cs"/>
                        </a:rPr>
                        <a:t>Loạn nhịp nhanh</a:t>
                      </a:r>
                    </a:p>
                    <a:p>
                      <a:pPr marL="576263" lvl="0" indent="-228600" algn="just" defTabSz="914400" rtl="0" eaLnBrk="1" latinLnBrk="0" hangingPunct="1">
                        <a:lnSpc>
                          <a:spcPct val="150000"/>
                        </a:lnSpc>
                        <a:spcAft>
                          <a:spcPts val="0"/>
                        </a:spcAft>
                        <a:buFont typeface="Symbol" panose="05050102010706020507" pitchFamily="18" charset="2"/>
                        <a:buChar char=""/>
                      </a:pPr>
                      <a:r>
                        <a:rPr lang="en-US" sz="1600" b="0" kern="1200">
                          <a:solidFill>
                            <a:schemeClr val="tx1"/>
                          </a:solidFill>
                          <a:effectLst/>
                          <a:latin typeface="+mn-lt"/>
                          <a:ea typeface="+mn-ea"/>
                          <a:cs typeface="+mn-cs"/>
                        </a:rPr>
                        <a:t>Tăng huyết áp kèm hoặc không kèm dày thất trái</a:t>
                      </a:r>
                    </a:p>
                  </a:txBody>
                  <a:tcPr marL="37972" marR="37972" marT="37972" marB="37972" anchor="ctr"/>
                </a:tc>
                <a:extLst>
                  <a:ext uri="{0D108BD9-81ED-4DB2-BD59-A6C34878D82A}">
                    <a16:rowId xmlns:a16="http://schemas.microsoft.com/office/drawing/2014/main" val="4180437692"/>
                  </a:ext>
                </a:extLst>
              </a:tr>
            </a:tbl>
          </a:graphicData>
        </a:graphic>
      </p:graphicFrame>
      <p:sp>
        <p:nvSpPr>
          <p:cNvPr id="5" name="Rectangle 4"/>
          <p:cNvSpPr/>
          <p:nvPr/>
        </p:nvSpPr>
        <p:spPr>
          <a:xfrm>
            <a:off x="460920" y="6553200"/>
            <a:ext cx="8258537" cy="306109"/>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European </a:t>
            </a:r>
            <a:r>
              <a:rPr lang="en-US" sz="1400" i="1">
                <a:ea typeface="Calibri" panose="020F0502020204030204" pitchFamily="34" charset="0"/>
                <a:cs typeface="Times New Roman" panose="02020603050405020304" pitchFamily="18" charset="0"/>
              </a:rPr>
              <a:t>Heart Journal, 40(3), 237-269</a:t>
            </a:r>
          </a:p>
        </p:txBody>
      </p:sp>
    </p:spTree>
    <p:extLst>
      <p:ext uri="{BB962C8B-B14F-4D97-AF65-F5344CB8AC3E}">
        <p14:creationId xmlns:p14="http://schemas.microsoft.com/office/powerpoint/2010/main" val="10148704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4572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b="1" smtClean="0"/>
              <a:t>MỤC TIÊU</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
        <p:nvSpPr>
          <p:cNvPr id="8" name="Content Placeholder 2"/>
          <p:cNvSpPr>
            <a:spLocks noGrp="1"/>
          </p:cNvSpPr>
          <p:nvPr>
            <p:ph idx="1"/>
          </p:nvPr>
        </p:nvSpPr>
        <p:spPr>
          <a:xfrm>
            <a:off x="304800" y="1371600"/>
            <a:ext cx="8458200" cy="4572000"/>
          </a:xfrm>
        </p:spPr>
        <p:txBody>
          <a:bodyPr>
            <a:normAutofit/>
          </a:bodyPr>
          <a:lstStyle/>
          <a:p>
            <a:pPr marL="457200" indent="-457200">
              <a:lnSpc>
                <a:spcPct val="150000"/>
              </a:lnSpc>
              <a:spcBef>
                <a:spcPts val="0"/>
              </a:spcBef>
              <a:buFont typeface="Arial" pitchFamily="34" charset="0"/>
              <a:buAutoNum type="arabicPeriod"/>
            </a:pPr>
            <a:r>
              <a:rPr lang="en-US" sz="2600" smtClean="0">
                <a:latin typeface="Arial" panose="020B0604020202020204" pitchFamily="34" charset="0"/>
                <a:cs typeface="Arial" panose="020B0604020202020204" pitchFamily="34" charset="0"/>
              </a:rPr>
              <a:t>Nắm </a:t>
            </a:r>
            <a:r>
              <a:rPr lang="en-US" sz="2600">
                <a:latin typeface="Arial" panose="020B0604020202020204" pitchFamily="34" charset="0"/>
                <a:cs typeface="Arial" panose="020B0604020202020204" pitchFamily="34" charset="0"/>
              </a:rPr>
              <a:t>được định nghĩa và phân loại các chỉ điểm sinh học trong bệnh lý tim mạch</a:t>
            </a:r>
          </a:p>
          <a:p>
            <a:pPr marL="457200" indent="-457200">
              <a:lnSpc>
                <a:spcPct val="150000"/>
              </a:lnSpc>
              <a:spcBef>
                <a:spcPts val="0"/>
              </a:spcBef>
              <a:buFont typeface="Arial" pitchFamily="34" charset="0"/>
              <a:buAutoNum type="arabicPeriod"/>
            </a:pPr>
            <a:r>
              <a:rPr lang="en-US" sz="2600">
                <a:latin typeface="Arial" panose="020B0604020202020204" pitchFamily="34" charset="0"/>
                <a:cs typeface="Arial" panose="020B0604020202020204" pitchFamily="34" charset="0"/>
              </a:rPr>
              <a:t>Phân tích được kết quả CK-MB và troponin trong hoại tử cơ tim</a:t>
            </a:r>
          </a:p>
          <a:p>
            <a:pPr marL="457200" indent="-457200">
              <a:lnSpc>
                <a:spcPct val="150000"/>
              </a:lnSpc>
              <a:spcBef>
                <a:spcPts val="0"/>
              </a:spcBef>
              <a:buFont typeface="Arial" pitchFamily="34" charset="0"/>
              <a:buAutoNum type="arabicPeriod"/>
            </a:pPr>
            <a:r>
              <a:rPr lang="en-US" sz="2600">
                <a:latin typeface="Arial" panose="020B0604020202020204" pitchFamily="34" charset="0"/>
                <a:cs typeface="Arial" panose="020B0604020202020204" pitchFamily="34" charset="0"/>
              </a:rPr>
              <a:t>Phân tích được kết quả peptide lợi niệu natri trong suy tim</a:t>
            </a:r>
          </a:p>
          <a:p>
            <a:pPr marL="457200" indent="-457200">
              <a:lnSpc>
                <a:spcPct val="150000"/>
              </a:lnSpc>
              <a:spcBef>
                <a:spcPts val="0"/>
              </a:spcBef>
              <a:buAutoNum type="arabicPeriod"/>
            </a:pPr>
            <a:endParaRPr lang="en-US" sz="26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92709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707110451"/>
              </p:ext>
            </p:extLst>
          </p:nvPr>
        </p:nvGraphicFramePr>
        <p:xfrm>
          <a:off x="159152" y="1371600"/>
          <a:ext cx="8832448" cy="4917349"/>
        </p:xfrm>
        <a:graphic>
          <a:graphicData uri="http://schemas.openxmlformats.org/drawingml/2006/table">
            <a:tbl>
              <a:tblPr firstRow="1" firstCol="1" bandRow="1">
                <a:tableStyleId>{17292A2E-F333-43FB-9621-5CBBE7FDCDCB}</a:tableStyleId>
              </a:tblPr>
              <a:tblGrid>
                <a:gridCol w="4031848">
                  <a:extLst>
                    <a:ext uri="{9D8B030D-6E8A-4147-A177-3AD203B41FA5}">
                      <a16:colId xmlns:a16="http://schemas.microsoft.com/office/drawing/2014/main" val="2102299860"/>
                    </a:ext>
                  </a:extLst>
                </a:gridCol>
                <a:gridCol w="4800600">
                  <a:extLst>
                    <a:ext uri="{9D8B030D-6E8A-4147-A177-3AD203B41FA5}">
                      <a16:colId xmlns:a16="http://schemas.microsoft.com/office/drawing/2014/main" val="342937969"/>
                    </a:ext>
                  </a:extLst>
                </a:gridCol>
              </a:tblGrid>
              <a:tr h="361531">
                <a:tc gridSpan="2">
                  <a:txBody>
                    <a:bodyPr/>
                    <a:lstStyle/>
                    <a:p>
                      <a:pPr indent="211455" algn="just">
                        <a:lnSpc>
                          <a:spcPct val="107000"/>
                        </a:lnSpc>
                        <a:spcAft>
                          <a:spcPts val="0"/>
                        </a:spcAft>
                      </a:pPr>
                      <a:r>
                        <a:rPr lang="en-US" sz="2000">
                          <a:effectLst/>
                        </a:rPr>
                        <a:t>Tổn thương cơ tim do nguyên nhân khác</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7972" marR="37972" marT="37972" marB="37972" anchor="ctr">
                    <a:solidFill>
                      <a:srgbClr val="00B050"/>
                    </a:solidFill>
                  </a:tcPr>
                </a:tc>
                <a:tc hMerge="1">
                  <a:txBody>
                    <a:bodyPr/>
                    <a:lstStyle/>
                    <a:p>
                      <a:endParaRPr lang="en-US"/>
                    </a:p>
                  </a:txBody>
                  <a:tcPr/>
                </a:tc>
                <a:extLst>
                  <a:ext uri="{0D108BD9-81ED-4DB2-BD59-A6C34878D82A}">
                    <a16:rowId xmlns:a16="http://schemas.microsoft.com/office/drawing/2014/main" val="337755486"/>
                  </a:ext>
                </a:extLst>
              </a:tr>
              <a:tr h="4515269">
                <a:tc>
                  <a:txBody>
                    <a:bodyPr/>
                    <a:lstStyle/>
                    <a:p>
                      <a:pPr marL="342900" lvl="0" indent="-342900" algn="just">
                        <a:lnSpc>
                          <a:spcPct val="150000"/>
                        </a:lnSpc>
                        <a:spcAft>
                          <a:spcPts val="0"/>
                        </a:spcAft>
                        <a:buFont typeface="Wingdings" panose="05000000000000000000" pitchFamily="2" charset="2"/>
                        <a:buChar char=""/>
                      </a:pPr>
                      <a:r>
                        <a:rPr lang="en-US" sz="2000" b="1">
                          <a:effectLst/>
                        </a:rPr>
                        <a:t>Bệnh tim</a:t>
                      </a:r>
                    </a:p>
                    <a:p>
                      <a:pPr marL="457200" lvl="0" indent="-174625" algn="just">
                        <a:lnSpc>
                          <a:spcPct val="150000"/>
                        </a:lnSpc>
                        <a:spcAft>
                          <a:spcPts val="0"/>
                        </a:spcAft>
                        <a:buFont typeface="Symbol" panose="05050102010706020507" pitchFamily="18" charset="2"/>
                        <a:buChar char=""/>
                      </a:pPr>
                      <a:r>
                        <a:rPr lang="en-US" sz="1800" b="0">
                          <a:effectLst/>
                        </a:rPr>
                        <a:t>Suy tim</a:t>
                      </a:r>
                    </a:p>
                    <a:p>
                      <a:pPr marL="457200" lvl="0" indent="-174625" algn="just">
                        <a:lnSpc>
                          <a:spcPct val="150000"/>
                        </a:lnSpc>
                        <a:spcAft>
                          <a:spcPts val="0"/>
                        </a:spcAft>
                        <a:buFont typeface="Symbol" panose="05050102010706020507" pitchFamily="18" charset="2"/>
                        <a:buChar char=""/>
                      </a:pPr>
                      <a:r>
                        <a:rPr lang="en-US" sz="1800" b="0">
                          <a:effectLst/>
                        </a:rPr>
                        <a:t>Viêm cơ tim</a:t>
                      </a:r>
                    </a:p>
                    <a:p>
                      <a:pPr marL="457200" lvl="0" indent="-174625" algn="just">
                        <a:lnSpc>
                          <a:spcPct val="150000"/>
                        </a:lnSpc>
                        <a:spcAft>
                          <a:spcPts val="0"/>
                        </a:spcAft>
                        <a:buFont typeface="Symbol" panose="05050102010706020507" pitchFamily="18" charset="2"/>
                        <a:buChar char=""/>
                      </a:pPr>
                      <a:r>
                        <a:rPr lang="en-US" sz="1800" b="0">
                          <a:effectLst/>
                        </a:rPr>
                        <a:t>Bệnh cơ tim</a:t>
                      </a:r>
                    </a:p>
                    <a:p>
                      <a:pPr marL="457200" lvl="0" indent="-174625" algn="just">
                        <a:lnSpc>
                          <a:spcPct val="150000"/>
                        </a:lnSpc>
                        <a:spcAft>
                          <a:spcPts val="0"/>
                        </a:spcAft>
                        <a:buFont typeface="Symbol" panose="05050102010706020507" pitchFamily="18" charset="2"/>
                        <a:buChar char=""/>
                      </a:pPr>
                      <a:r>
                        <a:rPr lang="en-US" sz="1800" b="0">
                          <a:effectLst/>
                        </a:rPr>
                        <a:t>Hội chứng Takotsubo</a:t>
                      </a:r>
                    </a:p>
                    <a:p>
                      <a:pPr marL="457200" lvl="0" indent="-174625" algn="just">
                        <a:lnSpc>
                          <a:spcPct val="150000"/>
                        </a:lnSpc>
                        <a:spcAft>
                          <a:spcPts val="0"/>
                        </a:spcAft>
                        <a:buFont typeface="Symbol" panose="05050102010706020507" pitchFamily="18" charset="2"/>
                        <a:buChar char=""/>
                      </a:pPr>
                      <a:r>
                        <a:rPr lang="en-US" sz="1800" b="0">
                          <a:effectLst/>
                        </a:rPr>
                        <a:t>Thủ thuật tái tưới máu mạch vành</a:t>
                      </a:r>
                    </a:p>
                    <a:p>
                      <a:pPr marL="457200" lvl="0" indent="-174625" algn="just">
                        <a:lnSpc>
                          <a:spcPct val="150000"/>
                        </a:lnSpc>
                        <a:spcAft>
                          <a:spcPts val="0"/>
                        </a:spcAft>
                        <a:buFont typeface="Symbol" panose="05050102010706020507" pitchFamily="18" charset="2"/>
                        <a:buChar char=""/>
                      </a:pPr>
                      <a:r>
                        <a:rPr lang="en-US" sz="1800" b="0">
                          <a:effectLst/>
                        </a:rPr>
                        <a:t>Thủ thuật trên tim khác</a:t>
                      </a:r>
                    </a:p>
                    <a:p>
                      <a:pPr marL="457200" lvl="0" indent="-174625" algn="just">
                        <a:lnSpc>
                          <a:spcPct val="150000"/>
                        </a:lnSpc>
                        <a:spcAft>
                          <a:spcPts val="0"/>
                        </a:spcAft>
                        <a:buFont typeface="Symbol" panose="05050102010706020507" pitchFamily="18" charset="2"/>
                        <a:buChar char=""/>
                      </a:pPr>
                      <a:r>
                        <a:rPr lang="en-US" sz="1800" b="0">
                          <a:effectLst/>
                        </a:rPr>
                        <a:t>Cắt đốt qua catheter</a:t>
                      </a:r>
                    </a:p>
                    <a:p>
                      <a:pPr marL="457200" lvl="0" indent="-174625" algn="just">
                        <a:lnSpc>
                          <a:spcPct val="150000"/>
                        </a:lnSpc>
                        <a:spcAft>
                          <a:spcPts val="0"/>
                        </a:spcAft>
                        <a:buFont typeface="Symbol" panose="05050102010706020507" pitchFamily="18" charset="2"/>
                        <a:buChar char=""/>
                      </a:pPr>
                      <a:r>
                        <a:rPr lang="en-US" sz="1800" b="0">
                          <a:effectLst/>
                        </a:rPr>
                        <a:t>Sốc điện khử rung</a:t>
                      </a:r>
                    </a:p>
                    <a:p>
                      <a:pPr marL="457200" lvl="0" indent="-174625" algn="just">
                        <a:lnSpc>
                          <a:spcPct val="150000"/>
                        </a:lnSpc>
                        <a:spcAft>
                          <a:spcPts val="0"/>
                        </a:spcAft>
                        <a:buFont typeface="Symbol" panose="05050102010706020507" pitchFamily="18" charset="2"/>
                        <a:buChar char=""/>
                      </a:pPr>
                      <a:r>
                        <a:rPr lang="en-US" sz="1800" b="0">
                          <a:effectLst/>
                        </a:rPr>
                        <a:t>Giập </a:t>
                      </a:r>
                      <a:r>
                        <a:rPr lang="en-US" sz="1800" b="0" smtClean="0">
                          <a:effectLst/>
                        </a:rPr>
                        <a:t>tim</a:t>
                      </a:r>
                      <a:endParaRPr lang="en-US" sz="1800" b="0">
                        <a:effectLst/>
                      </a:endParaRPr>
                    </a:p>
                  </a:txBody>
                  <a:tcPr marL="37972" marR="37972" marT="37972" marB="37972">
                    <a:lnR w="12700" cap="flat" cmpd="sng" algn="ctr">
                      <a:solidFill>
                        <a:srgbClr val="FFC000"/>
                      </a:solidFill>
                      <a:prstDash val="solid"/>
                      <a:round/>
                      <a:headEnd type="none" w="med" len="med"/>
                      <a:tailEnd type="none" w="med" len="med"/>
                    </a:lnR>
                  </a:tcPr>
                </a:tc>
                <a:tc>
                  <a:txBody>
                    <a:bodyPr/>
                    <a:lstStyle/>
                    <a:p>
                      <a:pPr marL="342900" lvl="0" indent="-342900" algn="just">
                        <a:lnSpc>
                          <a:spcPct val="150000"/>
                        </a:lnSpc>
                        <a:spcAft>
                          <a:spcPts val="0"/>
                        </a:spcAft>
                        <a:buFont typeface="Wingdings" panose="05000000000000000000" pitchFamily="2" charset="2"/>
                        <a:buChar char=""/>
                      </a:pPr>
                      <a:r>
                        <a:rPr lang="en-US" sz="2000" b="1" smtClean="0">
                          <a:effectLst/>
                        </a:rPr>
                        <a:t>Bệnh hệ thống</a:t>
                      </a:r>
                    </a:p>
                    <a:p>
                      <a:pPr marL="457200" lvl="0" indent="-174625" algn="l" defTabSz="914400" rtl="0" eaLnBrk="1" latinLnBrk="0" hangingPunct="1">
                        <a:lnSpc>
                          <a:spcPct val="150000"/>
                        </a:lnSpc>
                        <a:spcAft>
                          <a:spcPts val="0"/>
                        </a:spcAft>
                        <a:buFont typeface="Symbol" panose="05050102010706020507" pitchFamily="18" charset="2"/>
                        <a:buChar char=""/>
                      </a:pPr>
                      <a:r>
                        <a:rPr lang="en-US" sz="1800" b="0" kern="1200" smtClean="0">
                          <a:solidFill>
                            <a:schemeClr val="tx1"/>
                          </a:solidFill>
                          <a:effectLst/>
                          <a:latin typeface="+mn-lt"/>
                          <a:ea typeface="+mn-ea"/>
                          <a:cs typeface="+mn-cs"/>
                        </a:rPr>
                        <a:t>Bệnh nhiễm trùng, nhiễm trùng huyết</a:t>
                      </a:r>
                    </a:p>
                    <a:p>
                      <a:pPr marL="457200" lvl="0" indent="-174625" algn="l" defTabSz="914400" rtl="0" eaLnBrk="1" latinLnBrk="0" hangingPunct="1">
                        <a:lnSpc>
                          <a:spcPct val="150000"/>
                        </a:lnSpc>
                        <a:spcAft>
                          <a:spcPts val="0"/>
                        </a:spcAft>
                        <a:buFont typeface="Symbol" panose="05050102010706020507" pitchFamily="18" charset="2"/>
                        <a:buChar char=""/>
                      </a:pPr>
                      <a:r>
                        <a:rPr lang="en-US" sz="1800" b="0" kern="1200" smtClean="0">
                          <a:solidFill>
                            <a:schemeClr val="tx1"/>
                          </a:solidFill>
                          <a:effectLst/>
                          <a:latin typeface="+mn-lt"/>
                          <a:ea typeface="+mn-ea"/>
                          <a:cs typeface="+mn-cs"/>
                        </a:rPr>
                        <a:t>Bệnh thận mạn</a:t>
                      </a:r>
                    </a:p>
                    <a:p>
                      <a:pPr marL="457200" lvl="0" indent="-174625" algn="l" defTabSz="914400" rtl="0" eaLnBrk="1" latinLnBrk="0" hangingPunct="1">
                        <a:lnSpc>
                          <a:spcPct val="150000"/>
                        </a:lnSpc>
                        <a:spcAft>
                          <a:spcPts val="0"/>
                        </a:spcAft>
                        <a:buFont typeface="Symbol" panose="05050102010706020507" pitchFamily="18" charset="2"/>
                        <a:buChar char=""/>
                      </a:pPr>
                      <a:r>
                        <a:rPr lang="en-US" sz="1800" b="0" kern="1200" smtClean="0">
                          <a:solidFill>
                            <a:schemeClr val="tx1"/>
                          </a:solidFill>
                          <a:effectLst/>
                          <a:latin typeface="+mn-lt"/>
                          <a:ea typeface="+mn-ea"/>
                          <a:cs typeface="+mn-cs"/>
                        </a:rPr>
                        <a:t>Đột quỵ, xuất huyết dưới nhện</a:t>
                      </a:r>
                    </a:p>
                    <a:p>
                      <a:pPr marL="457200" lvl="0" indent="-174625" algn="l" defTabSz="914400" rtl="0" eaLnBrk="1" latinLnBrk="0" hangingPunct="1">
                        <a:lnSpc>
                          <a:spcPct val="150000"/>
                        </a:lnSpc>
                        <a:spcAft>
                          <a:spcPts val="0"/>
                        </a:spcAft>
                        <a:buFont typeface="Symbol" panose="05050102010706020507" pitchFamily="18" charset="2"/>
                        <a:buChar char=""/>
                      </a:pPr>
                      <a:r>
                        <a:rPr lang="en-US" sz="1800" b="0" kern="1200" smtClean="0">
                          <a:solidFill>
                            <a:schemeClr val="tx1"/>
                          </a:solidFill>
                          <a:effectLst/>
                          <a:latin typeface="+mn-lt"/>
                          <a:ea typeface="+mn-ea"/>
                          <a:cs typeface="+mn-cs"/>
                        </a:rPr>
                        <a:t>Thuyên tắc phổi nặng, tăng áp phổi nặng</a:t>
                      </a:r>
                    </a:p>
                    <a:p>
                      <a:pPr marL="457200" lvl="0" indent="-174625" algn="l" defTabSz="914400" rtl="0" eaLnBrk="1" latinLnBrk="0" hangingPunct="1">
                        <a:lnSpc>
                          <a:spcPct val="150000"/>
                        </a:lnSpc>
                        <a:spcAft>
                          <a:spcPts val="0"/>
                        </a:spcAft>
                        <a:buFont typeface="Symbol" panose="05050102010706020507" pitchFamily="18" charset="2"/>
                        <a:buChar char=""/>
                      </a:pPr>
                      <a:r>
                        <a:rPr lang="en-US" sz="1800" b="0" kern="1200" smtClean="0">
                          <a:solidFill>
                            <a:schemeClr val="tx1"/>
                          </a:solidFill>
                          <a:effectLst/>
                          <a:latin typeface="+mn-lt"/>
                          <a:ea typeface="+mn-ea"/>
                          <a:cs typeface="+mn-cs"/>
                        </a:rPr>
                        <a:t>Bệnh lý thâm nhiễm như amyloidosis, sarcoidosis</a:t>
                      </a:r>
                    </a:p>
                    <a:p>
                      <a:pPr marL="457200" lvl="0" indent="-174625" algn="l" defTabSz="914400" rtl="0" eaLnBrk="1" latinLnBrk="0" hangingPunct="1">
                        <a:lnSpc>
                          <a:spcPct val="150000"/>
                        </a:lnSpc>
                        <a:spcAft>
                          <a:spcPts val="0"/>
                        </a:spcAft>
                        <a:buFont typeface="Symbol" panose="05050102010706020507" pitchFamily="18" charset="2"/>
                        <a:buChar char=""/>
                      </a:pPr>
                      <a:r>
                        <a:rPr lang="en-US" sz="1800" b="0" kern="1200" smtClean="0">
                          <a:solidFill>
                            <a:schemeClr val="tx1"/>
                          </a:solidFill>
                          <a:effectLst/>
                          <a:latin typeface="+mn-lt"/>
                          <a:ea typeface="+mn-ea"/>
                          <a:cs typeface="+mn-cs"/>
                        </a:rPr>
                        <a:t>Thuốc hóa trị</a:t>
                      </a:r>
                    </a:p>
                    <a:p>
                      <a:pPr marL="457200" lvl="0" indent="-174625" algn="l" defTabSz="914400" rtl="0" eaLnBrk="1" latinLnBrk="0" hangingPunct="1">
                        <a:lnSpc>
                          <a:spcPct val="150000"/>
                        </a:lnSpc>
                        <a:spcAft>
                          <a:spcPts val="0"/>
                        </a:spcAft>
                        <a:buFont typeface="Symbol" panose="05050102010706020507" pitchFamily="18" charset="2"/>
                        <a:buChar char=""/>
                      </a:pPr>
                      <a:r>
                        <a:rPr lang="en-US" sz="1800" b="0" kern="1200" smtClean="0">
                          <a:solidFill>
                            <a:schemeClr val="tx1"/>
                          </a:solidFill>
                          <a:effectLst/>
                          <a:latin typeface="+mn-lt"/>
                          <a:ea typeface="+mn-ea"/>
                          <a:cs typeface="+mn-cs"/>
                        </a:rPr>
                        <a:t>Bệnh rất nặng</a:t>
                      </a:r>
                    </a:p>
                    <a:p>
                      <a:pPr marL="457200" lvl="0" indent="-174625" algn="l" defTabSz="914400" rtl="0" eaLnBrk="1" latinLnBrk="0" hangingPunct="1">
                        <a:lnSpc>
                          <a:spcPct val="150000"/>
                        </a:lnSpc>
                        <a:spcAft>
                          <a:spcPts val="0"/>
                        </a:spcAft>
                        <a:buFont typeface="Symbol" panose="05050102010706020507" pitchFamily="18" charset="2"/>
                        <a:buChar char=""/>
                      </a:pPr>
                      <a:r>
                        <a:rPr lang="en-US" sz="1800" b="0" kern="1200" smtClean="0">
                          <a:solidFill>
                            <a:schemeClr val="tx1"/>
                          </a:solidFill>
                          <a:effectLst/>
                          <a:latin typeface="+mn-lt"/>
                          <a:ea typeface="+mn-ea"/>
                          <a:cs typeface="+mn-cs"/>
                        </a:rPr>
                        <a:t>Tập thể thao với cường độ nặng</a:t>
                      </a:r>
                    </a:p>
                  </a:txBody>
                  <a:tcPr marL="37972" marR="37972" marT="37972" marB="37972">
                    <a:lnL w="12700" cap="flat" cmpd="sng" algn="ctr">
                      <a:solidFill>
                        <a:srgbClr val="FFC000"/>
                      </a:solidFill>
                      <a:prstDash val="solid"/>
                      <a:round/>
                      <a:headEnd type="none" w="med" len="med"/>
                      <a:tailEnd type="none" w="med" len="med"/>
                    </a:lnL>
                  </a:tcPr>
                </a:tc>
                <a:extLst>
                  <a:ext uri="{0D108BD9-81ED-4DB2-BD59-A6C34878D82A}">
                    <a16:rowId xmlns:a16="http://schemas.microsoft.com/office/drawing/2014/main" val="1938461703"/>
                  </a:ext>
                </a:extLst>
              </a:tr>
            </a:tbl>
          </a:graphicData>
        </a:graphic>
      </p:graphicFrame>
      <p:sp>
        <p:nvSpPr>
          <p:cNvPr id="5" name="Title 1"/>
          <p:cNvSpPr txBox="1">
            <a:spLocks/>
          </p:cNvSpPr>
          <p:nvPr/>
        </p:nvSpPr>
        <p:spPr>
          <a:xfrm>
            <a:off x="159152" y="381000"/>
            <a:ext cx="81915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600" b="1" smtClean="0"/>
              <a:t>Nguyên nhân tăng troponin tim</a:t>
            </a:r>
            <a:endParaRPr lang="en-US" sz="3600" b="1"/>
          </a:p>
        </p:txBody>
      </p:sp>
      <p:sp>
        <p:nvSpPr>
          <p:cNvPr id="7" name="Rectangle 6"/>
          <p:cNvSpPr/>
          <p:nvPr/>
        </p:nvSpPr>
        <p:spPr>
          <a:xfrm>
            <a:off x="460920" y="6551891"/>
            <a:ext cx="8258537" cy="306109"/>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European </a:t>
            </a:r>
            <a:r>
              <a:rPr lang="en-US" sz="1400" i="1">
                <a:ea typeface="Calibri" panose="020F0502020204030204" pitchFamily="34" charset="0"/>
                <a:cs typeface="Times New Roman" panose="02020603050405020304" pitchFamily="18" charset="0"/>
              </a:rPr>
              <a:t>Heart Journal, 40(3), 237-269</a:t>
            </a:r>
          </a:p>
        </p:txBody>
      </p:sp>
    </p:spTree>
    <p:extLst>
      <p:ext uri="{BB962C8B-B14F-4D97-AF65-F5344CB8AC3E}">
        <p14:creationId xmlns:p14="http://schemas.microsoft.com/office/powerpoint/2010/main" val="27180916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98789" y="414728"/>
            <a:ext cx="81915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Troponin</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9" name="Content Placeholder 2"/>
          <p:cNvSpPr txBox="1">
            <a:spLocks/>
          </p:cNvSpPr>
          <p:nvPr/>
        </p:nvSpPr>
        <p:spPr>
          <a:xfrm>
            <a:off x="228599" y="1405328"/>
            <a:ext cx="8763001" cy="423347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lvl="1">
              <a:lnSpc>
                <a:spcPct val="160000"/>
              </a:lnSpc>
              <a:spcBef>
                <a:spcPts val="0"/>
              </a:spcBef>
              <a:buSzPct val="100000"/>
              <a:buFont typeface="Wingdings" panose="05000000000000000000" pitchFamily="2" charset="2"/>
              <a:buChar char="§"/>
            </a:pPr>
            <a:r>
              <a:rPr lang="en-US" sz="2600" smtClean="0"/>
              <a:t>Không </a:t>
            </a:r>
            <a:r>
              <a:rPr lang="en-US" sz="2600"/>
              <a:t>cần thiết đo lường cả troponin tim và CK-MB cùng lúc</a:t>
            </a:r>
          </a:p>
          <a:p>
            <a:pPr lvl="1">
              <a:lnSpc>
                <a:spcPct val="160000"/>
              </a:lnSpc>
              <a:spcBef>
                <a:spcPts val="0"/>
              </a:spcBef>
              <a:buSzPct val="100000"/>
              <a:buFont typeface="Wingdings" panose="05000000000000000000" pitchFamily="2" charset="2"/>
              <a:buChar char="§"/>
            </a:pPr>
            <a:r>
              <a:rPr lang="en-US" sz="2600"/>
              <a:t>Mẫu thử troponin thông </a:t>
            </a:r>
            <a:r>
              <a:rPr lang="en-US" sz="2600" smtClean="0"/>
              <a:t>thường</a:t>
            </a:r>
          </a:p>
          <a:p>
            <a:pPr lvl="2">
              <a:lnSpc>
                <a:spcPct val="160000"/>
              </a:lnSpc>
              <a:spcBef>
                <a:spcPts val="0"/>
              </a:spcBef>
              <a:buSzPct val="100000"/>
              <a:buFont typeface="Wingdings" panose="05000000000000000000" pitchFamily="2" charset="2"/>
              <a:buChar char="ü"/>
            </a:pPr>
            <a:r>
              <a:rPr lang="en-US" sz="2400"/>
              <a:t>T</a:t>
            </a:r>
            <a:r>
              <a:rPr lang="en-US" sz="2400" smtClean="0"/>
              <a:t>hực </a:t>
            </a:r>
            <a:r>
              <a:rPr lang="en-US" sz="2400"/>
              <a:t>hiện ngay ở lần thăm khám đầu </a:t>
            </a:r>
            <a:r>
              <a:rPr lang="en-US" sz="2400" smtClean="0"/>
              <a:t>tiên</a:t>
            </a:r>
          </a:p>
          <a:p>
            <a:pPr lvl="2">
              <a:lnSpc>
                <a:spcPct val="160000"/>
              </a:lnSpc>
              <a:spcBef>
                <a:spcPts val="0"/>
              </a:spcBef>
              <a:buSzPct val="100000"/>
              <a:buFont typeface="Wingdings" panose="05000000000000000000" pitchFamily="2" charset="2"/>
              <a:buChar char="ü"/>
            </a:pPr>
            <a:r>
              <a:rPr lang="en-US" sz="2400"/>
              <a:t>L</a:t>
            </a:r>
            <a:r>
              <a:rPr lang="en-US" sz="2400" smtClean="0"/>
              <a:t>ặp </a:t>
            </a:r>
            <a:r>
              <a:rPr lang="en-US" sz="2400"/>
              <a:t>lại </a:t>
            </a:r>
            <a:r>
              <a:rPr lang="en-US" sz="2400" smtClean="0"/>
              <a:t>sau 3-6 </a:t>
            </a:r>
            <a:r>
              <a:rPr lang="en-US" sz="2400"/>
              <a:t>giờ </a:t>
            </a:r>
          </a:p>
          <a:p>
            <a:pPr lvl="1">
              <a:lnSpc>
                <a:spcPct val="160000"/>
              </a:lnSpc>
              <a:spcBef>
                <a:spcPts val="0"/>
              </a:spcBef>
              <a:buSzPct val="100000"/>
              <a:buFont typeface="Wingdings" panose="05000000000000000000" pitchFamily="2" charset="2"/>
              <a:buChar char="§"/>
            </a:pPr>
            <a:r>
              <a:rPr lang="en-US" sz="2600" smtClean="0"/>
              <a:t>Mẫu </a:t>
            </a:r>
            <a:r>
              <a:rPr lang="en-US" sz="2600"/>
              <a:t>thử troponin siêu nhạy: lặp lại sau 1-3 giờ</a:t>
            </a:r>
          </a:p>
        </p:txBody>
      </p:sp>
    </p:spTree>
    <p:extLst>
      <p:ext uri="{BB962C8B-B14F-4D97-AF65-F5344CB8AC3E}">
        <p14:creationId xmlns:p14="http://schemas.microsoft.com/office/powerpoint/2010/main" val="24957955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14300" y="457200"/>
            <a:ext cx="8839200" cy="990600"/>
          </a:xfrm>
          <a:prstGeom prst="rect">
            <a:avLst/>
          </a:prstGeom>
        </p:spPr>
        <p:txBody>
          <a:bodyPr vert="horz" lIns="91440" tIns="45720" rIns="91440" bIns="45720" rtlCol="0" anchor="ctr">
            <a:normAutofit fontScale="85000" lnSpcReduction="1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b="1" smtClean="0"/>
              <a:t>CHẤT CHỈ ĐIỂM SINH HỌC CĂNG CƠ TIM</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8" name="Content Placeholder 2"/>
          <p:cNvSpPr>
            <a:spLocks noGrp="1"/>
          </p:cNvSpPr>
          <p:nvPr>
            <p:ph idx="1"/>
          </p:nvPr>
        </p:nvSpPr>
        <p:spPr>
          <a:xfrm>
            <a:off x="304800" y="1524000"/>
            <a:ext cx="8458200" cy="4572000"/>
          </a:xfrm>
        </p:spPr>
        <p:txBody>
          <a:bodyPr>
            <a:normAutofit/>
          </a:bodyPr>
          <a:lstStyle/>
          <a:p>
            <a:pPr marL="574675" lvl="1" indent="-300038">
              <a:lnSpc>
                <a:spcPct val="150000"/>
              </a:lnSpc>
              <a:spcBef>
                <a:spcPts val="0"/>
              </a:spcBef>
              <a:buSzPct val="100000"/>
              <a:buFont typeface="Wingdings" panose="05000000000000000000" pitchFamily="2" charset="2"/>
              <a:buChar char="§"/>
            </a:pPr>
            <a:r>
              <a:rPr lang="en-US" sz="3200" smtClean="0"/>
              <a:t>Peptide </a:t>
            </a:r>
            <a:r>
              <a:rPr lang="en-US" sz="3200"/>
              <a:t>lợi niệu </a:t>
            </a:r>
            <a:r>
              <a:rPr lang="en-US" sz="3200" smtClean="0"/>
              <a:t>natri</a:t>
            </a:r>
          </a:p>
          <a:p>
            <a:pPr marL="574675" lvl="1" indent="-300038">
              <a:lnSpc>
                <a:spcPct val="150000"/>
              </a:lnSpc>
              <a:spcBef>
                <a:spcPts val="0"/>
              </a:spcBef>
              <a:buSzPct val="100000"/>
              <a:buFont typeface="Wingdings" panose="05000000000000000000" pitchFamily="2" charset="2"/>
              <a:buChar char="§"/>
            </a:pPr>
            <a:r>
              <a:rPr lang="en-US" sz="3200" smtClean="0"/>
              <a:t>ST2</a:t>
            </a:r>
          </a:p>
          <a:p>
            <a:pPr marL="574675" lvl="1" indent="-300038">
              <a:lnSpc>
                <a:spcPct val="150000"/>
              </a:lnSpc>
              <a:spcBef>
                <a:spcPts val="0"/>
              </a:spcBef>
              <a:buSzPct val="100000"/>
              <a:buFont typeface="Wingdings" panose="05000000000000000000" pitchFamily="2" charset="2"/>
              <a:buChar char="§"/>
            </a:pPr>
            <a:r>
              <a:rPr lang="en-US" sz="3200" smtClean="0"/>
              <a:t>Galectin 3</a:t>
            </a:r>
            <a:endParaRPr lang="en-US" sz="3200"/>
          </a:p>
        </p:txBody>
      </p:sp>
    </p:spTree>
    <p:extLst>
      <p:ext uri="{BB962C8B-B14F-4D97-AF65-F5344CB8AC3E}">
        <p14:creationId xmlns:p14="http://schemas.microsoft.com/office/powerpoint/2010/main" val="35141834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66700" y="609600"/>
            <a:ext cx="8191500" cy="533400"/>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lvl="1">
              <a:spcBef>
                <a:spcPct val="0"/>
              </a:spcBef>
            </a:pPr>
            <a:r>
              <a:rPr lang="en-US" sz="4000" b="1" spc="-100" smtClean="0">
                <a:solidFill>
                  <a:schemeClr val="tx2"/>
                </a:solidFill>
                <a:latin typeface="+mj-lt"/>
                <a:ea typeface="+mj-ea"/>
                <a:cs typeface="+mj-cs"/>
              </a:rPr>
              <a:t>Peptide </a:t>
            </a:r>
            <a:r>
              <a:rPr lang="en-US" sz="4000" b="1" spc="-100">
                <a:solidFill>
                  <a:schemeClr val="tx2"/>
                </a:solidFill>
                <a:latin typeface="+mj-lt"/>
                <a:ea typeface="+mj-ea"/>
                <a:cs typeface="+mj-cs"/>
              </a:rPr>
              <a:t>lợi niệu </a:t>
            </a:r>
            <a:r>
              <a:rPr lang="en-US" sz="4000" b="1" spc="-100" smtClean="0">
                <a:solidFill>
                  <a:schemeClr val="tx2"/>
                </a:solidFill>
                <a:latin typeface="+mj-lt"/>
                <a:ea typeface="+mj-ea"/>
                <a:cs typeface="+mj-cs"/>
              </a:rPr>
              <a:t>Na</a:t>
            </a:r>
            <a:endParaRPr lang="en-US" sz="4000" b="1" spc="-100">
              <a:solidFill>
                <a:schemeClr val="tx2"/>
              </a:solidFill>
              <a:latin typeface="+mj-lt"/>
              <a:ea typeface="+mj-ea"/>
              <a:cs typeface="+mj-cs"/>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8" name="Content Placeholder 2"/>
          <p:cNvSpPr>
            <a:spLocks noGrp="1"/>
          </p:cNvSpPr>
          <p:nvPr>
            <p:ph idx="1"/>
          </p:nvPr>
        </p:nvSpPr>
        <p:spPr>
          <a:xfrm>
            <a:off x="304800" y="1219200"/>
            <a:ext cx="8458200" cy="5410200"/>
          </a:xfrm>
        </p:spPr>
        <p:txBody>
          <a:bodyPr>
            <a:normAutofit fontScale="92500" lnSpcReduction="10000"/>
          </a:bodyPr>
          <a:lstStyle/>
          <a:p>
            <a:pPr marL="574675" lvl="1" indent="-300038">
              <a:lnSpc>
                <a:spcPct val="160000"/>
              </a:lnSpc>
              <a:spcBef>
                <a:spcPts val="0"/>
              </a:spcBef>
              <a:buSzPct val="100000"/>
              <a:buFont typeface="Wingdings" panose="05000000000000000000" pitchFamily="2" charset="2"/>
              <a:buChar char="§"/>
            </a:pPr>
            <a:r>
              <a:rPr lang="en-US" sz="2800"/>
              <a:t>ANP</a:t>
            </a:r>
          </a:p>
          <a:p>
            <a:pPr marL="798513" lvl="3" indent="-288925">
              <a:lnSpc>
                <a:spcPct val="150000"/>
              </a:lnSpc>
              <a:spcBef>
                <a:spcPts val="0"/>
              </a:spcBef>
              <a:buSzPct val="100000"/>
              <a:buFont typeface="Wingdings" panose="05000000000000000000" pitchFamily="2" charset="2"/>
              <a:buChar char="ü"/>
            </a:pPr>
            <a:r>
              <a:rPr lang="en-US" sz="2400" smtClean="0"/>
              <a:t>Chủ yếu từ tế </a:t>
            </a:r>
            <a:r>
              <a:rPr lang="en-US" sz="2400"/>
              <a:t>bào cơ tim của tâm </a:t>
            </a:r>
            <a:r>
              <a:rPr lang="en-US" sz="2400" smtClean="0"/>
              <a:t>nhĩ</a:t>
            </a:r>
          </a:p>
          <a:p>
            <a:pPr marL="798513" lvl="3" indent="-288925">
              <a:lnSpc>
                <a:spcPct val="150000"/>
              </a:lnSpc>
              <a:spcBef>
                <a:spcPts val="0"/>
              </a:spcBef>
              <a:buSzPct val="100000"/>
              <a:buFont typeface="Wingdings" panose="05000000000000000000" pitchFamily="2" charset="2"/>
              <a:buChar char="ü"/>
            </a:pPr>
            <a:r>
              <a:rPr lang="en-US" sz="2400"/>
              <a:t>P</a:t>
            </a:r>
            <a:r>
              <a:rPr lang="en-US" sz="2400" smtClean="0"/>
              <a:t>hóng </a:t>
            </a:r>
            <a:r>
              <a:rPr lang="en-US" sz="2400"/>
              <a:t>thích khi có sự gia tăng thể tích nội mạch và căng thành nhĩ</a:t>
            </a:r>
          </a:p>
          <a:p>
            <a:pPr marL="574675" lvl="1" indent="-300038">
              <a:lnSpc>
                <a:spcPct val="170000"/>
              </a:lnSpc>
              <a:spcBef>
                <a:spcPts val="0"/>
              </a:spcBef>
              <a:buSzPct val="100000"/>
              <a:buFont typeface="Wingdings" panose="05000000000000000000" pitchFamily="2" charset="2"/>
              <a:buChar char="§"/>
            </a:pPr>
            <a:r>
              <a:rPr lang="en-US" sz="2800"/>
              <a:t>BNP</a:t>
            </a:r>
          </a:p>
          <a:p>
            <a:pPr marL="798513" lvl="3" indent="-288925">
              <a:lnSpc>
                <a:spcPct val="150000"/>
              </a:lnSpc>
              <a:spcBef>
                <a:spcPts val="0"/>
              </a:spcBef>
              <a:buSzPct val="100000"/>
              <a:buFont typeface="Wingdings" panose="05000000000000000000" pitchFamily="2" charset="2"/>
              <a:buChar char="ü"/>
            </a:pPr>
            <a:r>
              <a:rPr lang="en-US" sz="2400"/>
              <a:t>Chủ yếu từ tế bào cơ tim của tâm thất</a:t>
            </a:r>
          </a:p>
          <a:p>
            <a:pPr marL="798513" lvl="3" indent="-288925">
              <a:lnSpc>
                <a:spcPct val="150000"/>
              </a:lnSpc>
              <a:spcBef>
                <a:spcPts val="0"/>
              </a:spcBef>
              <a:buSzPct val="100000"/>
              <a:buFont typeface="Wingdings" panose="05000000000000000000" pitchFamily="2" charset="2"/>
              <a:buChar char="ü"/>
            </a:pPr>
            <a:r>
              <a:rPr lang="en-US" sz="2400"/>
              <a:t>Phóng thích khi có căng thành thất</a:t>
            </a:r>
          </a:p>
          <a:p>
            <a:pPr marL="574675" lvl="1" indent="-300038">
              <a:lnSpc>
                <a:spcPct val="170000"/>
              </a:lnSpc>
              <a:spcBef>
                <a:spcPts val="0"/>
              </a:spcBef>
              <a:buSzPct val="100000"/>
              <a:buFont typeface="Wingdings" panose="05000000000000000000" pitchFamily="2" charset="2"/>
              <a:buChar char="§"/>
            </a:pPr>
            <a:r>
              <a:rPr lang="en-US" sz="2800"/>
              <a:t>CNP</a:t>
            </a:r>
          </a:p>
          <a:p>
            <a:pPr marL="798513" lvl="3" indent="-288925">
              <a:lnSpc>
                <a:spcPct val="150000"/>
              </a:lnSpc>
              <a:spcBef>
                <a:spcPts val="0"/>
              </a:spcBef>
              <a:buSzPct val="100000"/>
              <a:buFont typeface="Wingdings" panose="05000000000000000000" pitchFamily="2" charset="2"/>
              <a:buChar char="ü"/>
            </a:pPr>
            <a:r>
              <a:rPr lang="en-US" sz="2400"/>
              <a:t>Chủ yếu từ tế bào nội mô mạch máu</a:t>
            </a:r>
          </a:p>
          <a:p>
            <a:pPr marL="798513" lvl="3" indent="-288925">
              <a:lnSpc>
                <a:spcPct val="150000"/>
              </a:lnSpc>
              <a:spcBef>
                <a:spcPts val="0"/>
              </a:spcBef>
              <a:buSzPct val="100000"/>
              <a:buFont typeface="Wingdings" panose="05000000000000000000" pitchFamily="2" charset="2"/>
              <a:buChar char="ü"/>
            </a:pPr>
            <a:r>
              <a:rPr lang="en-US" sz="2400"/>
              <a:t>Có vai trò chủ yếu trên sự giãn mạch</a:t>
            </a:r>
          </a:p>
        </p:txBody>
      </p:sp>
    </p:spTree>
    <p:extLst>
      <p:ext uri="{BB962C8B-B14F-4D97-AF65-F5344CB8AC3E}">
        <p14:creationId xmlns:p14="http://schemas.microsoft.com/office/powerpoint/2010/main" val="1487893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9" name="Title 1"/>
          <p:cNvSpPr txBox="1">
            <a:spLocks/>
          </p:cNvSpPr>
          <p:nvPr/>
        </p:nvSpPr>
        <p:spPr>
          <a:xfrm>
            <a:off x="159152" y="381000"/>
            <a:ext cx="8527648"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400" b="1" smtClean="0"/>
              <a:t>Đặc tính sinh học của peptide lợi niệu Na</a:t>
            </a:r>
            <a:endParaRPr lang="en-US" sz="3400" b="1"/>
          </a:p>
        </p:txBody>
      </p:sp>
      <p:graphicFrame>
        <p:nvGraphicFramePr>
          <p:cNvPr id="3" name="Table 2"/>
          <p:cNvGraphicFramePr>
            <a:graphicFrameLocks noGrp="1"/>
          </p:cNvGraphicFramePr>
          <p:nvPr>
            <p:extLst>
              <p:ext uri="{D42A27DB-BD31-4B8C-83A1-F6EECF244321}">
                <p14:modId xmlns:p14="http://schemas.microsoft.com/office/powerpoint/2010/main" val="3934218639"/>
              </p:ext>
            </p:extLst>
          </p:nvPr>
        </p:nvGraphicFramePr>
        <p:xfrm>
          <a:off x="152400" y="1328928"/>
          <a:ext cx="8762999" cy="5013608"/>
        </p:xfrm>
        <a:graphic>
          <a:graphicData uri="http://schemas.openxmlformats.org/drawingml/2006/table">
            <a:tbl>
              <a:tblPr firstRow="1" firstCol="1" bandRow="1">
                <a:tableStyleId>{ED083AE6-46FA-4A59-8FB0-9F97EB10719F}</a:tableStyleId>
              </a:tblPr>
              <a:tblGrid>
                <a:gridCol w="2895600">
                  <a:extLst>
                    <a:ext uri="{9D8B030D-6E8A-4147-A177-3AD203B41FA5}">
                      <a16:colId xmlns:a16="http://schemas.microsoft.com/office/drawing/2014/main" val="515673069"/>
                    </a:ext>
                  </a:extLst>
                </a:gridCol>
                <a:gridCol w="2057400">
                  <a:extLst>
                    <a:ext uri="{9D8B030D-6E8A-4147-A177-3AD203B41FA5}">
                      <a16:colId xmlns:a16="http://schemas.microsoft.com/office/drawing/2014/main" val="4054748883"/>
                    </a:ext>
                  </a:extLst>
                </a:gridCol>
                <a:gridCol w="1905000">
                  <a:extLst>
                    <a:ext uri="{9D8B030D-6E8A-4147-A177-3AD203B41FA5}">
                      <a16:colId xmlns:a16="http://schemas.microsoft.com/office/drawing/2014/main" val="3020579906"/>
                    </a:ext>
                  </a:extLst>
                </a:gridCol>
                <a:gridCol w="1904999">
                  <a:extLst>
                    <a:ext uri="{9D8B030D-6E8A-4147-A177-3AD203B41FA5}">
                      <a16:colId xmlns:a16="http://schemas.microsoft.com/office/drawing/2014/main" val="769385426"/>
                    </a:ext>
                  </a:extLst>
                </a:gridCol>
              </a:tblGrid>
              <a:tr h="481335">
                <a:tc>
                  <a:txBody>
                    <a:bodyPr/>
                    <a:lstStyle/>
                    <a:p>
                      <a:pPr algn="ctr">
                        <a:lnSpc>
                          <a:spcPct val="150000"/>
                        </a:lnSpc>
                        <a:spcAft>
                          <a:spcPts val="0"/>
                        </a:spcAft>
                      </a:pPr>
                      <a:r>
                        <a:rPr lang="en-US" sz="2200">
                          <a:effectLst/>
                        </a:rPr>
                        <a:t>Đặc tính</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a:effectLst/>
                        </a:rPr>
                        <a:t>ANP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a:effectLst/>
                        </a:rPr>
                        <a:t>BNP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a:effectLst/>
                        </a:rPr>
                        <a:t>CNP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49352648"/>
                  </a:ext>
                </a:extLst>
              </a:tr>
              <a:tr h="481335">
                <a:tc>
                  <a:txBody>
                    <a:bodyPr/>
                    <a:lstStyle/>
                    <a:p>
                      <a:pPr>
                        <a:lnSpc>
                          <a:spcPct val="150000"/>
                        </a:lnSpc>
                        <a:spcAft>
                          <a:spcPts val="0"/>
                        </a:spcAft>
                      </a:pPr>
                      <a:r>
                        <a:rPr lang="en-US" sz="2200" b="0">
                          <a:effectLst/>
                        </a:rPr>
                        <a:t>Chất tiền thân</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a:effectLst/>
                        </a:rPr>
                        <a:t>preproANP </a:t>
                      </a:r>
                      <a:endParaRPr lang="en-US" sz="2200" smtClean="0">
                        <a:effectLst/>
                      </a:endParaRPr>
                    </a:p>
                  </a:txBody>
                  <a:tcPr marL="68580" marR="68580" marT="0" marB="0" anchor="ctr"/>
                </a:tc>
                <a:tc>
                  <a:txBody>
                    <a:bodyPr/>
                    <a:lstStyle/>
                    <a:p>
                      <a:pPr algn="ctr">
                        <a:lnSpc>
                          <a:spcPct val="150000"/>
                        </a:lnSpc>
                        <a:spcAft>
                          <a:spcPts val="0"/>
                        </a:spcAft>
                      </a:pPr>
                      <a:r>
                        <a:rPr lang="en-US" sz="2200">
                          <a:effectLst/>
                        </a:rPr>
                        <a:t>preproBNP </a:t>
                      </a:r>
                      <a:endParaRPr lang="en-US" sz="2200" smtClean="0">
                        <a:effectLst/>
                      </a:endParaRPr>
                    </a:p>
                  </a:txBody>
                  <a:tcPr marL="68580" marR="68580" marT="0" marB="0" anchor="ctr"/>
                </a:tc>
                <a:tc>
                  <a:txBody>
                    <a:bodyPr/>
                    <a:lstStyle/>
                    <a:p>
                      <a:pPr algn="ctr">
                        <a:lnSpc>
                          <a:spcPct val="150000"/>
                        </a:lnSpc>
                        <a:spcAft>
                          <a:spcPts val="0"/>
                        </a:spcAft>
                      </a:pPr>
                      <a:r>
                        <a:rPr lang="en-US" sz="2200">
                          <a:effectLst/>
                        </a:rPr>
                        <a:t>preproCNP </a:t>
                      </a:r>
                      <a:endParaRPr lang="en-US" sz="2200" smtClean="0">
                        <a:effectLst/>
                      </a:endParaRPr>
                    </a:p>
                  </a:txBody>
                  <a:tcPr marL="68580" marR="68580" marT="0" marB="0" anchor="ctr"/>
                </a:tc>
                <a:extLst>
                  <a:ext uri="{0D108BD9-81ED-4DB2-BD59-A6C34878D82A}">
                    <a16:rowId xmlns:a16="http://schemas.microsoft.com/office/drawing/2014/main" val="1237121430"/>
                  </a:ext>
                </a:extLst>
              </a:tr>
              <a:tr h="481335">
                <a:tc>
                  <a:txBody>
                    <a:bodyPr/>
                    <a:lstStyle/>
                    <a:p>
                      <a:pPr>
                        <a:lnSpc>
                          <a:spcPct val="150000"/>
                        </a:lnSpc>
                        <a:spcAft>
                          <a:spcPts val="0"/>
                        </a:spcAft>
                      </a:pPr>
                      <a:r>
                        <a:rPr lang="en-US" sz="2200" b="0">
                          <a:effectLst/>
                        </a:rPr>
                        <a:t>Prohormone</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a:effectLst/>
                        </a:rPr>
                        <a:t>proANP </a:t>
                      </a:r>
                      <a:endParaRPr lang="en-US" sz="2200" smtClean="0">
                        <a:effectLst/>
                      </a:endParaRPr>
                    </a:p>
                  </a:txBody>
                  <a:tcPr marL="68580" marR="68580" marT="0" marB="0" anchor="ctr"/>
                </a:tc>
                <a:tc>
                  <a:txBody>
                    <a:bodyPr/>
                    <a:lstStyle/>
                    <a:p>
                      <a:pPr algn="ctr">
                        <a:lnSpc>
                          <a:spcPct val="150000"/>
                        </a:lnSpc>
                        <a:spcAft>
                          <a:spcPts val="0"/>
                        </a:spcAft>
                      </a:pPr>
                      <a:r>
                        <a:rPr lang="en-US" sz="2200" smtClean="0">
                          <a:effectLst/>
                        </a:rPr>
                        <a:t>proBNP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smtClean="0">
                          <a:effectLst/>
                        </a:rPr>
                        <a:t>proCNP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9397555"/>
                  </a:ext>
                </a:extLst>
              </a:tr>
              <a:tr h="998044">
                <a:tc>
                  <a:txBody>
                    <a:bodyPr/>
                    <a:lstStyle/>
                    <a:p>
                      <a:pPr>
                        <a:lnSpc>
                          <a:spcPct val="150000"/>
                        </a:lnSpc>
                        <a:spcAft>
                          <a:spcPts val="0"/>
                        </a:spcAft>
                      </a:pPr>
                      <a:r>
                        <a:rPr lang="en-US" sz="2200" b="0">
                          <a:effectLst/>
                        </a:rPr>
                        <a:t>Hormone hoạt động</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smtClean="0">
                          <a:effectLst/>
                        </a:rPr>
                        <a:t>ANP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smtClean="0">
                          <a:effectLst/>
                        </a:rPr>
                        <a:t>BNP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smtClean="0">
                          <a:effectLst/>
                        </a:rPr>
                        <a:t>CNP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22675631"/>
                  </a:ext>
                </a:extLst>
              </a:tr>
              <a:tr h="998044">
                <a:tc>
                  <a:txBody>
                    <a:bodyPr/>
                    <a:lstStyle/>
                    <a:p>
                      <a:pPr>
                        <a:lnSpc>
                          <a:spcPct val="150000"/>
                        </a:lnSpc>
                        <a:spcAft>
                          <a:spcPts val="0"/>
                        </a:spcAft>
                      </a:pPr>
                      <a:r>
                        <a:rPr lang="en-US" sz="2200" b="0">
                          <a:effectLst/>
                        </a:rPr>
                        <a:t>Mảnh tận amino của prohormone</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a:effectLst/>
                        </a:rPr>
                        <a:t>NT-proANP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a:effectLst/>
                        </a:rPr>
                        <a:t>NT-proBNP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a:effectLst/>
                        </a:rPr>
                        <a:t>NT-proCNP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84009714"/>
                  </a:ext>
                </a:extLst>
              </a:tr>
              <a:tr h="481335">
                <a:tc>
                  <a:txBody>
                    <a:bodyPr/>
                    <a:lstStyle/>
                    <a:p>
                      <a:pPr>
                        <a:lnSpc>
                          <a:spcPct val="150000"/>
                        </a:lnSpc>
                        <a:spcAft>
                          <a:spcPts val="0"/>
                        </a:spcAft>
                      </a:pPr>
                      <a:r>
                        <a:rPr lang="en-US" sz="2200" b="0">
                          <a:effectLst/>
                        </a:rPr>
                        <a:t>Cơ chế đào thải</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a:effectLst/>
                        </a:rPr>
                        <a:t>NPR-C, NEP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a:effectLst/>
                        </a:rPr>
                        <a:t>NPR-C, NEP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a:effectLst/>
                        </a:rPr>
                        <a:t>NPR-C, NEP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78492207"/>
                  </a:ext>
                </a:extLst>
              </a:tr>
              <a:tr h="998044">
                <a:tc>
                  <a:txBody>
                    <a:bodyPr/>
                    <a:lstStyle/>
                    <a:p>
                      <a:pPr>
                        <a:lnSpc>
                          <a:spcPct val="150000"/>
                        </a:lnSpc>
                        <a:spcAft>
                          <a:spcPts val="0"/>
                        </a:spcAft>
                      </a:pPr>
                      <a:r>
                        <a:rPr lang="en-US" sz="2200" b="0">
                          <a:effectLst/>
                        </a:rPr>
                        <a:t>Thời gian bán hủy </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a:effectLst/>
                        </a:rPr>
                        <a:t>3 phút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a:effectLst/>
                        </a:rPr>
                        <a:t>20 phút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200">
                          <a:effectLst/>
                        </a:rPr>
                        <a:t>3 phút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16587868"/>
                  </a:ext>
                </a:extLst>
              </a:tr>
            </a:tbl>
          </a:graphicData>
        </a:graphic>
      </p:graphicFrame>
      <p:sp>
        <p:nvSpPr>
          <p:cNvPr id="5" name="Rectangle 4"/>
          <p:cNvSpPr/>
          <p:nvPr/>
        </p:nvSpPr>
        <p:spPr>
          <a:xfrm>
            <a:off x="275863" y="6475691"/>
            <a:ext cx="8487137" cy="322845"/>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Cardiovascular </a:t>
            </a:r>
            <a:r>
              <a:rPr lang="en-US" sz="1400" i="1">
                <a:ea typeface="Calibri" panose="020F0502020204030204" pitchFamily="34" charset="0"/>
                <a:cs typeface="Times New Roman" panose="02020603050405020304" pitchFamily="18" charset="0"/>
              </a:rPr>
              <a:t>Biomarkers: Pathophysiology and Disease Management. Humana Press. 2006: 347-372</a:t>
            </a:r>
          </a:p>
        </p:txBody>
      </p:sp>
    </p:spTree>
    <p:extLst>
      <p:ext uri="{BB962C8B-B14F-4D97-AF65-F5344CB8AC3E}">
        <p14:creationId xmlns:p14="http://schemas.microsoft.com/office/powerpoint/2010/main" val="21971123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pic>
        <p:nvPicPr>
          <p:cNvPr id="2" name="Picture 1"/>
          <p:cNvPicPr>
            <a:picLocks noChangeAspect="1"/>
          </p:cNvPicPr>
          <p:nvPr/>
        </p:nvPicPr>
        <p:blipFill>
          <a:blip r:embed="rId3"/>
          <a:stretch>
            <a:fillRect/>
          </a:stretch>
        </p:blipFill>
        <p:spPr>
          <a:xfrm>
            <a:off x="1066800" y="1143000"/>
            <a:ext cx="7086600" cy="5390279"/>
          </a:xfrm>
          <a:prstGeom prst="rect">
            <a:avLst/>
          </a:prstGeom>
        </p:spPr>
      </p:pic>
      <p:sp>
        <p:nvSpPr>
          <p:cNvPr id="8" name="Title 1"/>
          <p:cNvSpPr txBox="1">
            <a:spLocks/>
          </p:cNvSpPr>
          <p:nvPr/>
        </p:nvSpPr>
        <p:spPr>
          <a:xfrm>
            <a:off x="159152" y="228600"/>
            <a:ext cx="8527648"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400" b="1" smtClean="0"/>
              <a:t>BNP và NT-pro BNP</a:t>
            </a:r>
            <a:endParaRPr lang="en-US" sz="3400" b="1"/>
          </a:p>
        </p:txBody>
      </p:sp>
      <p:sp>
        <p:nvSpPr>
          <p:cNvPr id="5" name="Rectangle 4"/>
          <p:cNvSpPr/>
          <p:nvPr/>
        </p:nvSpPr>
        <p:spPr>
          <a:xfrm>
            <a:off x="275863" y="6551891"/>
            <a:ext cx="8487137" cy="306109"/>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Biomarkers </a:t>
            </a:r>
            <a:r>
              <a:rPr lang="en-US" sz="1400" i="1">
                <a:ea typeface="Calibri" panose="020F0502020204030204" pitchFamily="34" charset="0"/>
                <a:cs typeface="Times New Roman" panose="02020603050405020304" pitchFamily="18" charset="0"/>
              </a:rPr>
              <a:t>in Heart Disease. American Heart Association. 2008: 95-115</a:t>
            </a:r>
          </a:p>
        </p:txBody>
      </p:sp>
    </p:spTree>
    <p:extLst>
      <p:ext uri="{BB962C8B-B14F-4D97-AF65-F5344CB8AC3E}">
        <p14:creationId xmlns:p14="http://schemas.microsoft.com/office/powerpoint/2010/main" val="20008344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9" name="Title 1"/>
          <p:cNvSpPr txBox="1">
            <a:spLocks/>
          </p:cNvSpPr>
          <p:nvPr/>
        </p:nvSpPr>
        <p:spPr>
          <a:xfrm>
            <a:off x="159152" y="304800"/>
            <a:ext cx="8527648"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400" b="1" smtClean="0"/>
              <a:t>BNP và NT-pro BNP</a:t>
            </a:r>
            <a:endParaRPr lang="en-US" sz="3400" b="1"/>
          </a:p>
        </p:txBody>
      </p:sp>
      <p:pic>
        <p:nvPicPr>
          <p:cNvPr id="4" name="Picture 3"/>
          <p:cNvPicPr>
            <a:picLocks noChangeAspect="1"/>
          </p:cNvPicPr>
          <p:nvPr/>
        </p:nvPicPr>
        <p:blipFill>
          <a:blip r:embed="rId3"/>
          <a:stretch>
            <a:fillRect/>
          </a:stretch>
        </p:blipFill>
        <p:spPr>
          <a:xfrm>
            <a:off x="594360" y="1143000"/>
            <a:ext cx="8077200" cy="5170281"/>
          </a:xfrm>
          <a:prstGeom prst="rect">
            <a:avLst/>
          </a:prstGeom>
        </p:spPr>
      </p:pic>
      <p:sp>
        <p:nvSpPr>
          <p:cNvPr id="5" name="Rectangle 4"/>
          <p:cNvSpPr/>
          <p:nvPr/>
        </p:nvSpPr>
        <p:spPr>
          <a:xfrm>
            <a:off x="275863" y="6475691"/>
            <a:ext cx="8487137" cy="322845"/>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Cardiovascular </a:t>
            </a:r>
            <a:r>
              <a:rPr lang="en-US" sz="1400" i="1">
                <a:ea typeface="Calibri" panose="020F0502020204030204" pitchFamily="34" charset="0"/>
                <a:cs typeface="Times New Roman" panose="02020603050405020304" pitchFamily="18" charset="0"/>
              </a:rPr>
              <a:t>Biomarkers: Pathophysiology and Disease Management. Humana Press. 2006: 347-372</a:t>
            </a:r>
          </a:p>
        </p:txBody>
      </p:sp>
    </p:spTree>
    <p:extLst>
      <p:ext uri="{BB962C8B-B14F-4D97-AF65-F5344CB8AC3E}">
        <p14:creationId xmlns:p14="http://schemas.microsoft.com/office/powerpoint/2010/main" val="23277876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9" name="Content Placeholder 2"/>
          <p:cNvSpPr txBox="1">
            <a:spLocks/>
          </p:cNvSpPr>
          <p:nvPr/>
        </p:nvSpPr>
        <p:spPr>
          <a:xfrm>
            <a:off x="228599" y="1371600"/>
            <a:ext cx="8763001" cy="46482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lvl="1">
              <a:lnSpc>
                <a:spcPct val="170000"/>
              </a:lnSpc>
              <a:spcBef>
                <a:spcPts val="0"/>
              </a:spcBef>
              <a:buSzPct val="100000"/>
              <a:buFont typeface="Wingdings" panose="05000000000000000000" pitchFamily="2" charset="2"/>
              <a:buChar char="§"/>
            </a:pPr>
            <a:r>
              <a:rPr lang="en-US" sz="2600"/>
              <a:t>Thời gian bán hủy khác nhau</a:t>
            </a:r>
          </a:p>
          <a:p>
            <a:pPr lvl="2">
              <a:lnSpc>
                <a:spcPct val="170000"/>
              </a:lnSpc>
              <a:spcBef>
                <a:spcPts val="0"/>
              </a:spcBef>
              <a:buSzPct val="100000"/>
              <a:buFont typeface="Wingdings" panose="05000000000000000000" pitchFamily="2" charset="2"/>
              <a:buChar char="ü"/>
            </a:pPr>
            <a:r>
              <a:rPr lang="en-US" sz="2400"/>
              <a:t>BNP: 20 phút</a:t>
            </a:r>
          </a:p>
          <a:p>
            <a:pPr lvl="2">
              <a:lnSpc>
                <a:spcPct val="170000"/>
              </a:lnSpc>
              <a:spcBef>
                <a:spcPts val="0"/>
              </a:spcBef>
              <a:buSzPct val="100000"/>
              <a:buFont typeface="Wingdings" panose="05000000000000000000" pitchFamily="2" charset="2"/>
              <a:buChar char="ü"/>
            </a:pPr>
            <a:r>
              <a:rPr lang="en-US" sz="2400"/>
              <a:t>NT-proBNP: 90 </a:t>
            </a:r>
            <a:r>
              <a:rPr lang="en-US" sz="2600" smtClean="0"/>
              <a:t>phút</a:t>
            </a:r>
          </a:p>
          <a:p>
            <a:pPr lvl="1">
              <a:lnSpc>
                <a:spcPct val="170000"/>
              </a:lnSpc>
              <a:spcBef>
                <a:spcPts val="0"/>
              </a:spcBef>
              <a:buSzPct val="100000"/>
              <a:buFont typeface="Wingdings" panose="05000000000000000000" pitchFamily="2" charset="2"/>
              <a:buChar char="§"/>
            </a:pPr>
            <a:r>
              <a:rPr lang="en-US" sz="2600"/>
              <a:t>Điểm cắt để chẩn </a:t>
            </a:r>
            <a:r>
              <a:rPr lang="en-US" sz="2600" smtClean="0"/>
              <a:t>đoán/loại </a:t>
            </a:r>
            <a:r>
              <a:rPr lang="en-US" sz="2600"/>
              <a:t>trừ suy </a:t>
            </a:r>
            <a:r>
              <a:rPr lang="en-US" sz="2600" smtClean="0"/>
              <a:t>tim khác nhau</a:t>
            </a:r>
          </a:p>
          <a:p>
            <a:pPr lvl="1">
              <a:lnSpc>
                <a:spcPct val="180000"/>
              </a:lnSpc>
              <a:spcBef>
                <a:spcPts val="0"/>
              </a:spcBef>
              <a:buSzPct val="100000"/>
              <a:buFont typeface="Wingdings" panose="05000000000000000000" pitchFamily="2" charset="2"/>
              <a:buChar char="§"/>
            </a:pPr>
            <a:r>
              <a:rPr lang="en-US" sz="2600" smtClean="0"/>
              <a:t>Nồng độ cao hơn trong suy tim cấp và lớn tuổi</a:t>
            </a:r>
            <a:endParaRPr lang="en-US" sz="2600"/>
          </a:p>
        </p:txBody>
      </p:sp>
      <p:sp>
        <p:nvSpPr>
          <p:cNvPr id="8" name="Title 1"/>
          <p:cNvSpPr txBox="1">
            <a:spLocks/>
          </p:cNvSpPr>
          <p:nvPr/>
        </p:nvSpPr>
        <p:spPr>
          <a:xfrm>
            <a:off x="159152" y="381000"/>
            <a:ext cx="8527648"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400" b="1" smtClean="0"/>
              <a:t>BNP và NT-pro BNP</a:t>
            </a:r>
            <a:endParaRPr lang="en-US" sz="3400" b="1"/>
          </a:p>
        </p:txBody>
      </p:sp>
    </p:spTree>
    <p:extLst>
      <p:ext uri="{BB962C8B-B14F-4D97-AF65-F5344CB8AC3E}">
        <p14:creationId xmlns:p14="http://schemas.microsoft.com/office/powerpoint/2010/main" val="39254427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9" name="Title 1"/>
          <p:cNvSpPr txBox="1">
            <a:spLocks/>
          </p:cNvSpPr>
          <p:nvPr/>
        </p:nvSpPr>
        <p:spPr>
          <a:xfrm>
            <a:off x="159152" y="381000"/>
            <a:ext cx="8527648"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400" b="1" smtClean="0"/>
              <a:t>Điểm cắt của peptide lợi niệu Na</a:t>
            </a:r>
            <a:endParaRPr lang="en-US" sz="3400" b="1"/>
          </a:p>
        </p:txBody>
      </p:sp>
      <p:graphicFrame>
        <p:nvGraphicFramePr>
          <p:cNvPr id="2" name="Table 1"/>
          <p:cNvGraphicFramePr>
            <a:graphicFrameLocks noGrp="1"/>
          </p:cNvGraphicFramePr>
          <p:nvPr>
            <p:extLst>
              <p:ext uri="{D42A27DB-BD31-4B8C-83A1-F6EECF244321}">
                <p14:modId xmlns:p14="http://schemas.microsoft.com/office/powerpoint/2010/main" val="4174453014"/>
              </p:ext>
            </p:extLst>
          </p:nvPr>
        </p:nvGraphicFramePr>
        <p:xfrm>
          <a:off x="82950" y="1676400"/>
          <a:ext cx="8984850" cy="3398168"/>
        </p:xfrm>
        <a:graphic>
          <a:graphicData uri="http://schemas.openxmlformats.org/drawingml/2006/table">
            <a:tbl>
              <a:tblPr firstRow="1" firstCol="1" bandRow="1">
                <a:tableStyleId>{ED083AE6-46FA-4A59-8FB0-9F97EB10719F}</a:tableStyleId>
              </a:tblPr>
              <a:tblGrid>
                <a:gridCol w="2050650">
                  <a:extLst>
                    <a:ext uri="{9D8B030D-6E8A-4147-A177-3AD203B41FA5}">
                      <a16:colId xmlns:a16="http://schemas.microsoft.com/office/drawing/2014/main" val="1791058786"/>
                    </a:ext>
                  </a:extLst>
                </a:gridCol>
                <a:gridCol w="2133600">
                  <a:extLst>
                    <a:ext uri="{9D8B030D-6E8A-4147-A177-3AD203B41FA5}">
                      <a16:colId xmlns:a16="http://schemas.microsoft.com/office/drawing/2014/main" val="2143146698"/>
                    </a:ext>
                  </a:extLst>
                </a:gridCol>
                <a:gridCol w="1219200">
                  <a:extLst>
                    <a:ext uri="{9D8B030D-6E8A-4147-A177-3AD203B41FA5}">
                      <a16:colId xmlns:a16="http://schemas.microsoft.com/office/drawing/2014/main" val="1463558427"/>
                    </a:ext>
                  </a:extLst>
                </a:gridCol>
                <a:gridCol w="1676400">
                  <a:extLst>
                    <a:ext uri="{9D8B030D-6E8A-4147-A177-3AD203B41FA5}">
                      <a16:colId xmlns:a16="http://schemas.microsoft.com/office/drawing/2014/main" val="3775910881"/>
                    </a:ext>
                  </a:extLst>
                </a:gridCol>
                <a:gridCol w="990600">
                  <a:extLst>
                    <a:ext uri="{9D8B030D-6E8A-4147-A177-3AD203B41FA5}">
                      <a16:colId xmlns:a16="http://schemas.microsoft.com/office/drawing/2014/main" val="1427820381"/>
                    </a:ext>
                  </a:extLst>
                </a:gridCol>
                <a:gridCol w="914400">
                  <a:extLst>
                    <a:ext uri="{9D8B030D-6E8A-4147-A177-3AD203B41FA5}">
                      <a16:colId xmlns:a16="http://schemas.microsoft.com/office/drawing/2014/main" val="1062705009"/>
                    </a:ext>
                  </a:extLst>
                </a:gridCol>
              </a:tblGrid>
              <a:tr h="1219200">
                <a:tc>
                  <a:txBody>
                    <a:bodyPr/>
                    <a:lstStyle/>
                    <a:p>
                      <a:pPr algn="ctr">
                        <a:lnSpc>
                          <a:spcPct val="150000"/>
                        </a:lnSpc>
                        <a:spcAft>
                          <a:spcPts val="0"/>
                        </a:spcAft>
                      </a:pPr>
                      <a:r>
                        <a:rPr lang="en-US" sz="2200">
                          <a:effectLst/>
                        </a:rPr>
                        <a:t>Peptide</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Điểm cắt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Độ nhạy</a:t>
                      </a:r>
                    </a:p>
                    <a:p>
                      <a:pPr algn="ctr">
                        <a:lnSpc>
                          <a:spcPct val="150000"/>
                        </a:lnSpc>
                        <a:spcAft>
                          <a:spcPts val="0"/>
                        </a:spcAft>
                      </a:pPr>
                      <a:r>
                        <a:rPr lang="en-US" sz="2200">
                          <a:effectLst/>
                        </a:rPr>
                        <a: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13846" marR="13846" marT="0" marB="0" anchor="ctr"/>
                </a:tc>
                <a:tc>
                  <a:txBody>
                    <a:bodyPr/>
                    <a:lstStyle/>
                    <a:p>
                      <a:pPr algn="ctr">
                        <a:lnSpc>
                          <a:spcPct val="150000"/>
                        </a:lnSpc>
                        <a:spcAft>
                          <a:spcPts val="0"/>
                        </a:spcAft>
                      </a:pPr>
                      <a:r>
                        <a:rPr lang="en-US" sz="2200">
                          <a:effectLst/>
                        </a:rPr>
                        <a:t>Độ đặc hiệu (%)</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13846" marR="13846" marT="0" marB="0" anchor="ctr"/>
                </a:tc>
                <a:tc>
                  <a:txBody>
                    <a:bodyPr/>
                    <a:lstStyle/>
                    <a:p>
                      <a:pPr algn="ctr">
                        <a:lnSpc>
                          <a:spcPct val="150000"/>
                        </a:lnSpc>
                        <a:spcAft>
                          <a:spcPts val="0"/>
                        </a:spcAft>
                      </a:pPr>
                      <a:r>
                        <a:rPr lang="en-US" sz="2200">
                          <a:effectLst/>
                        </a:rPr>
                        <a:t>PPV</a:t>
                      </a:r>
                    </a:p>
                    <a:p>
                      <a:pPr algn="ctr">
                        <a:lnSpc>
                          <a:spcPct val="150000"/>
                        </a:lnSpc>
                        <a:spcAft>
                          <a:spcPts val="0"/>
                        </a:spcAft>
                      </a:pPr>
                      <a:r>
                        <a:rPr lang="en-US" sz="2200">
                          <a:effectLst/>
                        </a:rPr>
                        <a: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NPV</a:t>
                      </a:r>
                    </a:p>
                    <a:p>
                      <a:pPr algn="ctr">
                        <a:lnSpc>
                          <a:spcPct val="150000"/>
                        </a:lnSpc>
                        <a:spcAft>
                          <a:spcPts val="0"/>
                        </a:spcAft>
                      </a:pPr>
                      <a:r>
                        <a:rPr lang="en-US" sz="2200">
                          <a:effectLst/>
                        </a:rPr>
                        <a: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val="2656268002"/>
                  </a:ext>
                </a:extLst>
              </a:tr>
              <a:tr h="544742">
                <a:tc gridSpan="6">
                  <a:txBody>
                    <a:bodyPr/>
                    <a:lstStyle/>
                    <a:p>
                      <a:pPr algn="just">
                        <a:lnSpc>
                          <a:spcPct val="150000"/>
                        </a:lnSpc>
                        <a:spcAft>
                          <a:spcPts val="0"/>
                        </a:spcAft>
                      </a:pPr>
                      <a:r>
                        <a:rPr lang="en-US" sz="2200">
                          <a:effectLst/>
                        </a:rPr>
                        <a:t>Loại trừ suy tim mất bù cấp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26516883"/>
                  </a:ext>
                </a:extLst>
              </a:tr>
              <a:tr h="544742">
                <a:tc>
                  <a:txBody>
                    <a:bodyPr/>
                    <a:lstStyle/>
                    <a:p>
                      <a:pPr algn="just">
                        <a:lnSpc>
                          <a:spcPct val="150000"/>
                        </a:lnSpc>
                        <a:spcAft>
                          <a:spcPts val="0"/>
                        </a:spcAft>
                      </a:pPr>
                      <a:r>
                        <a:rPr lang="en-US" sz="2200" b="0">
                          <a:effectLst/>
                        </a:rPr>
                        <a:t>BNP</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just">
                        <a:lnSpc>
                          <a:spcPct val="150000"/>
                        </a:lnSpc>
                        <a:spcAft>
                          <a:spcPts val="0"/>
                        </a:spcAft>
                      </a:pPr>
                      <a:r>
                        <a:rPr lang="en-US" sz="2200">
                          <a:effectLst/>
                        </a:rPr>
                        <a:t>&lt; 30-50 pg/mL</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97</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96</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val="2420327569"/>
                  </a:ext>
                </a:extLst>
              </a:tr>
              <a:tr h="544742">
                <a:tc>
                  <a:txBody>
                    <a:bodyPr/>
                    <a:lstStyle/>
                    <a:p>
                      <a:pPr algn="just">
                        <a:lnSpc>
                          <a:spcPct val="150000"/>
                        </a:lnSpc>
                        <a:spcAft>
                          <a:spcPts val="0"/>
                        </a:spcAft>
                      </a:pPr>
                      <a:r>
                        <a:rPr lang="en-US" sz="2200" b="0">
                          <a:effectLst/>
                        </a:rPr>
                        <a:t>NT-proBNP</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just">
                        <a:lnSpc>
                          <a:spcPct val="150000"/>
                        </a:lnSpc>
                        <a:spcAft>
                          <a:spcPts val="0"/>
                        </a:spcAft>
                      </a:pPr>
                      <a:r>
                        <a:rPr lang="en-US" sz="2200">
                          <a:effectLst/>
                        </a:rPr>
                        <a:t>&lt; 300 pg/mL</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99</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99</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val="2998815869"/>
                  </a:ext>
                </a:extLst>
              </a:tr>
              <a:tr h="544742">
                <a:tc>
                  <a:txBody>
                    <a:bodyPr/>
                    <a:lstStyle/>
                    <a:p>
                      <a:pPr algn="just">
                        <a:lnSpc>
                          <a:spcPct val="150000"/>
                        </a:lnSpc>
                        <a:spcAft>
                          <a:spcPts val="0"/>
                        </a:spcAft>
                      </a:pPr>
                      <a:r>
                        <a:rPr lang="en-US" sz="2200" b="0">
                          <a:effectLst/>
                        </a:rPr>
                        <a:t>MR-proANP</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just">
                        <a:lnSpc>
                          <a:spcPct val="150000"/>
                        </a:lnSpc>
                        <a:spcAft>
                          <a:spcPts val="0"/>
                        </a:spcAft>
                      </a:pPr>
                      <a:r>
                        <a:rPr lang="en-US" sz="2200">
                          <a:effectLst/>
                        </a:rPr>
                        <a:t>&lt; 57 pmol/L</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98</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97</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val="88905696"/>
                  </a:ext>
                </a:extLst>
              </a:tr>
            </a:tbl>
          </a:graphicData>
        </a:graphic>
      </p:graphicFrame>
      <p:sp>
        <p:nvSpPr>
          <p:cNvPr id="5" name="Rectangle 4"/>
          <p:cNvSpPr/>
          <p:nvPr/>
        </p:nvSpPr>
        <p:spPr>
          <a:xfrm>
            <a:off x="275863" y="6475691"/>
            <a:ext cx="8487137" cy="322845"/>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Braunwald's </a:t>
            </a:r>
            <a:r>
              <a:rPr lang="en-US" sz="1400" i="1">
                <a:ea typeface="Calibri" panose="020F0502020204030204" pitchFamily="34" charset="0"/>
                <a:cs typeface="Times New Roman" panose="02020603050405020304" pitchFamily="18" charset="0"/>
              </a:rPr>
              <a:t>Heart Disease: A Textbook of Cardiovascular Medicine. 11th </a:t>
            </a:r>
            <a:r>
              <a:rPr lang="en-US" sz="1400" i="1" smtClean="0">
                <a:ea typeface="Calibri" panose="020F0502020204030204" pitchFamily="34" charset="0"/>
                <a:cs typeface="Times New Roman" panose="02020603050405020304" pitchFamily="18" charset="0"/>
              </a:rPr>
              <a:t>Ed. </a:t>
            </a:r>
            <a:r>
              <a:rPr lang="en-US" sz="1400" i="1">
                <a:ea typeface="Calibri" panose="020F0502020204030204" pitchFamily="34" charset="0"/>
                <a:cs typeface="Times New Roman" panose="02020603050405020304" pitchFamily="18" charset="0"/>
              </a:rPr>
              <a:t>Elsevier. 2019: 403-417</a:t>
            </a:r>
          </a:p>
        </p:txBody>
      </p:sp>
    </p:spTree>
    <p:extLst>
      <p:ext uri="{BB962C8B-B14F-4D97-AF65-F5344CB8AC3E}">
        <p14:creationId xmlns:p14="http://schemas.microsoft.com/office/powerpoint/2010/main" val="22123841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9" name="Title 1"/>
          <p:cNvSpPr txBox="1">
            <a:spLocks/>
          </p:cNvSpPr>
          <p:nvPr/>
        </p:nvSpPr>
        <p:spPr>
          <a:xfrm>
            <a:off x="159152" y="381000"/>
            <a:ext cx="8527648"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400" b="1" smtClean="0"/>
              <a:t>Điểm cắt của peptide lợi niệu Na</a:t>
            </a:r>
            <a:endParaRPr lang="en-US" sz="3400" b="1"/>
          </a:p>
        </p:txBody>
      </p:sp>
      <p:graphicFrame>
        <p:nvGraphicFramePr>
          <p:cNvPr id="2" name="Table 1"/>
          <p:cNvGraphicFramePr>
            <a:graphicFrameLocks noGrp="1"/>
          </p:cNvGraphicFramePr>
          <p:nvPr>
            <p:extLst>
              <p:ext uri="{D42A27DB-BD31-4B8C-83A1-F6EECF244321}">
                <p14:modId xmlns:p14="http://schemas.microsoft.com/office/powerpoint/2010/main" val="1420273987"/>
              </p:ext>
            </p:extLst>
          </p:nvPr>
        </p:nvGraphicFramePr>
        <p:xfrm>
          <a:off x="133024" y="1524000"/>
          <a:ext cx="8984850" cy="3611880"/>
        </p:xfrm>
        <a:graphic>
          <a:graphicData uri="http://schemas.openxmlformats.org/drawingml/2006/table">
            <a:tbl>
              <a:tblPr firstRow="1" firstCol="1" bandRow="1">
                <a:tableStyleId>{ED083AE6-46FA-4A59-8FB0-9F97EB10719F}</a:tableStyleId>
              </a:tblPr>
              <a:tblGrid>
                <a:gridCol w="1974450">
                  <a:extLst>
                    <a:ext uri="{9D8B030D-6E8A-4147-A177-3AD203B41FA5}">
                      <a16:colId xmlns:a16="http://schemas.microsoft.com/office/drawing/2014/main" val="1791058786"/>
                    </a:ext>
                  </a:extLst>
                </a:gridCol>
                <a:gridCol w="2388326">
                  <a:extLst>
                    <a:ext uri="{9D8B030D-6E8A-4147-A177-3AD203B41FA5}">
                      <a16:colId xmlns:a16="http://schemas.microsoft.com/office/drawing/2014/main" val="620979443"/>
                    </a:ext>
                  </a:extLst>
                </a:gridCol>
                <a:gridCol w="1219200">
                  <a:extLst>
                    <a:ext uri="{9D8B030D-6E8A-4147-A177-3AD203B41FA5}">
                      <a16:colId xmlns:a16="http://schemas.microsoft.com/office/drawing/2014/main" val="1272364866"/>
                    </a:ext>
                  </a:extLst>
                </a:gridCol>
                <a:gridCol w="1752600">
                  <a:extLst>
                    <a:ext uri="{9D8B030D-6E8A-4147-A177-3AD203B41FA5}">
                      <a16:colId xmlns:a16="http://schemas.microsoft.com/office/drawing/2014/main" val="2553006066"/>
                    </a:ext>
                  </a:extLst>
                </a:gridCol>
                <a:gridCol w="762000">
                  <a:extLst>
                    <a:ext uri="{9D8B030D-6E8A-4147-A177-3AD203B41FA5}">
                      <a16:colId xmlns:a16="http://schemas.microsoft.com/office/drawing/2014/main" val="1711152556"/>
                    </a:ext>
                  </a:extLst>
                </a:gridCol>
                <a:gridCol w="888274">
                  <a:extLst>
                    <a:ext uri="{9D8B030D-6E8A-4147-A177-3AD203B41FA5}">
                      <a16:colId xmlns:a16="http://schemas.microsoft.com/office/drawing/2014/main" val="2071019016"/>
                    </a:ext>
                  </a:extLst>
                </a:gridCol>
              </a:tblGrid>
              <a:tr h="1066800">
                <a:tc>
                  <a:txBody>
                    <a:bodyPr/>
                    <a:lstStyle/>
                    <a:p>
                      <a:pPr algn="ctr">
                        <a:lnSpc>
                          <a:spcPct val="150000"/>
                        </a:lnSpc>
                        <a:spcAft>
                          <a:spcPts val="0"/>
                        </a:spcAft>
                      </a:pPr>
                      <a:r>
                        <a:rPr lang="en-US" sz="2200">
                          <a:effectLst/>
                        </a:rPr>
                        <a:t>Peptide</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Điểm cắt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Độ nhạy</a:t>
                      </a:r>
                    </a:p>
                    <a:p>
                      <a:pPr algn="ctr">
                        <a:lnSpc>
                          <a:spcPct val="150000"/>
                        </a:lnSpc>
                        <a:spcAft>
                          <a:spcPts val="0"/>
                        </a:spcAft>
                      </a:pPr>
                      <a:r>
                        <a:rPr lang="en-US" sz="2200">
                          <a:effectLst/>
                        </a:rPr>
                        <a: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13846" marR="13846" marT="0" marB="0" anchor="ctr"/>
                </a:tc>
                <a:tc>
                  <a:txBody>
                    <a:bodyPr/>
                    <a:lstStyle/>
                    <a:p>
                      <a:pPr algn="ctr">
                        <a:lnSpc>
                          <a:spcPct val="150000"/>
                        </a:lnSpc>
                        <a:spcAft>
                          <a:spcPts val="0"/>
                        </a:spcAft>
                      </a:pPr>
                      <a:r>
                        <a:rPr lang="en-US" sz="2200">
                          <a:effectLst/>
                        </a:rPr>
                        <a:t>Độ đặc hiệu (%)</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13846" marR="13846" marT="0" marB="0" anchor="ctr"/>
                </a:tc>
                <a:tc>
                  <a:txBody>
                    <a:bodyPr/>
                    <a:lstStyle/>
                    <a:p>
                      <a:pPr algn="ctr">
                        <a:lnSpc>
                          <a:spcPct val="150000"/>
                        </a:lnSpc>
                        <a:spcAft>
                          <a:spcPts val="0"/>
                        </a:spcAft>
                      </a:pPr>
                      <a:r>
                        <a:rPr lang="en-US" sz="2200">
                          <a:effectLst/>
                        </a:rPr>
                        <a:t>PPV</a:t>
                      </a:r>
                    </a:p>
                    <a:p>
                      <a:pPr algn="ctr">
                        <a:lnSpc>
                          <a:spcPct val="150000"/>
                        </a:lnSpc>
                        <a:spcAft>
                          <a:spcPts val="0"/>
                        </a:spcAft>
                      </a:pPr>
                      <a:r>
                        <a:rPr lang="en-US" sz="2200">
                          <a:effectLst/>
                        </a:rPr>
                        <a: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NPV</a:t>
                      </a:r>
                    </a:p>
                    <a:p>
                      <a:pPr algn="ctr">
                        <a:lnSpc>
                          <a:spcPct val="150000"/>
                        </a:lnSpc>
                        <a:spcAft>
                          <a:spcPts val="0"/>
                        </a:spcAft>
                      </a:pPr>
                      <a:r>
                        <a:rPr lang="en-US" sz="2200">
                          <a:effectLst/>
                        </a:rPr>
                        <a: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val="2656268002"/>
                  </a:ext>
                </a:extLst>
              </a:tr>
              <a:tr h="533400">
                <a:tc gridSpan="6">
                  <a:txBody>
                    <a:bodyPr/>
                    <a:lstStyle/>
                    <a:p>
                      <a:pPr>
                        <a:lnSpc>
                          <a:spcPct val="150000"/>
                        </a:lnSpc>
                        <a:spcAft>
                          <a:spcPts val="0"/>
                        </a:spcAft>
                      </a:pPr>
                      <a:r>
                        <a:rPr lang="en-US" sz="2200">
                          <a:effectLst/>
                        </a:rPr>
                        <a:t>Chẩn đoán suy tim mất bù cấp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38021463"/>
                  </a:ext>
                </a:extLst>
              </a:tr>
              <a:tr h="176212">
                <a:tc gridSpan="6">
                  <a:txBody>
                    <a:bodyPr/>
                    <a:lstStyle/>
                    <a:p>
                      <a:pPr>
                        <a:lnSpc>
                          <a:spcPct val="150000"/>
                        </a:lnSpc>
                        <a:spcAft>
                          <a:spcPts val="0"/>
                        </a:spcAft>
                      </a:pPr>
                      <a:r>
                        <a:rPr lang="en-US" sz="2200" b="0" i="1">
                          <a:effectLst/>
                        </a:rPr>
                        <a:t>Chiến lược 1 điểm cắt</a:t>
                      </a:r>
                      <a:endParaRPr lang="en-US" sz="22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98893700"/>
                  </a:ext>
                </a:extLst>
              </a:tr>
              <a:tr h="176212">
                <a:tc>
                  <a:txBody>
                    <a:bodyPr/>
                    <a:lstStyle/>
                    <a:p>
                      <a:pPr algn="just">
                        <a:lnSpc>
                          <a:spcPct val="150000"/>
                        </a:lnSpc>
                        <a:spcAft>
                          <a:spcPts val="0"/>
                        </a:spcAft>
                      </a:pPr>
                      <a:r>
                        <a:rPr lang="en-US" sz="2200" b="0">
                          <a:effectLst/>
                        </a:rPr>
                        <a:t>BNP</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just">
                        <a:lnSpc>
                          <a:spcPct val="150000"/>
                        </a:lnSpc>
                        <a:spcAft>
                          <a:spcPts val="0"/>
                        </a:spcAft>
                      </a:pPr>
                      <a:r>
                        <a:rPr lang="en-US" sz="2200">
                          <a:effectLst/>
                        </a:rPr>
                        <a:t>≥ 100 pg/mL</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90</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76</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79</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89</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val="3827475282"/>
                  </a:ext>
                </a:extLst>
              </a:tr>
              <a:tr h="176212">
                <a:tc>
                  <a:txBody>
                    <a:bodyPr/>
                    <a:lstStyle/>
                    <a:p>
                      <a:pPr algn="just">
                        <a:lnSpc>
                          <a:spcPct val="150000"/>
                        </a:lnSpc>
                        <a:spcAft>
                          <a:spcPts val="0"/>
                        </a:spcAft>
                      </a:pPr>
                      <a:r>
                        <a:rPr lang="en-US" sz="2200" b="0">
                          <a:effectLst/>
                        </a:rPr>
                        <a:t>NT-proBNP</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just">
                        <a:lnSpc>
                          <a:spcPct val="150000"/>
                        </a:lnSpc>
                        <a:spcAft>
                          <a:spcPts val="0"/>
                        </a:spcAft>
                      </a:pPr>
                      <a:r>
                        <a:rPr lang="en-US" sz="2200">
                          <a:effectLst/>
                        </a:rPr>
                        <a:t>≥ 900 pg/mL</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90</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85</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76</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94</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val="3349096109"/>
                  </a:ext>
                </a:extLst>
              </a:tr>
              <a:tr h="501777">
                <a:tc>
                  <a:txBody>
                    <a:bodyPr/>
                    <a:lstStyle/>
                    <a:p>
                      <a:pPr algn="just">
                        <a:lnSpc>
                          <a:spcPct val="150000"/>
                        </a:lnSpc>
                        <a:spcAft>
                          <a:spcPts val="0"/>
                        </a:spcAft>
                      </a:pPr>
                      <a:r>
                        <a:rPr lang="en-US" sz="2200" b="0">
                          <a:effectLst/>
                        </a:rPr>
                        <a:t>MR-proANP</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just">
                        <a:lnSpc>
                          <a:spcPct val="150000"/>
                        </a:lnSpc>
                        <a:spcAft>
                          <a:spcPts val="0"/>
                        </a:spcAft>
                      </a:pPr>
                      <a:r>
                        <a:rPr lang="en-US" sz="2200">
                          <a:effectLst/>
                        </a:rPr>
                        <a:t>≥ 127 pmol/L</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87</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79</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67</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2200">
                          <a:effectLst/>
                        </a:rPr>
                        <a:t>93</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val="2346602130"/>
                  </a:ext>
                </a:extLst>
              </a:tr>
            </a:tbl>
          </a:graphicData>
        </a:graphic>
      </p:graphicFrame>
      <p:sp>
        <p:nvSpPr>
          <p:cNvPr id="5" name="Rectangle 4"/>
          <p:cNvSpPr/>
          <p:nvPr/>
        </p:nvSpPr>
        <p:spPr>
          <a:xfrm>
            <a:off x="275863" y="6475691"/>
            <a:ext cx="8487137" cy="322845"/>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Braunwald's </a:t>
            </a:r>
            <a:r>
              <a:rPr lang="en-US" sz="1400" i="1">
                <a:ea typeface="Calibri" panose="020F0502020204030204" pitchFamily="34" charset="0"/>
                <a:cs typeface="Times New Roman" panose="02020603050405020304" pitchFamily="18" charset="0"/>
              </a:rPr>
              <a:t>Heart Disease: A Textbook of Cardiovascular Medicine. 11th </a:t>
            </a:r>
            <a:r>
              <a:rPr lang="en-US" sz="1400" i="1" smtClean="0">
                <a:ea typeface="Calibri" panose="020F0502020204030204" pitchFamily="34" charset="0"/>
                <a:cs typeface="Times New Roman" panose="02020603050405020304" pitchFamily="18" charset="0"/>
              </a:rPr>
              <a:t>Ed. </a:t>
            </a:r>
            <a:r>
              <a:rPr lang="en-US" sz="1400" i="1">
                <a:ea typeface="Calibri" panose="020F0502020204030204" pitchFamily="34" charset="0"/>
                <a:cs typeface="Times New Roman" panose="02020603050405020304" pitchFamily="18" charset="0"/>
              </a:rPr>
              <a:t>Elsevier. 2019: 403-417</a:t>
            </a:r>
          </a:p>
        </p:txBody>
      </p:sp>
    </p:spTree>
    <p:extLst>
      <p:ext uri="{BB962C8B-B14F-4D97-AF65-F5344CB8AC3E}">
        <p14:creationId xmlns:p14="http://schemas.microsoft.com/office/powerpoint/2010/main" val="1389753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4572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b="1" smtClean="0"/>
              <a:t>NỘI DUNG</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8" name="Content Placeholder 2"/>
          <p:cNvSpPr>
            <a:spLocks noGrp="1"/>
          </p:cNvSpPr>
          <p:nvPr>
            <p:ph idx="1"/>
          </p:nvPr>
        </p:nvSpPr>
        <p:spPr>
          <a:xfrm>
            <a:off x="304800" y="1371600"/>
            <a:ext cx="8458200" cy="4572000"/>
          </a:xfrm>
        </p:spPr>
        <p:txBody>
          <a:bodyPr>
            <a:normAutofit/>
          </a:bodyPr>
          <a:lstStyle/>
          <a:p>
            <a:pPr marL="457200" indent="-457200">
              <a:lnSpc>
                <a:spcPct val="150000"/>
              </a:lnSpc>
              <a:spcBef>
                <a:spcPts val="0"/>
              </a:spcBef>
              <a:buFont typeface="Arial" pitchFamily="34" charset="0"/>
              <a:buAutoNum type="arabicPeriod"/>
            </a:pPr>
            <a:r>
              <a:rPr lang="en-US" sz="3200" smtClean="0">
                <a:latin typeface="Arial" panose="020B0604020202020204" pitchFamily="34" charset="0"/>
                <a:cs typeface="Arial" panose="020B0604020202020204" pitchFamily="34" charset="0"/>
              </a:rPr>
              <a:t>Định nghĩa</a:t>
            </a:r>
          </a:p>
          <a:p>
            <a:pPr marL="457200" indent="-457200">
              <a:lnSpc>
                <a:spcPct val="150000"/>
              </a:lnSpc>
              <a:spcBef>
                <a:spcPts val="0"/>
              </a:spcBef>
              <a:buFont typeface="Arial" pitchFamily="34" charset="0"/>
              <a:buAutoNum type="arabicPeriod"/>
            </a:pPr>
            <a:r>
              <a:rPr lang="en-US" sz="3200" smtClean="0">
                <a:latin typeface="Arial" panose="020B0604020202020204" pitchFamily="34" charset="0"/>
                <a:cs typeface="Arial" panose="020B0604020202020204" pitchFamily="34" charset="0"/>
              </a:rPr>
              <a:t>Phân loại</a:t>
            </a:r>
          </a:p>
          <a:p>
            <a:pPr marL="457200" indent="-457200">
              <a:lnSpc>
                <a:spcPct val="150000"/>
              </a:lnSpc>
              <a:spcBef>
                <a:spcPts val="0"/>
              </a:spcBef>
              <a:buFont typeface="Arial" pitchFamily="34" charset="0"/>
              <a:buAutoNum type="arabicPeriod"/>
            </a:pPr>
            <a:r>
              <a:rPr lang="en-US" sz="3200" smtClean="0">
                <a:latin typeface="Arial" panose="020B0604020202020204" pitchFamily="34" charset="0"/>
                <a:cs typeface="Arial" panose="020B0604020202020204" pitchFamily="34" charset="0"/>
              </a:rPr>
              <a:t>Chất chỉ điểm sinh học hoại tử cơ tim</a:t>
            </a:r>
          </a:p>
          <a:p>
            <a:pPr marL="457200" indent="-457200">
              <a:lnSpc>
                <a:spcPct val="150000"/>
              </a:lnSpc>
              <a:spcBef>
                <a:spcPts val="0"/>
              </a:spcBef>
              <a:buFont typeface="Arial" pitchFamily="34" charset="0"/>
              <a:buAutoNum type="arabicPeriod"/>
            </a:pPr>
            <a:r>
              <a:rPr lang="en-US" sz="3200" smtClean="0">
                <a:latin typeface="Arial" panose="020B0604020202020204" pitchFamily="34" charset="0"/>
                <a:cs typeface="Arial" panose="020B0604020202020204" pitchFamily="34" charset="0"/>
              </a:rPr>
              <a:t>Chất chỉ điểm sinh học căng cơ tim</a:t>
            </a:r>
            <a:endParaRPr lang="en-US" sz="32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13493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9" name="Title 1"/>
          <p:cNvSpPr txBox="1">
            <a:spLocks/>
          </p:cNvSpPr>
          <p:nvPr/>
        </p:nvSpPr>
        <p:spPr>
          <a:xfrm>
            <a:off x="159152" y="381000"/>
            <a:ext cx="8527648"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400" b="1" smtClean="0"/>
              <a:t>Điểm cắt của peptide lợi niệu Na</a:t>
            </a:r>
            <a:endParaRPr lang="en-US" sz="3400" b="1"/>
          </a:p>
        </p:txBody>
      </p:sp>
      <p:graphicFrame>
        <p:nvGraphicFramePr>
          <p:cNvPr id="2" name="Table 1"/>
          <p:cNvGraphicFramePr>
            <a:graphicFrameLocks noGrp="1"/>
          </p:cNvGraphicFramePr>
          <p:nvPr>
            <p:extLst>
              <p:ext uri="{D42A27DB-BD31-4B8C-83A1-F6EECF244321}">
                <p14:modId xmlns:p14="http://schemas.microsoft.com/office/powerpoint/2010/main" val="2252876713"/>
              </p:ext>
            </p:extLst>
          </p:nvPr>
        </p:nvGraphicFramePr>
        <p:xfrm>
          <a:off x="76200" y="1219200"/>
          <a:ext cx="8984850" cy="5250180"/>
        </p:xfrm>
        <a:graphic>
          <a:graphicData uri="http://schemas.openxmlformats.org/drawingml/2006/table">
            <a:tbl>
              <a:tblPr firstRow="1" firstCol="1" bandRow="1">
                <a:tableStyleId>{ED083AE6-46FA-4A59-8FB0-9F97EB10719F}</a:tableStyleId>
              </a:tblPr>
              <a:tblGrid>
                <a:gridCol w="1600200">
                  <a:extLst>
                    <a:ext uri="{9D8B030D-6E8A-4147-A177-3AD203B41FA5}">
                      <a16:colId xmlns:a16="http://schemas.microsoft.com/office/drawing/2014/main" val="1791058786"/>
                    </a:ext>
                  </a:extLst>
                </a:gridCol>
                <a:gridCol w="3048000">
                  <a:extLst>
                    <a:ext uri="{9D8B030D-6E8A-4147-A177-3AD203B41FA5}">
                      <a16:colId xmlns:a16="http://schemas.microsoft.com/office/drawing/2014/main" val="4292398438"/>
                    </a:ext>
                  </a:extLst>
                </a:gridCol>
                <a:gridCol w="1143000">
                  <a:extLst>
                    <a:ext uri="{9D8B030D-6E8A-4147-A177-3AD203B41FA5}">
                      <a16:colId xmlns:a16="http://schemas.microsoft.com/office/drawing/2014/main" val="3506739809"/>
                    </a:ext>
                  </a:extLst>
                </a:gridCol>
                <a:gridCol w="1447800">
                  <a:extLst>
                    <a:ext uri="{9D8B030D-6E8A-4147-A177-3AD203B41FA5}">
                      <a16:colId xmlns:a16="http://schemas.microsoft.com/office/drawing/2014/main" val="2044083695"/>
                    </a:ext>
                  </a:extLst>
                </a:gridCol>
                <a:gridCol w="838200">
                  <a:extLst>
                    <a:ext uri="{9D8B030D-6E8A-4147-A177-3AD203B41FA5}">
                      <a16:colId xmlns:a16="http://schemas.microsoft.com/office/drawing/2014/main" val="4248409837"/>
                    </a:ext>
                  </a:extLst>
                </a:gridCol>
                <a:gridCol w="907650">
                  <a:extLst>
                    <a:ext uri="{9D8B030D-6E8A-4147-A177-3AD203B41FA5}">
                      <a16:colId xmlns:a16="http://schemas.microsoft.com/office/drawing/2014/main" val="1181614791"/>
                    </a:ext>
                  </a:extLst>
                </a:gridCol>
              </a:tblGrid>
              <a:tr h="352426">
                <a:tc>
                  <a:txBody>
                    <a:bodyPr/>
                    <a:lstStyle/>
                    <a:p>
                      <a:pPr algn="ctr">
                        <a:lnSpc>
                          <a:spcPct val="150000"/>
                        </a:lnSpc>
                        <a:spcAft>
                          <a:spcPts val="0"/>
                        </a:spcAft>
                      </a:pPr>
                      <a:r>
                        <a:rPr lang="en-US" sz="1900">
                          <a:effectLst/>
                        </a:rPr>
                        <a:t>Peptide</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900">
                          <a:effectLst/>
                        </a:rPr>
                        <a:t>Điểm cắt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900">
                          <a:effectLst/>
                        </a:rPr>
                        <a:t>Độ nhạy</a:t>
                      </a:r>
                    </a:p>
                    <a:p>
                      <a:pPr algn="ctr">
                        <a:lnSpc>
                          <a:spcPct val="150000"/>
                        </a:lnSpc>
                        <a:spcAft>
                          <a:spcPts val="0"/>
                        </a:spcAft>
                      </a:pPr>
                      <a:r>
                        <a:rPr lang="en-US" sz="1900">
                          <a:effectLst/>
                        </a:rPr>
                        <a: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3846" marR="13846" marT="0" marB="0" anchor="ctr"/>
                </a:tc>
                <a:tc>
                  <a:txBody>
                    <a:bodyPr/>
                    <a:lstStyle/>
                    <a:p>
                      <a:pPr algn="ctr">
                        <a:lnSpc>
                          <a:spcPct val="150000"/>
                        </a:lnSpc>
                        <a:spcAft>
                          <a:spcPts val="0"/>
                        </a:spcAft>
                      </a:pPr>
                      <a:r>
                        <a:rPr lang="en-US" sz="1900">
                          <a:effectLst/>
                        </a:rPr>
                        <a:t>Độ đặc hiệu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3846" marR="13846" marT="0" marB="0" anchor="ctr"/>
                </a:tc>
                <a:tc>
                  <a:txBody>
                    <a:bodyPr/>
                    <a:lstStyle/>
                    <a:p>
                      <a:pPr algn="ctr">
                        <a:lnSpc>
                          <a:spcPct val="150000"/>
                        </a:lnSpc>
                        <a:spcAft>
                          <a:spcPts val="0"/>
                        </a:spcAft>
                      </a:pPr>
                      <a:r>
                        <a:rPr lang="en-US" sz="1900">
                          <a:effectLst/>
                        </a:rPr>
                        <a:t>PPV</a:t>
                      </a:r>
                    </a:p>
                    <a:p>
                      <a:pPr algn="ctr">
                        <a:lnSpc>
                          <a:spcPct val="150000"/>
                        </a:lnSpc>
                        <a:spcAft>
                          <a:spcPts val="0"/>
                        </a:spcAft>
                      </a:pPr>
                      <a:r>
                        <a:rPr lang="en-US" sz="1900">
                          <a:effectLst/>
                        </a:rPr>
                        <a: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900">
                          <a:effectLst/>
                        </a:rPr>
                        <a:t>NPV</a:t>
                      </a:r>
                    </a:p>
                    <a:p>
                      <a:pPr algn="ctr">
                        <a:lnSpc>
                          <a:spcPct val="150000"/>
                        </a:lnSpc>
                        <a:spcAft>
                          <a:spcPts val="0"/>
                        </a:spcAft>
                      </a:pPr>
                      <a:r>
                        <a:rPr lang="en-US" sz="1900">
                          <a:effectLst/>
                        </a:rPr>
                        <a: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val="2656268002"/>
                  </a:ext>
                </a:extLst>
              </a:tr>
              <a:tr h="472440">
                <a:tc gridSpan="6">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900" smtClean="0">
                          <a:effectLst/>
                        </a:rPr>
                        <a:t>Chẩn đoán suy tim mất bù cấp</a:t>
                      </a:r>
                      <a:endParaRPr lang="en-US" sz="190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4581431"/>
                  </a:ext>
                </a:extLst>
              </a:tr>
              <a:tr h="176212">
                <a:tc gridSpan="6">
                  <a:txBody>
                    <a:bodyPr/>
                    <a:lstStyle/>
                    <a:p>
                      <a:pPr>
                        <a:lnSpc>
                          <a:spcPct val="150000"/>
                        </a:lnSpc>
                        <a:spcAft>
                          <a:spcPts val="0"/>
                        </a:spcAft>
                      </a:pPr>
                      <a:r>
                        <a:rPr lang="en-US" sz="1900" b="0" i="1">
                          <a:effectLst/>
                        </a:rPr>
                        <a:t>Chiến lược nhiều điểm cắt</a:t>
                      </a:r>
                      <a:endParaRPr lang="en-US" sz="1900" b="0" i="1">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95489648"/>
                  </a:ext>
                </a:extLst>
              </a:tr>
              <a:tr h="528638">
                <a:tc>
                  <a:txBody>
                    <a:bodyPr/>
                    <a:lstStyle/>
                    <a:p>
                      <a:pPr algn="just">
                        <a:lnSpc>
                          <a:spcPct val="150000"/>
                        </a:lnSpc>
                        <a:spcAft>
                          <a:spcPts val="0"/>
                        </a:spcAft>
                      </a:pPr>
                      <a:r>
                        <a:rPr lang="en-US" sz="1900" b="0">
                          <a:effectLst/>
                        </a:rPr>
                        <a:t>BNP</a:t>
                      </a:r>
                      <a:endParaRPr lang="en-US" sz="19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just">
                        <a:lnSpc>
                          <a:spcPct val="150000"/>
                        </a:lnSpc>
                        <a:spcAft>
                          <a:spcPts val="0"/>
                        </a:spcAft>
                      </a:pPr>
                      <a:r>
                        <a:rPr lang="en-US" sz="1900">
                          <a:effectLst/>
                        </a:rPr>
                        <a:t>&lt; 100 pg/mL: loại trừ</a:t>
                      </a:r>
                    </a:p>
                    <a:p>
                      <a:pPr algn="just">
                        <a:lnSpc>
                          <a:spcPct val="150000"/>
                        </a:lnSpc>
                        <a:spcAft>
                          <a:spcPts val="0"/>
                        </a:spcAft>
                      </a:pPr>
                      <a:r>
                        <a:rPr lang="en-US" sz="1900">
                          <a:effectLst/>
                        </a:rPr>
                        <a:t>100-400 pg/mL: vùng xám</a:t>
                      </a:r>
                    </a:p>
                    <a:p>
                      <a:pPr algn="just">
                        <a:lnSpc>
                          <a:spcPct val="150000"/>
                        </a:lnSpc>
                        <a:spcAft>
                          <a:spcPts val="0"/>
                        </a:spcAft>
                      </a:pPr>
                      <a:r>
                        <a:rPr lang="en-US" sz="1900">
                          <a:effectLst/>
                        </a:rPr>
                        <a:t>&gt; 400 pg/mL: đưa vào</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900">
                          <a:effectLst/>
                        </a:rPr>
                        <a:t>90</a:t>
                      </a:r>
                    </a:p>
                    <a:p>
                      <a:pPr algn="ctr">
                        <a:lnSpc>
                          <a:spcPct val="150000"/>
                        </a:lnSpc>
                        <a:spcAft>
                          <a:spcPts val="0"/>
                        </a:spcAft>
                      </a:pPr>
                      <a:r>
                        <a:rPr lang="en-US" sz="1900">
                          <a:effectLst/>
                        </a:rPr>
                        <a:t>*</a:t>
                      </a:r>
                    </a:p>
                    <a:p>
                      <a:pPr algn="ctr">
                        <a:lnSpc>
                          <a:spcPct val="150000"/>
                        </a:lnSpc>
                        <a:spcAft>
                          <a:spcPts val="0"/>
                        </a:spcAft>
                      </a:pPr>
                      <a:r>
                        <a:rPr lang="en-US" sz="1900">
                          <a:effectLst/>
                        </a:rPr>
                        <a:t>63</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900">
                          <a:effectLst/>
                        </a:rPr>
                        <a:t>73</a:t>
                      </a:r>
                    </a:p>
                    <a:p>
                      <a:pPr algn="ctr">
                        <a:lnSpc>
                          <a:spcPct val="150000"/>
                        </a:lnSpc>
                        <a:spcAft>
                          <a:spcPts val="0"/>
                        </a:spcAft>
                      </a:pPr>
                      <a:r>
                        <a:rPr lang="en-US" sz="1900">
                          <a:effectLst/>
                        </a:rPr>
                        <a:t>*</a:t>
                      </a:r>
                    </a:p>
                    <a:p>
                      <a:pPr algn="ctr">
                        <a:lnSpc>
                          <a:spcPct val="150000"/>
                        </a:lnSpc>
                        <a:spcAft>
                          <a:spcPts val="0"/>
                        </a:spcAft>
                      </a:pPr>
                      <a:r>
                        <a:rPr lang="en-US" sz="1900">
                          <a:effectLst/>
                        </a:rPr>
                        <a:t>91</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900">
                          <a:effectLst/>
                        </a:rPr>
                        <a:t>75</a:t>
                      </a:r>
                    </a:p>
                    <a:p>
                      <a:pPr algn="ctr">
                        <a:lnSpc>
                          <a:spcPct val="150000"/>
                        </a:lnSpc>
                        <a:spcAft>
                          <a:spcPts val="0"/>
                        </a:spcAft>
                      </a:pPr>
                      <a:r>
                        <a:rPr lang="en-US" sz="1900">
                          <a:effectLst/>
                        </a:rPr>
                        <a:t>*</a:t>
                      </a:r>
                    </a:p>
                    <a:p>
                      <a:pPr algn="ctr">
                        <a:lnSpc>
                          <a:spcPct val="150000"/>
                        </a:lnSpc>
                        <a:spcAft>
                          <a:spcPts val="0"/>
                        </a:spcAft>
                      </a:pPr>
                      <a:r>
                        <a:rPr lang="en-US" sz="1900">
                          <a:effectLst/>
                        </a:rPr>
                        <a:t>86</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900">
                          <a:effectLst/>
                        </a:rPr>
                        <a:t>90</a:t>
                      </a:r>
                    </a:p>
                    <a:p>
                      <a:pPr algn="ctr">
                        <a:lnSpc>
                          <a:spcPct val="150000"/>
                        </a:lnSpc>
                        <a:spcAft>
                          <a:spcPts val="0"/>
                        </a:spcAft>
                      </a:pPr>
                      <a:r>
                        <a:rPr lang="en-US" sz="1900">
                          <a:effectLst/>
                        </a:rPr>
                        <a:t>8</a:t>
                      </a:r>
                    </a:p>
                    <a:p>
                      <a:pPr algn="ctr">
                        <a:lnSpc>
                          <a:spcPct val="150000"/>
                        </a:lnSpc>
                        <a:spcAft>
                          <a:spcPts val="0"/>
                        </a:spcAft>
                      </a:pPr>
                      <a:r>
                        <a:rPr lang="en-US" sz="1900">
                          <a:effectLst/>
                        </a:rPr>
                        <a:t>74</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val="136759768"/>
                  </a:ext>
                </a:extLst>
              </a:tr>
              <a:tr h="528638">
                <a:tc>
                  <a:txBody>
                    <a:bodyPr/>
                    <a:lstStyle/>
                    <a:p>
                      <a:pPr algn="just">
                        <a:lnSpc>
                          <a:spcPct val="150000"/>
                        </a:lnSpc>
                        <a:spcAft>
                          <a:spcPts val="0"/>
                        </a:spcAft>
                      </a:pPr>
                      <a:r>
                        <a:rPr lang="en-US" sz="1900" b="0">
                          <a:effectLst/>
                        </a:rPr>
                        <a:t>NT-proBNP</a:t>
                      </a:r>
                      <a:endParaRPr lang="en-US" sz="19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just">
                        <a:lnSpc>
                          <a:spcPct val="150000"/>
                        </a:lnSpc>
                        <a:spcAft>
                          <a:spcPts val="0"/>
                        </a:spcAft>
                      </a:pPr>
                      <a:r>
                        <a:rPr lang="en-US" sz="1900">
                          <a:effectLst/>
                        </a:rPr>
                        <a:t>≥ 450 pg/mL cho tuổi &lt; 50</a:t>
                      </a:r>
                    </a:p>
                    <a:p>
                      <a:pPr algn="just">
                        <a:lnSpc>
                          <a:spcPct val="150000"/>
                        </a:lnSpc>
                        <a:spcAft>
                          <a:spcPts val="0"/>
                        </a:spcAft>
                      </a:pPr>
                      <a:r>
                        <a:rPr lang="en-US" sz="1900">
                          <a:effectLst/>
                        </a:rPr>
                        <a:t>≥ 900 pg/mL cho tuổi 50-75</a:t>
                      </a:r>
                    </a:p>
                    <a:p>
                      <a:pPr algn="just">
                        <a:lnSpc>
                          <a:spcPct val="150000"/>
                        </a:lnSpc>
                        <a:spcAft>
                          <a:spcPts val="0"/>
                        </a:spcAft>
                      </a:pPr>
                      <a:r>
                        <a:rPr lang="en-US" sz="1900">
                          <a:effectLst/>
                        </a:rPr>
                        <a:t>≥ 1800 pg/mL cho tuổi &gt; 75</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900">
                          <a:effectLst/>
                        </a:rPr>
                        <a:t>90</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900">
                          <a:effectLst/>
                        </a:rPr>
                        <a:t>84</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900">
                          <a:effectLst/>
                        </a:rPr>
                        <a:t>88</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900">
                          <a:effectLst/>
                        </a:rPr>
                        <a:t>66</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val="3114236839"/>
                  </a:ext>
                </a:extLst>
              </a:tr>
              <a:tr h="352426">
                <a:tc>
                  <a:txBody>
                    <a:bodyPr/>
                    <a:lstStyle/>
                    <a:p>
                      <a:pPr algn="just">
                        <a:lnSpc>
                          <a:spcPct val="150000"/>
                        </a:lnSpc>
                        <a:spcAft>
                          <a:spcPts val="0"/>
                        </a:spcAft>
                      </a:pPr>
                      <a:r>
                        <a:rPr lang="en-US" sz="1900" b="0">
                          <a:effectLst/>
                        </a:rPr>
                        <a:t>MR-proANP</a:t>
                      </a:r>
                      <a:endParaRPr lang="en-US" sz="19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just">
                        <a:lnSpc>
                          <a:spcPct val="150000"/>
                        </a:lnSpc>
                        <a:spcAft>
                          <a:spcPts val="0"/>
                        </a:spcAft>
                      </a:pPr>
                      <a:r>
                        <a:rPr lang="en-US" sz="1900">
                          <a:effectLst/>
                        </a:rPr>
                        <a:t>≥ 104 pmol/L cho tuổi &lt; 65</a:t>
                      </a:r>
                    </a:p>
                    <a:p>
                      <a:pPr algn="just">
                        <a:lnSpc>
                          <a:spcPct val="150000"/>
                        </a:lnSpc>
                        <a:spcAft>
                          <a:spcPts val="0"/>
                        </a:spcAft>
                      </a:pPr>
                      <a:r>
                        <a:rPr lang="en-US" sz="1900">
                          <a:effectLst/>
                        </a:rPr>
                        <a:t>≥ 214 pmol/L cho tuổi ≥ 65</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900">
                          <a:effectLst/>
                        </a:rPr>
                        <a:t>82</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900">
                          <a:effectLst/>
                        </a:rPr>
                        <a:t>86</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900">
                          <a:effectLst/>
                        </a:rPr>
                        <a:t>75</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900">
                          <a:effectLst/>
                        </a:rPr>
                        <a:t>91</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val="988835799"/>
                  </a:ext>
                </a:extLst>
              </a:tr>
            </a:tbl>
          </a:graphicData>
        </a:graphic>
      </p:graphicFrame>
      <p:sp>
        <p:nvSpPr>
          <p:cNvPr id="5" name="Rectangle 4"/>
          <p:cNvSpPr/>
          <p:nvPr/>
        </p:nvSpPr>
        <p:spPr>
          <a:xfrm>
            <a:off x="275863" y="6551891"/>
            <a:ext cx="8487137" cy="322845"/>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Braunwald's </a:t>
            </a:r>
            <a:r>
              <a:rPr lang="en-US" sz="1400" i="1">
                <a:ea typeface="Calibri" panose="020F0502020204030204" pitchFamily="34" charset="0"/>
                <a:cs typeface="Times New Roman" panose="02020603050405020304" pitchFamily="18" charset="0"/>
              </a:rPr>
              <a:t>Heart Disease: A Textbook of Cardiovascular Medicine. 11th </a:t>
            </a:r>
            <a:r>
              <a:rPr lang="en-US" sz="1400" i="1" smtClean="0">
                <a:ea typeface="Calibri" panose="020F0502020204030204" pitchFamily="34" charset="0"/>
                <a:cs typeface="Times New Roman" panose="02020603050405020304" pitchFamily="18" charset="0"/>
              </a:rPr>
              <a:t>Ed. </a:t>
            </a:r>
            <a:r>
              <a:rPr lang="en-US" sz="1400" i="1">
                <a:ea typeface="Calibri" panose="020F0502020204030204" pitchFamily="34" charset="0"/>
                <a:cs typeface="Times New Roman" panose="02020603050405020304" pitchFamily="18" charset="0"/>
              </a:rPr>
              <a:t>Elsevier. 2019: 403-417</a:t>
            </a:r>
          </a:p>
        </p:txBody>
      </p:sp>
    </p:spTree>
    <p:extLst>
      <p:ext uri="{BB962C8B-B14F-4D97-AF65-F5344CB8AC3E}">
        <p14:creationId xmlns:p14="http://schemas.microsoft.com/office/powerpoint/2010/main" val="42880834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9" name="Title 1"/>
          <p:cNvSpPr txBox="1">
            <a:spLocks/>
          </p:cNvSpPr>
          <p:nvPr/>
        </p:nvSpPr>
        <p:spPr>
          <a:xfrm>
            <a:off x="159152" y="228600"/>
            <a:ext cx="8527648"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400" b="1" smtClean="0"/>
              <a:t>Điểm cắt của peptide lợi niệu Na</a:t>
            </a:r>
            <a:endParaRPr lang="en-US" sz="3400" b="1"/>
          </a:p>
        </p:txBody>
      </p:sp>
      <p:graphicFrame>
        <p:nvGraphicFramePr>
          <p:cNvPr id="2" name="Table 1"/>
          <p:cNvGraphicFramePr>
            <a:graphicFrameLocks noGrp="1"/>
          </p:cNvGraphicFramePr>
          <p:nvPr>
            <p:extLst>
              <p:ext uri="{D42A27DB-BD31-4B8C-83A1-F6EECF244321}">
                <p14:modId xmlns:p14="http://schemas.microsoft.com/office/powerpoint/2010/main" val="4268569818"/>
              </p:ext>
            </p:extLst>
          </p:nvPr>
        </p:nvGraphicFramePr>
        <p:xfrm>
          <a:off x="76200" y="1143000"/>
          <a:ext cx="8984850" cy="5349240"/>
        </p:xfrm>
        <a:graphic>
          <a:graphicData uri="http://schemas.openxmlformats.org/drawingml/2006/table">
            <a:tbl>
              <a:tblPr firstRow="1" firstCol="1" bandRow="1">
                <a:tableStyleId>{ED083AE6-46FA-4A59-8FB0-9F97EB10719F}</a:tableStyleId>
              </a:tblPr>
              <a:tblGrid>
                <a:gridCol w="1371600">
                  <a:extLst>
                    <a:ext uri="{9D8B030D-6E8A-4147-A177-3AD203B41FA5}">
                      <a16:colId xmlns:a16="http://schemas.microsoft.com/office/drawing/2014/main" val="1791058786"/>
                    </a:ext>
                  </a:extLst>
                </a:gridCol>
                <a:gridCol w="3352800">
                  <a:extLst>
                    <a:ext uri="{9D8B030D-6E8A-4147-A177-3AD203B41FA5}">
                      <a16:colId xmlns:a16="http://schemas.microsoft.com/office/drawing/2014/main" val="3484181735"/>
                    </a:ext>
                  </a:extLst>
                </a:gridCol>
                <a:gridCol w="1066800">
                  <a:extLst>
                    <a:ext uri="{9D8B030D-6E8A-4147-A177-3AD203B41FA5}">
                      <a16:colId xmlns:a16="http://schemas.microsoft.com/office/drawing/2014/main" val="2288751555"/>
                    </a:ext>
                  </a:extLst>
                </a:gridCol>
                <a:gridCol w="1447800">
                  <a:extLst>
                    <a:ext uri="{9D8B030D-6E8A-4147-A177-3AD203B41FA5}">
                      <a16:colId xmlns:a16="http://schemas.microsoft.com/office/drawing/2014/main" val="1789231389"/>
                    </a:ext>
                  </a:extLst>
                </a:gridCol>
                <a:gridCol w="762000">
                  <a:extLst>
                    <a:ext uri="{9D8B030D-6E8A-4147-A177-3AD203B41FA5}">
                      <a16:colId xmlns:a16="http://schemas.microsoft.com/office/drawing/2014/main" val="2635799539"/>
                    </a:ext>
                  </a:extLst>
                </a:gridCol>
                <a:gridCol w="983850">
                  <a:extLst>
                    <a:ext uri="{9D8B030D-6E8A-4147-A177-3AD203B41FA5}">
                      <a16:colId xmlns:a16="http://schemas.microsoft.com/office/drawing/2014/main" val="2976132049"/>
                    </a:ext>
                  </a:extLst>
                </a:gridCol>
              </a:tblGrid>
              <a:tr h="352426">
                <a:tc>
                  <a:txBody>
                    <a:bodyPr/>
                    <a:lstStyle/>
                    <a:p>
                      <a:pPr algn="ctr">
                        <a:lnSpc>
                          <a:spcPct val="150000"/>
                        </a:lnSpc>
                        <a:spcAft>
                          <a:spcPts val="0"/>
                        </a:spcAft>
                      </a:pPr>
                      <a:r>
                        <a:rPr lang="en-US" sz="1800">
                          <a:effectLst/>
                        </a:rPr>
                        <a:t>Peptide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800">
                          <a:effectLst/>
                        </a:rPr>
                        <a:t>Điểm cắt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800">
                          <a:effectLst/>
                        </a:rPr>
                        <a:t>Độ nhạy</a:t>
                      </a:r>
                    </a:p>
                    <a:p>
                      <a:pPr algn="ctr">
                        <a:lnSpc>
                          <a:spcPct val="150000"/>
                        </a:lnSpc>
                        <a:spcAft>
                          <a:spcPts val="0"/>
                        </a:spcAft>
                      </a:pPr>
                      <a:r>
                        <a:rPr lang="en-US" sz="1800">
                          <a:effectLst/>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3846" marR="13846" marT="0" marB="0" anchor="ctr"/>
                </a:tc>
                <a:tc>
                  <a:txBody>
                    <a:bodyPr/>
                    <a:lstStyle/>
                    <a:p>
                      <a:pPr algn="ctr">
                        <a:lnSpc>
                          <a:spcPct val="150000"/>
                        </a:lnSpc>
                        <a:spcAft>
                          <a:spcPts val="0"/>
                        </a:spcAft>
                      </a:pPr>
                      <a:r>
                        <a:rPr lang="en-US" sz="1800">
                          <a:effectLst/>
                        </a:rPr>
                        <a:t>Độ đặc hiệu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3846" marR="13846" marT="0" marB="0" anchor="ctr"/>
                </a:tc>
                <a:tc>
                  <a:txBody>
                    <a:bodyPr/>
                    <a:lstStyle/>
                    <a:p>
                      <a:pPr algn="ctr">
                        <a:lnSpc>
                          <a:spcPct val="150000"/>
                        </a:lnSpc>
                        <a:spcAft>
                          <a:spcPts val="0"/>
                        </a:spcAft>
                      </a:pPr>
                      <a:r>
                        <a:rPr lang="en-US" sz="1800">
                          <a:effectLst/>
                        </a:rPr>
                        <a:t>PPV</a:t>
                      </a:r>
                    </a:p>
                    <a:p>
                      <a:pPr algn="ctr">
                        <a:lnSpc>
                          <a:spcPct val="150000"/>
                        </a:lnSpc>
                        <a:spcAft>
                          <a:spcPts val="0"/>
                        </a:spcAft>
                      </a:pPr>
                      <a:r>
                        <a:rPr lang="en-US" sz="1800">
                          <a:effectLst/>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800">
                          <a:effectLst/>
                        </a:rPr>
                        <a:t>NPV</a:t>
                      </a:r>
                    </a:p>
                    <a:p>
                      <a:pPr algn="ctr">
                        <a:lnSpc>
                          <a:spcPct val="150000"/>
                        </a:lnSpc>
                        <a:spcAft>
                          <a:spcPts val="0"/>
                        </a:spcAft>
                      </a:pPr>
                      <a:r>
                        <a:rPr lang="en-US" sz="1800">
                          <a:effectLst/>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val="2656268002"/>
                  </a:ext>
                </a:extLst>
              </a:tr>
              <a:tr h="176212">
                <a:tc gridSpan="6">
                  <a:txBody>
                    <a:bodyPr/>
                    <a:lstStyle/>
                    <a:p>
                      <a:pPr>
                        <a:lnSpc>
                          <a:spcPct val="150000"/>
                        </a:lnSpc>
                        <a:spcAft>
                          <a:spcPts val="0"/>
                        </a:spcAft>
                      </a:pPr>
                      <a:r>
                        <a:rPr lang="en-US" sz="1800">
                          <a:effectLst/>
                        </a:rPr>
                        <a:t>Bệnh nhân ngoại trú</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24153141"/>
                  </a:ext>
                </a:extLst>
              </a:tr>
              <a:tr h="352426">
                <a:tc>
                  <a:txBody>
                    <a:bodyPr/>
                    <a:lstStyle/>
                    <a:p>
                      <a:pPr algn="just">
                        <a:lnSpc>
                          <a:spcPct val="150000"/>
                        </a:lnSpc>
                        <a:spcAft>
                          <a:spcPts val="0"/>
                        </a:spcAft>
                      </a:pPr>
                      <a:r>
                        <a:rPr lang="en-US" sz="1800" b="0">
                          <a:effectLst/>
                        </a:rPr>
                        <a:t>BNP</a:t>
                      </a:r>
                      <a:endParaRPr lang="en-US" sz="18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just">
                        <a:lnSpc>
                          <a:spcPct val="150000"/>
                        </a:lnSpc>
                        <a:spcAft>
                          <a:spcPts val="0"/>
                        </a:spcAft>
                      </a:pPr>
                      <a:r>
                        <a:rPr lang="en-US" sz="1800">
                          <a:effectLst/>
                        </a:rPr>
                        <a:t>&lt; 20 pg/mL (không triệu chứng)</a:t>
                      </a:r>
                    </a:p>
                    <a:p>
                      <a:pPr algn="just">
                        <a:lnSpc>
                          <a:spcPct val="150000"/>
                        </a:lnSpc>
                        <a:spcAft>
                          <a:spcPts val="0"/>
                        </a:spcAft>
                      </a:pPr>
                      <a:r>
                        <a:rPr lang="en-US" sz="1800">
                          <a:effectLst/>
                        </a:rPr>
                        <a:t>&lt; 40 pg/mL (có triệu chứng)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800">
                          <a:effectLst/>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800">
                          <a:effectLst/>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800">
                          <a:effectLst/>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800">
                          <a:effectLst/>
                        </a:rPr>
                        <a:t>96</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val="3406008286"/>
                  </a:ext>
                </a:extLst>
              </a:tr>
              <a:tr h="1057276">
                <a:tc>
                  <a:txBody>
                    <a:bodyPr/>
                    <a:lstStyle/>
                    <a:p>
                      <a:pPr algn="just">
                        <a:lnSpc>
                          <a:spcPct val="150000"/>
                        </a:lnSpc>
                        <a:spcAft>
                          <a:spcPts val="0"/>
                        </a:spcAft>
                      </a:pPr>
                      <a:r>
                        <a:rPr lang="en-US" sz="1800" b="0">
                          <a:effectLst/>
                        </a:rPr>
                        <a:t>NT-proBNP</a:t>
                      </a:r>
                      <a:endParaRPr lang="en-US" sz="18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just">
                        <a:lnSpc>
                          <a:spcPct val="150000"/>
                        </a:lnSpc>
                        <a:spcAft>
                          <a:spcPts val="0"/>
                        </a:spcAft>
                      </a:pPr>
                      <a:r>
                        <a:rPr lang="en-US" sz="1800">
                          <a:effectLst/>
                        </a:rPr>
                        <a:t>&lt; 125 pg/mL cho tuổi &lt; 75</a:t>
                      </a:r>
                    </a:p>
                    <a:p>
                      <a:pPr algn="just">
                        <a:lnSpc>
                          <a:spcPct val="150000"/>
                        </a:lnSpc>
                        <a:spcAft>
                          <a:spcPts val="0"/>
                        </a:spcAft>
                      </a:pPr>
                      <a:r>
                        <a:rPr lang="en-US" sz="1800">
                          <a:effectLst/>
                        </a:rPr>
                        <a:t>&lt; 450 pg/mL cho tuổi ≥ 75</a:t>
                      </a:r>
                    </a:p>
                    <a:p>
                      <a:pPr algn="just">
                        <a:lnSpc>
                          <a:spcPct val="150000"/>
                        </a:lnSpc>
                        <a:spcAft>
                          <a:spcPts val="0"/>
                        </a:spcAft>
                      </a:pPr>
                      <a:r>
                        <a:rPr lang="en-US" sz="1800">
                          <a:effectLst/>
                        </a:rPr>
                        <a:t>hoặc</a:t>
                      </a:r>
                    </a:p>
                    <a:p>
                      <a:pPr algn="just">
                        <a:lnSpc>
                          <a:spcPct val="150000"/>
                        </a:lnSpc>
                        <a:spcAft>
                          <a:spcPts val="0"/>
                        </a:spcAft>
                      </a:pPr>
                      <a:r>
                        <a:rPr lang="en-US" sz="1800">
                          <a:effectLst/>
                        </a:rPr>
                        <a:t>&lt; 50 pg/mL cho tuổi &lt; 50</a:t>
                      </a:r>
                    </a:p>
                    <a:p>
                      <a:pPr algn="just">
                        <a:lnSpc>
                          <a:spcPct val="150000"/>
                        </a:lnSpc>
                        <a:spcAft>
                          <a:spcPts val="0"/>
                        </a:spcAft>
                      </a:pPr>
                      <a:r>
                        <a:rPr lang="en-US" sz="1800">
                          <a:effectLst/>
                        </a:rPr>
                        <a:t>&lt; 75 pg/mL cho tuổi 50-75</a:t>
                      </a:r>
                    </a:p>
                    <a:p>
                      <a:pPr algn="just">
                        <a:lnSpc>
                          <a:spcPct val="150000"/>
                        </a:lnSpc>
                        <a:spcAft>
                          <a:spcPts val="0"/>
                        </a:spcAft>
                      </a:pPr>
                      <a:r>
                        <a:rPr lang="en-US" sz="1800">
                          <a:effectLst/>
                        </a:rPr>
                        <a:t>&lt; 250 pg/mL cho tuổi ≥ 75</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800">
                          <a:effectLst/>
                        </a:rPr>
                        <a:t>*</a:t>
                      </a:r>
                    </a:p>
                    <a:p>
                      <a:pPr algn="ctr">
                        <a:lnSpc>
                          <a:spcPct val="150000"/>
                        </a:lnSpc>
                        <a:spcAft>
                          <a:spcPts val="0"/>
                        </a:spcAft>
                      </a:pPr>
                      <a:r>
                        <a:rPr lang="en-US" sz="1800">
                          <a:effectLst/>
                        </a:rPr>
                        <a:t>*</a:t>
                      </a:r>
                    </a:p>
                    <a:p>
                      <a:pPr algn="ctr">
                        <a:lnSpc>
                          <a:spcPct val="150000"/>
                        </a:lnSpc>
                        <a:spcAft>
                          <a:spcPts val="0"/>
                        </a:spcAft>
                      </a:pPr>
                      <a:r>
                        <a:rPr lang="en-US" sz="1800">
                          <a:effectLst/>
                        </a:rPr>
                        <a:t> </a:t>
                      </a:r>
                    </a:p>
                    <a:p>
                      <a:pPr algn="ctr">
                        <a:lnSpc>
                          <a:spcPct val="150000"/>
                        </a:lnSpc>
                        <a:spcAft>
                          <a:spcPts val="0"/>
                        </a:spcAft>
                      </a:pPr>
                      <a:r>
                        <a:rPr lang="en-US" sz="1800">
                          <a:effectLst/>
                        </a:rPr>
                        <a:t>*</a:t>
                      </a:r>
                    </a:p>
                    <a:p>
                      <a:pPr algn="ctr">
                        <a:lnSpc>
                          <a:spcPct val="150000"/>
                        </a:lnSpc>
                        <a:spcAft>
                          <a:spcPts val="0"/>
                        </a:spcAft>
                      </a:pPr>
                      <a:r>
                        <a:rPr lang="en-US" sz="1800">
                          <a:effectLst/>
                        </a:rPr>
                        <a:t>*</a:t>
                      </a:r>
                    </a:p>
                    <a:p>
                      <a:pPr algn="ctr">
                        <a:lnSpc>
                          <a:spcPct val="150000"/>
                        </a:lnSpc>
                        <a:spcAft>
                          <a:spcPts val="0"/>
                        </a:spcAft>
                      </a:pPr>
                      <a:r>
                        <a:rPr lang="en-US" sz="1800">
                          <a:effectLst/>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800">
                          <a:effectLst/>
                        </a:rPr>
                        <a:t>*</a:t>
                      </a:r>
                    </a:p>
                    <a:p>
                      <a:pPr algn="ctr">
                        <a:lnSpc>
                          <a:spcPct val="150000"/>
                        </a:lnSpc>
                        <a:spcAft>
                          <a:spcPts val="0"/>
                        </a:spcAft>
                      </a:pPr>
                      <a:r>
                        <a:rPr lang="en-US" sz="1800">
                          <a:effectLst/>
                        </a:rPr>
                        <a:t>*</a:t>
                      </a:r>
                    </a:p>
                    <a:p>
                      <a:pPr algn="ctr">
                        <a:lnSpc>
                          <a:spcPct val="150000"/>
                        </a:lnSpc>
                        <a:spcAft>
                          <a:spcPts val="0"/>
                        </a:spcAft>
                      </a:pPr>
                      <a:r>
                        <a:rPr lang="en-US" sz="1800">
                          <a:effectLst/>
                        </a:rPr>
                        <a:t> </a:t>
                      </a:r>
                    </a:p>
                    <a:p>
                      <a:pPr algn="ctr">
                        <a:lnSpc>
                          <a:spcPct val="150000"/>
                        </a:lnSpc>
                        <a:spcAft>
                          <a:spcPts val="0"/>
                        </a:spcAft>
                      </a:pPr>
                      <a:r>
                        <a:rPr lang="en-US" sz="1800">
                          <a:effectLst/>
                        </a:rPr>
                        <a:t>*</a:t>
                      </a:r>
                    </a:p>
                    <a:p>
                      <a:pPr algn="ctr">
                        <a:lnSpc>
                          <a:spcPct val="150000"/>
                        </a:lnSpc>
                        <a:spcAft>
                          <a:spcPts val="0"/>
                        </a:spcAft>
                      </a:pPr>
                      <a:r>
                        <a:rPr lang="en-US" sz="1800">
                          <a:effectLst/>
                        </a:rPr>
                        <a:t>*</a:t>
                      </a:r>
                    </a:p>
                    <a:p>
                      <a:pPr algn="ctr">
                        <a:lnSpc>
                          <a:spcPct val="150000"/>
                        </a:lnSpc>
                        <a:spcAft>
                          <a:spcPts val="0"/>
                        </a:spcAft>
                      </a:pPr>
                      <a:r>
                        <a:rPr lang="en-US" sz="1800">
                          <a:effectLst/>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800">
                          <a:effectLst/>
                        </a:rPr>
                        <a:t>*</a:t>
                      </a:r>
                    </a:p>
                    <a:p>
                      <a:pPr algn="ctr">
                        <a:lnSpc>
                          <a:spcPct val="150000"/>
                        </a:lnSpc>
                        <a:spcAft>
                          <a:spcPts val="0"/>
                        </a:spcAft>
                      </a:pPr>
                      <a:r>
                        <a:rPr lang="en-US" sz="1800">
                          <a:effectLst/>
                        </a:rPr>
                        <a:t>*</a:t>
                      </a:r>
                    </a:p>
                    <a:p>
                      <a:pPr algn="ctr">
                        <a:lnSpc>
                          <a:spcPct val="150000"/>
                        </a:lnSpc>
                        <a:spcAft>
                          <a:spcPts val="0"/>
                        </a:spcAft>
                      </a:pPr>
                      <a:r>
                        <a:rPr lang="en-US" sz="1800">
                          <a:effectLst/>
                        </a:rPr>
                        <a:t> </a:t>
                      </a:r>
                    </a:p>
                    <a:p>
                      <a:pPr algn="ctr">
                        <a:lnSpc>
                          <a:spcPct val="150000"/>
                        </a:lnSpc>
                        <a:spcAft>
                          <a:spcPts val="0"/>
                        </a:spcAft>
                      </a:pPr>
                      <a:r>
                        <a:rPr lang="en-US" sz="1800">
                          <a:effectLst/>
                        </a:rPr>
                        <a:t>*</a:t>
                      </a:r>
                    </a:p>
                    <a:p>
                      <a:pPr algn="ctr">
                        <a:lnSpc>
                          <a:spcPct val="150000"/>
                        </a:lnSpc>
                        <a:spcAft>
                          <a:spcPts val="0"/>
                        </a:spcAft>
                      </a:pPr>
                      <a:r>
                        <a:rPr lang="en-US" sz="1800">
                          <a:effectLst/>
                        </a:rPr>
                        <a:t>*</a:t>
                      </a:r>
                    </a:p>
                    <a:p>
                      <a:pPr algn="ctr">
                        <a:lnSpc>
                          <a:spcPct val="150000"/>
                        </a:lnSpc>
                        <a:spcAft>
                          <a:spcPts val="0"/>
                        </a:spcAft>
                      </a:pPr>
                      <a:r>
                        <a:rPr lang="en-US" sz="1800">
                          <a:effectLst/>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a:txBody>
                    <a:bodyPr/>
                    <a:lstStyle/>
                    <a:p>
                      <a:pPr algn="ctr">
                        <a:lnSpc>
                          <a:spcPct val="150000"/>
                        </a:lnSpc>
                        <a:spcAft>
                          <a:spcPts val="0"/>
                        </a:spcAft>
                      </a:pPr>
                      <a:r>
                        <a:rPr lang="en-US" sz="1800">
                          <a:effectLst/>
                        </a:rPr>
                        <a:t>98</a:t>
                      </a:r>
                    </a:p>
                    <a:p>
                      <a:pPr algn="ctr">
                        <a:lnSpc>
                          <a:spcPct val="150000"/>
                        </a:lnSpc>
                        <a:spcAft>
                          <a:spcPts val="0"/>
                        </a:spcAft>
                      </a:pPr>
                      <a:r>
                        <a:rPr lang="en-US" sz="1800">
                          <a:effectLst/>
                        </a:rPr>
                        <a:t>91</a:t>
                      </a:r>
                    </a:p>
                    <a:p>
                      <a:pPr algn="ctr">
                        <a:lnSpc>
                          <a:spcPct val="150000"/>
                        </a:lnSpc>
                        <a:spcAft>
                          <a:spcPts val="0"/>
                        </a:spcAft>
                      </a:pPr>
                      <a:r>
                        <a:rPr lang="en-US" sz="1800">
                          <a:effectLst/>
                        </a:rPr>
                        <a:t> </a:t>
                      </a:r>
                    </a:p>
                    <a:p>
                      <a:pPr algn="ctr">
                        <a:lnSpc>
                          <a:spcPct val="150000"/>
                        </a:lnSpc>
                        <a:spcAft>
                          <a:spcPts val="0"/>
                        </a:spcAft>
                      </a:pPr>
                      <a:r>
                        <a:rPr lang="en-US" sz="1800">
                          <a:effectLst/>
                        </a:rPr>
                        <a:t>98</a:t>
                      </a:r>
                    </a:p>
                    <a:p>
                      <a:pPr algn="ctr">
                        <a:lnSpc>
                          <a:spcPct val="150000"/>
                        </a:lnSpc>
                        <a:spcAft>
                          <a:spcPts val="0"/>
                        </a:spcAft>
                      </a:pPr>
                      <a:r>
                        <a:rPr lang="en-US" sz="1800">
                          <a:effectLst/>
                        </a:rPr>
                        <a:t>98</a:t>
                      </a:r>
                    </a:p>
                    <a:p>
                      <a:pPr algn="ctr">
                        <a:lnSpc>
                          <a:spcPct val="150000"/>
                        </a:lnSpc>
                        <a:spcAft>
                          <a:spcPts val="0"/>
                        </a:spcAft>
                      </a:pPr>
                      <a:r>
                        <a:rPr lang="en-US" sz="1800">
                          <a:effectLst/>
                        </a:rPr>
                        <a:t>93</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extLst>
                  <a:ext uri="{0D108BD9-81ED-4DB2-BD59-A6C34878D82A}">
                    <a16:rowId xmlns:a16="http://schemas.microsoft.com/office/drawing/2014/main" val="70382391"/>
                  </a:ext>
                </a:extLst>
              </a:tr>
              <a:tr h="176212">
                <a:tc>
                  <a:txBody>
                    <a:bodyPr/>
                    <a:lstStyle/>
                    <a:p>
                      <a:pPr algn="just">
                        <a:lnSpc>
                          <a:spcPct val="150000"/>
                        </a:lnSpc>
                        <a:spcAft>
                          <a:spcPts val="0"/>
                        </a:spcAft>
                      </a:pPr>
                      <a:r>
                        <a:rPr lang="en-US" sz="1800" b="0">
                          <a:effectLst/>
                        </a:rPr>
                        <a:t>MR-proANP</a:t>
                      </a:r>
                      <a:endParaRPr lang="en-US" sz="18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gridSpan="5">
                  <a:txBody>
                    <a:bodyPr/>
                    <a:lstStyle/>
                    <a:p>
                      <a:pPr algn="ctr">
                        <a:lnSpc>
                          <a:spcPct val="150000"/>
                        </a:lnSpc>
                        <a:spcAft>
                          <a:spcPts val="0"/>
                        </a:spcAft>
                      </a:pPr>
                      <a:r>
                        <a:rPr lang="en-US" sz="1800">
                          <a:effectLst/>
                        </a:rPr>
                        <a:t>không rõ</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68319133"/>
                  </a:ext>
                </a:extLst>
              </a:tr>
              <a:tr h="352426">
                <a:tc gridSpan="6">
                  <a:txBody>
                    <a:bodyPr/>
                    <a:lstStyle/>
                    <a:p>
                      <a:pPr>
                        <a:lnSpc>
                          <a:spcPct val="150000"/>
                        </a:lnSpc>
                        <a:spcAft>
                          <a:spcPts val="0"/>
                        </a:spcAft>
                      </a:pPr>
                      <a:r>
                        <a:rPr lang="en-US" sz="1800" b="0">
                          <a:effectLst/>
                        </a:rPr>
                        <a:t>*: không thể sử </a:t>
                      </a:r>
                      <a:r>
                        <a:rPr lang="en-US" sz="1800" b="0" smtClean="0">
                          <a:effectLst/>
                        </a:rPr>
                        <a:t>dụng;</a:t>
                      </a:r>
                      <a:r>
                        <a:rPr lang="en-US" sz="1800" b="0" baseline="0" smtClean="0">
                          <a:effectLst/>
                        </a:rPr>
                        <a:t> </a:t>
                      </a:r>
                      <a:r>
                        <a:rPr lang="en-US" sz="1800" b="0" smtClean="0">
                          <a:effectLst/>
                        </a:rPr>
                        <a:t>PPV</a:t>
                      </a:r>
                      <a:r>
                        <a:rPr lang="en-US" sz="1800" b="0">
                          <a:effectLst/>
                        </a:rPr>
                        <a:t>: giá trị tiên đoán dương; NPV: giá trị tiên đoán âm</a:t>
                      </a:r>
                      <a:endParaRPr lang="en-US" sz="18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3404" marR="53404"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68950598"/>
                  </a:ext>
                </a:extLst>
              </a:tr>
            </a:tbl>
          </a:graphicData>
        </a:graphic>
      </p:graphicFrame>
      <p:sp>
        <p:nvSpPr>
          <p:cNvPr id="5" name="Rectangle 4"/>
          <p:cNvSpPr/>
          <p:nvPr/>
        </p:nvSpPr>
        <p:spPr>
          <a:xfrm>
            <a:off x="275863" y="6551891"/>
            <a:ext cx="8487137" cy="306109"/>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Braunwald's </a:t>
            </a:r>
            <a:r>
              <a:rPr lang="en-US" sz="1400" i="1">
                <a:ea typeface="Calibri" panose="020F0502020204030204" pitchFamily="34" charset="0"/>
                <a:cs typeface="Times New Roman" panose="02020603050405020304" pitchFamily="18" charset="0"/>
              </a:rPr>
              <a:t>Heart Disease: A Textbook of Cardiovascular Medicine. 11th Edition. Elsevier. 2019: 403-417</a:t>
            </a:r>
          </a:p>
        </p:txBody>
      </p:sp>
    </p:spTree>
    <p:extLst>
      <p:ext uri="{BB962C8B-B14F-4D97-AF65-F5344CB8AC3E}">
        <p14:creationId xmlns:p14="http://schemas.microsoft.com/office/powerpoint/2010/main" val="6722730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grpSp>
        <p:nvGrpSpPr>
          <p:cNvPr id="26" name="Group 25"/>
          <p:cNvGrpSpPr/>
          <p:nvPr/>
        </p:nvGrpSpPr>
        <p:grpSpPr>
          <a:xfrm>
            <a:off x="1143000" y="337457"/>
            <a:ext cx="7543800" cy="6404247"/>
            <a:chOff x="838200" y="-189132"/>
            <a:chExt cx="7543800" cy="6602946"/>
          </a:xfrm>
        </p:grpSpPr>
        <p:cxnSp>
          <p:nvCxnSpPr>
            <p:cNvPr id="27" name="Straight Arrow Connector 26"/>
            <p:cNvCxnSpPr/>
            <p:nvPr/>
          </p:nvCxnSpPr>
          <p:spPr>
            <a:xfrm flipH="1">
              <a:off x="4000890" y="5160903"/>
              <a:ext cx="3717" cy="457200"/>
            </a:xfrm>
            <a:prstGeom prst="straightConnector1">
              <a:avLst/>
            </a:prstGeom>
            <a:noFill/>
            <a:ln w="12700" cap="flat" cmpd="sng" algn="ctr">
              <a:solidFill>
                <a:srgbClr val="2F2B20"/>
              </a:solidFill>
              <a:prstDash val="solid"/>
              <a:tailEnd type="arrow"/>
            </a:ln>
            <a:effectLst/>
          </p:spPr>
        </p:cxnSp>
        <p:cxnSp>
          <p:nvCxnSpPr>
            <p:cNvPr id="28" name="Straight Arrow Connector 27"/>
            <p:cNvCxnSpPr/>
            <p:nvPr/>
          </p:nvCxnSpPr>
          <p:spPr>
            <a:xfrm>
              <a:off x="2743200" y="3581400"/>
              <a:ext cx="0" cy="1447800"/>
            </a:xfrm>
            <a:prstGeom prst="straightConnector1">
              <a:avLst/>
            </a:prstGeom>
            <a:noFill/>
            <a:ln w="19050" cap="flat" cmpd="sng" algn="ctr">
              <a:solidFill>
                <a:srgbClr val="0070C0"/>
              </a:solidFill>
              <a:prstDash val="dash"/>
              <a:tailEnd type="arrow"/>
            </a:ln>
            <a:effectLst/>
          </p:spPr>
        </p:cxnSp>
        <p:cxnSp>
          <p:nvCxnSpPr>
            <p:cNvPr id="29" name="Straight Arrow Connector 28"/>
            <p:cNvCxnSpPr/>
            <p:nvPr/>
          </p:nvCxnSpPr>
          <p:spPr>
            <a:xfrm>
              <a:off x="5695560" y="3257866"/>
              <a:ext cx="1010040" cy="780734"/>
            </a:xfrm>
            <a:prstGeom prst="straightConnector1">
              <a:avLst/>
            </a:prstGeom>
            <a:noFill/>
            <a:ln w="12700" cap="flat" cmpd="sng" algn="ctr">
              <a:solidFill>
                <a:srgbClr val="2F2B20"/>
              </a:solidFill>
              <a:prstDash val="solid"/>
              <a:tailEnd type="arrow"/>
            </a:ln>
            <a:effectLst/>
          </p:spPr>
        </p:cxnSp>
        <p:cxnSp>
          <p:nvCxnSpPr>
            <p:cNvPr id="30" name="Straight Arrow Connector 29"/>
            <p:cNvCxnSpPr/>
            <p:nvPr/>
          </p:nvCxnSpPr>
          <p:spPr>
            <a:xfrm flipV="1">
              <a:off x="5753490" y="4407932"/>
              <a:ext cx="954752" cy="0"/>
            </a:xfrm>
            <a:prstGeom prst="straightConnector1">
              <a:avLst/>
            </a:prstGeom>
            <a:noFill/>
            <a:ln w="12700" cap="flat" cmpd="sng" algn="ctr">
              <a:solidFill>
                <a:srgbClr val="2F2B20"/>
              </a:solidFill>
              <a:prstDash val="solid"/>
              <a:tailEnd type="arrow"/>
            </a:ln>
            <a:effectLst/>
          </p:spPr>
        </p:cxnSp>
        <p:cxnSp>
          <p:nvCxnSpPr>
            <p:cNvPr id="31" name="Straight Arrow Connector 30"/>
            <p:cNvCxnSpPr/>
            <p:nvPr/>
          </p:nvCxnSpPr>
          <p:spPr>
            <a:xfrm flipH="1">
              <a:off x="4686690" y="4572000"/>
              <a:ext cx="3717" cy="457200"/>
            </a:xfrm>
            <a:prstGeom prst="straightConnector1">
              <a:avLst/>
            </a:prstGeom>
            <a:noFill/>
            <a:ln w="12700" cap="flat" cmpd="sng" algn="ctr">
              <a:solidFill>
                <a:srgbClr val="2F2B20"/>
              </a:solidFill>
              <a:prstDash val="solid"/>
              <a:tailEnd type="arrow"/>
            </a:ln>
            <a:effectLst/>
          </p:spPr>
        </p:cxnSp>
        <p:cxnSp>
          <p:nvCxnSpPr>
            <p:cNvPr id="32" name="Straight Arrow Connector 31"/>
            <p:cNvCxnSpPr/>
            <p:nvPr/>
          </p:nvCxnSpPr>
          <p:spPr>
            <a:xfrm>
              <a:off x="4686690" y="3581400"/>
              <a:ext cx="0" cy="390367"/>
            </a:xfrm>
            <a:prstGeom prst="straightConnector1">
              <a:avLst/>
            </a:prstGeom>
            <a:noFill/>
            <a:ln w="12700" cap="flat" cmpd="sng" algn="ctr">
              <a:solidFill>
                <a:srgbClr val="2F2B20"/>
              </a:solidFill>
              <a:prstDash val="solid"/>
              <a:tailEnd type="arrow"/>
            </a:ln>
            <a:effectLst/>
          </p:spPr>
        </p:cxnSp>
        <p:cxnSp>
          <p:nvCxnSpPr>
            <p:cNvPr id="33" name="Straight Arrow Connector 32"/>
            <p:cNvCxnSpPr/>
            <p:nvPr/>
          </p:nvCxnSpPr>
          <p:spPr>
            <a:xfrm>
              <a:off x="3696090" y="228600"/>
              <a:ext cx="0" cy="304800"/>
            </a:xfrm>
            <a:prstGeom prst="straightConnector1">
              <a:avLst/>
            </a:prstGeom>
            <a:noFill/>
            <a:ln w="12700" cap="flat" cmpd="sng" algn="ctr">
              <a:solidFill>
                <a:srgbClr val="2F2B20"/>
              </a:solidFill>
              <a:prstDash val="solid"/>
              <a:tailEnd type="arrow"/>
            </a:ln>
            <a:effectLst/>
          </p:spPr>
        </p:cxnSp>
        <p:sp>
          <p:nvSpPr>
            <p:cNvPr id="34" name="Rounded Rectangle 33"/>
            <p:cNvSpPr/>
            <p:nvPr/>
          </p:nvSpPr>
          <p:spPr>
            <a:xfrm>
              <a:off x="1945104" y="-189132"/>
              <a:ext cx="3505200" cy="557619"/>
            </a:xfrm>
            <a:prstGeom prst="roundRect">
              <a:avLst/>
            </a:prstGeom>
            <a:solidFill>
              <a:srgbClr val="FFFF66"/>
            </a:solidFill>
            <a:ln w="25400" cap="flat" cmpd="sng" algn="ctr">
              <a:solidFill>
                <a:srgbClr val="A9A57C">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smtClean="0">
                  <a:ln>
                    <a:noFill/>
                  </a:ln>
                  <a:solidFill>
                    <a:srgbClr val="2F2B20"/>
                  </a:solidFill>
                  <a:effectLst/>
                  <a:uLnTx/>
                  <a:uFillTx/>
                  <a:ea typeface="+mn-ea"/>
                  <a:cs typeface="Arial" panose="020B0604020202020204" pitchFamily="34" charset="0"/>
                </a:rPr>
                <a:t>BỆNH NHÂN NGHI NGỜ SUY TIM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smtClean="0">
                  <a:ln>
                    <a:noFill/>
                  </a:ln>
                  <a:solidFill>
                    <a:srgbClr val="2F2B20"/>
                  </a:solidFill>
                  <a:effectLst/>
                  <a:uLnTx/>
                  <a:uFillTx/>
                  <a:ea typeface="+mn-ea"/>
                  <a:cs typeface="Arial" panose="020B0604020202020204" pitchFamily="34" charset="0"/>
                </a:rPr>
                <a:t>(</a:t>
              </a:r>
              <a:r>
                <a:rPr kumimoji="0" lang="en-US" sz="1600" b="1" i="0" u="none" strike="noStrike" kern="0" cap="none" spc="0" normalizeH="0" baseline="0" noProof="0" err="1" smtClean="0">
                  <a:ln>
                    <a:noFill/>
                  </a:ln>
                  <a:solidFill>
                    <a:srgbClr val="2F2B20"/>
                  </a:solidFill>
                  <a:effectLst/>
                  <a:uLnTx/>
                  <a:uFillTx/>
                  <a:ea typeface="+mn-ea"/>
                  <a:cs typeface="Arial" panose="020B0604020202020204" pitchFamily="34" charset="0"/>
                </a:rPr>
                <a:t>Khởi</a:t>
              </a:r>
              <a:r>
                <a:rPr kumimoji="0" lang="en-US" sz="1600" b="1"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600" b="1" i="0" u="none" strike="noStrike" kern="0" cap="none" spc="0" normalizeH="0" baseline="0" noProof="0" err="1" smtClean="0">
                  <a:ln>
                    <a:noFill/>
                  </a:ln>
                  <a:solidFill>
                    <a:srgbClr val="2F2B20"/>
                  </a:solidFill>
                  <a:effectLst/>
                  <a:uLnTx/>
                  <a:uFillTx/>
                  <a:ea typeface="+mn-ea"/>
                  <a:cs typeface="Arial" panose="020B0604020202020204" pitchFamily="34" charset="0"/>
                </a:rPr>
                <a:t>phát</a:t>
              </a:r>
              <a:r>
                <a:rPr kumimoji="0" lang="en-US" sz="1600" b="1"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600" b="1" i="0" u="none" strike="noStrike" kern="0" cap="none" spc="0" normalizeH="0" baseline="0" noProof="0" err="1" smtClean="0">
                  <a:ln>
                    <a:noFill/>
                  </a:ln>
                  <a:solidFill>
                    <a:srgbClr val="2F2B20"/>
                  </a:solidFill>
                  <a:effectLst/>
                  <a:uLnTx/>
                  <a:uFillTx/>
                  <a:ea typeface="+mn-ea"/>
                  <a:cs typeface="Arial" panose="020B0604020202020204" pitchFamily="34" charset="0"/>
                </a:rPr>
                <a:t>không</a:t>
              </a:r>
              <a:r>
                <a:rPr kumimoji="0" lang="en-US" sz="1600" b="1"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600" b="1" i="0" u="none" strike="noStrike" kern="0" cap="none" spc="0" normalizeH="0" baseline="0" noProof="0" err="1" smtClean="0">
                  <a:ln>
                    <a:noFill/>
                  </a:ln>
                  <a:solidFill>
                    <a:srgbClr val="2F2B20"/>
                  </a:solidFill>
                  <a:effectLst/>
                  <a:uLnTx/>
                  <a:uFillTx/>
                  <a:ea typeface="+mn-ea"/>
                  <a:cs typeface="Arial" panose="020B0604020202020204" pitchFamily="34" charset="0"/>
                </a:rPr>
                <a:t>cấp</a:t>
              </a:r>
              <a:r>
                <a:rPr kumimoji="0" lang="en-US" sz="1600" b="1" i="0" u="none" strike="noStrike" kern="0" cap="none" spc="0" normalizeH="0" baseline="0" noProof="0" smtClean="0">
                  <a:ln>
                    <a:noFill/>
                  </a:ln>
                  <a:solidFill>
                    <a:srgbClr val="2F2B20"/>
                  </a:solidFill>
                  <a:effectLst/>
                  <a:uLnTx/>
                  <a:uFillTx/>
                  <a:ea typeface="+mn-ea"/>
                  <a:cs typeface="Arial" panose="020B0604020202020204" pitchFamily="34" charset="0"/>
                </a:rPr>
                <a:t>)</a:t>
              </a:r>
            </a:p>
          </p:txBody>
        </p:sp>
        <p:sp>
          <p:nvSpPr>
            <p:cNvPr id="35" name="Rounded Rectangle 34"/>
            <p:cNvSpPr/>
            <p:nvPr/>
          </p:nvSpPr>
          <p:spPr>
            <a:xfrm>
              <a:off x="2133599" y="5074919"/>
              <a:ext cx="3544619" cy="355879"/>
            </a:xfrm>
            <a:prstGeom prst="roundRect">
              <a:avLst/>
            </a:prstGeom>
            <a:solidFill>
              <a:srgbClr val="D2CB6C">
                <a:lumMod val="60000"/>
                <a:lumOff val="40000"/>
              </a:srgbClr>
            </a:solidFill>
            <a:ln w="25400" cap="flat" cmpd="sng" algn="ctr">
              <a:solidFill>
                <a:srgbClr val="A9A57C">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smtClean="0">
                  <a:ln>
                    <a:noFill/>
                  </a:ln>
                  <a:solidFill>
                    <a:srgbClr val="2F2B20"/>
                  </a:solidFill>
                  <a:effectLst/>
                  <a:uLnTx/>
                  <a:uFillTx/>
                  <a:ea typeface="+mn-ea"/>
                  <a:cs typeface="Arial" panose="020B0604020202020204" pitchFamily="34" charset="0"/>
                </a:rPr>
                <a:t>SIÊU ÂM TIM</a:t>
              </a:r>
            </a:p>
          </p:txBody>
        </p:sp>
        <p:sp>
          <p:nvSpPr>
            <p:cNvPr id="36" name="Rounded Rectangle 35"/>
            <p:cNvSpPr/>
            <p:nvPr/>
          </p:nvSpPr>
          <p:spPr>
            <a:xfrm>
              <a:off x="3385595" y="4038600"/>
              <a:ext cx="2481805" cy="685800"/>
            </a:xfrm>
            <a:prstGeom prst="roundRect">
              <a:avLst/>
            </a:prstGeom>
            <a:solidFill>
              <a:srgbClr val="D2CB6C">
                <a:lumMod val="60000"/>
                <a:lumOff val="40000"/>
              </a:srgbClr>
            </a:solidFill>
            <a:ln w="25400" cap="flat" cmpd="sng" algn="ctr">
              <a:solidFill>
                <a:srgbClr val="A9A57C">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rgbClr val="2F2B20"/>
                  </a:solidFill>
                  <a:effectLst/>
                  <a:uLnTx/>
                  <a:uFillTx/>
                  <a:ea typeface="+mn-ea"/>
                  <a:cs typeface="Arial" panose="020B0604020202020204" pitchFamily="34" charset="0"/>
                </a:rPr>
                <a:t>PEPTIDE LỢI NIỆU NATRI</a:t>
              </a:r>
            </a:p>
            <a:p>
              <a:pPr marL="112713" marR="0" lvl="0" indent="-1127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NT-proBNP ≥ 125 pg/mL</a:t>
              </a:r>
            </a:p>
            <a:p>
              <a:pPr marL="112713" marR="0" lvl="0" indent="-1127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BNP ≥ 35 pg/mL</a:t>
              </a:r>
              <a:endParaRPr kumimoji="0" lang="en-US" sz="1600" b="0" i="0" u="none" strike="noStrike" kern="0" cap="none" spc="0" normalizeH="0" baseline="0" noProof="0" smtClean="0">
                <a:ln>
                  <a:noFill/>
                </a:ln>
                <a:solidFill>
                  <a:srgbClr val="2F2B20"/>
                </a:solidFill>
                <a:effectLst/>
                <a:uLnTx/>
                <a:uFillTx/>
                <a:ea typeface="+mn-ea"/>
                <a:cs typeface="Arial" panose="020B0604020202020204" pitchFamily="34" charset="0"/>
              </a:endParaRPr>
            </a:p>
          </p:txBody>
        </p:sp>
        <p:sp>
          <p:nvSpPr>
            <p:cNvPr id="37" name="Rounded Rectangle 36"/>
            <p:cNvSpPr/>
            <p:nvPr/>
          </p:nvSpPr>
          <p:spPr>
            <a:xfrm>
              <a:off x="6733868" y="3886200"/>
              <a:ext cx="1648132" cy="1066800"/>
            </a:xfrm>
            <a:prstGeom prst="roundRect">
              <a:avLst/>
            </a:prstGeom>
            <a:solidFill>
              <a:srgbClr val="FFFFFF"/>
            </a:solidFill>
            <a:ln w="25400" cap="flat" cmpd="sng" algn="ctr">
              <a:solidFill>
                <a:srgbClr val="A9A57C">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rgbClr val="2F2B20"/>
                  </a:solidFill>
                  <a:effectLst/>
                  <a:uLnTx/>
                  <a:uFillTx/>
                  <a:ea typeface="+mn-ea"/>
                  <a:cs typeface="Arial" panose="020B0604020202020204" pitchFamily="34" charset="0"/>
                </a:rPr>
                <a:t>Không suy tim: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rgbClr val="2F2B20"/>
                  </a:solidFill>
                  <a:effectLst/>
                  <a:uLnTx/>
                  <a:uFillTx/>
                  <a:ea typeface="+mn-ea"/>
                  <a:cs typeface="Arial" panose="020B0604020202020204" pitchFamily="34" charset="0"/>
                </a:rPr>
                <a:t>Xem xét chẩn đoán khác</a:t>
              </a:r>
              <a:endParaRPr kumimoji="0" lang="en-US" sz="1800" b="0" i="0" u="none" strike="noStrike" kern="0" cap="none" spc="0" normalizeH="0" baseline="0" noProof="0" smtClean="0">
                <a:ln>
                  <a:noFill/>
                </a:ln>
                <a:solidFill>
                  <a:srgbClr val="2F2B20"/>
                </a:solidFill>
                <a:effectLst/>
                <a:uLnTx/>
                <a:uFillTx/>
                <a:ea typeface="+mn-ea"/>
                <a:cs typeface="Arial" panose="020B0604020202020204" pitchFamily="34" charset="0"/>
              </a:endParaRPr>
            </a:p>
          </p:txBody>
        </p:sp>
        <p:sp>
          <p:nvSpPr>
            <p:cNvPr id="38" name="Rounded Rectangle 37"/>
            <p:cNvSpPr/>
            <p:nvPr/>
          </p:nvSpPr>
          <p:spPr>
            <a:xfrm>
              <a:off x="1752991" y="603511"/>
              <a:ext cx="4000500" cy="2977889"/>
            </a:xfrm>
            <a:prstGeom prst="roundRect">
              <a:avLst/>
            </a:prstGeom>
            <a:solidFill>
              <a:srgbClr val="D2CB6C">
                <a:lumMod val="60000"/>
                <a:lumOff val="40000"/>
              </a:srgbClr>
            </a:solidFill>
            <a:ln w="25400" cap="flat" cmpd="sng" algn="ctr">
              <a:solidFill>
                <a:srgbClr val="A9A57C">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smtClean="0">
                <a:ln>
                  <a:noFill/>
                </a:ln>
                <a:solidFill>
                  <a:srgbClr val="2F2B20"/>
                </a:solidFill>
                <a:effectLst/>
                <a:uLnTx/>
                <a:uFillTx/>
                <a:ea typeface="+mn-ea"/>
                <a:cs typeface="Arial" panose="020B0604020202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rgbClr val="2F2B20"/>
                  </a:solidFill>
                  <a:effectLst/>
                  <a:uLnTx/>
                  <a:uFillTx/>
                  <a:ea typeface="+mn-ea"/>
                  <a:cs typeface="Arial" panose="020B0604020202020204" pitchFamily="34" charset="0"/>
                </a:rPr>
                <a:t>ĐÁNH GIÁ KHẢ NĂNG SUY TIM</a:t>
              </a:r>
            </a:p>
            <a:p>
              <a:pPr marL="228600" marR="0" lvl="0" indent="-228600" defTabSz="914400" eaLnBrk="1" fontAlgn="auto" latinLnBrk="0" hangingPunct="1">
                <a:lnSpc>
                  <a:spcPct val="100000"/>
                </a:lnSpc>
                <a:spcBef>
                  <a:spcPts val="0"/>
                </a:spcBef>
                <a:spcAft>
                  <a:spcPts val="0"/>
                </a:spcAft>
                <a:buClrTx/>
                <a:buSzTx/>
                <a:buFontTx/>
                <a:buAutoNum type="arabicPeriod"/>
                <a:tabLst/>
                <a:defRPr/>
              </a:pPr>
              <a:r>
                <a:rPr kumimoji="0" lang="en-US" sz="1200" b="1" i="0" u="none" strike="noStrike" kern="0" cap="none" spc="0" normalizeH="0" baseline="0" noProof="0" err="1" smtClean="0">
                  <a:ln>
                    <a:noFill/>
                  </a:ln>
                  <a:solidFill>
                    <a:srgbClr val="2F2B20"/>
                  </a:solidFill>
                  <a:effectLst/>
                  <a:uLnTx/>
                  <a:uFillTx/>
                  <a:ea typeface="+mn-ea"/>
                  <a:cs typeface="Arial" panose="020B0604020202020204" pitchFamily="34" charset="0"/>
                </a:rPr>
                <a:t>Tiền</a:t>
              </a:r>
              <a:r>
                <a:rPr kumimoji="0" lang="en-US" sz="1200" b="1"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1" i="0" u="none" strike="noStrike" kern="0" cap="none" spc="0" normalizeH="0" baseline="0" noProof="0" err="1" smtClean="0">
                  <a:ln>
                    <a:noFill/>
                  </a:ln>
                  <a:solidFill>
                    <a:srgbClr val="2F2B20"/>
                  </a:solidFill>
                  <a:effectLst/>
                  <a:uLnTx/>
                  <a:uFillTx/>
                  <a:ea typeface="+mn-ea"/>
                  <a:cs typeface="Arial" panose="020B0604020202020204" pitchFamily="34" charset="0"/>
                </a:rPr>
                <a:t>sử</a:t>
              </a:r>
              <a:r>
                <a:rPr kumimoji="0" lang="en-US" sz="1200" b="1"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1" i="0" u="none" strike="noStrike" kern="0" cap="none" spc="0" normalizeH="0" baseline="0" noProof="0" err="1" smtClean="0">
                  <a:ln>
                    <a:noFill/>
                  </a:ln>
                  <a:solidFill>
                    <a:srgbClr val="2F2B20"/>
                  </a:solidFill>
                  <a:effectLst/>
                  <a:uLnTx/>
                  <a:uFillTx/>
                  <a:ea typeface="+mn-ea"/>
                  <a:cs typeface="Arial" panose="020B0604020202020204" pitchFamily="34" charset="0"/>
                </a:rPr>
                <a:t>lâm</a:t>
              </a:r>
              <a:r>
                <a:rPr kumimoji="0" lang="en-US" sz="1200" b="1"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1" i="0" u="none" strike="noStrike" kern="0" cap="none" spc="0" normalizeH="0" baseline="0" noProof="0" err="1" smtClean="0">
                  <a:ln>
                    <a:noFill/>
                  </a:ln>
                  <a:solidFill>
                    <a:srgbClr val="2F2B20"/>
                  </a:solidFill>
                  <a:effectLst/>
                  <a:uLnTx/>
                  <a:uFillTx/>
                  <a:ea typeface="+mn-ea"/>
                  <a:cs typeface="Arial" panose="020B0604020202020204" pitchFamily="34" charset="0"/>
                </a:rPr>
                <a:t>sàng</a:t>
              </a:r>
              <a:r>
                <a:rPr kumimoji="0" lang="en-US" sz="1200" b="1" i="0" u="none" strike="noStrike" kern="0" cap="none" spc="0" normalizeH="0" baseline="0" noProof="0" smtClean="0">
                  <a:ln>
                    <a:noFill/>
                  </a:ln>
                  <a:solidFill>
                    <a:srgbClr val="2F2B20"/>
                  </a:solidFill>
                  <a:effectLst/>
                  <a:uLnTx/>
                  <a:uFillTx/>
                  <a:ea typeface="+mn-ea"/>
                  <a:cs typeface="Arial" panose="020B0604020202020204" pitchFamily="34" charset="0"/>
                </a:rPr>
                <a:t>:</a:t>
              </a:r>
            </a:p>
            <a:p>
              <a:pPr marL="225425"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Tiền</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căn</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BMV (NMCT,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tái</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thông</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mạch vành)</a:t>
              </a:r>
            </a:p>
            <a:p>
              <a:pPr marL="225425"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Tiền</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căn</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tăng huyết áp</a:t>
              </a:r>
            </a:p>
            <a:p>
              <a:pPr marL="225425"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Phơi</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nhiễm</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thuốc</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xạ</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gây</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độc</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tim</a:t>
              </a:r>
              <a:endPar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endParaRPr>
            </a:p>
            <a:p>
              <a:pPr marL="225425"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Sử</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dụng</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lợi</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tiểu</a:t>
              </a:r>
              <a:endPar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endParaRPr>
            </a:p>
            <a:p>
              <a:pPr marL="225425"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Khó</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thở</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tư</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thế</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kịch</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phát</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về</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đêm</a:t>
              </a:r>
            </a:p>
            <a:p>
              <a:pPr marL="228600" marR="0" lvl="0" indent="-228600" defTabSz="914400" eaLnBrk="1" fontAlgn="auto" latinLnBrk="0" hangingPunct="1">
                <a:lnSpc>
                  <a:spcPct val="100000"/>
                </a:lnSpc>
                <a:spcBef>
                  <a:spcPts val="0"/>
                </a:spcBef>
                <a:spcAft>
                  <a:spcPts val="0"/>
                </a:spcAft>
                <a:buClrTx/>
                <a:buSzTx/>
                <a:buFont typeface="+mj-lt"/>
                <a:buAutoNum type="arabicPeriod" startAt="2"/>
                <a:tabLst/>
                <a:defRPr/>
              </a:pPr>
              <a:r>
                <a:rPr kumimoji="0" lang="en-US" sz="1200" b="1" i="0" u="none" strike="noStrike" kern="0" cap="none" spc="0" normalizeH="0" baseline="0" noProof="0" err="1" smtClean="0">
                  <a:ln>
                    <a:noFill/>
                  </a:ln>
                  <a:solidFill>
                    <a:srgbClr val="2F2B20"/>
                  </a:solidFill>
                  <a:effectLst/>
                  <a:uLnTx/>
                  <a:uFillTx/>
                  <a:ea typeface="+mn-ea"/>
                  <a:cs typeface="Arial" panose="020B0604020202020204" pitchFamily="34" charset="0"/>
                </a:rPr>
                <a:t>Khám</a:t>
              </a:r>
              <a:r>
                <a:rPr kumimoji="0" lang="en-US" sz="1200" b="1"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1" i="0" u="none" strike="noStrike" kern="0" cap="none" spc="0" normalizeH="0" baseline="0" noProof="0" err="1" smtClean="0">
                  <a:ln>
                    <a:noFill/>
                  </a:ln>
                  <a:solidFill>
                    <a:srgbClr val="2F2B20"/>
                  </a:solidFill>
                  <a:effectLst/>
                  <a:uLnTx/>
                  <a:uFillTx/>
                  <a:ea typeface="+mn-ea"/>
                  <a:cs typeface="Arial" panose="020B0604020202020204" pitchFamily="34" charset="0"/>
                </a:rPr>
                <a:t>lâm</a:t>
              </a:r>
              <a:r>
                <a:rPr kumimoji="0" lang="en-US" sz="1200" b="1"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1" i="0" u="none" strike="noStrike" kern="0" cap="none" spc="0" normalizeH="0" baseline="0" noProof="0" err="1" smtClean="0">
                  <a:ln>
                    <a:noFill/>
                  </a:ln>
                  <a:solidFill>
                    <a:srgbClr val="2F2B20"/>
                  </a:solidFill>
                  <a:effectLst/>
                  <a:uLnTx/>
                  <a:uFillTx/>
                  <a:ea typeface="+mn-ea"/>
                  <a:cs typeface="Arial" panose="020B0604020202020204" pitchFamily="34" charset="0"/>
                </a:rPr>
                <a:t>sàng</a:t>
              </a:r>
              <a:endParaRPr kumimoji="0" lang="en-US" sz="1200" b="1" i="0" u="none" strike="noStrike" kern="0" cap="none" spc="0" normalizeH="0" baseline="0" noProof="0" smtClean="0">
                <a:ln>
                  <a:noFill/>
                </a:ln>
                <a:solidFill>
                  <a:srgbClr val="2F2B20"/>
                </a:solidFill>
                <a:effectLst/>
                <a:uLnTx/>
                <a:uFillTx/>
                <a:ea typeface="+mn-ea"/>
                <a:cs typeface="Arial" panose="020B0604020202020204" pitchFamily="34" charset="0"/>
              </a:endParaRPr>
            </a:p>
            <a:p>
              <a:pPr marL="225425"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Ran ở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phổi</a:t>
              </a:r>
              <a:endPar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endParaRPr>
            </a:p>
            <a:p>
              <a:pPr marL="225425"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Phù</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mắt</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cá</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chân</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2 bên</a:t>
              </a:r>
            </a:p>
            <a:p>
              <a:pPr marL="225425"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Âm thổi ở tim</a:t>
              </a:r>
            </a:p>
            <a:p>
              <a:pPr marL="225425"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Tĩnh mạch cảnh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dãn</a:t>
              </a:r>
              <a:endPar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endParaRPr>
            </a:p>
            <a:p>
              <a:pPr marL="225425"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Diện</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đập</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mỏm</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tim</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rộng</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lệch</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ngoài</a:t>
              </a:r>
            </a:p>
            <a:p>
              <a:pPr marL="228600" marR="0" lvl="0" indent="-228600" defTabSz="914400" eaLnBrk="1" fontAlgn="auto" latinLnBrk="0" hangingPunct="1">
                <a:lnSpc>
                  <a:spcPct val="100000"/>
                </a:lnSpc>
                <a:spcBef>
                  <a:spcPts val="0"/>
                </a:spcBef>
                <a:spcAft>
                  <a:spcPts val="0"/>
                </a:spcAft>
                <a:buClrTx/>
                <a:buSzTx/>
                <a:buFont typeface="+mj-lt"/>
                <a:buAutoNum type="arabicPeriod" startAt="3"/>
                <a:tabLst/>
                <a:defRPr/>
              </a:pPr>
              <a:r>
                <a:rPr kumimoji="0" lang="en-US" sz="1200" b="1" i="0" u="none" strike="noStrike" kern="0" cap="none" spc="0" normalizeH="0" baseline="0" noProof="0" smtClean="0">
                  <a:ln>
                    <a:noFill/>
                  </a:ln>
                  <a:solidFill>
                    <a:srgbClr val="2F2B20"/>
                  </a:solidFill>
                  <a:effectLst/>
                  <a:uLnTx/>
                  <a:uFillTx/>
                  <a:ea typeface="+mn-ea"/>
                  <a:cs typeface="Arial" panose="020B0604020202020204" pitchFamily="34" charset="0"/>
                </a:rPr>
                <a:t>ECG</a:t>
              </a:r>
            </a:p>
            <a:p>
              <a:pPr marL="225425"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Bất</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kì</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bất</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thường</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nào</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a:t>
              </a:r>
              <a:r>
                <a:rPr kumimoji="0" lang="en-US" sz="1200" b="0" i="0" u="none" strike="noStrike" kern="0" cap="none" spc="0" normalizeH="0" baseline="0" noProof="0" err="1" smtClean="0">
                  <a:ln>
                    <a:noFill/>
                  </a:ln>
                  <a:solidFill>
                    <a:srgbClr val="2F2B20"/>
                  </a:solidFill>
                  <a:effectLst/>
                  <a:uLnTx/>
                  <a:uFillTx/>
                  <a:ea typeface="+mn-ea"/>
                  <a:cs typeface="Arial" panose="020B0604020202020204" pitchFamily="34" charset="0"/>
                </a:rPr>
                <a:t>của</a:t>
              </a:r>
              <a:r>
                <a:rPr kumimoji="0" lang="en-US" sz="1200" b="0" i="0" u="none" strike="noStrike" kern="0" cap="none" spc="0" normalizeH="0" baseline="0" noProof="0" smtClean="0">
                  <a:ln>
                    <a:noFill/>
                  </a:ln>
                  <a:solidFill>
                    <a:srgbClr val="2F2B20"/>
                  </a:solidFill>
                  <a:effectLst/>
                  <a:uLnTx/>
                  <a:uFillTx/>
                  <a:ea typeface="+mn-ea"/>
                  <a:cs typeface="Arial" panose="020B0604020202020204" pitchFamily="34" charset="0"/>
                </a:rPr>
                <a:t> ECG</a:t>
              </a:r>
            </a:p>
            <a:p>
              <a:pPr marL="342900" marR="0" lvl="0" indent="-342900" algn="ctr" defTabSz="914400" eaLnBrk="1" fontAlgn="auto" latinLnBrk="0" hangingPunct="1">
                <a:lnSpc>
                  <a:spcPct val="100000"/>
                </a:lnSpc>
                <a:spcBef>
                  <a:spcPts val="0"/>
                </a:spcBef>
                <a:spcAft>
                  <a:spcPts val="0"/>
                </a:spcAft>
                <a:buClrTx/>
                <a:buSzTx/>
                <a:buFontTx/>
                <a:buAutoNum type="arabicPeriod"/>
                <a:tabLst/>
                <a:defRPr/>
              </a:pPr>
              <a:endParaRPr kumimoji="0" lang="en-US" sz="1800" b="1" i="0" u="none" strike="noStrike" kern="0" cap="none" spc="0" normalizeH="0" baseline="0" noProof="0" smtClean="0">
                <a:ln>
                  <a:noFill/>
                </a:ln>
                <a:solidFill>
                  <a:srgbClr val="2F2B20"/>
                </a:solidFill>
                <a:effectLst/>
                <a:uLnTx/>
                <a:uFillTx/>
                <a:ea typeface="+mn-ea"/>
                <a:cs typeface="Arial" panose="020B0604020202020204" pitchFamily="34" charset="0"/>
              </a:endParaRPr>
            </a:p>
          </p:txBody>
        </p:sp>
        <p:sp>
          <p:nvSpPr>
            <p:cNvPr id="39" name="Rounded Rectangle 38"/>
            <p:cNvSpPr/>
            <p:nvPr/>
          </p:nvSpPr>
          <p:spPr>
            <a:xfrm>
              <a:off x="1448190" y="5669512"/>
              <a:ext cx="4800600" cy="744302"/>
            </a:xfrm>
            <a:prstGeom prst="roundRect">
              <a:avLst/>
            </a:prstGeom>
            <a:solidFill>
              <a:srgbClr val="FFFFFF"/>
            </a:solidFill>
            <a:ln w="25400" cap="flat" cmpd="sng" algn="ctr">
              <a:solidFill>
                <a:srgbClr val="A9A57C">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rgbClr val="2F2B20"/>
                  </a:solidFill>
                  <a:effectLst/>
                  <a:uLnTx/>
                  <a:uFillTx/>
                  <a:ea typeface="+mn-ea"/>
                  <a:cs typeface="Arial" panose="020B0604020202020204" pitchFamily="34" charset="0"/>
                </a:rPr>
                <a:t>Nếu suy tim được khẳng định:</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rgbClr val="2F2B20"/>
                  </a:solidFill>
                  <a:effectLst/>
                  <a:uLnTx/>
                  <a:uFillTx/>
                  <a:ea typeface="+mn-ea"/>
                  <a:cs typeface="Arial" panose="020B0604020202020204" pitchFamily="34" charset="0"/>
                </a:rPr>
                <a:t>Xác định nguyên nhân và bắt đầu điều trị thích hợp</a:t>
              </a:r>
              <a:endParaRPr kumimoji="0" lang="en-US" sz="1800" b="0" i="0" u="none" strike="noStrike" kern="0" cap="none" spc="0" normalizeH="0" baseline="0" noProof="0" smtClean="0">
                <a:ln>
                  <a:noFill/>
                </a:ln>
                <a:solidFill>
                  <a:srgbClr val="2F2B20"/>
                </a:solidFill>
                <a:effectLst/>
                <a:uLnTx/>
                <a:uFillTx/>
                <a:ea typeface="+mn-ea"/>
                <a:cs typeface="Arial" panose="020B0604020202020204" pitchFamily="34" charset="0"/>
              </a:endParaRPr>
            </a:p>
          </p:txBody>
        </p:sp>
        <p:sp>
          <p:nvSpPr>
            <p:cNvPr id="40" name="TextBox 39"/>
            <p:cNvSpPr txBox="1"/>
            <p:nvPr/>
          </p:nvSpPr>
          <p:spPr>
            <a:xfrm>
              <a:off x="3505200" y="3657464"/>
              <a:ext cx="1143000" cy="28559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FF0000"/>
                  </a:solidFill>
                  <a:effectLst/>
                  <a:uLnTx/>
                  <a:uFillTx/>
                  <a:cs typeface="Arial" pitchFamily="34" charset="0"/>
                </a:rPr>
                <a:t>≥ 1 tiêu chuẩn</a:t>
              </a:r>
            </a:p>
          </p:txBody>
        </p:sp>
        <p:sp>
          <p:nvSpPr>
            <p:cNvPr id="41" name="TextBox 40"/>
            <p:cNvSpPr txBox="1"/>
            <p:nvPr/>
          </p:nvSpPr>
          <p:spPr>
            <a:xfrm>
              <a:off x="4267200" y="4736926"/>
              <a:ext cx="457200" cy="28559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FF0000"/>
                  </a:solidFill>
                  <a:effectLst/>
                  <a:uLnTx/>
                  <a:uFillTx/>
                  <a:cs typeface="Arial" pitchFamily="34" charset="0"/>
                </a:rPr>
                <a:t>Có</a:t>
              </a:r>
            </a:p>
          </p:txBody>
        </p:sp>
        <p:sp>
          <p:nvSpPr>
            <p:cNvPr id="42" name="TextBox 41"/>
            <p:cNvSpPr txBox="1"/>
            <p:nvPr/>
          </p:nvSpPr>
          <p:spPr>
            <a:xfrm>
              <a:off x="838200" y="3946267"/>
              <a:ext cx="1998391" cy="66638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2F2B20"/>
                  </a:solidFill>
                  <a:effectLst/>
                  <a:uLnTx/>
                  <a:uFillTx/>
                  <a:cs typeface="Arial" pitchFamily="34" charset="0"/>
                </a:rPr>
                <a:t>Peptide lợi niệu Natri không làm thường qui trong thực hành lâm sàng</a:t>
              </a:r>
            </a:p>
          </p:txBody>
        </p:sp>
        <p:cxnSp>
          <p:nvCxnSpPr>
            <p:cNvPr id="43" name="Straight Arrow Connector 42"/>
            <p:cNvCxnSpPr/>
            <p:nvPr/>
          </p:nvCxnSpPr>
          <p:spPr>
            <a:xfrm flipV="1">
              <a:off x="5678219" y="4828537"/>
              <a:ext cx="1030023" cy="421327"/>
            </a:xfrm>
            <a:prstGeom prst="straightConnector1">
              <a:avLst/>
            </a:prstGeom>
            <a:noFill/>
            <a:ln w="12700" cap="flat" cmpd="sng" algn="ctr">
              <a:solidFill>
                <a:srgbClr val="2F2B20"/>
              </a:solidFill>
              <a:prstDash val="solid"/>
              <a:tailEnd type="arrow"/>
            </a:ln>
            <a:effectLst/>
          </p:spPr>
        </p:cxnSp>
        <p:sp>
          <p:nvSpPr>
            <p:cNvPr id="44" name="TextBox 43"/>
            <p:cNvSpPr txBox="1"/>
            <p:nvPr/>
          </p:nvSpPr>
          <p:spPr>
            <a:xfrm>
              <a:off x="5935006" y="3200400"/>
              <a:ext cx="1654708" cy="28559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2F2B20"/>
                  </a:solidFill>
                  <a:effectLst/>
                  <a:uLnTx/>
                  <a:uFillTx/>
                  <a:cs typeface="Arial" pitchFamily="34" charset="0"/>
                </a:rPr>
                <a:t>Tất cả đều không có</a:t>
              </a:r>
            </a:p>
          </p:txBody>
        </p:sp>
        <p:sp>
          <p:nvSpPr>
            <p:cNvPr id="45" name="TextBox 44"/>
            <p:cNvSpPr txBox="1"/>
            <p:nvPr/>
          </p:nvSpPr>
          <p:spPr>
            <a:xfrm>
              <a:off x="5838983" y="5155540"/>
              <a:ext cx="1148307" cy="28559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2F2B20"/>
                  </a:solidFill>
                  <a:effectLst/>
                  <a:uLnTx/>
                  <a:uFillTx/>
                  <a:cs typeface="Arial" pitchFamily="34" charset="0"/>
                </a:rPr>
                <a:t>Bình thường</a:t>
              </a:r>
            </a:p>
          </p:txBody>
        </p:sp>
        <p:sp>
          <p:nvSpPr>
            <p:cNvPr id="46" name="TextBox 45"/>
            <p:cNvSpPr txBox="1"/>
            <p:nvPr/>
          </p:nvSpPr>
          <p:spPr>
            <a:xfrm>
              <a:off x="5913863" y="4142601"/>
              <a:ext cx="639337" cy="28559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2F2B20"/>
                  </a:solidFill>
                  <a:effectLst/>
                  <a:uLnTx/>
                  <a:uFillTx/>
                  <a:cs typeface="Arial" pitchFamily="34" charset="0"/>
                </a:rPr>
                <a:t>Không</a:t>
              </a:r>
            </a:p>
          </p:txBody>
        </p:sp>
      </p:grpSp>
      <p:sp>
        <p:nvSpPr>
          <p:cNvPr id="24" name="Rectangle 23"/>
          <p:cNvSpPr/>
          <p:nvPr/>
        </p:nvSpPr>
        <p:spPr>
          <a:xfrm rot="10800000" flipV="1">
            <a:off x="6802830" y="6248400"/>
            <a:ext cx="2264970" cy="553357"/>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European </a:t>
            </a:r>
            <a:r>
              <a:rPr lang="en-US" sz="1400" i="1">
                <a:ea typeface="Calibri" panose="020F0502020204030204" pitchFamily="34" charset="0"/>
                <a:cs typeface="Times New Roman" panose="02020603050405020304" pitchFamily="18" charset="0"/>
              </a:rPr>
              <a:t>Heart Journal, 37(27), 2129-2200</a:t>
            </a:r>
          </a:p>
        </p:txBody>
      </p:sp>
    </p:spTree>
    <p:extLst>
      <p:ext uri="{BB962C8B-B14F-4D97-AF65-F5344CB8AC3E}">
        <p14:creationId xmlns:p14="http://schemas.microsoft.com/office/powerpoint/2010/main" val="22198487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9" name="Title 1"/>
          <p:cNvSpPr txBox="1">
            <a:spLocks/>
          </p:cNvSpPr>
          <p:nvPr/>
        </p:nvSpPr>
        <p:spPr>
          <a:xfrm>
            <a:off x="159152" y="381000"/>
            <a:ext cx="8527648"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400" b="1" smtClean="0"/>
              <a:t>Nguyên nhân tăng peptide lợi niệu Na</a:t>
            </a:r>
            <a:endParaRPr lang="en-US" sz="3400" b="1"/>
          </a:p>
        </p:txBody>
      </p:sp>
      <p:graphicFrame>
        <p:nvGraphicFramePr>
          <p:cNvPr id="7" name="Table 6"/>
          <p:cNvGraphicFramePr>
            <a:graphicFrameLocks noGrp="1"/>
          </p:cNvGraphicFramePr>
          <p:nvPr>
            <p:extLst>
              <p:ext uri="{D42A27DB-BD31-4B8C-83A1-F6EECF244321}">
                <p14:modId xmlns:p14="http://schemas.microsoft.com/office/powerpoint/2010/main" val="2983119106"/>
              </p:ext>
            </p:extLst>
          </p:nvPr>
        </p:nvGraphicFramePr>
        <p:xfrm>
          <a:off x="159152" y="1371601"/>
          <a:ext cx="8832448" cy="4416358"/>
        </p:xfrm>
        <a:graphic>
          <a:graphicData uri="http://schemas.openxmlformats.org/drawingml/2006/table">
            <a:tbl>
              <a:tblPr firstRow="1" firstCol="1" bandRow="1">
                <a:tableStyleId>{17292A2E-F333-43FB-9621-5CBBE7FDCDCB}</a:tableStyleId>
              </a:tblPr>
              <a:tblGrid>
                <a:gridCol w="4031848">
                  <a:extLst>
                    <a:ext uri="{9D8B030D-6E8A-4147-A177-3AD203B41FA5}">
                      <a16:colId xmlns:a16="http://schemas.microsoft.com/office/drawing/2014/main" val="2102299860"/>
                    </a:ext>
                  </a:extLst>
                </a:gridCol>
                <a:gridCol w="4800600">
                  <a:extLst>
                    <a:ext uri="{9D8B030D-6E8A-4147-A177-3AD203B41FA5}">
                      <a16:colId xmlns:a16="http://schemas.microsoft.com/office/drawing/2014/main" val="342937969"/>
                    </a:ext>
                  </a:extLst>
                </a:gridCol>
              </a:tblGrid>
              <a:tr h="283737">
                <a:tc gridSpan="2">
                  <a:txBody>
                    <a:bodyPr/>
                    <a:lstStyle/>
                    <a:p>
                      <a:pPr indent="211455" algn="just">
                        <a:lnSpc>
                          <a:spcPct val="107000"/>
                        </a:lnSpc>
                        <a:spcAft>
                          <a:spcPts val="0"/>
                        </a:spcAft>
                      </a:pPr>
                      <a:r>
                        <a:rPr lang="en-US" sz="2600" smtClean="0">
                          <a:effectLst/>
                        </a:rPr>
                        <a:t>Tim</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txBody>
                  <a:tcPr marL="37972" marR="37972" marT="37972" marB="37972" anchor="ctr">
                    <a:solidFill>
                      <a:srgbClr val="00B050"/>
                    </a:solidFill>
                  </a:tcPr>
                </a:tc>
                <a:tc hMerge="1">
                  <a:txBody>
                    <a:bodyPr/>
                    <a:lstStyle/>
                    <a:p>
                      <a:endParaRPr lang="en-US"/>
                    </a:p>
                  </a:txBody>
                  <a:tcPr/>
                </a:tc>
                <a:extLst>
                  <a:ext uri="{0D108BD9-81ED-4DB2-BD59-A6C34878D82A}">
                    <a16:rowId xmlns:a16="http://schemas.microsoft.com/office/drawing/2014/main" val="337755486"/>
                  </a:ext>
                </a:extLst>
              </a:tr>
              <a:tr h="3373863">
                <a:tc>
                  <a:txBody>
                    <a:bodyPr/>
                    <a:lstStyle/>
                    <a:p>
                      <a:pPr marL="574675" lvl="0" indent="-292100"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Suy tim</a:t>
                      </a:r>
                    </a:p>
                    <a:p>
                      <a:pPr marL="574675" lvl="0" indent="-292100"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Hội chứng vành cấp</a:t>
                      </a:r>
                    </a:p>
                    <a:p>
                      <a:pPr marL="574675" lvl="0" indent="-292100"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Thuyên tắc phổi</a:t>
                      </a:r>
                    </a:p>
                    <a:p>
                      <a:pPr marL="574675" lvl="0" indent="-292100"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Viêm cơ tim</a:t>
                      </a:r>
                    </a:p>
                    <a:p>
                      <a:pPr marL="574675" lvl="0" indent="-292100"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Phì đại thất trái</a:t>
                      </a:r>
                    </a:p>
                    <a:p>
                      <a:pPr marL="574675" lvl="0" indent="-292100"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Bệnh cơ tim phì đại hoặc hạn chế</a:t>
                      </a:r>
                    </a:p>
                  </a:txBody>
                  <a:tcPr marL="37972" marR="37972" marT="37972" marB="37972"/>
                </a:tc>
                <a:tc>
                  <a:txBody>
                    <a:bodyPr/>
                    <a:lstStyle/>
                    <a:p>
                      <a:pPr marL="457200" marR="0" lvl="0" indent="-287338" algn="l" defTabSz="914400" rtl="0" eaLnBrk="1" fontAlgn="auto" latinLnBrk="0" hangingPunct="1">
                        <a:lnSpc>
                          <a:spcPct val="150000"/>
                        </a:lnSpc>
                        <a:spcBef>
                          <a:spcPts val="0"/>
                        </a:spcBef>
                        <a:spcAft>
                          <a:spcPts val="0"/>
                        </a:spcAft>
                        <a:buClrTx/>
                        <a:buSzTx/>
                        <a:buFont typeface="Symbol" panose="05050102010706020507" pitchFamily="18" charset="2"/>
                        <a:buChar char=""/>
                        <a:tabLst/>
                        <a:defRPr/>
                      </a:pPr>
                      <a:r>
                        <a:rPr lang="en-US" sz="2400" b="0" kern="1200" smtClean="0">
                          <a:solidFill>
                            <a:schemeClr val="tx1"/>
                          </a:solidFill>
                          <a:effectLst/>
                          <a:latin typeface="+mn-lt"/>
                          <a:ea typeface="+mn-ea"/>
                          <a:cs typeface="+mn-cs"/>
                        </a:rPr>
                        <a:t>Bệnh van tim</a:t>
                      </a:r>
                    </a:p>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Bệnh tim bẩm sinh</a:t>
                      </a:r>
                    </a:p>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Rối loạn nhịp nhanh nhĩ và thất</a:t>
                      </a:r>
                    </a:p>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Giập tim</a:t>
                      </a:r>
                    </a:p>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Sốc chuyển nhịp hoặc ICD</a:t>
                      </a:r>
                    </a:p>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Phẫu thuật tim</a:t>
                      </a:r>
                    </a:p>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Tăng áp phổi</a:t>
                      </a:r>
                      <a:endParaRPr lang="en-US" sz="2400" b="0" kern="1200">
                        <a:solidFill>
                          <a:schemeClr val="tx1"/>
                        </a:solidFill>
                        <a:effectLst/>
                        <a:latin typeface="+mn-lt"/>
                        <a:ea typeface="+mn-ea"/>
                        <a:cs typeface="+mn-cs"/>
                      </a:endParaRPr>
                    </a:p>
                  </a:txBody>
                  <a:tcPr marL="37972" marR="37972" marT="37972" marB="37972"/>
                </a:tc>
                <a:extLst>
                  <a:ext uri="{0D108BD9-81ED-4DB2-BD59-A6C34878D82A}">
                    <a16:rowId xmlns:a16="http://schemas.microsoft.com/office/drawing/2014/main" val="1938461703"/>
                  </a:ext>
                </a:extLst>
              </a:tr>
            </a:tbl>
          </a:graphicData>
        </a:graphic>
      </p:graphicFrame>
      <p:sp>
        <p:nvSpPr>
          <p:cNvPr id="5" name="Rectangle 4"/>
          <p:cNvSpPr/>
          <p:nvPr/>
        </p:nvSpPr>
        <p:spPr>
          <a:xfrm>
            <a:off x="275863" y="6475691"/>
            <a:ext cx="8487137" cy="306109"/>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European </a:t>
            </a:r>
            <a:r>
              <a:rPr lang="en-US" sz="1400" i="1">
                <a:ea typeface="Calibri" panose="020F0502020204030204" pitchFamily="34" charset="0"/>
                <a:cs typeface="Times New Roman" panose="02020603050405020304" pitchFamily="18" charset="0"/>
              </a:rPr>
              <a:t>Heart Journal, 37(27), 2129-2200</a:t>
            </a:r>
          </a:p>
        </p:txBody>
      </p:sp>
    </p:spTree>
    <p:extLst>
      <p:ext uri="{BB962C8B-B14F-4D97-AF65-F5344CB8AC3E}">
        <p14:creationId xmlns:p14="http://schemas.microsoft.com/office/powerpoint/2010/main" val="37023761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9" name="Title 1"/>
          <p:cNvSpPr txBox="1">
            <a:spLocks/>
          </p:cNvSpPr>
          <p:nvPr/>
        </p:nvSpPr>
        <p:spPr>
          <a:xfrm>
            <a:off x="159152" y="381000"/>
            <a:ext cx="8527648"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400" b="1" smtClean="0"/>
              <a:t>Nguyên nhân tăng peptide lợi niệu Na</a:t>
            </a:r>
            <a:endParaRPr lang="en-US" sz="3400" b="1"/>
          </a:p>
        </p:txBody>
      </p:sp>
      <p:graphicFrame>
        <p:nvGraphicFramePr>
          <p:cNvPr id="7" name="Table 6"/>
          <p:cNvGraphicFramePr>
            <a:graphicFrameLocks noGrp="1"/>
          </p:cNvGraphicFramePr>
          <p:nvPr>
            <p:extLst>
              <p:ext uri="{D42A27DB-BD31-4B8C-83A1-F6EECF244321}">
                <p14:modId xmlns:p14="http://schemas.microsoft.com/office/powerpoint/2010/main" val="909554553"/>
              </p:ext>
            </p:extLst>
          </p:nvPr>
        </p:nvGraphicFramePr>
        <p:xfrm>
          <a:off x="159152" y="1371601"/>
          <a:ext cx="8832448" cy="3873797"/>
        </p:xfrm>
        <a:graphic>
          <a:graphicData uri="http://schemas.openxmlformats.org/drawingml/2006/table">
            <a:tbl>
              <a:tblPr firstRow="1" firstCol="1" bandRow="1">
                <a:tableStyleId>{17292A2E-F333-43FB-9621-5CBBE7FDCDCB}</a:tableStyleId>
              </a:tblPr>
              <a:tblGrid>
                <a:gridCol w="4031848">
                  <a:extLst>
                    <a:ext uri="{9D8B030D-6E8A-4147-A177-3AD203B41FA5}">
                      <a16:colId xmlns:a16="http://schemas.microsoft.com/office/drawing/2014/main" val="2102299860"/>
                    </a:ext>
                  </a:extLst>
                </a:gridCol>
                <a:gridCol w="4800600">
                  <a:extLst>
                    <a:ext uri="{9D8B030D-6E8A-4147-A177-3AD203B41FA5}">
                      <a16:colId xmlns:a16="http://schemas.microsoft.com/office/drawing/2014/main" val="342937969"/>
                    </a:ext>
                  </a:extLst>
                </a:gridCol>
              </a:tblGrid>
              <a:tr h="283737">
                <a:tc gridSpan="2">
                  <a:txBody>
                    <a:bodyPr/>
                    <a:lstStyle/>
                    <a:p>
                      <a:pPr indent="211455" algn="just">
                        <a:lnSpc>
                          <a:spcPct val="107000"/>
                        </a:lnSpc>
                        <a:spcAft>
                          <a:spcPts val="0"/>
                        </a:spcAft>
                      </a:pPr>
                      <a:r>
                        <a:rPr lang="en-US" sz="2600" smtClean="0">
                          <a:effectLst/>
                        </a:rPr>
                        <a:t>Ngoài</a:t>
                      </a:r>
                      <a:r>
                        <a:rPr lang="en-US" sz="2600" baseline="0" smtClean="0">
                          <a:effectLst/>
                        </a:rPr>
                        <a:t> tim</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txBody>
                  <a:tcPr marL="37972" marR="37972" marT="37972" marB="37972" anchor="ctr">
                    <a:solidFill>
                      <a:srgbClr val="00B050"/>
                    </a:solidFill>
                  </a:tcPr>
                </a:tc>
                <a:tc hMerge="1">
                  <a:txBody>
                    <a:bodyPr/>
                    <a:lstStyle/>
                    <a:p>
                      <a:endParaRPr lang="en-US"/>
                    </a:p>
                  </a:txBody>
                  <a:tcPr/>
                </a:tc>
                <a:extLst>
                  <a:ext uri="{0D108BD9-81ED-4DB2-BD59-A6C34878D82A}">
                    <a16:rowId xmlns:a16="http://schemas.microsoft.com/office/drawing/2014/main" val="337755486"/>
                  </a:ext>
                </a:extLst>
              </a:tr>
              <a:tr h="3373863">
                <a:tc>
                  <a:txBody>
                    <a:bodyPr/>
                    <a:lstStyle/>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Lớn tuổi</a:t>
                      </a:r>
                    </a:p>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Đột quỵ thiếu máu não</a:t>
                      </a:r>
                    </a:p>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Xuất huyết dưới nhện</a:t>
                      </a:r>
                    </a:p>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Rối loạn chức năng thận</a:t>
                      </a:r>
                    </a:p>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Rối loạn chức năng gan</a:t>
                      </a:r>
                    </a:p>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Hội chứng cận ung thư</a:t>
                      </a:r>
                      <a:endParaRPr lang="en-US" sz="2400" b="0" kern="1200">
                        <a:solidFill>
                          <a:schemeClr val="tx1"/>
                        </a:solidFill>
                        <a:effectLst/>
                        <a:latin typeface="+mn-lt"/>
                        <a:ea typeface="+mn-ea"/>
                        <a:cs typeface="+mn-cs"/>
                      </a:endParaRPr>
                    </a:p>
                  </a:txBody>
                  <a:tcPr marL="37972" marR="37972" marT="37972" marB="37972"/>
                </a:tc>
                <a:tc>
                  <a:txBody>
                    <a:bodyPr/>
                    <a:lstStyle/>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COPD</a:t>
                      </a:r>
                    </a:p>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Nhiễm trùng nặng</a:t>
                      </a:r>
                    </a:p>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Bỏng nặng</a:t>
                      </a:r>
                    </a:p>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Thiếu máu</a:t>
                      </a:r>
                    </a:p>
                    <a:p>
                      <a:pPr marL="457200" lvl="0" indent="-287338" algn="l" defTabSz="914400" rtl="0" eaLnBrk="1" latinLnBrk="0" hangingPunct="1">
                        <a:lnSpc>
                          <a:spcPct val="150000"/>
                        </a:lnSpc>
                        <a:spcAft>
                          <a:spcPts val="0"/>
                        </a:spcAft>
                        <a:buFont typeface="Symbol" panose="05050102010706020507" pitchFamily="18" charset="2"/>
                        <a:buChar char=""/>
                      </a:pPr>
                      <a:r>
                        <a:rPr lang="en-US" sz="2400" b="0" kern="1200" smtClean="0">
                          <a:solidFill>
                            <a:schemeClr val="tx1"/>
                          </a:solidFill>
                          <a:effectLst/>
                          <a:latin typeface="+mn-lt"/>
                          <a:ea typeface="+mn-ea"/>
                          <a:cs typeface="+mn-cs"/>
                        </a:rPr>
                        <a:t>Rối loạn nội tiết hoặc chuyển hóa nặng (cường giáp…)</a:t>
                      </a:r>
                      <a:endParaRPr lang="en-US" sz="2400" b="0" kern="1200">
                        <a:solidFill>
                          <a:schemeClr val="tx1"/>
                        </a:solidFill>
                        <a:effectLst/>
                        <a:latin typeface="+mn-lt"/>
                        <a:ea typeface="+mn-ea"/>
                        <a:cs typeface="+mn-cs"/>
                      </a:endParaRPr>
                    </a:p>
                  </a:txBody>
                  <a:tcPr marL="37972" marR="37972" marT="37972" marB="37972"/>
                </a:tc>
                <a:extLst>
                  <a:ext uri="{0D108BD9-81ED-4DB2-BD59-A6C34878D82A}">
                    <a16:rowId xmlns:a16="http://schemas.microsoft.com/office/drawing/2014/main" val="1938461703"/>
                  </a:ext>
                </a:extLst>
              </a:tr>
            </a:tbl>
          </a:graphicData>
        </a:graphic>
      </p:graphicFrame>
      <p:sp>
        <p:nvSpPr>
          <p:cNvPr id="5" name="Rectangle 4"/>
          <p:cNvSpPr/>
          <p:nvPr/>
        </p:nvSpPr>
        <p:spPr>
          <a:xfrm>
            <a:off x="275863" y="6475691"/>
            <a:ext cx="8487137" cy="306109"/>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European </a:t>
            </a:r>
            <a:r>
              <a:rPr lang="en-US" sz="1400" i="1">
                <a:ea typeface="Calibri" panose="020F0502020204030204" pitchFamily="34" charset="0"/>
                <a:cs typeface="Times New Roman" panose="02020603050405020304" pitchFamily="18" charset="0"/>
              </a:rPr>
              <a:t>Heart Journal, 37(27), 2129-2200</a:t>
            </a:r>
          </a:p>
        </p:txBody>
      </p:sp>
    </p:spTree>
    <p:extLst>
      <p:ext uri="{BB962C8B-B14F-4D97-AF65-F5344CB8AC3E}">
        <p14:creationId xmlns:p14="http://schemas.microsoft.com/office/powerpoint/2010/main" val="728710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457200"/>
            <a:ext cx="716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ST2</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8" name="Content Placeholder 2"/>
          <p:cNvSpPr>
            <a:spLocks noGrp="1"/>
          </p:cNvSpPr>
          <p:nvPr>
            <p:ph idx="1"/>
          </p:nvPr>
        </p:nvSpPr>
        <p:spPr>
          <a:xfrm>
            <a:off x="304800" y="1295400"/>
            <a:ext cx="8458200" cy="5410200"/>
          </a:xfrm>
        </p:spPr>
        <p:txBody>
          <a:bodyPr>
            <a:normAutofit lnSpcReduction="10000"/>
          </a:bodyPr>
          <a:lstStyle/>
          <a:p>
            <a:pPr marL="574675" lvl="1" indent="-300038">
              <a:lnSpc>
                <a:spcPct val="150000"/>
              </a:lnSpc>
              <a:spcBef>
                <a:spcPts val="0"/>
              </a:spcBef>
              <a:buSzPct val="100000"/>
              <a:buFont typeface="Wingdings" panose="05000000000000000000" pitchFamily="2" charset="2"/>
              <a:buChar char="§"/>
            </a:pPr>
            <a:r>
              <a:rPr lang="en-US" sz="2800" smtClean="0"/>
              <a:t>ST2L </a:t>
            </a:r>
            <a:r>
              <a:rPr lang="en-US" sz="2800"/>
              <a:t>(thụ thể xuyên màng ST2)</a:t>
            </a:r>
          </a:p>
          <a:p>
            <a:pPr marL="862013" lvl="3" indent="-287338">
              <a:lnSpc>
                <a:spcPct val="150000"/>
              </a:lnSpc>
              <a:spcBef>
                <a:spcPts val="0"/>
              </a:spcBef>
              <a:buSzPct val="100000"/>
              <a:buFont typeface="Wingdings" panose="05000000000000000000" pitchFamily="2" charset="2"/>
              <a:buChar char="ü"/>
            </a:pPr>
            <a:r>
              <a:rPr lang="en-US" sz="2400" smtClean="0"/>
              <a:t>Thụ </a:t>
            </a:r>
            <a:r>
              <a:rPr lang="en-US" sz="2400"/>
              <a:t>thể gắn kết với </a:t>
            </a:r>
            <a:r>
              <a:rPr lang="en-US" sz="2400" smtClean="0"/>
              <a:t>interleukin-33</a:t>
            </a:r>
          </a:p>
          <a:p>
            <a:pPr marL="862013" lvl="3" indent="-287338">
              <a:lnSpc>
                <a:spcPct val="150000"/>
              </a:lnSpc>
              <a:spcBef>
                <a:spcPts val="0"/>
              </a:spcBef>
              <a:buSzPct val="100000"/>
              <a:buFont typeface="Wingdings" panose="05000000000000000000" pitchFamily="2" charset="2"/>
              <a:buChar char="ü"/>
            </a:pPr>
            <a:r>
              <a:rPr lang="en-US" sz="2400" smtClean="0"/>
              <a:t>Ức </a:t>
            </a:r>
            <a:r>
              <a:rPr lang="en-US" sz="2400"/>
              <a:t>chế quá trình phì đại, sợi </a:t>
            </a:r>
            <a:r>
              <a:rPr lang="en-US" sz="2400" smtClean="0"/>
              <a:t>hóa, tái </a:t>
            </a:r>
            <a:r>
              <a:rPr lang="en-US" sz="2400"/>
              <a:t>cấu trúc cơ </a:t>
            </a:r>
            <a:r>
              <a:rPr lang="en-US" sz="2400" smtClean="0"/>
              <a:t>tim</a:t>
            </a:r>
          </a:p>
          <a:p>
            <a:pPr marL="862013" lvl="3" indent="-287338">
              <a:lnSpc>
                <a:spcPct val="150000"/>
              </a:lnSpc>
              <a:spcBef>
                <a:spcPts val="0"/>
              </a:spcBef>
              <a:buSzPct val="100000"/>
              <a:buFont typeface="Wingdings" panose="05000000000000000000" pitchFamily="2" charset="2"/>
              <a:buChar char="ü"/>
            </a:pPr>
            <a:r>
              <a:rPr lang="en-US" sz="2400" smtClean="0"/>
              <a:t>Có vai trò bảo vệ tim mạch</a:t>
            </a:r>
          </a:p>
          <a:p>
            <a:pPr marL="574675" lvl="1" indent="-300038">
              <a:lnSpc>
                <a:spcPct val="150000"/>
              </a:lnSpc>
              <a:spcBef>
                <a:spcPts val="0"/>
              </a:spcBef>
              <a:buSzPct val="100000"/>
              <a:buFont typeface="Wingdings" panose="05000000000000000000" pitchFamily="2" charset="2"/>
              <a:buChar char="§"/>
            </a:pPr>
            <a:r>
              <a:rPr lang="en-US" sz="2800"/>
              <a:t>sST2 (ST2 hoà tan)</a:t>
            </a:r>
          </a:p>
          <a:p>
            <a:pPr marL="862013" lvl="3" indent="-287338">
              <a:lnSpc>
                <a:spcPct val="150000"/>
              </a:lnSpc>
              <a:spcBef>
                <a:spcPts val="0"/>
              </a:spcBef>
              <a:buSzPct val="100000"/>
              <a:buFont typeface="Wingdings" panose="05000000000000000000" pitchFamily="2" charset="2"/>
              <a:buChar char="ü"/>
            </a:pPr>
            <a:r>
              <a:rPr lang="en-US" sz="2400"/>
              <a:t>Từ tế bào cơ tim và tế bào nội mạc mạch máu</a:t>
            </a:r>
          </a:p>
          <a:p>
            <a:pPr marL="862013" lvl="3" indent="-287338">
              <a:lnSpc>
                <a:spcPct val="150000"/>
              </a:lnSpc>
              <a:spcBef>
                <a:spcPts val="0"/>
              </a:spcBef>
              <a:buSzPct val="100000"/>
              <a:buFont typeface="Wingdings" panose="05000000000000000000" pitchFamily="2" charset="2"/>
              <a:buChar char="ü"/>
            </a:pPr>
            <a:r>
              <a:rPr lang="en-US" sz="2400"/>
              <a:t>Cạnh tranh với thụ thể ST2L, gắn kết với interleukin-33</a:t>
            </a:r>
          </a:p>
          <a:p>
            <a:pPr marL="862013" lvl="3" indent="-287338">
              <a:lnSpc>
                <a:spcPct val="150000"/>
              </a:lnSpc>
              <a:spcBef>
                <a:spcPts val="0"/>
              </a:spcBef>
              <a:buSzPct val="100000"/>
              <a:buFont typeface="Wingdings" panose="05000000000000000000" pitchFamily="2" charset="2"/>
              <a:buChar char="ü"/>
            </a:pPr>
            <a:r>
              <a:rPr lang="en-US" sz="2400"/>
              <a:t>Làm mất tác dụng bảo vệ tim mạch của phức hợp interleukin-33 và ST2L</a:t>
            </a:r>
          </a:p>
        </p:txBody>
      </p:sp>
    </p:spTree>
    <p:extLst>
      <p:ext uri="{BB962C8B-B14F-4D97-AF65-F5344CB8AC3E}">
        <p14:creationId xmlns:p14="http://schemas.microsoft.com/office/powerpoint/2010/main" val="30404145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8" name="Content Placeholder 2"/>
          <p:cNvSpPr>
            <a:spLocks noGrp="1"/>
          </p:cNvSpPr>
          <p:nvPr>
            <p:ph idx="1"/>
          </p:nvPr>
        </p:nvSpPr>
        <p:spPr>
          <a:xfrm>
            <a:off x="304800" y="1295400"/>
            <a:ext cx="8458200" cy="5410200"/>
          </a:xfrm>
        </p:spPr>
        <p:txBody>
          <a:bodyPr>
            <a:normAutofit/>
          </a:bodyPr>
          <a:lstStyle/>
          <a:p>
            <a:pPr marL="574675" lvl="1" indent="-300038">
              <a:lnSpc>
                <a:spcPct val="150000"/>
              </a:lnSpc>
              <a:spcBef>
                <a:spcPts val="0"/>
              </a:spcBef>
              <a:buSzPct val="100000"/>
              <a:buFont typeface="Wingdings" panose="05000000000000000000" pitchFamily="2" charset="2"/>
              <a:buChar char="§"/>
            </a:pPr>
            <a:r>
              <a:rPr lang="en-US" sz="2900" smtClean="0"/>
              <a:t>Nồng </a:t>
            </a:r>
            <a:r>
              <a:rPr lang="en-US" sz="2900"/>
              <a:t>độ sST2 liên quan đến </a:t>
            </a:r>
          </a:p>
          <a:p>
            <a:pPr marL="1006157" lvl="2" indent="-457200">
              <a:lnSpc>
                <a:spcPct val="150000"/>
              </a:lnSpc>
              <a:spcBef>
                <a:spcPts val="0"/>
              </a:spcBef>
              <a:buSzPct val="100000"/>
              <a:buFont typeface="Wingdings" panose="05000000000000000000" pitchFamily="2" charset="2"/>
              <a:buChar char="ü"/>
            </a:pPr>
            <a:r>
              <a:rPr lang="en-US" sz="2700" smtClean="0"/>
              <a:t>Rối </a:t>
            </a:r>
            <a:r>
              <a:rPr lang="en-US" sz="2700"/>
              <a:t>loạn chức năng tim mạch tiến </a:t>
            </a:r>
            <a:r>
              <a:rPr lang="en-US" sz="2700" smtClean="0"/>
              <a:t>triển </a:t>
            </a:r>
            <a:endParaRPr lang="en-US" sz="2700"/>
          </a:p>
          <a:p>
            <a:pPr marL="1006157" lvl="2" indent="-457200">
              <a:lnSpc>
                <a:spcPct val="150000"/>
              </a:lnSpc>
              <a:spcBef>
                <a:spcPts val="0"/>
              </a:spcBef>
              <a:buSzPct val="100000"/>
              <a:buFont typeface="Wingdings" panose="05000000000000000000" pitchFamily="2" charset="2"/>
              <a:buChar char="ü"/>
            </a:pPr>
            <a:r>
              <a:rPr lang="en-US" sz="2700" smtClean="0"/>
              <a:t>Sự </a:t>
            </a:r>
            <a:r>
              <a:rPr lang="en-US" sz="2700"/>
              <a:t>tăng tái cấu trúc </a:t>
            </a:r>
            <a:r>
              <a:rPr lang="en-US" sz="2700" smtClean="0"/>
              <a:t>thất </a:t>
            </a:r>
            <a:endParaRPr lang="en-US" sz="2700"/>
          </a:p>
          <a:p>
            <a:pPr marL="1006157" lvl="2" indent="-457200">
              <a:lnSpc>
                <a:spcPct val="150000"/>
              </a:lnSpc>
              <a:spcBef>
                <a:spcPts val="0"/>
              </a:spcBef>
              <a:buSzPct val="100000"/>
              <a:buFont typeface="Wingdings" panose="05000000000000000000" pitchFamily="2" charset="2"/>
              <a:buChar char="ü"/>
            </a:pPr>
            <a:r>
              <a:rPr lang="en-US" sz="2700" smtClean="0"/>
              <a:t>Tăng </a:t>
            </a:r>
            <a:r>
              <a:rPr lang="en-US" sz="2700"/>
              <a:t>nguy cơ tử vong. </a:t>
            </a:r>
          </a:p>
          <a:p>
            <a:pPr marL="574675" lvl="1" indent="-300038">
              <a:lnSpc>
                <a:spcPct val="150000"/>
              </a:lnSpc>
              <a:spcBef>
                <a:spcPts val="0"/>
              </a:spcBef>
              <a:buSzPct val="100000"/>
              <a:buFont typeface="Wingdings" panose="05000000000000000000" pitchFamily="2" charset="2"/>
              <a:buChar char="§"/>
            </a:pPr>
            <a:r>
              <a:rPr lang="en-US" sz="2900"/>
              <a:t>C</a:t>
            </a:r>
            <a:r>
              <a:rPr lang="en-US" sz="2900" smtClean="0"/>
              <a:t>ó </a:t>
            </a:r>
            <a:r>
              <a:rPr lang="en-US" sz="2900"/>
              <a:t>vai trò quan trọng trong </a:t>
            </a:r>
            <a:r>
              <a:rPr lang="en-US" sz="2900" smtClean="0"/>
              <a:t>tiên </a:t>
            </a:r>
            <a:r>
              <a:rPr lang="en-US" sz="2900"/>
              <a:t>lượng </a:t>
            </a:r>
            <a:r>
              <a:rPr lang="en-US" sz="2900" smtClean="0"/>
              <a:t>suy tim </a:t>
            </a:r>
          </a:p>
          <a:p>
            <a:pPr marL="574675" lvl="1" indent="-300038">
              <a:lnSpc>
                <a:spcPct val="150000"/>
              </a:lnSpc>
              <a:spcBef>
                <a:spcPts val="0"/>
              </a:spcBef>
              <a:buSzPct val="100000"/>
              <a:buFont typeface="Wingdings" panose="05000000000000000000" pitchFamily="2" charset="2"/>
              <a:buChar char="§"/>
            </a:pPr>
            <a:r>
              <a:rPr lang="en-US" sz="2900"/>
              <a:t>G</a:t>
            </a:r>
            <a:r>
              <a:rPr lang="en-US" sz="2900" smtClean="0"/>
              <a:t>iúp dự đoán suy tim và tăng huyết áp trong tương lai</a:t>
            </a:r>
            <a:endParaRPr lang="en-US" sz="2900"/>
          </a:p>
        </p:txBody>
      </p:sp>
      <p:sp>
        <p:nvSpPr>
          <p:cNvPr id="5" name="Title 1"/>
          <p:cNvSpPr txBox="1">
            <a:spLocks/>
          </p:cNvSpPr>
          <p:nvPr/>
        </p:nvSpPr>
        <p:spPr>
          <a:xfrm>
            <a:off x="457200" y="457200"/>
            <a:ext cx="716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ST2</a:t>
            </a:r>
            <a:endParaRPr lang="en-US" b="1"/>
          </a:p>
        </p:txBody>
      </p:sp>
    </p:spTree>
    <p:extLst>
      <p:ext uri="{BB962C8B-B14F-4D97-AF65-F5344CB8AC3E}">
        <p14:creationId xmlns:p14="http://schemas.microsoft.com/office/powerpoint/2010/main" val="15614389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8" name="Content Placeholder 2"/>
          <p:cNvSpPr>
            <a:spLocks noGrp="1"/>
          </p:cNvSpPr>
          <p:nvPr>
            <p:ph idx="1"/>
          </p:nvPr>
        </p:nvSpPr>
        <p:spPr>
          <a:xfrm>
            <a:off x="304800" y="1371600"/>
            <a:ext cx="8458200" cy="4495800"/>
          </a:xfrm>
        </p:spPr>
        <p:txBody>
          <a:bodyPr>
            <a:normAutofit/>
          </a:bodyPr>
          <a:lstStyle/>
          <a:p>
            <a:pPr marL="574675" lvl="1" indent="-300038">
              <a:lnSpc>
                <a:spcPct val="150000"/>
              </a:lnSpc>
              <a:spcBef>
                <a:spcPts val="0"/>
              </a:spcBef>
              <a:buSzPct val="100000"/>
              <a:buFont typeface="Wingdings" panose="05000000000000000000" pitchFamily="2" charset="2"/>
              <a:buChar char="§"/>
            </a:pPr>
            <a:r>
              <a:rPr lang="en-US" sz="2600" smtClean="0"/>
              <a:t>Tiết </a:t>
            </a:r>
            <a:r>
              <a:rPr lang="en-US" sz="2600"/>
              <a:t>ra bởi đại thực bào hoạt </a:t>
            </a:r>
            <a:r>
              <a:rPr lang="en-US" sz="2600" smtClean="0"/>
              <a:t>hóa</a:t>
            </a:r>
          </a:p>
          <a:p>
            <a:pPr marL="574675" lvl="1" indent="-300038">
              <a:lnSpc>
                <a:spcPct val="150000"/>
              </a:lnSpc>
              <a:spcBef>
                <a:spcPts val="0"/>
              </a:spcBef>
              <a:buSzPct val="100000"/>
              <a:buFont typeface="Wingdings" panose="05000000000000000000" pitchFamily="2" charset="2"/>
              <a:buChar char="§"/>
            </a:pPr>
            <a:r>
              <a:rPr lang="en-US" sz="2600"/>
              <a:t>Có vai trò </a:t>
            </a:r>
            <a:r>
              <a:rPr lang="en-US" sz="2600" smtClean="0"/>
              <a:t>quan trọng trong </a:t>
            </a:r>
            <a:r>
              <a:rPr lang="en-US" sz="2600"/>
              <a:t>phát triển và điều </a:t>
            </a:r>
            <a:r>
              <a:rPr lang="en-US" sz="2600" smtClean="0"/>
              <a:t>hòa tái </a:t>
            </a:r>
            <a:r>
              <a:rPr lang="en-US" sz="2600"/>
              <a:t>cấu trúc và sợi hóa </a:t>
            </a:r>
            <a:r>
              <a:rPr lang="en-US" sz="2600" smtClean="0"/>
              <a:t>tim</a:t>
            </a:r>
          </a:p>
          <a:p>
            <a:pPr marL="574675" lvl="1" indent="-300038">
              <a:lnSpc>
                <a:spcPct val="150000"/>
              </a:lnSpc>
              <a:spcBef>
                <a:spcPts val="0"/>
              </a:spcBef>
              <a:buSzPct val="100000"/>
              <a:buFont typeface="Wingdings" panose="05000000000000000000" pitchFamily="2" charset="2"/>
              <a:buChar char="§"/>
            </a:pPr>
            <a:r>
              <a:rPr lang="en-US" sz="2600"/>
              <a:t>Ư</a:t>
            </a:r>
            <a:r>
              <a:rPr lang="en-US" sz="2600" smtClean="0"/>
              <a:t>u </a:t>
            </a:r>
            <a:r>
              <a:rPr lang="en-US" sz="2600"/>
              <a:t>thế hơn peptide lợi niệu natri trong </a:t>
            </a:r>
            <a:r>
              <a:rPr lang="en-US" sz="2600" smtClean="0"/>
              <a:t>tiên </a:t>
            </a:r>
            <a:r>
              <a:rPr lang="en-US" sz="2600"/>
              <a:t>lượng </a:t>
            </a:r>
            <a:r>
              <a:rPr lang="en-US" sz="2600" smtClean="0"/>
              <a:t>suy tim</a:t>
            </a:r>
          </a:p>
          <a:p>
            <a:pPr marL="574675" lvl="1" indent="-300038">
              <a:lnSpc>
                <a:spcPct val="150000"/>
              </a:lnSpc>
              <a:spcBef>
                <a:spcPts val="0"/>
              </a:spcBef>
              <a:buSzPct val="100000"/>
              <a:buFont typeface="Wingdings" panose="05000000000000000000" pitchFamily="2" charset="2"/>
              <a:buChar char="§"/>
            </a:pPr>
            <a:r>
              <a:rPr lang="en-US" sz="2600" smtClean="0"/>
              <a:t>Có </a:t>
            </a:r>
            <a:r>
              <a:rPr lang="en-US" sz="2600"/>
              <a:t>thể tiên đoán khởi phát suy tim ở người bình </a:t>
            </a:r>
            <a:r>
              <a:rPr lang="en-US" sz="2600" smtClean="0"/>
              <a:t>thường</a:t>
            </a:r>
            <a:endParaRPr lang="en-US" sz="2600"/>
          </a:p>
        </p:txBody>
      </p:sp>
      <p:sp>
        <p:nvSpPr>
          <p:cNvPr id="5" name="Title 1"/>
          <p:cNvSpPr txBox="1">
            <a:spLocks/>
          </p:cNvSpPr>
          <p:nvPr/>
        </p:nvSpPr>
        <p:spPr>
          <a:xfrm>
            <a:off x="457200" y="457200"/>
            <a:ext cx="716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Galectin 3</a:t>
            </a:r>
            <a:endParaRPr lang="en-US" b="1"/>
          </a:p>
        </p:txBody>
      </p:sp>
    </p:spTree>
    <p:extLst>
      <p:ext uri="{BB962C8B-B14F-4D97-AF65-F5344CB8AC3E}">
        <p14:creationId xmlns:p14="http://schemas.microsoft.com/office/powerpoint/2010/main" val="12716087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4572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b="1" smtClean="0"/>
              <a:t>KẾT LUẬN</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9" name="Content Placeholder 2"/>
          <p:cNvSpPr>
            <a:spLocks noGrp="1"/>
          </p:cNvSpPr>
          <p:nvPr>
            <p:ph idx="1"/>
          </p:nvPr>
        </p:nvSpPr>
        <p:spPr>
          <a:xfrm>
            <a:off x="304800" y="1371600"/>
            <a:ext cx="8458200" cy="5105400"/>
          </a:xfrm>
        </p:spPr>
        <p:txBody>
          <a:bodyPr>
            <a:normAutofit fontScale="92500" lnSpcReduction="20000"/>
          </a:bodyPr>
          <a:lstStyle/>
          <a:p>
            <a:pPr marL="574675" lvl="1" indent="-300038">
              <a:lnSpc>
                <a:spcPct val="170000"/>
              </a:lnSpc>
              <a:spcBef>
                <a:spcPts val="0"/>
              </a:spcBef>
              <a:buSzPct val="100000"/>
              <a:buFont typeface="Wingdings" panose="05000000000000000000" pitchFamily="2" charset="2"/>
              <a:buChar char="§"/>
            </a:pPr>
            <a:r>
              <a:rPr lang="en-US" sz="2600" smtClean="0"/>
              <a:t>Nhiều </a:t>
            </a:r>
            <a:r>
              <a:rPr lang="en-US" sz="2600"/>
              <a:t>loại chất chỉ điểm sinh học khác nhau được sử dụng trong tim mạch </a:t>
            </a:r>
          </a:p>
          <a:p>
            <a:pPr marL="574675" lvl="1" indent="-300038">
              <a:lnSpc>
                <a:spcPct val="170000"/>
              </a:lnSpc>
              <a:spcBef>
                <a:spcPts val="0"/>
              </a:spcBef>
              <a:buSzPct val="100000"/>
              <a:buFont typeface="Wingdings" panose="05000000000000000000" pitchFamily="2" charset="2"/>
              <a:buChar char="§"/>
            </a:pPr>
            <a:r>
              <a:rPr lang="en-US" sz="2600" smtClean="0"/>
              <a:t>Troponin </a:t>
            </a:r>
            <a:r>
              <a:rPr lang="en-US" sz="2600"/>
              <a:t>tim và CK-MB có vai trò quan trọng chẩn đoán và hướng dẫn điều trị </a:t>
            </a:r>
            <a:r>
              <a:rPr lang="en-US" sz="2600" smtClean="0"/>
              <a:t>NMCT</a:t>
            </a:r>
            <a:endParaRPr lang="en-US" sz="2600"/>
          </a:p>
          <a:p>
            <a:pPr marL="574675" lvl="1" indent="-300038">
              <a:lnSpc>
                <a:spcPct val="170000"/>
              </a:lnSpc>
              <a:spcBef>
                <a:spcPts val="0"/>
              </a:spcBef>
              <a:buSzPct val="100000"/>
              <a:buFont typeface="Wingdings" panose="05000000000000000000" pitchFamily="2" charset="2"/>
              <a:buChar char="§"/>
            </a:pPr>
            <a:r>
              <a:rPr lang="en-US" sz="2600"/>
              <a:t>BNP và NT-proBNP </a:t>
            </a:r>
            <a:r>
              <a:rPr lang="en-US" sz="2600" smtClean="0"/>
              <a:t>được </a:t>
            </a:r>
            <a:r>
              <a:rPr lang="en-US" sz="2600"/>
              <a:t>sử dụng và nghiên cứu nhiều nhất trên </a:t>
            </a:r>
            <a:r>
              <a:rPr lang="en-US" sz="2600" smtClean="0"/>
              <a:t>suy tim</a:t>
            </a:r>
            <a:endParaRPr lang="en-US" sz="2600"/>
          </a:p>
          <a:p>
            <a:pPr marL="574675" lvl="1" indent="-300038">
              <a:lnSpc>
                <a:spcPct val="170000"/>
              </a:lnSpc>
              <a:spcBef>
                <a:spcPts val="0"/>
              </a:spcBef>
              <a:buSzPct val="100000"/>
              <a:buFont typeface="Wingdings" panose="05000000000000000000" pitchFamily="2" charset="2"/>
              <a:buChar char="§"/>
            </a:pPr>
            <a:r>
              <a:rPr lang="en-US" sz="2600"/>
              <a:t>Phân tích được kết quả </a:t>
            </a:r>
            <a:r>
              <a:rPr lang="en-US" sz="2600" smtClean="0"/>
              <a:t>các </a:t>
            </a:r>
            <a:r>
              <a:rPr lang="en-US" sz="2600"/>
              <a:t>chất chỉ điểm sinh </a:t>
            </a:r>
            <a:r>
              <a:rPr lang="en-US" sz="2600" smtClean="0"/>
              <a:t>học giúp nhà </a:t>
            </a:r>
            <a:r>
              <a:rPr lang="en-US" sz="2600"/>
              <a:t>lâm sàng đưa ra chẩn đoán </a:t>
            </a:r>
            <a:r>
              <a:rPr lang="en-US" sz="2600" smtClean="0"/>
              <a:t>và </a:t>
            </a:r>
            <a:r>
              <a:rPr lang="en-US" sz="2600"/>
              <a:t>điều trị kịp thời cho bệnh </a:t>
            </a:r>
            <a:r>
              <a:rPr lang="en-US" sz="2600" smtClean="0"/>
              <a:t>nhân</a:t>
            </a:r>
            <a:endParaRPr lang="en-US"/>
          </a:p>
          <a:p>
            <a:pPr marL="574675" lvl="1" indent="-300038">
              <a:lnSpc>
                <a:spcPct val="150000"/>
              </a:lnSpc>
              <a:spcBef>
                <a:spcPts val="0"/>
              </a:spcBef>
              <a:buSzPct val="100000"/>
              <a:buFont typeface="Wingdings" panose="05000000000000000000" pitchFamily="2" charset="2"/>
              <a:buChar char="§"/>
            </a:pPr>
            <a:endParaRPr lang="en-US" sz="2600"/>
          </a:p>
        </p:txBody>
      </p:sp>
    </p:spTree>
    <p:extLst>
      <p:ext uri="{BB962C8B-B14F-4D97-AF65-F5344CB8AC3E}">
        <p14:creationId xmlns:p14="http://schemas.microsoft.com/office/powerpoint/2010/main" val="8272339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b="1" dirty="0" smtClean="0"/>
              <a:t>CHÂN THÀNH CẢM ƠN</a:t>
            </a:r>
            <a:endParaRPr lang="vi-VN" b="1" dirty="0"/>
          </a:p>
        </p:txBody>
      </p:sp>
      <p:sp>
        <p:nvSpPr>
          <p:cNvPr id="5" name="Text Placeholder 4"/>
          <p:cNvSpPr>
            <a:spLocks noGrp="1"/>
          </p:cNvSpPr>
          <p:nvPr>
            <p:ph type="body" idx="1"/>
          </p:nvPr>
        </p:nvSpPr>
        <p:spPr/>
        <p:txBody>
          <a:bodyPr/>
          <a:lstStyle/>
          <a:p>
            <a:endParaRPr lang="vi-VN" dirty="0"/>
          </a:p>
        </p:txBody>
      </p:sp>
      <p:sp>
        <p:nvSpPr>
          <p:cNvPr id="6" name="Slide Number Placeholder 5"/>
          <p:cNvSpPr>
            <a:spLocks noGrp="1"/>
          </p:cNvSpPr>
          <p:nvPr>
            <p:ph type="sldNum" sz="quarter" idx="12"/>
          </p:nvPr>
        </p:nvSpPr>
        <p:spPr/>
        <p:txBody>
          <a:bodyPr/>
          <a:lstStyle/>
          <a:p>
            <a:fld id="{6644CCBD-4452-4161-95B7-61B2FBBC2C25}" type="slidenum">
              <a:rPr lang="vi-VN" smtClean="0"/>
              <a:t>39</a:t>
            </a:fld>
            <a:endParaRPr lang="vi-VN"/>
          </a:p>
        </p:txBody>
      </p:sp>
    </p:spTree>
    <p:extLst>
      <p:ext uri="{BB962C8B-B14F-4D97-AF65-F5344CB8AC3E}">
        <p14:creationId xmlns:p14="http://schemas.microsoft.com/office/powerpoint/2010/main" val="12062799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4572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b="1" smtClean="0"/>
              <a:t>ĐỊNH NGHĨA</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8" name="Content Placeholder 2"/>
          <p:cNvSpPr>
            <a:spLocks noGrp="1"/>
          </p:cNvSpPr>
          <p:nvPr>
            <p:ph idx="1"/>
          </p:nvPr>
        </p:nvSpPr>
        <p:spPr>
          <a:xfrm>
            <a:off x="304800" y="1295400"/>
            <a:ext cx="8458200" cy="4953000"/>
          </a:xfrm>
        </p:spPr>
        <p:txBody>
          <a:bodyPr>
            <a:normAutofit/>
          </a:bodyPr>
          <a:lstStyle/>
          <a:p>
            <a:pPr marL="344488" indent="-344488">
              <a:lnSpc>
                <a:spcPct val="150000"/>
              </a:lnSpc>
              <a:spcBef>
                <a:spcPts val="0"/>
              </a:spcBef>
              <a:buFont typeface="Wingdings" panose="05000000000000000000" pitchFamily="2" charset="2"/>
              <a:buChar char="v"/>
            </a:pPr>
            <a:r>
              <a:rPr lang="en-US" sz="3400" b="1" smtClean="0">
                <a:solidFill>
                  <a:srgbClr val="0070C0"/>
                </a:solidFill>
              </a:rPr>
              <a:t>Chất chỉ điểm sinh học</a:t>
            </a:r>
          </a:p>
          <a:p>
            <a:pPr marL="574675" lvl="1" indent="-300038">
              <a:lnSpc>
                <a:spcPct val="150000"/>
              </a:lnSpc>
              <a:spcBef>
                <a:spcPts val="0"/>
              </a:spcBef>
              <a:buSzPct val="100000"/>
              <a:buFont typeface="Wingdings" panose="05000000000000000000" pitchFamily="2" charset="2"/>
              <a:buChar char="§"/>
            </a:pPr>
            <a:r>
              <a:rPr lang="en-US" sz="2800" smtClean="0"/>
              <a:t>Chất được đo lường và đánh giá khách quan như một chỉ điểm của quá trình sinh học bình thường, quá trình gây bệnh hoặc phản ứng dược lý với một can thiệp trị liệu</a:t>
            </a:r>
          </a:p>
          <a:p>
            <a:pPr marL="574675" lvl="1" indent="-300038">
              <a:lnSpc>
                <a:spcPct val="150000"/>
              </a:lnSpc>
              <a:spcBef>
                <a:spcPts val="0"/>
              </a:spcBef>
              <a:buSzPct val="100000"/>
              <a:buFont typeface="Wingdings" panose="05000000000000000000" pitchFamily="2" charset="2"/>
              <a:buChar char="§"/>
            </a:pPr>
            <a:r>
              <a:rPr lang="en-US" sz="2800" smtClean="0"/>
              <a:t>Đóng </a:t>
            </a:r>
            <a:r>
              <a:rPr lang="en-US" sz="2800"/>
              <a:t>vai trò như những tiêu chí thay </a:t>
            </a:r>
            <a:r>
              <a:rPr lang="en-US" sz="2800" smtClean="0"/>
              <a:t>thế</a:t>
            </a:r>
            <a:endParaRPr lang="en-US" sz="2800" b="1" dirty="0" smtClean="0">
              <a:latin typeface="Arial" panose="020B0604020202020204" pitchFamily="34" charset="0"/>
              <a:cs typeface="Arial" panose="020B0604020202020204" pitchFamily="34" charset="0"/>
            </a:endParaRPr>
          </a:p>
        </p:txBody>
      </p:sp>
      <p:sp>
        <p:nvSpPr>
          <p:cNvPr id="5" name="Rectangle 4"/>
          <p:cNvSpPr/>
          <p:nvPr/>
        </p:nvSpPr>
        <p:spPr>
          <a:xfrm>
            <a:off x="428263" y="6458955"/>
            <a:ext cx="8258537" cy="322845"/>
          </a:xfrm>
          <a:prstGeom prst="rect">
            <a:avLst/>
          </a:prstGeom>
        </p:spPr>
        <p:txBody>
          <a:bodyPr wrap="square">
            <a:spAutoFit/>
          </a:bodyPr>
          <a:lstStyle/>
          <a:p>
            <a:pPr algn="ctr">
              <a:lnSpc>
                <a:spcPct val="107000"/>
              </a:lnSpc>
            </a:pPr>
            <a:r>
              <a:rPr lang="en-US" sz="1400" i="1" smtClean="0">
                <a:ea typeface="Calibri" panose="020F0502020204030204" pitchFamily="34" charset="0"/>
                <a:cs typeface="Times New Roman" panose="02020603050405020304" pitchFamily="18" charset="0"/>
              </a:rPr>
              <a:t>Braunwald's </a:t>
            </a:r>
            <a:r>
              <a:rPr lang="en-US" sz="1400" i="1">
                <a:ea typeface="Calibri" panose="020F0502020204030204" pitchFamily="34" charset="0"/>
                <a:cs typeface="Times New Roman" panose="02020603050405020304" pitchFamily="18" charset="0"/>
              </a:rPr>
              <a:t>Heart Disease: A Textbook of Cardiovascular Medicine. 11th </a:t>
            </a:r>
            <a:r>
              <a:rPr lang="en-US" sz="1400" i="1" smtClean="0">
                <a:ea typeface="Calibri" panose="020F0502020204030204" pitchFamily="34" charset="0"/>
                <a:cs typeface="Times New Roman" panose="02020603050405020304" pitchFamily="18" charset="0"/>
              </a:rPr>
              <a:t>Ed. </a:t>
            </a:r>
            <a:r>
              <a:rPr lang="en-US" sz="1400" i="1">
                <a:ea typeface="Calibri" panose="020F0502020204030204" pitchFamily="34" charset="0"/>
                <a:cs typeface="Times New Roman" panose="02020603050405020304" pitchFamily="18" charset="0"/>
              </a:rPr>
              <a:t>Elsevier. 2019: 73-82</a:t>
            </a:r>
          </a:p>
        </p:txBody>
      </p:sp>
    </p:spTree>
    <p:extLst>
      <p:ext uri="{BB962C8B-B14F-4D97-AF65-F5344CB8AC3E}">
        <p14:creationId xmlns:p14="http://schemas.microsoft.com/office/powerpoint/2010/main" val="36632895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4572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b="1" smtClean="0"/>
              <a:t>PHÂN LOẠI</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96090374"/>
              </p:ext>
            </p:extLst>
          </p:nvPr>
        </p:nvGraphicFramePr>
        <p:xfrm>
          <a:off x="152400" y="1403188"/>
          <a:ext cx="8839200" cy="5115430"/>
        </p:xfrm>
        <a:graphic>
          <a:graphicData uri="http://schemas.openxmlformats.org/drawingml/2006/table">
            <a:tbl>
              <a:tblPr firstRow="1" firstCol="1" bandRow="1">
                <a:tableStyleId>{5A111915-BE36-4E01-A7E5-04B1672EAD32}</a:tableStyleId>
              </a:tblPr>
              <a:tblGrid>
                <a:gridCol w="2667000">
                  <a:extLst>
                    <a:ext uri="{9D8B030D-6E8A-4147-A177-3AD203B41FA5}">
                      <a16:colId xmlns:a16="http://schemas.microsoft.com/office/drawing/2014/main" val="880053113"/>
                    </a:ext>
                  </a:extLst>
                </a:gridCol>
                <a:gridCol w="6172200">
                  <a:extLst>
                    <a:ext uri="{9D8B030D-6E8A-4147-A177-3AD203B41FA5}">
                      <a16:colId xmlns:a16="http://schemas.microsoft.com/office/drawing/2014/main" val="2056789266"/>
                    </a:ext>
                  </a:extLst>
                </a:gridCol>
              </a:tblGrid>
              <a:tr h="461302">
                <a:tc>
                  <a:txBody>
                    <a:bodyPr/>
                    <a:lstStyle/>
                    <a:p>
                      <a:pPr algn="ctr">
                        <a:lnSpc>
                          <a:spcPct val="150000"/>
                        </a:lnSpc>
                        <a:spcAft>
                          <a:spcPts val="0"/>
                        </a:spcAft>
                      </a:pPr>
                      <a:r>
                        <a:rPr lang="en-US" sz="2200" smtClean="0">
                          <a:effectLst/>
                        </a:rPr>
                        <a:t>Nhóm</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ctr">
                        <a:lnSpc>
                          <a:spcPct val="150000"/>
                        </a:lnSpc>
                        <a:spcAft>
                          <a:spcPts val="0"/>
                        </a:spcAft>
                      </a:pPr>
                      <a:r>
                        <a:rPr lang="en-US" sz="2200">
                          <a:effectLst/>
                        </a:rPr>
                        <a:t>Chất chỉ điểm sinh học</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50"/>
                    </a:solidFill>
                  </a:tcPr>
                </a:tc>
                <a:extLst>
                  <a:ext uri="{0D108BD9-81ED-4DB2-BD59-A6C34878D82A}">
                    <a16:rowId xmlns:a16="http://schemas.microsoft.com/office/drawing/2014/main" val="2193649329"/>
                  </a:ext>
                </a:extLst>
              </a:tr>
              <a:tr h="2053298">
                <a:tc>
                  <a:txBody>
                    <a:bodyPr/>
                    <a:lstStyle/>
                    <a:p>
                      <a:pPr algn="just">
                        <a:lnSpc>
                          <a:spcPct val="150000"/>
                        </a:lnSpc>
                        <a:spcAft>
                          <a:spcPts val="0"/>
                        </a:spcAft>
                      </a:pPr>
                      <a:r>
                        <a:rPr lang="en-US" sz="2200">
                          <a:effectLst/>
                        </a:rPr>
                        <a:t>Hoại tử cơ tim</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gn="just">
                        <a:lnSpc>
                          <a:spcPct val="150000"/>
                        </a:lnSpc>
                        <a:spcAft>
                          <a:spcPts val="0"/>
                        </a:spcAft>
                        <a:buFont typeface="Symbol" panose="05050102010706020507" pitchFamily="18" charset="2"/>
                        <a:buChar char=""/>
                      </a:pPr>
                      <a:r>
                        <a:rPr lang="en-US" sz="2200">
                          <a:effectLst/>
                        </a:rPr>
                        <a:t>Troponin tim</a:t>
                      </a:r>
                    </a:p>
                    <a:p>
                      <a:pPr marL="342900" lvl="0" indent="-342900" algn="just">
                        <a:lnSpc>
                          <a:spcPct val="150000"/>
                        </a:lnSpc>
                        <a:spcAft>
                          <a:spcPts val="0"/>
                        </a:spcAft>
                        <a:buFont typeface="Symbol" panose="05050102010706020507" pitchFamily="18" charset="2"/>
                        <a:buChar char=""/>
                      </a:pPr>
                      <a:r>
                        <a:rPr lang="en-US" sz="2200">
                          <a:effectLst/>
                        </a:rPr>
                        <a:t>CK-MB</a:t>
                      </a:r>
                    </a:p>
                    <a:p>
                      <a:pPr marL="342900" lvl="0" indent="-342900" algn="just">
                        <a:lnSpc>
                          <a:spcPct val="150000"/>
                        </a:lnSpc>
                        <a:spcAft>
                          <a:spcPts val="0"/>
                        </a:spcAft>
                        <a:buFont typeface="Symbol" panose="05050102010706020507" pitchFamily="18" charset="2"/>
                        <a:buChar char=""/>
                      </a:pPr>
                      <a:r>
                        <a:rPr lang="en-US" sz="2200">
                          <a:effectLst/>
                        </a:rPr>
                        <a:t>Protein gắn acid béo tim (H-FABP)</a:t>
                      </a:r>
                    </a:p>
                    <a:p>
                      <a:pPr marL="342900" lvl="0" indent="-342900" algn="just">
                        <a:lnSpc>
                          <a:spcPct val="150000"/>
                        </a:lnSpc>
                        <a:spcAft>
                          <a:spcPts val="0"/>
                        </a:spcAft>
                        <a:buFont typeface="Symbol" panose="05050102010706020507" pitchFamily="18" charset="2"/>
                        <a:buChar char=""/>
                      </a:pPr>
                      <a:r>
                        <a:rPr lang="en-US" sz="2200">
                          <a:effectLst/>
                        </a:rPr>
                        <a:t>Myoglobin</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0065312"/>
                  </a:ext>
                </a:extLst>
              </a:tr>
              <a:tr h="2559212">
                <a:tc>
                  <a:txBody>
                    <a:bodyPr/>
                    <a:lstStyle/>
                    <a:p>
                      <a:pPr algn="just">
                        <a:lnSpc>
                          <a:spcPct val="150000"/>
                        </a:lnSpc>
                        <a:spcAft>
                          <a:spcPts val="0"/>
                        </a:spcAft>
                      </a:pPr>
                      <a:r>
                        <a:rPr lang="en-US" sz="2200">
                          <a:effectLst/>
                        </a:rPr>
                        <a:t>Căng cơ tim</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gn="just">
                        <a:lnSpc>
                          <a:spcPct val="150000"/>
                        </a:lnSpc>
                        <a:spcAft>
                          <a:spcPts val="0"/>
                        </a:spcAft>
                        <a:buFont typeface="Symbol" panose="05050102010706020507" pitchFamily="18" charset="2"/>
                        <a:buChar char=""/>
                      </a:pPr>
                      <a:r>
                        <a:rPr lang="en-US" sz="2200">
                          <a:effectLst/>
                        </a:rPr>
                        <a:t>Peptide lợi niệu natri (ANP, BNP)</a:t>
                      </a:r>
                    </a:p>
                    <a:p>
                      <a:pPr marL="342900" lvl="0" indent="-342900" algn="just">
                        <a:lnSpc>
                          <a:spcPct val="150000"/>
                        </a:lnSpc>
                        <a:spcAft>
                          <a:spcPts val="0"/>
                        </a:spcAft>
                        <a:buFont typeface="Symbol" panose="05050102010706020507" pitchFamily="18" charset="2"/>
                        <a:buChar char=""/>
                      </a:pPr>
                      <a:r>
                        <a:rPr lang="en-US" sz="2200">
                          <a:effectLst/>
                        </a:rPr>
                        <a:t>ST2</a:t>
                      </a:r>
                    </a:p>
                    <a:p>
                      <a:pPr marL="342900" lvl="0" indent="-342900" algn="just">
                        <a:lnSpc>
                          <a:spcPct val="150000"/>
                        </a:lnSpc>
                        <a:spcAft>
                          <a:spcPts val="0"/>
                        </a:spcAft>
                        <a:buFont typeface="Symbol" panose="05050102010706020507" pitchFamily="18" charset="2"/>
                        <a:buChar char=""/>
                      </a:pPr>
                      <a:r>
                        <a:rPr lang="en-US" sz="2200">
                          <a:effectLst/>
                        </a:rPr>
                        <a:t>Galectin-3 (Gal-3)</a:t>
                      </a:r>
                    </a:p>
                    <a:p>
                      <a:pPr marL="342900" lvl="0" indent="-342900" algn="just">
                        <a:lnSpc>
                          <a:spcPct val="150000"/>
                        </a:lnSpc>
                        <a:spcAft>
                          <a:spcPts val="0"/>
                        </a:spcAft>
                        <a:buFont typeface="Symbol" panose="05050102010706020507" pitchFamily="18" charset="2"/>
                        <a:buChar char=""/>
                      </a:pPr>
                      <a:r>
                        <a:rPr lang="en-US" sz="2200">
                          <a:effectLst/>
                        </a:rPr>
                        <a:t>Endothelin-1 (ET-1)</a:t>
                      </a:r>
                    </a:p>
                    <a:p>
                      <a:pPr marL="342900" lvl="0" indent="-342900" algn="just">
                        <a:lnSpc>
                          <a:spcPct val="150000"/>
                        </a:lnSpc>
                        <a:spcAft>
                          <a:spcPts val="0"/>
                        </a:spcAft>
                        <a:buFont typeface="Symbol" panose="05050102010706020507" pitchFamily="18" charset="2"/>
                        <a:buChar char=""/>
                      </a:pPr>
                      <a:r>
                        <a:rPr lang="en-US" sz="2200">
                          <a:effectLst/>
                        </a:rPr>
                        <a:t>Neuregulin-1 (NRG-1)</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793234"/>
                  </a:ext>
                </a:extLst>
              </a:tr>
            </a:tbl>
          </a:graphicData>
        </a:graphic>
      </p:graphicFrame>
      <p:sp>
        <p:nvSpPr>
          <p:cNvPr id="2" name="Rectangle 1"/>
          <p:cNvSpPr/>
          <p:nvPr/>
        </p:nvSpPr>
        <p:spPr>
          <a:xfrm>
            <a:off x="428263" y="6535155"/>
            <a:ext cx="8258537" cy="306109"/>
          </a:xfrm>
          <a:prstGeom prst="rect">
            <a:avLst/>
          </a:prstGeom>
        </p:spPr>
        <p:txBody>
          <a:bodyPr wrap="square">
            <a:spAutoFit/>
          </a:bodyPr>
          <a:lstStyle/>
          <a:p>
            <a:pPr lvl="0" algn="ctr">
              <a:lnSpc>
                <a:spcPct val="107000"/>
              </a:lnSpc>
              <a:spcAft>
                <a:spcPts val="0"/>
              </a:spcAft>
            </a:pPr>
            <a:r>
              <a:rPr lang="en-US" sz="1400" i="1" smtClean="0">
                <a:ea typeface="Calibri" panose="020F0502020204030204" pitchFamily="34" charset="0"/>
                <a:cs typeface="Times New Roman" panose="02020603050405020304" pitchFamily="18" charset="0"/>
              </a:rPr>
              <a:t>J </a:t>
            </a:r>
            <a:r>
              <a:rPr lang="en-US" sz="1400" i="1">
                <a:ea typeface="Calibri" panose="020F0502020204030204" pitchFamily="34" charset="0"/>
                <a:cs typeface="Times New Roman" panose="02020603050405020304" pitchFamily="18" charset="0"/>
              </a:rPr>
              <a:t>Geriatr Cardiol, 14(2). 2017: 135-150</a:t>
            </a:r>
          </a:p>
        </p:txBody>
      </p:sp>
    </p:spTree>
    <p:extLst>
      <p:ext uri="{BB962C8B-B14F-4D97-AF65-F5344CB8AC3E}">
        <p14:creationId xmlns:p14="http://schemas.microsoft.com/office/powerpoint/2010/main" val="3779576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4572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b="1" smtClean="0"/>
              <a:t>PHÂN LOẠI</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067458282"/>
              </p:ext>
            </p:extLst>
          </p:nvPr>
        </p:nvGraphicFramePr>
        <p:xfrm>
          <a:off x="114300" y="1594191"/>
          <a:ext cx="8915400" cy="4156394"/>
        </p:xfrm>
        <a:graphic>
          <a:graphicData uri="http://schemas.openxmlformats.org/drawingml/2006/table">
            <a:tbl>
              <a:tblPr firstRow="1" firstCol="1" bandRow="1">
                <a:tableStyleId>{5A111915-BE36-4E01-A7E5-04B1672EAD32}</a:tableStyleId>
              </a:tblPr>
              <a:tblGrid>
                <a:gridCol w="2600325">
                  <a:extLst>
                    <a:ext uri="{9D8B030D-6E8A-4147-A177-3AD203B41FA5}">
                      <a16:colId xmlns:a16="http://schemas.microsoft.com/office/drawing/2014/main" val="880053113"/>
                    </a:ext>
                  </a:extLst>
                </a:gridCol>
                <a:gridCol w="6315075">
                  <a:extLst>
                    <a:ext uri="{9D8B030D-6E8A-4147-A177-3AD203B41FA5}">
                      <a16:colId xmlns:a16="http://schemas.microsoft.com/office/drawing/2014/main" val="2056789266"/>
                    </a:ext>
                  </a:extLst>
                </a:gridCol>
              </a:tblGrid>
              <a:tr h="467335">
                <a:tc>
                  <a:txBody>
                    <a:bodyPr/>
                    <a:lstStyle/>
                    <a:p>
                      <a:pPr algn="ctr">
                        <a:lnSpc>
                          <a:spcPct val="150000"/>
                        </a:lnSpc>
                        <a:spcAft>
                          <a:spcPts val="0"/>
                        </a:spcAft>
                      </a:pPr>
                      <a:r>
                        <a:rPr lang="en-US" sz="2200" smtClean="0">
                          <a:effectLst/>
                        </a:rPr>
                        <a:t>Nhóm</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ctr">
                        <a:lnSpc>
                          <a:spcPct val="150000"/>
                        </a:lnSpc>
                        <a:spcAft>
                          <a:spcPts val="0"/>
                        </a:spcAft>
                      </a:pPr>
                      <a:r>
                        <a:rPr lang="en-US" sz="2200">
                          <a:effectLst/>
                        </a:rPr>
                        <a:t>Chất chỉ điểm sinh học</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50"/>
                    </a:solidFill>
                  </a:tcPr>
                </a:tc>
                <a:extLst>
                  <a:ext uri="{0D108BD9-81ED-4DB2-BD59-A6C34878D82A}">
                    <a16:rowId xmlns:a16="http://schemas.microsoft.com/office/drawing/2014/main" val="2193649329"/>
                  </a:ext>
                </a:extLst>
              </a:tr>
              <a:tr h="2123465">
                <a:tc>
                  <a:txBody>
                    <a:bodyPr/>
                    <a:lstStyle/>
                    <a:p>
                      <a:pPr algn="just">
                        <a:lnSpc>
                          <a:spcPct val="150000"/>
                        </a:lnSpc>
                        <a:spcAft>
                          <a:spcPts val="0"/>
                        </a:spcAft>
                      </a:pPr>
                      <a:r>
                        <a:rPr lang="en-US" sz="2200">
                          <a:effectLst/>
                        </a:rPr>
                        <a:t>Viêm</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gn="just">
                        <a:lnSpc>
                          <a:spcPct val="150000"/>
                        </a:lnSpc>
                        <a:spcAft>
                          <a:spcPts val="0"/>
                        </a:spcAft>
                        <a:buFont typeface="Symbol" panose="05050102010706020507" pitchFamily="18" charset="2"/>
                        <a:buChar char=""/>
                      </a:pPr>
                      <a:r>
                        <a:rPr lang="en-US" sz="2200">
                          <a:effectLst/>
                        </a:rPr>
                        <a:t>C-reactive protein siêu nhạy (hsCRP)</a:t>
                      </a:r>
                    </a:p>
                    <a:p>
                      <a:pPr marL="342900" lvl="0" indent="-342900" algn="just">
                        <a:lnSpc>
                          <a:spcPct val="150000"/>
                        </a:lnSpc>
                        <a:spcAft>
                          <a:spcPts val="0"/>
                        </a:spcAft>
                        <a:buFont typeface="Symbol" panose="05050102010706020507" pitchFamily="18" charset="2"/>
                        <a:buChar char=""/>
                      </a:pPr>
                      <a:r>
                        <a:rPr lang="en-US" sz="2200">
                          <a:effectLst/>
                        </a:rPr>
                        <a:t>Yếu tố biệt hóa tăng trưởng 15 (GDF-15)</a:t>
                      </a:r>
                    </a:p>
                    <a:p>
                      <a:pPr marL="342900" lvl="0" indent="-342900" algn="just">
                        <a:lnSpc>
                          <a:spcPct val="150000"/>
                        </a:lnSpc>
                        <a:spcAft>
                          <a:spcPts val="0"/>
                        </a:spcAft>
                        <a:buFont typeface="Symbol" panose="05050102010706020507" pitchFamily="18" charset="2"/>
                        <a:buChar char=""/>
                      </a:pPr>
                      <a:r>
                        <a:rPr lang="en-US" sz="2200">
                          <a:effectLst/>
                        </a:rPr>
                        <a:t>Fibrinogen</a:t>
                      </a:r>
                    </a:p>
                    <a:p>
                      <a:pPr marL="342900" lvl="0" indent="-342900" algn="just">
                        <a:lnSpc>
                          <a:spcPct val="150000"/>
                        </a:lnSpc>
                        <a:spcAft>
                          <a:spcPts val="0"/>
                        </a:spcAft>
                        <a:buFont typeface="Symbol" panose="05050102010706020507" pitchFamily="18" charset="2"/>
                        <a:buChar char=""/>
                      </a:pPr>
                      <a:r>
                        <a:rPr lang="en-US" sz="2200">
                          <a:effectLst/>
                        </a:rPr>
                        <a:t>Acid uric</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4170921"/>
                  </a:ext>
                </a:extLst>
              </a:tr>
              <a:tr h="1530009">
                <a:tc>
                  <a:txBody>
                    <a:bodyPr/>
                    <a:lstStyle/>
                    <a:p>
                      <a:pPr algn="l">
                        <a:lnSpc>
                          <a:spcPct val="150000"/>
                        </a:lnSpc>
                        <a:spcAft>
                          <a:spcPts val="0"/>
                        </a:spcAft>
                      </a:pPr>
                      <a:r>
                        <a:rPr lang="en-US" sz="2200">
                          <a:effectLst/>
                        </a:rPr>
                        <a:t>Tính không ổn </a:t>
                      </a:r>
                      <a:r>
                        <a:rPr lang="en-US" sz="2200" smtClean="0">
                          <a:effectLst/>
                        </a:rPr>
                        <a:t>định</a:t>
                      </a:r>
                      <a:r>
                        <a:rPr lang="en-US" sz="2200" baseline="0" smtClean="0">
                          <a:effectLst/>
                        </a:rPr>
                        <a:t> </a:t>
                      </a:r>
                      <a:r>
                        <a:rPr lang="en-US" sz="2200" smtClean="0">
                          <a:effectLst/>
                        </a:rPr>
                        <a:t>mảng </a:t>
                      </a:r>
                      <a:r>
                        <a:rPr lang="en-US" sz="2200">
                          <a:effectLst/>
                        </a:rPr>
                        <a:t>xơ vữa</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gn="just">
                        <a:lnSpc>
                          <a:spcPct val="150000"/>
                        </a:lnSpc>
                        <a:spcAft>
                          <a:spcPts val="0"/>
                        </a:spcAft>
                        <a:buFont typeface="Symbol" panose="05050102010706020507" pitchFamily="18" charset="2"/>
                        <a:buChar char=""/>
                      </a:pPr>
                      <a:r>
                        <a:rPr lang="en-US" sz="2200">
                          <a:effectLst/>
                        </a:rPr>
                        <a:t>Protein huyết tương liên quan thai A (PAPP-A)</a:t>
                      </a:r>
                    </a:p>
                    <a:p>
                      <a:pPr marL="342900" lvl="0" indent="-342900" algn="just">
                        <a:lnSpc>
                          <a:spcPct val="150000"/>
                        </a:lnSpc>
                        <a:spcAft>
                          <a:spcPts val="0"/>
                        </a:spcAft>
                        <a:buFont typeface="Symbol" panose="05050102010706020507" pitchFamily="18" charset="2"/>
                        <a:buChar char=""/>
                      </a:pPr>
                      <a:r>
                        <a:rPr lang="en-US" sz="2200">
                          <a:effectLst/>
                        </a:rPr>
                        <a:t>Myeloperoxidase (MPO)</a:t>
                      </a:r>
                    </a:p>
                    <a:p>
                      <a:pPr marL="342900" lvl="0" indent="-342900" algn="just">
                        <a:lnSpc>
                          <a:spcPct val="150000"/>
                        </a:lnSpc>
                        <a:spcAft>
                          <a:spcPts val="0"/>
                        </a:spcAft>
                        <a:buFont typeface="Symbol" panose="05050102010706020507" pitchFamily="18" charset="2"/>
                        <a:buChar char=""/>
                      </a:pPr>
                      <a:r>
                        <a:rPr lang="en-US" sz="2200">
                          <a:effectLst/>
                        </a:rPr>
                        <a:t>Matrix metalloproteinases (MMPs)</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1154767"/>
                  </a:ext>
                </a:extLst>
              </a:tr>
            </a:tbl>
          </a:graphicData>
        </a:graphic>
      </p:graphicFrame>
      <p:sp>
        <p:nvSpPr>
          <p:cNvPr id="5" name="Rectangle 4"/>
          <p:cNvSpPr/>
          <p:nvPr/>
        </p:nvSpPr>
        <p:spPr>
          <a:xfrm>
            <a:off x="428263" y="6535155"/>
            <a:ext cx="8258537" cy="306109"/>
          </a:xfrm>
          <a:prstGeom prst="rect">
            <a:avLst/>
          </a:prstGeom>
        </p:spPr>
        <p:txBody>
          <a:bodyPr wrap="square">
            <a:spAutoFit/>
          </a:bodyPr>
          <a:lstStyle/>
          <a:p>
            <a:pPr lvl="0" algn="ctr">
              <a:lnSpc>
                <a:spcPct val="107000"/>
              </a:lnSpc>
              <a:spcAft>
                <a:spcPts val="0"/>
              </a:spcAft>
            </a:pPr>
            <a:r>
              <a:rPr lang="en-US" sz="1400" i="1" smtClean="0">
                <a:ea typeface="Calibri" panose="020F0502020204030204" pitchFamily="34" charset="0"/>
                <a:cs typeface="Times New Roman" panose="02020603050405020304" pitchFamily="18" charset="0"/>
              </a:rPr>
              <a:t>J </a:t>
            </a:r>
            <a:r>
              <a:rPr lang="en-US" sz="1400" i="1">
                <a:ea typeface="Calibri" panose="020F0502020204030204" pitchFamily="34" charset="0"/>
                <a:cs typeface="Times New Roman" panose="02020603050405020304" pitchFamily="18" charset="0"/>
              </a:rPr>
              <a:t>Geriatr Cardiol, 14(2). 2017: 135-150</a:t>
            </a:r>
          </a:p>
        </p:txBody>
      </p:sp>
    </p:spTree>
    <p:extLst>
      <p:ext uri="{BB962C8B-B14F-4D97-AF65-F5344CB8AC3E}">
        <p14:creationId xmlns:p14="http://schemas.microsoft.com/office/powerpoint/2010/main" val="39890222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4572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b="1" smtClean="0"/>
              <a:t>PHÂN LOẠI</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216491020"/>
              </p:ext>
            </p:extLst>
          </p:nvPr>
        </p:nvGraphicFramePr>
        <p:xfrm>
          <a:off x="152400" y="1625009"/>
          <a:ext cx="8839200" cy="4013791"/>
        </p:xfrm>
        <a:graphic>
          <a:graphicData uri="http://schemas.openxmlformats.org/drawingml/2006/table">
            <a:tbl>
              <a:tblPr firstRow="1" firstCol="1" bandRow="1">
                <a:tableStyleId>{69012ECD-51FC-41F1-AA8D-1B2483CD663E}</a:tableStyleId>
              </a:tblPr>
              <a:tblGrid>
                <a:gridCol w="2057400">
                  <a:extLst>
                    <a:ext uri="{9D8B030D-6E8A-4147-A177-3AD203B41FA5}">
                      <a16:colId xmlns:a16="http://schemas.microsoft.com/office/drawing/2014/main" val="880053113"/>
                    </a:ext>
                  </a:extLst>
                </a:gridCol>
                <a:gridCol w="6781800">
                  <a:extLst>
                    <a:ext uri="{9D8B030D-6E8A-4147-A177-3AD203B41FA5}">
                      <a16:colId xmlns:a16="http://schemas.microsoft.com/office/drawing/2014/main" val="2056789266"/>
                    </a:ext>
                  </a:extLst>
                </a:gridCol>
              </a:tblGrid>
              <a:tr h="584791">
                <a:tc>
                  <a:txBody>
                    <a:bodyPr/>
                    <a:lstStyle/>
                    <a:p>
                      <a:pPr algn="ctr">
                        <a:lnSpc>
                          <a:spcPct val="150000"/>
                        </a:lnSpc>
                        <a:spcAft>
                          <a:spcPts val="0"/>
                        </a:spcAft>
                      </a:pPr>
                      <a:r>
                        <a:rPr lang="en-US" sz="2200" smtClean="0">
                          <a:effectLst/>
                          <a:latin typeface="+mn-lt"/>
                          <a:ea typeface="+mn-ea"/>
                          <a:cs typeface="+mn-cs"/>
                        </a:rPr>
                        <a:t>Nhóm</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ctr">
                        <a:lnSpc>
                          <a:spcPct val="150000"/>
                        </a:lnSpc>
                        <a:spcAft>
                          <a:spcPts val="0"/>
                        </a:spcAft>
                      </a:pPr>
                      <a:r>
                        <a:rPr lang="en-US" sz="2200">
                          <a:effectLst/>
                        </a:rPr>
                        <a:t>Chất chỉ điểm sinh học</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50"/>
                    </a:solidFill>
                  </a:tcPr>
                </a:tc>
                <a:extLst>
                  <a:ext uri="{0D108BD9-81ED-4DB2-BD59-A6C34878D82A}">
                    <a16:rowId xmlns:a16="http://schemas.microsoft.com/office/drawing/2014/main" val="2193649329"/>
                  </a:ext>
                </a:extLst>
              </a:tr>
              <a:tr h="1625009">
                <a:tc>
                  <a:txBody>
                    <a:bodyPr/>
                    <a:lstStyle/>
                    <a:p>
                      <a:pPr algn="just">
                        <a:lnSpc>
                          <a:spcPct val="150000"/>
                        </a:lnSpc>
                        <a:spcAft>
                          <a:spcPts val="0"/>
                        </a:spcAft>
                      </a:pPr>
                      <a:r>
                        <a:rPr lang="en-US" sz="2200">
                          <a:effectLst/>
                        </a:rPr>
                        <a:t>Hoạt hóa tiểu cầu</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gn="just">
                        <a:lnSpc>
                          <a:spcPct val="150000"/>
                        </a:lnSpc>
                        <a:spcAft>
                          <a:spcPts val="0"/>
                        </a:spcAft>
                        <a:buFont typeface="Symbol" panose="05050102010706020507" pitchFamily="18" charset="2"/>
                        <a:buChar char=""/>
                      </a:pPr>
                      <a:r>
                        <a:rPr lang="en-US" sz="2200">
                          <a:effectLst/>
                        </a:rPr>
                        <a:t>Phospholipase liên quan lipoprotein A2 (Lp-PLA2)</a:t>
                      </a:r>
                    </a:p>
                    <a:p>
                      <a:pPr marL="342900" lvl="0" indent="-342900" algn="just">
                        <a:lnSpc>
                          <a:spcPct val="150000"/>
                        </a:lnSpc>
                        <a:spcAft>
                          <a:spcPts val="0"/>
                        </a:spcAft>
                        <a:buFont typeface="Symbol" panose="05050102010706020507" pitchFamily="18" charset="2"/>
                        <a:buChar char=""/>
                      </a:pPr>
                      <a:r>
                        <a:rPr lang="en-US" sz="2200">
                          <a:effectLst/>
                        </a:rPr>
                        <a:t>Secretory phospholipase A2 (sPLA2)</a:t>
                      </a:r>
                    </a:p>
                    <a:p>
                      <a:pPr marL="342900" lvl="0" indent="-342900" algn="just">
                        <a:lnSpc>
                          <a:spcPct val="150000"/>
                        </a:lnSpc>
                        <a:spcAft>
                          <a:spcPts val="0"/>
                        </a:spcAft>
                        <a:buFont typeface="Symbol" panose="05050102010706020507" pitchFamily="18" charset="2"/>
                        <a:buChar char=""/>
                      </a:pPr>
                      <a:r>
                        <a:rPr lang="en-US" sz="2200">
                          <a:effectLst/>
                        </a:rPr>
                        <a:t>Soluble CD40 ligand (sCD40L)</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342817"/>
                  </a:ext>
                </a:extLst>
              </a:tr>
              <a:tr h="1219200">
                <a:tc>
                  <a:txBody>
                    <a:bodyPr/>
                    <a:lstStyle/>
                    <a:p>
                      <a:pPr algn="just">
                        <a:lnSpc>
                          <a:spcPct val="150000"/>
                        </a:lnSpc>
                        <a:spcAft>
                          <a:spcPts val="0"/>
                        </a:spcAft>
                      </a:pPr>
                      <a:r>
                        <a:rPr lang="en-US" sz="2200">
                          <a:effectLst/>
                        </a:rPr>
                        <a:t>Hoạt hóa thần kinh thể dịch</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gn="just">
                        <a:lnSpc>
                          <a:spcPct val="150000"/>
                        </a:lnSpc>
                        <a:spcAft>
                          <a:spcPts val="0"/>
                        </a:spcAft>
                        <a:buFont typeface="Symbol" panose="05050102010706020507" pitchFamily="18" charset="2"/>
                        <a:buChar char=""/>
                      </a:pPr>
                      <a:r>
                        <a:rPr lang="en-US" sz="2200">
                          <a:effectLst/>
                        </a:rPr>
                        <a:t>Copeptin</a:t>
                      </a:r>
                    </a:p>
                    <a:p>
                      <a:pPr marL="342900" lvl="0" indent="-342900" algn="just">
                        <a:lnSpc>
                          <a:spcPct val="150000"/>
                        </a:lnSpc>
                        <a:spcAft>
                          <a:spcPts val="0"/>
                        </a:spcAft>
                        <a:buFont typeface="Symbol" panose="05050102010706020507" pitchFamily="18" charset="2"/>
                        <a:buChar char=""/>
                      </a:pPr>
                      <a:r>
                        <a:rPr lang="en-US" sz="2200">
                          <a:effectLst/>
                        </a:rPr>
                        <a:t>Mid-regional-pro-adrenomedullin (MR-proADM)</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3465795"/>
                  </a:ext>
                </a:extLst>
              </a:tr>
              <a:tr h="584791">
                <a:tc>
                  <a:txBody>
                    <a:bodyPr/>
                    <a:lstStyle/>
                    <a:p>
                      <a:pPr algn="just">
                        <a:lnSpc>
                          <a:spcPct val="150000"/>
                        </a:lnSpc>
                        <a:spcAft>
                          <a:spcPts val="0"/>
                        </a:spcAft>
                      </a:pPr>
                      <a:r>
                        <a:rPr lang="en-US" sz="2200">
                          <a:effectLst/>
                        </a:rPr>
                        <a:t>microRNA</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gn="just">
                        <a:lnSpc>
                          <a:spcPct val="150000"/>
                        </a:lnSpc>
                        <a:spcAft>
                          <a:spcPts val="0"/>
                        </a:spcAft>
                        <a:buFont typeface="Symbol" panose="05050102010706020507" pitchFamily="18" charset="2"/>
                        <a:buChar char=""/>
                      </a:pPr>
                      <a:r>
                        <a:rPr lang="en-US" sz="2200">
                          <a:effectLst/>
                        </a:rPr>
                        <a:t>microRNA</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5912587"/>
                  </a:ext>
                </a:extLst>
              </a:tr>
            </a:tbl>
          </a:graphicData>
        </a:graphic>
      </p:graphicFrame>
      <p:sp>
        <p:nvSpPr>
          <p:cNvPr id="5" name="Rectangle 4"/>
          <p:cNvSpPr/>
          <p:nvPr/>
        </p:nvSpPr>
        <p:spPr>
          <a:xfrm>
            <a:off x="457200" y="6535155"/>
            <a:ext cx="8258537" cy="306109"/>
          </a:xfrm>
          <a:prstGeom prst="rect">
            <a:avLst/>
          </a:prstGeom>
        </p:spPr>
        <p:txBody>
          <a:bodyPr wrap="square">
            <a:spAutoFit/>
          </a:bodyPr>
          <a:lstStyle/>
          <a:p>
            <a:pPr lvl="0" algn="ctr">
              <a:lnSpc>
                <a:spcPct val="107000"/>
              </a:lnSpc>
              <a:spcAft>
                <a:spcPts val="0"/>
              </a:spcAft>
            </a:pPr>
            <a:r>
              <a:rPr lang="en-US" sz="1400" i="1" smtClean="0">
                <a:ea typeface="Calibri" panose="020F0502020204030204" pitchFamily="34" charset="0"/>
                <a:cs typeface="Times New Roman" panose="02020603050405020304" pitchFamily="18" charset="0"/>
              </a:rPr>
              <a:t>J </a:t>
            </a:r>
            <a:r>
              <a:rPr lang="en-US" sz="1400" i="1">
                <a:ea typeface="Calibri" panose="020F0502020204030204" pitchFamily="34" charset="0"/>
                <a:cs typeface="Times New Roman" panose="02020603050405020304" pitchFamily="18" charset="0"/>
              </a:rPr>
              <a:t>Geriatr Cardiol, 14(2). 2017: 135-150</a:t>
            </a:r>
          </a:p>
        </p:txBody>
      </p:sp>
    </p:spTree>
    <p:extLst>
      <p:ext uri="{BB962C8B-B14F-4D97-AF65-F5344CB8AC3E}">
        <p14:creationId xmlns:p14="http://schemas.microsoft.com/office/powerpoint/2010/main" val="2378171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14300" y="457200"/>
            <a:ext cx="8839200" cy="990600"/>
          </a:xfrm>
          <a:prstGeom prst="rect">
            <a:avLst/>
          </a:prstGeom>
        </p:spPr>
        <p:txBody>
          <a:bodyPr vert="horz" lIns="91440" tIns="45720" rIns="91440" bIns="45720" rtlCol="0" anchor="ctr">
            <a:normAutofit fontScale="85000" lnSpcReduction="1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b="1" smtClean="0"/>
              <a:t>CHẤT CHỈ ĐIỂM SINH HỌC HOẠI TỬ CƠ TIM</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8" name="Content Placeholder 2"/>
          <p:cNvSpPr>
            <a:spLocks noGrp="1"/>
          </p:cNvSpPr>
          <p:nvPr>
            <p:ph idx="1"/>
          </p:nvPr>
        </p:nvSpPr>
        <p:spPr>
          <a:xfrm>
            <a:off x="304800" y="1295400"/>
            <a:ext cx="8458200" cy="4953000"/>
          </a:xfrm>
        </p:spPr>
        <p:txBody>
          <a:bodyPr>
            <a:normAutofit/>
          </a:bodyPr>
          <a:lstStyle/>
          <a:p>
            <a:pPr marL="574675" lvl="1" indent="-300038">
              <a:lnSpc>
                <a:spcPct val="150000"/>
              </a:lnSpc>
              <a:spcBef>
                <a:spcPts val="0"/>
              </a:spcBef>
              <a:buSzPct val="100000"/>
              <a:buFont typeface="Wingdings" panose="05000000000000000000" pitchFamily="2" charset="2"/>
              <a:buChar char="§"/>
            </a:pPr>
            <a:r>
              <a:rPr lang="en-US" sz="2800" smtClean="0"/>
              <a:t>Đóng vai trò quan trọng:</a:t>
            </a:r>
          </a:p>
          <a:p>
            <a:pPr marL="796925" lvl="2" indent="-249238">
              <a:lnSpc>
                <a:spcPct val="150000"/>
              </a:lnSpc>
              <a:spcBef>
                <a:spcPts val="0"/>
              </a:spcBef>
              <a:buSzPct val="100000"/>
              <a:buFont typeface="Wingdings" panose="05000000000000000000" pitchFamily="2" charset="2"/>
              <a:buChar char="ü"/>
            </a:pPr>
            <a:r>
              <a:rPr lang="en-US" sz="2600"/>
              <a:t>C</a:t>
            </a:r>
            <a:r>
              <a:rPr lang="en-US" sz="2600" smtClean="0"/>
              <a:t>hẩn </a:t>
            </a:r>
            <a:r>
              <a:rPr lang="en-US" sz="2600"/>
              <a:t>đoán chính xác hoại tử cơ </a:t>
            </a:r>
            <a:r>
              <a:rPr lang="en-US" sz="2600" smtClean="0"/>
              <a:t>tim</a:t>
            </a:r>
          </a:p>
          <a:p>
            <a:pPr marL="796925" lvl="2" indent="-249238">
              <a:lnSpc>
                <a:spcPct val="150000"/>
              </a:lnSpc>
              <a:spcBef>
                <a:spcPts val="0"/>
              </a:spcBef>
              <a:buSzPct val="100000"/>
              <a:buFont typeface="Wingdings" panose="05000000000000000000" pitchFamily="2" charset="2"/>
              <a:buChar char="ü"/>
            </a:pPr>
            <a:r>
              <a:rPr lang="en-US" sz="2600" smtClean="0"/>
              <a:t>Đánh </a:t>
            </a:r>
            <a:r>
              <a:rPr lang="en-US" sz="2600"/>
              <a:t>giá nguy </a:t>
            </a:r>
            <a:r>
              <a:rPr lang="en-US" sz="2600" smtClean="0"/>
              <a:t>cơ</a:t>
            </a:r>
          </a:p>
          <a:p>
            <a:pPr marL="796925" lvl="2" indent="-249238">
              <a:lnSpc>
                <a:spcPct val="150000"/>
              </a:lnSpc>
              <a:spcBef>
                <a:spcPts val="0"/>
              </a:spcBef>
              <a:buSzPct val="100000"/>
              <a:buFont typeface="Wingdings" panose="05000000000000000000" pitchFamily="2" charset="2"/>
              <a:buChar char="ü"/>
            </a:pPr>
            <a:r>
              <a:rPr lang="en-US" sz="2600"/>
              <a:t>H</a:t>
            </a:r>
            <a:r>
              <a:rPr lang="en-US" sz="2600" smtClean="0"/>
              <a:t>ướng </a:t>
            </a:r>
            <a:r>
              <a:rPr lang="en-US" sz="2600"/>
              <a:t>dẫn điều trị thích </a:t>
            </a:r>
            <a:r>
              <a:rPr lang="en-US" sz="2600" smtClean="0"/>
              <a:t>hợp</a:t>
            </a:r>
          </a:p>
          <a:p>
            <a:pPr marL="574675" lvl="1" indent="-300038">
              <a:lnSpc>
                <a:spcPct val="150000"/>
              </a:lnSpc>
              <a:spcBef>
                <a:spcPts val="0"/>
              </a:spcBef>
              <a:buSzPct val="100000"/>
              <a:buFont typeface="Wingdings" panose="05000000000000000000" pitchFamily="2" charset="2"/>
              <a:buChar char="§"/>
            </a:pPr>
            <a:r>
              <a:rPr lang="en-US" sz="2800"/>
              <a:t>AST được sử dụng đầu tiên </a:t>
            </a:r>
          </a:p>
          <a:p>
            <a:pPr marL="574675" lvl="1" indent="-300038">
              <a:lnSpc>
                <a:spcPct val="150000"/>
              </a:lnSpc>
              <a:spcBef>
                <a:spcPts val="0"/>
              </a:spcBef>
              <a:buSzPct val="100000"/>
              <a:buFont typeface="Wingdings" panose="05000000000000000000" pitchFamily="2" charset="2"/>
              <a:buChar char="§"/>
            </a:pPr>
            <a:r>
              <a:rPr lang="en-US" sz="2800"/>
              <a:t>CK-MB, troponin được sử dụng nhiều nhất hiện nay</a:t>
            </a:r>
            <a:endParaRPr lang="en-US" sz="2800" dirty="0"/>
          </a:p>
        </p:txBody>
      </p:sp>
    </p:spTree>
    <p:extLst>
      <p:ext uri="{BB962C8B-B14F-4D97-AF65-F5344CB8AC3E}">
        <p14:creationId xmlns:p14="http://schemas.microsoft.com/office/powerpoint/2010/main" val="2839222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98789" y="414728"/>
            <a:ext cx="81915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smtClean="0"/>
              <a:t>CK-MB</a:t>
            </a:r>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8" name="Content Placeholder 2"/>
          <p:cNvSpPr>
            <a:spLocks noGrp="1"/>
          </p:cNvSpPr>
          <p:nvPr>
            <p:ph idx="1"/>
          </p:nvPr>
        </p:nvSpPr>
        <p:spPr>
          <a:xfrm>
            <a:off x="304800" y="1371600"/>
            <a:ext cx="8458200" cy="1143000"/>
          </a:xfrm>
        </p:spPr>
        <p:txBody>
          <a:bodyPr>
            <a:normAutofit/>
          </a:bodyPr>
          <a:lstStyle/>
          <a:p>
            <a:pPr marL="574675" lvl="1" indent="-300038">
              <a:lnSpc>
                <a:spcPct val="150000"/>
              </a:lnSpc>
              <a:spcBef>
                <a:spcPts val="0"/>
              </a:spcBef>
              <a:buSzPct val="100000"/>
              <a:buFont typeface="Wingdings" panose="05000000000000000000" pitchFamily="2" charset="2"/>
              <a:buChar char="§"/>
            </a:pPr>
            <a:r>
              <a:rPr lang="en-US" sz="2600"/>
              <a:t>Creatine kinase (CK) hay creatine </a:t>
            </a:r>
            <a:r>
              <a:rPr lang="en-US" sz="2600" smtClean="0"/>
              <a:t>phosphokinase</a:t>
            </a:r>
          </a:p>
          <a:p>
            <a:pPr lvl="1">
              <a:lnSpc>
                <a:spcPct val="150000"/>
              </a:lnSpc>
              <a:spcBef>
                <a:spcPts val="0"/>
              </a:spcBef>
              <a:buSzPct val="100000"/>
              <a:buFont typeface="Wingdings" panose="05000000000000000000" pitchFamily="2" charset="2"/>
              <a:buChar char="§"/>
            </a:pPr>
            <a:endParaRPr lang="en-US" sz="2600"/>
          </a:p>
        </p:txBody>
      </p:sp>
      <p:pic>
        <p:nvPicPr>
          <p:cNvPr id="2052" name="Picture 4" descr="Káº¿t quáº£ hÃ¬nh áº£nh cho creatinin kin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319728"/>
            <a:ext cx="6858000" cy="1769366"/>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txBox="1">
            <a:spLocks/>
          </p:cNvSpPr>
          <p:nvPr/>
        </p:nvSpPr>
        <p:spPr>
          <a:xfrm>
            <a:off x="304800" y="4191000"/>
            <a:ext cx="8157148" cy="2362200"/>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574675" lvl="1" indent="-300038">
              <a:lnSpc>
                <a:spcPct val="150000"/>
              </a:lnSpc>
              <a:spcBef>
                <a:spcPts val="0"/>
              </a:spcBef>
              <a:buSzPct val="100000"/>
              <a:buFont typeface="Wingdings" panose="05000000000000000000" pitchFamily="2" charset="2"/>
              <a:buChar char="§"/>
            </a:pPr>
            <a:r>
              <a:rPr lang="en-US" sz="2600"/>
              <a:t>CK gồm 2 tiểu đơn vị: “M” (muscle) và “B” (brain)</a:t>
            </a:r>
          </a:p>
          <a:p>
            <a:pPr marL="574675" lvl="1" indent="-300038">
              <a:lnSpc>
                <a:spcPct val="150000"/>
              </a:lnSpc>
              <a:spcBef>
                <a:spcPts val="0"/>
              </a:spcBef>
              <a:buSzPct val="100000"/>
              <a:buFont typeface="Wingdings" panose="05000000000000000000" pitchFamily="2" charset="2"/>
              <a:buChar char="§"/>
            </a:pPr>
            <a:r>
              <a:rPr lang="en-US" sz="2600" smtClean="0"/>
              <a:t>CK toàn phần gồm 3 isoenzyme</a:t>
            </a:r>
          </a:p>
          <a:p>
            <a:pPr marL="796925" lvl="2" indent="-249238">
              <a:lnSpc>
                <a:spcPct val="150000"/>
              </a:lnSpc>
              <a:spcBef>
                <a:spcPts val="0"/>
              </a:spcBef>
              <a:buSzPct val="100000"/>
              <a:buFont typeface="Wingdings" panose="05000000000000000000" pitchFamily="2" charset="2"/>
              <a:buChar char="ü"/>
            </a:pPr>
            <a:r>
              <a:rPr lang="en-US" sz="2200" smtClean="0"/>
              <a:t>CK-MM: cơ xương, cơ tim</a:t>
            </a:r>
          </a:p>
          <a:p>
            <a:pPr marL="796925" lvl="2" indent="-249238">
              <a:lnSpc>
                <a:spcPct val="150000"/>
              </a:lnSpc>
              <a:spcBef>
                <a:spcPts val="0"/>
              </a:spcBef>
              <a:buSzPct val="100000"/>
              <a:buFont typeface="Wingdings" panose="05000000000000000000" pitchFamily="2" charset="2"/>
              <a:buChar char="ü"/>
            </a:pPr>
            <a:r>
              <a:rPr lang="en-US" sz="2200" smtClean="0"/>
              <a:t>CK-BB: não</a:t>
            </a:r>
          </a:p>
          <a:p>
            <a:pPr marL="796925" lvl="2" indent="-249238">
              <a:lnSpc>
                <a:spcPct val="150000"/>
              </a:lnSpc>
              <a:spcBef>
                <a:spcPts val="0"/>
              </a:spcBef>
              <a:buSzPct val="100000"/>
              <a:buFont typeface="Wingdings" panose="05000000000000000000" pitchFamily="2" charset="2"/>
              <a:buChar char="ü"/>
            </a:pPr>
            <a:r>
              <a:rPr lang="en-US" sz="2200" smtClean="0"/>
              <a:t>CK-MB: cơ tim</a:t>
            </a:r>
          </a:p>
          <a:p>
            <a:pPr lvl="1">
              <a:lnSpc>
                <a:spcPct val="150000"/>
              </a:lnSpc>
              <a:spcBef>
                <a:spcPts val="0"/>
              </a:spcBef>
              <a:buSzPct val="100000"/>
              <a:buFont typeface="Wingdings" panose="05000000000000000000" pitchFamily="2" charset="2"/>
              <a:buChar char="§"/>
            </a:pPr>
            <a:endParaRPr lang="en-US" sz="2600"/>
          </a:p>
        </p:txBody>
      </p:sp>
    </p:spTree>
    <p:extLst>
      <p:ext uri="{BB962C8B-B14F-4D97-AF65-F5344CB8AC3E}">
        <p14:creationId xmlns:p14="http://schemas.microsoft.com/office/powerpoint/2010/main" val="14586461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2170</TotalTime>
  <Words>2500</Words>
  <Application>Microsoft Office PowerPoint</Application>
  <PresentationFormat>On-screen Show (4:3)</PresentationFormat>
  <Paragraphs>610</Paragraphs>
  <Slides>39</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Cambria</vt:lpstr>
      <vt:lpstr>Symbol</vt:lpstr>
      <vt:lpstr>Times New Roman</vt:lpstr>
      <vt:lpstr>Wingdings</vt:lpstr>
      <vt:lpstr>Clarity</vt:lpstr>
      <vt:lpstr>PHÂN TÍCH CÁC CHỈ ĐIỂM SINH HỌC TRONG BỆNH LÝ TIM MẠCH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CHÂN THÀNH 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Định nghĩa toàn cầu nhồi máu cơ tim</dc:title>
  <dc:creator>Administrator</dc:creator>
  <cp:lastModifiedBy>Admin</cp:lastModifiedBy>
  <cp:revision>225</cp:revision>
  <dcterms:created xsi:type="dcterms:W3CDTF">2006-08-16T00:00:00Z</dcterms:created>
  <dcterms:modified xsi:type="dcterms:W3CDTF">2019-05-12T10:00:44Z</dcterms:modified>
</cp:coreProperties>
</file>