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6" r:id="rId2"/>
    <p:sldId id="324" r:id="rId3"/>
    <p:sldId id="323" r:id="rId4"/>
    <p:sldId id="325" r:id="rId5"/>
    <p:sldId id="259" r:id="rId6"/>
    <p:sldId id="293" r:id="rId7"/>
    <p:sldId id="333" r:id="rId8"/>
    <p:sldId id="294" r:id="rId9"/>
    <p:sldId id="326" r:id="rId10"/>
    <p:sldId id="265" r:id="rId11"/>
    <p:sldId id="261" r:id="rId12"/>
    <p:sldId id="313" r:id="rId13"/>
    <p:sldId id="314" r:id="rId14"/>
    <p:sldId id="315" r:id="rId15"/>
    <p:sldId id="262" r:id="rId16"/>
    <p:sldId id="316" r:id="rId17"/>
    <p:sldId id="281" r:id="rId18"/>
    <p:sldId id="317" r:id="rId19"/>
    <p:sldId id="291" r:id="rId20"/>
    <p:sldId id="318" r:id="rId21"/>
    <p:sldId id="319" r:id="rId22"/>
    <p:sldId id="320" r:id="rId23"/>
    <p:sldId id="321" r:id="rId24"/>
    <p:sldId id="327" r:id="rId25"/>
    <p:sldId id="276" r:id="rId26"/>
    <p:sldId id="328" r:id="rId27"/>
    <p:sldId id="277" r:id="rId28"/>
    <p:sldId id="310" r:id="rId29"/>
    <p:sldId id="285" r:id="rId30"/>
    <p:sldId id="329" r:id="rId31"/>
    <p:sldId id="284" r:id="rId32"/>
    <p:sldId id="283" r:id="rId33"/>
    <p:sldId id="330" r:id="rId34"/>
    <p:sldId id="286" r:id="rId35"/>
    <p:sldId id="287" r:id="rId36"/>
    <p:sldId id="331" r:id="rId37"/>
    <p:sldId id="306" r:id="rId38"/>
    <p:sldId id="307" r:id="rId39"/>
    <p:sldId id="308" r:id="rId40"/>
    <p:sldId id="309" r:id="rId41"/>
    <p:sldId id="332" r:id="rId42"/>
    <p:sldId id="295" r:id="rId43"/>
    <p:sldId id="296" r:id="rId44"/>
    <p:sldId id="298" r:id="rId45"/>
    <p:sldId id="299" r:id="rId46"/>
    <p:sldId id="300" r:id="rId47"/>
    <p:sldId id="301" r:id="rId48"/>
    <p:sldId id="302" r:id="rId49"/>
    <p:sldId id="311" r:id="rId50"/>
    <p:sldId id="303" r:id="rId51"/>
    <p:sldId id="312" r:id="rId52"/>
    <p:sldId id="304" r:id="rId53"/>
    <p:sldId id="305" r:id="rId54"/>
    <p:sldId id="288" r:id="rId55"/>
    <p:sldId id="322" r:id="rId56"/>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083" autoAdjust="0"/>
    <p:restoredTop sz="80722"/>
  </p:normalViewPr>
  <p:slideViewPr>
    <p:cSldViewPr showGuides="1">
      <p:cViewPr varScale="1">
        <p:scale>
          <a:sx n="57" d="100"/>
          <a:sy n="57" d="100"/>
        </p:scale>
        <p:origin x="84"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Le Gia  Nghi - Y19" userId="e0b8884e-1ca3-41c9-941f-950fa932aac2" providerId="ADAL" clId="{DE7DB921-E70D-4484-BC48-DD50D04D9135}"/>
    <pc:docChg chg="modSld">
      <pc:chgData name="Nguyen Le Gia  Nghi - Y19" userId="e0b8884e-1ca3-41c9-941f-950fa932aac2" providerId="ADAL" clId="{DE7DB921-E70D-4484-BC48-DD50D04D9135}" dt="2022-06-03T06:10:17.345" v="2" actId="6549"/>
      <pc:docMkLst>
        <pc:docMk/>
      </pc:docMkLst>
      <pc:sldChg chg="modSp mod">
        <pc:chgData name="Nguyen Le Gia  Nghi - Y19" userId="e0b8884e-1ca3-41c9-941f-950fa932aac2" providerId="ADAL" clId="{DE7DB921-E70D-4484-BC48-DD50D04D9135}" dt="2022-06-03T06:07:42.821" v="0" actId="6549"/>
        <pc:sldMkLst>
          <pc:docMk/>
          <pc:sldMk cId="0" sldId="261"/>
        </pc:sldMkLst>
        <pc:spChg chg="mod">
          <ac:chgData name="Nguyen Le Gia  Nghi - Y19" userId="e0b8884e-1ca3-41c9-941f-950fa932aac2" providerId="ADAL" clId="{DE7DB921-E70D-4484-BC48-DD50D04D9135}" dt="2022-06-03T06:07:42.821" v="0" actId="6549"/>
          <ac:spMkLst>
            <pc:docMk/>
            <pc:sldMk cId="0" sldId="261"/>
            <ac:spMk id="3" creationId="{00000000-0000-0000-0000-000000000000}"/>
          </ac:spMkLst>
        </pc:spChg>
      </pc:sldChg>
      <pc:sldChg chg="modSp mod">
        <pc:chgData name="Nguyen Le Gia  Nghi - Y19" userId="e0b8884e-1ca3-41c9-941f-950fa932aac2" providerId="ADAL" clId="{DE7DB921-E70D-4484-BC48-DD50D04D9135}" dt="2022-06-03T06:10:17.345" v="2" actId="6549"/>
        <pc:sldMkLst>
          <pc:docMk/>
          <pc:sldMk cId="0" sldId="321"/>
        </pc:sldMkLst>
        <pc:spChg chg="mod">
          <ac:chgData name="Nguyen Le Gia  Nghi - Y19" userId="e0b8884e-1ca3-41c9-941f-950fa932aac2" providerId="ADAL" clId="{DE7DB921-E70D-4484-BC48-DD50D04D9135}" dt="2022-06-03T06:10:17.345" v="2" actId="6549"/>
          <ac:spMkLst>
            <pc:docMk/>
            <pc:sldMk cId="0" sldId="321"/>
            <ac:spMk id="1013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Header Placeholder 26625"/>
          <p:cNvSpPr>
            <a:spLocks noGrp="1"/>
          </p:cNvSpPr>
          <p:nvPr>
            <p:ph type="hdr" sz="quarter"/>
          </p:nvPr>
        </p:nvSpPr>
        <p:spPr>
          <a:xfrm>
            <a:off x="0" y="0"/>
            <a:ext cx="2971800" cy="457200"/>
          </a:xfrm>
          <a:prstGeom prst="rect">
            <a:avLst/>
          </a:prstGeom>
          <a:noFill/>
          <a:ln w="9525">
            <a:noFill/>
          </a:ln>
        </p:spPr>
        <p:txBody>
          <a:bodyPr/>
          <a:lstStyle/>
          <a:p>
            <a:pPr lvl="0"/>
            <a:endParaRPr lang="en-US" sz="1200" dirty="0"/>
          </a:p>
        </p:txBody>
      </p:sp>
      <p:sp>
        <p:nvSpPr>
          <p:cNvPr id="26627" name="Date Placeholder 26626"/>
          <p:cNvSpPr>
            <a:spLocks noGrp="1"/>
          </p:cNvSpPr>
          <p:nvPr>
            <p:ph type="dt" idx="1"/>
          </p:nvPr>
        </p:nvSpPr>
        <p:spPr>
          <a:xfrm>
            <a:off x="3884613" y="0"/>
            <a:ext cx="2971800" cy="457200"/>
          </a:xfrm>
          <a:prstGeom prst="rect">
            <a:avLst/>
          </a:prstGeom>
          <a:noFill/>
          <a:ln w="9525">
            <a:noFill/>
          </a:ln>
        </p:spPr>
        <p:txBody>
          <a:bodyPr/>
          <a:lstStyle/>
          <a:p>
            <a:pPr lvl="0" algn="r"/>
            <a:endParaRPr lang="en-US" sz="1200" dirty="0"/>
          </a:p>
        </p:txBody>
      </p:sp>
      <p:sp>
        <p:nvSpPr>
          <p:cNvPr id="26628" name="Slide Image Placeholder 26627"/>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6629" name="Text Placeholder 26628"/>
          <p:cNvSpPr>
            <a:spLocks noGrp="1"/>
          </p:cNvSpPr>
          <p:nvPr>
            <p:ph type="body" sz="quarter" idx="3"/>
          </p:nvPr>
        </p:nvSpPr>
        <p:spPr>
          <a:xfrm>
            <a:off x="685800" y="4343400"/>
            <a:ext cx="5486400" cy="4114800"/>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26630" name="Footer Placeholder 26629"/>
          <p:cNvSpPr>
            <a:spLocks noGrp="1"/>
          </p:cNvSpPr>
          <p:nvPr>
            <p:ph type="ftr" sz="quarter" idx="4"/>
          </p:nvPr>
        </p:nvSpPr>
        <p:spPr>
          <a:xfrm>
            <a:off x="0" y="8685213"/>
            <a:ext cx="2971800" cy="457200"/>
          </a:xfrm>
          <a:prstGeom prst="rect">
            <a:avLst/>
          </a:prstGeom>
          <a:noFill/>
          <a:ln w="9525">
            <a:noFill/>
          </a:ln>
        </p:spPr>
        <p:txBody>
          <a:bodyPr anchor="b"/>
          <a:lstStyle/>
          <a:p>
            <a:pPr lvl="0"/>
            <a:endParaRPr lang="en-US" sz="1200" dirty="0"/>
          </a:p>
        </p:txBody>
      </p:sp>
      <p:sp>
        <p:nvSpPr>
          <p:cNvPr id="26631" name="Slide Number Placeholder 26630"/>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en-US" sz="1200" dirty="0"/>
              <a:t>‹#›</a:t>
            </a:fld>
            <a:endParaRPr 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07521"/>
          <p:cNvSpPr>
            <a:spLocks noGrp="1" noRot="1" noChangeAspect="1" noTextEdit="1"/>
          </p:cNvSpPr>
          <p:nvPr>
            <p:ph type="sldImg"/>
          </p:nvPr>
        </p:nvSpPr>
        <p:spPr>
          <a:ln/>
        </p:spPr>
      </p:sp>
      <p:sp>
        <p:nvSpPr>
          <p:cNvPr id="107523" name="Text Placeholder 107522"/>
          <p:cNvSpPr>
            <a:spLocks noGrp="1"/>
          </p:cNvSpPr>
          <p:nvPr>
            <p:ph type="body" idx="1"/>
          </p:nvPr>
        </p:nvSpPr>
        <p:spPr>
          <a:ln/>
        </p:spPr>
        <p:txBody>
          <a:bodyPr/>
          <a:lstStyle/>
          <a:p>
            <a:pPr lvl="0"/>
            <a:r>
              <a:rPr dirty="0"/>
              <a:t>Huyết áp tâm thu: được hình th</a:t>
            </a:r>
            <a:r>
              <a:rPr dirty="0">
                <a:latin typeface="Calibri" panose="020F0502020204030204" pitchFamily="34" charset="0"/>
              </a:rPr>
              <a:t>à</a:t>
            </a:r>
            <a:r>
              <a:rPr dirty="0"/>
              <a:t>nh do sức co bóp của tim v</a:t>
            </a:r>
            <a:r>
              <a:rPr dirty="0">
                <a:latin typeface="Calibri" panose="020F0502020204030204" pitchFamily="34" charset="0"/>
              </a:rPr>
              <a:t>à</a:t>
            </a:r>
            <a:r>
              <a:rPr dirty="0"/>
              <a:t> tính đ</a:t>
            </a:r>
            <a:r>
              <a:rPr dirty="0">
                <a:latin typeface="Calibri" panose="020F0502020204030204" pitchFamily="34" charset="0"/>
              </a:rPr>
              <a:t>à</a:t>
            </a:r>
            <a:r>
              <a:rPr dirty="0"/>
              <a:t>n hồi của th</a:t>
            </a:r>
            <a:r>
              <a:rPr dirty="0">
                <a:latin typeface="Calibri" panose="020F0502020204030204" pitchFamily="34" charset="0"/>
              </a:rPr>
              <a:t>à</a:t>
            </a:r>
            <a:r>
              <a:rPr dirty="0"/>
              <a:t>nh mạch.</a:t>
            </a:r>
          </a:p>
          <a:p>
            <a:pPr lvl="0"/>
            <a:r>
              <a:rPr dirty="0"/>
              <a:t>Huyết áp tâm </a:t>
            </a:r>
            <a:r>
              <a:rPr dirty="0" err="1"/>
              <a:t>trương:phụ</a:t>
            </a:r>
            <a:r>
              <a:rPr dirty="0"/>
              <a:t> thuộc v</a:t>
            </a:r>
            <a:r>
              <a:rPr dirty="0">
                <a:latin typeface="Calibri" panose="020F0502020204030204" pitchFamily="34" charset="0"/>
              </a:rPr>
              <a:t>à</a:t>
            </a:r>
            <a:r>
              <a:rPr dirty="0"/>
              <a:t>o thể tích lòng mạch v</a:t>
            </a:r>
            <a:r>
              <a:rPr dirty="0">
                <a:latin typeface="Calibri" panose="020F0502020204030204" pitchFamily="34" charset="0"/>
              </a:rPr>
              <a:t>à</a:t>
            </a:r>
            <a:r>
              <a:rPr dirty="0"/>
              <a:t> trương lực mạch máu.</a:t>
            </a:r>
          </a:p>
          <a:p>
            <a:pPr lvl="0"/>
            <a:r>
              <a:rPr dirty="0"/>
              <a:t>Huyết áp trung bình l</a:t>
            </a:r>
            <a:r>
              <a:rPr dirty="0">
                <a:latin typeface="Calibri" panose="020F0502020204030204" pitchFamily="34" charset="0"/>
              </a:rPr>
              <a:t>à</a:t>
            </a:r>
            <a:r>
              <a:rPr dirty="0"/>
              <a:t> áp lực tại đó sự lưu thông của dòng máu được duy trì. Huyết áp trung bình &gt; 60 mmHg.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60417"/>
          <p:cNvSpPr>
            <a:spLocks noGrp="1" noRot="1" noChangeAspect="1" noTextEdit="1"/>
          </p:cNvSpPr>
          <p:nvPr>
            <p:ph type="sldImg"/>
          </p:nvPr>
        </p:nvSpPr>
        <p:spPr>
          <a:ln/>
        </p:spPr>
      </p:sp>
      <p:sp>
        <p:nvSpPr>
          <p:cNvPr id="60419" name="Text Placeholder 60418"/>
          <p:cNvSpPr>
            <a:spLocks noGrp="1"/>
          </p:cNvSpPr>
          <p:nvPr>
            <p:ph type="body" idx="1"/>
          </p:nvPr>
        </p:nvSpPr>
        <p:spPr>
          <a:ln/>
        </p:spPr>
        <p:txBody>
          <a:bodyPr/>
          <a:lstStyle/>
          <a:p>
            <a:pPr lvl="0">
              <a:buChar char="-"/>
            </a:pPr>
            <a:r>
              <a:rPr dirty="0"/>
              <a:t>Cao tuổi có tỉ lệ tăng huyết áp hơn nhóm không cao tuổi nhiều lần</a:t>
            </a:r>
          </a:p>
          <a:p>
            <a:pPr lvl="0">
              <a:buChar char="-"/>
            </a:pPr>
            <a:r>
              <a:rPr dirty="0"/>
              <a:t>Người 60 tuổi tỉ lệ 60%</a:t>
            </a:r>
          </a:p>
          <a:p>
            <a:pPr lvl="0">
              <a:buChar char="-"/>
            </a:pPr>
            <a:r>
              <a:rPr dirty="0"/>
              <a:t>Người 70 tuổi tỉ lệ 70%</a:t>
            </a:r>
          </a:p>
          <a:p>
            <a:pPr lvl="0">
              <a:buChar char="-"/>
            </a:pPr>
            <a:endParaRPr dirty="0"/>
          </a:p>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10593"/>
          <p:cNvSpPr>
            <a:spLocks noGrp="1" noRot="1" noChangeAspect="1" noTextEdit="1"/>
          </p:cNvSpPr>
          <p:nvPr>
            <p:ph type="sldImg"/>
          </p:nvPr>
        </p:nvSpPr>
        <p:spPr>
          <a:ln/>
        </p:spPr>
      </p:sp>
      <p:sp>
        <p:nvSpPr>
          <p:cNvPr id="110595" name="Text Placeholder 110594"/>
          <p:cNvSpPr>
            <a:spLocks noGrp="1"/>
          </p:cNvSpPr>
          <p:nvPr>
            <p:ph type="body" idx="1"/>
          </p:nvPr>
        </p:nvSpPr>
        <p:spPr>
          <a:ln/>
        </p:spPr>
        <p:txBody>
          <a:bodyPr/>
          <a:lstStyle/>
          <a:p>
            <a:pPr lvl="1"/>
            <a:r>
              <a:rPr dirty="0"/>
              <a:t>Ở phụ nữ &gt; 18 tuổi, tăng 5kg có nguy cơ mắc bệnh tăng huyết áp cao hơn 60% so với những phụ nữ tăng &lt; 2kg.</a:t>
            </a:r>
          </a:p>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09569"/>
          <p:cNvSpPr>
            <a:spLocks noGrp="1" noRot="1" noChangeAspect="1" noTextEdit="1"/>
          </p:cNvSpPr>
          <p:nvPr>
            <p:ph type="sldImg"/>
          </p:nvPr>
        </p:nvSpPr>
        <p:spPr>
          <a:ln/>
        </p:spPr>
      </p:sp>
      <p:sp>
        <p:nvSpPr>
          <p:cNvPr id="109571" name="Text Placeholder 109570"/>
          <p:cNvSpPr>
            <a:spLocks noGrp="1"/>
          </p:cNvSpPr>
          <p:nvPr>
            <p:ph type="body" idx="1"/>
          </p:nvPr>
        </p:nvSpPr>
        <p:spPr>
          <a:ln/>
        </p:spPr>
        <p:txBody>
          <a:bodyPr/>
          <a:lstStyle/>
          <a:p>
            <a:pPr lvl="0"/>
            <a:r>
              <a:rPr dirty="0"/>
              <a:t>Bệnh nhân ăn mặn không bị tăng huyết áp l</a:t>
            </a:r>
            <a:r>
              <a:rPr dirty="0">
                <a:latin typeface="Calibri" panose="020F0502020204030204" pitchFamily="34" charset="0"/>
              </a:rPr>
              <a:t>à</a:t>
            </a:r>
            <a:r>
              <a:rPr dirty="0"/>
              <a:t> do cơ chế thải muối của thận. </a:t>
            </a:r>
            <a:endParaRPr lang="en-US" dirty="0"/>
          </a:p>
          <a:p>
            <a:pPr lvl="0"/>
            <a:r>
              <a:rPr dirty="0"/>
              <a:t>Khi ăn nhiều muối thận sẽ tăng thải trừ do đó không có tình trạng ứ muối trong cơ thể v</a:t>
            </a:r>
            <a:r>
              <a:rPr dirty="0">
                <a:latin typeface="Calibri" panose="020F0502020204030204" pitchFamily="34" charset="0"/>
              </a:rPr>
              <a:t>à</a:t>
            </a:r>
            <a:r>
              <a:rPr dirty="0"/>
              <a:t> không gây ra tăng huyết áp.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88065"/>
          <p:cNvSpPr>
            <a:spLocks noGrp="1" noRot="1" noChangeAspect="1" noTextEdit="1"/>
          </p:cNvSpPr>
          <p:nvPr>
            <p:ph type="sldImg"/>
          </p:nvPr>
        </p:nvSpPr>
        <p:spPr>
          <a:ln/>
        </p:spPr>
      </p:sp>
      <p:sp>
        <p:nvSpPr>
          <p:cNvPr id="88067" name="Text Placeholder 88066"/>
          <p:cNvSpPr>
            <a:spLocks noGrp="1"/>
          </p:cNvSpPr>
          <p:nvPr>
            <p:ph type="body" idx="1"/>
          </p:nvPr>
        </p:nvSpPr>
        <p:spPr>
          <a:ln/>
        </p:spPr>
        <p:txBody>
          <a:bodyPr/>
          <a:lstStyle/>
          <a:p>
            <a:pPr lvl="0"/>
            <a:r>
              <a:rPr dirty="0"/>
              <a:t>Người trên 18 tuổi v</a:t>
            </a:r>
            <a:r>
              <a:rPr dirty="0">
                <a:latin typeface="Calibri" panose="020F0502020204030204" pitchFamily="34" charset="0"/>
              </a:rPr>
              <a:t>à</a:t>
            </a:r>
            <a:r>
              <a:rPr dirty="0"/>
              <a:t> không có bệnh cấp tính.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03425"/>
          <p:cNvSpPr>
            <a:spLocks noGrp="1" noRot="1" noChangeAspect="1" noTextEdit="1"/>
          </p:cNvSpPr>
          <p:nvPr>
            <p:ph type="sldImg"/>
          </p:nvPr>
        </p:nvSpPr>
        <p:spPr>
          <a:ln/>
        </p:spPr>
      </p:sp>
      <p:sp>
        <p:nvSpPr>
          <p:cNvPr id="103427" name="Text Placeholder 103426"/>
          <p:cNvSpPr>
            <a:spLocks noGrp="1"/>
          </p:cNvSpPr>
          <p:nvPr>
            <p:ph type="body" idx="1"/>
          </p:nvPr>
        </p:nvSpPr>
        <p:spPr>
          <a:ln/>
        </p:spPr>
        <p:txBody>
          <a:bodyPr/>
          <a:lstStyle/>
          <a:p>
            <a:pPr lvl="0"/>
            <a:r>
              <a:rPr dirty="0"/>
              <a:t>Tăng huyết áp có thể không có triệu chứng, do diễn biến bệnh chậm, chưa ảnh hưởng lên các cơ quan nên chưa có triệu chứng. Phát hiện qua việc thăm khám sức khỏe hoặc bệnh nhân đến khám bệnh vì một bệnh khác.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86017"/>
          <p:cNvSpPr>
            <a:spLocks noGrp="1" noRot="1" noChangeAspect="1" noTextEdit="1"/>
          </p:cNvSpPr>
          <p:nvPr>
            <p:ph type="sldImg"/>
          </p:nvPr>
        </p:nvSpPr>
        <p:spPr>
          <a:ln/>
        </p:spPr>
      </p:sp>
      <p:sp>
        <p:nvSpPr>
          <p:cNvPr id="86019" name="Text Placeholder 86018"/>
          <p:cNvSpPr>
            <a:spLocks noGrp="1"/>
          </p:cNvSpPr>
          <p:nvPr>
            <p:ph type="body" idx="1"/>
          </p:nvPr>
        </p:nvSpPr>
        <p:spPr>
          <a:ln/>
        </p:spPr>
        <p:txBody>
          <a:bodyPr/>
          <a:lstStyle/>
          <a:p>
            <a:pPr lvl="0"/>
            <a:r>
              <a:rPr sz="900" dirty="0">
                <a:cs typeface="Tahoma" panose="020B0604030504040204" pitchFamily="34" charset="0"/>
              </a:rPr>
              <a:t>Nhìn lòa do tổn thương võng mạc</a:t>
            </a:r>
          </a:p>
          <a:p>
            <a:pPr lvl="0"/>
            <a:r>
              <a:rPr sz="900" dirty="0">
                <a:cs typeface="Tahoma" panose="020B0604030504040204" pitchFamily="34" charset="0"/>
              </a:rPr>
              <a:t>Đau ngực do bóc tách động mạch chủ ngực</a:t>
            </a:r>
            <a:endParaRPr sz="900" dirty="0">
              <a:ea typeface="Tahoma" panose="020B060403050404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23905"/>
          <p:cNvSpPr>
            <a:spLocks noGrp="1" noRot="1" noChangeAspect="1" noTextEdit="1"/>
          </p:cNvSpPr>
          <p:nvPr>
            <p:ph type="sldImg"/>
          </p:nvPr>
        </p:nvSpPr>
        <p:spPr>
          <a:ln/>
        </p:spPr>
      </p:sp>
      <p:sp>
        <p:nvSpPr>
          <p:cNvPr id="123907" name="Text Placeholder 123906"/>
          <p:cNvSpPr>
            <a:spLocks noGrp="1"/>
          </p:cNvSpPr>
          <p:nvPr>
            <p:ph type="body" idx="1"/>
          </p:nvPr>
        </p:nvSpPr>
        <p:spPr>
          <a:ln/>
        </p:spPr>
        <p:txBody>
          <a:bodyPr/>
          <a:lstStyle/>
          <a:p>
            <a:pPr lvl="0"/>
            <a:r>
              <a:rPr dirty="0"/>
              <a:t>Huyết áp cao có thể dẫn đến nhồi máu não hoặc xuất huyết nảo. Bệnh nhân đột ngột xuất hiện các dấu hiệu thần kinh như méo miệng, liệt nửa người hoặc có thể rối loạn tri giác các tổn thương n</a:t>
            </a:r>
            <a:r>
              <a:rPr dirty="0">
                <a:latin typeface="Calibri" panose="020F0502020204030204" pitchFamily="34" charset="0"/>
              </a:rPr>
              <a:t>à</a:t>
            </a:r>
            <a:r>
              <a:rPr dirty="0"/>
              <a:t>y kéo d</a:t>
            </a:r>
            <a:r>
              <a:rPr dirty="0">
                <a:latin typeface="Calibri" panose="020F0502020204030204" pitchFamily="34" charset="0"/>
              </a:rPr>
              <a:t>à</a:t>
            </a:r>
            <a:r>
              <a:rPr dirty="0"/>
              <a:t>i &gt; 24 giờ. CHụp CT-scan có thể thấy bất thường như nhồi máu não hoặc xuất huyết não. </a:t>
            </a:r>
          </a:p>
          <a:p>
            <a:pPr lvl="0"/>
            <a:endParaRPr dirty="0"/>
          </a:p>
          <a:p>
            <a:pPr lvl="0"/>
            <a:r>
              <a:rPr dirty="0"/>
              <a:t>Nếu bệnh nhân có thể tình lại hoạt động bình thường : bệnh cảnh não do tăng huyết áp.</a:t>
            </a:r>
          </a:p>
          <a:p>
            <a:pPr lvl="0"/>
            <a:r>
              <a:rPr dirty="0"/>
              <a:t>Các triệu chứng yếu liệt hồi phục : cơn thoáng thiếu máu não.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24929"/>
          <p:cNvSpPr>
            <a:spLocks noGrp="1" noRot="1" noChangeAspect="1" noTextEdit="1"/>
          </p:cNvSpPr>
          <p:nvPr>
            <p:ph type="sldImg"/>
          </p:nvPr>
        </p:nvSpPr>
        <p:spPr>
          <a:ln/>
        </p:spPr>
      </p:sp>
      <p:sp>
        <p:nvSpPr>
          <p:cNvPr id="124931" name="Text Placeholder 124930"/>
          <p:cNvSpPr>
            <a:spLocks noGrp="1"/>
          </p:cNvSpPr>
          <p:nvPr>
            <p:ph type="body" idx="1"/>
          </p:nvPr>
        </p:nvSpPr>
        <p:spPr>
          <a:ln/>
        </p:spPr>
        <p:txBody>
          <a:bodyPr/>
          <a:lstStyle/>
          <a:p>
            <a:pPr lvl="0"/>
            <a:r>
              <a:rPr dirty="0"/>
              <a:t>Huyết áp cao ảnh hưởng đến đáy mắt. Biểu hiện nhìn mờ.</a:t>
            </a:r>
          </a:p>
          <a:p>
            <a:pPr lvl="0"/>
            <a:r>
              <a:rPr dirty="0"/>
              <a:t>Huyết áp ổn định thị lực hồi phục.</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25953"/>
          <p:cNvSpPr>
            <a:spLocks noGrp="1" noRot="1" noChangeAspect="1" noTextEdit="1"/>
          </p:cNvSpPr>
          <p:nvPr>
            <p:ph type="sldImg"/>
          </p:nvPr>
        </p:nvSpPr>
        <p:spPr>
          <a:ln/>
        </p:spPr>
      </p:sp>
      <p:sp>
        <p:nvSpPr>
          <p:cNvPr id="125955" name="Text Placeholder 125954"/>
          <p:cNvSpPr>
            <a:spLocks noGrp="1"/>
          </p:cNvSpPr>
          <p:nvPr>
            <p:ph type="body" idx="1"/>
          </p:nvPr>
        </p:nvSpPr>
        <p:spPr>
          <a:ln/>
        </p:spPr>
        <p:txBody>
          <a:bodyPr/>
          <a:lstStyle/>
          <a:p>
            <a:pPr lvl="0"/>
            <a:r>
              <a:rPr dirty="0"/>
              <a:t>Hình ảnh minh họa theo từng độ.</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08545"/>
          <p:cNvSpPr>
            <a:spLocks noGrp="1" noRot="1" noChangeAspect="1" noTextEdit="1"/>
          </p:cNvSpPr>
          <p:nvPr>
            <p:ph type="sldImg"/>
          </p:nvPr>
        </p:nvSpPr>
        <p:spPr>
          <a:ln/>
        </p:spPr>
      </p:sp>
      <p:sp>
        <p:nvSpPr>
          <p:cNvPr id="108547" name="Text Placeholder 108546"/>
          <p:cNvSpPr>
            <a:spLocks noGrp="1"/>
          </p:cNvSpPr>
          <p:nvPr>
            <p:ph type="body" idx="1"/>
          </p:nvPr>
        </p:nvSpPr>
        <p:spPr>
          <a:ln/>
        </p:spPr>
        <p:txBody>
          <a:bodyPr/>
          <a:lstStyle/>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66561"/>
          <p:cNvSpPr>
            <a:spLocks noGrp="1" noRot="1" noChangeAspect="1" noTextEdit="1"/>
          </p:cNvSpPr>
          <p:nvPr>
            <p:ph type="sldImg"/>
          </p:nvPr>
        </p:nvSpPr>
        <p:spPr>
          <a:ln/>
        </p:spPr>
      </p:sp>
      <p:sp>
        <p:nvSpPr>
          <p:cNvPr id="66563" name="Text Placeholder 66562"/>
          <p:cNvSpPr>
            <a:spLocks noGrp="1"/>
          </p:cNvSpPr>
          <p:nvPr>
            <p:ph type="body" idx="1"/>
          </p:nvPr>
        </p:nvSpPr>
        <p:spPr>
          <a:ln/>
        </p:spPr>
        <p:txBody>
          <a:bodyPr/>
          <a:lstStyle/>
          <a:p>
            <a:pPr lvl="0" eaLnBrk="0" hangingPunct="0">
              <a:spcBef>
                <a:spcPct val="0"/>
              </a:spcBef>
            </a:pPr>
            <a:r>
              <a:rPr dirty="0"/>
              <a:t>Cứ tăng mỗi 20/10 mmHg l</a:t>
            </a:r>
            <a:r>
              <a:rPr dirty="0">
                <a:latin typeface="Calibri" panose="020F0502020204030204" pitchFamily="34" charset="0"/>
              </a:rPr>
              <a:t>à</a:t>
            </a:r>
            <a:r>
              <a:rPr dirty="0"/>
              <a:t>m tăng gấp đôi nguy cơ tử vong tim mạch</a:t>
            </a:r>
          </a:p>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69633"/>
          <p:cNvSpPr>
            <a:spLocks noGrp="1" noRot="1" noChangeAspect="1" noTextEdit="1"/>
          </p:cNvSpPr>
          <p:nvPr>
            <p:ph type="sldImg"/>
          </p:nvPr>
        </p:nvSpPr>
        <p:spPr>
          <a:ln/>
        </p:spPr>
      </p:sp>
      <p:sp>
        <p:nvSpPr>
          <p:cNvPr id="69635" name="Text Placeholder 69634"/>
          <p:cNvSpPr>
            <a:spLocks noGrp="1"/>
          </p:cNvSpPr>
          <p:nvPr>
            <p:ph type="body" idx="1"/>
          </p:nvPr>
        </p:nvSpPr>
        <p:spPr>
          <a:ln/>
        </p:spPr>
        <p:txBody>
          <a:bodyPr/>
          <a:lstStyle/>
          <a:p>
            <a:pPr lvl="0"/>
            <a:r>
              <a:rPr dirty="0"/>
              <a:t>1970: 6 - 8% Dân số</a:t>
            </a:r>
            <a:br>
              <a:rPr dirty="0"/>
            </a:br>
            <a:r>
              <a:rPr dirty="0"/>
              <a:t>1990: 12 – 14% Dân số</a:t>
            </a:r>
            <a:br>
              <a:rPr dirty="0"/>
            </a:br>
            <a:r>
              <a:rPr dirty="0"/>
              <a:t>2000: 18 – 22% Dân số</a:t>
            </a:r>
            <a:br>
              <a:rPr dirty="0"/>
            </a:br>
            <a:r>
              <a:rPr dirty="0"/>
              <a:t>2005 :  20%-24%  Dân số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12641"/>
          <p:cNvSpPr>
            <a:spLocks noGrp="1" noRot="1" noChangeAspect="1" noTextEdit="1"/>
          </p:cNvSpPr>
          <p:nvPr>
            <p:ph type="sldImg"/>
          </p:nvPr>
        </p:nvSpPr>
        <p:spPr>
          <a:ln/>
        </p:spPr>
      </p:sp>
      <p:sp>
        <p:nvSpPr>
          <p:cNvPr id="112643" name="Text Placeholder 112642"/>
          <p:cNvSpPr>
            <a:spLocks noGrp="1"/>
          </p:cNvSpPr>
          <p:nvPr>
            <p:ph type="body" idx="1"/>
          </p:nvPr>
        </p:nvSpPr>
        <p:spPr>
          <a:ln/>
        </p:spPr>
        <p:txBody>
          <a:bodyPr/>
          <a:lstStyle/>
          <a:p>
            <a:pPr lvl="0"/>
            <a:r>
              <a:rPr dirty="0"/>
              <a:t>Phần trên phát triển hơn phần dưới cơ thể </a:t>
            </a:r>
          </a:p>
          <a:p>
            <a:pPr lvl="0"/>
            <a:r>
              <a:rPr dirty="0"/>
              <a:t>Mạch bên phải mạnh &gt; bên trái, hoặc chi trên &gt; chi dưới</a:t>
            </a:r>
          </a:p>
          <a:p>
            <a:pPr lvl="0"/>
            <a:r>
              <a:rPr dirty="0"/>
              <a:t>Âm thổi tâm thu ở KLS II, III bên trái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11617"/>
          <p:cNvSpPr>
            <a:spLocks noGrp="1" noRot="1" noChangeAspect="1" noTextEdit="1"/>
          </p:cNvSpPr>
          <p:nvPr>
            <p:ph type="sldImg"/>
          </p:nvPr>
        </p:nvSpPr>
        <p:spPr>
          <a:ln/>
        </p:spPr>
      </p:sp>
      <p:sp>
        <p:nvSpPr>
          <p:cNvPr id="111619" name="Text Placeholder 111618"/>
          <p:cNvSpPr>
            <a:spLocks noGrp="1"/>
          </p:cNvSpPr>
          <p:nvPr>
            <p:ph type="body" idx="1"/>
          </p:nvPr>
        </p:nvSpPr>
        <p:spPr>
          <a:ln/>
        </p:spPr>
        <p:txBody>
          <a:bodyPr/>
          <a:lstStyle/>
          <a:p>
            <a:pPr lvl="0"/>
            <a:r>
              <a:rPr dirty="0"/>
              <a:t>Cơ chế : do tăng hoạt động của hệ Renin – Angiotensin – Aldosteron</a:t>
            </a:r>
          </a:p>
          <a:p>
            <a:pPr lvl="0"/>
            <a:r>
              <a:rPr dirty="0"/>
              <a:t>Biểu hiện : lâm s</a:t>
            </a:r>
            <a:r>
              <a:rPr dirty="0">
                <a:latin typeface="Calibri" panose="020F0502020204030204" pitchFamily="34" charset="0"/>
              </a:rPr>
              <a:t>à</a:t>
            </a:r>
            <a:r>
              <a:rPr dirty="0"/>
              <a:t>ng không có dấu hiệu đặc biệt. Có thể nghe âm thổi động mạch thận ở bệnh nhân trẻ th</a:t>
            </a:r>
            <a:r>
              <a:rPr dirty="0">
                <a:latin typeface="Calibri" panose="020F0502020204030204" pitchFamily="34" charset="0"/>
              </a:rPr>
              <a:t>à</a:t>
            </a:r>
            <a:r>
              <a:rPr dirty="0"/>
              <a:t>nh bụng mỏng.</a:t>
            </a:r>
          </a:p>
          <a:p>
            <a:pPr lvl="0"/>
            <a:r>
              <a:rPr dirty="0"/>
              <a:t>Chẩn đoán dựa v</a:t>
            </a:r>
            <a:r>
              <a:rPr dirty="0">
                <a:latin typeface="Calibri" panose="020F0502020204030204" pitchFamily="34" charset="0"/>
              </a:rPr>
              <a:t>à</a:t>
            </a:r>
            <a:r>
              <a:rPr dirty="0"/>
              <a:t>o siêu âm Doppler mạch máu thận.</a:t>
            </a:r>
          </a:p>
          <a:p>
            <a:pPr lvl="0"/>
            <a:r>
              <a:rPr dirty="0"/>
              <a:t>Nguyên nhân: </a:t>
            </a:r>
          </a:p>
          <a:p>
            <a:pPr lvl="0"/>
            <a:r>
              <a:rPr dirty="0"/>
              <a:t>Hẹp động mạch thận do xơ vữa </a:t>
            </a:r>
          </a:p>
          <a:p>
            <a:pPr lvl="0"/>
            <a:r>
              <a:rPr dirty="0"/>
              <a:t>Hẹp động mạch thận do dị sản sợi cơ</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13665"/>
          <p:cNvSpPr>
            <a:spLocks noGrp="1" noRot="1" noChangeAspect="1" noTextEdit="1"/>
          </p:cNvSpPr>
          <p:nvPr>
            <p:ph type="sldImg"/>
          </p:nvPr>
        </p:nvSpPr>
        <p:spPr>
          <a:ln/>
        </p:spPr>
      </p:sp>
      <p:sp>
        <p:nvSpPr>
          <p:cNvPr id="113667" name="Text Placeholder 113666"/>
          <p:cNvSpPr>
            <a:spLocks noGrp="1"/>
          </p:cNvSpPr>
          <p:nvPr>
            <p:ph type="body" idx="1"/>
          </p:nvPr>
        </p:nvSpPr>
        <p:spPr>
          <a:ln/>
        </p:spPr>
        <p:txBody>
          <a:bodyPr/>
          <a:lstStyle/>
          <a:p>
            <a:pPr lvl="0"/>
            <a:r>
              <a:rPr dirty="0"/>
              <a:t>Do bệnh lý thận – thường khó chẩn đoán. Đôi khi tăng huyết áp l</a:t>
            </a:r>
            <a:r>
              <a:rPr dirty="0">
                <a:latin typeface="Calibri" panose="020F0502020204030204" pitchFamily="34" charset="0"/>
              </a:rPr>
              <a:t>à</a:t>
            </a:r>
            <a:r>
              <a:rPr dirty="0"/>
              <a:t> triệu chứng gợi ý </a:t>
            </a:r>
          </a:p>
          <a:p>
            <a:pPr lvl="0"/>
            <a:r>
              <a:rPr dirty="0"/>
              <a:t>Xét nghiệm về tổng phân tích nước tiểu, có dấu hiệu gợi ý : tiểu đạm, tiểu máu. </a:t>
            </a:r>
          </a:p>
          <a:p>
            <a:pPr lvl="0"/>
            <a:r>
              <a:rPr dirty="0"/>
              <a:t>Siêu âm thận v</a:t>
            </a:r>
            <a:r>
              <a:rPr dirty="0">
                <a:latin typeface="Calibri" panose="020F0502020204030204" pitchFamily="34" charset="0"/>
              </a:rPr>
              <a:t>à</a:t>
            </a:r>
            <a:r>
              <a:rPr dirty="0"/>
              <a:t> xét nghiệm chức năng thận : bất thường </a:t>
            </a:r>
          </a:p>
          <a:p>
            <a:pPr lvl="0"/>
            <a:r>
              <a:rPr dirty="0"/>
              <a:t>Xét nghiệm chẩn đoán bệnh lý thận cần l</a:t>
            </a:r>
            <a:r>
              <a:rPr dirty="0">
                <a:latin typeface="Calibri" panose="020F0502020204030204" pitchFamily="34" charset="0"/>
              </a:rPr>
              <a:t>à</a:t>
            </a:r>
            <a:r>
              <a:rPr dirty="0"/>
              <a:t>m xét nghiệm sinh thiết thận -  dựa v</a:t>
            </a:r>
            <a:r>
              <a:rPr dirty="0">
                <a:latin typeface="Calibri" panose="020F0502020204030204" pitchFamily="34" charset="0"/>
              </a:rPr>
              <a:t>à</a:t>
            </a:r>
            <a:r>
              <a:rPr dirty="0"/>
              <a:t>o giải phẩu bệnh để chẩn đoán.</a:t>
            </a:r>
          </a:p>
          <a:p>
            <a:pPr lvl="0"/>
            <a:r>
              <a:rPr dirty="0"/>
              <a:t>Nguyên nhân có nhiều nguyên nhân gây bệnh lý thận.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48129"/>
          <p:cNvSpPr>
            <a:spLocks noGrp="1" noRot="1" noChangeAspect="1" noTextEdit="1"/>
          </p:cNvSpPr>
          <p:nvPr>
            <p:ph type="sldImg"/>
          </p:nvPr>
        </p:nvSpPr>
        <p:spPr>
          <a:ln/>
        </p:spPr>
      </p:sp>
      <p:sp>
        <p:nvSpPr>
          <p:cNvPr id="48131" name="Text Placeholder 48130"/>
          <p:cNvSpPr>
            <a:spLocks noGrp="1"/>
          </p:cNvSpPr>
          <p:nvPr>
            <p:ph type="body" idx="1"/>
          </p:nvPr>
        </p:nvSpPr>
        <p:spPr>
          <a:ln/>
        </p:spPr>
        <p:txBody>
          <a:bodyPr/>
          <a:lstStyle/>
          <a:p>
            <a:pPr lvl="0"/>
            <a:r>
              <a:rPr sz="900" dirty="0">
                <a:effectLst>
                  <a:outerShdw blurRad="38100" dist="38100" dir="2700000">
                    <a:srgbClr val="C0C0C0"/>
                  </a:outerShdw>
                </a:effectLst>
              </a:rPr>
              <a:t>Phỏng </a:t>
            </a:r>
          </a:p>
          <a:p>
            <a:pPr lvl="0"/>
            <a:r>
              <a:rPr sz="900" dirty="0">
                <a:effectLst>
                  <a:outerShdw blurRad="38100" dist="38100" dir="2700000">
                    <a:srgbClr val="C0C0C0"/>
                  </a:outerShdw>
                </a:effectLst>
              </a:rPr>
              <a:t>Chấn thương sọ não </a:t>
            </a:r>
          </a:p>
          <a:p>
            <a:pPr lvl="0"/>
            <a:r>
              <a:rPr sz="900" dirty="0">
                <a:effectLst>
                  <a:outerShdw blurRad="38100" dist="38100" dir="2700000">
                    <a:srgbClr val="C0C0C0"/>
                  </a:outerShdw>
                </a:effectLst>
              </a:rPr>
              <a:t>Sau mổ sọ não </a:t>
            </a:r>
          </a:p>
          <a:p>
            <a:pPr lvl="0"/>
            <a:r>
              <a:rPr sz="900" dirty="0">
                <a:effectLst>
                  <a:outerShdw blurRad="38100" dist="38100" dir="2700000">
                    <a:srgbClr val="C0C0C0"/>
                  </a:outerShdw>
                </a:effectLst>
              </a:rPr>
              <a:t>Đa hồng cầu </a:t>
            </a:r>
          </a:p>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02401"/>
          <p:cNvSpPr>
            <a:spLocks noGrp="1" noRot="1" noChangeAspect="1" noTextEdit="1"/>
          </p:cNvSpPr>
          <p:nvPr>
            <p:ph type="sldImg"/>
          </p:nvPr>
        </p:nvSpPr>
        <p:spPr>
          <a:ln/>
        </p:spPr>
      </p:sp>
      <p:sp>
        <p:nvSpPr>
          <p:cNvPr id="102403" name="Text Placeholder 102402"/>
          <p:cNvSpPr>
            <a:spLocks noGrp="1"/>
          </p:cNvSpPr>
          <p:nvPr>
            <p:ph type="body" idx="1"/>
          </p:nvPr>
        </p:nvSpPr>
        <p:spPr>
          <a:ln/>
        </p:spPr>
        <p:txBody>
          <a:bodyPr/>
          <a:lstStyle/>
          <a:p>
            <a:pPr lvl="0"/>
            <a:r>
              <a:rPr dirty="0"/>
              <a:t>Tăng huyết áp vô căn, không có nguyên nhân. Người ta xem đó l</a:t>
            </a:r>
            <a:r>
              <a:rPr dirty="0">
                <a:latin typeface="Calibri" panose="020F0502020204030204" pitchFamily="34" charset="0"/>
              </a:rPr>
              <a:t>à</a:t>
            </a:r>
            <a:r>
              <a:rPr dirty="0"/>
              <a:t> bệnh đa yếu tố, có sự tương tác giữa yếu tố môi trường v</a:t>
            </a:r>
            <a:r>
              <a:rPr dirty="0">
                <a:latin typeface="Calibri" panose="020F0502020204030204" pitchFamily="34" charset="0"/>
              </a:rPr>
              <a:t>à</a:t>
            </a:r>
            <a:r>
              <a:rPr dirty="0"/>
              <a:t> di truyền. Yếu tố thuận lợi gây nên tăng huyết áp.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6350"/>
            <a:ext cx="9140825" cy="6851650"/>
            <a:chOff x="0" y="4"/>
            <a:chExt cx="5758" cy="4316"/>
          </a:xfrm>
        </p:grpSpPr>
        <p:grpSp>
          <p:nvGrpSpPr>
            <p:cNvPr id="2056" name="Group 3"/>
            <p:cNvGrpSpPr/>
            <p:nvPr/>
          </p:nvGrpSpPr>
          <p:grpSpPr>
            <a:xfrm>
              <a:off x="0" y="1161"/>
              <a:ext cx="5758" cy="3159"/>
              <a:chOff x="0" y="1161"/>
              <a:chExt cx="5758" cy="3159"/>
            </a:xfrm>
          </p:grpSpPr>
          <p:sp>
            <p:nvSpPr>
              <p:cNvPr id="32" name="Freeform 4"/>
              <p:cNvSpPr/>
              <p:nvPr/>
            </p:nvSpPr>
            <p:spPr bwMode="hidden">
              <a:xfrm>
                <a:off x="558" y="1161"/>
                <a:ext cx="5200" cy="3159"/>
              </a:xfrm>
              <a:custGeom>
                <a:avLst/>
                <a:gdLst/>
                <a:ahLst/>
                <a:cxnLst>
                  <a:cxn ang="0">
                    <a:pos x="0" y="3159"/>
                  </a:cxn>
                  <a:cxn ang="0">
                    <a:pos x="5184" y="3159"/>
                  </a:cxn>
                  <a:cxn ang="0">
                    <a:pos x="5184" y="0"/>
                  </a:cxn>
                  <a:cxn ang="0">
                    <a:pos x="0" y="0"/>
                  </a:cxn>
                  <a:cxn ang="0">
                    <a:pos x="0" y="3159"/>
                  </a:cxn>
                  <a:cxn ang="0">
                    <a:pos x="0" y="3159"/>
                  </a:cxn>
                </a:cxnLst>
                <a:rect l="0" t="0" r="r" b="b"/>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3" name="Freeform 5"/>
              <p:cNvSpPr/>
              <p:nvPr/>
            </p:nvSpPr>
            <p:spPr bwMode="hidden">
              <a:xfrm>
                <a:off x="0" y="1161"/>
                <a:ext cx="558" cy="3159"/>
              </a:xfrm>
              <a:custGeom>
                <a:avLst/>
                <a:gdLst/>
                <a:ahLst/>
                <a:cxnLst>
                  <a:cxn ang="0">
                    <a:pos x="0" y="0"/>
                  </a:cxn>
                  <a:cxn ang="0">
                    <a:pos x="0" y="3159"/>
                  </a:cxn>
                  <a:cxn ang="0">
                    <a:pos x="556" y="3159"/>
                  </a:cxn>
                  <a:cxn ang="0">
                    <a:pos x="556" y="0"/>
                  </a:cxn>
                  <a:cxn ang="0">
                    <a:pos x="0" y="0"/>
                  </a:cxn>
                  <a:cxn ang="0">
                    <a:pos x="0" y="0"/>
                  </a:cxn>
                </a:cxnLst>
                <a:rect l="0" t="0" r="r" b="b"/>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grpSp>
        <p:sp>
          <p:nvSpPr>
            <p:cNvPr id="22" name="Freeform 6"/>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3" name="Freeform 7"/>
            <p:cNvSpPr/>
            <p:nvPr/>
          </p:nvSpPr>
          <p:spPr bwMode="ltGray">
            <a:xfrm>
              <a:off x="767" y="1155"/>
              <a:ext cx="252" cy="12"/>
            </a:xfrm>
            <a:custGeom>
              <a:avLst/>
              <a:gdLst/>
              <a:ahLst/>
              <a:cxnLst>
                <a:cxn ang="0">
                  <a:pos x="251" y="0"/>
                </a:cxn>
                <a:cxn ang="0">
                  <a:pos x="0" y="0"/>
                </a:cxn>
                <a:cxn ang="0">
                  <a:pos x="0" y="12"/>
                </a:cxn>
                <a:cxn ang="0">
                  <a:pos x="251" y="12"/>
                </a:cxn>
                <a:cxn ang="0">
                  <a:pos x="251" y="0"/>
                </a:cxn>
                <a:cxn ang="0">
                  <a:pos x="251" y="0"/>
                </a:cxn>
              </a:cxnLst>
              <a:rect l="0" t="0" r="r" b="b"/>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4" name="Freeform 8"/>
            <p:cNvSpPr/>
            <p:nvPr/>
          </p:nvSpPr>
          <p:spPr bwMode="ltGray">
            <a:xfrm>
              <a:off x="0" y="1155"/>
              <a:ext cx="351" cy="12"/>
            </a:xfrm>
            <a:custGeom>
              <a:avLst/>
              <a:gdLst/>
              <a:ahLst/>
              <a:cxnLst>
                <a:cxn ang="0">
                  <a:pos x="0" y="0"/>
                </a:cxn>
                <a:cxn ang="0">
                  <a:pos x="0" y="12"/>
                </a:cxn>
                <a:cxn ang="0">
                  <a:pos x="251" y="12"/>
                </a:cxn>
                <a:cxn ang="0">
                  <a:pos x="251" y="0"/>
                </a:cxn>
                <a:cxn ang="0">
                  <a:pos x="0" y="0"/>
                </a:cxn>
                <a:cxn ang="0">
                  <a:pos x="0" y="0"/>
                </a:cxn>
              </a:cxnLst>
              <a:rect l="0" t="0" r="r" b="b"/>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grpSp>
          <p:nvGrpSpPr>
            <p:cNvPr id="2060" name="Group 9"/>
            <p:cNvGrpSpPr/>
            <p:nvPr/>
          </p:nvGrpSpPr>
          <p:grpSpPr>
            <a:xfrm>
              <a:off x="348" y="4"/>
              <a:ext cx="5410" cy="4316"/>
              <a:chOff x="348" y="4"/>
              <a:chExt cx="5410" cy="4316"/>
            </a:xfrm>
          </p:grpSpPr>
          <p:sp>
            <p:nvSpPr>
              <p:cNvPr id="26" name="Freeform 10"/>
              <p:cNvSpPr/>
              <p:nvPr/>
            </p:nvSpPr>
            <p:spPr bwMode="ltGray">
              <a:xfrm>
                <a:off x="552" y="4"/>
                <a:ext cx="12" cy="695"/>
              </a:xfrm>
              <a:custGeom>
                <a:avLst/>
                <a:gdLst/>
                <a:ahLst/>
                <a:cxnLst>
                  <a:cxn ang="0">
                    <a:pos x="12" y="0"/>
                  </a:cxn>
                  <a:cxn ang="0">
                    <a:pos x="0" y="0"/>
                  </a:cxn>
                  <a:cxn ang="0">
                    <a:pos x="0" y="695"/>
                  </a:cxn>
                  <a:cxn ang="0">
                    <a:pos x="12" y="695"/>
                  </a:cxn>
                  <a:cxn ang="0">
                    <a:pos x="12" y="0"/>
                  </a:cxn>
                  <a:cxn ang="0">
                    <a:pos x="12" y="0"/>
                  </a:cxn>
                </a:cxnLst>
                <a:rect l="0" t="0" r="r" b="b"/>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7" name="Freeform 11"/>
              <p:cNvSpPr/>
              <p:nvPr/>
            </p:nvSpPr>
            <p:spPr bwMode="ltGray">
              <a:xfrm>
                <a:off x="552" y="1623"/>
                <a:ext cx="12" cy="2697"/>
              </a:xfrm>
              <a:custGeom>
                <a:avLst/>
                <a:gdLst/>
                <a:ahLst/>
                <a:cxnLst>
                  <a:cxn ang="0">
                    <a:pos x="0" y="2697"/>
                  </a:cxn>
                  <a:cxn ang="0">
                    <a:pos x="12" y="2697"/>
                  </a:cxn>
                  <a:cxn ang="0">
                    <a:pos x="12" y="0"/>
                  </a:cxn>
                  <a:cxn ang="0">
                    <a:pos x="0" y="0"/>
                  </a:cxn>
                  <a:cxn ang="0">
                    <a:pos x="0" y="2697"/>
                  </a:cxn>
                  <a:cxn ang="0">
                    <a:pos x="0" y="2697"/>
                  </a:cxn>
                </a:cxnLst>
                <a:rect l="0" t="0" r="r" b="b"/>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8" name="Freeform 12"/>
              <p:cNvSpPr/>
              <p:nvPr/>
            </p:nvSpPr>
            <p:spPr bwMode="ltGray">
              <a:xfrm>
                <a:off x="1019" y="1155"/>
                <a:ext cx="4739" cy="12"/>
              </a:xfrm>
              <a:custGeom>
                <a:avLst/>
                <a:gdLst/>
                <a:ahLst/>
                <a:cxnLst>
                  <a:cxn ang="0">
                    <a:pos x="4724" y="0"/>
                  </a:cxn>
                  <a:cxn ang="0">
                    <a:pos x="0" y="0"/>
                  </a:cxn>
                  <a:cxn ang="0">
                    <a:pos x="0" y="12"/>
                  </a:cxn>
                  <a:cxn ang="0">
                    <a:pos x="4724" y="12"/>
                  </a:cxn>
                  <a:cxn ang="0">
                    <a:pos x="4724" y="0"/>
                  </a:cxn>
                  <a:cxn ang="0">
                    <a:pos x="4724" y="0"/>
                  </a:cxn>
                </a:cxnLst>
                <a:rect l="0" t="0" r="r" b="b"/>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9" name="Freeform 13"/>
              <p:cNvSpPr/>
              <p:nvPr/>
            </p:nvSpPr>
            <p:spPr bwMode="ltGray">
              <a:xfrm>
                <a:off x="552" y="1371"/>
                <a:ext cx="12" cy="252"/>
              </a:xfrm>
              <a:custGeom>
                <a:avLst/>
                <a:gdLst/>
                <a:ahLst/>
                <a:cxnLst>
                  <a:cxn ang="0">
                    <a:pos x="0" y="252"/>
                  </a:cxn>
                  <a:cxn ang="0">
                    <a:pos x="12" y="252"/>
                  </a:cxn>
                  <a:cxn ang="0">
                    <a:pos x="12" y="0"/>
                  </a:cxn>
                  <a:cxn ang="0">
                    <a:pos x="0" y="0"/>
                  </a:cxn>
                  <a:cxn ang="0">
                    <a:pos x="0" y="252"/>
                  </a:cxn>
                  <a:cxn ang="0">
                    <a:pos x="0" y="252"/>
                  </a:cxn>
                </a:cxnLst>
                <a:rect l="0" t="0" r="r" b="b"/>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0" name="Freeform 14"/>
              <p:cNvSpPr/>
              <p:nvPr/>
            </p:nvSpPr>
            <p:spPr bwMode="ltGray">
              <a:xfrm>
                <a:off x="552" y="699"/>
                <a:ext cx="12" cy="252"/>
              </a:xfrm>
              <a:custGeom>
                <a:avLst/>
                <a:gdLst/>
                <a:ahLst/>
                <a:cxnLst>
                  <a:cxn ang="0">
                    <a:pos x="12" y="0"/>
                  </a:cxn>
                  <a:cxn ang="0">
                    <a:pos x="0" y="0"/>
                  </a:cxn>
                  <a:cxn ang="0">
                    <a:pos x="0" y="252"/>
                  </a:cxn>
                  <a:cxn ang="0">
                    <a:pos x="12" y="252"/>
                  </a:cxn>
                  <a:cxn ang="0">
                    <a:pos x="12" y="0"/>
                  </a:cxn>
                  <a:cxn ang="0">
                    <a:pos x="12" y="0"/>
                  </a:cxn>
                </a:cxnLst>
                <a:rect l="0" t="0" r="r" b="b"/>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1" name="Freeform 15"/>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grpSp>
      </p:grpSp>
      <p:sp>
        <p:nvSpPr>
          <p:cNvPr id="5136" name="Rectangle 16"/>
          <p:cNvSpPr>
            <a:spLocks noGrp="1" noChangeArrowheads="1"/>
          </p:cNvSpPr>
          <p:nvPr>
            <p:ph type="ctrTitle" sz="quarter"/>
          </p:nvPr>
        </p:nvSpPr>
        <p:spPr>
          <a:xfrm>
            <a:off x="1066800" y="1997075"/>
            <a:ext cx="7086600" cy="1431925"/>
          </a:xfrm>
        </p:spPr>
        <p:txBody>
          <a:bodyPr anchor="b"/>
          <a:lstStyle>
            <a:lvl1pPr>
              <a:defRPr/>
            </a:lvl1pPr>
          </a:lstStyle>
          <a:p>
            <a:r>
              <a:rPr lang="en-US"/>
              <a:t>Click to edit Master title style</a:t>
            </a:r>
          </a:p>
        </p:txBody>
      </p:sp>
      <p:sp>
        <p:nvSpPr>
          <p:cNvPr id="5137" name="Rectangle 17"/>
          <p:cNvSpPr>
            <a:spLocks noGrp="1" noChangeArrowheads="1"/>
          </p:cNvSpPr>
          <p:nvPr>
            <p:ph type="subTitle" sz="quarter" idx="1"/>
          </p:nvPr>
        </p:nvSpPr>
        <p:spPr>
          <a:xfrm>
            <a:off x="1066800" y="3886200"/>
            <a:ext cx="6400800" cy="1752600"/>
          </a:xfrm>
        </p:spPr>
        <p:txBody>
          <a:bodyPr/>
          <a:lstStyle>
            <a:lvl1pPr marL="0" indent="0">
              <a:buFont typeface="Wingdings" panose="05000000000000000000" pitchFamily="2" charset="2"/>
              <a:buNone/>
              <a:defRPr/>
            </a:lvl1pPr>
          </a:lstStyle>
          <a:p>
            <a:r>
              <a:rPr lang="en-US"/>
              <a:t>Click to edit Master subtitle style</a:t>
            </a:r>
          </a:p>
        </p:txBody>
      </p:sp>
      <p:sp>
        <p:nvSpPr>
          <p:cNvPr id="34" name="Rectangle 18"/>
          <p:cNvSpPr>
            <a:spLocks noGrp="1" noChangeArrowheads="1"/>
          </p:cNvSpPr>
          <p:nvPr>
            <p:ph type="dt" sz="quarter" idx="2"/>
          </p:nvPr>
        </p:nvSpPr>
        <p:spPr bwMode="auto">
          <a:xfrm>
            <a:off x="1066800" y="6248400"/>
            <a:ext cx="1905000" cy="457200"/>
          </a:xfrm>
          <a:prstGeom prst="rect">
            <a:avLst/>
          </a:prstGeom>
          <a:noFill/>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35" name="Rectangle 19"/>
          <p:cNvSpPr>
            <a:spLocks noGrp="1" noChangeArrowheads="1"/>
          </p:cNvSpPr>
          <p:nvPr>
            <p:ph type="ftr" sz="quarter" idx="3"/>
          </p:nvPr>
        </p:nvSpPr>
        <p:spPr bwMode="auto">
          <a:xfrm>
            <a:off x="3352800" y="6248400"/>
            <a:ext cx="2895600" cy="457200"/>
          </a:xfrm>
          <a:prstGeom prst="rect">
            <a:avLst/>
          </a:prstGeom>
          <a:noFill/>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36" name="Rectangle 20"/>
          <p:cNvSpPr>
            <a:spLocks noGrp="1" noChangeArrowheads="1"/>
          </p:cNvSpPr>
          <p:nvPr>
            <p:ph type="sldNum" sz="quarter" idx="4"/>
          </p:nvPr>
        </p:nvSpPr>
        <p:spPr bwMode="auto">
          <a:xfrm>
            <a:off x="6705600" y="6248400"/>
            <a:ext cx="1905000" cy="457200"/>
          </a:xfrm>
          <a:prstGeom prst="rect">
            <a:avLst/>
          </a:prstGeom>
          <a:noFill/>
          <a:ln>
            <a:miter lim="800000"/>
          </a:ln>
        </p:spPr>
        <p:txBody>
          <a:bodyPr vert="horz" wrap="square" lIns="91440" tIns="45720" rIns="91440" bIns="45720" numCol="1" anchor="t" anchorCtr="0" compatLnSpc="1"/>
          <a:lstStyle/>
          <a:p>
            <a:pPr algn="r" eaLnBrk="1" hangingPunct="1"/>
            <a:fld id="{9A0DB2DC-4C9A-4742-B13C-FB6460FD3503}" type="slidenum">
              <a:rPr lang="en-US" dirty="0">
                <a:effectLst>
                  <a:outerShdw blurRad="38100" dist="38100" dir="2700000">
                    <a:srgbClr val="000000"/>
                  </a:outerShdw>
                </a:effectLst>
              </a:rPr>
              <a:t>‹#›</a:t>
            </a:fld>
            <a:endParaRPr lang="en-US" dirty="0">
              <a:effectLst>
                <a:outerShdw blurRad="38100" dist="38100" dir="2700000">
                  <a:srgbClr val="00000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dirty="0">
                <a:effectLst>
                  <a:outerShdw blurRad="38100" dist="38100" dir="2700000">
                    <a:srgbClr val="000000"/>
                  </a:outerShdw>
                </a:effectLst>
                <a:latin typeface="Tahoma" panose="020B0604030504040204" pitchFamily="34" charset="0"/>
              </a:rPr>
              <a:t>‹#›</a:t>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04800"/>
            <a:ext cx="18859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04800"/>
            <a:ext cx="55054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dirty="0">
                <a:effectLst>
                  <a:outerShdw blurRad="38100" dist="38100" dir="2700000">
                    <a:srgbClr val="000000"/>
                  </a:outerShdw>
                </a:effectLst>
                <a:latin typeface="Tahoma" panose="020B0604030504040204" pitchFamily="34" charset="0"/>
              </a:rPr>
              <a:t>‹#›</a:t>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066800" y="304800"/>
            <a:ext cx="7543800" cy="579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dirty="0">
                <a:effectLst>
                  <a:outerShdw blurRad="38100" dist="38100" dir="2700000">
                    <a:srgbClr val="000000"/>
                  </a:outerShdw>
                </a:effectLst>
                <a:latin typeface="Tahoma" panose="020B0604030504040204" pitchFamily="34" charset="0"/>
              </a:rPr>
              <a:t>‹#›</a:t>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able Placeholder 2"/>
          <p:cNvSpPr>
            <a:spLocks noGrp="1"/>
          </p:cNvSpPr>
          <p:nvPr>
            <p:ph type="tbl" idx="1"/>
          </p:nvPr>
        </p:nvSpPr>
        <p:spPr/>
        <p:txBody>
          <a:bodyPr/>
          <a:lstStyle/>
          <a:p>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dirty="0">
                <a:effectLst>
                  <a:outerShdw blurRad="38100" dist="38100" dir="2700000">
                    <a:srgbClr val="000000"/>
                  </a:outerShdw>
                </a:effectLst>
                <a:latin typeface="Tahoma" panose="020B0604030504040204" pitchFamily="34" charset="0"/>
              </a:rPr>
              <a:t>‹#›</a:t>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dirty="0">
                <a:effectLst>
                  <a:outerShdw blurRad="38100" dist="38100" dir="2700000">
                    <a:srgbClr val="000000"/>
                  </a:outerShdw>
                </a:effectLst>
                <a:latin typeface="Tahoma" panose="020B0604030504040204" pitchFamily="34" charset="0"/>
              </a:rPr>
              <a:t>‹#›</a:t>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dirty="0">
                <a:effectLst>
                  <a:outerShdw blurRad="38100" dist="38100" dir="2700000">
                    <a:srgbClr val="000000"/>
                  </a:outerShdw>
                </a:effectLst>
                <a:latin typeface="Tahoma" panose="020B0604030504040204" pitchFamily="34" charset="0"/>
              </a:rPr>
              <a:t>‹#›</a:t>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dirty="0">
                <a:effectLst>
                  <a:outerShdw blurRad="38100" dist="38100" dir="2700000">
                    <a:srgbClr val="000000"/>
                  </a:outerShdw>
                </a:effectLst>
                <a:latin typeface="Tahoma" panose="020B0604030504040204" pitchFamily="34" charset="0"/>
              </a:rPr>
              <a:t>‹#›</a:t>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en-US" dirty="0">
                <a:effectLst>
                  <a:outerShdw blurRad="38100" dist="38100" dir="2700000">
                    <a:srgbClr val="000000"/>
                  </a:outerShdw>
                </a:effectLst>
                <a:latin typeface="Tahoma" panose="020B0604030504040204" pitchFamily="34" charset="0"/>
              </a:rPr>
              <a:t>‹#›</a:t>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dirty="0">
                <a:effectLst>
                  <a:outerShdw blurRad="38100" dist="38100" dir="2700000">
                    <a:srgbClr val="000000"/>
                  </a:outerShdw>
                </a:effectLst>
                <a:latin typeface="Tahoma" panose="020B0604030504040204" pitchFamily="34" charset="0"/>
              </a:rPr>
              <a:t>‹#›</a:t>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dirty="0">
                <a:effectLst>
                  <a:outerShdw blurRad="38100" dist="38100" dir="2700000">
                    <a:srgbClr val="000000"/>
                  </a:outerShdw>
                </a:effectLst>
                <a:latin typeface="Tahoma" panose="020B0604030504040204" pitchFamily="34" charset="0"/>
              </a:rPr>
              <a:t>‹#›</a:t>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dirty="0">
                <a:effectLst>
                  <a:outerShdw blurRad="38100" dist="38100" dir="2700000">
                    <a:srgbClr val="000000"/>
                  </a:outerShdw>
                </a:effectLst>
                <a:latin typeface="Tahoma" panose="020B0604030504040204" pitchFamily="34" charset="0"/>
              </a:rPr>
              <a:t>‹#›</a:t>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dirty="0">
                <a:effectLst>
                  <a:outerShdw blurRad="38100" dist="38100" dir="2700000">
                    <a:srgbClr val="000000"/>
                  </a:outerShdw>
                </a:effectLst>
                <a:latin typeface="Tahoma" panose="020B0604030504040204" pitchFamily="34" charset="0"/>
              </a:rPr>
              <a:t>‹#›</a:t>
            </a:fld>
            <a:endParaRPr lang="en-US" dirty="0">
              <a:effectLst>
                <a:outerShdw blurRad="38100" dist="38100" dir="2700000">
                  <a:srgbClr val="000000"/>
                </a:outerShdw>
              </a:effectLst>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0" y="6350"/>
            <a:ext cx="9140825" cy="6851650"/>
            <a:chOff x="0" y="4"/>
            <a:chExt cx="5758" cy="4316"/>
          </a:xfrm>
        </p:grpSpPr>
        <p:sp>
          <p:nvSpPr>
            <p:cNvPr id="4099" name="Freeform 3"/>
            <p:cNvSpPr/>
            <p:nvPr/>
          </p:nvSpPr>
          <p:spPr bwMode="hidden">
            <a:xfrm>
              <a:off x="558" y="1161"/>
              <a:ext cx="5200" cy="3159"/>
            </a:xfrm>
            <a:custGeom>
              <a:avLst/>
              <a:gdLst/>
              <a:ahLst/>
              <a:cxnLst>
                <a:cxn ang="0">
                  <a:pos x="0" y="3159"/>
                </a:cxn>
                <a:cxn ang="0">
                  <a:pos x="5184" y="3159"/>
                </a:cxn>
                <a:cxn ang="0">
                  <a:pos x="5184" y="0"/>
                </a:cxn>
                <a:cxn ang="0">
                  <a:pos x="0" y="0"/>
                </a:cxn>
                <a:cxn ang="0">
                  <a:pos x="0" y="3159"/>
                </a:cxn>
                <a:cxn ang="0">
                  <a:pos x="0" y="3159"/>
                </a:cxn>
              </a:cxnLst>
              <a:rect l="0" t="0" r="r" b="b"/>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100" name="Freeform 4"/>
            <p:cNvSpPr/>
            <p:nvPr/>
          </p:nvSpPr>
          <p:spPr bwMode="hidden">
            <a:xfrm>
              <a:off x="0" y="1161"/>
              <a:ext cx="558" cy="3159"/>
            </a:xfrm>
            <a:custGeom>
              <a:avLst/>
              <a:gdLst/>
              <a:ahLst/>
              <a:cxnLst>
                <a:cxn ang="0">
                  <a:pos x="0" y="0"/>
                </a:cxn>
                <a:cxn ang="0">
                  <a:pos x="0" y="3159"/>
                </a:cxn>
                <a:cxn ang="0">
                  <a:pos x="556" y="3159"/>
                </a:cxn>
                <a:cxn ang="0">
                  <a:pos x="556" y="0"/>
                </a:cxn>
                <a:cxn ang="0">
                  <a:pos x="0" y="0"/>
                </a:cxn>
                <a:cxn ang="0">
                  <a:pos x="0" y="0"/>
                </a:cxn>
              </a:cxnLst>
              <a:rect l="0" t="0" r="r" b="b"/>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grpSp>
          <p:nvGrpSpPr>
            <p:cNvPr id="1034" name="Group 5"/>
            <p:cNvGrpSpPr/>
            <p:nvPr userDrawn="1"/>
          </p:nvGrpSpPr>
          <p:grpSpPr>
            <a:xfrm>
              <a:off x="0" y="4"/>
              <a:ext cx="5758" cy="4316"/>
              <a:chOff x="0" y="4"/>
              <a:chExt cx="5758" cy="4316"/>
            </a:xfrm>
          </p:grpSpPr>
          <p:sp>
            <p:nvSpPr>
              <p:cNvPr id="4102" name="Freeform 6"/>
              <p:cNvSpPr/>
              <p:nvPr/>
            </p:nvSpPr>
            <p:spPr bwMode="ltGray">
              <a:xfrm>
                <a:off x="552" y="4"/>
                <a:ext cx="12" cy="695"/>
              </a:xfrm>
              <a:custGeom>
                <a:avLst/>
                <a:gdLst/>
                <a:ahLst/>
                <a:cxnLst>
                  <a:cxn ang="0">
                    <a:pos x="12" y="0"/>
                  </a:cxn>
                  <a:cxn ang="0">
                    <a:pos x="0" y="0"/>
                  </a:cxn>
                  <a:cxn ang="0">
                    <a:pos x="0" y="695"/>
                  </a:cxn>
                  <a:cxn ang="0">
                    <a:pos x="12" y="695"/>
                  </a:cxn>
                  <a:cxn ang="0">
                    <a:pos x="12" y="0"/>
                  </a:cxn>
                  <a:cxn ang="0">
                    <a:pos x="12" y="0"/>
                  </a:cxn>
                </a:cxnLst>
                <a:rect l="0" t="0" r="r" b="b"/>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103" name="Freeform 7"/>
              <p:cNvSpPr/>
              <p:nvPr/>
            </p:nvSpPr>
            <p:spPr bwMode="ltGray">
              <a:xfrm>
                <a:off x="552" y="1623"/>
                <a:ext cx="12" cy="2697"/>
              </a:xfrm>
              <a:custGeom>
                <a:avLst/>
                <a:gdLst/>
                <a:ahLst/>
                <a:cxnLst>
                  <a:cxn ang="0">
                    <a:pos x="0" y="2697"/>
                  </a:cxn>
                  <a:cxn ang="0">
                    <a:pos x="12" y="2697"/>
                  </a:cxn>
                  <a:cxn ang="0">
                    <a:pos x="12" y="0"/>
                  </a:cxn>
                  <a:cxn ang="0">
                    <a:pos x="0" y="0"/>
                  </a:cxn>
                  <a:cxn ang="0">
                    <a:pos x="0" y="2697"/>
                  </a:cxn>
                  <a:cxn ang="0">
                    <a:pos x="0" y="2697"/>
                  </a:cxn>
                </a:cxnLst>
                <a:rect l="0" t="0" r="r" b="b"/>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104" name="Freeform 8"/>
              <p:cNvSpPr/>
              <p:nvPr/>
            </p:nvSpPr>
            <p:spPr bwMode="ltGray">
              <a:xfrm>
                <a:off x="1019" y="1155"/>
                <a:ext cx="4739" cy="12"/>
              </a:xfrm>
              <a:custGeom>
                <a:avLst/>
                <a:gdLst/>
                <a:ahLst/>
                <a:cxnLst>
                  <a:cxn ang="0">
                    <a:pos x="4724" y="0"/>
                  </a:cxn>
                  <a:cxn ang="0">
                    <a:pos x="0" y="0"/>
                  </a:cxn>
                  <a:cxn ang="0">
                    <a:pos x="0" y="12"/>
                  </a:cxn>
                  <a:cxn ang="0">
                    <a:pos x="4724" y="12"/>
                  </a:cxn>
                  <a:cxn ang="0">
                    <a:pos x="4724" y="0"/>
                  </a:cxn>
                  <a:cxn ang="0">
                    <a:pos x="4724" y="0"/>
                  </a:cxn>
                </a:cxnLst>
                <a:rect l="0" t="0" r="r" b="b"/>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105" name="Freeform 9"/>
              <p:cNvSpPr/>
              <p:nvPr/>
            </p:nvSpPr>
            <p:spPr bwMode="ltGray">
              <a:xfrm>
                <a:off x="552" y="1371"/>
                <a:ext cx="12" cy="252"/>
              </a:xfrm>
              <a:custGeom>
                <a:avLst/>
                <a:gdLst/>
                <a:ahLst/>
                <a:cxnLst>
                  <a:cxn ang="0">
                    <a:pos x="0" y="252"/>
                  </a:cxn>
                  <a:cxn ang="0">
                    <a:pos x="12" y="252"/>
                  </a:cxn>
                  <a:cxn ang="0">
                    <a:pos x="12" y="0"/>
                  </a:cxn>
                  <a:cxn ang="0">
                    <a:pos x="0" y="0"/>
                  </a:cxn>
                  <a:cxn ang="0">
                    <a:pos x="0" y="252"/>
                  </a:cxn>
                  <a:cxn ang="0">
                    <a:pos x="0" y="252"/>
                  </a:cxn>
                </a:cxnLst>
                <a:rect l="0" t="0" r="r" b="b"/>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106" name="Freeform 10"/>
              <p:cNvSpPr/>
              <p:nvPr/>
            </p:nvSpPr>
            <p:spPr bwMode="ltGray">
              <a:xfrm>
                <a:off x="552" y="699"/>
                <a:ext cx="12" cy="252"/>
              </a:xfrm>
              <a:custGeom>
                <a:avLst/>
                <a:gdLst/>
                <a:ahLst/>
                <a:cxnLst>
                  <a:cxn ang="0">
                    <a:pos x="12" y="0"/>
                  </a:cxn>
                  <a:cxn ang="0">
                    <a:pos x="0" y="0"/>
                  </a:cxn>
                  <a:cxn ang="0">
                    <a:pos x="0" y="252"/>
                  </a:cxn>
                  <a:cxn ang="0">
                    <a:pos x="12" y="252"/>
                  </a:cxn>
                  <a:cxn ang="0">
                    <a:pos x="12" y="0"/>
                  </a:cxn>
                  <a:cxn ang="0">
                    <a:pos x="12" y="0"/>
                  </a:cxn>
                </a:cxnLst>
                <a:rect l="0" t="0" r="r" b="b"/>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107" name="Freeform 11"/>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108" name="Freeform 12"/>
              <p:cNvSpPr/>
              <p:nvPr/>
            </p:nvSpPr>
            <p:spPr bwMode="ltGray">
              <a:xfrm>
                <a:off x="0" y="1155"/>
                <a:ext cx="351" cy="12"/>
              </a:xfrm>
              <a:custGeom>
                <a:avLst/>
                <a:gdLst/>
                <a:ahLst/>
                <a:cxnLst>
                  <a:cxn ang="0">
                    <a:pos x="0" y="0"/>
                  </a:cxn>
                  <a:cxn ang="0">
                    <a:pos x="0" y="12"/>
                  </a:cxn>
                  <a:cxn ang="0">
                    <a:pos x="251" y="12"/>
                  </a:cxn>
                  <a:cxn ang="0">
                    <a:pos x="251" y="0"/>
                  </a:cxn>
                  <a:cxn ang="0">
                    <a:pos x="0" y="0"/>
                  </a:cxn>
                  <a:cxn ang="0">
                    <a:pos x="0" y="0"/>
                  </a:cxn>
                </a:cxnLst>
                <a:rect l="0" t="0" r="r" b="b"/>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109" name="Freeform 13"/>
              <p:cNvSpPr/>
              <p:nvPr/>
            </p:nvSpPr>
            <p:spPr bwMode="ltGray">
              <a:xfrm>
                <a:off x="767" y="1155"/>
                <a:ext cx="252" cy="12"/>
              </a:xfrm>
              <a:custGeom>
                <a:avLst/>
                <a:gdLst/>
                <a:ahLst/>
                <a:cxnLst>
                  <a:cxn ang="0">
                    <a:pos x="251" y="0"/>
                  </a:cxn>
                  <a:cxn ang="0">
                    <a:pos x="0" y="0"/>
                  </a:cxn>
                  <a:cxn ang="0">
                    <a:pos x="0" y="12"/>
                  </a:cxn>
                  <a:cxn ang="0">
                    <a:pos x="251" y="12"/>
                  </a:cxn>
                  <a:cxn ang="0">
                    <a:pos x="251" y="0"/>
                  </a:cxn>
                  <a:cxn ang="0">
                    <a:pos x="251" y="0"/>
                  </a:cxn>
                </a:cxnLst>
                <a:rect l="0" t="0" r="r" b="b"/>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110" name="Freeform 14"/>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grpSp>
      </p:grpSp>
      <p:sp>
        <p:nvSpPr>
          <p:cNvPr id="4111" name="Rectangle 15"/>
          <p:cNvSpPr>
            <a:spLocks noGrp="1" noChangeArrowheads="1"/>
          </p:cNvSpPr>
          <p:nvPr>
            <p:ph type="title"/>
          </p:nvPr>
        </p:nvSpPr>
        <p:spPr bwMode="auto">
          <a:xfrm>
            <a:off x="1066800" y="304800"/>
            <a:ext cx="7543800" cy="1431925"/>
          </a:xfrm>
          <a:prstGeom prst="rect">
            <a:avLst/>
          </a:prstGeom>
          <a:noFill/>
          <a:ln w="9525">
            <a:noFill/>
            <a:miter lim="800000"/>
          </a:ln>
          <a:effectLst/>
        </p:spPr>
        <p:txBody>
          <a:bodyPr vert="horz" wrap="square" lIns="91440" tIns="45720" rIns="91440" bIns="45720" numCol="1" anchor="ctr" anchorCtr="0" compatLnSpc="1"/>
          <a:lstStyle/>
          <a:p>
            <a:pPr lvl="0"/>
            <a:r>
              <a:rPr lang="en-US"/>
              <a:t>Click to edit Master title style</a:t>
            </a:r>
          </a:p>
        </p:txBody>
      </p:sp>
      <p:sp>
        <p:nvSpPr>
          <p:cNvPr id="4112" name="Rectangle 16"/>
          <p:cNvSpPr>
            <a:spLocks noGrp="1" noChangeArrowheads="1"/>
          </p:cNvSpPr>
          <p:nvPr>
            <p:ph type="body" idx="1"/>
          </p:nvPr>
        </p:nvSpPr>
        <p:spPr bwMode="auto">
          <a:xfrm>
            <a:off x="1066800" y="1981200"/>
            <a:ext cx="7543800" cy="4114800"/>
          </a:xfrm>
          <a:prstGeom prst="rect">
            <a:avLst/>
          </a:prstGeom>
          <a:noFill/>
          <a:ln w="9525">
            <a:noFill/>
            <a:miter lim="800000"/>
          </a:ln>
          <a:effectLst/>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13" name="Rectangle 17"/>
          <p:cNvSpPr>
            <a:spLocks noGrp="1" noChangeArrowheads="1"/>
          </p:cNvSpPr>
          <p:nvPr>
            <p:ph type="dt" sz="half" idx="2"/>
          </p:nvPr>
        </p:nvSpPr>
        <p:spPr bwMode="auto">
          <a:xfrm>
            <a:off x="1066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ffectLst>
                  <a:outerShdw blurRad="38100" dist="38100" dir="2700000" algn="tl">
                    <a:srgbClr val="000000"/>
                  </a:outerShdw>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4114" name="Rectangle 18"/>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ffectLst>
                  <a:outerShdw blurRad="38100" dist="38100" dir="2700000" algn="tl">
                    <a:srgbClr val="000000"/>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4115" name="Rectangle 19"/>
          <p:cNvSpPr>
            <a:spLocks noGrp="1" noChangeArrowheads="1"/>
          </p:cNvSpPr>
          <p:nvPr>
            <p:ph type="sldNum" sz="quarter" idx="4"/>
          </p:nvPr>
        </p:nvSpPr>
        <p:spPr bwMode="auto">
          <a:xfrm>
            <a:off x="67056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fld id="{9A0DB2DC-4C9A-4742-B13C-FB6460FD3503}" type="slidenum">
              <a:rPr lang="en-US" dirty="0">
                <a:effectLst>
                  <a:outerShdw blurRad="38100" dist="38100" dir="2700000">
                    <a:srgbClr val="000000"/>
                  </a:outerShdw>
                </a:effectLst>
                <a:latin typeface="Tahoma" panose="020B0604030504040204" pitchFamily="34" charset="0"/>
              </a:rPr>
              <a:t>‹#›</a:t>
            </a:fld>
            <a:endParaRPr lang="en-US" dirty="0">
              <a:effectLst>
                <a:outerShdw blurRad="38100" dist="38100" dir="2700000">
                  <a:srgbClr val="000000"/>
                </a:outerShdw>
              </a:effectLst>
              <a:latin typeface="Tahoma" panose="020B0604030504040204" pitchFamily="34"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2pPr>
      <a:lvl3pPr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3pPr>
      <a:lvl4pPr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4pPr>
      <a:lvl5pPr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6.jpeg"/><Relationship Id="rId4" Type="http://schemas.openxmlformats.org/officeDocument/2006/relationships/image" Target="../media/image35.jpeg"/></Relationships>
</file>

<file path=ppt/slides/_rels/slide4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9.jpeg"/><Relationship Id="rId4" Type="http://schemas.openxmlformats.org/officeDocument/2006/relationships/image" Target="../media/image38.jpeg"/></Relationships>
</file>

<file path=ppt/slides/_rels/slide4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sz="quarter"/>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TĂNG HUYẾT ÁP</a:t>
            </a:r>
          </a:p>
        </p:txBody>
      </p:sp>
      <p:sp>
        <p:nvSpPr>
          <p:cNvPr id="3075" name="Rectangle 3"/>
          <p:cNvSpPr>
            <a:spLocks noGrp="1"/>
          </p:cNvSpPr>
          <p:nvPr>
            <p:ph type="subTitle" sz="quarter" idx="1"/>
          </p:nvPr>
        </p:nvSpPr>
        <p:spPr>
          <a:ln/>
        </p:spPr>
        <p:txBody>
          <a:bodyPr vert="horz" wrap="square" lIns="91440" tIns="45720" rIns="91440" bIns="45720" anchor="t"/>
          <a:lstStyle/>
          <a:p>
            <a:pPr algn="r" eaLnBrk="1" hangingPunct="1">
              <a:buSzPct val="70000"/>
              <a:buFont typeface="Wingdings" panose="05000000000000000000" pitchFamily="2" charset="2"/>
            </a:pPr>
            <a:r>
              <a:rPr sz="2800" dirty="0">
                <a:effectLst>
                  <a:outerShdw blurRad="38100" dist="38100" dir="2700000">
                    <a:srgbClr val="000000"/>
                  </a:outerShdw>
                </a:effectLst>
                <a:latin typeface="+mn-lt"/>
                <a:ea typeface="+mn-ea"/>
                <a:cs typeface="+mn-cs"/>
              </a:rPr>
              <a:t>BS CKI TRẦN THANH TUẤN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NGUYÊN NHÂN </a:t>
            </a:r>
          </a:p>
        </p:txBody>
      </p:sp>
      <p:sp>
        <p:nvSpPr>
          <p:cNvPr id="3" name="Content Placeholder 2"/>
          <p:cNvSpPr>
            <a:spLocks noGrp="1"/>
          </p:cNvSpPr>
          <p:nvPr>
            <p:ph idx="1"/>
          </p:nvPr>
        </p:nvSpPr>
        <p:spPr/>
        <p:txBody>
          <a:bodyPr vert="horz" wrap="square" lIns="91440" tIns="45720" rIns="91440" bIns="45720" numCol="1" anchor="t" anchorCtr="0" compatLnSpc="1"/>
          <a:lstStyle/>
          <a:p>
            <a:pPr eaLnBrk="1" hangingPunct="1"/>
            <a:r>
              <a:rPr sz="2400" dirty="0">
                <a:effectLst>
                  <a:outerShdw blurRad="38100" dist="38100" dir="2700000">
                    <a:srgbClr val="000000"/>
                  </a:outerShdw>
                </a:effectLst>
              </a:rPr>
              <a:t>Tăng huyết áp nguyên phát : 90 – 95%</a:t>
            </a:r>
          </a:p>
          <a:p>
            <a:pPr eaLnBrk="1" hangingPunct="1"/>
            <a:r>
              <a:rPr sz="2400" dirty="0">
                <a:effectLst>
                  <a:outerShdw blurRad="38100" dist="38100" dir="2700000">
                    <a:srgbClr val="000000"/>
                  </a:outerShdw>
                </a:effectLst>
              </a:rPr>
              <a:t>Tăng huyết áp thứ phát 0 – 5% </a:t>
            </a:r>
          </a:p>
          <a:p>
            <a:pPr eaLnBrk="1" hangingPunct="1"/>
            <a:endParaRPr sz="2400" dirty="0">
              <a:effectLst>
                <a:outerShdw blurRad="38100" dist="38100" dir="2700000">
                  <a:srgbClr val="000000"/>
                </a:outerShdw>
              </a:effectLst>
            </a:endParaRPr>
          </a:p>
          <a:p>
            <a:pPr eaLnBrk="1" hangingPunct="1"/>
            <a:r>
              <a:rPr sz="2400" dirty="0">
                <a:effectLst>
                  <a:outerShdw blurRad="38100" dist="38100" dir="2700000">
                    <a:srgbClr val="000000"/>
                  </a:outerShdw>
                </a:effectLst>
              </a:rPr>
              <a:t>Tìm được nguyên nhân : điều trị nguyên nhân – hết tăng huyết áp.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 anchorCtr="0" compatLnSpc="1"/>
          <a:lstStyle/>
          <a:p>
            <a:pPr eaLnBrk="1" hangingPunct="1"/>
            <a:r>
              <a:rPr dirty="0">
                <a:effectLst/>
              </a:rPr>
              <a:t>Tăng huyết áp thứ phát</a:t>
            </a:r>
            <a:br>
              <a:rPr dirty="0">
                <a:effectLst/>
              </a:rPr>
            </a:br>
            <a:r>
              <a:rPr sz="3200" dirty="0">
                <a:effectLst/>
              </a:rPr>
              <a:t>Do thuốc</a:t>
            </a:r>
            <a:endParaRPr dirty="0">
              <a:effectLst/>
            </a:endParaRPr>
          </a:p>
        </p:txBody>
      </p:sp>
      <p:sp>
        <p:nvSpPr>
          <p:cNvPr id="3" name="Content Placeholder 2"/>
          <p:cNvSpPr>
            <a:spLocks noGrp="1"/>
          </p:cNvSpPr>
          <p:nvPr>
            <p:ph idx="1"/>
          </p:nvPr>
        </p:nvSpPr>
        <p:spPr>
          <a:xfrm>
            <a:off x="1066800" y="1981200"/>
            <a:ext cx="7696200" cy="1981200"/>
          </a:xfrm>
        </p:spPr>
        <p:txBody>
          <a:bodyPr vert="horz" wrap="square" lIns="91440" tIns="45720" rIns="91440" bIns="45720" numCol="1" anchor="t" anchorCtr="0" compatLnSpc="1"/>
          <a:lstStyle/>
          <a:p>
            <a:r>
              <a:rPr sz="2400" dirty="0">
                <a:effectLst>
                  <a:outerShdw blurRad="38100" dist="38100" dir="2700000">
                    <a:srgbClr val="000000"/>
                  </a:outerShdw>
                </a:effectLst>
              </a:rPr>
              <a:t>Thuốc cam thảo </a:t>
            </a:r>
          </a:p>
          <a:p>
            <a:r>
              <a:rPr sz="2400" dirty="0">
                <a:effectLst>
                  <a:outerShdw blurRad="38100" dist="38100" dir="2700000">
                    <a:srgbClr val="000000"/>
                  </a:outerShdw>
                </a:effectLst>
              </a:rPr>
              <a:t>Thuốc Corticoide</a:t>
            </a:r>
          </a:p>
          <a:p>
            <a:r>
              <a:rPr sz="2400" dirty="0">
                <a:effectLst>
                  <a:outerShdw blurRad="38100" dist="38100" dir="2700000">
                    <a:srgbClr val="000000"/>
                  </a:outerShdw>
                </a:effectLst>
              </a:rPr>
              <a:t>Thuốc ngừa thai Estroprogesteron </a:t>
            </a:r>
          </a:p>
          <a:p>
            <a:r>
              <a:rPr sz="2400">
                <a:effectLst>
                  <a:outerShdw blurRad="38100" dist="38100" dir="2700000">
                    <a:srgbClr val="000000"/>
                  </a:outerShdw>
                </a:effectLst>
              </a:rPr>
              <a:t>Thuốc khác: </a:t>
            </a:r>
            <a:r>
              <a:rPr sz="2400" dirty="0">
                <a:effectLst>
                  <a:outerShdw blurRad="38100" dist="38100" dir="2700000">
                    <a:srgbClr val="000000"/>
                  </a:outerShdw>
                </a:effectLst>
              </a:rPr>
              <a:t>cocain, Amphetamines, Cysloporin</a:t>
            </a:r>
            <a:r>
              <a:rPr sz="2400" dirty="0">
                <a:effectLst/>
              </a:rPr>
              <a:t> </a:t>
            </a:r>
          </a:p>
        </p:txBody>
      </p:sp>
      <p:pic>
        <p:nvPicPr>
          <p:cNvPr id="8202" name="Picture 8201" descr="ANd9GcRJCAWwgiuSKMnwibgciibugYa4pVOsRo7JdRpSRzWDGtkKblhb"/>
          <p:cNvPicPr>
            <a:picLocks noChangeAspect="1"/>
          </p:cNvPicPr>
          <p:nvPr/>
        </p:nvPicPr>
        <p:blipFill>
          <a:blip r:embed="rId2"/>
          <a:stretch>
            <a:fillRect/>
          </a:stretch>
        </p:blipFill>
        <p:spPr>
          <a:xfrm>
            <a:off x="1524000" y="3810000"/>
            <a:ext cx="3886200" cy="26670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rPr>
              <a:t>Tăng huyết áp thứ phát</a:t>
            </a:r>
            <a:br>
              <a:rPr dirty="0">
                <a:effectLst/>
              </a:rPr>
            </a:br>
            <a:r>
              <a:rPr sz="3200" dirty="0">
                <a:effectLst/>
              </a:rPr>
              <a:t>Hẹp eo động mạch chủ</a:t>
            </a:r>
          </a:p>
        </p:txBody>
      </p:sp>
      <p:pic>
        <p:nvPicPr>
          <p:cNvPr id="93188" name="Picture 93187" descr="hep eo 3"/>
          <p:cNvPicPr>
            <a:picLocks noChangeAspect="1"/>
          </p:cNvPicPr>
          <p:nvPr/>
        </p:nvPicPr>
        <p:blipFill>
          <a:blip r:embed="rId3"/>
          <a:srcRect l="7539" t="7635" r="8948"/>
          <a:stretch>
            <a:fillRect/>
          </a:stretch>
        </p:blipFill>
        <p:spPr>
          <a:xfrm>
            <a:off x="3279775" y="1828800"/>
            <a:ext cx="3044825" cy="44958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rPr>
              <a:t>Tăng huyết áp thứ phát</a:t>
            </a:r>
            <a:br>
              <a:rPr dirty="0">
                <a:effectLst/>
              </a:rPr>
            </a:br>
            <a:r>
              <a:rPr sz="3200" dirty="0">
                <a:effectLst/>
              </a:rPr>
              <a:t>Thận – hẹp động mạch thận</a:t>
            </a:r>
          </a:p>
        </p:txBody>
      </p:sp>
      <p:pic>
        <p:nvPicPr>
          <p:cNvPr id="94213" name="Picture 94212" descr="HEPDONGMACHTHA"/>
          <p:cNvPicPr>
            <a:picLocks noChangeAspect="1"/>
          </p:cNvPicPr>
          <p:nvPr/>
        </p:nvPicPr>
        <p:blipFill>
          <a:blip r:embed="rId3"/>
          <a:stretch>
            <a:fillRect/>
          </a:stretch>
        </p:blipFill>
        <p:spPr>
          <a:xfrm>
            <a:off x="3165475" y="2133600"/>
            <a:ext cx="3387725" cy="35052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rPr>
              <a:t>Tăng huyết áp thứ phát</a:t>
            </a:r>
            <a:br>
              <a:rPr dirty="0">
                <a:effectLst/>
              </a:rPr>
            </a:br>
            <a:r>
              <a:rPr sz="3200" dirty="0">
                <a:effectLst/>
              </a:rPr>
              <a:t>Thận – bệnh lý chủ mô thận</a:t>
            </a:r>
          </a:p>
        </p:txBody>
      </p:sp>
      <p:sp>
        <p:nvSpPr>
          <p:cNvPr id="3" name="Content Placeholder 2"/>
          <p:cNvSpPr>
            <a:spLocks noGrp="1"/>
          </p:cNvSpPr>
          <p:nvPr>
            <p:ph idx="4294967295"/>
          </p:nvPr>
        </p:nvSpPr>
        <p:spPr>
          <a:xfrm>
            <a:off x="1066800" y="1981200"/>
            <a:ext cx="6400800" cy="4648200"/>
          </a:xfrm>
        </p:spPr>
        <p:txBody>
          <a:bodyPr wrap="square" lIns="91440" tIns="45720" rIns="91440" bIns="45720" numCol="1" anchor="t" anchorCtr="0" compatLnSpc="1"/>
          <a:lstStyle/>
          <a:p>
            <a:r>
              <a:rPr sz="2400" dirty="0">
                <a:effectLst>
                  <a:outerShdw blurRad="38100" dist="38100" dir="2700000">
                    <a:srgbClr val="000000"/>
                  </a:outerShdw>
                </a:effectLst>
              </a:rPr>
              <a:t>Thận đa nang </a:t>
            </a:r>
          </a:p>
          <a:p>
            <a:r>
              <a:rPr sz="2400" dirty="0">
                <a:effectLst>
                  <a:outerShdw blurRad="38100" dist="38100" dir="2700000">
                    <a:srgbClr val="000000"/>
                  </a:outerShdw>
                </a:effectLst>
              </a:rPr>
              <a:t>Viêm cầu thận cấp </a:t>
            </a:r>
          </a:p>
          <a:p>
            <a:r>
              <a:rPr sz="2400" dirty="0">
                <a:effectLst>
                  <a:outerShdw blurRad="38100" dist="38100" dir="2700000">
                    <a:srgbClr val="000000"/>
                  </a:outerShdw>
                </a:effectLst>
              </a:rPr>
              <a:t>Viêm cầu thận mạn</a:t>
            </a:r>
          </a:p>
          <a:p>
            <a:r>
              <a:rPr sz="2400" dirty="0">
                <a:effectLst>
                  <a:outerShdw blurRad="38100" dist="38100" dir="2700000">
                    <a:srgbClr val="000000"/>
                  </a:outerShdw>
                </a:effectLst>
              </a:rPr>
              <a:t>Lao thận </a:t>
            </a:r>
          </a:p>
          <a:p>
            <a:r>
              <a:rPr sz="2400" dirty="0">
                <a:effectLst>
                  <a:outerShdw blurRad="38100" dist="38100" dir="2700000">
                    <a:srgbClr val="000000"/>
                  </a:outerShdw>
                </a:effectLst>
              </a:rPr>
              <a:t>K thận </a:t>
            </a:r>
          </a:p>
          <a:p>
            <a:r>
              <a:rPr sz="2400" dirty="0">
                <a:effectLst>
                  <a:outerShdw blurRad="38100" dist="38100" dir="2700000">
                    <a:srgbClr val="000000"/>
                  </a:outerShdw>
                </a:effectLst>
              </a:rPr>
              <a:t>Hội chứng Kimmelstiek – Wilson</a:t>
            </a:r>
          </a:p>
          <a:p>
            <a:r>
              <a:rPr sz="2400" dirty="0">
                <a:effectLst>
                  <a:outerShdw blurRad="38100" dist="38100" dir="2700000">
                    <a:srgbClr val="000000"/>
                  </a:outerShdw>
                </a:effectLst>
              </a:rPr>
              <a:t>Viêm quanh thận, abcess thận </a:t>
            </a:r>
          </a:p>
          <a:p>
            <a:r>
              <a:rPr sz="2400" dirty="0">
                <a:effectLst>
                  <a:outerShdw blurRad="38100" dist="38100" dir="2700000">
                    <a:srgbClr val="000000"/>
                  </a:outerShdw>
                </a:effectLst>
              </a:rPr>
              <a:t>Chấn thương thận</a:t>
            </a:r>
            <a:r>
              <a:rPr sz="2400" dirty="0">
                <a:effectLst/>
              </a:rPr>
              <a:t> </a:t>
            </a:r>
          </a:p>
        </p:txBody>
      </p:sp>
      <p:pic>
        <p:nvPicPr>
          <p:cNvPr id="95239" name="Picture 95238" descr="suy thận do tăng huyết áp"/>
          <p:cNvPicPr>
            <a:picLocks noChangeAspect="1"/>
          </p:cNvPicPr>
          <p:nvPr/>
        </p:nvPicPr>
        <p:blipFill>
          <a:blip r:embed="rId3"/>
          <a:srcRect t="5339" r="4167"/>
          <a:stretch>
            <a:fillRect/>
          </a:stretch>
        </p:blipFill>
        <p:spPr>
          <a:xfrm>
            <a:off x="5791200" y="1828800"/>
            <a:ext cx="2971800" cy="2290763"/>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 anchorCtr="0" compatLnSpc="1"/>
          <a:lstStyle/>
          <a:p>
            <a:pPr eaLnBrk="1" hangingPunct="1"/>
            <a:r>
              <a:rPr dirty="0">
                <a:effectLst/>
              </a:rPr>
              <a:t>Tăng huyết áp thứ phát</a:t>
            </a:r>
            <a:br>
              <a:rPr dirty="0">
                <a:effectLst/>
              </a:rPr>
            </a:br>
            <a:r>
              <a:rPr sz="3200" dirty="0">
                <a:effectLst/>
              </a:rPr>
              <a:t>Bệnh lý tuyến nội tiết</a:t>
            </a:r>
          </a:p>
        </p:txBody>
      </p:sp>
      <p:sp>
        <p:nvSpPr>
          <p:cNvPr id="3" name="Content Placeholder 2"/>
          <p:cNvSpPr>
            <a:spLocks noGrp="1"/>
          </p:cNvSpPr>
          <p:nvPr>
            <p:ph idx="1"/>
          </p:nvPr>
        </p:nvSpPr>
        <p:spPr>
          <a:xfrm>
            <a:off x="1066800" y="1981200"/>
            <a:ext cx="4419600" cy="4114800"/>
          </a:xfrm>
        </p:spPr>
        <p:txBody>
          <a:bodyPr vert="horz" wrap="square" lIns="91440" tIns="45720" rIns="91440" bIns="45720" numCol="1" anchor="t" anchorCtr="0" compatLnSpc="1"/>
          <a:lstStyle/>
          <a:p>
            <a:pPr eaLnBrk="1" hangingPunct="1">
              <a:buNone/>
            </a:pPr>
            <a:r>
              <a:rPr sz="2400" dirty="0">
                <a:effectLst>
                  <a:outerShdw blurRad="38100" dist="38100" dir="2700000">
                    <a:srgbClr val="000000"/>
                  </a:outerShdw>
                </a:effectLst>
              </a:rPr>
              <a:t>Nguyên nhân:</a:t>
            </a:r>
          </a:p>
          <a:p>
            <a:pPr lvl="1" eaLnBrk="1" hangingPunct="1"/>
            <a:r>
              <a:rPr sz="2400" dirty="0">
                <a:effectLst>
                  <a:outerShdw blurRad="38100" dist="38100" dir="2700000">
                    <a:srgbClr val="000000"/>
                  </a:outerShdw>
                </a:effectLst>
              </a:rPr>
              <a:t>Cường giáp </a:t>
            </a:r>
          </a:p>
          <a:p>
            <a:pPr lvl="1" eaLnBrk="1" hangingPunct="1"/>
            <a:r>
              <a:rPr sz="2400" dirty="0">
                <a:effectLst>
                  <a:outerShdw blurRad="38100" dist="38100" dir="2700000">
                    <a:srgbClr val="000000"/>
                  </a:outerShdw>
                </a:effectLst>
              </a:rPr>
              <a:t>Suy giáp</a:t>
            </a:r>
          </a:p>
          <a:p>
            <a:pPr lvl="1" eaLnBrk="1" hangingPunct="1"/>
            <a:r>
              <a:rPr sz="2400" dirty="0">
                <a:effectLst>
                  <a:outerShdw blurRad="38100" dist="38100" dir="2700000">
                    <a:srgbClr val="000000"/>
                  </a:outerShdw>
                </a:effectLst>
              </a:rPr>
              <a:t>U vỏ thượng thận </a:t>
            </a:r>
          </a:p>
          <a:p>
            <a:pPr lvl="1" eaLnBrk="1" hangingPunct="1"/>
            <a:r>
              <a:rPr sz="2400" dirty="0">
                <a:effectLst>
                  <a:outerShdw blurRad="38100" dist="38100" dir="2700000">
                    <a:srgbClr val="000000"/>
                  </a:outerShdw>
                </a:effectLst>
              </a:rPr>
              <a:t>U tuỷ thượng thận</a:t>
            </a:r>
          </a:p>
          <a:p>
            <a:pPr lvl="1" eaLnBrk="1" hangingPunct="1"/>
            <a:r>
              <a:rPr sz="2400" dirty="0">
                <a:effectLst>
                  <a:outerShdw blurRad="38100" dist="38100" dir="2700000">
                    <a:srgbClr val="000000"/>
                  </a:outerShdw>
                </a:effectLst>
              </a:rPr>
              <a:t>Bệnh Cushing </a:t>
            </a:r>
          </a:p>
          <a:p>
            <a:pPr lvl="1" eaLnBrk="1" hangingPunct="1"/>
            <a:r>
              <a:rPr sz="2400" dirty="0">
                <a:effectLst>
                  <a:outerShdw blurRad="38100" dist="38100" dir="2700000">
                    <a:srgbClr val="000000"/>
                  </a:outerShdw>
                </a:effectLst>
              </a:rPr>
              <a:t>Bệnh to đầu chi</a:t>
            </a:r>
          </a:p>
          <a:p>
            <a:pPr lvl="1" eaLnBrk="1" hangingPunct="1">
              <a:buNone/>
            </a:pPr>
            <a:endParaRPr sz="2400" dirty="0">
              <a:effectLst>
                <a:outerShdw blurRad="38100" dist="38100" dir="2700000">
                  <a:srgbClr val="000000"/>
                </a:outerShdw>
              </a:effectLst>
            </a:endParaRPr>
          </a:p>
        </p:txBody>
      </p:sp>
      <p:pic>
        <p:nvPicPr>
          <p:cNvPr id="9221" name="Picture 9220" descr="images (1)"/>
          <p:cNvPicPr>
            <a:picLocks noChangeAspect="1"/>
          </p:cNvPicPr>
          <p:nvPr/>
        </p:nvPicPr>
        <p:blipFill>
          <a:blip r:embed="rId3"/>
          <a:stretch>
            <a:fillRect/>
          </a:stretch>
        </p:blipFill>
        <p:spPr>
          <a:xfrm>
            <a:off x="5715000" y="1676400"/>
            <a:ext cx="3048000" cy="2006600"/>
          </a:xfrm>
          <a:prstGeom prst="rect">
            <a:avLst/>
          </a:prstGeom>
          <a:noFill/>
          <a:ln w="9525">
            <a:noFill/>
          </a:ln>
        </p:spPr>
      </p:pic>
      <p:pic>
        <p:nvPicPr>
          <p:cNvPr id="9222" name="Picture 9221" descr="images (6)"/>
          <p:cNvPicPr>
            <a:picLocks noChangeAspect="1"/>
          </p:cNvPicPr>
          <p:nvPr/>
        </p:nvPicPr>
        <p:blipFill>
          <a:blip r:embed="rId4"/>
          <a:stretch>
            <a:fillRect/>
          </a:stretch>
        </p:blipFill>
        <p:spPr>
          <a:xfrm>
            <a:off x="5715000" y="3810000"/>
            <a:ext cx="3048000" cy="22828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96257"/>
          <p:cNvSpPr>
            <a:spLocks noGrp="1"/>
          </p:cNvSpPr>
          <p:nvPr>
            <p:ph type="title"/>
          </p:nvPr>
        </p:nvSpPr>
        <p:spPr>
          <a:ln/>
        </p:spPr>
        <p:txBody>
          <a:bodyPr/>
          <a:lstStyle/>
          <a:p>
            <a:r>
              <a:rPr sz="4000" dirty="0">
                <a:effectLst/>
              </a:rPr>
              <a:t>Tăng huyết áp nguyên phát</a:t>
            </a:r>
          </a:p>
        </p:txBody>
      </p:sp>
      <p:sp>
        <p:nvSpPr>
          <p:cNvPr id="96259" name="Text Placeholder 96258"/>
          <p:cNvSpPr>
            <a:spLocks noGrp="1"/>
          </p:cNvSpPr>
          <p:nvPr>
            <p:ph type="body" idx="1"/>
          </p:nvPr>
        </p:nvSpPr>
        <p:spPr>
          <a:xfrm>
            <a:off x="3876675" y="2814638"/>
            <a:ext cx="2219325" cy="457200"/>
          </a:xfrm>
          <a:ln/>
        </p:spPr>
        <p:txBody>
          <a:bodyPr/>
          <a:lstStyle/>
          <a:p>
            <a:pPr>
              <a:buNone/>
            </a:pPr>
            <a:r>
              <a:rPr sz="2400" dirty="0">
                <a:effectLst/>
                <a:cs typeface="Tahoma" panose="020B0604030504040204" pitchFamily="34" charset="0"/>
              </a:rPr>
              <a:t>Yếu tố nguy cơ</a:t>
            </a:r>
            <a:endParaRPr sz="2400" dirty="0">
              <a:effectLst/>
              <a:ea typeface="Tahoma" panose="020B0604030504040204" pitchFamily="34" charset="0"/>
            </a:endParaRPr>
          </a:p>
        </p:txBody>
      </p:sp>
      <p:pic>
        <p:nvPicPr>
          <p:cNvPr id="96260" name="Picture 96259" descr="ANd9GcTIgyDkfENK6Wc6Rb13KBWl3SvaWQfLEz4CRXDao8zl_fzmkZ39"/>
          <p:cNvPicPr>
            <a:picLocks noChangeAspect="1"/>
          </p:cNvPicPr>
          <p:nvPr/>
        </p:nvPicPr>
        <p:blipFill>
          <a:blip r:embed="rId3"/>
          <a:stretch>
            <a:fillRect/>
          </a:stretch>
        </p:blipFill>
        <p:spPr>
          <a:xfrm>
            <a:off x="990600" y="2057400"/>
            <a:ext cx="2819400" cy="2111375"/>
          </a:xfrm>
          <a:prstGeom prst="rect">
            <a:avLst/>
          </a:prstGeom>
          <a:noFill/>
          <a:ln w="9525">
            <a:noFill/>
          </a:ln>
        </p:spPr>
      </p:pic>
      <p:pic>
        <p:nvPicPr>
          <p:cNvPr id="96261" name="Picture 96260" descr="HYPERTENSON"/>
          <p:cNvPicPr>
            <a:picLocks noChangeAspect="1"/>
          </p:cNvPicPr>
          <p:nvPr/>
        </p:nvPicPr>
        <p:blipFill>
          <a:blip r:embed="rId4"/>
          <a:stretch>
            <a:fillRect/>
          </a:stretch>
        </p:blipFill>
        <p:spPr>
          <a:xfrm>
            <a:off x="6172200" y="1981200"/>
            <a:ext cx="2286000" cy="2286000"/>
          </a:xfrm>
          <a:prstGeom prst="rect">
            <a:avLst/>
          </a:prstGeom>
          <a:noFill/>
          <a:ln w="9525">
            <a:noFill/>
          </a:ln>
        </p:spPr>
      </p:pic>
      <p:sp>
        <p:nvSpPr>
          <p:cNvPr id="96262" name="Straight Connector 96261"/>
          <p:cNvSpPr/>
          <p:nvPr/>
        </p:nvSpPr>
        <p:spPr>
          <a:xfrm flipV="1">
            <a:off x="3962400" y="3429000"/>
            <a:ext cx="2133600" cy="9525"/>
          </a:xfrm>
          <a:prstGeom prst="line">
            <a:avLst/>
          </a:prstGeom>
          <a:ln w="38100" cap="flat" cmpd="sng">
            <a:solidFill>
              <a:schemeClr val="tx1"/>
            </a:solidFill>
            <a:prstDash val="solid"/>
            <a:headEnd type="none" w="med" len="med"/>
            <a:tailEnd type="triangle" w="med" len="med"/>
          </a:ln>
        </p:spPr>
      </p:sp>
      <p:sp>
        <p:nvSpPr>
          <p:cNvPr id="96263" name="Straight Connector 96262"/>
          <p:cNvSpPr/>
          <p:nvPr/>
        </p:nvSpPr>
        <p:spPr>
          <a:xfrm flipH="1">
            <a:off x="4648200" y="5638800"/>
            <a:ext cx="1752600" cy="0"/>
          </a:xfrm>
          <a:prstGeom prst="line">
            <a:avLst/>
          </a:prstGeom>
          <a:ln w="76200" cap="flat" cmpd="sng">
            <a:solidFill>
              <a:schemeClr val="tx1"/>
            </a:solidFill>
            <a:prstDash val="solid"/>
            <a:headEnd type="triangle" w="med" len="med"/>
            <a:tailEnd type="none" w="med" len="med"/>
          </a:ln>
        </p:spPr>
      </p:sp>
      <p:sp>
        <p:nvSpPr>
          <p:cNvPr id="96264" name="Text Box 96263"/>
          <p:cNvSpPr txBox="1"/>
          <p:nvPr/>
        </p:nvSpPr>
        <p:spPr>
          <a:xfrm>
            <a:off x="2743200" y="5257800"/>
            <a:ext cx="1828800" cy="519113"/>
          </a:xfrm>
          <a:prstGeom prst="rect">
            <a:avLst/>
          </a:prstGeom>
          <a:noFill/>
          <a:ln w="9525">
            <a:noFill/>
          </a:ln>
        </p:spPr>
        <p:txBody>
          <a:bodyPr>
            <a:spAutoFit/>
          </a:bodyPr>
          <a:lstStyle/>
          <a:p>
            <a:pPr>
              <a:spcBef>
                <a:spcPct val="50000"/>
              </a:spcBef>
            </a:pPr>
            <a:r>
              <a:rPr sz="2800" dirty="0">
                <a:latin typeface="Tahoma" panose="020B0604030504040204" pitchFamily="34" charset="0"/>
              </a:rPr>
              <a:t>Di truyền </a:t>
            </a:r>
          </a:p>
        </p:txBody>
      </p:sp>
      <p:sp>
        <p:nvSpPr>
          <p:cNvPr id="96266" name="Text Box 96265"/>
          <p:cNvSpPr txBox="1"/>
          <p:nvPr/>
        </p:nvSpPr>
        <p:spPr>
          <a:xfrm>
            <a:off x="2743200" y="5881688"/>
            <a:ext cx="1981200" cy="519112"/>
          </a:xfrm>
          <a:prstGeom prst="rect">
            <a:avLst/>
          </a:prstGeom>
          <a:noFill/>
          <a:ln w="9525">
            <a:noFill/>
          </a:ln>
        </p:spPr>
        <p:txBody>
          <a:bodyPr>
            <a:spAutoFit/>
          </a:bodyPr>
          <a:lstStyle/>
          <a:p>
            <a:pPr>
              <a:spcBef>
                <a:spcPct val="50000"/>
              </a:spcBef>
            </a:pPr>
            <a:r>
              <a:rPr sz="2800" dirty="0">
                <a:latin typeface="Tahoma" panose="020B0604030504040204" pitchFamily="34" charset="0"/>
              </a:rPr>
              <a:t>Môi trường</a:t>
            </a:r>
          </a:p>
        </p:txBody>
      </p:sp>
      <p:sp>
        <p:nvSpPr>
          <p:cNvPr id="96267" name="Straight Connector 96266"/>
          <p:cNvSpPr/>
          <p:nvPr/>
        </p:nvSpPr>
        <p:spPr>
          <a:xfrm flipH="1">
            <a:off x="4648200" y="6172200"/>
            <a:ext cx="1752600" cy="0"/>
          </a:xfrm>
          <a:prstGeom prst="line">
            <a:avLst/>
          </a:prstGeom>
          <a:ln w="76200" cap="flat" cmpd="sng">
            <a:solidFill>
              <a:schemeClr val="tx1"/>
            </a:solidFill>
            <a:prstDash val="solid"/>
            <a:headEnd type="triangle" w="med" len="med"/>
            <a:tailEnd type="none" w="med" len="me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44033"/>
          <p:cNvSpPr>
            <a:spLocks noGrp="1"/>
          </p:cNvSpPr>
          <p:nvPr>
            <p:ph type="title"/>
          </p:nvPr>
        </p:nvSpPr>
        <p:spPr>
          <a:ln/>
        </p:spPr>
        <p:txBody>
          <a:bodyPr/>
          <a:lstStyle/>
          <a:p>
            <a:r>
              <a:rPr sz="4000" dirty="0">
                <a:effectLst/>
              </a:rPr>
              <a:t>Tăng huyết áp nguyên phát</a:t>
            </a:r>
          </a:p>
        </p:txBody>
      </p:sp>
      <p:sp>
        <p:nvSpPr>
          <p:cNvPr id="44035" name="Text Placeholder 44034"/>
          <p:cNvSpPr>
            <a:spLocks noGrp="1"/>
          </p:cNvSpPr>
          <p:nvPr>
            <p:ph type="body" idx="1"/>
          </p:nvPr>
        </p:nvSpPr>
        <p:spPr>
          <a:xfrm>
            <a:off x="1066800" y="1981200"/>
            <a:ext cx="7543800" cy="4876800"/>
          </a:xfrm>
          <a:ln/>
        </p:spPr>
        <p:txBody>
          <a:bodyPr/>
          <a:lstStyle/>
          <a:p>
            <a:pPr>
              <a:lnSpc>
                <a:spcPct val="80000"/>
              </a:lnSpc>
              <a:buNone/>
            </a:pPr>
            <a:r>
              <a:rPr sz="2400" dirty="0">
                <a:effectLst/>
                <a:cs typeface="Tahoma" panose="020B0604030504040204" pitchFamily="34" charset="0"/>
              </a:rPr>
              <a:t>Yếu tố nguy cơ:</a:t>
            </a:r>
          </a:p>
          <a:p>
            <a:pPr>
              <a:lnSpc>
                <a:spcPct val="80000"/>
              </a:lnSpc>
              <a:buNone/>
            </a:pPr>
            <a:endParaRPr sz="2400" dirty="0">
              <a:effectLst/>
              <a:cs typeface="Tahoma" panose="020B0604030504040204" pitchFamily="34" charset="0"/>
            </a:endParaRPr>
          </a:p>
          <a:p>
            <a:pPr>
              <a:lnSpc>
                <a:spcPct val="80000"/>
              </a:lnSpc>
            </a:pPr>
            <a:r>
              <a:rPr sz="2400" dirty="0">
                <a:effectLst/>
                <a:cs typeface="Tahoma" panose="020B0604030504040204" pitchFamily="34" charset="0"/>
              </a:rPr>
              <a:t>Di truyền</a:t>
            </a:r>
          </a:p>
          <a:p>
            <a:pPr>
              <a:lnSpc>
                <a:spcPct val="80000"/>
              </a:lnSpc>
            </a:pPr>
            <a:r>
              <a:rPr sz="2400" dirty="0">
                <a:effectLst/>
                <a:cs typeface="Tahoma" panose="020B0604030504040204" pitchFamily="34" charset="0"/>
              </a:rPr>
              <a:t>Tuổi &gt; 60</a:t>
            </a:r>
          </a:p>
          <a:p>
            <a:pPr>
              <a:lnSpc>
                <a:spcPct val="80000"/>
              </a:lnSpc>
            </a:pPr>
            <a:r>
              <a:rPr sz="2400" dirty="0">
                <a:effectLst/>
                <a:cs typeface="Tahoma" panose="020B0604030504040204" pitchFamily="34" charset="0"/>
              </a:rPr>
              <a:t>Giới : Nam &gt; nữ</a:t>
            </a:r>
          </a:p>
          <a:p>
            <a:pPr>
              <a:lnSpc>
                <a:spcPct val="80000"/>
              </a:lnSpc>
            </a:pPr>
            <a:r>
              <a:rPr sz="2400" dirty="0">
                <a:effectLst/>
                <a:cs typeface="Tahoma" panose="020B0604030504040204" pitchFamily="34" charset="0"/>
              </a:rPr>
              <a:t>Đái tháo đường</a:t>
            </a:r>
          </a:p>
          <a:p>
            <a:pPr>
              <a:lnSpc>
                <a:spcPct val="80000"/>
              </a:lnSpc>
            </a:pPr>
            <a:r>
              <a:rPr sz="2400" dirty="0">
                <a:effectLst/>
                <a:cs typeface="Tahoma" panose="020B0604030504040204" pitchFamily="34" charset="0"/>
              </a:rPr>
              <a:t>Rối loạn chuyển hóa lipid</a:t>
            </a:r>
          </a:p>
          <a:p>
            <a:pPr>
              <a:lnSpc>
                <a:spcPct val="80000"/>
              </a:lnSpc>
            </a:pPr>
            <a:r>
              <a:rPr sz="2400" dirty="0">
                <a:effectLst/>
                <a:cs typeface="Tahoma" panose="020B0604030504040204" pitchFamily="34" charset="0"/>
              </a:rPr>
              <a:t>Hút thuốc lá </a:t>
            </a:r>
          </a:p>
          <a:p>
            <a:pPr>
              <a:lnSpc>
                <a:spcPct val="80000"/>
              </a:lnSpc>
            </a:pPr>
            <a:r>
              <a:rPr sz="2400" dirty="0">
                <a:effectLst/>
                <a:cs typeface="Tahoma" panose="020B0604030504040204" pitchFamily="34" charset="0"/>
              </a:rPr>
              <a:t>Uống rượu </a:t>
            </a:r>
          </a:p>
          <a:p>
            <a:pPr>
              <a:lnSpc>
                <a:spcPct val="80000"/>
              </a:lnSpc>
            </a:pPr>
            <a:r>
              <a:rPr sz="2400" dirty="0">
                <a:effectLst/>
                <a:cs typeface="Tahoma" panose="020B0604030504040204" pitchFamily="34" charset="0"/>
              </a:rPr>
              <a:t>Ăn mặn</a:t>
            </a:r>
          </a:p>
          <a:p>
            <a:pPr>
              <a:lnSpc>
                <a:spcPct val="80000"/>
              </a:lnSpc>
            </a:pPr>
            <a:r>
              <a:rPr sz="2400" dirty="0">
                <a:effectLst/>
                <a:cs typeface="Tahoma" panose="020B0604030504040204" pitchFamily="34" charset="0"/>
              </a:rPr>
              <a:t>Béo phì </a:t>
            </a:r>
          </a:p>
          <a:p>
            <a:pPr>
              <a:lnSpc>
                <a:spcPct val="80000"/>
              </a:lnSpc>
            </a:pPr>
            <a:r>
              <a:rPr sz="2400" dirty="0">
                <a:effectLst/>
                <a:cs typeface="Tahoma" panose="020B0604030504040204" pitchFamily="34" charset="0"/>
              </a:rPr>
              <a:t>Ít vận động </a:t>
            </a:r>
          </a:p>
          <a:p>
            <a:pPr>
              <a:lnSpc>
                <a:spcPct val="80000"/>
              </a:lnSpc>
            </a:pPr>
            <a:r>
              <a:rPr sz="2400" dirty="0">
                <a:effectLst/>
                <a:cs typeface="Tahoma" panose="020B0604030504040204" pitchFamily="34" charset="0"/>
              </a:rPr>
              <a:t>Đời sống kinh tế và áp lực tâm lý</a:t>
            </a:r>
            <a:endParaRPr sz="2400" dirty="0">
              <a:effectLst/>
            </a:endParaRPr>
          </a:p>
          <a:p>
            <a:pPr>
              <a:lnSpc>
                <a:spcPct val="80000"/>
              </a:lnSpc>
            </a:pPr>
            <a:endParaRPr sz="2400" dirty="0">
              <a:effectLst/>
              <a:ea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97281"/>
          <p:cNvSpPr>
            <a:spLocks noGrp="1"/>
          </p:cNvSpPr>
          <p:nvPr>
            <p:ph type="title"/>
          </p:nvPr>
        </p:nvSpPr>
        <p:spPr>
          <a:ln/>
        </p:spPr>
        <p:txBody>
          <a:bodyPr/>
          <a:lstStyle/>
          <a:p>
            <a:r>
              <a:rPr sz="4000" dirty="0">
                <a:effectLst/>
              </a:rPr>
              <a:t>Tăng huyết áp nguyên phát</a:t>
            </a:r>
          </a:p>
        </p:txBody>
      </p:sp>
      <p:sp>
        <p:nvSpPr>
          <p:cNvPr id="97283" name="Text Placeholder 97282"/>
          <p:cNvSpPr>
            <a:spLocks noGrp="1"/>
          </p:cNvSpPr>
          <p:nvPr>
            <p:ph type="body" idx="1"/>
          </p:nvPr>
        </p:nvSpPr>
        <p:spPr>
          <a:xfrm>
            <a:off x="1066800" y="1981200"/>
            <a:ext cx="7543800" cy="4343400"/>
          </a:xfrm>
          <a:ln/>
        </p:spPr>
        <p:txBody>
          <a:bodyPr/>
          <a:lstStyle/>
          <a:p>
            <a:pPr>
              <a:lnSpc>
                <a:spcPct val="90000"/>
              </a:lnSpc>
            </a:pPr>
            <a:r>
              <a:rPr sz="2400" dirty="0">
                <a:effectLst/>
                <a:cs typeface="Tahoma" panose="020B0604030504040204" pitchFamily="34" charset="0"/>
              </a:rPr>
              <a:t>Di truyền</a:t>
            </a:r>
          </a:p>
          <a:p>
            <a:pPr lvl="1">
              <a:lnSpc>
                <a:spcPct val="90000"/>
              </a:lnSpc>
            </a:pPr>
            <a:r>
              <a:rPr sz="2400" dirty="0">
                <a:effectLst/>
              </a:rPr>
              <a:t>Người Mỹ da đen có tỉ lệ tăng huyết áp 39%, người da trắng 28,5%.</a:t>
            </a:r>
          </a:p>
          <a:p>
            <a:pPr lvl="1">
              <a:lnSpc>
                <a:spcPct val="90000"/>
              </a:lnSpc>
            </a:pPr>
            <a:endParaRPr sz="2400" dirty="0">
              <a:effectLst/>
            </a:endParaRPr>
          </a:p>
          <a:p>
            <a:pPr lvl="1">
              <a:lnSpc>
                <a:spcPct val="90000"/>
              </a:lnSpc>
            </a:pPr>
            <a:r>
              <a:rPr sz="2400" dirty="0">
                <a:effectLst/>
              </a:rPr>
              <a:t>Tần suất bệnh tăng huyết áp cao từ 2 – 7 lần ở người có bố hoặc mẹ bị tăng huyết áp</a:t>
            </a:r>
          </a:p>
          <a:p>
            <a:pPr lvl="1">
              <a:lnSpc>
                <a:spcPct val="90000"/>
              </a:lnSpc>
            </a:pPr>
            <a:endParaRPr sz="2400" dirty="0">
              <a:effectLst/>
            </a:endParaRPr>
          </a:p>
          <a:p>
            <a:pPr lvl="1">
              <a:lnSpc>
                <a:spcPct val="90000"/>
              </a:lnSpc>
            </a:pPr>
            <a:r>
              <a:rPr sz="2400" dirty="0">
                <a:effectLst/>
              </a:rPr>
              <a:t>Khả năng mắc bệnh tăng huyết áp ở trẻ có bố và mẹ đều tăng huyết áp cao hơn so với trẻ chỉ có bố hoặc mẹ bị tăng huyết áp.</a:t>
            </a:r>
            <a:r>
              <a:rPr sz="2400" dirty="0">
                <a:effectLst/>
                <a:cs typeface="Tahoma" panose="020B0604030504040204" pitchFamily="34" charset="0"/>
              </a:rPr>
              <a:t> </a:t>
            </a:r>
            <a:endParaRPr sz="2400" dirty="0">
              <a:effectLst/>
              <a:ea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59393"/>
          <p:cNvSpPr>
            <a:spLocks noGrp="1"/>
          </p:cNvSpPr>
          <p:nvPr>
            <p:ph type="title"/>
          </p:nvPr>
        </p:nvSpPr>
        <p:spPr>
          <a:ln/>
        </p:spPr>
        <p:txBody>
          <a:bodyPr/>
          <a:lstStyle/>
          <a:p>
            <a:r>
              <a:rPr sz="4000" dirty="0">
                <a:effectLst/>
              </a:rPr>
              <a:t>Tăng huyết áp nguyên phát</a:t>
            </a:r>
          </a:p>
        </p:txBody>
      </p:sp>
      <p:pic>
        <p:nvPicPr>
          <p:cNvPr id="59399" name="Picture 2"/>
          <p:cNvPicPr>
            <a:picLocks noChangeAspect="1"/>
          </p:cNvPicPr>
          <p:nvPr/>
        </p:nvPicPr>
        <p:blipFill>
          <a:blip r:embed="rId3"/>
          <a:stretch>
            <a:fillRect/>
          </a:stretch>
        </p:blipFill>
        <p:spPr>
          <a:xfrm>
            <a:off x="533400" y="1447800"/>
            <a:ext cx="8331200" cy="4748213"/>
          </a:xfrm>
          <a:prstGeom prst="rect">
            <a:avLst/>
          </a:prstGeom>
          <a:noFill/>
          <a:ln w="9525">
            <a:noFill/>
          </a:ln>
        </p:spPr>
      </p:pic>
      <p:sp>
        <p:nvSpPr>
          <p:cNvPr id="5" name="Text Box 9"/>
          <p:cNvSpPr txBox="1">
            <a:spLocks noChangeArrowheads="1"/>
          </p:cNvSpPr>
          <p:nvPr/>
        </p:nvSpPr>
        <p:spPr bwMode="blackWhite">
          <a:xfrm>
            <a:off x="488950" y="6235700"/>
            <a:ext cx="8331200" cy="517525"/>
          </a:xfrm>
          <a:prstGeom prst="rect">
            <a:avLst/>
          </a:prstGeom>
          <a:noFill/>
          <a:ln w="9525" algn="ctr">
            <a:noFill/>
            <a:miter lim="800000"/>
          </a:ln>
          <a:effectLst/>
        </p:spPr>
        <p:txBody>
          <a:bodyPr>
            <a:spAutoFit/>
          </a:bodyPr>
          <a:lstStyle/>
          <a:p>
            <a:pPr marR="0" defTabSz="914400" eaLnBrk="1" hangingPunct="1">
              <a:buClrTx/>
              <a:buSzTx/>
              <a:buFontTx/>
              <a:buNone/>
              <a:defRPr/>
            </a:pPr>
            <a:r>
              <a:rPr kumimoji="0" lang="en-US" sz="1400" i="1" kern="1200" cap="none" spc="0" normalizeH="0" baseline="0" noProof="0" dirty="0">
                <a:latin typeface="+mj-lt"/>
                <a:ea typeface="+mn-ea"/>
                <a:cs typeface="Times New Roman" panose="02020603050405020304" pitchFamily="18" charset="0"/>
              </a:rPr>
              <a:t>Ng Lan Viet et al, </a:t>
            </a:r>
            <a:r>
              <a:rPr kumimoji="0" lang="en-US" sz="1400" i="1" kern="1200" cap="none" spc="0" normalizeH="0" baseline="0" noProof="0" dirty="0" err="1">
                <a:latin typeface="+mj-lt"/>
                <a:ea typeface="+mn-ea"/>
                <a:cs typeface="Times New Roman" panose="02020603050405020304" pitchFamily="18" charset="0"/>
              </a:rPr>
              <a:t>Epidemiologycal</a:t>
            </a:r>
            <a:r>
              <a:rPr kumimoji="0" lang="en-US" sz="1400" i="1" kern="1200" cap="none" spc="0" normalizeH="0" baseline="0" noProof="0" dirty="0">
                <a:latin typeface="+mj-lt"/>
                <a:ea typeface="+mn-ea"/>
                <a:cs typeface="Times New Roman" panose="02020603050405020304" pitchFamily="18" charset="0"/>
              </a:rPr>
              <a:t> survey of hypertension and risk factors in 8 cities and provinces of Vietnam, 2008</a:t>
            </a:r>
            <a:endParaRPr kumimoji="0" lang="en-US" sz="1400" kern="1200" cap="none" spc="0" normalizeH="0" baseline="0" noProof="0" dirty="0">
              <a:latin typeface="+mj-lt"/>
              <a:ea typeface="+mn-ea"/>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14689"/>
          <p:cNvSpPr>
            <a:spLocks noGrp="1"/>
          </p:cNvSpPr>
          <p:nvPr>
            <p:ph type="title"/>
          </p:nvPr>
        </p:nvSpPr>
        <p:spPr>
          <a:xfrm>
            <a:off x="1066800" y="304800"/>
            <a:ext cx="7543800" cy="6019800"/>
          </a:xfrm>
          <a:ln/>
        </p:spPr>
        <p:txBody>
          <a:bodyPr anchor="t"/>
          <a:lstStyle/>
          <a:p>
            <a:pPr marL="838200" indent="-838200">
              <a:buAutoNum type="arabicPeriod"/>
            </a:pPr>
            <a:r>
              <a:rPr sz="3200" dirty="0">
                <a:effectLst/>
                <a:latin typeface="+mj-lt"/>
                <a:ea typeface="+mj-ea"/>
                <a:cs typeface="+mj-cs"/>
              </a:rPr>
              <a:t>Huyết áp là gì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98305"/>
          <p:cNvSpPr>
            <a:spLocks noGrp="1"/>
          </p:cNvSpPr>
          <p:nvPr>
            <p:ph type="title"/>
          </p:nvPr>
        </p:nvSpPr>
        <p:spPr>
          <a:ln/>
        </p:spPr>
        <p:txBody>
          <a:bodyPr/>
          <a:lstStyle/>
          <a:p>
            <a:r>
              <a:rPr sz="4000" dirty="0">
                <a:effectLst/>
              </a:rPr>
              <a:t>Tăng huyết áp nguyên phát</a:t>
            </a:r>
          </a:p>
        </p:txBody>
      </p:sp>
      <p:sp>
        <p:nvSpPr>
          <p:cNvPr id="98307" name="Text Placeholder 98306"/>
          <p:cNvSpPr>
            <a:spLocks noGrp="1"/>
          </p:cNvSpPr>
          <p:nvPr>
            <p:ph type="body" idx="1"/>
          </p:nvPr>
        </p:nvSpPr>
        <p:spPr>
          <a:xfrm>
            <a:off x="990600" y="1905000"/>
            <a:ext cx="5029200" cy="4343400"/>
          </a:xfrm>
          <a:ln/>
        </p:spPr>
        <p:txBody>
          <a:bodyPr/>
          <a:lstStyle/>
          <a:p>
            <a:pPr>
              <a:lnSpc>
                <a:spcPct val="90000"/>
              </a:lnSpc>
            </a:pPr>
            <a:r>
              <a:rPr sz="2400" dirty="0">
                <a:effectLst/>
                <a:cs typeface="Tahoma" panose="020B0604030504040204" pitchFamily="34" charset="0"/>
              </a:rPr>
              <a:t>Sự quá cân</a:t>
            </a:r>
          </a:p>
          <a:p>
            <a:pPr>
              <a:lnSpc>
                <a:spcPct val="90000"/>
              </a:lnSpc>
            </a:pPr>
            <a:endParaRPr sz="2400" dirty="0">
              <a:effectLst/>
              <a:cs typeface="Tahoma" panose="020B0604030504040204" pitchFamily="34" charset="0"/>
            </a:endParaRPr>
          </a:p>
          <a:p>
            <a:pPr lvl="1">
              <a:lnSpc>
                <a:spcPct val="90000"/>
              </a:lnSpc>
            </a:pPr>
            <a:r>
              <a:rPr sz="2400" dirty="0">
                <a:effectLst/>
              </a:rPr>
              <a:t>Ở phụ nữ &gt; 18 tuổi, tăng 5kg có nguy cơ mắc bệnh tăng huyết áp cao hơn so với những phụ nữ tăng &lt; 2kg.</a:t>
            </a:r>
          </a:p>
          <a:p>
            <a:pPr lvl="1">
              <a:lnSpc>
                <a:spcPct val="90000"/>
              </a:lnSpc>
            </a:pPr>
            <a:endParaRPr sz="2400" dirty="0">
              <a:effectLst/>
            </a:endParaRPr>
          </a:p>
          <a:p>
            <a:pPr lvl="1">
              <a:lnSpc>
                <a:spcPct val="90000"/>
              </a:lnSpc>
            </a:pPr>
            <a:r>
              <a:rPr sz="2400" dirty="0">
                <a:effectLst/>
              </a:rPr>
              <a:t>Người tăng 10kg có nguy cơ tăng huyết áp gấp 2,2 lần.</a:t>
            </a:r>
          </a:p>
          <a:p>
            <a:pPr lvl="1">
              <a:lnSpc>
                <a:spcPct val="90000"/>
              </a:lnSpc>
            </a:pPr>
            <a:endParaRPr sz="2400" dirty="0">
              <a:effectLst/>
            </a:endParaRPr>
          </a:p>
          <a:p>
            <a:pPr lvl="1">
              <a:lnSpc>
                <a:spcPct val="90000"/>
              </a:lnSpc>
            </a:pPr>
            <a:r>
              <a:rPr sz="2400" dirty="0">
                <a:effectLst/>
              </a:rPr>
              <a:t>Giảm cân thì giảm huyết áp.</a:t>
            </a:r>
          </a:p>
        </p:txBody>
      </p:sp>
      <p:pic>
        <p:nvPicPr>
          <p:cNvPr id="98308" name="Picture 98307" descr="BEOBUNG"/>
          <p:cNvPicPr>
            <a:picLocks noChangeAspect="1"/>
          </p:cNvPicPr>
          <p:nvPr/>
        </p:nvPicPr>
        <p:blipFill>
          <a:blip r:embed="rId3"/>
          <a:stretch>
            <a:fillRect/>
          </a:stretch>
        </p:blipFill>
        <p:spPr>
          <a:xfrm>
            <a:off x="6096000" y="2057400"/>
            <a:ext cx="2667000" cy="24511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99329"/>
          <p:cNvSpPr>
            <a:spLocks noGrp="1"/>
          </p:cNvSpPr>
          <p:nvPr>
            <p:ph type="title"/>
          </p:nvPr>
        </p:nvSpPr>
        <p:spPr>
          <a:ln/>
        </p:spPr>
        <p:txBody>
          <a:bodyPr/>
          <a:lstStyle/>
          <a:p>
            <a:r>
              <a:rPr sz="4000" dirty="0">
                <a:effectLst/>
              </a:rPr>
              <a:t>Tăng huyết áp nguyên phát</a:t>
            </a:r>
          </a:p>
        </p:txBody>
      </p:sp>
      <p:sp>
        <p:nvSpPr>
          <p:cNvPr id="99331" name="Text Placeholder 99330"/>
          <p:cNvSpPr>
            <a:spLocks noGrp="1"/>
          </p:cNvSpPr>
          <p:nvPr>
            <p:ph type="body" idx="1"/>
          </p:nvPr>
        </p:nvSpPr>
        <p:spPr>
          <a:xfrm>
            <a:off x="990600" y="1905000"/>
            <a:ext cx="5029200" cy="4343400"/>
          </a:xfrm>
          <a:ln/>
        </p:spPr>
        <p:txBody>
          <a:bodyPr/>
          <a:lstStyle/>
          <a:p>
            <a:r>
              <a:rPr sz="2400" dirty="0">
                <a:effectLst/>
              </a:rPr>
              <a:t>Lượng mối ăn vào:</a:t>
            </a:r>
          </a:p>
          <a:p>
            <a:endParaRPr sz="2400" dirty="0">
              <a:effectLst/>
            </a:endParaRPr>
          </a:p>
          <a:p>
            <a:pPr lvl="1"/>
            <a:r>
              <a:rPr sz="2400" dirty="0">
                <a:effectLst/>
              </a:rPr>
              <a:t>Những người có điều kiện sống như nhau, người ăn mặn có xu hướng mắc bệnh tăng huyết áp cao hơn.</a:t>
            </a:r>
          </a:p>
          <a:p>
            <a:pPr lvl="1"/>
            <a:endParaRPr sz="2400" dirty="0">
              <a:effectLst/>
            </a:endParaRPr>
          </a:p>
          <a:p>
            <a:pPr lvl="1"/>
            <a:r>
              <a:rPr sz="2400" dirty="0">
                <a:effectLst/>
              </a:rPr>
              <a:t>60% bệnh nhân ăn nhiều muối có liên quan đến tăng huyết áp.</a:t>
            </a:r>
          </a:p>
        </p:txBody>
      </p:sp>
      <p:pic>
        <p:nvPicPr>
          <p:cNvPr id="99333" name="Picture 99332" descr="images (10)"/>
          <p:cNvPicPr>
            <a:picLocks noChangeAspect="1"/>
          </p:cNvPicPr>
          <p:nvPr/>
        </p:nvPicPr>
        <p:blipFill>
          <a:blip r:embed="rId3"/>
          <a:srcRect l="9230" r="7692" b="13402"/>
          <a:stretch>
            <a:fillRect/>
          </a:stretch>
        </p:blipFill>
        <p:spPr>
          <a:xfrm>
            <a:off x="6019800" y="1981200"/>
            <a:ext cx="2667000" cy="2074863"/>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00353"/>
          <p:cNvSpPr>
            <a:spLocks noGrp="1"/>
          </p:cNvSpPr>
          <p:nvPr>
            <p:ph type="title"/>
          </p:nvPr>
        </p:nvSpPr>
        <p:spPr>
          <a:ln/>
        </p:spPr>
        <p:txBody>
          <a:bodyPr/>
          <a:lstStyle/>
          <a:p>
            <a:r>
              <a:rPr sz="4000" dirty="0">
                <a:effectLst/>
              </a:rPr>
              <a:t>Tăng huyết áp nguyên phát</a:t>
            </a:r>
          </a:p>
        </p:txBody>
      </p:sp>
      <p:sp>
        <p:nvSpPr>
          <p:cNvPr id="100355" name="Text Placeholder 100354"/>
          <p:cNvSpPr>
            <a:spLocks noGrp="1"/>
          </p:cNvSpPr>
          <p:nvPr>
            <p:ph type="body" idx="1"/>
          </p:nvPr>
        </p:nvSpPr>
        <p:spPr>
          <a:xfrm>
            <a:off x="990600" y="1905000"/>
            <a:ext cx="5029200" cy="4343400"/>
          </a:xfrm>
          <a:ln/>
        </p:spPr>
        <p:txBody>
          <a:bodyPr/>
          <a:lstStyle/>
          <a:p>
            <a:r>
              <a:rPr sz="2400" dirty="0">
                <a:effectLst/>
              </a:rPr>
              <a:t>Hút thuốc lá</a:t>
            </a:r>
          </a:p>
          <a:p>
            <a:r>
              <a:rPr sz="2400" dirty="0">
                <a:effectLst/>
              </a:rPr>
              <a:t>Uống rượu</a:t>
            </a:r>
          </a:p>
          <a:p>
            <a:endParaRPr sz="2400" dirty="0">
              <a:effectLst/>
            </a:endParaRPr>
          </a:p>
          <a:p>
            <a:pPr lvl="1"/>
            <a:r>
              <a:rPr sz="2400" dirty="0">
                <a:effectLst/>
              </a:rPr>
              <a:t>Uống rượu liên quan đến tăng huyết áp và nguy cơ bị tai biến mạch máu não.</a:t>
            </a:r>
          </a:p>
          <a:p>
            <a:pPr lvl="1"/>
            <a:endParaRPr sz="2400" dirty="0">
              <a:effectLst/>
            </a:endParaRPr>
          </a:p>
          <a:p>
            <a:pPr lvl="1"/>
            <a:r>
              <a:rPr sz="2400" dirty="0">
                <a:effectLst/>
              </a:rPr>
              <a:t>Uống nhiều khi cao hơn 5 lần lượng cho phép.</a:t>
            </a:r>
          </a:p>
        </p:txBody>
      </p:sp>
      <p:pic>
        <p:nvPicPr>
          <p:cNvPr id="100357" name="Picture 100356" descr="uong ruou"/>
          <p:cNvPicPr>
            <a:picLocks noChangeAspect="1"/>
          </p:cNvPicPr>
          <p:nvPr/>
        </p:nvPicPr>
        <p:blipFill>
          <a:blip r:embed="rId2"/>
          <a:srcRect b="10583"/>
          <a:stretch>
            <a:fillRect/>
          </a:stretch>
        </p:blipFill>
        <p:spPr>
          <a:xfrm>
            <a:off x="6172200" y="3962400"/>
            <a:ext cx="2514600" cy="2247900"/>
          </a:xfrm>
          <a:prstGeom prst="rect">
            <a:avLst/>
          </a:prstGeom>
          <a:noFill/>
          <a:ln w="9525">
            <a:noFill/>
          </a:ln>
        </p:spPr>
      </p:pic>
      <p:pic>
        <p:nvPicPr>
          <p:cNvPr id="100358" name="Picture 100357" descr="ANd9GcQ8uAuj_lAJxwQwMDvhTVZui1m1pEfFwqOywLj30nWlDRkxi8NCmQ"/>
          <p:cNvPicPr>
            <a:picLocks noChangeAspect="1"/>
          </p:cNvPicPr>
          <p:nvPr/>
        </p:nvPicPr>
        <p:blipFill>
          <a:blip r:embed="rId3"/>
          <a:stretch>
            <a:fillRect/>
          </a:stretch>
        </p:blipFill>
        <p:spPr>
          <a:xfrm>
            <a:off x="6172200" y="1828800"/>
            <a:ext cx="2438400" cy="1827213"/>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01377"/>
          <p:cNvSpPr>
            <a:spLocks noGrp="1"/>
          </p:cNvSpPr>
          <p:nvPr>
            <p:ph type="title"/>
          </p:nvPr>
        </p:nvSpPr>
        <p:spPr>
          <a:ln/>
        </p:spPr>
        <p:txBody>
          <a:bodyPr/>
          <a:lstStyle/>
          <a:p>
            <a:r>
              <a:rPr sz="4000" dirty="0">
                <a:effectLst/>
              </a:rPr>
              <a:t>Tăng huyết áp nguyên phát</a:t>
            </a:r>
          </a:p>
        </p:txBody>
      </p:sp>
      <p:sp>
        <p:nvSpPr>
          <p:cNvPr id="101379" name="Text Placeholder 101378"/>
          <p:cNvSpPr>
            <a:spLocks noGrp="1"/>
          </p:cNvSpPr>
          <p:nvPr>
            <p:ph type="body" idx="1"/>
          </p:nvPr>
        </p:nvSpPr>
        <p:spPr>
          <a:xfrm>
            <a:off x="990600" y="1905000"/>
            <a:ext cx="5029200" cy="4343400"/>
          </a:xfrm>
          <a:ln/>
        </p:spPr>
        <p:txBody>
          <a:bodyPr/>
          <a:lstStyle/>
          <a:p>
            <a:pPr>
              <a:lnSpc>
                <a:spcPct val="80000"/>
              </a:lnSpc>
            </a:pPr>
            <a:r>
              <a:rPr sz="2400" dirty="0">
                <a:effectLst/>
              </a:rPr>
              <a:t>Stress:</a:t>
            </a:r>
          </a:p>
          <a:p>
            <a:pPr>
              <a:lnSpc>
                <a:spcPct val="80000"/>
              </a:lnSpc>
            </a:pPr>
            <a:endParaRPr sz="2400" dirty="0">
              <a:effectLst/>
            </a:endParaRPr>
          </a:p>
          <a:p>
            <a:pPr lvl="1">
              <a:lnSpc>
                <a:spcPct val="80000"/>
              </a:lnSpc>
            </a:pPr>
            <a:r>
              <a:rPr sz="2400" dirty="0">
                <a:effectLst/>
              </a:rPr>
              <a:t>Người có stress tâm lí nhiều trong cuộc sống thường có tỉ lệ mắc bệnh tăng huyết áp cao hơn so với những người không bị stress.</a:t>
            </a:r>
          </a:p>
          <a:p>
            <a:pPr lvl="1">
              <a:lnSpc>
                <a:spcPct val="80000"/>
              </a:lnSpc>
            </a:pPr>
            <a:endParaRPr sz="2400" dirty="0">
              <a:effectLst/>
            </a:endParaRPr>
          </a:p>
          <a:p>
            <a:pPr lvl="1">
              <a:lnSpc>
                <a:spcPct val="80000"/>
              </a:lnSpc>
            </a:pPr>
            <a:r>
              <a:rPr sz="2400" dirty="0">
                <a:effectLst/>
              </a:rPr>
              <a:t>Dân cư sống ở vùng có thảm </a:t>
            </a:r>
            <a:r>
              <a:rPr sz="2400">
                <a:effectLst/>
              </a:rPr>
              <a:t>hỏa (động </a:t>
            </a:r>
            <a:r>
              <a:rPr sz="2400" dirty="0">
                <a:effectLst/>
              </a:rPr>
              <a:t>đất, sóng thần, </a:t>
            </a:r>
            <a:r>
              <a:rPr sz="2400">
                <a:effectLst/>
              </a:rPr>
              <a:t>núi lửa) </a:t>
            </a:r>
            <a:r>
              <a:rPr sz="2400" dirty="0">
                <a:effectLst/>
              </a:rPr>
              <a:t>có thể bị tăng huyết áp trong nhiều thàng.</a:t>
            </a:r>
          </a:p>
        </p:txBody>
      </p:sp>
      <p:pic>
        <p:nvPicPr>
          <p:cNvPr id="101381" name="Picture 101380" descr="sTREES"/>
          <p:cNvPicPr>
            <a:picLocks noChangeAspect="1"/>
          </p:cNvPicPr>
          <p:nvPr/>
        </p:nvPicPr>
        <p:blipFill>
          <a:blip r:embed="rId2"/>
          <a:stretch>
            <a:fillRect/>
          </a:stretch>
        </p:blipFill>
        <p:spPr>
          <a:xfrm>
            <a:off x="5943600" y="1905000"/>
            <a:ext cx="2971800" cy="222567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17761"/>
          <p:cNvSpPr>
            <a:spLocks noGrp="1"/>
          </p:cNvSpPr>
          <p:nvPr>
            <p:ph type="title"/>
          </p:nvPr>
        </p:nvSpPr>
        <p:spPr>
          <a:xfrm>
            <a:off x="1066800" y="304800"/>
            <a:ext cx="7543800" cy="6019800"/>
          </a:xfrm>
          <a:ln/>
        </p:spPr>
        <p:txBody>
          <a:bodyPr/>
          <a:lstStyle/>
          <a:p>
            <a:r>
              <a:rPr sz="3200" dirty="0">
                <a:effectLst/>
              </a:rPr>
              <a:t>5. Kể một dụng cụ đo huyết áp mà bạn biết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5841"/>
          <p:cNvSpPr>
            <a:spLocks noGrp="1"/>
          </p:cNvSpPr>
          <p:nvPr>
            <p:ph type="title"/>
          </p:nvPr>
        </p:nvSpPr>
        <p:spPr>
          <a:ln/>
        </p:spPr>
        <p:txBody>
          <a:bodyPr/>
          <a:lstStyle/>
          <a:p>
            <a:r>
              <a:rPr dirty="0">
                <a:effectLst/>
              </a:rPr>
              <a:t>CHẨN ĐOÁN</a:t>
            </a:r>
            <a:br>
              <a:rPr dirty="0">
                <a:effectLst/>
              </a:rPr>
            </a:br>
            <a:r>
              <a:rPr sz="3200" dirty="0">
                <a:effectLst/>
              </a:rPr>
              <a:t>Dụng cụ đo huyết áp</a:t>
            </a:r>
            <a:endParaRPr dirty="0">
              <a:effectLst/>
            </a:endParaRPr>
          </a:p>
        </p:txBody>
      </p:sp>
      <p:pic>
        <p:nvPicPr>
          <p:cNvPr id="35845" name="Picture 35844" descr="do huyết áp túi hơi"/>
          <p:cNvPicPr>
            <a:picLocks noChangeAspect="1"/>
          </p:cNvPicPr>
          <p:nvPr/>
        </p:nvPicPr>
        <p:blipFill>
          <a:blip r:embed="rId2"/>
          <a:srcRect r="18182"/>
          <a:stretch>
            <a:fillRect/>
          </a:stretch>
        </p:blipFill>
        <p:spPr>
          <a:xfrm>
            <a:off x="2743200" y="4381500"/>
            <a:ext cx="2590800" cy="2293938"/>
          </a:xfrm>
          <a:prstGeom prst="rect">
            <a:avLst/>
          </a:prstGeom>
          <a:noFill/>
          <a:ln w="9525">
            <a:noFill/>
          </a:ln>
        </p:spPr>
      </p:pic>
      <p:pic>
        <p:nvPicPr>
          <p:cNvPr id="35846" name="Picture 35845" descr="do huyết áp điện tử"/>
          <p:cNvPicPr>
            <a:picLocks noChangeAspect="1"/>
          </p:cNvPicPr>
          <p:nvPr/>
        </p:nvPicPr>
        <p:blipFill>
          <a:blip r:embed="rId3"/>
          <a:srcRect l="8163" r="6122"/>
          <a:stretch>
            <a:fillRect/>
          </a:stretch>
        </p:blipFill>
        <p:spPr>
          <a:xfrm>
            <a:off x="2724150" y="2114550"/>
            <a:ext cx="2590800" cy="2030413"/>
          </a:xfrm>
          <a:prstGeom prst="rect">
            <a:avLst/>
          </a:prstGeom>
          <a:noFill/>
          <a:ln w="9525">
            <a:noFill/>
          </a:ln>
        </p:spPr>
      </p:pic>
      <p:pic>
        <p:nvPicPr>
          <p:cNvPr id="35847" name="Picture 35846" descr="holter huyet ap"/>
          <p:cNvPicPr>
            <a:picLocks noChangeAspect="1"/>
          </p:cNvPicPr>
          <p:nvPr/>
        </p:nvPicPr>
        <p:blipFill>
          <a:blip r:embed="rId4"/>
          <a:stretch>
            <a:fillRect/>
          </a:stretch>
        </p:blipFill>
        <p:spPr>
          <a:xfrm>
            <a:off x="5429250" y="2100263"/>
            <a:ext cx="3733800" cy="2065337"/>
          </a:xfrm>
          <a:prstGeom prst="rect">
            <a:avLst/>
          </a:prstGeom>
          <a:noFill/>
          <a:ln w="9525">
            <a:noFill/>
          </a:ln>
        </p:spPr>
      </p:pic>
      <p:pic>
        <p:nvPicPr>
          <p:cNvPr id="35849" name="Picture 35848" descr="holetr huyet ap 2"/>
          <p:cNvPicPr>
            <a:picLocks noChangeAspect="1"/>
          </p:cNvPicPr>
          <p:nvPr/>
        </p:nvPicPr>
        <p:blipFill>
          <a:blip r:embed="rId5"/>
          <a:stretch>
            <a:fillRect/>
          </a:stretch>
        </p:blipFill>
        <p:spPr>
          <a:xfrm>
            <a:off x="6662738" y="4424363"/>
            <a:ext cx="2362200" cy="1933575"/>
          </a:xfrm>
          <a:prstGeom prst="rect">
            <a:avLst/>
          </a:prstGeom>
          <a:noFill/>
          <a:ln w="9525">
            <a:noFill/>
          </a:ln>
        </p:spPr>
      </p:pic>
      <p:pic>
        <p:nvPicPr>
          <p:cNvPr id="35850" name="Picture 35849" descr="huyet ap ke thuy ngan"/>
          <p:cNvPicPr>
            <a:picLocks noChangeAspect="1"/>
          </p:cNvPicPr>
          <p:nvPr/>
        </p:nvPicPr>
        <p:blipFill>
          <a:blip r:embed="rId6"/>
          <a:stretch>
            <a:fillRect/>
          </a:stretch>
        </p:blipFill>
        <p:spPr>
          <a:xfrm>
            <a:off x="228600" y="2085975"/>
            <a:ext cx="2413000" cy="28956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18785"/>
          <p:cNvSpPr>
            <a:spLocks noGrp="1"/>
          </p:cNvSpPr>
          <p:nvPr>
            <p:ph type="title"/>
          </p:nvPr>
        </p:nvSpPr>
        <p:spPr>
          <a:xfrm>
            <a:off x="1066800" y="304800"/>
            <a:ext cx="7543800" cy="6019800"/>
          </a:xfrm>
          <a:ln/>
        </p:spPr>
        <p:txBody>
          <a:bodyPr/>
          <a:lstStyle/>
          <a:p>
            <a:r>
              <a:rPr sz="3200" dirty="0">
                <a:effectLst/>
              </a:rPr>
              <a:t>6. Hãy mô tả phương pháp đo huyết áp bằng huyết áp túi hơi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6865"/>
          <p:cNvSpPr>
            <a:spLocks noGrp="1"/>
          </p:cNvSpPr>
          <p:nvPr>
            <p:ph type="title"/>
          </p:nvPr>
        </p:nvSpPr>
        <p:spPr>
          <a:ln/>
        </p:spPr>
        <p:txBody>
          <a:bodyPr/>
          <a:lstStyle/>
          <a:p>
            <a:r>
              <a:rPr dirty="0">
                <a:effectLst/>
              </a:rPr>
              <a:t>CHẨN ĐOÁN</a:t>
            </a:r>
            <a:br>
              <a:rPr dirty="0">
                <a:effectLst/>
              </a:rPr>
            </a:br>
            <a:r>
              <a:rPr sz="3200" dirty="0">
                <a:effectLst/>
              </a:rPr>
              <a:t>Chuẩn bị đo huyết áp</a:t>
            </a:r>
            <a:endParaRPr dirty="0">
              <a:effectLst/>
            </a:endParaRPr>
          </a:p>
        </p:txBody>
      </p:sp>
      <p:sp>
        <p:nvSpPr>
          <p:cNvPr id="36867" name="Text Placeholder 36866"/>
          <p:cNvSpPr>
            <a:spLocks noGrp="1"/>
          </p:cNvSpPr>
          <p:nvPr>
            <p:ph type="body" idx="1"/>
          </p:nvPr>
        </p:nvSpPr>
        <p:spPr>
          <a:xfrm>
            <a:off x="1066800" y="1981200"/>
            <a:ext cx="4419600" cy="4114800"/>
          </a:xfrm>
          <a:ln/>
        </p:spPr>
        <p:txBody>
          <a:bodyPr/>
          <a:lstStyle/>
          <a:p>
            <a:r>
              <a:rPr sz="2400" dirty="0">
                <a:effectLst/>
              </a:rPr>
              <a:t>Bệnh nhân nghỉ ngơi 5phút </a:t>
            </a:r>
          </a:p>
          <a:p>
            <a:r>
              <a:rPr sz="2400" dirty="0">
                <a:effectLst/>
              </a:rPr>
              <a:t>Không dùng thuốc kích thích, uống café, hút thuốc lá trước đó</a:t>
            </a:r>
          </a:p>
          <a:p>
            <a:r>
              <a:rPr sz="2400" dirty="0">
                <a:effectLst/>
              </a:rPr>
              <a:t>Không bị bệnh cấp tính</a:t>
            </a:r>
          </a:p>
          <a:p>
            <a:r>
              <a:rPr sz="2400" dirty="0">
                <a:effectLst/>
              </a:rPr>
              <a:t>Không bĩ stess hay bị kích động thần kinh</a:t>
            </a:r>
          </a:p>
          <a:p>
            <a:r>
              <a:rPr sz="2400" dirty="0">
                <a:effectLst/>
              </a:rPr>
              <a:t>Đo tư thế nằm hoặc ngồi với tay ngay ngang tim.</a:t>
            </a:r>
          </a:p>
        </p:txBody>
      </p:sp>
      <p:pic>
        <p:nvPicPr>
          <p:cNvPr id="36875" name="Picture 36874" descr="ANd9GcTLyCBvEHj1iiAxS4vcVl3aMjp0ealPBOmjWwlmur_Pu205hq95"/>
          <p:cNvPicPr>
            <a:picLocks noChangeAspect="1"/>
          </p:cNvPicPr>
          <p:nvPr/>
        </p:nvPicPr>
        <p:blipFill>
          <a:blip r:embed="rId2"/>
          <a:stretch>
            <a:fillRect/>
          </a:stretch>
        </p:blipFill>
        <p:spPr>
          <a:xfrm>
            <a:off x="5486400" y="1905000"/>
            <a:ext cx="3352800" cy="230187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89089"/>
          <p:cNvSpPr>
            <a:spLocks noGrp="1"/>
          </p:cNvSpPr>
          <p:nvPr>
            <p:ph type="title"/>
          </p:nvPr>
        </p:nvSpPr>
        <p:spPr>
          <a:ln/>
        </p:spPr>
        <p:txBody>
          <a:bodyPr/>
          <a:lstStyle/>
          <a:p>
            <a:r>
              <a:rPr dirty="0">
                <a:effectLst/>
              </a:rPr>
              <a:t>CHẨN ĐOÁN</a:t>
            </a:r>
            <a:br>
              <a:rPr dirty="0">
                <a:effectLst/>
              </a:rPr>
            </a:br>
            <a:r>
              <a:rPr sz="3200" dirty="0">
                <a:effectLst/>
              </a:rPr>
              <a:t>Tiến hành đo</a:t>
            </a:r>
            <a:endParaRPr dirty="0">
              <a:effectLst/>
            </a:endParaRPr>
          </a:p>
        </p:txBody>
      </p:sp>
      <p:sp>
        <p:nvSpPr>
          <p:cNvPr id="89091" name="Text Placeholder 89090"/>
          <p:cNvSpPr>
            <a:spLocks noGrp="1"/>
          </p:cNvSpPr>
          <p:nvPr>
            <p:ph type="body" idx="1"/>
          </p:nvPr>
        </p:nvSpPr>
        <p:spPr>
          <a:xfrm>
            <a:off x="4800600" y="1981200"/>
            <a:ext cx="4343400" cy="4876800"/>
          </a:xfrm>
          <a:ln/>
        </p:spPr>
        <p:txBody>
          <a:bodyPr/>
          <a:lstStyle/>
          <a:p>
            <a:r>
              <a:rPr sz="2400" dirty="0">
                <a:effectLst/>
              </a:rPr>
              <a:t>Băng quấn đặt cánh tay, cách khuỷu tay 3cm</a:t>
            </a:r>
          </a:p>
          <a:p>
            <a:r>
              <a:rPr sz="2400" dirty="0">
                <a:effectLst/>
              </a:rPr>
              <a:t>Ống nghe đặt ở động mạch cánh tay</a:t>
            </a:r>
          </a:p>
          <a:p>
            <a:r>
              <a:rPr sz="2400" dirty="0">
                <a:effectLst/>
              </a:rPr>
              <a:t>Bơm nhanh túi hơi cho đến khi mất mạch, hoặc không nghe thấy 20 – 30mHg.</a:t>
            </a:r>
          </a:p>
          <a:p>
            <a:r>
              <a:rPr sz="2400" dirty="0">
                <a:effectLst/>
              </a:rPr>
              <a:t>Xả túi hơi chậm. </a:t>
            </a:r>
          </a:p>
        </p:txBody>
      </p:sp>
      <p:pic>
        <p:nvPicPr>
          <p:cNvPr id="89092" name="Picture 89091" descr="do huyết áp"/>
          <p:cNvPicPr>
            <a:picLocks noChangeAspect="1"/>
          </p:cNvPicPr>
          <p:nvPr/>
        </p:nvPicPr>
        <p:blipFill>
          <a:blip r:embed="rId2"/>
          <a:stretch>
            <a:fillRect/>
          </a:stretch>
        </p:blipFill>
        <p:spPr>
          <a:xfrm>
            <a:off x="838200" y="2133600"/>
            <a:ext cx="3886200" cy="320357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50177"/>
          <p:cNvSpPr>
            <a:spLocks noGrp="1"/>
          </p:cNvSpPr>
          <p:nvPr>
            <p:ph type="title"/>
          </p:nvPr>
        </p:nvSpPr>
        <p:spPr>
          <a:ln/>
        </p:spPr>
        <p:txBody>
          <a:bodyPr/>
          <a:lstStyle/>
          <a:p>
            <a:r>
              <a:rPr dirty="0">
                <a:effectLst/>
              </a:rPr>
              <a:t>CHẨN ĐOÁN</a:t>
            </a:r>
            <a:br>
              <a:rPr dirty="0">
                <a:effectLst/>
              </a:rPr>
            </a:br>
            <a:r>
              <a:rPr sz="3200" dirty="0">
                <a:effectLst/>
              </a:rPr>
              <a:t>Tiến hành đo</a:t>
            </a:r>
            <a:endParaRPr dirty="0">
              <a:effectLst/>
            </a:endParaRPr>
          </a:p>
        </p:txBody>
      </p:sp>
      <p:sp>
        <p:nvSpPr>
          <p:cNvPr id="50179" name="Text Placeholder 50178"/>
          <p:cNvSpPr>
            <a:spLocks noGrp="1"/>
          </p:cNvSpPr>
          <p:nvPr>
            <p:ph type="body" idx="1"/>
          </p:nvPr>
        </p:nvSpPr>
        <p:spPr>
          <a:xfrm>
            <a:off x="1066800" y="5791200"/>
            <a:ext cx="8077200" cy="1066800"/>
          </a:xfrm>
          <a:ln/>
        </p:spPr>
        <p:txBody>
          <a:bodyPr/>
          <a:lstStyle/>
          <a:p>
            <a:r>
              <a:rPr sz="2400" dirty="0">
                <a:effectLst/>
              </a:rPr>
              <a:t>Tiếng đầu tiên nghe được là huyết áp tâm thu. Tiếng cuối cùng nghe được là huyết áp tâm trương.</a:t>
            </a:r>
          </a:p>
        </p:txBody>
      </p:sp>
      <p:pic>
        <p:nvPicPr>
          <p:cNvPr id="50183" name="Picture 50182"/>
          <p:cNvPicPr>
            <a:picLocks noChangeAspect="1"/>
          </p:cNvPicPr>
          <p:nvPr/>
        </p:nvPicPr>
        <p:blipFill>
          <a:blip r:embed="rId2"/>
          <a:stretch>
            <a:fillRect/>
          </a:stretch>
        </p:blipFill>
        <p:spPr>
          <a:xfrm>
            <a:off x="1524000" y="1981200"/>
            <a:ext cx="4953000" cy="3725863"/>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Placeholder 106498"/>
          <p:cNvSpPr>
            <a:spLocks noGrp="1"/>
          </p:cNvSpPr>
          <p:nvPr>
            <p:ph type="body" idx="1"/>
          </p:nvPr>
        </p:nvSpPr>
        <p:spPr>
          <a:xfrm>
            <a:off x="1066800" y="1981200"/>
            <a:ext cx="7543800" cy="4114800"/>
          </a:xfrm>
          <a:ln/>
        </p:spPr>
        <p:txBody>
          <a:bodyPr/>
          <a:lstStyle/>
          <a:p>
            <a:pPr marL="342900" indent="-342900">
              <a:buClr>
                <a:schemeClr val="hlink"/>
              </a:buClr>
              <a:buSzPct val="70000"/>
              <a:buFont typeface="Wingdings" panose="05000000000000000000" pitchFamily="2" charset="2"/>
              <a:buChar char="n"/>
            </a:pPr>
            <a:r>
              <a:rPr sz="2800" dirty="0">
                <a:effectLst/>
                <a:latin typeface="+mn-lt"/>
                <a:ea typeface="+mn-ea"/>
                <a:cs typeface="+mn-cs"/>
              </a:rPr>
              <a:t>Huyết áp là lực của máu tác động lên một đơn vị diện tích thành mạch</a:t>
            </a:r>
          </a:p>
        </p:txBody>
      </p:sp>
      <p:pic>
        <p:nvPicPr>
          <p:cNvPr id="106500" name="Picture 106499" descr="scan0107"/>
          <p:cNvPicPr>
            <a:picLocks noChangeAspect="1"/>
          </p:cNvPicPr>
          <p:nvPr/>
        </p:nvPicPr>
        <p:blipFill>
          <a:blip r:embed="rId3"/>
          <a:srcRect t="6776" b="42468"/>
          <a:stretch>
            <a:fillRect/>
          </a:stretch>
        </p:blipFill>
        <p:spPr>
          <a:xfrm>
            <a:off x="1295400" y="3275013"/>
            <a:ext cx="7467600" cy="3049587"/>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19809"/>
          <p:cNvSpPr>
            <a:spLocks noGrp="1"/>
          </p:cNvSpPr>
          <p:nvPr>
            <p:ph type="title"/>
          </p:nvPr>
        </p:nvSpPr>
        <p:spPr>
          <a:xfrm>
            <a:off x="1066800" y="304800"/>
            <a:ext cx="7543800" cy="6019800"/>
          </a:xfrm>
          <a:ln/>
        </p:spPr>
        <p:txBody>
          <a:bodyPr/>
          <a:lstStyle/>
          <a:p>
            <a:r>
              <a:rPr sz="3200" dirty="0">
                <a:effectLst/>
              </a:rPr>
              <a:t>7. Huyết áp bao nhiêu được xác định là tăng huyết áp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49153"/>
          <p:cNvSpPr>
            <a:spLocks noGrp="1"/>
          </p:cNvSpPr>
          <p:nvPr>
            <p:ph type="title"/>
          </p:nvPr>
        </p:nvSpPr>
        <p:spPr>
          <a:ln/>
        </p:spPr>
        <p:txBody>
          <a:bodyPr/>
          <a:lstStyle/>
          <a:p>
            <a:r>
              <a:rPr dirty="0">
                <a:effectLst/>
              </a:rPr>
              <a:t>CHẨN ĐOÁN</a:t>
            </a:r>
            <a:br>
              <a:rPr dirty="0">
                <a:effectLst/>
              </a:rPr>
            </a:br>
            <a:r>
              <a:rPr sz="3200" dirty="0">
                <a:effectLst/>
              </a:rPr>
              <a:t>Xác định</a:t>
            </a:r>
            <a:endParaRPr dirty="0">
              <a:effectLst/>
            </a:endParaRPr>
          </a:p>
        </p:txBody>
      </p:sp>
      <p:sp>
        <p:nvSpPr>
          <p:cNvPr id="49155" name="Text Placeholder 49154"/>
          <p:cNvSpPr>
            <a:spLocks noGrp="1"/>
          </p:cNvSpPr>
          <p:nvPr>
            <p:ph type="body" idx="1"/>
          </p:nvPr>
        </p:nvSpPr>
        <p:spPr>
          <a:ln/>
        </p:spPr>
        <p:txBody>
          <a:bodyPr/>
          <a:lstStyle/>
          <a:p>
            <a:r>
              <a:rPr sz="2400" dirty="0">
                <a:effectLst/>
                <a:cs typeface="Tahoma" panose="020B0604030504040204" pitchFamily="34" charset="0"/>
              </a:rPr>
              <a:t>Nếu đo huyết áp tại phòng khám, THA được chẩn đoán khi HA trung bình ≥ 140/80 mmHg ở hơn hai lần đo cách nhau vài tuần</a:t>
            </a:r>
          </a:p>
          <a:p>
            <a:r>
              <a:rPr sz="2400" dirty="0">
                <a:effectLst/>
                <a:cs typeface="Tahoma" panose="020B0604030504040204" pitchFamily="34" charset="0"/>
              </a:rPr>
              <a:t>Nếu đo tại nhà, HA ≥ 135/85 mmHg</a:t>
            </a:r>
          </a:p>
          <a:p>
            <a:r>
              <a:rPr sz="2400" dirty="0">
                <a:effectLst/>
                <a:cs typeface="Tahoma" panose="020B0604030504040204" pitchFamily="34" charset="0"/>
              </a:rPr>
              <a:t>Nếu đo bằng máy đo huyết áp trong 24 giờ, HA ≥ 125/80 mmHg</a:t>
            </a:r>
          </a:p>
          <a:p>
            <a:r>
              <a:rPr sz="2400" dirty="0">
                <a:effectLst/>
                <a:cs typeface="Tahoma" panose="020B0604030504040204" pitchFamily="34" charset="0"/>
              </a:rPr>
              <a:t>Nếu chỉ 1 lần đo tại phòng khám, THA được chẩn đoán khi HA &gt; 210/120 mmHg hoặc có kèm tổn thương cơ quan đích</a:t>
            </a:r>
          </a:p>
          <a:p>
            <a:endParaRPr sz="2400" dirty="0">
              <a:effectLst/>
            </a:endParaRPr>
          </a:p>
        </p:txBody>
      </p:sp>
      <p:sp>
        <p:nvSpPr>
          <p:cNvPr id="49156" name="Rectangle 4"/>
          <p:cNvSpPr/>
          <p:nvPr/>
        </p:nvSpPr>
        <p:spPr>
          <a:xfrm>
            <a:off x="3810000" y="6096000"/>
            <a:ext cx="5257800" cy="641350"/>
          </a:xfrm>
          <a:prstGeom prst="rect">
            <a:avLst/>
          </a:prstGeom>
          <a:noFill/>
          <a:ln w="9525">
            <a:noFill/>
          </a:ln>
        </p:spPr>
        <p:txBody>
          <a:bodyPr>
            <a:spAutoFit/>
          </a:bodyPr>
          <a:lstStyle/>
          <a:p>
            <a:pPr eaLnBrk="1" hangingPunct="1"/>
            <a:r>
              <a:rPr dirty="0">
                <a:latin typeface="Tahoma" panose="020B0604030504040204" pitchFamily="34" charset="0"/>
                <a:cs typeface="Tahoma" panose="020B0604030504040204" pitchFamily="34" charset="0"/>
              </a:rPr>
              <a:t>The Washington Manual of Medical Therapeutics</a:t>
            </a:r>
            <a:br>
              <a:rPr dirty="0">
                <a:latin typeface="Tahoma" panose="020B0604030504040204" pitchFamily="34" charset="0"/>
                <a:cs typeface="Tahoma" panose="020B0604030504040204" pitchFamily="34" charset="0"/>
              </a:rPr>
            </a:br>
            <a:r>
              <a:rPr dirty="0">
                <a:latin typeface="Tahoma" panose="020B0604030504040204" pitchFamily="34" charset="0"/>
                <a:cs typeface="Tahoma" panose="020B0604030504040204" pitchFamily="34" charset="0"/>
              </a:rPr>
              <a:t>Bệnh học nội khoa</a:t>
            </a:r>
            <a:endParaRPr dirty="0">
              <a:latin typeface="Tahoma" panose="020B0604030504040204" pitchFamily="34" charset="0"/>
              <a:ea typeface="Tahoma" panose="020B060403050404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outerShdw blurRad="38100" dist="38100" dir="2700000">
                    <a:srgbClr val="000000"/>
                  </a:outerShdw>
                </a:effectLst>
              </a:rPr>
              <a:t>CHẨN ĐOÁN</a:t>
            </a:r>
            <a:br>
              <a:rPr dirty="0">
                <a:effectLst>
                  <a:outerShdw blurRad="38100" dist="38100" dir="2700000">
                    <a:srgbClr val="000000"/>
                  </a:outerShdw>
                </a:effectLst>
              </a:rPr>
            </a:br>
            <a:r>
              <a:rPr sz="3200" dirty="0">
                <a:effectLst>
                  <a:outerShdw blurRad="38100" dist="38100" dir="2700000">
                    <a:srgbClr val="000000"/>
                  </a:outerShdw>
                </a:effectLst>
              </a:rPr>
              <a:t>Phân loại tăng huyết áp</a:t>
            </a:r>
            <a:endParaRPr dirty="0">
              <a:effectLst>
                <a:outerShdw blurRad="38100" dist="38100" dir="2700000">
                  <a:srgbClr val="000000"/>
                </a:outerShdw>
              </a:effectLst>
            </a:endParaRPr>
          </a:p>
        </p:txBody>
      </p:sp>
      <p:graphicFrame>
        <p:nvGraphicFramePr>
          <p:cNvPr id="47149" name="Content Placeholder 47148"/>
          <p:cNvGraphicFramePr>
            <a:graphicFrameLocks noGrp="1"/>
          </p:cNvGraphicFramePr>
          <p:nvPr>
            <p:ph idx="1"/>
          </p:nvPr>
        </p:nvGraphicFramePr>
        <p:xfrm>
          <a:off x="1066800" y="1981200"/>
          <a:ext cx="7924800" cy="4038600"/>
        </p:xfrm>
        <a:graphic>
          <a:graphicData uri="http://schemas.openxmlformats.org/drawingml/2006/table">
            <a:tbl>
              <a:tblPr/>
              <a:tblGrid>
                <a:gridCol w="2641600">
                  <a:extLst>
                    <a:ext uri="{9D8B030D-6E8A-4147-A177-3AD203B41FA5}">
                      <a16:colId xmlns:a16="http://schemas.microsoft.com/office/drawing/2014/main" val="20000"/>
                    </a:ext>
                  </a:extLst>
                </a:gridCol>
                <a:gridCol w="2392363">
                  <a:extLst>
                    <a:ext uri="{9D8B030D-6E8A-4147-A177-3AD203B41FA5}">
                      <a16:colId xmlns:a16="http://schemas.microsoft.com/office/drawing/2014/main" val="20001"/>
                    </a:ext>
                  </a:extLst>
                </a:gridCol>
                <a:gridCol w="2890837">
                  <a:extLst>
                    <a:ext uri="{9D8B030D-6E8A-4147-A177-3AD203B41FA5}">
                      <a16:colId xmlns:a16="http://schemas.microsoft.com/office/drawing/2014/main" val="20002"/>
                    </a:ext>
                  </a:extLst>
                </a:gridCol>
              </a:tblGrid>
              <a:tr h="762000">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endParaRPr lang="en-US" sz="2200" dirty="0">
                        <a:solidFill>
                          <a:srgbClr val="FFFFFF"/>
                        </a:solidFill>
                        <a:latin typeface="Arial" panose="020B0604020202020204" pitchFamily="34" charset="0"/>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bg1"/>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chemeClr val="bg1"/>
                          </a:solidFill>
                          <a:latin typeface="Arial" panose="020B0604020202020204" pitchFamily="34" charset="0"/>
                          <a:cs typeface="Tahoma" panose="020B0604030504040204" pitchFamily="34" charset="0"/>
                        </a:rPr>
                        <a:t>Huyết áp tâm thu</a:t>
                      </a:r>
                      <a:endParaRPr lang="en-US" sz="2200" dirty="0">
                        <a:solidFill>
                          <a:schemeClr val="bg1"/>
                        </a:solidFill>
                        <a:latin typeface="Arial" panose="020B0604020202020204" pitchFamily="34" charset="0"/>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tx1"/>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chemeClr val="bg1"/>
                          </a:solidFill>
                          <a:latin typeface="Arial" panose="020B0604020202020204" pitchFamily="34" charset="0"/>
                          <a:cs typeface="Tahoma" panose="020B0604030504040204" pitchFamily="34" charset="0"/>
                        </a:rPr>
                        <a:t>Huyết áp tâm trương</a:t>
                      </a:r>
                      <a:endParaRPr lang="en-US" sz="2200" dirty="0">
                        <a:solidFill>
                          <a:schemeClr val="bg1"/>
                        </a:solidFill>
                        <a:latin typeface="Arial" panose="020B0604020202020204" pitchFamily="34" charset="0"/>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681038">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latin typeface="Arial" panose="020B0604020202020204" pitchFamily="34" charset="0"/>
                          <a:cs typeface="Tahoma" panose="020B0604030504040204" pitchFamily="34" charset="0"/>
                        </a:rPr>
                        <a:t>Bình thường</a:t>
                      </a:r>
                      <a:endParaRPr lang="en-US" sz="2200" dirty="0">
                        <a:solidFill>
                          <a:srgbClr val="000000"/>
                        </a:solidFill>
                        <a:latin typeface="Arial" panose="020B0604020202020204" pitchFamily="34" charset="0"/>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latin typeface="Arial" panose="020B0604020202020204" pitchFamily="34" charset="0"/>
                          <a:cs typeface="Tahoma" panose="020B0604030504040204" pitchFamily="34" charset="0"/>
                        </a:rPr>
                        <a:t>&lt;120</a:t>
                      </a:r>
                      <a:endParaRPr lang="en-US" sz="2200" dirty="0">
                        <a:solidFill>
                          <a:srgbClr val="000000"/>
                        </a:solidFill>
                        <a:latin typeface="Arial" panose="020B0604020202020204" pitchFamily="34" charset="0"/>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latin typeface="Arial" panose="020B0604020202020204" pitchFamily="34" charset="0"/>
                          <a:cs typeface="Tahoma" panose="020B0604030504040204" pitchFamily="34" charset="0"/>
                        </a:rPr>
                        <a:t>&lt;80</a:t>
                      </a:r>
                      <a:endParaRPr lang="en-US" sz="2200" dirty="0">
                        <a:solidFill>
                          <a:srgbClr val="000000"/>
                        </a:solidFill>
                        <a:latin typeface="Arial" panose="020B0604020202020204" pitchFamily="34" charset="0"/>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extLst>
                  <a:ext uri="{0D108BD9-81ED-4DB2-BD59-A6C34878D82A}">
                    <a16:rowId xmlns:a16="http://schemas.microsoft.com/office/drawing/2014/main" val="10001"/>
                  </a:ext>
                </a:extLst>
              </a:tr>
              <a:tr h="614362">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latin typeface="Arial" panose="020B0604020202020204" pitchFamily="34" charset="0"/>
                          <a:cs typeface="Tahoma" panose="020B0604030504040204" pitchFamily="34" charset="0"/>
                        </a:rPr>
                        <a:t>Tiền tăng huyết áp</a:t>
                      </a:r>
                      <a:endParaRPr lang="en-US" sz="2200" dirty="0">
                        <a:solidFill>
                          <a:srgbClr val="000000"/>
                        </a:solidFill>
                        <a:latin typeface="Arial" panose="020B0604020202020204" pitchFamily="34" charset="0"/>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F6EA"/>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latin typeface="Arial" panose="020B0604020202020204" pitchFamily="34" charset="0"/>
                          <a:cs typeface="Tahoma" panose="020B0604030504040204" pitchFamily="34" charset="0"/>
                        </a:rPr>
                        <a:t>120-139</a:t>
                      </a:r>
                      <a:endParaRPr lang="en-US" sz="2200" dirty="0">
                        <a:solidFill>
                          <a:srgbClr val="000000"/>
                        </a:solidFill>
                        <a:latin typeface="Arial" panose="020B0604020202020204" pitchFamily="34" charset="0"/>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F6EA"/>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latin typeface="Arial" panose="020B0604020202020204" pitchFamily="34" charset="0"/>
                          <a:cs typeface="Tahoma" panose="020B0604030504040204" pitchFamily="34" charset="0"/>
                        </a:rPr>
                        <a:t>80-89</a:t>
                      </a:r>
                      <a:endParaRPr lang="en-US" sz="2200" dirty="0">
                        <a:solidFill>
                          <a:srgbClr val="000000"/>
                        </a:solidFill>
                        <a:latin typeface="Arial" panose="020B0604020202020204" pitchFamily="34" charset="0"/>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F6EA"/>
                    </a:solidFill>
                  </a:tcPr>
                </a:tc>
                <a:extLst>
                  <a:ext uri="{0D108BD9-81ED-4DB2-BD59-A6C34878D82A}">
                    <a16:rowId xmlns:a16="http://schemas.microsoft.com/office/drawing/2014/main" val="10002"/>
                  </a:ext>
                </a:extLst>
              </a:tr>
              <a:tr h="685800">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latin typeface="Arial" panose="020B0604020202020204" pitchFamily="34" charset="0"/>
                          <a:cs typeface="Tahoma" panose="020B0604030504040204" pitchFamily="34" charset="0"/>
                        </a:rPr>
                        <a:t>Tăng huyết áp</a:t>
                      </a:r>
                      <a:endParaRPr lang="en-US" sz="2200" dirty="0">
                        <a:solidFill>
                          <a:srgbClr val="000000"/>
                        </a:solidFill>
                        <a:latin typeface="Arial" panose="020B0604020202020204" pitchFamily="34" charset="0"/>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latin typeface="Arial" panose="020B0604020202020204" pitchFamily="34" charset="0"/>
                          <a:cs typeface="Tahoma" panose="020B0604030504040204" pitchFamily="34" charset="0"/>
                        </a:rPr>
                        <a:t>≥ 140 </a:t>
                      </a:r>
                      <a:endParaRPr lang="en-US" sz="2200" dirty="0">
                        <a:solidFill>
                          <a:srgbClr val="000000"/>
                        </a:solidFill>
                        <a:latin typeface="Arial" panose="020B0604020202020204" pitchFamily="34" charset="0"/>
                        <a:ea typeface="Arial" panose="020B060402020202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latin typeface="Arial" panose="020B0604020202020204" pitchFamily="34" charset="0"/>
                          <a:cs typeface="Tahoma" panose="020B0604030504040204" pitchFamily="34" charset="0"/>
                        </a:rPr>
                        <a:t>≥ 90</a:t>
                      </a:r>
                      <a:endParaRPr lang="en-US" sz="2200" dirty="0">
                        <a:solidFill>
                          <a:srgbClr val="000000"/>
                        </a:solidFill>
                        <a:latin typeface="Arial" panose="020B0604020202020204" pitchFamily="34" charset="0"/>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extLst>
                  <a:ext uri="{0D108BD9-81ED-4DB2-BD59-A6C34878D82A}">
                    <a16:rowId xmlns:a16="http://schemas.microsoft.com/office/drawing/2014/main" val="10003"/>
                  </a:ext>
                </a:extLst>
              </a:tr>
              <a:tr h="609600">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latin typeface="Arial" panose="020B0604020202020204" pitchFamily="34" charset="0"/>
                          <a:cs typeface="Tahoma" panose="020B0604030504040204" pitchFamily="34" charset="0"/>
                        </a:rPr>
                        <a:t>Độ 1</a:t>
                      </a:r>
                      <a:endParaRPr lang="en-US" sz="2200" dirty="0">
                        <a:solidFill>
                          <a:srgbClr val="000000"/>
                        </a:solidFill>
                        <a:latin typeface="Arial" panose="020B0604020202020204" pitchFamily="34" charset="0"/>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latin typeface="Arial" panose="020B0604020202020204" pitchFamily="34" charset="0"/>
                          <a:cs typeface="Arial" panose="020B0604020202020204" pitchFamily="34" charset="0"/>
                        </a:rPr>
                        <a:t>140 – 159 </a:t>
                      </a:r>
                      <a:endParaRPr lang="en-US" sz="2200" dirty="0">
                        <a:solidFill>
                          <a:srgbClr val="000000"/>
                        </a:solidFill>
                        <a:latin typeface="Arial" panose="020B0604020202020204" pitchFamily="34" charset="0"/>
                        <a:ea typeface="Arial" panose="020B060402020202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latin typeface="Arial" panose="020B0604020202020204" pitchFamily="34" charset="0"/>
                          <a:cs typeface="Tahoma" panose="020B0604030504040204" pitchFamily="34" charset="0"/>
                        </a:rPr>
                        <a:t>90 – 99 </a:t>
                      </a:r>
                      <a:endParaRPr lang="en-US" sz="2200" dirty="0">
                        <a:solidFill>
                          <a:srgbClr val="000000"/>
                        </a:solidFill>
                        <a:latin typeface="Arial" panose="020B0604020202020204" pitchFamily="34" charset="0"/>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extLst>
                  <a:ext uri="{0D108BD9-81ED-4DB2-BD59-A6C34878D82A}">
                    <a16:rowId xmlns:a16="http://schemas.microsoft.com/office/drawing/2014/main" val="10004"/>
                  </a:ext>
                </a:extLst>
              </a:tr>
              <a:tr h="685800">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latin typeface="Arial" panose="020B0604020202020204" pitchFamily="34" charset="0"/>
                          <a:cs typeface="Tahoma" panose="020B0604030504040204" pitchFamily="34" charset="0"/>
                        </a:rPr>
                        <a:t>Độ 2</a:t>
                      </a:r>
                      <a:endParaRPr lang="en-US" sz="2200" dirty="0">
                        <a:solidFill>
                          <a:srgbClr val="000000"/>
                        </a:solidFill>
                        <a:latin typeface="Arial" panose="020B0604020202020204" pitchFamily="34" charset="0"/>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latin typeface="Arial" panose="020B0604020202020204" pitchFamily="34" charset="0"/>
                          <a:cs typeface="Tahoma" panose="020B0604030504040204" pitchFamily="34" charset="0"/>
                        </a:rPr>
                        <a:t>≥ 160</a:t>
                      </a:r>
                      <a:endParaRPr lang="en-US" sz="2200" dirty="0">
                        <a:solidFill>
                          <a:srgbClr val="000000"/>
                        </a:solidFill>
                        <a:latin typeface="Arial" panose="020B0604020202020204" pitchFamily="34" charset="0"/>
                        <a:ea typeface="Arial" panose="020B060402020202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latin typeface="Arial" panose="020B0604020202020204" pitchFamily="34" charset="0"/>
                          <a:cs typeface="Tahoma" panose="020B0604030504040204" pitchFamily="34" charset="0"/>
                        </a:rPr>
                        <a:t>≥ 100</a:t>
                      </a:r>
                      <a:endParaRPr lang="en-US" sz="2200" dirty="0">
                        <a:solidFill>
                          <a:srgbClr val="000000"/>
                        </a:solidFill>
                        <a:latin typeface="Arial" panose="020B0604020202020204" pitchFamily="34" charset="0"/>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extLst>
                  <a:ext uri="{0D108BD9-81ED-4DB2-BD59-A6C34878D82A}">
                    <a16:rowId xmlns:a16="http://schemas.microsoft.com/office/drawing/2014/main" val="10005"/>
                  </a:ext>
                </a:extLst>
              </a:tr>
            </a:tbl>
          </a:graphicData>
        </a:graphic>
      </p:graphicFrame>
      <p:sp>
        <p:nvSpPr>
          <p:cNvPr id="47129" name="TextBox 6"/>
          <p:cNvSpPr txBox="1"/>
          <p:nvPr/>
        </p:nvSpPr>
        <p:spPr>
          <a:xfrm>
            <a:off x="3657600" y="6324600"/>
            <a:ext cx="5486400" cy="366713"/>
          </a:xfrm>
          <a:prstGeom prst="rect">
            <a:avLst/>
          </a:prstGeom>
          <a:noFill/>
          <a:ln w="9525">
            <a:noFill/>
          </a:ln>
        </p:spPr>
        <p:txBody>
          <a:bodyPr>
            <a:spAutoFit/>
          </a:bodyPr>
          <a:lstStyle/>
          <a:p>
            <a:pPr eaLnBrk="1" hangingPunct="1"/>
            <a:r>
              <a:rPr dirty="0">
                <a:latin typeface="Tahoma" panose="020B0604030504040204" pitchFamily="34" charset="0"/>
                <a:cs typeface="Tahoma" panose="020B0604030504040204" pitchFamily="34" charset="0"/>
              </a:rPr>
              <a:t>Liên ủy ban quốc gia Hoa Kỳ lần thứ VII (JNC VII)</a:t>
            </a:r>
            <a:endParaRPr dirty="0">
              <a:latin typeface="Tahoma" panose="020B0604030504040204" pitchFamily="34" charset="0"/>
              <a:ea typeface="Tahom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20833"/>
          <p:cNvSpPr>
            <a:spLocks noGrp="1"/>
          </p:cNvSpPr>
          <p:nvPr>
            <p:ph type="title"/>
          </p:nvPr>
        </p:nvSpPr>
        <p:spPr>
          <a:xfrm>
            <a:off x="1066800" y="304800"/>
            <a:ext cx="7543800" cy="6019800"/>
          </a:xfrm>
          <a:ln/>
        </p:spPr>
        <p:txBody>
          <a:bodyPr/>
          <a:lstStyle/>
          <a:p>
            <a:r>
              <a:rPr sz="3200" dirty="0">
                <a:effectLst/>
              </a:rPr>
              <a:t>8. Bệnh nhân có huyết áp tâm thu là 150 mmHg, huyết áp tâm trương là 110 mmHg. Bệnh nhân này được phân tăng huyết áp độ mấy ?. Tại sao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51201"/>
          <p:cNvSpPr>
            <a:spLocks noGrp="1"/>
          </p:cNvSpPr>
          <p:nvPr>
            <p:ph type="title"/>
          </p:nvPr>
        </p:nvSpPr>
        <p:spPr>
          <a:ln/>
        </p:spPr>
        <p:txBody>
          <a:bodyPr/>
          <a:lstStyle/>
          <a:p>
            <a:r>
              <a:rPr dirty="0">
                <a:effectLst/>
              </a:rPr>
              <a:t>CHẨN ĐOÁN</a:t>
            </a:r>
            <a:br>
              <a:rPr dirty="0">
                <a:effectLst/>
              </a:rPr>
            </a:br>
            <a:r>
              <a:rPr sz="3200" dirty="0">
                <a:effectLst/>
              </a:rPr>
              <a:t>Phân biệt</a:t>
            </a:r>
            <a:endParaRPr dirty="0">
              <a:effectLst/>
            </a:endParaRPr>
          </a:p>
        </p:txBody>
      </p:sp>
      <p:sp>
        <p:nvSpPr>
          <p:cNvPr id="51203" name="Text Placeholder 51202"/>
          <p:cNvSpPr>
            <a:spLocks noGrp="1"/>
          </p:cNvSpPr>
          <p:nvPr>
            <p:ph type="body" idx="1"/>
          </p:nvPr>
        </p:nvSpPr>
        <p:spPr>
          <a:xfrm>
            <a:off x="1066800" y="1981200"/>
            <a:ext cx="4800600" cy="4114800"/>
          </a:xfrm>
          <a:ln/>
        </p:spPr>
        <p:txBody>
          <a:bodyPr/>
          <a:lstStyle/>
          <a:p>
            <a:r>
              <a:rPr sz="2400" dirty="0">
                <a:effectLst/>
              </a:rPr>
              <a:t>Tăng huyết áp áo choàng trắng</a:t>
            </a:r>
          </a:p>
          <a:p>
            <a:pPr>
              <a:buNone/>
            </a:pPr>
            <a:r>
              <a:rPr sz="2400" dirty="0">
                <a:effectLst/>
              </a:rPr>
              <a:t>	Huyết áp cao tại nơi khám, nhưng tại nơi khác thì hoàn toàn bình thường  </a:t>
            </a:r>
            <a:endParaRPr sz="2800" dirty="0">
              <a:effectLst/>
            </a:endParaRPr>
          </a:p>
        </p:txBody>
      </p:sp>
      <p:pic>
        <p:nvPicPr>
          <p:cNvPr id="51204" name="Picture 51203" descr="áo choàng trắng"/>
          <p:cNvPicPr>
            <a:picLocks noChangeAspect="1"/>
          </p:cNvPicPr>
          <p:nvPr/>
        </p:nvPicPr>
        <p:blipFill>
          <a:blip r:embed="rId2"/>
          <a:stretch>
            <a:fillRect/>
          </a:stretch>
        </p:blipFill>
        <p:spPr>
          <a:xfrm>
            <a:off x="5943600" y="1905000"/>
            <a:ext cx="2847975" cy="396240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52225"/>
          <p:cNvSpPr>
            <a:spLocks noGrp="1"/>
          </p:cNvSpPr>
          <p:nvPr>
            <p:ph type="title"/>
          </p:nvPr>
        </p:nvSpPr>
        <p:spPr>
          <a:ln/>
        </p:spPr>
        <p:txBody>
          <a:bodyPr/>
          <a:lstStyle/>
          <a:p>
            <a:r>
              <a:rPr dirty="0">
                <a:effectLst/>
              </a:rPr>
              <a:t>CHẨN ĐOÁN</a:t>
            </a:r>
            <a:br>
              <a:rPr dirty="0">
                <a:effectLst/>
              </a:rPr>
            </a:br>
            <a:r>
              <a:rPr sz="3200" dirty="0">
                <a:effectLst/>
              </a:rPr>
              <a:t>Trường hợp đặc biệt</a:t>
            </a:r>
            <a:endParaRPr dirty="0">
              <a:effectLst/>
            </a:endParaRPr>
          </a:p>
        </p:txBody>
      </p:sp>
      <p:sp>
        <p:nvSpPr>
          <p:cNvPr id="52227" name="Text Placeholder 52226"/>
          <p:cNvSpPr>
            <a:spLocks noGrp="1"/>
          </p:cNvSpPr>
          <p:nvPr>
            <p:ph type="body" idx="1"/>
          </p:nvPr>
        </p:nvSpPr>
        <p:spPr>
          <a:xfrm>
            <a:off x="1066800" y="1981200"/>
            <a:ext cx="7620000" cy="4114800"/>
          </a:xfrm>
          <a:ln/>
        </p:spPr>
        <p:txBody>
          <a:bodyPr/>
          <a:lstStyle/>
          <a:p>
            <a:r>
              <a:rPr sz="2400" dirty="0">
                <a:effectLst/>
              </a:rPr>
              <a:t>Tăng huyết áp áo ẩn dấu (lưu </a:t>
            </a:r>
            <a:r>
              <a:rPr sz="2400" dirty="0" err="1">
                <a:effectLst/>
              </a:rPr>
              <a:t>động</a:t>
            </a:r>
            <a:r>
              <a:rPr sz="2400" dirty="0">
                <a:effectLst/>
              </a:rPr>
              <a:t>)</a:t>
            </a:r>
          </a:p>
          <a:p>
            <a:pPr>
              <a:buNone/>
            </a:pPr>
            <a:r>
              <a:rPr sz="2400" dirty="0">
                <a:effectLst/>
              </a:rPr>
              <a:t>	Huyết áp thấp tại nơi khám, nhưng tại nơi khác thì huyết áp cao. </a:t>
            </a:r>
          </a:p>
          <a:p>
            <a:pPr>
              <a:buNone/>
            </a:pPr>
            <a:r>
              <a:rPr sz="2400" dirty="0">
                <a:effectLst/>
              </a:rPr>
              <a:t>	</a:t>
            </a:r>
          </a:p>
          <a:p>
            <a:pPr>
              <a:buNone/>
            </a:pPr>
            <a:r>
              <a:rPr sz="2400" dirty="0">
                <a:effectLst/>
              </a:rPr>
              <a:t>	Chẩn đoán : dùng Holter huyết áp 24 giờ.</a:t>
            </a:r>
            <a:endParaRPr sz="2800" dirty="0">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21857"/>
          <p:cNvSpPr>
            <a:spLocks noGrp="1"/>
          </p:cNvSpPr>
          <p:nvPr>
            <p:ph type="title"/>
          </p:nvPr>
        </p:nvSpPr>
        <p:spPr>
          <a:xfrm>
            <a:off x="1066800" y="304800"/>
            <a:ext cx="7543800" cy="6019800"/>
          </a:xfrm>
          <a:ln/>
        </p:spPr>
        <p:txBody>
          <a:bodyPr/>
          <a:lstStyle/>
          <a:p>
            <a:r>
              <a:rPr sz="3200" dirty="0">
                <a:effectLst/>
              </a:rPr>
              <a:t>9. Kể một triệu chứng của tăng huyết áp mà bạn biết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TRIỆU CHỨNG</a:t>
            </a:r>
          </a:p>
        </p:txBody>
      </p:sp>
      <p:sp>
        <p:nvSpPr>
          <p:cNvPr id="82947" name="Content Placeholder 2"/>
          <p:cNvSpPr/>
          <p:nvPr/>
        </p:nvSpPr>
        <p:spPr>
          <a:xfrm>
            <a:off x="1066800" y="1981200"/>
            <a:ext cx="7620000" cy="4114800"/>
          </a:xfrm>
          <a:prstGeom prst="rect">
            <a:avLst/>
          </a:prstGeom>
          <a:noFill/>
          <a:ln w="9525">
            <a:noFill/>
          </a:ln>
        </p:spPr>
        <p:txBody>
          <a:bodyPr/>
          <a:lst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latin typeface="+mn-lt"/>
              </a:defRPr>
            </a:lvl2pPr>
            <a:lvl3pPr marL="1143000" indent="-228600" algn="l" rtl="0" fontAlgn="base">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defRPr>
            </a:lvl3pPr>
            <a:lvl4pPr marL="1600200" indent="-228600" algn="l" rtl="0" fontAlgn="base">
              <a:spcBef>
                <a:spcPct val="20000"/>
              </a:spcBef>
              <a:spcAft>
                <a:spcPct val="0"/>
              </a:spcAft>
              <a:buClr>
                <a:schemeClr val="tx1"/>
              </a:buClr>
              <a:buChar char="–"/>
              <a:defRPr sz="2000">
                <a:solidFill>
                  <a:schemeClr val="tx1"/>
                </a:solidFill>
                <a:effectLst/>
                <a:latin typeface="+mn-lt"/>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defRPr>
            </a:lvl5pPr>
          </a:lstStyle>
          <a:p>
            <a:pPr lvl="0">
              <a:buNone/>
            </a:pPr>
            <a:r>
              <a:rPr sz="2400" b="1" dirty="0">
                <a:solidFill>
                  <a:schemeClr val="tx2"/>
                </a:solidFill>
                <a:cs typeface="Tahoma" panose="020B0604030504040204" pitchFamily="34" charset="0"/>
              </a:rPr>
              <a:t>Không có triệu chứng</a:t>
            </a:r>
          </a:p>
          <a:p>
            <a:pPr lvl="0">
              <a:buNone/>
            </a:pPr>
            <a:endParaRPr sz="2400" b="1" dirty="0">
              <a:solidFill>
                <a:schemeClr val="tx2"/>
              </a:solidFill>
              <a:cs typeface="Tahoma" panose="020B0604030504040204" pitchFamily="34" charset="0"/>
            </a:endParaRPr>
          </a:p>
          <a:p>
            <a:pPr lvl="0">
              <a:buNone/>
            </a:pPr>
            <a:endParaRPr sz="2400" b="1" dirty="0">
              <a:solidFill>
                <a:schemeClr val="tx2"/>
              </a:solidFill>
              <a:cs typeface="Tahoma" panose="020B0604030504040204" pitchFamily="34" charset="0"/>
            </a:endParaRPr>
          </a:p>
          <a:p>
            <a:pPr lvl="0">
              <a:buNone/>
            </a:pPr>
            <a:endParaRPr sz="2400" b="1" dirty="0">
              <a:solidFill>
                <a:schemeClr val="tx2"/>
              </a:solidFill>
              <a:cs typeface="Tahoma" panose="020B0604030504040204" pitchFamily="34" charset="0"/>
            </a:endParaRPr>
          </a:p>
          <a:p>
            <a:pPr lvl="0">
              <a:buNone/>
            </a:pPr>
            <a:endParaRPr sz="2400" b="1" dirty="0">
              <a:solidFill>
                <a:schemeClr val="tx2"/>
              </a:solidFill>
              <a:cs typeface="Tahoma" panose="020B0604030504040204" pitchFamily="34" charset="0"/>
            </a:endParaRPr>
          </a:p>
          <a:p>
            <a:pPr lvl="0">
              <a:buNone/>
            </a:pPr>
            <a:endParaRPr sz="2400" b="1" dirty="0">
              <a:solidFill>
                <a:schemeClr val="tx2"/>
              </a:solidFill>
              <a:cs typeface="Tahoma" panose="020B0604030504040204" pitchFamily="34" charset="0"/>
            </a:endParaRPr>
          </a:p>
          <a:p>
            <a:pPr lvl="0">
              <a:buNone/>
            </a:pPr>
            <a:endParaRPr sz="2400" b="1" dirty="0">
              <a:solidFill>
                <a:schemeClr val="tx2"/>
              </a:solidFill>
              <a:ea typeface="Tahoma" panose="020B0604030504040204" pitchFamily="34" charset="0"/>
            </a:endParaRPr>
          </a:p>
        </p:txBody>
      </p:sp>
      <p:pic>
        <p:nvPicPr>
          <p:cNvPr id="82948" name="Picture 82947" descr="images (5)"/>
          <p:cNvPicPr>
            <a:picLocks noChangeAspect="1"/>
          </p:cNvPicPr>
          <p:nvPr/>
        </p:nvPicPr>
        <p:blipFill>
          <a:blip r:embed="rId3"/>
          <a:stretch>
            <a:fillRect/>
          </a:stretch>
        </p:blipFill>
        <p:spPr>
          <a:xfrm>
            <a:off x="1219200" y="2590800"/>
            <a:ext cx="5257800" cy="3265488"/>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TRIỆU CHỨNG</a:t>
            </a:r>
          </a:p>
        </p:txBody>
      </p:sp>
      <p:sp>
        <p:nvSpPr>
          <p:cNvPr id="83971" name="Content Placeholder 2"/>
          <p:cNvSpPr/>
          <p:nvPr/>
        </p:nvSpPr>
        <p:spPr>
          <a:xfrm>
            <a:off x="1066800" y="1981200"/>
            <a:ext cx="4724400" cy="4114800"/>
          </a:xfrm>
          <a:prstGeom prst="rect">
            <a:avLst/>
          </a:prstGeom>
          <a:noFill/>
          <a:ln w="9525">
            <a:noFill/>
          </a:ln>
        </p:spPr>
        <p:txBody>
          <a:bodyPr/>
          <a:lst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latin typeface="+mn-lt"/>
              </a:defRPr>
            </a:lvl2pPr>
            <a:lvl3pPr marL="1143000" indent="-228600" algn="l" rtl="0" fontAlgn="base">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defRPr>
            </a:lvl3pPr>
            <a:lvl4pPr marL="1600200" indent="-228600" algn="l" rtl="0" fontAlgn="base">
              <a:spcBef>
                <a:spcPct val="20000"/>
              </a:spcBef>
              <a:spcAft>
                <a:spcPct val="0"/>
              </a:spcAft>
              <a:buClr>
                <a:schemeClr val="tx1"/>
              </a:buClr>
              <a:buChar char="–"/>
              <a:defRPr sz="2000">
                <a:solidFill>
                  <a:schemeClr val="tx1"/>
                </a:solidFill>
                <a:effectLst/>
                <a:latin typeface="+mn-lt"/>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defRPr>
            </a:lvl5pPr>
          </a:lstStyle>
          <a:p>
            <a:pPr lvl="0">
              <a:buNone/>
            </a:pPr>
            <a:r>
              <a:rPr sz="2400" b="1" dirty="0">
                <a:solidFill>
                  <a:schemeClr val="tx2"/>
                </a:solidFill>
                <a:cs typeface="Tahoma" panose="020B0604030504040204" pitchFamily="34" charset="0"/>
              </a:rPr>
              <a:t>Triệu chứng do huyết áp tăng</a:t>
            </a:r>
          </a:p>
          <a:p>
            <a:pPr lvl="0"/>
            <a:r>
              <a:rPr sz="2400" dirty="0">
                <a:cs typeface="Tahoma" panose="020B0604030504040204" pitchFamily="34" charset="0"/>
              </a:rPr>
              <a:t>Đau đầu buổi sáng sau khi thức dậy, hết sau vài giờ</a:t>
            </a:r>
          </a:p>
          <a:p>
            <a:pPr lvl="0"/>
            <a:r>
              <a:rPr sz="2400" dirty="0">
                <a:cs typeface="Tahoma" panose="020B0604030504040204" pitchFamily="34" charset="0"/>
              </a:rPr>
              <a:t>Chóng mặt</a:t>
            </a:r>
          </a:p>
          <a:p>
            <a:pPr lvl="0"/>
            <a:r>
              <a:rPr sz="2400" dirty="0">
                <a:cs typeface="Tahoma" panose="020B0604030504040204" pitchFamily="34" charset="0"/>
              </a:rPr>
              <a:t>Mặt đỏ phừng</a:t>
            </a:r>
          </a:p>
          <a:p>
            <a:pPr lvl="0"/>
            <a:r>
              <a:rPr sz="2400" dirty="0">
                <a:cs typeface="Tahoma" panose="020B0604030504040204" pitchFamily="34" charset="0"/>
              </a:rPr>
              <a:t>Hồi hộp, mau mệt mỏi</a:t>
            </a:r>
            <a:endParaRPr sz="2400" dirty="0">
              <a:ea typeface="Tahoma" panose="020B0604030504040204" pitchFamily="34" charset="0"/>
            </a:endParaRPr>
          </a:p>
        </p:txBody>
      </p:sp>
      <p:pic>
        <p:nvPicPr>
          <p:cNvPr id="83972" name="Picture 83971" descr="images"/>
          <p:cNvPicPr>
            <a:picLocks noChangeAspect="1"/>
          </p:cNvPicPr>
          <p:nvPr/>
        </p:nvPicPr>
        <p:blipFill>
          <a:blip r:embed="rId2"/>
          <a:stretch>
            <a:fillRect/>
          </a:stretch>
        </p:blipFill>
        <p:spPr>
          <a:xfrm>
            <a:off x="6553200" y="228600"/>
            <a:ext cx="2286000" cy="2286000"/>
          </a:xfrm>
          <a:prstGeom prst="rect">
            <a:avLst/>
          </a:prstGeom>
          <a:noFill/>
          <a:ln w="9525">
            <a:noFill/>
          </a:ln>
        </p:spPr>
      </p:pic>
      <p:pic>
        <p:nvPicPr>
          <p:cNvPr id="83973" name="Picture 83972" descr="hồi hộp"/>
          <p:cNvPicPr>
            <a:picLocks noChangeAspect="1"/>
          </p:cNvPicPr>
          <p:nvPr/>
        </p:nvPicPr>
        <p:blipFill>
          <a:blip r:embed="rId3"/>
          <a:stretch>
            <a:fillRect/>
          </a:stretch>
        </p:blipFill>
        <p:spPr>
          <a:xfrm>
            <a:off x="6553200" y="2743200"/>
            <a:ext cx="2286000" cy="2286000"/>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TRIỆU CHỨNG</a:t>
            </a:r>
          </a:p>
        </p:txBody>
      </p:sp>
      <p:sp>
        <p:nvSpPr>
          <p:cNvPr id="84995" name="Content Placeholder 2"/>
          <p:cNvSpPr/>
          <p:nvPr/>
        </p:nvSpPr>
        <p:spPr>
          <a:xfrm>
            <a:off x="1066800" y="1981200"/>
            <a:ext cx="7772400" cy="4114800"/>
          </a:xfrm>
          <a:prstGeom prst="rect">
            <a:avLst/>
          </a:prstGeom>
          <a:noFill/>
          <a:ln w="9525">
            <a:noFill/>
          </a:ln>
        </p:spPr>
        <p:txBody>
          <a:bodyPr/>
          <a:lst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latin typeface="+mn-lt"/>
              </a:defRPr>
            </a:lvl2pPr>
            <a:lvl3pPr marL="1143000" indent="-228600" algn="l" rtl="0" fontAlgn="base">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defRPr>
            </a:lvl3pPr>
            <a:lvl4pPr marL="1600200" indent="-228600" algn="l" rtl="0" fontAlgn="base">
              <a:spcBef>
                <a:spcPct val="20000"/>
              </a:spcBef>
              <a:spcAft>
                <a:spcPct val="0"/>
              </a:spcAft>
              <a:buClr>
                <a:schemeClr val="tx1"/>
              </a:buClr>
              <a:buChar char="–"/>
              <a:defRPr sz="2000">
                <a:solidFill>
                  <a:schemeClr val="tx1"/>
                </a:solidFill>
                <a:effectLst/>
                <a:latin typeface="+mn-lt"/>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defRPr>
            </a:lvl5pPr>
          </a:lstStyle>
          <a:p>
            <a:pPr lvl="0">
              <a:buNone/>
            </a:pPr>
            <a:r>
              <a:rPr sz="2400" b="1" dirty="0">
                <a:solidFill>
                  <a:schemeClr val="tx2"/>
                </a:solidFill>
                <a:cs typeface="Tahoma" panose="020B0604030504040204" pitchFamily="34" charset="0"/>
              </a:rPr>
              <a:t>Triệu chứng do mạch máu do tăng huyết áp </a:t>
            </a:r>
          </a:p>
          <a:p>
            <a:pPr lvl="0"/>
            <a:r>
              <a:rPr sz="2400" dirty="0">
                <a:cs typeface="Tahoma" panose="020B0604030504040204" pitchFamily="34" charset="0"/>
              </a:rPr>
              <a:t>Chảy máu mũi</a:t>
            </a:r>
          </a:p>
          <a:p>
            <a:pPr lvl="0"/>
            <a:r>
              <a:rPr sz="2400" dirty="0">
                <a:cs typeface="Tahoma" panose="020B0604030504040204" pitchFamily="34" charset="0"/>
              </a:rPr>
              <a:t>Nhìn lòa </a:t>
            </a:r>
          </a:p>
          <a:p>
            <a:pPr lvl="0"/>
            <a:r>
              <a:rPr sz="2400" dirty="0">
                <a:cs typeface="Tahoma" panose="020B0604030504040204" pitchFamily="34" charset="0"/>
              </a:rPr>
              <a:t>Đau ngực</a:t>
            </a:r>
          </a:p>
          <a:p>
            <a:pPr lvl="0"/>
            <a:r>
              <a:rPr sz="2400" dirty="0">
                <a:cs typeface="Tahoma" panose="020B0604030504040204" pitchFamily="34" charset="0"/>
              </a:rPr>
              <a:t>Chóng mặt tư thế</a:t>
            </a:r>
            <a:endParaRPr sz="2400" dirty="0">
              <a:ea typeface="Tahoma" panose="020B0604030504040204" pitchFamily="34" charset="0"/>
            </a:endParaRPr>
          </a:p>
        </p:txBody>
      </p:sp>
      <p:pic>
        <p:nvPicPr>
          <p:cNvPr id="84996" name="Picture 84995" descr="images (2)"/>
          <p:cNvPicPr>
            <a:picLocks noChangeAspect="1"/>
          </p:cNvPicPr>
          <p:nvPr/>
        </p:nvPicPr>
        <p:blipFill>
          <a:blip r:embed="rId3"/>
          <a:stretch>
            <a:fillRect/>
          </a:stretch>
        </p:blipFill>
        <p:spPr>
          <a:xfrm>
            <a:off x="1524000" y="4343400"/>
            <a:ext cx="2143125" cy="2143125"/>
          </a:xfrm>
          <a:prstGeom prst="rect">
            <a:avLst/>
          </a:prstGeom>
          <a:noFill/>
          <a:ln w="9525">
            <a:noFill/>
          </a:ln>
        </p:spPr>
      </p:pic>
      <p:pic>
        <p:nvPicPr>
          <p:cNvPr id="84997" name="Picture 84996" descr="images (3)"/>
          <p:cNvPicPr>
            <a:picLocks noChangeAspect="1"/>
          </p:cNvPicPr>
          <p:nvPr/>
        </p:nvPicPr>
        <p:blipFill>
          <a:blip r:embed="rId4"/>
          <a:stretch>
            <a:fillRect/>
          </a:stretch>
        </p:blipFill>
        <p:spPr>
          <a:xfrm>
            <a:off x="3962400" y="4343400"/>
            <a:ext cx="2667000" cy="207962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15713"/>
          <p:cNvSpPr>
            <a:spLocks noGrp="1"/>
          </p:cNvSpPr>
          <p:nvPr>
            <p:ph type="title"/>
          </p:nvPr>
        </p:nvSpPr>
        <p:spPr>
          <a:xfrm>
            <a:off x="1066800" y="304800"/>
            <a:ext cx="7543800" cy="6019800"/>
          </a:xfrm>
          <a:ln/>
        </p:spPr>
        <p:txBody>
          <a:bodyPr anchor="t"/>
          <a:lstStyle/>
          <a:p>
            <a:pPr marL="838200" indent="-838200"/>
            <a:r>
              <a:rPr sz="3200" dirty="0">
                <a:effectLst/>
                <a:latin typeface="+mj-lt"/>
                <a:ea typeface="+mj-ea"/>
                <a:cs typeface="+mj-cs"/>
              </a:rPr>
              <a:t>2. 	Tăng huyết áp là gì ? </a:t>
            </a:r>
            <a:br>
              <a:rPr sz="3200" dirty="0">
                <a:effectLst/>
                <a:latin typeface="+mj-lt"/>
                <a:ea typeface="+mj-ea"/>
                <a:cs typeface="+mj-cs"/>
              </a:rPr>
            </a:br>
            <a:r>
              <a:rPr sz="3200" dirty="0">
                <a:effectLst/>
                <a:latin typeface="+mj-lt"/>
                <a:ea typeface="+mj-ea"/>
                <a:cs typeface="+mj-cs"/>
              </a:rPr>
              <a:t>	</a:t>
            </a:r>
            <a:br>
              <a:rPr sz="3200" dirty="0">
                <a:effectLst/>
                <a:latin typeface="+mj-lt"/>
                <a:ea typeface="+mj-ea"/>
                <a:cs typeface="+mj-cs"/>
              </a:rPr>
            </a:br>
            <a:r>
              <a:rPr sz="3200" dirty="0">
                <a:effectLst/>
                <a:latin typeface="+mj-lt"/>
                <a:ea typeface="+mj-ea"/>
                <a:cs typeface="+mj-cs"/>
              </a:rPr>
              <a:t>Theo bạn tăng huyết áp nguy hiểm hay không nguy hiểm, tại sao, giải 	thích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TRIỆU CHỨNG</a:t>
            </a:r>
          </a:p>
        </p:txBody>
      </p:sp>
      <p:sp>
        <p:nvSpPr>
          <p:cNvPr id="87043" name="Content Placeholder 2"/>
          <p:cNvSpPr/>
          <p:nvPr/>
        </p:nvSpPr>
        <p:spPr>
          <a:xfrm>
            <a:off x="1066800" y="1981200"/>
            <a:ext cx="7620000" cy="4114800"/>
          </a:xfrm>
          <a:prstGeom prst="rect">
            <a:avLst/>
          </a:prstGeom>
          <a:noFill/>
          <a:ln w="9525">
            <a:noFill/>
          </a:ln>
        </p:spPr>
        <p:txBody>
          <a:bodyPr/>
          <a:lst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latin typeface="+mn-lt"/>
              </a:defRPr>
            </a:lvl2pPr>
            <a:lvl3pPr marL="1143000" indent="-228600" algn="l" rtl="0" fontAlgn="base">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defRPr>
            </a:lvl3pPr>
            <a:lvl4pPr marL="1600200" indent="-228600" algn="l" rtl="0" fontAlgn="base">
              <a:spcBef>
                <a:spcPct val="20000"/>
              </a:spcBef>
              <a:spcAft>
                <a:spcPct val="0"/>
              </a:spcAft>
              <a:buClr>
                <a:schemeClr val="tx1"/>
              </a:buClr>
              <a:buChar char="–"/>
              <a:defRPr sz="2000">
                <a:solidFill>
                  <a:schemeClr val="tx1"/>
                </a:solidFill>
                <a:effectLst/>
                <a:latin typeface="+mn-lt"/>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defRPr>
            </a:lvl5pPr>
          </a:lstStyle>
          <a:p>
            <a:pPr lvl="0">
              <a:buNone/>
            </a:pPr>
            <a:r>
              <a:rPr sz="2400" b="1" dirty="0">
                <a:solidFill>
                  <a:schemeClr val="tx2"/>
                </a:solidFill>
                <a:cs typeface="Tahoma" panose="020B0604030504040204" pitchFamily="34" charset="0"/>
              </a:rPr>
              <a:t>Thăm khám :</a:t>
            </a:r>
          </a:p>
          <a:p>
            <a:pPr lvl="0"/>
            <a:r>
              <a:rPr sz="2400" dirty="0">
                <a:solidFill>
                  <a:schemeClr val="tx2"/>
                </a:solidFill>
                <a:cs typeface="Tahoma" panose="020B0604030504040204" pitchFamily="34" charset="0"/>
              </a:rPr>
              <a:t>Không có dấu hiệu đặc biệt </a:t>
            </a:r>
          </a:p>
          <a:p>
            <a:pPr lvl="0"/>
            <a:r>
              <a:rPr sz="2400" dirty="0">
                <a:solidFill>
                  <a:schemeClr val="tx2"/>
                </a:solidFill>
                <a:cs typeface="Tahoma" panose="020B0604030504040204" pitchFamily="34" charset="0"/>
              </a:rPr>
              <a:t>Nghe tiếng A2 mạnh</a:t>
            </a:r>
          </a:p>
          <a:p>
            <a:pPr lvl="0">
              <a:buNone/>
            </a:pPr>
            <a:endParaRPr sz="2400" b="1" dirty="0">
              <a:solidFill>
                <a:schemeClr val="tx2"/>
              </a:solidFill>
              <a:ea typeface="Tahoma" panose="020B0604030504040204" pitchFamily="34" charset="0"/>
            </a:endParaRPr>
          </a:p>
        </p:txBody>
      </p:sp>
      <p:pic>
        <p:nvPicPr>
          <p:cNvPr id="87044" name="Picture 87043" descr="áp lực buồng tim 2"/>
          <p:cNvPicPr>
            <a:picLocks noChangeAspect="1"/>
          </p:cNvPicPr>
          <p:nvPr/>
        </p:nvPicPr>
        <p:blipFill>
          <a:blip r:embed="rId2"/>
          <a:srcRect l="8475" t="26840" r="48088" b="38387"/>
          <a:stretch>
            <a:fillRect/>
          </a:stretch>
        </p:blipFill>
        <p:spPr>
          <a:xfrm>
            <a:off x="5562600" y="3940175"/>
            <a:ext cx="3352800" cy="2003425"/>
          </a:xfrm>
          <a:prstGeom prst="rect">
            <a:avLst/>
          </a:prstGeom>
          <a:noFill/>
          <a:ln w="9525">
            <a:noFill/>
          </a:ln>
        </p:spPr>
      </p:pic>
      <p:pic>
        <p:nvPicPr>
          <p:cNvPr id="87045" name="Picture 87044" descr="images (4)"/>
          <p:cNvPicPr>
            <a:picLocks noChangeAspect="1"/>
          </p:cNvPicPr>
          <p:nvPr/>
        </p:nvPicPr>
        <p:blipFill>
          <a:blip r:embed="rId3"/>
          <a:stretch>
            <a:fillRect/>
          </a:stretch>
        </p:blipFill>
        <p:spPr>
          <a:xfrm>
            <a:off x="5562600" y="1552575"/>
            <a:ext cx="3276600" cy="2257425"/>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22881"/>
          <p:cNvSpPr>
            <a:spLocks noGrp="1"/>
          </p:cNvSpPr>
          <p:nvPr>
            <p:ph type="title"/>
          </p:nvPr>
        </p:nvSpPr>
        <p:spPr>
          <a:xfrm>
            <a:off x="1066800" y="304800"/>
            <a:ext cx="7543800" cy="6019800"/>
          </a:xfrm>
          <a:ln/>
        </p:spPr>
        <p:txBody>
          <a:bodyPr/>
          <a:lstStyle/>
          <a:p>
            <a:r>
              <a:rPr sz="3200" dirty="0">
                <a:effectLst/>
              </a:rPr>
              <a:t>10. Theo bạn huyết áp cao sẽ ảnh hưởng đến cơ quan nào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outerShdw blurRad="38100" dist="38100" dir="2700000">
                    <a:srgbClr val="000000"/>
                  </a:outerShdw>
                </a:effectLst>
              </a:rPr>
              <a:t>BIẾN CHỨNG</a:t>
            </a:r>
          </a:p>
        </p:txBody>
      </p:sp>
      <p:sp>
        <p:nvSpPr>
          <p:cNvPr id="71683" name="Text Placeholder 71682"/>
          <p:cNvSpPr>
            <a:spLocks noGrp="1"/>
          </p:cNvSpPr>
          <p:nvPr>
            <p:ph type="body" idx="1"/>
          </p:nvPr>
        </p:nvSpPr>
        <p:spPr>
          <a:ln/>
        </p:spPr>
        <p:txBody>
          <a:bodyPr/>
          <a:lstStyle/>
          <a:p>
            <a:pPr>
              <a:buNone/>
            </a:pPr>
            <a:r>
              <a:rPr sz="2400" dirty="0">
                <a:effectLst/>
              </a:rPr>
              <a:t>Cơ quan tổn thương</a:t>
            </a:r>
          </a:p>
          <a:p>
            <a:r>
              <a:rPr sz="2400" dirty="0">
                <a:effectLst/>
              </a:rPr>
              <a:t>Não</a:t>
            </a:r>
          </a:p>
          <a:p>
            <a:r>
              <a:rPr sz="2400" dirty="0">
                <a:effectLst/>
              </a:rPr>
              <a:t>Mắt </a:t>
            </a:r>
          </a:p>
          <a:p>
            <a:r>
              <a:rPr sz="2400" dirty="0">
                <a:effectLst/>
              </a:rPr>
              <a:t>Tim </a:t>
            </a:r>
          </a:p>
          <a:p>
            <a:r>
              <a:rPr sz="2400" dirty="0">
                <a:effectLst/>
              </a:rPr>
              <a:t>Thận </a:t>
            </a:r>
          </a:p>
          <a:p>
            <a:r>
              <a:rPr sz="2400" dirty="0">
                <a:effectLst/>
              </a:rPr>
              <a:t>Mạch máu </a:t>
            </a:r>
          </a:p>
        </p:txBody>
      </p:sp>
      <p:pic>
        <p:nvPicPr>
          <p:cNvPr id="71684" name="Picture 71683" descr="biến chứng tăng huyết áp 2"/>
          <p:cNvPicPr>
            <a:picLocks noChangeAspect="1"/>
          </p:cNvPicPr>
          <p:nvPr/>
        </p:nvPicPr>
        <p:blipFill>
          <a:blip r:embed="rId2"/>
          <a:stretch>
            <a:fillRect/>
          </a:stretch>
        </p:blipFill>
        <p:spPr>
          <a:xfrm>
            <a:off x="4495800" y="1828800"/>
            <a:ext cx="4224338" cy="4495800"/>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outerShdw blurRad="38100" dist="38100" dir="2700000">
                    <a:srgbClr val="000000"/>
                  </a:outerShdw>
                </a:effectLst>
              </a:rPr>
              <a:t>BIẾN CHỨNG NÃO</a:t>
            </a:r>
            <a:br>
              <a:rPr dirty="0">
                <a:effectLst>
                  <a:outerShdw blurRad="38100" dist="38100" dir="2700000">
                    <a:srgbClr val="000000"/>
                  </a:outerShdw>
                </a:effectLst>
              </a:rPr>
            </a:br>
            <a:r>
              <a:rPr sz="3200" dirty="0">
                <a:effectLst>
                  <a:outerShdw blurRad="38100" dist="38100" dir="2700000">
                    <a:srgbClr val="000000"/>
                  </a:outerShdw>
                </a:effectLst>
              </a:rPr>
              <a:t>Xuất huyết não</a:t>
            </a:r>
            <a:endParaRPr dirty="0">
              <a:effectLst>
                <a:outerShdw blurRad="38100" dist="38100" dir="2700000">
                  <a:srgbClr val="000000"/>
                </a:outerShdw>
              </a:effectLst>
            </a:endParaRPr>
          </a:p>
        </p:txBody>
      </p:sp>
      <p:sp>
        <p:nvSpPr>
          <p:cNvPr id="72707" name="Content Placeholder 2"/>
          <p:cNvSpPr/>
          <p:nvPr/>
        </p:nvSpPr>
        <p:spPr>
          <a:xfrm>
            <a:off x="1066800" y="1981200"/>
            <a:ext cx="7620000" cy="4114800"/>
          </a:xfrm>
          <a:prstGeom prst="rect">
            <a:avLst/>
          </a:prstGeom>
          <a:noFill/>
          <a:ln w="9525">
            <a:noFill/>
          </a:ln>
        </p:spPr>
        <p:txBody>
          <a:bodyPr/>
          <a:lst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latin typeface="+mn-lt"/>
              </a:defRPr>
            </a:lvl2pPr>
            <a:lvl3pPr marL="1143000" indent="-228600" algn="l" rtl="0" fontAlgn="base">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defRPr>
            </a:lvl3pPr>
            <a:lvl4pPr marL="1600200" indent="-228600" algn="l" rtl="0" fontAlgn="base">
              <a:spcBef>
                <a:spcPct val="20000"/>
              </a:spcBef>
              <a:spcAft>
                <a:spcPct val="0"/>
              </a:spcAft>
              <a:buClr>
                <a:schemeClr val="tx1"/>
              </a:buClr>
              <a:buChar char="–"/>
              <a:defRPr sz="2000">
                <a:solidFill>
                  <a:schemeClr val="tx1"/>
                </a:solidFill>
                <a:effectLst/>
                <a:latin typeface="+mn-lt"/>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defRPr>
            </a:lvl5pPr>
          </a:lstStyle>
          <a:p>
            <a:pPr lvl="0">
              <a:buNone/>
            </a:pPr>
            <a:endParaRPr sz="2400" b="1" dirty="0">
              <a:solidFill>
                <a:schemeClr val="tx2"/>
              </a:solidFill>
              <a:ea typeface="Tahoma" panose="020B0604030504040204" pitchFamily="34" charset="0"/>
            </a:endParaRPr>
          </a:p>
        </p:txBody>
      </p:sp>
      <p:pic>
        <p:nvPicPr>
          <p:cNvPr id="72709" name="Picture 72708" descr="tải xuống"/>
          <p:cNvPicPr>
            <a:picLocks noChangeAspect="1"/>
          </p:cNvPicPr>
          <p:nvPr/>
        </p:nvPicPr>
        <p:blipFill>
          <a:blip r:embed="rId3"/>
          <a:srcRect l="5882" r="8824"/>
          <a:stretch>
            <a:fillRect/>
          </a:stretch>
        </p:blipFill>
        <p:spPr>
          <a:xfrm>
            <a:off x="990600" y="1981200"/>
            <a:ext cx="2339975" cy="2743200"/>
          </a:xfrm>
          <a:prstGeom prst="rect">
            <a:avLst/>
          </a:prstGeom>
          <a:noFill/>
          <a:ln w="9525">
            <a:noFill/>
          </a:ln>
        </p:spPr>
      </p:pic>
      <p:pic>
        <p:nvPicPr>
          <p:cNvPr id="72711" name="Picture 72710" descr="phù não"/>
          <p:cNvPicPr>
            <a:picLocks noChangeAspect="1"/>
          </p:cNvPicPr>
          <p:nvPr/>
        </p:nvPicPr>
        <p:blipFill>
          <a:blip r:embed="rId4"/>
          <a:stretch>
            <a:fillRect/>
          </a:stretch>
        </p:blipFill>
        <p:spPr>
          <a:xfrm>
            <a:off x="5867400" y="1981200"/>
            <a:ext cx="2238375" cy="2819400"/>
          </a:xfrm>
          <a:prstGeom prst="rect">
            <a:avLst/>
          </a:prstGeom>
          <a:noFill/>
          <a:ln w="9525">
            <a:noFill/>
          </a:ln>
        </p:spPr>
      </p:pic>
      <p:pic>
        <p:nvPicPr>
          <p:cNvPr id="72712" name="Picture 72711" descr="ANd9GcRB6JZyM_pAP3heZvbw7MtkNBjTkfKkeDjVlMKRsmRfGQel_eQPoA"/>
          <p:cNvPicPr>
            <a:picLocks noChangeAspect="1"/>
          </p:cNvPicPr>
          <p:nvPr/>
        </p:nvPicPr>
        <p:blipFill>
          <a:blip r:embed="rId5"/>
          <a:srcRect l="15909" r="13637"/>
          <a:stretch>
            <a:fillRect/>
          </a:stretch>
        </p:blipFill>
        <p:spPr>
          <a:xfrm>
            <a:off x="3429000" y="1981200"/>
            <a:ext cx="2362200" cy="2787650"/>
          </a:xfrm>
          <a:prstGeom prst="rect">
            <a:avLst/>
          </a:prstGeom>
          <a:noFill/>
          <a:ln w="9525">
            <a:noFill/>
          </a:ln>
        </p:spPr>
      </p:pic>
      <p:sp>
        <p:nvSpPr>
          <p:cNvPr id="72713" name="Text Box 72712"/>
          <p:cNvSpPr txBox="1"/>
          <p:nvPr/>
        </p:nvSpPr>
        <p:spPr>
          <a:xfrm>
            <a:off x="914400" y="5029200"/>
            <a:ext cx="7239000" cy="1187450"/>
          </a:xfrm>
          <a:prstGeom prst="rect">
            <a:avLst/>
          </a:prstGeom>
          <a:noFill/>
          <a:ln w="9525">
            <a:noFill/>
          </a:ln>
        </p:spPr>
        <p:txBody>
          <a:bodyPr>
            <a:spAutoFit/>
          </a:bodyPr>
          <a:lstStyle/>
          <a:p>
            <a:pPr>
              <a:spcBef>
                <a:spcPct val="50000"/>
              </a:spcBef>
            </a:pPr>
            <a:r>
              <a:rPr sz="2400" dirty="0">
                <a:latin typeface="Tahoma" panose="020B0604030504040204" pitchFamily="34" charset="0"/>
              </a:rPr>
              <a:t>85% nhồi máu não, 10% xuất huyết não. Có thể gặp cơn thoáng thiếu máu não hoặc bệnh não do tăng huyết áp.</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outerShdw blurRad="38100" dist="38100" dir="2700000">
                    <a:srgbClr val="000000"/>
                  </a:outerShdw>
                </a:effectLst>
              </a:rPr>
              <a:t>BIẾN CHỨNG MẮT</a:t>
            </a:r>
          </a:p>
        </p:txBody>
      </p:sp>
      <p:pic>
        <p:nvPicPr>
          <p:cNvPr id="74756" name="Picture 74755" descr="soi đáy mắt"/>
          <p:cNvPicPr>
            <a:picLocks noChangeAspect="1"/>
          </p:cNvPicPr>
          <p:nvPr/>
        </p:nvPicPr>
        <p:blipFill>
          <a:blip r:embed="rId3"/>
          <a:stretch>
            <a:fillRect/>
          </a:stretch>
        </p:blipFill>
        <p:spPr>
          <a:xfrm>
            <a:off x="3733800" y="4114800"/>
            <a:ext cx="2209800" cy="2209800"/>
          </a:xfrm>
          <a:prstGeom prst="rect">
            <a:avLst/>
          </a:prstGeom>
          <a:noFill/>
          <a:ln w="9525">
            <a:noFill/>
          </a:ln>
        </p:spPr>
      </p:pic>
      <p:pic>
        <p:nvPicPr>
          <p:cNvPr id="74757" name="Picture 74756" descr="đèn soi đáy mắt"/>
          <p:cNvPicPr>
            <a:picLocks noChangeAspect="1"/>
          </p:cNvPicPr>
          <p:nvPr/>
        </p:nvPicPr>
        <p:blipFill>
          <a:blip r:embed="rId4"/>
          <a:srcRect l="17009" r="18356"/>
          <a:stretch>
            <a:fillRect/>
          </a:stretch>
        </p:blipFill>
        <p:spPr>
          <a:xfrm>
            <a:off x="6172200" y="4114800"/>
            <a:ext cx="1447800" cy="2362200"/>
          </a:xfrm>
          <a:prstGeom prst="rect">
            <a:avLst/>
          </a:prstGeom>
          <a:noFill/>
          <a:ln w="9525">
            <a:noFill/>
          </a:ln>
        </p:spPr>
      </p:pic>
      <p:pic>
        <p:nvPicPr>
          <p:cNvPr id="74758" name="Picture 74757" descr="ANd9GcTfu1PnRPu-9wAZLelpMOO93iJaFu3ryNM_mXwUO-r67AWDy5iisQ"/>
          <p:cNvPicPr>
            <a:picLocks noChangeAspect="1"/>
          </p:cNvPicPr>
          <p:nvPr/>
        </p:nvPicPr>
        <p:blipFill>
          <a:blip r:embed="rId5"/>
          <a:srcRect l="15936" r="7570"/>
          <a:stretch>
            <a:fillRect/>
          </a:stretch>
        </p:blipFill>
        <p:spPr>
          <a:xfrm rot="-21600000">
            <a:off x="1447800" y="4114800"/>
            <a:ext cx="2111375" cy="2209800"/>
          </a:xfrm>
          <a:prstGeom prst="rect">
            <a:avLst/>
          </a:prstGeom>
          <a:noFill/>
          <a:ln w="9525">
            <a:noFill/>
          </a:ln>
        </p:spPr>
      </p:pic>
      <p:sp>
        <p:nvSpPr>
          <p:cNvPr id="74759" name="Text Box 74758"/>
          <p:cNvSpPr txBox="1"/>
          <p:nvPr/>
        </p:nvSpPr>
        <p:spPr>
          <a:xfrm>
            <a:off x="1371600" y="1905000"/>
            <a:ext cx="7162800" cy="822325"/>
          </a:xfrm>
          <a:prstGeom prst="rect">
            <a:avLst/>
          </a:prstGeom>
          <a:noFill/>
          <a:ln w="9525">
            <a:noFill/>
          </a:ln>
        </p:spPr>
        <p:txBody>
          <a:bodyPr>
            <a:spAutoFit/>
          </a:bodyPr>
          <a:lstStyle/>
          <a:p>
            <a:pPr>
              <a:spcBef>
                <a:spcPct val="50000"/>
              </a:spcBef>
            </a:pPr>
            <a:r>
              <a:rPr sz="2400" dirty="0">
                <a:latin typeface="Tahoma" panose="020B0604030504040204" pitchFamily="34" charset="0"/>
              </a:rPr>
              <a:t>Tổn thương cấp tính do tăng huyết áp có thể hồi phục khi điều trị hạ áp.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outerShdw blurRad="38100" dist="38100" dir="2700000">
                    <a:srgbClr val="000000"/>
                  </a:outerShdw>
                </a:effectLst>
              </a:rPr>
              <a:t>BIẾN CHỨNG MẮT</a:t>
            </a:r>
          </a:p>
        </p:txBody>
      </p:sp>
      <p:pic>
        <p:nvPicPr>
          <p:cNvPr id="75779" name="Picture 75778" descr="UyCcK"/>
          <p:cNvPicPr>
            <a:picLocks noChangeAspect="1"/>
          </p:cNvPicPr>
          <p:nvPr/>
        </p:nvPicPr>
        <p:blipFill>
          <a:blip r:embed="rId3"/>
          <a:srcRect l="45743" t="62160" r="16138"/>
          <a:stretch>
            <a:fillRect/>
          </a:stretch>
        </p:blipFill>
        <p:spPr>
          <a:xfrm>
            <a:off x="7010400" y="4724400"/>
            <a:ext cx="1905000" cy="1901825"/>
          </a:xfrm>
          <a:prstGeom prst="rect">
            <a:avLst/>
          </a:prstGeom>
          <a:noFill/>
          <a:ln w="9525">
            <a:noFill/>
          </a:ln>
        </p:spPr>
      </p:pic>
      <p:graphicFrame>
        <p:nvGraphicFramePr>
          <p:cNvPr id="75780" name="Table 75779"/>
          <p:cNvGraphicFramePr/>
          <p:nvPr/>
        </p:nvGraphicFramePr>
        <p:xfrm>
          <a:off x="838200" y="1752600"/>
          <a:ext cx="8077200" cy="2667000"/>
        </p:xfrm>
        <a:graphic>
          <a:graphicData uri="http://schemas.openxmlformats.org/drawingml/2006/table">
            <a:tbl>
              <a:tblPr/>
              <a:tblGrid>
                <a:gridCol w="776288">
                  <a:extLst>
                    <a:ext uri="{9D8B030D-6E8A-4147-A177-3AD203B41FA5}">
                      <a16:colId xmlns:a16="http://schemas.microsoft.com/office/drawing/2014/main" val="20000"/>
                    </a:ext>
                  </a:extLst>
                </a:gridCol>
                <a:gridCol w="7300912">
                  <a:extLst>
                    <a:ext uri="{9D8B030D-6E8A-4147-A177-3AD203B41FA5}">
                      <a16:colId xmlns:a16="http://schemas.microsoft.com/office/drawing/2014/main" val="20001"/>
                    </a:ext>
                  </a:extLst>
                </a:gridCol>
              </a:tblGrid>
              <a:tr h="533400">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cs typeface="Tahoma" panose="020B0604030504040204" pitchFamily="34" charset="0"/>
                        </a:rPr>
                        <a:t>Độ </a:t>
                      </a:r>
                      <a:endParaRPr lang="en-US" sz="2200" dirty="0">
                        <a:solidFill>
                          <a:srgbClr val="000000"/>
                        </a:solidFill>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spcBef>
                          <a:spcPct val="0"/>
                        </a:spcBef>
                        <a:buClrTx/>
                        <a:buSzPct val="100000"/>
                        <a:buNone/>
                      </a:pPr>
                      <a:r>
                        <a:rPr sz="2000" dirty="0">
                          <a:solidFill>
                            <a:schemeClr val="bg1"/>
                          </a:solidFill>
                        </a:rPr>
                        <a:t>Phân độ Keith-Wagener-Parker</a:t>
                      </a:r>
                      <a:endParaRPr lang="en-US" sz="2000" dirty="0">
                        <a:solidFill>
                          <a:schemeClr val="bg1"/>
                        </a:solidFill>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extLst>
                  <a:ext uri="{0D108BD9-81ED-4DB2-BD59-A6C34878D82A}">
                    <a16:rowId xmlns:a16="http://schemas.microsoft.com/office/drawing/2014/main" val="10000"/>
                  </a:ext>
                </a:extLst>
              </a:tr>
              <a:tr h="533400">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cs typeface="Tahoma" panose="020B0604030504040204" pitchFamily="34" charset="0"/>
                        </a:rPr>
                        <a:t>1</a:t>
                      </a:r>
                      <a:endParaRPr lang="en-US" sz="2200" dirty="0">
                        <a:solidFill>
                          <a:srgbClr val="000000"/>
                        </a:solidFill>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tx1"/>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spcBef>
                          <a:spcPct val="0"/>
                        </a:spcBef>
                        <a:buClrTx/>
                        <a:buSzPct val="100000"/>
                        <a:buNone/>
                      </a:pPr>
                      <a:r>
                        <a:rPr sz="2000" dirty="0">
                          <a:solidFill>
                            <a:srgbClr val="000000"/>
                          </a:solidFill>
                          <a:cs typeface="Tahoma" panose="020B0604030504040204" pitchFamily="34" charset="0"/>
                        </a:rPr>
                        <a:t>Lòng động mạch co nhỏ, ngoằn nghèo</a:t>
                      </a:r>
                      <a:endParaRPr lang="en-US" sz="2000" dirty="0">
                        <a:solidFill>
                          <a:srgbClr val="000000"/>
                        </a:solidFill>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533400">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cs typeface="Tahoma" panose="020B0604030504040204" pitchFamily="34" charset="0"/>
                        </a:rPr>
                        <a:t>2</a:t>
                      </a:r>
                      <a:endParaRPr lang="en-US" sz="2200" dirty="0">
                        <a:solidFill>
                          <a:srgbClr val="000000"/>
                        </a:solidFill>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spcBef>
                          <a:spcPct val="0"/>
                        </a:spcBef>
                        <a:buClrTx/>
                        <a:buSzPct val="100000"/>
                        <a:buNone/>
                      </a:pPr>
                      <a:r>
                        <a:rPr sz="2000" dirty="0">
                          <a:solidFill>
                            <a:srgbClr val="000000"/>
                          </a:solidFill>
                          <a:cs typeface="Tahoma" panose="020B0604030504040204" pitchFamily="34" charset="0"/>
                        </a:rPr>
                        <a:t>Bắt chéo động tĩnh mạch </a:t>
                      </a:r>
                      <a:endParaRPr lang="en-US" sz="2000" dirty="0">
                        <a:solidFill>
                          <a:srgbClr val="000000"/>
                        </a:solidFill>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extLst>
                  <a:ext uri="{0D108BD9-81ED-4DB2-BD59-A6C34878D82A}">
                    <a16:rowId xmlns:a16="http://schemas.microsoft.com/office/drawing/2014/main" val="10002"/>
                  </a:ext>
                </a:extLst>
              </a:tr>
              <a:tr h="533400">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cs typeface="Tahoma" panose="020B0604030504040204" pitchFamily="34" charset="0"/>
                        </a:rPr>
                        <a:t>3</a:t>
                      </a:r>
                      <a:endParaRPr lang="en-US" sz="2200" dirty="0">
                        <a:solidFill>
                          <a:srgbClr val="000000"/>
                        </a:solidFill>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tx1"/>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spcBef>
                          <a:spcPct val="0"/>
                        </a:spcBef>
                        <a:buClrTx/>
                        <a:buSzPct val="100000"/>
                        <a:buNone/>
                      </a:pPr>
                      <a:r>
                        <a:rPr sz="2000" dirty="0">
                          <a:solidFill>
                            <a:srgbClr val="000000"/>
                          </a:solidFill>
                          <a:cs typeface="Tahoma" panose="020B0604030504040204" pitchFamily="34" charset="0"/>
                        </a:rPr>
                        <a:t>Độ 2 + tình trạng phù nề xuất tiết, xuất huyết võng mạc</a:t>
                      </a:r>
                      <a:endParaRPr lang="en-US" sz="2000" dirty="0">
                        <a:solidFill>
                          <a:srgbClr val="000000"/>
                        </a:solidFill>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533400">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lgn="ctr">
                        <a:spcBef>
                          <a:spcPct val="0"/>
                        </a:spcBef>
                        <a:buClrTx/>
                        <a:buSzPct val="100000"/>
                        <a:buNone/>
                      </a:pPr>
                      <a:r>
                        <a:rPr sz="2200" dirty="0">
                          <a:solidFill>
                            <a:srgbClr val="000000"/>
                          </a:solidFill>
                          <a:cs typeface="Tahoma" panose="020B0604030504040204" pitchFamily="34" charset="0"/>
                        </a:rPr>
                        <a:t>4</a:t>
                      </a:r>
                      <a:endParaRPr lang="en-US" sz="2200" dirty="0">
                        <a:solidFill>
                          <a:srgbClr val="000000"/>
                        </a:solidFill>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tc>
                  <a:txBody>
                    <a:bodyPr/>
                    <a:lstStyle>
                      <a:lvl1pPr marL="342900" lvl="0" indent="-342900" algn="l" rtl="0" fontAlgn="base">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lvl="1" indent="-28575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143000" lvl="2"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lvl="3" indent="-228600" algn="l" rtl="0" fontAlgn="base">
                        <a:spcBef>
                          <a:spcPct val="20000"/>
                        </a:spcBef>
                        <a:spcAft>
                          <a:spcPct val="0"/>
                        </a:spcAft>
                        <a:buClr>
                          <a:schemeClr val="tx1"/>
                        </a:buClr>
                        <a:buChar char="–"/>
                        <a:defRPr sz="1800">
                          <a:solidFill>
                            <a:schemeClr val="tx1"/>
                          </a:solidFill>
                          <a:effectLst>
                            <a:outerShdw blurRad="38100" dist="38100" dir="2700000" algn="tl">
                              <a:srgbClr val="000000"/>
                            </a:outerShdw>
                          </a:effectLst>
                          <a:latin typeface="+mn-lt"/>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1800">
                          <a:solidFill>
                            <a:schemeClr val="tx1"/>
                          </a:solidFill>
                          <a:effectLst>
                            <a:outerShdw blurRad="38100" dist="38100" dir="2700000" algn="tl">
                              <a:srgbClr val="000000"/>
                            </a:outerShdw>
                          </a:effectLst>
                          <a:latin typeface="+mn-lt"/>
                        </a:defRPr>
                      </a:lvl5pPr>
                    </a:lstStyle>
                    <a:p>
                      <a:pPr marL="0" lvl="0" indent="0">
                        <a:spcBef>
                          <a:spcPct val="0"/>
                        </a:spcBef>
                        <a:buClrTx/>
                        <a:buSzPct val="100000"/>
                        <a:buNone/>
                      </a:pPr>
                      <a:r>
                        <a:rPr sz="2000" dirty="0">
                          <a:solidFill>
                            <a:srgbClr val="000000"/>
                          </a:solidFill>
                          <a:cs typeface="Tahoma" panose="020B0604030504040204" pitchFamily="34" charset="0"/>
                        </a:rPr>
                        <a:t>Độ 3 + phù gai thị</a:t>
                      </a:r>
                      <a:endParaRPr lang="en-US" sz="2000" dirty="0">
                        <a:solidFill>
                          <a:srgbClr val="000000"/>
                        </a:solidFill>
                        <a:ea typeface="Tahoma" panose="020B0604030504040204" pitchFamily="34" charset="0"/>
                      </a:endParaRPr>
                    </a:p>
                  </a:txBody>
                  <a:tcPr anchor="ctr" anchorCtr="1">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7ECD3"/>
                    </a:solidFill>
                  </a:tcPr>
                </a:tc>
                <a:extLst>
                  <a:ext uri="{0D108BD9-81ED-4DB2-BD59-A6C34878D82A}">
                    <a16:rowId xmlns:a16="http://schemas.microsoft.com/office/drawing/2014/main" val="10004"/>
                  </a:ext>
                </a:extLst>
              </a:tr>
            </a:tbl>
          </a:graphicData>
        </a:graphic>
      </p:graphicFrame>
      <p:pic>
        <p:nvPicPr>
          <p:cNvPr id="75800" name="Picture 75799" descr="UyCcK"/>
          <p:cNvPicPr>
            <a:picLocks noChangeAspect="1"/>
          </p:cNvPicPr>
          <p:nvPr/>
        </p:nvPicPr>
        <p:blipFill>
          <a:blip r:embed="rId3"/>
          <a:srcRect l="9149" t="-63" r="54257" b="62160"/>
          <a:stretch>
            <a:fillRect/>
          </a:stretch>
        </p:blipFill>
        <p:spPr>
          <a:xfrm>
            <a:off x="914400" y="4724400"/>
            <a:ext cx="1828800" cy="1905000"/>
          </a:xfrm>
          <a:prstGeom prst="rect">
            <a:avLst/>
          </a:prstGeom>
          <a:noFill/>
          <a:ln w="9525">
            <a:noFill/>
          </a:ln>
        </p:spPr>
      </p:pic>
      <p:pic>
        <p:nvPicPr>
          <p:cNvPr id="75801" name="Picture 75800" descr="UyCcK"/>
          <p:cNvPicPr>
            <a:picLocks noChangeAspect="1"/>
          </p:cNvPicPr>
          <p:nvPr/>
        </p:nvPicPr>
        <p:blipFill>
          <a:blip r:embed="rId3"/>
          <a:srcRect l="45743" t="15099" r="16138" b="45483"/>
          <a:stretch>
            <a:fillRect/>
          </a:stretch>
        </p:blipFill>
        <p:spPr>
          <a:xfrm>
            <a:off x="2971800" y="4724400"/>
            <a:ext cx="1905000" cy="1981200"/>
          </a:xfrm>
          <a:prstGeom prst="rect">
            <a:avLst/>
          </a:prstGeom>
          <a:noFill/>
          <a:ln w="9525">
            <a:noFill/>
          </a:ln>
        </p:spPr>
      </p:pic>
      <p:pic>
        <p:nvPicPr>
          <p:cNvPr id="75802" name="Picture 75801" descr="UyCcK"/>
          <p:cNvPicPr>
            <a:picLocks noChangeAspect="1"/>
          </p:cNvPicPr>
          <p:nvPr/>
        </p:nvPicPr>
        <p:blipFill>
          <a:blip r:embed="rId3"/>
          <a:srcRect l="9149" t="47000" r="54257" b="15097"/>
          <a:stretch>
            <a:fillRect/>
          </a:stretch>
        </p:blipFill>
        <p:spPr>
          <a:xfrm>
            <a:off x="5029200" y="4724400"/>
            <a:ext cx="1828800" cy="190500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outerShdw blurRad="38100" dist="38100" dir="2700000">
                    <a:srgbClr val="000000"/>
                  </a:outerShdw>
                </a:effectLst>
              </a:rPr>
              <a:t>BIẾN CHỨNG TIM MẠCH</a:t>
            </a:r>
            <a:br>
              <a:rPr dirty="0">
                <a:effectLst>
                  <a:outerShdw blurRad="38100" dist="38100" dir="2700000">
                    <a:srgbClr val="000000"/>
                  </a:outerShdw>
                </a:effectLst>
              </a:rPr>
            </a:br>
            <a:r>
              <a:rPr sz="3200" dirty="0">
                <a:effectLst>
                  <a:outerShdw blurRad="38100" dist="38100" dir="2700000">
                    <a:srgbClr val="000000"/>
                  </a:outerShdw>
                </a:effectLst>
              </a:rPr>
              <a:t>Phù phổi cấp </a:t>
            </a:r>
            <a:endParaRPr dirty="0">
              <a:effectLst>
                <a:outerShdw blurRad="38100" dist="38100" dir="2700000">
                  <a:srgbClr val="000000"/>
                </a:outerShdw>
              </a:effectLst>
            </a:endParaRPr>
          </a:p>
        </p:txBody>
      </p:sp>
      <p:pic>
        <p:nvPicPr>
          <p:cNvPr id="76804" name="Picture 76803" descr="tải xuống (1)"/>
          <p:cNvPicPr>
            <a:picLocks noChangeAspect="1"/>
          </p:cNvPicPr>
          <p:nvPr/>
        </p:nvPicPr>
        <p:blipFill>
          <a:blip r:embed="rId2"/>
          <a:stretch>
            <a:fillRect/>
          </a:stretch>
        </p:blipFill>
        <p:spPr>
          <a:xfrm>
            <a:off x="2209800" y="1981200"/>
            <a:ext cx="5029200" cy="4306888"/>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outerShdw blurRad="38100" dist="38100" dir="2700000">
                    <a:srgbClr val="000000"/>
                  </a:outerShdw>
                </a:effectLst>
              </a:rPr>
              <a:t>BIẾN CHỨNG TIM MẠCH</a:t>
            </a:r>
            <a:br>
              <a:rPr dirty="0">
                <a:effectLst>
                  <a:outerShdw blurRad="38100" dist="38100" dir="2700000">
                    <a:srgbClr val="000000"/>
                  </a:outerShdw>
                </a:effectLst>
              </a:rPr>
            </a:br>
            <a:r>
              <a:rPr sz="3200" dirty="0">
                <a:effectLst>
                  <a:outerShdw blurRad="38100" dist="38100" dir="2700000">
                    <a:srgbClr val="000000"/>
                  </a:outerShdw>
                </a:effectLst>
              </a:rPr>
              <a:t>Nhồi máu cơ tim</a:t>
            </a:r>
            <a:endParaRPr dirty="0">
              <a:effectLst>
                <a:outerShdw blurRad="38100" dist="38100" dir="2700000">
                  <a:srgbClr val="000000"/>
                </a:outerShdw>
              </a:effectLst>
            </a:endParaRPr>
          </a:p>
        </p:txBody>
      </p:sp>
      <p:pic>
        <p:nvPicPr>
          <p:cNvPr id="77828" name="Picture 77827" descr="imagesCAM6ISRE"/>
          <p:cNvPicPr>
            <a:picLocks noChangeAspect="1"/>
          </p:cNvPicPr>
          <p:nvPr/>
        </p:nvPicPr>
        <p:blipFill>
          <a:blip r:embed="rId2"/>
          <a:stretch>
            <a:fillRect/>
          </a:stretch>
        </p:blipFill>
        <p:spPr>
          <a:xfrm>
            <a:off x="990600" y="3043238"/>
            <a:ext cx="3886200" cy="3205162"/>
          </a:xfrm>
          <a:prstGeom prst="rect">
            <a:avLst/>
          </a:prstGeom>
          <a:noFill/>
          <a:ln w="9525">
            <a:noFill/>
          </a:ln>
        </p:spPr>
      </p:pic>
      <p:pic>
        <p:nvPicPr>
          <p:cNvPr id="77829" name="Content Placeholder 6" descr="huyet khoi lap day long mach 1.jpg"/>
          <p:cNvPicPr>
            <a:picLocks noChangeAspect="1"/>
          </p:cNvPicPr>
          <p:nvPr/>
        </p:nvPicPr>
        <p:blipFill>
          <a:blip r:embed="rId3"/>
          <a:stretch>
            <a:fillRect/>
          </a:stretch>
        </p:blipFill>
        <p:spPr>
          <a:xfrm>
            <a:off x="5105400" y="3048000"/>
            <a:ext cx="2967038" cy="3352800"/>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outerShdw blurRad="38100" dist="38100" dir="2700000">
                    <a:srgbClr val="000000"/>
                  </a:outerShdw>
                </a:effectLst>
              </a:rPr>
              <a:t>BIẾN CHỨNG TIM MẠCH</a:t>
            </a:r>
            <a:br>
              <a:rPr dirty="0">
                <a:effectLst>
                  <a:outerShdw blurRad="38100" dist="38100" dir="2700000">
                    <a:srgbClr val="000000"/>
                  </a:outerShdw>
                </a:effectLst>
              </a:rPr>
            </a:br>
            <a:r>
              <a:rPr sz="3200" dirty="0">
                <a:effectLst>
                  <a:outerShdw blurRad="38100" dist="38100" dir="2700000">
                    <a:srgbClr val="000000"/>
                  </a:outerShdw>
                </a:effectLst>
              </a:rPr>
              <a:t>Phì đại thất trái</a:t>
            </a:r>
            <a:endParaRPr dirty="0">
              <a:effectLst>
                <a:outerShdw blurRad="38100" dist="38100" dir="2700000">
                  <a:srgbClr val="000000"/>
                </a:outerShdw>
              </a:effectLst>
            </a:endParaRPr>
          </a:p>
        </p:txBody>
      </p:sp>
      <p:sp>
        <p:nvSpPr>
          <p:cNvPr id="78851" name="Content Placeholder 2"/>
          <p:cNvSpPr/>
          <p:nvPr/>
        </p:nvSpPr>
        <p:spPr>
          <a:xfrm>
            <a:off x="838200" y="1981200"/>
            <a:ext cx="4648200" cy="914400"/>
          </a:xfrm>
          <a:prstGeom prst="rect">
            <a:avLst/>
          </a:prstGeom>
          <a:noFill/>
          <a:ln w="9525">
            <a:noFill/>
          </a:ln>
        </p:spPr>
        <p:txBody>
          <a:bodyPr/>
          <a:lst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latin typeface="+mn-lt"/>
              </a:defRPr>
            </a:lvl2pPr>
            <a:lvl3pPr marL="1143000" indent="-228600" algn="l" rtl="0" fontAlgn="base">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defRPr>
            </a:lvl3pPr>
            <a:lvl4pPr marL="1600200" indent="-228600" algn="l" rtl="0" fontAlgn="base">
              <a:spcBef>
                <a:spcPct val="20000"/>
              </a:spcBef>
              <a:spcAft>
                <a:spcPct val="0"/>
              </a:spcAft>
              <a:buClr>
                <a:schemeClr val="tx1"/>
              </a:buClr>
              <a:buChar char="–"/>
              <a:defRPr sz="2000">
                <a:solidFill>
                  <a:schemeClr val="tx1"/>
                </a:solidFill>
                <a:effectLst/>
                <a:latin typeface="+mn-lt"/>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defRPr>
            </a:lvl5pPr>
          </a:lstStyle>
          <a:p>
            <a:pPr marL="1905" lvl="0" indent="-1905">
              <a:buNone/>
            </a:pPr>
            <a:r>
              <a:rPr sz="2400" dirty="0"/>
              <a:t>85% phì đại thất trái đồng tâm, </a:t>
            </a:r>
          </a:p>
          <a:p>
            <a:pPr marL="1905" lvl="0" indent="-1905">
              <a:buNone/>
            </a:pPr>
            <a:r>
              <a:rPr sz="2400" dirty="0"/>
              <a:t>15% phì đại thất trái lệch tâm.</a:t>
            </a:r>
          </a:p>
        </p:txBody>
      </p:sp>
      <p:pic>
        <p:nvPicPr>
          <p:cNvPr id="78852" name="Picture 78851" descr="day tim trong tang huyet ap"/>
          <p:cNvPicPr>
            <a:picLocks noChangeAspect="1"/>
          </p:cNvPicPr>
          <p:nvPr/>
        </p:nvPicPr>
        <p:blipFill>
          <a:blip r:embed="rId2"/>
          <a:srcRect b="6688"/>
          <a:stretch>
            <a:fillRect/>
          </a:stretch>
        </p:blipFill>
        <p:spPr>
          <a:xfrm>
            <a:off x="838200" y="3363913"/>
            <a:ext cx="4267200" cy="3189287"/>
          </a:xfrm>
          <a:prstGeom prst="rect">
            <a:avLst/>
          </a:prstGeom>
          <a:noFill/>
          <a:ln w="9525">
            <a:noFill/>
          </a:ln>
        </p:spPr>
      </p:pic>
      <p:pic>
        <p:nvPicPr>
          <p:cNvPr id="78853" name="Picture 78852" descr="tang huyet ap tim lon"/>
          <p:cNvPicPr>
            <a:picLocks noChangeAspect="1"/>
          </p:cNvPicPr>
          <p:nvPr/>
        </p:nvPicPr>
        <p:blipFill>
          <a:blip r:embed="rId3"/>
          <a:srcRect l="20143"/>
          <a:stretch>
            <a:fillRect/>
          </a:stretch>
        </p:blipFill>
        <p:spPr>
          <a:xfrm>
            <a:off x="5181600" y="3352800"/>
            <a:ext cx="3886200" cy="3168650"/>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outerShdw blurRad="38100" dist="38100" dir="2700000">
                    <a:srgbClr val="000000"/>
                  </a:outerShdw>
                </a:effectLst>
              </a:rPr>
              <a:t>BIẾN CHỨNG TIM MẠCH</a:t>
            </a:r>
            <a:br>
              <a:rPr dirty="0">
                <a:effectLst>
                  <a:outerShdw blurRad="38100" dist="38100" dir="2700000">
                    <a:srgbClr val="000000"/>
                  </a:outerShdw>
                </a:effectLst>
              </a:rPr>
            </a:br>
            <a:r>
              <a:rPr sz="3200" dirty="0">
                <a:effectLst>
                  <a:outerShdw blurRad="38100" dist="38100" dir="2700000">
                    <a:srgbClr val="000000"/>
                  </a:outerShdw>
                </a:effectLst>
              </a:rPr>
              <a:t>Suy tim trái </a:t>
            </a:r>
            <a:endParaRPr dirty="0">
              <a:effectLst>
                <a:outerShdw blurRad="38100" dist="38100" dir="2700000">
                  <a:srgbClr val="000000"/>
                </a:outerShdw>
              </a:effectLst>
            </a:endParaRPr>
          </a:p>
        </p:txBody>
      </p:sp>
      <p:sp>
        <p:nvSpPr>
          <p:cNvPr id="91139" name="Content Placeholder 2"/>
          <p:cNvSpPr/>
          <p:nvPr/>
        </p:nvSpPr>
        <p:spPr>
          <a:xfrm>
            <a:off x="838200" y="1981200"/>
            <a:ext cx="8001000" cy="914400"/>
          </a:xfrm>
          <a:prstGeom prst="rect">
            <a:avLst/>
          </a:prstGeom>
          <a:noFill/>
          <a:ln w="9525">
            <a:noFill/>
          </a:ln>
        </p:spPr>
        <p:txBody>
          <a:bodyPr/>
          <a:lst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latin typeface="+mn-lt"/>
              </a:defRPr>
            </a:lvl2pPr>
            <a:lvl3pPr marL="1143000" indent="-228600" algn="l" rtl="0" fontAlgn="base">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defRPr>
            </a:lvl3pPr>
            <a:lvl4pPr marL="1600200" indent="-228600" algn="l" rtl="0" fontAlgn="base">
              <a:spcBef>
                <a:spcPct val="20000"/>
              </a:spcBef>
              <a:spcAft>
                <a:spcPct val="0"/>
              </a:spcAft>
              <a:buClr>
                <a:schemeClr val="tx1"/>
              </a:buClr>
              <a:buChar char="–"/>
              <a:defRPr sz="2000">
                <a:solidFill>
                  <a:schemeClr val="tx1"/>
                </a:solidFill>
                <a:effectLst/>
                <a:latin typeface="+mn-lt"/>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defRPr>
            </a:lvl5pPr>
          </a:lstStyle>
          <a:p>
            <a:pPr marL="1905" lvl="0" indent="-1905" algn="just">
              <a:buFont typeface="Times New Roman" panose="02020603050405020304" pitchFamily="18" charset="0"/>
              <a:buNone/>
            </a:pPr>
            <a:r>
              <a:rPr sz="2400" dirty="0"/>
              <a:t>Lúc đầu gây suy tim tâm trương, </a:t>
            </a:r>
          </a:p>
          <a:p>
            <a:pPr marL="1905" lvl="0" indent="-1905" algn="just">
              <a:buFont typeface="Times New Roman" panose="02020603050405020304" pitchFamily="18" charset="0"/>
              <a:buNone/>
            </a:pPr>
            <a:r>
              <a:rPr sz="2400" dirty="0"/>
              <a:t>sau đó gây suy tim tâm thu.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ln/>
        </p:spPr>
        <p:txBody>
          <a:bodyPr vert="horz" wrap="square" lIns="91440" tIns="45720" rIns="91440" bIns="45720" anchor="t"/>
          <a:lstStyle/>
          <a:p>
            <a:pPr marL="0" indent="0" algn="just">
              <a:buNone/>
            </a:pPr>
            <a:r>
              <a:rPr sz="2400" dirty="0">
                <a:effectLst/>
                <a:cs typeface="Tahoma" panose="020B0604030504040204" pitchFamily="34" charset="0"/>
              </a:rPr>
              <a:t>Tăng huyết áp là sự xuất hiện huyết áp cao đến một mức độ làm cho bệnh nhân tăng nguy cơ tổn thương các giường mạch máu ở các cơ quan đích như võng mạc, não, tim, thận và các mạch máu lớn.</a:t>
            </a:r>
          </a:p>
          <a:p>
            <a:pPr marL="0" indent="0" eaLnBrk="1" hangingPunct="1"/>
            <a:endParaRPr sz="2400" dirty="0">
              <a:effectLst>
                <a:outerShdw blurRad="38100" dist="38100" dir="2700000">
                  <a:srgbClr val="000000"/>
                </a:outerShdw>
              </a:effectLst>
            </a:endParaRPr>
          </a:p>
        </p:txBody>
      </p:sp>
      <p:sp>
        <p:nvSpPr>
          <p:cNvPr id="5125" name="TextBox 6"/>
          <p:cNvSpPr txBox="1"/>
          <p:nvPr/>
        </p:nvSpPr>
        <p:spPr>
          <a:xfrm>
            <a:off x="3962400" y="6324600"/>
            <a:ext cx="5181600" cy="366713"/>
          </a:xfrm>
          <a:prstGeom prst="rect">
            <a:avLst/>
          </a:prstGeom>
          <a:noFill/>
          <a:ln w="9525">
            <a:noFill/>
          </a:ln>
        </p:spPr>
        <p:txBody>
          <a:bodyPr>
            <a:spAutoFit/>
          </a:bodyPr>
          <a:lstStyle/>
          <a:p>
            <a:pPr eaLnBrk="1" hangingPunct="1"/>
            <a:r>
              <a:rPr dirty="0">
                <a:latin typeface="Tahoma" panose="020B0604030504040204" pitchFamily="34" charset="0"/>
                <a:cs typeface="Tahoma" panose="020B0604030504040204" pitchFamily="34" charset="0"/>
              </a:rPr>
              <a:t>The Washington Manual of Medical Therapeutics</a:t>
            </a:r>
            <a:endParaRPr dirty="0">
              <a:latin typeface="Tahoma" panose="020B0604030504040204" pitchFamily="34" charset="0"/>
              <a:ea typeface="Tahoma" panose="020B060403050404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outerShdw blurRad="38100" dist="38100" dir="2700000">
                    <a:srgbClr val="000000"/>
                  </a:outerShdw>
                </a:effectLst>
              </a:rPr>
              <a:t>BIẾN CHỨNG THẬN</a:t>
            </a:r>
          </a:p>
        </p:txBody>
      </p:sp>
      <p:sp>
        <p:nvSpPr>
          <p:cNvPr id="79875" name="Content Placeholder 2"/>
          <p:cNvSpPr/>
          <p:nvPr/>
        </p:nvSpPr>
        <p:spPr>
          <a:xfrm>
            <a:off x="1066800" y="1981200"/>
            <a:ext cx="4800600" cy="4572000"/>
          </a:xfrm>
          <a:prstGeom prst="rect">
            <a:avLst/>
          </a:prstGeom>
          <a:noFill/>
          <a:ln w="9525">
            <a:noFill/>
          </a:ln>
        </p:spPr>
        <p:txBody>
          <a:bodyPr/>
          <a:lst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latin typeface="+mn-lt"/>
              </a:defRPr>
            </a:lvl2pPr>
            <a:lvl3pPr marL="1143000" indent="-228600" algn="l" rtl="0" fontAlgn="base">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defRPr>
            </a:lvl3pPr>
            <a:lvl4pPr marL="1600200" indent="-228600" algn="l" rtl="0" fontAlgn="base">
              <a:spcBef>
                <a:spcPct val="20000"/>
              </a:spcBef>
              <a:spcAft>
                <a:spcPct val="0"/>
              </a:spcAft>
              <a:buClr>
                <a:schemeClr val="tx1"/>
              </a:buClr>
              <a:buChar char="–"/>
              <a:defRPr sz="2000">
                <a:solidFill>
                  <a:schemeClr val="tx1"/>
                </a:solidFill>
                <a:effectLst/>
                <a:latin typeface="+mn-lt"/>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defRPr>
            </a:lvl5pPr>
          </a:lstStyle>
          <a:p>
            <a:pPr lvl="0">
              <a:buNone/>
            </a:pPr>
            <a:r>
              <a:rPr sz="2400" b="1" dirty="0">
                <a:solidFill>
                  <a:schemeClr val="tx2"/>
                </a:solidFill>
                <a:cs typeface="Tahoma" panose="020B0604030504040204" pitchFamily="34" charset="0"/>
              </a:rPr>
              <a:t>Diễn biến </a:t>
            </a:r>
          </a:p>
          <a:p>
            <a:pPr lvl="1">
              <a:buChar char="-"/>
            </a:pPr>
            <a:r>
              <a:rPr sz="2400" dirty="0">
                <a:solidFill>
                  <a:schemeClr val="tx2"/>
                </a:solidFill>
                <a:cs typeface="Tahoma" panose="020B0604030504040204" pitchFamily="34" charset="0"/>
              </a:rPr>
              <a:t>Tăng áp lực lọc cầu thận</a:t>
            </a:r>
          </a:p>
          <a:p>
            <a:pPr lvl="1">
              <a:buChar char="-"/>
            </a:pPr>
            <a:r>
              <a:rPr sz="2400" dirty="0">
                <a:solidFill>
                  <a:schemeClr val="tx2"/>
                </a:solidFill>
                <a:cs typeface="Tahoma" panose="020B0604030504040204" pitchFamily="34" charset="0"/>
              </a:rPr>
              <a:t>Xơ hóa cầu thận</a:t>
            </a:r>
          </a:p>
          <a:p>
            <a:pPr lvl="1">
              <a:buChar char="-"/>
            </a:pPr>
            <a:r>
              <a:rPr sz="2400" dirty="0">
                <a:solidFill>
                  <a:schemeClr val="tx2"/>
                </a:solidFill>
                <a:cs typeface="Tahoma" panose="020B0604030504040204" pitchFamily="34" charset="0"/>
              </a:rPr>
              <a:t>Suy thận mạn mạn</a:t>
            </a:r>
            <a:endParaRPr sz="2400" dirty="0">
              <a:solidFill>
                <a:schemeClr val="tx2"/>
              </a:solidFill>
              <a:ea typeface="Tahoma" panose="020B0604030504040204" pitchFamily="34" charset="0"/>
            </a:endParaRPr>
          </a:p>
        </p:txBody>
      </p:sp>
      <p:pic>
        <p:nvPicPr>
          <p:cNvPr id="79876" name="Picture 79875" descr="suy thận do tăng huyết áp"/>
          <p:cNvPicPr>
            <a:picLocks noChangeAspect="1"/>
          </p:cNvPicPr>
          <p:nvPr/>
        </p:nvPicPr>
        <p:blipFill>
          <a:blip r:embed="rId2"/>
          <a:srcRect t="5339" r="4167"/>
          <a:stretch>
            <a:fillRect/>
          </a:stretch>
        </p:blipFill>
        <p:spPr>
          <a:xfrm>
            <a:off x="5410200" y="1905000"/>
            <a:ext cx="3505200" cy="270192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outerShdw blurRad="38100" dist="38100" dir="2700000">
                    <a:srgbClr val="000000"/>
                  </a:outerShdw>
                </a:effectLst>
              </a:rPr>
              <a:t>BIẾN CHỨNG MẠCH MÁU</a:t>
            </a:r>
            <a:br>
              <a:rPr dirty="0">
                <a:effectLst>
                  <a:outerShdw blurRad="38100" dist="38100" dir="2700000">
                    <a:srgbClr val="000000"/>
                  </a:outerShdw>
                </a:effectLst>
              </a:rPr>
            </a:br>
            <a:r>
              <a:rPr sz="3200" dirty="0">
                <a:effectLst>
                  <a:outerShdw blurRad="38100" dist="38100" dir="2700000">
                    <a:srgbClr val="000000"/>
                  </a:outerShdw>
                </a:effectLst>
              </a:rPr>
              <a:t>Xơ vữa mạch máu</a:t>
            </a:r>
            <a:endParaRPr dirty="0">
              <a:effectLst>
                <a:outerShdw blurRad="38100" dist="38100" dir="2700000">
                  <a:srgbClr val="000000"/>
                </a:outerShdw>
              </a:effectLst>
            </a:endParaRPr>
          </a:p>
        </p:txBody>
      </p:sp>
      <p:pic>
        <p:nvPicPr>
          <p:cNvPr id="92164" name="Picture 92163" descr="HINH"/>
          <p:cNvPicPr>
            <a:picLocks noChangeAspect="1"/>
          </p:cNvPicPr>
          <p:nvPr/>
        </p:nvPicPr>
        <p:blipFill>
          <a:blip r:embed="rId2"/>
          <a:stretch>
            <a:fillRect/>
          </a:stretch>
        </p:blipFill>
        <p:spPr>
          <a:xfrm>
            <a:off x="1828800" y="2209800"/>
            <a:ext cx="5257800" cy="2871788"/>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outerShdw blurRad="38100" dist="38100" dir="2700000">
                    <a:srgbClr val="000000"/>
                  </a:outerShdw>
                </a:effectLst>
              </a:rPr>
              <a:t>BIẾN CHỨNG MẠCH MÁU</a:t>
            </a:r>
            <a:br>
              <a:rPr dirty="0">
                <a:effectLst>
                  <a:outerShdw blurRad="38100" dist="38100" dir="2700000">
                    <a:srgbClr val="000000"/>
                  </a:outerShdw>
                </a:effectLst>
              </a:rPr>
            </a:br>
            <a:r>
              <a:rPr sz="3200" dirty="0">
                <a:effectLst>
                  <a:outerShdw blurRad="38100" dist="38100" dir="2700000">
                    <a:srgbClr val="000000"/>
                  </a:outerShdw>
                </a:effectLst>
              </a:rPr>
              <a:t>Bóc tách mạnh máu</a:t>
            </a:r>
            <a:endParaRPr dirty="0">
              <a:effectLst>
                <a:outerShdw blurRad="38100" dist="38100" dir="2700000">
                  <a:srgbClr val="000000"/>
                </a:outerShdw>
              </a:effectLst>
            </a:endParaRPr>
          </a:p>
        </p:txBody>
      </p:sp>
      <p:pic>
        <p:nvPicPr>
          <p:cNvPr id="80900" name="Picture 80899" descr="imagesCAWPHUXQ"/>
          <p:cNvPicPr>
            <a:picLocks noChangeAspect="1"/>
          </p:cNvPicPr>
          <p:nvPr/>
        </p:nvPicPr>
        <p:blipFill>
          <a:blip r:embed="rId2"/>
          <a:stretch>
            <a:fillRect/>
          </a:stretch>
        </p:blipFill>
        <p:spPr>
          <a:xfrm>
            <a:off x="533400" y="2667000"/>
            <a:ext cx="2514600" cy="2060575"/>
          </a:xfrm>
          <a:prstGeom prst="rect">
            <a:avLst/>
          </a:prstGeom>
          <a:noFill/>
          <a:ln w="9525">
            <a:noFill/>
          </a:ln>
        </p:spPr>
      </p:pic>
      <p:pic>
        <p:nvPicPr>
          <p:cNvPr id="80901" name="Picture 80900" descr="imagesCA217JNX"/>
          <p:cNvPicPr>
            <a:picLocks noChangeAspect="1"/>
          </p:cNvPicPr>
          <p:nvPr/>
        </p:nvPicPr>
        <p:blipFill>
          <a:blip r:embed="rId3"/>
          <a:stretch>
            <a:fillRect/>
          </a:stretch>
        </p:blipFill>
        <p:spPr>
          <a:xfrm>
            <a:off x="6629400" y="2667000"/>
            <a:ext cx="2143125" cy="2133600"/>
          </a:xfrm>
          <a:prstGeom prst="rect">
            <a:avLst/>
          </a:prstGeom>
          <a:noFill/>
          <a:ln w="9525">
            <a:noFill/>
          </a:ln>
        </p:spPr>
      </p:pic>
      <p:pic>
        <p:nvPicPr>
          <p:cNvPr id="80902" name="Picture 80901" descr="phân loại phình bóc tách động mạch chủ"/>
          <p:cNvPicPr>
            <a:picLocks noChangeAspect="1"/>
          </p:cNvPicPr>
          <p:nvPr/>
        </p:nvPicPr>
        <p:blipFill>
          <a:blip r:embed="rId4"/>
          <a:srcRect l="21463" t="7921" b="18152"/>
          <a:stretch>
            <a:fillRect/>
          </a:stretch>
        </p:blipFill>
        <p:spPr>
          <a:xfrm>
            <a:off x="3352800" y="2667000"/>
            <a:ext cx="3067050" cy="2133600"/>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 anchorCtr="0" compatLnSpc="1"/>
          <a:lstStyle/>
          <a:p>
            <a:pPr eaLnBrk="1" hangingPunct="1"/>
            <a:r>
              <a:rPr dirty="0">
                <a:effectLst>
                  <a:outerShdw blurRad="38100" dist="38100" dir="2700000">
                    <a:srgbClr val="000000"/>
                  </a:outerShdw>
                </a:effectLst>
              </a:rPr>
              <a:t>BIẾN CHỨNG MẠCH MÁU</a:t>
            </a:r>
            <a:br>
              <a:rPr dirty="0">
                <a:effectLst>
                  <a:outerShdw blurRad="38100" dist="38100" dir="2700000">
                    <a:srgbClr val="000000"/>
                  </a:outerShdw>
                </a:effectLst>
              </a:rPr>
            </a:br>
            <a:r>
              <a:rPr sz="3200" dirty="0">
                <a:effectLst>
                  <a:outerShdw blurRad="38100" dist="38100" dir="2700000">
                    <a:srgbClr val="000000"/>
                  </a:outerShdw>
                </a:effectLst>
              </a:rPr>
              <a:t>Phình mạch máu</a:t>
            </a:r>
            <a:endParaRPr dirty="0">
              <a:effectLst>
                <a:outerShdw blurRad="38100" dist="38100" dir="2700000">
                  <a:srgbClr val="000000"/>
                </a:outerShdw>
              </a:effectLst>
            </a:endParaRPr>
          </a:p>
        </p:txBody>
      </p:sp>
      <p:pic>
        <p:nvPicPr>
          <p:cNvPr id="81924" name="Picture 81923" descr="phình mạch do tăng huyết áp"/>
          <p:cNvPicPr>
            <a:picLocks noChangeAspect="1"/>
          </p:cNvPicPr>
          <p:nvPr/>
        </p:nvPicPr>
        <p:blipFill>
          <a:blip r:embed="rId2"/>
          <a:stretch>
            <a:fillRect/>
          </a:stretch>
        </p:blipFill>
        <p:spPr>
          <a:xfrm>
            <a:off x="2667000" y="1905000"/>
            <a:ext cx="4191000" cy="4060825"/>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53249"/>
          <p:cNvSpPr>
            <a:spLocks noGrp="1"/>
          </p:cNvSpPr>
          <p:nvPr>
            <p:ph type="title"/>
          </p:nvPr>
        </p:nvSpPr>
        <p:spPr>
          <a:ln/>
        </p:spPr>
        <p:txBody>
          <a:bodyPr/>
          <a:lstStyle/>
          <a:p>
            <a:r>
              <a:rPr dirty="0">
                <a:effectLst/>
              </a:rPr>
              <a:t>TÓM LẠI</a:t>
            </a:r>
          </a:p>
        </p:txBody>
      </p:sp>
      <p:sp>
        <p:nvSpPr>
          <p:cNvPr id="53251" name="Text Placeholder 53250"/>
          <p:cNvSpPr>
            <a:spLocks noGrp="1"/>
          </p:cNvSpPr>
          <p:nvPr>
            <p:ph type="body" idx="1"/>
          </p:nvPr>
        </p:nvSpPr>
        <p:spPr>
          <a:xfrm>
            <a:off x="1066800" y="1981200"/>
            <a:ext cx="7620000" cy="4114800"/>
          </a:xfrm>
          <a:ln/>
        </p:spPr>
        <p:txBody>
          <a:bodyPr/>
          <a:lstStyle/>
          <a:p>
            <a:r>
              <a:rPr sz="2400" dirty="0">
                <a:effectLst/>
              </a:rPr>
              <a:t>Tăng huyết áp nguyên phát chiếm tỉ lệ 90 – 95%</a:t>
            </a:r>
          </a:p>
          <a:p>
            <a:r>
              <a:rPr sz="2400" dirty="0">
                <a:effectLst/>
              </a:rPr>
              <a:t>Bệnh nhân có nguy cơ cao bị tăng huyết áp khi có nhiều yếu tố nguy cơ tăng huyết áp.</a:t>
            </a:r>
          </a:p>
          <a:p>
            <a:r>
              <a:rPr sz="2400" dirty="0">
                <a:effectLst/>
              </a:rPr>
              <a:t>Tăng huyết áp thầm lặng nhưng tổn thương cơ quan đích nặng nề.</a:t>
            </a:r>
          </a:p>
          <a:p>
            <a:r>
              <a:rPr sz="2400" dirty="0">
                <a:effectLst/>
              </a:rPr>
              <a:t>Chẩn đoán tăng huyết áp bằng phương pháp Đo huyết áp</a:t>
            </a:r>
          </a:p>
          <a:p>
            <a:r>
              <a:rPr sz="2400" dirty="0">
                <a:effectLst/>
              </a:rPr>
              <a:t>Huyết áp gọi là tăng khi huyết áp tâm thu </a:t>
            </a:r>
            <a:r>
              <a:rPr sz="2400" dirty="0">
                <a:effectLst/>
                <a:cs typeface="Tahoma" panose="020B0604030504040204" pitchFamily="34" charset="0"/>
              </a:rPr>
              <a:t>≥140 mmHg và huyết áp tâm trương ≥ 90 mmHg.</a:t>
            </a:r>
            <a:endParaRPr sz="2400" dirty="0">
              <a:effectLst/>
              <a:ea typeface="Tahoma" panose="020B060403050404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Title 104451"/>
          <p:cNvSpPr>
            <a:spLocks noGrp="1"/>
          </p:cNvSpPr>
          <p:nvPr>
            <p:ph type="title"/>
          </p:nvPr>
        </p:nvSpPr>
        <p:spPr>
          <a:xfrm>
            <a:off x="1371600" y="5105400"/>
            <a:ext cx="7543800" cy="1431925"/>
          </a:xfrm>
          <a:ln/>
        </p:spPr>
        <p:txBody>
          <a:bodyPr/>
          <a:lstStyle/>
          <a:p>
            <a:pPr algn="r"/>
            <a:r>
              <a:rPr dirty="0">
                <a:effectLst/>
              </a:rPr>
              <a:t>XIN CÁM ƠN</a:t>
            </a:r>
          </a:p>
        </p:txBody>
      </p:sp>
      <p:sp>
        <p:nvSpPr>
          <p:cNvPr id="104453" name="Text Box 104452"/>
          <p:cNvSpPr txBox="1"/>
          <p:nvPr/>
        </p:nvSpPr>
        <p:spPr>
          <a:xfrm>
            <a:off x="1143000" y="2057400"/>
            <a:ext cx="2133600" cy="1311275"/>
          </a:xfrm>
          <a:prstGeom prst="rect">
            <a:avLst/>
          </a:prstGeom>
          <a:noFill/>
          <a:ln w="9525">
            <a:noFill/>
          </a:ln>
        </p:spPr>
        <p:txBody>
          <a:bodyPr>
            <a:spAutoFit/>
          </a:bodyPr>
          <a:lstStyle/>
          <a:p>
            <a:pPr>
              <a:spcBef>
                <a:spcPct val="50000"/>
              </a:spcBef>
            </a:pPr>
            <a:r>
              <a:rPr sz="8000" dirty="0">
                <a:latin typeface="Tahoma" panose="020B0604030504040204" pitchFamily="34" charset="0"/>
              </a:rPr>
              <a:t>HẾT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5"/>
          <p:cNvSpPr/>
          <p:nvPr/>
        </p:nvSpPr>
        <p:spPr>
          <a:xfrm>
            <a:off x="1143000" y="5605463"/>
            <a:ext cx="7458075" cy="368300"/>
          </a:xfrm>
          <a:prstGeom prst="rect">
            <a:avLst/>
          </a:prstGeom>
          <a:solidFill>
            <a:schemeClr val="bg1"/>
          </a:solidFill>
          <a:ln w="9525">
            <a:noFill/>
          </a:ln>
        </p:spPr>
        <p:txBody>
          <a:bodyPr anchor="b">
            <a:spAutoFit/>
          </a:bodyPr>
          <a:lstStyle/>
          <a:p>
            <a:pPr algn="ctr" defTabSz="0">
              <a:lnSpc>
                <a:spcPct val="90000"/>
              </a:lnSpc>
              <a:buClr>
                <a:srgbClr val="FFFF00"/>
              </a:buClr>
              <a:tabLst>
                <a:tab pos="4688205" algn="l"/>
              </a:tabLst>
            </a:pPr>
            <a:r>
              <a:rPr sz="2000" dirty="0">
                <a:latin typeface="Arial" panose="020B0604020202020204" pitchFamily="34" charset="0"/>
                <a:ea typeface="MS PGothic" panose="020B0600070205080204" pitchFamily="34" charset="-128"/>
              </a:rPr>
              <a:t>Các cá nhân từ 40-70 tuổi, bắt đầu từ trị số HA 115/75 mm Hg</a:t>
            </a:r>
          </a:p>
        </p:txBody>
      </p:sp>
      <p:sp>
        <p:nvSpPr>
          <p:cNvPr id="65540" name="Text Box 6"/>
          <p:cNvSpPr txBox="1"/>
          <p:nvPr/>
        </p:nvSpPr>
        <p:spPr>
          <a:xfrm>
            <a:off x="95250" y="1676400"/>
            <a:ext cx="1212850" cy="1006475"/>
          </a:xfrm>
          <a:prstGeom prst="rect">
            <a:avLst/>
          </a:prstGeom>
          <a:noFill/>
          <a:ln w="9525">
            <a:noFill/>
          </a:ln>
        </p:spPr>
        <p:txBody>
          <a:bodyPr wrap="none">
            <a:spAutoFit/>
          </a:bodyPr>
          <a:lstStyle/>
          <a:p>
            <a:pPr algn="ctr"/>
            <a:r>
              <a:rPr sz="2000" dirty="0">
                <a:latin typeface="Arial" panose="020B0604020202020204" pitchFamily="34" charset="0"/>
                <a:ea typeface="MS PGothic" panose="020B0600070205080204" pitchFamily="34" charset="-128"/>
              </a:rPr>
              <a:t>Nguy cơ </a:t>
            </a:r>
          </a:p>
          <a:p>
            <a:pPr algn="ctr"/>
            <a:r>
              <a:rPr sz="2000" dirty="0">
                <a:latin typeface="Arial" panose="020B0604020202020204" pitchFamily="34" charset="0"/>
                <a:ea typeface="MS PGothic" panose="020B0600070205080204" pitchFamily="34" charset="-128"/>
              </a:rPr>
              <a:t>tử vong </a:t>
            </a:r>
          </a:p>
          <a:p>
            <a:pPr algn="ctr"/>
            <a:r>
              <a:rPr sz="2000" dirty="0">
                <a:latin typeface="Arial" panose="020B0604020202020204" pitchFamily="34" charset="0"/>
                <a:ea typeface="MS PGothic" panose="020B0600070205080204" pitchFamily="34" charset="-128"/>
              </a:rPr>
              <a:t>tim mạch</a:t>
            </a:r>
          </a:p>
        </p:txBody>
      </p:sp>
      <p:sp>
        <p:nvSpPr>
          <p:cNvPr id="65541" name="Text Box 7"/>
          <p:cNvSpPr txBox="1"/>
          <p:nvPr/>
        </p:nvSpPr>
        <p:spPr>
          <a:xfrm>
            <a:off x="2590800" y="5211763"/>
            <a:ext cx="5500688" cy="396875"/>
          </a:xfrm>
          <a:prstGeom prst="rect">
            <a:avLst/>
          </a:prstGeom>
          <a:noFill/>
          <a:ln w="9525">
            <a:noFill/>
          </a:ln>
        </p:spPr>
        <p:txBody>
          <a:bodyPr>
            <a:spAutoFit/>
          </a:bodyPr>
          <a:lstStyle/>
          <a:p>
            <a:pPr algn="ctr"/>
            <a:r>
              <a:rPr sz="2000" dirty="0">
                <a:latin typeface="Arial" panose="020B0604020202020204" pitchFamily="34" charset="0"/>
                <a:ea typeface="MS PGothic" panose="020B0600070205080204" pitchFamily="34" charset="-128"/>
              </a:rPr>
              <a:t>Huyết áp tâm thu/huyết áp tâm trương (mmHg)</a:t>
            </a:r>
          </a:p>
        </p:txBody>
      </p:sp>
      <p:sp>
        <p:nvSpPr>
          <p:cNvPr id="65542" name="Rectangle 8"/>
          <p:cNvSpPr/>
          <p:nvPr/>
        </p:nvSpPr>
        <p:spPr>
          <a:xfrm>
            <a:off x="2016125" y="4408488"/>
            <a:ext cx="973138" cy="385762"/>
          </a:xfrm>
          <a:prstGeom prst="rect">
            <a:avLst/>
          </a:prstGeom>
          <a:gradFill rotWithShape="1">
            <a:gsLst>
              <a:gs pos="0">
                <a:srgbClr val="ED018A"/>
              </a:gs>
              <a:gs pos="50000">
                <a:srgbClr val="F78ECB"/>
              </a:gs>
              <a:gs pos="100000">
                <a:srgbClr val="ED018A"/>
              </a:gs>
            </a:gsLst>
            <a:lin ang="0" scaled="1"/>
            <a:tileRect/>
          </a:gradFill>
          <a:ln w="9525">
            <a:noFill/>
          </a:ln>
        </p:spPr>
        <p:txBody>
          <a:bodyPr/>
          <a:lstStyle/>
          <a:p>
            <a:endParaRPr sz="4000" dirty="0">
              <a:latin typeface="Tahoma" panose="020B0604030504040204" pitchFamily="34" charset="0"/>
            </a:endParaRPr>
          </a:p>
        </p:txBody>
      </p:sp>
      <p:sp>
        <p:nvSpPr>
          <p:cNvPr id="65543" name="Rectangle 9"/>
          <p:cNvSpPr/>
          <p:nvPr/>
        </p:nvSpPr>
        <p:spPr>
          <a:xfrm>
            <a:off x="3768725" y="4024313"/>
            <a:ext cx="974725" cy="769937"/>
          </a:xfrm>
          <a:prstGeom prst="rect">
            <a:avLst/>
          </a:prstGeom>
          <a:gradFill rotWithShape="1">
            <a:gsLst>
              <a:gs pos="0">
                <a:srgbClr val="ED018A"/>
              </a:gs>
              <a:gs pos="50000">
                <a:srgbClr val="F78ECB"/>
              </a:gs>
              <a:gs pos="100000">
                <a:srgbClr val="ED018A"/>
              </a:gs>
            </a:gsLst>
            <a:lin ang="0" scaled="1"/>
            <a:tileRect/>
          </a:gradFill>
          <a:ln w="9525">
            <a:noFill/>
          </a:ln>
        </p:spPr>
        <p:txBody>
          <a:bodyPr/>
          <a:lstStyle/>
          <a:p>
            <a:endParaRPr sz="4000" dirty="0">
              <a:latin typeface="Tahoma" panose="020B0604030504040204" pitchFamily="34" charset="0"/>
            </a:endParaRPr>
          </a:p>
        </p:txBody>
      </p:sp>
      <p:sp>
        <p:nvSpPr>
          <p:cNvPr id="65544" name="Rectangle 10"/>
          <p:cNvSpPr/>
          <p:nvPr/>
        </p:nvSpPr>
        <p:spPr>
          <a:xfrm>
            <a:off x="5522913" y="3243263"/>
            <a:ext cx="962025" cy="1550987"/>
          </a:xfrm>
          <a:prstGeom prst="rect">
            <a:avLst/>
          </a:prstGeom>
          <a:gradFill rotWithShape="1">
            <a:gsLst>
              <a:gs pos="0">
                <a:srgbClr val="ED018A"/>
              </a:gs>
              <a:gs pos="50000">
                <a:srgbClr val="F78ECB"/>
              </a:gs>
              <a:gs pos="100000">
                <a:srgbClr val="ED018A"/>
              </a:gs>
            </a:gsLst>
            <a:lin ang="0" scaled="1"/>
            <a:tileRect/>
          </a:gradFill>
          <a:ln w="9525">
            <a:noFill/>
          </a:ln>
        </p:spPr>
        <p:txBody>
          <a:bodyPr/>
          <a:lstStyle/>
          <a:p>
            <a:endParaRPr sz="4000" dirty="0">
              <a:latin typeface="Tahoma" panose="020B0604030504040204" pitchFamily="34" charset="0"/>
            </a:endParaRPr>
          </a:p>
        </p:txBody>
      </p:sp>
      <p:sp>
        <p:nvSpPr>
          <p:cNvPr id="65545" name="Rectangle 11"/>
          <p:cNvSpPr/>
          <p:nvPr/>
        </p:nvSpPr>
        <p:spPr>
          <a:xfrm>
            <a:off x="7264400" y="1693863"/>
            <a:ext cx="973138" cy="3100387"/>
          </a:xfrm>
          <a:prstGeom prst="rect">
            <a:avLst/>
          </a:prstGeom>
          <a:gradFill rotWithShape="1">
            <a:gsLst>
              <a:gs pos="0">
                <a:srgbClr val="ED018A"/>
              </a:gs>
              <a:gs pos="50000">
                <a:srgbClr val="F78ECB"/>
              </a:gs>
              <a:gs pos="100000">
                <a:srgbClr val="ED018A"/>
              </a:gs>
            </a:gsLst>
            <a:lin ang="0" scaled="1"/>
            <a:tileRect/>
          </a:gradFill>
          <a:ln w="9525">
            <a:noFill/>
          </a:ln>
        </p:spPr>
        <p:txBody>
          <a:bodyPr/>
          <a:lstStyle/>
          <a:p>
            <a:endParaRPr sz="4000" dirty="0">
              <a:latin typeface="Tahoma" panose="020B0604030504040204" pitchFamily="34" charset="0"/>
            </a:endParaRPr>
          </a:p>
        </p:txBody>
      </p:sp>
      <p:sp>
        <p:nvSpPr>
          <p:cNvPr id="65546" name="Line 12"/>
          <p:cNvSpPr/>
          <p:nvPr/>
        </p:nvSpPr>
        <p:spPr>
          <a:xfrm>
            <a:off x="1625600" y="1693863"/>
            <a:ext cx="1588" cy="3100387"/>
          </a:xfrm>
          <a:prstGeom prst="line">
            <a:avLst/>
          </a:prstGeom>
          <a:ln w="38100" cap="flat" cmpd="sng">
            <a:solidFill>
              <a:schemeClr val="tx1"/>
            </a:solidFill>
            <a:prstDash val="solid"/>
            <a:headEnd type="none" w="med" len="med"/>
            <a:tailEnd type="none" w="med" len="med"/>
          </a:ln>
        </p:spPr>
      </p:sp>
      <p:sp>
        <p:nvSpPr>
          <p:cNvPr id="65547" name="Line 13"/>
          <p:cNvSpPr/>
          <p:nvPr/>
        </p:nvSpPr>
        <p:spPr>
          <a:xfrm>
            <a:off x="1539875" y="4794250"/>
            <a:ext cx="85725" cy="1588"/>
          </a:xfrm>
          <a:prstGeom prst="line">
            <a:avLst/>
          </a:prstGeom>
          <a:ln w="15875" cap="flat" cmpd="sng">
            <a:solidFill>
              <a:schemeClr val="tx1"/>
            </a:solidFill>
            <a:prstDash val="solid"/>
            <a:headEnd type="none" w="med" len="med"/>
            <a:tailEnd type="none" w="med" len="med"/>
          </a:ln>
        </p:spPr>
      </p:sp>
      <p:sp>
        <p:nvSpPr>
          <p:cNvPr id="65548" name="Line 14"/>
          <p:cNvSpPr/>
          <p:nvPr/>
        </p:nvSpPr>
        <p:spPr>
          <a:xfrm>
            <a:off x="1539875" y="4408488"/>
            <a:ext cx="85725" cy="1587"/>
          </a:xfrm>
          <a:prstGeom prst="line">
            <a:avLst/>
          </a:prstGeom>
          <a:ln w="15875" cap="flat" cmpd="sng">
            <a:solidFill>
              <a:schemeClr val="tx1"/>
            </a:solidFill>
            <a:prstDash val="solid"/>
            <a:headEnd type="none" w="med" len="med"/>
            <a:tailEnd type="none" w="med" len="med"/>
          </a:ln>
        </p:spPr>
      </p:sp>
      <p:sp>
        <p:nvSpPr>
          <p:cNvPr id="65549" name="Line 15"/>
          <p:cNvSpPr/>
          <p:nvPr/>
        </p:nvSpPr>
        <p:spPr>
          <a:xfrm>
            <a:off x="1539875" y="4024313"/>
            <a:ext cx="85725" cy="1587"/>
          </a:xfrm>
          <a:prstGeom prst="line">
            <a:avLst/>
          </a:prstGeom>
          <a:ln w="15875" cap="flat" cmpd="sng">
            <a:solidFill>
              <a:schemeClr val="tx1"/>
            </a:solidFill>
            <a:prstDash val="solid"/>
            <a:headEnd type="none" w="med" len="med"/>
            <a:tailEnd type="none" w="med" len="med"/>
          </a:ln>
        </p:spPr>
      </p:sp>
      <p:sp>
        <p:nvSpPr>
          <p:cNvPr id="65550" name="Line 16"/>
          <p:cNvSpPr/>
          <p:nvPr/>
        </p:nvSpPr>
        <p:spPr>
          <a:xfrm>
            <a:off x="1539875" y="3629025"/>
            <a:ext cx="85725" cy="1588"/>
          </a:xfrm>
          <a:prstGeom prst="line">
            <a:avLst/>
          </a:prstGeom>
          <a:ln w="15875" cap="flat" cmpd="sng">
            <a:solidFill>
              <a:schemeClr val="tx1"/>
            </a:solidFill>
            <a:prstDash val="solid"/>
            <a:headEnd type="none" w="med" len="med"/>
            <a:tailEnd type="none" w="med" len="med"/>
          </a:ln>
        </p:spPr>
      </p:sp>
      <p:sp>
        <p:nvSpPr>
          <p:cNvPr id="65551" name="Line 17"/>
          <p:cNvSpPr/>
          <p:nvPr/>
        </p:nvSpPr>
        <p:spPr>
          <a:xfrm>
            <a:off x="1539875" y="3243263"/>
            <a:ext cx="85725" cy="1587"/>
          </a:xfrm>
          <a:prstGeom prst="line">
            <a:avLst/>
          </a:prstGeom>
          <a:ln w="15875" cap="flat" cmpd="sng">
            <a:solidFill>
              <a:schemeClr val="tx1"/>
            </a:solidFill>
            <a:prstDash val="solid"/>
            <a:headEnd type="none" w="med" len="med"/>
            <a:tailEnd type="none" w="med" len="med"/>
          </a:ln>
        </p:spPr>
      </p:sp>
      <p:sp>
        <p:nvSpPr>
          <p:cNvPr id="65552" name="Line 18"/>
          <p:cNvSpPr/>
          <p:nvPr/>
        </p:nvSpPr>
        <p:spPr>
          <a:xfrm>
            <a:off x="1539875" y="2859088"/>
            <a:ext cx="85725" cy="1587"/>
          </a:xfrm>
          <a:prstGeom prst="line">
            <a:avLst/>
          </a:prstGeom>
          <a:ln w="15875" cap="flat" cmpd="sng">
            <a:solidFill>
              <a:schemeClr val="tx1"/>
            </a:solidFill>
            <a:prstDash val="solid"/>
            <a:headEnd type="none" w="med" len="med"/>
            <a:tailEnd type="none" w="med" len="med"/>
          </a:ln>
        </p:spPr>
      </p:sp>
      <p:sp>
        <p:nvSpPr>
          <p:cNvPr id="65553" name="Line 19"/>
          <p:cNvSpPr/>
          <p:nvPr/>
        </p:nvSpPr>
        <p:spPr>
          <a:xfrm>
            <a:off x="1539875" y="2473325"/>
            <a:ext cx="85725" cy="1588"/>
          </a:xfrm>
          <a:prstGeom prst="line">
            <a:avLst/>
          </a:prstGeom>
          <a:ln w="15875" cap="flat" cmpd="sng">
            <a:solidFill>
              <a:schemeClr val="tx1"/>
            </a:solidFill>
            <a:prstDash val="solid"/>
            <a:headEnd type="none" w="med" len="med"/>
            <a:tailEnd type="none" w="med" len="med"/>
          </a:ln>
        </p:spPr>
      </p:sp>
      <p:sp>
        <p:nvSpPr>
          <p:cNvPr id="65554" name="Line 20"/>
          <p:cNvSpPr/>
          <p:nvPr/>
        </p:nvSpPr>
        <p:spPr>
          <a:xfrm>
            <a:off x="1539875" y="2078038"/>
            <a:ext cx="85725" cy="1587"/>
          </a:xfrm>
          <a:prstGeom prst="line">
            <a:avLst/>
          </a:prstGeom>
          <a:ln w="15875" cap="flat" cmpd="sng">
            <a:solidFill>
              <a:schemeClr val="tx1"/>
            </a:solidFill>
            <a:prstDash val="solid"/>
            <a:headEnd type="none" w="med" len="med"/>
            <a:tailEnd type="none" w="med" len="med"/>
          </a:ln>
        </p:spPr>
      </p:sp>
      <p:sp>
        <p:nvSpPr>
          <p:cNvPr id="65555" name="Line 21"/>
          <p:cNvSpPr/>
          <p:nvPr/>
        </p:nvSpPr>
        <p:spPr>
          <a:xfrm>
            <a:off x="1539875" y="1693863"/>
            <a:ext cx="85725" cy="1587"/>
          </a:xfrm>
          <a:prstGeom prst="line">
            <a:avLst/>
          </a:prstGeom>
          <a:ln w="15875" cap="flat" cmpd="sng">
            <a:solidFill>
              <a:schemeClr val="tx1"/>
            </a:solidFill>
            <a:prstDash val="solid"/>
            <a:headEnd type="none" w="med" len="med"/>
            <a:tailEnd type="none" w="med" len="med"/>
          </a:ln>
        </p:spPr>
      </p:sp>
      <p:sp>
        <p:nvSpPr>
          <p:cNvPr id="65556" name="Line 22"/>
          <p:cNvSpPr/>
          <p:nvPr/>
        </p:nvSpPr>
        <p:spPr>
          <a:xfrm>
            <a:off x="1625600" y="4794250"/>
            <a:ext cx="7002463" cy="1588"/>
          </a:xfrm>
          <a:prstGeom prst="line">
            <a:avLst/>
          </a:prstGeom>
          <a:ln w="38100" cap="flat" cmpd="sng">
            <a:solidFill>
              <a:schemeClr val="tx1"/>
            </a:solidFill>
            <a:prstDash val="solid"/>
            <a:headEnd type="none" w="med" len="med"/>
            <a:tailEnd type="none" w="med" len="med"/>
          </a:ln>
        </p:spPr>
      </p:sp>
      <p:sp>
        <p:nvSpPr>
          <p:cNvPr id="65557" name="Line 23"/>
          <p:cNvSpPr/>
          <p:nvPr/>
        </p:nvSpPr>
        <p:spPr>
          <a:xfrm flipV="1">
            <a:off x="1625600" y="4794250"/>
            <a:ext cx="1588" cy="66675"/>
          </a:xfrm>
          <a:prstGeom prst="line">
            <a:avLst/>
          </a:prstGeom>
          <a:ln w="15875" cap="flat" cmpd="sng">
            <a:solidFill>
              <a:schemeClr val="tx1"/>
            </a:solidFill>
            <a:prstDash val="solid"/>
            <a:headEnd type="none" w="med" len="med"/>
            <a:tailEnd type="none" w="med" len="med"/>
          </a:ln>
        </p:spPr>
      </p:sp>
      <p:sp>
        <p:nvSpPr>
          <p:cNvPr id="65558" name="Line 24"/>
          <p:cNvSpPr/>
          <p:nvPr/>
        </p:nvSpPr>
        <p:spPr>
          <a:xfrm flipV="1">
            <a:off x="3379788" y="4794250"/>
            <a:ext cx="1587" cy="66675"/>
          </a:xfrm>
          <a:prstGeom prst="line">
            <a:avLst/>
          </a:prstGeom>
          <a:ln w="15875" cap="flat" cmpd="sng">
            <a:solidFill>
              <a:schemeClr val="tx1"/>
            </a:solidFill>
            <a:prstDash val="solid"/>
            <a:headEnd type="none" w="med" len="med"/>
            <a:tailEnd type="none" w="med" len="med"/>
          </a:ln>
        </p:spPr>
      </p:sp>
      <p:sp>
        <p:nvSpPr>
          <p:cNvPr id="65559" name="Line 25"/>
          <p:cNvSpPr/>
          <p:nvPr/>
        </p:nvSpPr>
        <p:spPr>
          <a:xfrm flipV="1">
            <a:off x="5132388" y="4794250"/>
            <a:ext cx="3175" cy="66675"/>
          </a:xfrm>
          <a:prstGeom prst="line">
            <a:avLst/>
          </a:prstGeom>
          <a:ln w="15875" cap="flat" cmpd="sng">
            <a:solidFill>
              <a:schemeClr val="tx1"/>
            </a:solidFill>
            <a:prstDash val="solid"/>
            <a:headEnd type="none" w="med" len="med"/>
            <a:tailEnd type="none" w="med" len="med"/>
          </a:ln>
        </p:spPr>
      </p:sp>
      <p:sp>
        <p:nvSpPr>
          <p:cNvPr id="65560" name="Line 26"/>
          <p:cNvSpPr/>
          <p:nvPr/>
        </p:nvSpPr>
        <p:spPr>
          <a:xfrm flipV="1">
            <a:off x="6873875" y="4794250"/>
            <a:ext cx="1588" cy="66675"/>
          </a:xfrm>
          <a:prstGeom prst="line">
            <a:avLst/>
          </a:prstGeom>
          <a:ln w="15875" cap="flat" cmpd="sng">
            <a:solidFill>
              <a:schemeClr val="tx1"/>
            </a:solidFill>
            <a:prstDash val="solid"/>
            <a:headEnd type="none" w="med" len="med"/>
            <a:tailEnd type="none" w="med" len="med"/>
          </a:ln>
        </p:spPr>
      </p:sp>
      <p:sp>
        <p:nvSpPr>
          <p:cNvPr id="65561" name="Line 27"/>
          <p:cNvSpPr/>
          <p:nvPr/>
        </p:nvSpPr>
        <p:spPr>
          <a:xfrm flipV="1">
            <a:off x="8628063" y="4794250"/>
            <a:ext cx="1587" cy="66675"/>
          </a:xfrm>
          <a:prstGeom prst="line">
            <a:avLst/>
          </a:prstGeom>
          <a:ln w="15875" cap="flat" cmpd="sng">
            <a:solidFill>
              <a:schemeClr val="tx1"/>
            </a:solidFill>
            <a:prstDash val="solid"/>
            <a:headEnd type="none" w="med" len="med"/>
            <a:tailEnd type="none" w="med" len="med"/>
          </a:ln>
        </p:spPr>
      </p:sp>
      <p:sp>
        <p:nvSpPr>
          <p:cNvPr id="65562" name="Rectangle 28"/>
          <p:cNvSpPr/>
          <p:nvPr/>
        </p:nvSpPr>
        <p:spPr>
          <a:xfrm>
            <a:off x="1385888" y="4697413"/>
            <a:ext cx="98425" cy="184150"/>
          </a:xfrm>
          <a:prstGeom prst="rect">
            <a:avLst/>
          </a:prstGeom>
          <a:noFill/>
          <a:ln w="9525">
            <a:noFill/>
          </a:ln>
        </p:spPr>
        <p:txBody>
          <a:bodyPr wrap="none" lIns="0" tIns="0" rIns="0" bIns="0">
            <a:spAutoFit/>
          </a:bodyPr>
          <a:lstStyle/>
          <a:p>
            <a:r>
              <a:rPr sz="1200" b="1" dirty="0">
                <a:latin typeface="Tahoma" panose="020B0604030504040204" pitchFamily="34" charset="0"/>
                <a:ea typeface="MS PGothic" panose="020B0600070205080204" pitchFamily="34" charset="-128"/>
              </a:rPr>
              <a:t>0</a:t>
            </a:r>
          </a:p>
        </p:txBody>
      </p:sp>
      <p:sp>
        <p:nvSpPr>
          <p:cNvPr id="65563" name="Rectangle 29"/>
          <p:cNvSpPr/>
          <p:nvPr/>
        </p:nvSpPr>
        <p:spPr>
          <a:xfrm>
            <a:off x="1385888" y="4311650"/>
            <a:ext cx="98425" cy="184150"/>
          </a:xfrm>
          <a:prstGeom prst="rect">
            <a:avLst/>
          </a:prstGeom>
          <a:noFill/>
          <a:ln w="9525">
            <a:noFill/>
          </a:ln>
        </p:spPr>
        <p:txBody>
          <a:bodyPr wrap="none" lIns="0" tIns="0" rIns="0" bIns="0">
            <a:spAutoFit/>
          </a:bodyPr>
          <a:lstStyle/>
          <a:p>
            <a:r>
              <a:rPr sz="1200" b="1" dirty="0">
                <a:latin typeface="Tahoma" panose="020B0604030504040204" pitchFamily="34" charset="0"/>
                <a:ea typeface="MS PGothic" panose="020B0600070205080204" pitchFamily="34" charset="-128"/>
              </a:rPr>
              <a:t>1</a:t>
            </a:r>
          </a:p>
        </p:txBody>
      </p:sp>
      <p:sp>
        <p:nvSpPr>
          <p:cNvPr id="65564" name="Rectangle 30"/>
          <p:cNvSpPr/>
          <p:nvPr/>
        </p:nvSpPr>
        <p:spPr>
          <a:xfrm>
            <a:off x="1385888" y="3927475"/>
            <a:ext cx="98425" cy="184150"/>
          </a:xfrm>
          <a:prstGeom prst="rect">
            <a:avLst/>
          </a:prstGeom>
          <a:noFill/>
          <a:ln w="9525">
            <a:noFill/>
          </a:ln>
        </p:spPr>
        <p:txBody>
          <a:bodyPr wrap="none" lIns="0" tIns="0" rIns="0" bIns="0">
            <a:spAutoFit/>
          </a:bodyPr>
          <a:lstStyle/>
          <a:p>
            <a:r>
              <a:rPr sz="1200" b="1" dirty="0">
                <a:latin typeface="Tahoma" panose="020B0604030504040204" pitchFamily="34" charset="0"/>
                <a:ea typeface="MS PGothic" panose="020B0600070205080204" pitchFamily="34" charset="-128"/>
              </a:rPr>
              <a:t>2</a:t>
            </a:r>
          </a:p>
        </p:txBody>
      </p:sp>
      <p:sp>
        <p:nvSpPr>
          <p:cNvPr id="65565" name="Rectangle 31"/>
          <p:cNvSpPr/>
          <p:nvPr/>
        </p:nvSpPr>
        <p:spPr>
          <a:xfrm>
            <a:off x="1385888" y="3532188"/>
            <a:ext cx="98425" cy="184150"/>
          </a:xfrm>
          <a:prstGeom prst="rect">
            <a:avLst/>
          </a:prstGeom>
          <a:noFill/>
          <a:ln w="9525">
            <a:noFill/>
          </a:ln>
        </p:spPr>
        <p:txBody>
          <a:bodyPr wrap="none" lIns="0" tIns="0" rIns="0" bIns="0">
            <a:spAutoFit/>
          </a:bodyPr>
          <a:lstStyle/>
          <a:p>
            <a:r>
              <a:rPr sz="1200" b="1" dirty="0">
                <a:latin typeface="Tahoma" panose="020B0604030504040204" pitchFamily="34" charset="0"/>
                <a:ea typeface="MS PGothic" panose="020B0600070205080204" pitchFamily="34" charset="-128"/>
              </a:rPr>
              <a:t>3</a:t>
            </a:r>
          </a:p>
        </p:txBody>
      </p:sp>
      <p:sp>
        <p:nvSpPr>
          <p:cNvPr id="65566" name="Rectangle 32"/>
          <p:cNvSpPr/>
          <p:nvPr/>
        </p:nvSpPr>
        <p:spPr>
          <a:xfrm>
            <a:off x="1385888" y="3146425"/>
            <a:ext cx="98425" cy="184150"/>
          </a:xfrm>
          <a:prstGeom prst="rect">
            <a:avLst/>
          </a:prstGeom>
          <a:noFill/>
          <a:ln w="9525">
            <a:noFill/>
          </a:ln>
        </p:spPr>
        <p:txBody>
          <a:bodyPr wrap="none" lIns="0" tIns="0" rIns="0" bIns="0">
            <a:spAutoFit/>
          </a:bodyPr>
          <a:lstStyle/>
          <a:p>
            <a:r>
              <a:rPr sz="1200" b="1" dirty="0">
                <a:latin typeface="Tahoma" panose="020B0604030504040204" pitchFamily="34" charset="0"/>
                <a:ea typeface="MS PGothic" panose="020B0600070205080204" pitchFamily="34" charset="-128"/>
              </a:rPr>
              <a:t>4</a:t>
            </a:r>
          </a:p>
        </p:txBody>
      </p:sp>
      <p:sp>
        <p:nvSpPr>
          <p:cNvPr id="65567" name="Rectangle 33"/>
          <p:cNvSpPr/>
          <p:nvPr/>
        </p:nvSpPr>
        <p:spPr>
          <a:xfrm>
            <a:off x="1385888" y="2762250"/>
            <a:ext cx="98425" cy="184150"/>
          </a:xfrm>
          <a:prstGeom prst="rect">
            <a:avLst/>
          </a:prstGeom>
          <a:noFill/>
          <a:ln w="9525">
            <a:noFill/>
          </a:ln>
        </p:spPr>
        <p:txBody>
          <a:bodyPr wrap="none" lIns="0" tIns="0" rIns="0" bIns="0">
            <a:spAutoFit/>
          </a:bodyPr>
          <a:lstStyle/>
          <a:p>
            <a:r>
              <a:rPr sz="1200" b="1" dirty="0">
                <a:latin typeface="Tahoma" panose="020B0604030504040204" pitchFamily="34" charset="0"/>
                <a:ea typeface="MS PGothic" panose="020B0600070205080204" pitchFamily="34" charset="-128"/>
              </a:rPr>
              <a:t>5</a:t>
            </a:r>
          </a:p>
        </p:txBody>
      </p:sp>
      <p:sp>
        <p:nvSpPr>
          <p:cNvPr id="65568" name="Rectangle 34"/>
          <p:cNvSpPr/>
          <p:nvPr/>
        </p:nvSpPr>
        <p:spPr>
          <a:xfrm>
            <a:off x="1385888" y="2376488"/>
            <a:ext cx="98425" cy="184150"/>
          </a:xfrm>
          <a:prstGeom prst="rect">
            <a:avLst/>
          </a:prstGeom>
          <a:noFill/>
          <a:ln w="9525">
            <a:noFill/>
          </a:ln>
        </p:spPr>
        <p:txBody>
          <a:bodyPr wrap="none" lIns="0" tIns="0" rIns="0" bIns="0">
            <a:spAutoFit/>
          </a:bodyPr>
          <a:lstStyle/>
          <a:p>
            <a:r>
              <a:rPr sz="1200" b="1" dirty="0">
                <a:latin typeface="Tahoma" panose="020B0604030504040204" pitchFamily="34" charset="0"/>
                <a:ea typeface="MS PGothic" panose="020B0600070205080204" pitchFamily="34" charset="-128"/>
              </a:rPr>
              <a:t>6</a:t>
            </a:r>
          </a:p>
        </p:txBody>
      </p:sp>
      <p:sp>
        <p:nvSpPr>
          <p:cNvPr id="65569" name="Rectangle 35"/>
          <p:cNvSpPr/>
          <p:nvPr/>
        </p:nvSpPr>
        <p:spPr>
          <a:xfrm>
            <a:off x="1385888" y="1982788"/>
            <a:ext cx="98425" cy="184150"/>
          </a:xfrm>
          <a:prstGeom prst="rect">
            <a:avLst/>
          </a:prstGeom>
          <a:noFill/>
          <a:ln w="9525">
            <a:noFill/>
          </a:ln>
        </p:spPr>
        <p:txBody>
          <a:bodyPr wrap="none" lIns="0" tIns="0" rIns="0" bIns="0">
            <a:spAutoFit/>
          </a:bodyPr>
          <a:lstStyle/>
          <a:p>
            <a:r>
              <a:rPr sz="1200" b="1" dirty="0">
                <a:latin typeface="Tahoma" panose="020B0604030504040204" pitchFamily="34" charset="0"/>
                <a:ea typeface="MS PGothic" panose="020B0600070205080204" pitchFamily="34" charset="-128"/>
              </a:rPr>
              <a:t>7</a:t>
            </a:r>
          </a:p>
        </p:txBody>
      </p:sp>
      <p:sp>
        <p:nvSpPr>
          <p:cNvPr id="65570" name="Rectangle 36"/>
          <p:cNvSpPr/>
          <p:nvPr/>
        </p:nvSpPr>
        <p:spPr>
          <a:xfrm>
            <a:off x="1385888" y="1597025"/>
            <a:ext cx="98425" cy="184150"/>
          </a:xfrm>
          <a:prstGeom prst="rect">
            <a:avLst/>
          </a:prstGeom>
          <a:noFill/>
          <a:ln w="9525">
            <a:noFill/>
          </a:ln>
        </p:spPr>
        <p:txBody>
          <a:bodyPr wrap="none" lIns="0" tIns="0" rIns="0" bIns="0">
            <a:spAutoFit/>
          </a:bodyPr>
          <a:lstStyle/>
          <a:p>
            <a:r>
              <a:rPr sz="1200" b="1" dirty="0">
                <a:latin typeface="Tahoma" panose="020B0604030504040204" pitchFamily="34" charset="0"/>
                <a:ea typeface="MS PGothic" panose="020B0600070205080204" pitchFamily="34" charset="-128"/>
              </a:rPr>
              <a:t>8</a:t>
            </a:r>
          </a:p>
        </p:txBody>
      </p:sp>
      <p:sp>
        <p:nvSpPr>
          <p:cNvPr id="65571" name="Rectangle 37"/>
          <p:cNvSpPr/>
          <p:nvPr/>
        </p:nvSpPr>
        <p:spPr>
          <a:xfrm>
            <a:off x="2138363" y="4995863"/>
            <a:ext cx="666750" cy="212725"/>
          </a:xfrm>
          <a:prstGeom prst="rect">
            <a:avLst/>
          </a:prstGeom>
          <a:noFill/>
          <a:ln w="9525">
            <a:noFill/>
          </a:ln>
        </p:spPr>
        <p:txBody>
          <a:bodyPr wrap="none" lIns="0" tIns="0" rIns="0" bIns="0">
            <a:spAutoFit/>
          </a:bodyPr>
          <a:lstStyle/>
          <a:p>
            <a:r>
              <a:rPr sz="1400" b="1" dirty="0">
                <a:latin typeface="Tahoma" panose="020B0604030504040204" pitchFamily="34" charset="0"/>
                <a:ea typeface="MS PGothic" panose="020B0600070205080204" pitchFamily="34" charset="-128"/>
              </a:rPr>
              <a:t>115/75</a:t>
            </a:r>
          </a:p>
        </p:txBody>
      </p:sp>
      <p:sp>
        <p:nvSpPr>
          <p:cNvPr id="65572" name="Rectangle 38"/>
          <p:cNvSpPr/>
          <p:nvPr/>
        </p:nvSpPr>
        <p:spPr>
          <a:xfrm>
            <a:off x="3997325" y="4995863"/>
            <a:ext cx="666750" cy="212725"/>
          </a:xfrm>
          <a:prstGeom prst="rect">
            <a:avLst/>
          </a:prstGeom>
          <a:noFill/>
          <a:ln w="9525">
            <a:noFill/>
          </a:ln>
        </p:spPr>
        <p:txBody>
          <a:bodyPr wrap="none" lIns="0" tIns="0" rIns="0" bIns="0">
            <a:spAutoFit/>
          </a:bodyPr>
          <a:lstStyle/>
          <a:p>
            <a:r>
              <a:rPr sz="1400" b="1" dirty="0">
                <a:latin typeface="Tahoma" panose="020B0604030504040204" pitchFamily="34" charset="0"/>
                <a:ea typeface="MS PGothic" panose="020B0600070205080204" pitchFamily="34" charset="-128"/>
              </a:rPr>
              <a:t>135/85</a:t>
            </a:r>
          </a:p>
        </p:txBody>
      </p:sp>
      <p:sp>
        <p:nvSpPr>
          <p:cNvPr id="65573" name="Rectangle 39"/>
          <p:cNvSpPr/>
          <p:nvPr/>
        </p:nvSpPr>
        <p:spPr>
          <a:xfrm>
            <a:off x="5754688" y="4995863"/>
            <a:ext cx="666750" cy="212725"/>
          </a:xfrm>
          <a:prstGeom prst="rect">
            <a:avLst/>
          </a:prstGeom>
          <a:noFill/>
          <a:ln w="9525">
            <a:noFill/>
          </a:ln>
        </p:spPr>
        <p:txBody>
          <a:bodyPr wrap="none" lIns="0" tIns="0" rIns="0" bIns="0">
            <a:spAutoFit/>
          </a:bodyPr>
          <a:lstStyle/>
          <a:p>
            <a:r>
              <a:rPr sz="1400" b="1" dirty="0">
                <a:latin typeface="Tahoma" panose="020B0604030504040204" pitchFamily="34" charset="0"/>
                <a:ea typeface="MS PGothic" panose="020B0600070205080204" pitchFamily="34" charset="-128"/>
              </a:rPr>
              <a:t>155/95</a:t>
            </a:r>
          </a:p>
        </p:txBody>
      </p:sp>
      <p:sp>
        <p:nvSpPr>
          <p:cNvPr id="65574" name="Rectangle 40"/>
          <p:cNvSpPr/>
          <p:nvPr/>
        </p:nvSpPr>
        <p:spPr>
          <a:xfrm>
            <a:off x="7464425" y="4995863"/>
            <a:ext cx="779463" cy="212725"/>
          </a:xfrm>
          <a:prstGeom prst="rect">
            <a:avLst/>
          </a:prstGeom>
          <a:noFill/>
          <a:ln w="9525">
            <a:noFill/>
          </a:ln>
        </p:spPr>
        <p:txBody>
          <a:bodyPr wrap="none" lIns="0" tIns="0" rIns="0" bIns="0">
            <a:spAutoFit/>
          </a:bodyPr>
          <a:lstStyle/>
          <a:p>
            <a:r>
              <a:rPr sz="1400" b="1" dirty="0">
                <a:latin typeface="Tahoma" panose="020B0604030504040204" pitchFamily="34" charset="0"/>
                <a:ea typeface="MS PGothic" panose="020B0600070205080204" pitchFamily="34" charset="-128"/>
              </a:rPr>
              <a:t>175/105</a:t>
            </a:r>
          </a:p>
        </p:txBody>
      </p:sp>
      <p:sp>
        <p:nvSpPr>
          <p:cNvPr id="65575" name="Line 41"/>
          <p:cNvSpPr/>
          <p:nvPr/>
        </p:nvSpPr>
        <p:spPr>
          <a:xfrm>
            <a:off x="1625600" y="4410075"/>
            <a:ext cx="6996113" cy="0"/>
          </a:xfrm>
          <a:prstGeom prst="line">
            <a:avLst/>
          </a:prstGeom>
          <a:ln w="38100" cap="flat" cmpd="sng">
            <a:solidFill>
              <a:schemeClr val="tx1"/>
            </a:solidFill>
            <a:prstDash val="dash"/>
            <a:headEnd type="none" w="med" len="med"/>
            <a:tailEnd type="none" w="med" len="med"/>
          </a:ln>
        </p:spPr>
      </p:sp>
      <p:sp>
        <p:nvSpPr>
          <p:cNvPr id="65576" name="Text Box 5"/>
          <p:cNvSpPr txBox="1"/>
          <p:nvPr/>
        </p:nvSpPr>
        <p:spPr>
          <a:xfrm>
            <a:off x="60325" y="6173788"/>
            <a:ext cx="4160838" cy="571500"/>
          </a:xfrm>
          <a:prstGeom prst="rect">
            <a:avLst/>
          </a:prstGeom>
          <a:noFill/>
          <a:ln w="9525">
            <a:noFill/>
          </a:ln>
        </p:spPr>
        <p:txBody>
          <a:bodyPr anchor="b">
            <a:spAutoFit/>
          </a:bodyPr>
          <a:lstStyle/>
          <a:p>
            <a:pPr>
              <a:spcBef>
                <a:spcPct val="25000"/>
              </a:spcBef>
            </a:pPr>
            <a:r>
              <a:rPr sz="1400" dirty="0">
                <a:latin typeface="Arial" panose="020B0604020202020204" pitchFamily="34" charset="0"/>
                <a:cs typeface="Arial" panose="020B0604020202020204" pitchFamily="34" charset="0"/>
              </a:rPr>
              <a:t>Lewington S et al. </a:t>
            </a:r>
            <a:r>
              <a:rPr sz="1400" i="1" dirty="0">
                <a:latin typeface="Arial" panose="020B0604020202020204" pitchFamily="34" charset="0"/>
                <a:cs typeface="Arial" panose="020B0604020202020204" pitchFamily="34" charset="0"/>
              </a:rPr>
              <a:t>Lancet. 2</a:t>
            </a:r>
            <a:r>
              <a:rPr sz="1400" dirty="0">
                <a:latin typeface="Arial" panose="020B0604020202020204" pitchFamily="34" charset="0"/>
                <a:cs typeface="Arial" panose="020B0604020202020204" pitchFamily="34" charset="0"/>
              </a:rPr>
              <a:t>002;60:1903-1913.</a:t>
            </a:r>
          </a:p>
          <a:p>
            <a:pPr>
              <a:spcBef>
                <a:spcPct val="25000"/>
              </a:spcBef>
            </a:pPr>
            <a:r>
              <a:rPr sz="1400" dirty="0">
                <a:latin typeface="Arial" panose="020B0604020202020204" pitchFamily="34" charset="0"/>
                <a:cs typeface="Arial" panose="020B0604020202020204" pitchFamily="34" charset="0"/>
              </a:rPr>
              <a:t>JNC7. JAMA, 2003;289:2560-2572</a:t>
            </a:r>
            <a:endParaRPr sz="1400" dirty="0">
              <a:latin typeface="Arial" panose="020B0604020202020204" pitchFamily="34" charset="0"/>
              <a:ea typeface="Arial" panose="020B0604020202020204" pitchFamily="34" charset="0"/>
            </a:endParaRPr>
          </a:p>
        </p:txBody>
      </p:sp>
      <p:sp>
        <p:nvSpPr>
          <p:cNvPr id="65577" name="Rectangle 2"/>
          <p:cNvSpPr txBox="1"/>
          <p:nvPr/>
        </p:nvSpPr>
        <p:spPr>
          <a:xfrm>
            <a:off x="304800" y="152400"/>
            <a:ext cx="7239000" cy="790575"/>
          </a:xfrm>
          <a:prstGeom prst="rect">
            <a:avLst/>
          </a:prstGeom>
          <a:noFill/>
          <a:ln w="9525">
            <a:noFill/>
          </a:ln>
        </p:spPr>
        <p:txBody>
          <a:bodyPr anchor="ctr"/>
          <a:lstStyle/>
          <a:p>
            <a:r>
              <a:rPr sz="3600" dirty="0">
                <a:latin typeface="Arial" panose="020B0604020202020204" pitchFamily="34" charset="0"/>
                <a:cs typeface="Arial" panose="020B0604020202020204" pitchFamily="34" charset="0"/>
              </a:rPr>
              <a:t>Tử vong theo trị số tăng huyết áp</a:t>
            </a:r>
            <a:endParaRPr sz="3600" dirty="0">
              <a:latin typeface="Arial" panose="020B0604020202020204" pitchFamily="34" charset="0"/>
              <a:ea typeface="Arial" panose="020B0604020202020204" pitchFamily="34" charset="0"/>
            </a:endParaRPr>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26977"/>
          <p:cNvSpPr>
            <a:spLocks noGrp="1"/>
          </p:cNvSpPr>
          <p:nvPr>
            <p:ph type="title"/>
          </p:nvPr>
        </p:nvSpPr>
        <p:spPr>
          <a:xfrm>
            <a:off x="1066800" y="304800"/>
            <a:ext cx="7543800" cy="6019800"/>
          </a:xfrm>
          <a:ln/>
        </p:spPr>
        <p:txBody>
          <a:bodyPr/>
          <a:lstStyle/>
          <a:p>
            <a:pPr marL="838200" indent="-838200">
              <a:buAutoNum type="arabicPeriod" startAt="3"/>
            </a:pPr>
            <a:r>
              <a:rPr sz="3200" dirty="0">
                <a:effectLst/>
              </a:rPr>
              <a:t>Hiện nay trên thế giới có bao 	nhiêu người bị tăng huyết áp ? </a:t>
            </a:r>
            <a:br>
              <a:rPr sz="3200" dirty="0">
                <a:effectLst/>
              </a:rPr>
            </a:br>
            <a:br>
              <a:rPr sz="3200" dirty="0">
                <a:effectLst/>
              </a:rPr>
            </a:br>
            <a:r>
              <a:rPr sz="3200" dirty="0">
                <a:effectLst/>
              </a:rPr>
              <a:t>Tại việt nam có bao nhiêu % dân số bị tăng huyết áp.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91" name="Content Placeholder 67590"/>
          <p:cNvGraphicFramePr>
            <a:graphicFrameLocks noGrp="1"/>
          </p:cNvGraphicFramePr>
          <p:nvPr>
            <p:ph/>
          </p:nvPr>
        </p:nvGraphicFramePr>
        <p:xfrm>
          <a:off x="3810000" y="2155825"/>
          <a:ext cx="5257800" cy="4059238"/>
        </p:xfrm>
        <a:graphic>
          <a:graphicData uri="http://schemas.openxmlformats.org/presentationml/2006/ole">
            <mc:AlternateContent xmlns:mc="http://schemas.openxmlformats.org/markup-compatibility/2006">
              <mc:Choice xmlns:v="urn:schemas-microsoft-com:vml" Requires="v">
                <p:oleObj r:id="rId3" imgW="4380230" imgH="3578860" progId="Excel.Chart.8">
                  <p:embed/>
                </p:oleObj>
              </mc:Choice>
              <mc:Fallback>
                <p:oleObj r:id="rId3" imgW="4380230" imgH="3578860" progId="Excel.Chart.8">
                  <p:embed/>
                  <p:pic>
                    <p:nvPicPr>
                      <p:cNvPr id="67591" name="Content Placeholder 67590"/>
                      <p:cNvPicPr/>
                      <p:nvPr/>
                    </p:nvPicPr>
                    <p:blipFill>
                      <a:blip r:embed="rId4"/>
                      <a:srcRect l="3659" t="4169" b="4729"/>
                      <a:stretch>
                        <a:fillRect/>
                      </a:stretch>
                    </p:blipFill>
                    <p:spPr>
                      <a:xfrm>
                        <a:off x="3810000" y="2155825"/>
                        <a:ext cx="5257800" cy="4059238"/>
                      </a:xfrm>
                      <a:prstGeom prst="rect">
                        <a:avLst/>
                      </a:prstGeom>
                      <a:noFill/>
                      <a:ln w="38100">
                        <a:noFill/>
                        <a:miter/>
                      </a:ln>
                    </p:spPr>
                  </p:pic>
                </p:oleObj>
              </mc:Fallback>
            </mc:AlternateContent>
          </a:graphicData>
        </a:graphic>
      </p:graphicFrame>
      <p:sp>
        <p:nvSpPr>
          <p:cNvPr id="67592" name="Rectangle 2"/>
          <p:cNvSpPr txBox="1"/>
          <p:nvPr/>
        </p:nvSpPr>
        <p:spPr>
          <a:xfrm>
            <a:off x="304800" y="152400"/>
            <a:ext cx="8610600" cy="790575"/>
          </a:xfrm>
          <a:prstGeom prst="rect">
            <a:avLst/>
          </a:prstGeom>
          <a:noFill/>
          <a:ln w="9525">
            <a:noFill/>
          </a:ln>
        </p:spPr>
        <p:txBody>
          <a:bodyPr anchor="ctr"/>
          <a:lstStyle/>
          <a:p>
            <a:r>
              <a:rPr sz="3600" dirty="0">
                <a:latin typeface="Arial" panose="020B0604020202020204" pitchFamily="34" charset="0"/>
                <a:cs typeface="Arial" panose="020B0604020202020204" pitchFamily="34" charset="0"/>
              </a:rPr>
              <a:t>Tỉ lệ Tăng huyết áp tại các quốc gia</a:t>
            </a:r>
            <a:endParaRPr sz="3600" dirty="0">
              <a:latin typeface="Arial" panose="020B0604020202020204" pitchFamily="34" charset="0"/>
              <a:ea typeface="Arial" panose="020B0604020202020204" pitchFamily="34" charset="0"/>
            </a:endParaRPr>
          </a:p>
        </p:txBody>
      </p:sp>
      <p:sp>
        <p:nvSpPr>
          <p:cNvPr id="67593" name="Text Box 67592"/>
          <p:cNvSpPr txBox="1"/>
          <p:nvPr/>
        </p:nvSpPr>
        <p:spPr>
          <a:xfrm>
            <a:off x="381000" y="4800600"/>
            <a:ext cx="3276600" cy="1431925"/>
          </a:xfrm>
          <a:prstGeom prst="rect">
            <a:avLst/>
          </a:prstGeom>
          <a:noFill/>
          <a:ln w="9525">
            <a:noFill/>
          </a:ln>
        </p:spPr>
        <p:txBody>
          <a:bodyPr>
            <a:spAutoFit/>
          </a:bodyPr>
          <a:lstStyle/>
          <a:p>
            <a:r>
              <a:rPr sz="2200" dirty="0">
                <a:latin typeface="Tahoma" panose="020B0604030504040204" pitchFamily="34" charset="0"/>
              </a:rPr>
              <a:t>Các nước Châu Á : </a:t>
            </a:r>
          </a:p>
          <a:p>
            <a:r>
              <a:rPr sz="2200" dirty="0">
                <a:latin typeface="Tahoma" panose="020B0604030504040204" pitchFamily="34" charset="0"/>
              </a:rPr>
              <a:t>- Hàn Quốc : 32%</a:t>
            </a:r>
          </a:p>
          <a:p>
            <a:r>
              <a:rPr sz="2200" dirty="0">
                <a:latin typeface="Tahoma" panose="020B0604030504040204" pitchFamily="34" charset="0"/>
              </a:rPr>
              <a:t>- Trung Quốc 27%</a:t>
            </a:r>
          </a:p>
          <a:p>
            <a:r>
              <a:rPr sz="2200" dirty="0">
                <a:latin typeface="Tahoma" panose="020B0604030504040204" pitchFamily="34" charset="0"/>
              </a:rPr>
              <a:t>- Nhật Bản : 33,37%</a:t>
            </a:r>
          </a:p>
        </p:txBody>
      </p:sp>
      <p:sp>
        <p:nvSpPr>
          <p:cNvPr id="67594" name="Text Box 67593"/>
          <p:cNvSpPr txBox="1"/>
          <p:nvPr/>
        </p:nvSpPr>
        <p:spPr>
          <a:xfrm>
            <a:off x="914400" y="1066800"/>
            <a:ext cx="7772400" cy="427038"/>
          </a:xfrm>
          <a:prstGeom prst="rect">
            <a:avLst/>
          </a:prstGeom>
          <a:noFill/>
          <a:ln w="9525">
            <a:noFill/>
          </a:ln>
        </p:spPr>
        <p:txBody>
          <a:bodyPr>
            <a:spAutoFit/>
          </a:bodyPr>
          <a:lstStyle/>
          <a:p>
            <a:pPr>
              <a:spcBef>
                <a:spcPct val="50000"/>
              </a:spcBef>
            </a:pPr>
            <a:r>
              <a:rPr sz="2200" dirty="0">
                <a:latin typeface="Tahoma" panose="020B0604030504040204" pitchFamily="34" charset="0"/>
              </a:rPr>
              <a:t>Hiện nay trên thế giới có khoảng 1,6 tỉ người tăng huyết áp. </a:t>
            </a:r>
          </a:p>
        </p:txBody>
      </p:sp>
      <p:sp>
        <p:nvSpPr>
          <p:cNvPr id="67595" name="Text Box 67594"/>
          <p:cNvSpPr txBox="1"/>
          <p:nvPr/>
        </p:nvSpPr>
        <p:spPr>
          <a:xfrm>
            <a:off x="914400" y="1600200"/>
            <a:ext cx="7467600" cy="427038"/>
          </a:xfrm>
          <a:prstGeom prst="rect">
            <a:avLst/>
          </a:prstGeom>
          <a:noFill/>
          <a:ln w="9525">
            <a:noFill/>
          </a:ln>
        </p:spPr>
        <p:txBody>
          <a:bodyPr>
            <a:spAutoFit/>
          </a:bodyPr>
          <a:lstStyle/>
          <a:p>
            <a:pPr algn="just"/>
            <a:r>
              <a:rPr sz="2200" dirty="0">
                <a:latin typeface="Tahoma" panose="020B0604030504040204" pitchFamily="34" charset="0"/>
              </a:rPr>
              <a:t>Tại Mỹ : 29,6% ở dân số &gt; 18 tuổi.</a:t>
            </a:r>
          </a:p>
        </p:txBody>
      </p:sp>
      <p:sp>
        <p:nvSpPr>
          <p:cNvPr id="67597" name="Text Box 67596"/>
          <p:cNvSpPr txBox="1"/>
          <p:nvPr/>
        </p:nvSpPr>
        <p:spPr>
          <a:xfrm>
            <a:off x="5791200" y="6354763"/>
            <a:ext cx="1828800" cy="427037"/>
          </a:xfrm>
          <a:prstGeom prst="rect">
            <a:avLst/>
          </a:prstGeom>
          <a:noFill/>
          <a:ln w="9525">
            <a:noFill/>
          </a:ln>
        </p:spPr>
        <p:txBody>
          <a:bodyPr>
            <a:spAutoFit/>
          </a:bodyPr>
          <a:lstStyle/>
          <a:p>
            <a:pPr algn="just"/>
            <a:r>
              <a:rPr sz="2200" dirty="0">
                <a:latin typeface="Tahoma" panose="020B0604030504040204" pitchFamily="34" charset="0"/>
              </a:rPr>
              <a:t>Tại Việt Nam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16737"/>
          <p:cNvSpPr>
            <a:spLocks noGrp="1"/>
          </p:cNvSpPr>
          <p:nvPr>
            <p:ph type="title"/>
          </p:nvPr>
        </p:nvSpPr>
        <p:spPr>
          <a:xfrm>
            <a:off x="1066800" y="304800"/>
            <a:ext cx="7543800" cy="6019800"/>
          </a:xfrm>
          <a:ln/>
        </p:spPr>
        <p:txBody>
          <a:bodyPr/>
          <a:lstStyle/>
          <a:p>
            <a:r>
              <a:rPr sz="3200" dirty="0">
                <a:effectLst/>
              </a:rPr>
              <a:t>4. Tăng huyết áp có nguyên nhân hay không. Hãy kể một nguyên nhân mà bạn biết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XID" val="1"/>
  <p:tag name="SID" val="533"/>
</p:tagLst>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2361</Words>
  <Application>Microsoft Office PowerPoint</Application>
  <PresentationFormat>On-screen Show (4:3)</PresentationFormat>
  <Paragraphs>283</Paragraphs>
  <Slides>55</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2" baseType="lpstr">
      <vt:lpstr>Arial</vt:lpstr>
      <vt:lpstr>Calibri</vt:lpstr>
      <vt:lpstr>Tahoma</vt:lpstr>
      <vt:lpstr>Times New Roman</vt:lpstr>
      <vt:lpstr>Wingdings</vt:lpstr>
      <vt:lpstr>Shimmer</vt:lpstr>
      <vt:lpstr>Microsoft Excel Chart</vt:lpstr>
      <vt:lpstr>TĂNG HUYẾT ÁP</vt:lpstr>
      <vt:lpstr>Huyết áp là gì ?</vt:lpstr>
      <vt:lpstr>PowerPoint Presentation</vt:lpstr>
      <vt:lpstr>2.  Tăng huyết áp là gì ?    Theo bạn tăng huyết áp nguy hiểm hay không nguy hiểm, tại sao, giải  thích ?</vt:lpstr>
      <vt:lpstr>PowerPoint Presentation</vt:lpstr>
      <vt:lpstr>PowerPoint Presentation</vt:lpstr>
      <vt:lpstr>Hiện nay trên thế giới có bao  nhiêu người bị tăng huyết áp ?   Tại việt nam có bao nhiêu % dân số bị tăng huyết áp.</vt:lpstr>
      <vt:lpstr>PowerPoint Presentation</vt:lpstr>
      <vt:lpstr>4. Tăng huyết áp có nguyên nhân hay không. Hãy kể một nguyên nhân mà bạn biết ?</vt:lpstr>
      <vt:lpstr>NGUYÊN NHÂN </vt:lpstr>
      <vt:lpstr>Tăng huyết áp thứ phát Do thuốc</vt:lpstr>
      <vt:lpstr>Tăng huyết áp thứ phát Hẹp eo động mạch chủ</vt:lpstr>
      <vt:lpstr>Tăng huyết áp thứ phát Thận – hẹp động mạch thận</vt:lpstr>
      <vt:lpstr>Tăng huyết áp thứ phát Thận – bệnh lý chủ mô thận</vt:lpstr>
      <vt:lpstr>Tăng huyết áp thứ phát Bệnh lý tuyến nội tiết</vt:lpstr>
      <vt:lpstr>Tăng huyết áp nguyên phát</vt:lpstr>
      <vt:lpstr>Tăng huyết áp nguyên phát</vt:lpstr>
      <vt:lpstr>Tăng huyết áp nguyên phát</vt:lpstr>
      <vt:lpstr>Tăng huyết áp nguyên phát</vt:lpstr>
      <vt:lpstr>Tăng huyết áp nguyên phát</vt:lpstr>
      <vt:lpstr>Tăng huyết áp nguyên phát</vt:lpstr>
      <vt:lpstr>Tăng huyết áp nguyên phát</vt:lpstr>
      <vt:lpstr>Tăng huyết áp nguyên phát</vt:lpstr>
      <vt:lpstr>5. Kể một dụng cụ đo huyết áp mà bạn biết ?.</vt:lpstr>
      <vt:lpstr>CHẨN ĐOÁN Dụng cụ đo huyết áp</vt:lpstr>
      <vt:lpstr>6. Hãy mô tả phương pháp đo huyết áp bằng huyết áp túi hơi</vt:lpstr>
      <vt:lpstr>CHẨN ĐOÁN Chuẩn bị đo huyết áp</vt:lpstr>
      <vt:lpstr>CHẨN ĐOÁN Tiến hành đo</vt:lpstr>
      <vt:lpstr>CHẨN ĐOÁN Tiến hành đo</vt:lpstr>
      <vt:lpstr>7. Huyết áp bao nhiêu được xác định là tăng huyết áp ?</vt:lpstr>
      <vt:lpstr>CHẨN ĐOÁN Xác định</vt:lpstr>
      <vt:lpstr>CHẨN ĐOÁN Phân loại tăng huyết áp</vt:lpstr>
      <vt:lpstr>8. Bệnh nhân có huyết áp tâm thu là 150 mmHg, huyết áp tâm trương là 110 mmHg. Bệnh nhân này được phân tăng huyết áp độ mấy ?. Tại sao ?</vt:lpstr>
      <vt:lpstr>CHẨN ĐOÁN Phân biệt</vt:lpstr>
      <vt:lpstr>CHẨN ĐOÁN Trường hợp đặc biệt</vt:lpstr>
      <vt:lpstr>9. Kể một triệu chứng của tăng huyết áp mà bạn biết ?</vt:lpstr>
      <vt:lpstr>TRIỆU CHỨNG</vt:lpstr>
      <vt:lpstr>TRIỆU CHỨNG</vt:lpstr>
      <vt:lpstr>TRIỆU CHỨNG</vt:lpstr>
      <vt:lpstr>TRIỆU CHỨNG</vt:lpstr>
      <vt:lpstr>10. Theo bạn huyết áp cao sẽ ảnh hưởng đến cơ quan nào ?</vt:lpstr>
      <vt:lpstr>BIẾN CHỨNG</vt:lpstr>
      <vt:lpstr>BIẾN CHỨNG NÃO Xuất huyết não</vt:lpstr>
      <vt:lpstr>BIẾN CHỨNG MẮT</vt:lpstr>
      <vt:lpstr>BIẾN CHỨNG MẮT</vt:lpstr>
      <vt:lpstr>BIẾN CHỨNG TIM MẠCH Phù phổi cấp </vt:lpstr>
      <vt:lpstr>BIẾN CHỨNG TIM MẠCH Nhồi máu cơ tim</vt:lpstr>
      <vt:lpstr>BIẾN CHỨNG TIM MẠCH Phì đại thất trái</vt:lpstr>
      <vt:lpstr>BIẾN CHỨNG TIM MẠCH Suy tim trái </vt:lpstr>
      <vt:lpstr>BIẾN CHỨNG THẬN</vt:lpstr>
      <vt:lpstr>BIẾN CHỨNG MẠCH MÁU Xơ vữa mạch máu</vt:lpstr>
      <vt:lpstr>BIẾN CHỨNG MẠCH MÁU Bóc tách mạnh máu</vt:lpstr>
      <vt:lpstr>BIẾN CHỨNG MẠCH MÁU Phình mạch máu</vt:lpstr>
      <vt:lpstr>TÓM LẠI</vt:lpstr>
      <vt:lpstr>XIN CÁM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TĂNG HUYẾT ÁP</dc:title>
  <dc:creator/>
  <cp:lastModifiedBy>Nguyen Le Gia  Nghi - Y19</cp:lastModifiedBy>
  <cp:revision>4</cp:revision>
  <dcterms:created xsi:type="dcterms:W3CDTF">2012-08-21T10:47:59Z</dcterms:created>
  <dcterms:modified xsi:type="dcterms:W3CDTF">2022-06-03T06:10:23Z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