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70" r:id="rId6"/>
    <p:sldId id="271" r:id="rId7"/>
    <p:sldId id="257" r:id="rId8"/>
    <p:sldId id="261" r:id="rId9"/>
    <p:sldId id="262" r:id="rId10"/>
    <p:sldId id="263" r:id="rId11"/>
    <p:sldId id="264" r:id="rId12"/>
    <p:sldId id="258" r:id="rId13"/>
    <p:sldId id="265" r:id="rId14"/>
    <p:sldId id="266" r:id="rId15"/>
    <p:sldId id="267" r:id="rId16"/>
    <p:sldId id="268" r:id="rId17"/>
    <p:sldId id="272" r:id="rId18"/>
    <p:sldId id="274" r:id="rId19"/>
    <p:sldId id="273" r:id="rId20"/>
    <p:sldId id="275" r:id="rId2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8" name="Rectangle 17"/>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Rectangle 18"/>
          <p:cNvSpPr/>
          <p:nvPr/>
        </p:nvSpPr>
        <p:spPr>
          <a:xfrm>
            <a:off x="309563" y="681038"/>
            <a:ext cx="460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Rectangle 1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Rectangle 2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Rectangle 23"/>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5" name="Rectangle 2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Rectangle 2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Rectangle 26"/>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Rectangle 27"/>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Title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Date Placeholder 27"/>
          <p:cNvSpPr>
            <a:spLocks noGrp="1"/>
          </p:cNvSpPr>
          <p:nvPr>
            <p:ph type="dt" sz="half" idx="2"/>
          </p:nvPr>
        </p:nvSpPr>
        <p:spPr>
          <a:xfrm>
            <a:off x="6477000" y="6416675"/>
            <a:ext cx="2133600"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0" name="Footer Placeholder 16"/>
          <p:cNvSpPr>
            <a:spLocks noGrp="1"/>
          </p:cNvSpPr>
          <p:nvPr>
            <p:ph type="ftr" sz="quarter" idx="3"/>
          </p:nvPr>
        </p:nvSpPr>
        <p:spPr>
          <a:xfrm>
            <a:off x="914400" y="6416675"/>
            <a:ext cx="55626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1" name="Slide Number Placeholder 28"/>
          <p:cNvSpPr>
            <a:spLocks noGrp="1"/>
          </p:cNvSpPr>
          <p:nvPr>
            <p:ph type="sldNum" sz="quarter" idx="4"/>
          </p:nvPr>
        </p:nvSpPr>
        <p:spPr>
          <a:xfrm>
            <a:off x="8610600" y="6416675"/>
            <a:ext cx="457200" cy="365125"/>
          </a:xfrm>
          <a:prstGeom prst="rect">
            <a:avLst/>
          </a:prstGeom>
        </p:spPr>
        <p:txBody>
          <a:bodyPr vert="horz" anchor="b"/>
          <a:p>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orbel" panose="020B0503020204020204" pitchFamily="34" charset="0"/>
                <a:ea typeface="Arial" panose="020B0604020202020204" pitchFamily="34" charset="0"/>
              </a:rPr>
            </a:fld>
            <a:endParaRPr lang="en-US" dirty="0">
              <a:latin typeface="Corbel" panose="020B0503020204020204" pitchFamily="34"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orbel" panose="020B0503020204020204" pitchFamily="34" charset="0"/>
                <a:ea typeface="Arial" panose="020B0604020202020204" pitchFamily="34" charset="0"/>
              </a:rPr>
            </a:fld>
            <a:endParaRPr lang="en-US" dirty="0">
              <a:latin typeface="Corbel" panose="020B0503020204020204" pitchFamily="34"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orbel" panose="020B0503020204020204" pitchFamily="34" charset="0"/>
                <a:ea typeface="Arial" panose="020B0604020202020204" pitchFamily="34" charset="0"/>
              </a:rPr>
            </a:fld>
            <a:endParaRPr lang="en-US" dirty="0">
              <a:latin typeface="Corbel" panose="020B0503020204020204" pitchFamily="34"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8" name="Freeform 17"/>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18"/>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19"/>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Freeform 20"/>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Freeform 23"/>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4"/>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Freeform 25"/>
          <p:cNvSpPr/>
          <p:nvPr/>
        </p:nvSpPr>
        <p:spPr bwMode="auto">
          <a:xfrm>
            <a:off x="5948363" y="4246563"/>
            <a:ext cx="2090738" cy="261143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6"/>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27"/>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8"/>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9"/>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30"/>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31"/>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2"/>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3"/>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Rectangle 34"/>
          <p:cNvSpPr/>
          <p:nvPr/>
        </p:nvSpPr>
        <p:spPr>
          <a:xfrm>
            <a:off x="363538" y="401638"/>
            <a:ext cx="8504238"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Rectangle 35"/>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7" name="Rectangle 36"/>
          <p:cNvSpPr/>
          <p:nvPr/>
        </p:nvSpPr>
        <p:spPr>
          <a:xfrm flipH="1">
            <a:off x="411163"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8" name="Rectangle 37"/>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Rectangle 38"/>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0" name="Rectangle 39"/>
          <p:cNvSpPr/>
          <p:nvPr/>
        </p:nvSpPr>
        <p:spPr>
          <a:xfrm>
            <a:off x="500063" y="681038"/>
            <a:ext cx="3651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41" name="Date Placeholder 3"/>
          <p:cNvSpPr>
            <a:spLocks noGrp="1"/>
          </p:cNvSpPr>
          <p:nvPr>
            <p:ph type="dt" sz="half" idx="2"/>
          </p:nvPr>
        </p:nvSpPr>
        <p:spPr>
          <a:xfrm>
            <a:off x="6477000" y="6416675"/>
            <a:ext cx="2133600"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2" name="Footer Placeholder 4"/>
          <p:cNvSpPr>
            <a:spLocks noGrp="1"/>
          </p:cNvSpPr>
          <p:nvPr>
            <p:ph type="ftr" sz="quarter" idx="3"/>
          </p:nvPr>
        </p:nvSpPr>
        <p:spPr>
          <a:xfrm>
            <a:off x="914400" y="6416675"/>
            <a:ext cx="55626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3" name="Slide Number Placeholder 5"/>
          <p:cNvSpPr>
            <a:spLocks noGrp="1"/>
          </p:cNvSpPr>
          <p:nvPr>
            <p:ph type="sldNum" sz="quarter" idx="4"/>
          </p:nvPr>
        </p:nvSpPr>
        <p:spPr>
          <a:xfrm>
            <a:off x="8610600" y="6416675"/>
            <a:ext cx="457200" cy="365125"/>
          </a:xfrm>
          <a:prstGeom prst="rect">
            <a:avLst/>
          </a:prstGeom>
        </p:spPr>
        <p:txBody>
          <a:bodyPr vert="horz" anchor="b"/>
          <a:p>
            <a:fld id="{9A0DB2DC-4C9A-4742-B13C-FB6460FD350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8" name="Date Placeholder 4"/>
          <p:cNvSpPr>
            <a:spLocks noGrp="1"/>
          </p:cNvSpPr>
          <p:nvPr>
            <p:ph type="dt" sz="half" idx="12"/>
          </p:nvPr>
        </p:nvSpPr>
        <p:spPr>
          <a:xfrm>
            <a:off x="6477000" y="6416675"/>
            <a:ext cx="2133600"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19" name="Footer Placeholder 5"/>
          <p:cNvSpPr>
            <a:spLocks noGrp="1"/>
          </p:cNvSpPr>
          <p:nvPr>
            <p:ph type="ftr" sz="quarter" idx="3"/>
          </p:nvPr>
        </p:nvSpPr>
        <p:spPr>
          <a:xfrm>
            <a:off x="914400" y="6416675"/>
            <a:ext cx="55626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0" name="Slide Number Placeholder 6"/>
          <p:cNvSpPr>
            <a:spLocks noGrp="1"/>
          </p:cNvSpPr>
          <p:nvPr>
            <p:ph type="sldNum" sz="quarter" idx="4"/>
          </p:nvPr>
        </p:nvSpPr>
        <p:spPr>
          <a:xfrm>
            <a:off x="8610600" y="6416675"/>
            <a:ext cx="457200" cy="365125"/>
          </a:xfrm>
          <a:prstGeom prst="rect">
            <a:avLst/>
          </a:prstGeom>
        </p:spPr>
        <p:txBody>
          <a:bodyPr vert="horz" anchor="b"/>
          <a:p>
            <a:fld id="{9A0DB2DC-4C9A-4742-B13C-FB6460FD350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18" name="Rectangle 17"/>
          <p:cNvSpPr/>
          <p:nvPr/>
        </p:nvSpPr>
        <p:spPr>
          <a:xfrm>
            <a:off x="0" y="401638"/>
            <a:ext cx="8867775"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Rectangle 18"/>
          <p:cNvSpPr/>
          <p:nvPr/>
        </p:nvSpPr>
        <p:spPr>
          <a:xfrm>
            <a:off x="87313" y="681038"/>
            <a:ext cx="460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Rectangle 19"/>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Rectangle 20"/>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Rectangle 23"/>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5" name="Rectangle 24"/>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 name="Rectangle 25"/>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Rectangle 26"/>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Rectangle 27"/>
          <p:cNvSpPr/>
          <p:nvPr/>
        </p:nvSpPr>
        <p:spPr>
          <a:xfrm flipH="1">
            <a:off x="255588" y="681038"/>
            <a:ext cx="79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Rectangle 28"/>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30" name="Date Placeholder 6"/>
          <p:cNvSpPr>
            <a:spLocks noGrp="1"/>
          </p:cNvSpPr>
          <p:nvPr>
            <p:ph type="dt" sz="half" idx="12"/>
          </p:nvPr>
        </p:nvSpPr>
        <p:spPr>
          <a:xfrm>
            <a:off x="6477000" y="6416675"/>
            <a:ext cx="2133600"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1" name="Footer Placeholder 7"/>
          <p:cNvSpPr>
            <a:spLocks noGrp="1"/>
          </p:cNvSpPr>
          <p:nvPr>
            <p:ph type="ftr" sz="quarter" idx="13"/>
          </p:nvPr>
        </p:nvSpPr>
        <p:spPr>
          <a:xfrm>
            <a:off x="914400" y="6416675"/>
            <a:ext cx="55626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2" name="Slide Number Placeholder 8"/>
          <p:cNvSpPr>
            <a:spLocks noGrp="1"/>
          </p:cNvSpPr>
          <p:nvPr>
            <p:ph type="sldNum" sz="quarter" idx="14"/>
          </p:nvPr>
        </p:nvSpPr>
        <p:spPr>
          <a:xfrm>
            <a:off x="8610600" y="6416675"/>
            <a:ext cx="457200" cy="365125"/>
          </a:xfrm>
          <a:prstGeom prst="rect">
            <a:avLst/>
          </a:prstGeom>
        </p:spPr>
        <p:txBody>
          <a:bodyPr vert="horz" anchor="b"/>
          <a:p>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a:fld id="{9A0DB2DC-4C9A-4742-B13C-FB6460FD3503}" type="slidenum">
              <a:rPr lang="en-US" dirty="0">
                <a:latin typeface="Corbel" panose="020B0503020204020204" pitchFamily="34" charset="0"/>
                <a:ea typeface="Arial" panose="020B0604020202020204" pitchFamily="34" charset="0"/>
              </a:rPr>
            </a:fld>
            <a:endParaRPr lang="en-US" dirty="0">
              <a:latin typeface="Corbel" panose="020B0503020204020204" pitchFamily="34"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6477000" y="6416675"/>
            <a:ext cx="2133600"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19" name="Footer Placeholder 2"/>
          <p:cNvSpPr>
            <a:spLocks noGrp="1"/>
          </p:cNvSpPr>
          <p:nvPr>
            <p:ph type="ftr" sz="quarter" idx="3"/>
          </p:nvPr>
        </p:nvSpPr>
        <p:spPr>
          <a:xfrm>
            <a:off x="914400" y="6416675"/>
            <a:ext cx="55626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0" name="Slide Number Placeholder 3"/>
          <p:cNvSpPr>
            <a:spLocks noGrp="1"/>
          </p:cNvSpPr>
          <p:nvPr>
            <p:ph type="sldNum" sz="quarter" idx="4"/>
          </p:nvPr>
        </p:nvSpPr>
        <p:spPr>
          <a:xfrm>
            <a:off x="8610600" y="6416675"/>
            <a:ext cx="457200" cy="365125"/>
          </a:xfrm>
          <a:prstGeom prst="rect">
            <a:avLst/>
          </a:prstGeom>
        </p:spPr>
        <p:txBody>
          <a:bodyPr vert="horz" anchor="b"/>
          <a:p>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fld id="{9A0DB2DC-4C9A-4742-B13C-FB6460FD3503}" type="slidenum">
              <a:rPr lang="en-US" dirty="0">
                <a:latin typeface="Corbel" panose="020B0503020204020204" pitchFamily="34" charset="0"/>
                <a:ea typeface="Arial" panose="020B0604020202020204" pitchFamily="34" charset="0"/>
              </a:rPr>
            </a:fld>
            <a:endParaRPr lang="en-US" dirty="0">
              <a:latin typeface="Corbel" panose="020B0503020204020204" pitchFamily="34"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9" name="Straight Connector 1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181" name="Group 19"/>
          <p:cNvGrpSpPr/>
          <p:nvPr/>
        </p:nvGrpSpPr>
        <p:grpSpPr>
          <a:xfrm rot="5400000">
            <a:off x="8515350" y="1219200"/>
            <a:ext cx="131763" cy="128588"/>
            <a:chOff x="6668087" y="1297746"/>
            <a:chExt cx="161840" cy="156602"/>
          </a:xfrm>
        </p:grpSpPr>
        <p:cxnSp>
          <p:nvCxnSpPr>
            <p:cNvPr id="21" name="Straight Connector 2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H="1">
              <a:off x="6744525"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2" name="Group 25"/>
          <p:cNvGrpSpPr/>
          <p:nvPr/>
        </p:nvGrpSpPr>
        <p:grpSpPr>
          <a:xfrm rot="5400000">
            <a:off x="8667750" y="1371600"/>
            <a:ext cx="131763" cy="128588"/>
            <a:chOff x="6668087" y="1297746"/>
            <a:chExt cx="161840" cy="156602"/>
          </a:xfrm>
        </p:grpSpPr>
        <p:cxnSp>
          <p:nvCxnSpPr>
            <p:cNvPr id="27" name="Straight Connector 26"/>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a:off x="6744525"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3" name="Group 29"/>
          <p:cNvGrpSpPr/>
          <p:nvPr/>
        </p:nvGrpSpPr>
        <p:grpSpPr>
          <a:xfrm rot="5400000">
            <a:off x="8320088" y="1474788"/>
            <a:ext cx="131762" cy="128587"/>
            <a:chOff x="6668087" y="1297746"/>
            <a:chExt cx="161840" cy="156602"/>
          </a:xfrm>
        </p:grpSpPr>
        <p:cxnSp>
          <p:nvCxnSpPr>
            <p:cNvPr id="31" name="Straight Connector 3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flipH="1">
              <a:off x="6744525"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vert="horz">
            <a:normAutofit/>
          </a:bodyPr>
          <a:lstStyle>
            <a:lvl1pPr marL="0" indent="0">
              <a:buNone/>
              <a:defRPr sz="3200"/>
            </a:lvl1pPr>
          </a:lstStyle>
          <a:p>
            <a:pPr marL="0" marR="0" lvl="0" indent="0" algn="l" defTabSz="914400" rtl="0" eaLnBrk="1" fontAlgn="auto" latinLnBrk="0" hangingPunct="1">
              <a:lnSpc>
                <a:spcPct val="100000"/>
              </a:lnSpc>
              <a:spcBef>
                <a:spcPts val="700"/>
              </a:spcBef>
              <a:spcAft>
                <a:spcPts val="0"/>
              </a:spcAft>
              <a:buClr>
                <a:schemeClr val="tx2"/>
              </a:buClr>
              <a:buSzPct val="95000"/>
              <a:buFont typeface="Wingdings" panose="05000000000000000000"/>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4" name="Date Placeholder 4"/>
          <p:cNvSpPr>
            <a:spLocks noGrp="1"/>
          </p:cNvSpPr>
          <p:nvPr>
            <p:ph type="dt" sz="half" idx="12"/>
          </p:nvPr>
        </p:nvSpPr>
        <p:spPr>
          <a:xfrm>
            <a:off x="6477000" y="55563"/>
            <a:ext cx="2133600" cy="365125"/>
          </a:xfrm>
          <a:prstGeom prst="rect">
            <a:avLst/>
          </a:prstGeom>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5" name="Footer Placeholder 5"/>
          <p:cNvSpPr>
            <a:spLocks noGrp="1"/>
          </p:cNvSpPr>
          <p:nvPr>
            <p:ph type="ftr" sz="quarter" idx="3"/>
          </p:nvPr>
        </p:nvSpPr>
        <p:spPr>
          <a:xfrm>
            <a:off x="914400" y="55563"/>
            <a:ext cx="556260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6" name="Slide Number Placeholder 6"/>
          <p:cNvSpPr>
            <a:spLocks noGrp="1"/>
          </p:cNvSpPr>
          <p:nvPr>
            <p:ph type="sldNum" sz="quarter" idx="4"/>
          </p:nvPr>
        </p:nvSpPr>
        <p:spPr>
          <a:xfrm>
            <a:off x="8610600" y="55563"/>
            <a:ext cx="457200" cy="365125"/>
          </a:xfrm>
          <a:prstGeom prst="rect">
            <a:avLst/>
          </a:prstGeom>
        </p:spPr>
        <p:txBody>
          <a:bodyPr vert="horz" anchor="b"/>
          <a:p>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2">
        <a:schemeClr val="bg2"/>
      </p:bgRef>
    </p:bg>
    <p:spTree>
      <p:nvGrpSpPr>
        <p:cNvPr id="1" name=""/>
        <p:cNvGrpSpPr/>
        <p:nvPr/>
      </p:nvGrpSpPr>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Rectangle 9"/>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Rectangle 11"/>
          <p:cNvSpPr/>
          <p:nvPr/>
        </p:nvSpPr>
        <p:spPr>
          <a:xfrm>
            <a:off x="309563" y="681038"/>
            <a:ext cx="460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036" name="Text Placeholder 12"/>
          <p:cNvSpPr>
            <a:spLocks noGrp="1"/>
          </p:cNvSpPr>
          <p:nvPr>
            <p:ph type="body" idx="1"/>
          </p:nvPr>
        </p:nvSpPr>
        <p:spPr>
          <a:xfrm>
            <a:off x="914400" y="1784350"/>
            <a:ext cx="7772400" cy="45720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defRPr sz="1200">
                <a:solidFill>
                  <a:schemeClr val="tx2"/>
                </a:solidFill>
              </a:defRPr>
            </a:lvl1pPr>
          </a:lstStyle>
          <a:p>
            <a:pPr lvl="0"/>
            <a:fld id="{9A0DB2DC-4C9A-4742-B13C-FB6460FD3503}" type="slidenum">
              <a:rPr lang="en-US" dirty="0">
                <a:latin typeface="Corbel" panose="020B0503020204020204" pitchFamily="34" charset="0"/>
                <a:ea typeface="Arial" panose="020B0604020202020204" pitchFamily="34" charset="0"/>
              </a:rPr>
            </a:fld>
            <a:endParaRPr lang="en-US" dirty="0">
              <a:latin typeface="Corbel" panose="020B0503020204020204" pitchFamily="34" charset="0"/>
              <a:ea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panose="05000000000000000000"/>
        <a:buChar char=""/>
        <a:defRPr kumimoji="0"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noFill/>
          <a:ln>
            <a:noFill/>
          </a:ln>
          <a:effectLst/>
          <a:scene3d>
            <a:camera prst="orthographicFront"/>
            <a:lightRig rig="balanced" dir="t"/>
          </a:scene3d>
          <a:sp3d prstMaterial="plastic"/>
        </p:spPr>
        <p:txBody>
          <a:bodyPr vert="horz" anchor="t">
            <a:noAutofit/>
          </a:bodyPr>
          <a:lstStyle/>
          <a:p>
            <a:pPr marL="0" marR="889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all" spc="0" normalizeH="0" baseline="0" noProof="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Tăng huyết áp</a:t>
            </a:r>
            <a:endParaRPr kumimoji="0" lang="en-US" sz="4000" b="1" i="0" u="none" strike="noStrike" kern="1200" cap="all" spc="0" normalizeH="0" baseline="0" noProof="0">
              <a:ln>
                <a:noFill/>
              </a:ln>
              <a:solidFill>
                <a:schemeClr val="tx2">
                  <a:satMod val="200000"/>
                </a:schemeClr>
              </a:solidFill>
              <a:effectLst>
                <a:reflection blurRad="12700" stA="34000" endA="740" endPos="53000" dir="5400000" sy="-100000" algn="bl" rotWithShape="0"/>
              </a:effectLst>
              <a:uLnTx/>
              <a:uFillTx/>
              <a:latin typeface="+mj-lt"/>
              <a:ea typeface="+mj-ea"/>
              <a:cs typeface="+mj-cs"/>
            </a:endParaRPr>
          </a:p>
        </p:txBody>
      </p:sp>
      <p:sp>
        <p:nvSpPr>
          <p:cNvPr id="8195" name="Subtitle 2"/>
          <p:cNvSpPr>
            <a:spLocks noGrp="1"/>
          </p:cNvSpPr>
          <p:nvPr>
            <p:ph type="subTitle" idx="1"/>
          </p:nvPr>
        </p:nvSpPr>
        <p:spPr>
          <a:xfrm>
            <a:off x="914400" y="2835275"/>
            <a:ext cx="7772400" cy="1508125"/>
          </a:xfrm>
          <a:ln/>
        </p:spPr>
        <p:txBody>
          <a:bodyPr vert="horz" wrap="square" lIns="100584" tIns="45720" anchor="b"/>
          <a:p>
            <a:pPr>
              <a:spcBef>
                <a:spcPct val="0"/>
              </a:spcBef>
              <a:buSzPct val="95000"/>
            </a:pPr>
            <a:r>
              <a:rPr kumimoji="0" kern="1200" dirty="0">
                <a:latin typeface="Arial Rounded MT Bold" panose="020F0704030504030204" pitchFamily="34" charset="0"/>
                <a:ea typeface="+mn-ea"/>
                <a:cs typeface="+mn-cs"/>
              </a:rPr>
              <a:t>TÌM HiỂU VỀ TĂNG HUYẾT ÁP </a:t>
            </a:r>
            <a:endParaRPr kumimoji="0" kern="1200" dirty="0">
              <a:latin typeface="Arial Rounded MT Bold" panose="020F070403050403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2 LIỆT KÊ TRẢ LỜI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7411" name="Content Placeholder 2"/>
          <p:cNvSpPr>
            <a:spLocks noGrp="1"/>
          </p:cNvSpPr>
          <p:nvPr>
            <p:ph idx="1"/>
          </p:nvPr>
        </p:nvSpPr>
        <p:spPr>
          <a:ln/>
        </p:spPr>
        <p:txBody>
          <a:bodyPr vert="horz" wrap="square" anchor="t"/>
          <a:p>
            <a:r>
              <a:rPr dirty="0">
                <a:latin typeface="Arial Rounded MT Bold" panose="020F0704030504030204" pitchFamily="34" charset="0"/>
              </a:rPr>
              <a:t>Kể các yếu tố nguy cơ tăng huyết áp?</a:t>
            </a:r>
            <a:endParaRPr dirty="0">
              <a:latin typeface="Arial Rounded MT Bold" panose="020F07040305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3 chọn đáp án thích hợp</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8435" name="Content Placeholder 2"/>
          <p:cNvSpPr>
            <a:spLocks noGrp="1"/>
          </p:cNvSpPr>
          <p:nvPr>
            <p:ph idx="1"/>
          </p:nvPr>
        </p:nvSpPr>
        <p:spPr>
          <a:ln/>
        </p:spPr>
        <p:txBody>
          <a:bodyPr vert="horz" wrap="square" anchor="t"/>
          <a:p>
            <a:r>
              <a:rPr dirty="0">
                <a:latin typeface="Arial Rounded MT Bold" panose="020F0704030504030204" pitchFamily="34" charset="0"/>
              </a:rPr>
              <a:t>1. Phân độ THA theo JNC được dùng cho đối tượng nào?</a:t>
            </a:r>
            <a:endParaRPr dirty="0">
              <a:latin typeface="Arial Rounded MT Bold" panose="020F0704030504030204" pitchFamily="34" charset="0"/>
            </a:endParaRPr>
          </a:p>
          <a:p>
            <a:r>
              <a:rPr dirty="0">
                <a:latin typeface="Arial Rounded MT Bold" panose="020F0704030504030204" pitchFamily="34" charset="0"/>
              </a:rPr>
              <a:t>A. &gt; 18 tuổi </a:t>
            </a:r>
            <a:endParaRPr dirty="0">
              <a:latin typeface="Arial Rounded MT Bold" panose="020F0704030504030204" pitchFamily="34" charset="0"/>
            </a:endParaRPr>
          </a:p>
          <a:p>
            <a:r>
              <a:rPr dirty="0">
                <a:latin typeface="Arial Rounded MT Bold" panose="020F0704030504030204" pitchFamily="34" charset="0"/>
              </a:rPr>
              <a:t>B. &gt; 20 tuổi</a:t>
            </a:r>
            <a:endParaRPr dirty="0">
              <a:latin typeface="Arial Rounded MT Bold" panose="020F0704030504030204" pitchFamily="34" charset="0"/>
            </a:endParaRPr>
          </a:p>
          <a:p>
            <a:r>
              <a:rPr dirty="0">
                <a:latin typeface="Arial Rounded MT Bold" panose="020F0704030504030204" pitchFamily="34" charset="0"/>
              </a:rPr>
              <a:t>C. &gt; 22 tuổi </a:t>
            </a:r>
            <a:endParaRPr dirty="0">
              <a:latin typeface="Arial Rounded MT Bold" panose="020F0704030504030204" pitchFamily="34" charset="0"/>
            </a:endParaRPr>
          </a:p>
          <a:p>
            <a:r>
              <a:rPr dirty="0">
                <a:latin typeface="Arial Rounded MT Bold" panose="020F0704030504030204" pitchFamily="34" charset="0"/>
              </a:rPr>
              <a:t>D. &gt; 25 tuổi</a:t>
            </a:r>
            <a:endParaRPr dirty="0">
              <a:latin typeface="Arial Rounded MT Bold" panose="020F07040305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3 chọn đáp án thích hợp</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9459" name="Content Placeholder 2"/>
          <p:cNvSpPr>
            <a:spLocks noGrp="1"/>
          </p:cNvSpPr>
          <p:nvPr>
            <p:ph idx="1"/>
          </p:nvPr>
        </p:nvSpPr>
        <p:spPr>
          <a:ln/>
        </p:spPr>
        <p:txBody>
          <a:bodyPr vert="horz" wrap="square" anchor="t"/>
          <a:p>
            <a:pPr>
              <a:buNone/>
            </a:pPr>
            <a:r>
              <a:rPr dirty="0">
                <a:latin typeface="Arial Rounded MT Bold" panose="020F0704030504030204" pitchFamily="34" charset="0"/>
              </a:rPr>
              <a:t>2.Bệnh nhân có HA tay phải là 150/90 mmHg, huyết áp tay trái là 140/110 mmHg. Bệnh nhân này :</a:t>
            </a:r>
            <a:endParaRPr dirty="0">
              <a:latin typeface="Arial Rounded MT Bold" panose="020F0704030504030204" pitchFamily="34" charset="0"/>
            </a:endParaRPr>
          </a:p>
          <a:p>
            <a:r>
              <a:rPr dirty="0">
                <a:latin typeface="Arial Rounded MT Bold" panose="020F0704030504030204" pitchFamily="34" charset="0"/>
              </a:rPr>
              <a:t>A. Không thể phân độ </a:t>
            </a:r>
            <a:endParaRPr dirty="0">
              <a:latin typeface="Arial Rounded MT Bold" panose="020F0704030504030204" pitchFamily="34" charset="0"/>
            </a:endParaRPr>
          </a:p>
          <a:p>
            <a:r>
              <a:rPr dirty="0">
                <a:latin typeface="Arial Rounded MT Bold" panose="020F0704030504030204" pitchFamily="34" charset="0"/>
              </a:rPr>
              <a:t>B. Tiền tăng huyết áp</a:t>
            </a:r>
            <a:endParaRPr dirty="0">
              <a:latin typeface="Arial Rounded MT Bold" panose="020F0704030504030204" pitchFamily="34" charset="0"/>
            </a:endParaRPr>
          </a:p>
          <a:p>
            <a:r>
              <a:rPr dirty="0">
                <a:latin typeface="Arial Rounded MT Bold" panose="020F0704030504030204" pitchFamily="34" charset="0"/>
              </a:rPr>
              <a:t>C. Độ I</a:t>
            </a:r>
            <a:endParaRPr dirty="0">
              <a:latin typeface="Arial Rounded MT Bold" panose="020F0704030504030204" pitchFamily="34" charset="0"/>
            </a:endParaRPr>
          </a:p>
          <a:p>
            <a:r>
              <a:rPr dirty="0">
                <a:latin typeface="Arial Rounded MT Bold" panose="020F0704030504030204" pitchFamily="34" charset="0"/>
              </a:rPr>
              <a:t>D. Độ II</a:t>
            </a:r>
            <a:endParaRPr dirty="0">
              <a:latin typeface="Arial Rounded MT Bold" panose="020F07040305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3 chọn đáp án thích hợp</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3" name="Content Placeholder 2"/>
          <p:cNvSpPr>
            <a:spLocks noGrp="1"/>
          </p:cNvSpPr>
          <p:nvPr>
            <p:ph idx="1"/>
          </p:nvPr>
        </p:nvSpPr>
        <p:spPr/>
        <p:txBody>
          <a:bodyPr vert="horz">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3. Bệnh nhân nam, 50 tuổi, có tiền sử đái tháo đường, không rối loạn lipid máu. Hút thuốc lá ngưng hút khoảng 1 năm, uống rượu thỉnh thoảng. Ăn mặn hơn so với những người trong gia đình. Chú bị THA. Bệnh nhân có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A. 2 Yếu tố nguy cơ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B. 3 Yếu tố nguy cơ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C. 4 Yếu tố nguy cơ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D. 5 Yếu tố nguy cơ </a:t>
            </a:r>
            <a:endParaRPr kumimoji="0" lang="en-US" sz="3000" b="0" i="0" u="none" strike="noStrike" kern="1200" cap="none" spc="0" normalizeH="0" baseline="0" noProof="0">
              <a:ln>
                <a:noFill/>
              </a:ln>
              <a:solidFill>
                <a:schemeClr val="tx1"/>
              </a:solidFill>
              <a:effectLst/>
              <a:uLnTx/>
              <a:uFillTx/>
              <a:latin typeface="Arial Rounded MT Bold" panose="020F0704030504030204" pitchFamily="34"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3 chọn đáp án thích hợp</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3" name="Content Placeholder 2"/>
          <p:cNvSpPr>
            <a:spLocks noGrp="1"/>
          </p:cNvSpPr>
          <p:nvPr>
            <p:ph idx="1"/>
          </p:nvPr>
        </p:nvSpPr>
        <p:spPr/>
        <p:txBody>
          <a:bodyPr vert="horz">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4. Bệnh nhân THA hay bị chóng mặt, mờ mắt, khi gáng sức hay bị đau nặng ngực, khám có A2 mạnh, mỏm tim lệch ngoài đường trung đòn T. Đi lại hay bị tê chân và bị phù. Xét nghiệm chức năng thận trong giới hạn bình thường.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A. Có 1 cơ quan bị tổn thương</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B. Có 2 cơ quan bị tổn thương</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C. Có 3 cơ quan bị tổn thương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D. Có 4 cơ quan bị tổn thương</a:t>
            </a:r>
            <a:endParaRPr kumimoji="0" lang="en-US" sz="3000" b="0" i="0" u="none" strike="noStrike" kern="1200" cap="none" spc="0" normalizeH="0" baseline="0" noProof="0">
              <a:ln>
                <a:noFill/>
              </a:ln>
              <a:solidFill>
                <a:schemeClr val="tx1"/>
              </a:solidFill>
              <a:effectLst/>
              <a:uLnTx/>
              <a:uFillTx/>
              <a:latin typeface="Arial Rounded MT Bold" panose="020F070403050403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3 chọn đáp án thích hợp</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22531" name="Content Placeholder 2"/>
          <p:cNvSpPr>
            <a:spLocks noGrp="1"/>
          </p:cNvSpPr>
          <p:nvPr>
            <p:ph idx="1"/>
          </p:nvPr>
        </p:nvSpPr>
        <p:spPr>
          <a:ln/>
        </p:spPr>
        <p:txBody>
          <a:bodyPr vert="horz" wrap="square" anchor="t"/>
          <a:p>
            <a:pPr>
              <a:buNone/>
            </a:pPr>
            <a:r>
              <a:rPr dirty="0">
                <a:latin typeface="Arial Rounded MT Bold" panose="020F0704030504030204" pitchFamily="34" charset="0"/>
              </a:rPr>
              <a:t>5.Một bệnh nhân nam trẻ tuổi 30 tuổi, đến khám, huyết áp đo là 140/90 mmHg. Thái độ của bạn:</a:t>
            </a:r>
            <a:endParaRPr dirty="0">
              <a:latin typeface="Arial Rounded MT Bold" panose="020F0704030504030204" pitchFamily="34" charset="0"/>
            </a:endParaRPr>
          </a:p>
          <a:p>
            <a:r>
              <a:rPr dirty="0">
                <a:latin typeface="Arial Rounded MT Bold" panose="020F0704030504030204" pitchFamily="34" charset="0"/>
              </a:rPr>
              <a:t>A. hẹn tái khám lại lần sau để đo huyết áp.</a:t>
            </a:r>
            <a:endParaRPr dirty="0">
              <a:latin typeface="Arial Rounded MT Bold" panose="020F0704030504030204" pitchFamily="34" charset="0"/>
            </a:endParaRPr>
          </a:p>
          <a:p>
            <a:r>
              <a:rPr dirty="0">
                <a:latin typeface="Arial Rounded MT Bold" panose="020F0704030504030204" pitchFamily="34" charset="0"/>
              </a:rPr>
              <a:t>B. bắt đầu điều trị nhưng chưa cần dùng thuốc.</a:t>
            </a:r>
            <a:endParaRPr dirty="0">
              <a:latin typeface="Arial Rounded MT Bold" panose="020F0704030504030204" pitchFamily="34" charset="0"/>
            </a:endParaRPr>
          </a:p>
          <a:p>
            <a:r>
              <a:rPr dirty="0">
                <a:latin typeface="Arial Rounded MT Bold" panose="020F0704030504030204" pitchFamily="34" charset="0"/>
              </a:rPr>
              <a:t>C. Dùng thuốc hạ áp thích hợp</a:t>
            </a:r>
            <a:endParaRPr dirty="0">
              <a:latin typeface="Arial Rounded MT Bold" panose="020F0704030504030204" pitchFamily="34" charset="0"/>
            </a:endParaRPr>
          </a:p>
          <a:p>
            <a:r>
              <a:rPr dirty="0">
                <a:latin typeface="Arial Rounded MT Bold" panose="020F0704030504030204" pitchFamily="34" charset="0"/>
              </a:rPr>
              <a:t>D. Tìm nguyên nhân gây tăng huyết áp </a:t>
            </a:r>
            <a:endParaRPr dirty="0">
              <a:latin typeface="Arial Rounded MT Bold" panose="020F07040305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Vòng 4 Thử thách cuối cùng</a:t>
            </a:r>
            <a:endParaRPr kumimoji="0" 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Content Placeholder 2"/>
          <p:cNvSpPr>
            <a:spLocks noGrp="1"/>
          </p:cNvSpPr>
          <p:nvPr>
            <p:ph idx="1"/>
          </p:nvPr>
        </p:nvSpPr>
        <p:spPr/>
        <p:txBody>
          <a:bodyPr vert="horz">
            <a:normAutofit fontScale="92500"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Bệnh nhân nam 50 tuổi vào viện vì chảy máu mũi. Trước nhập viện hai giờ, bệnh nhân đang ngồi chơi đột nhiên thấy ngứa ở mũi trái, bệnh nhân có dùng tay gãi thì phát hiện chảy máu mũi. Bệnh nhân đến khám tại trạm y tế, tại đây huyết áp đo được là 180/110 mmHg. Lúc này ngoài chảy máu mũi bệnh nhận không thấy khó chịu gì khác. Bệnh nhân nhét mess để cầm màu và được dùng thuốc hạ áp loại ngẫm dưới lưỡi, sau đó kiểm tra lại huyết áp còn cao nên được đưa đến bệnh viện.</a:t>
            </a: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Vòng 4 Thử thách cuối cùng</a:t>
            </a:r>
            <a:endParaRPr kumimoji="0" 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Content Placeholder 2"/>
          <p:cNvSpPr>
            <a:spLocks noGrp="1"/>
          </p:cNvSpPr>
          <p:nvPr>
            <p:ph idx="1"/>
          </p:nvPr>
        </p:nvSpPr>
        <p:spPr/>
        <p:txBody>
          <a:bodyPr vert="horz">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Tiền căn:</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Tăng huyết áp 1 năm cao nhất 160/100 mmHg, uống thuốc đều amlor 5mg 1 viên/ ngày. Huyết áp khoảng 120 – 130 mmHg.</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Không đái tháo đường</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Không rối loạn lipid máu</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Uống rượu ít, hút thuốc lá  1 gói/ ngày 10 năm.</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Gia đình chưa ghi nhận.</a:t>
            </a: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Vòng 4 Thử thách cuối cùng</a:t>
            </a:r>
            <a:endParaRPr kumimoji="0" 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Content Placeholder 2"/>
          <p:cNvSpPr>
            <a:spLocks noGrp="1"/>
          </p:cNvSpPr>
          <p:nvPr>
            <p:ph idx="1"/>
          </p:nvPr>
        </p:nvSpPr>
        <p:spPr/>
        <p:txBody>
          <a:bodyPr vert="horz">
            <a:normAutofit fontScale="925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Khám lúc cấp cứu: </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Mạch 100 lần/ phút , HA : 170 /90 mmHg.</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Tim : mỏm tim khoảng liên sườn 5 đường trung đòn trái, T1 – T2 rõ, đều 100 lần/ phút, không nghe âm thổi</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Phổi : âm phế bào đều</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Bụng không âm thổi, ấn bụng mềm không điểm đau.</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Tai mũi họng: mũi trái nhét mess thấm máu đỏ</a:t>
            </a: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Vòng 4 Thử thách cuối cùng</a:t>
            </a:r>
            <a:endParaRPr kumimoji="0" 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26627" name="Content Placeholder 2"/>
          <p:cNvSpPr>
            <a:spLocks noGrp="1"/>
          </p:cNvSpPr>
          <p:nvPr>
            <p:ph idx="1"/>
          </p:nvPr>
        </p:nvSpPr>
        <p:spPr>
          <a:ln/>
        </p:spPr>
        <p:txBody>
          <a:bodyPr vert="horz" wrap="square" anchor="t"/>
          <a:p>
            <a:r>
              <a:rPr dirty="0"/>
              <a:t>Viết đặt vấn đề và chẩn đoán của bệnh nhân?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1 CHỌN ĐÚNG/SAI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3" name="Content Placeholder 2"/>
          <p:cNvSpPr>
            <a:spLocks noGrp="1"/>
          </p:cNvSpPr>
          <p:nvPr>
            <p:ph idx="1"/>
          </p:nvPr>
        </p:nvSpPr>
        <p:spPr/>
        <p:txBody>
          <a:bodyPr vert="horz">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HA tâm trương &gt; 90 mmHg gọi là tăng huyết áp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HA đo 150/80 mmHg được phân là độ II?</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HA cao gây chảy máu mũi ?</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THA gặp ở nữ nhiều hơn nam?</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Rượu là yếu tố nguy cơ của THA?</a:t>
            </a:r>
            <a:endPar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en-US" sz="3000" b="0" i="0" u="none" strike="noStrike" kern="1200" cap="none" spc="0" normalizeH="0" baseline="0" noProof="0" smtClean="0">
                <a:ln>
                  <a:noFill/>
                </a:ln>
                <a:solidFill>
                  <a:schemeClr val="tx1"/>
                </a:solidFill>
                <a:effectLst/>
                <a:uLnTx/>
                <a:uFillTx/>
                <a:latin typeface="Arial Rounded MT Bold" panose="020F0704030504030204" pitchFamily="34" charset="0"/>
                <a:ea typeface="+mn-ea"/>
                <a:cs typeface="+mn-cs"/>
              </a:rPr>
              <a:t>Tỉ lệ người ăn mặn ( nhiều muối bị THA là 100% ?</a:t>
            </a:r>
            <a:endParaRPr kumimoji="0" lang="en-US" sz="3000" b="0" i="0" u="none" strike="noStrike" kern="1200" cap="none" spc="0" normalizeH="0" baseline="0" noProof="0">
              <a:ln>
                <a:noFill/>
              </a:ln>
              <a:solidFill>
                <a:schemeClr val="tx1"/>
              </a:solidFill>
              <a:effectLst/>
              <a:uLnTx/>
              <a:uFillTx/>
              <a:latin typeface="Arial Rounded MT Bold" panose="020F0704030504030204" pitchFamily="3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1 CHỌN ĐÚNG/SAI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0243" name="Content Placeholder 2"/>
          <p:cNvSpPr>
            <a:spLocks noGrp="1"/>
          </p:cNvSpPr>
          <p:nvPr>
            <p:ph idx="1"/>
          </p:nvPr>
        </p:nvSpPr>
        <p:spPr>
          <a:ln/>
        </p:spPr>
        <p:txBody>
          <a:bodyPr vert="horz" wrap="square" anchor="t"/>
          <a:p>
            <a:r>
              <a:rPr dirty="0">
                <a:latin typeface="Arial Rounded MT Bold" panose="020F0704030504030204" pitchFamily="34" charset="0"/>
              </a:rPr>
              <a:t>Tỉ lệ tăng huyết áp nguyên phát là 5 – 10%?</a:t>
            </a:r>
            <a:endParaRPr dirty="0">
              <a:latin typeface="Arial Rounded MT Bold" panose="020F0704030504030204" pitchFamily="34" charset="0"/>
            </a:endParaRPr>
          </a:p>
          <a:p>
            <a:r>
              <a:rPr dirty="0">
                <a:latin typeface="Arial Rounded MT Bold" panose="020F0704030504030204" pitchFamily="34" charset="0"/>
              </a:rPr>
              <a:t>Uống nhiều cam thảo gây tăng huyết áp?</a:t>
            </a:r>
            <a:endParaRPr dirty="0">
              <a:latin typeface="Arial Rounded MT Bold" panose="020F0704030504030204" pitchFamily="34" charset="0"/>
            </a:endParaRPr>
          </a:p>
          <a:p>
            <a:r>
              <a:rPr dirty="0">
                <a:latin typeface="Arial Rounded MT Bold" panose="020F0704030504030204" pitchFamily="34" charset="0"/>
              </a:rPr>
              <a:t>THA có đái tháo đường phân tầng nguy cơ tim mạch là B?</a:t>
            </a:r>
            <a:endParaRPr dirty="0">
              <a:latin typeface="Arial Rounded MT Bold" panose="020F0704030504030204" pitchFamily="34" charset="0"/>
            </a:endParaRPr>
          </a:p>
          <a:p>
            <a:r>
              <a:rPr dirty="0">
                <a:latin typeface="Arial Rounded MT Bold" panose="020F0704030504030204" pitchFamily="34" charset="0"/>
              </a:rPr>
              <a:t>THA có tiếng P2 mạnh?</a:t>
            </a:r>
            <a:endParaRPr dirty="0">
              <a:latin typeface="Arial Rounded MT Bold" panose="020F0704030504030204" pitchFamily="34" charset="0"/>
            </a:endParaRPr>
          </a:p>
          <a:p>
            <a:r>
              <a:rPr dirty="0">
                <a:latin typeface="Arial Rounded MT Bold" panose="020F0704030504030204" pitchFamily="34" charset="0"/>
              </a:rPr>
              <a:t>THA kéo dài làm phì đại thất trái?</a:t>
            </a:r>
            <a:endParaRPr dirty="0">
              <a:latin typeface="Arial Rounded MT Bold" panose="020F0704030504030204" pitchFamily="34" charset="0"/>
            </a:endParaRPr>
          </a:p>
          <a:p>
            <a:endParaRPr dirty="0">
              <a:latin typeface="Arial Rounded MT Bold" panose="020F0704030504030204" pitchFamily="34" charset="0"/>
            </a:endParaRPr>
          </a:p>
          <a:p>
            <a:endParaRPr dirty="0">
              <a:latin typeface="Arial Rounded MT Bold" panose="020F0704030504030204" pitchFamily="34" charset="0"/>
            </a:endParaRPr>
          </a:p>
          <a:p>
            <a:endParaRPr dirty="0">
              <a:latin typeface="Arial Rounded MT Bold" panose="020F0704030504030204" pitchFamily="34" charset="0"/>
            </a:endParaRPr>
          </a:p>
          <a:p>
            <a:endParaRPr dirty="0">
              <a:latin typeface="Arial Rounded MT Bold" panose="020F0704030504030204" pitchFamily="34" charset="0"/>
            </a:endParaRPr>
          </a:p>
          <a:p>
            <a:endParaRPr dirty="0">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2 LIỆT KÊ TRẢ LỜI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1267" name="Content Placeholder 2"/>
          <p:cNvSpPr>
            <a:spLocks noGrp="1"/>
          </p:cNvSpPr>
          <p:nvPr>
            <p:ph idx="1"/>
          </p:nvPr>
        </p:nvSpPr>
        <p:spPr>
          <a:ln/>
        </p:spPr>
        <p:txBody>
          <a:bodyPr vert="horz" wrap="square" anchor="t"/>
          <a:p>
            <a:r>
              <a:rPr dirty="0">
                <a:latin typeface="Arial Rounded MT Bold" panose="020F0704030504030204" pitchFamily="34" charset="0"/>
              </a:rPr>
              <a:t>Cho biết định nghĩa của Tăng huyết áp?</a:t>
            </a:r>
            <a:endParaRPr dirty="0">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2 LIỆT KÊ TRẢ LỜI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2291" name="Content Placeholder 2"/>
          <p:cNvSpPr>
            <a:spLocks noGrp="1"/>
          </p:cNvSpPr>
          <p:nvPr>
            <p:ph idx="1"/>
          </p:nvPr>
        </p:nvSpPr>
        <p:spPr>
          <a:ln/>
        </p:spPr>
        <p:txBody>
          <a:bodyPr vert="horz" wrap="square" anchor="t"/>
          <a:p>
            <a:r>
              <a:rPr dirty="0">
                <a:latin typeface="Arial Rounded MT Bold" panose="020F0704030504030204" pitchFamily="34" charset="0"/>
              </a:rPr>
              <a:t>Kể các yếu tố ảnh hưởng đến huyết áp?</a:t>
            </a:r>
            <a:endParaRPr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2 LIỆT KÊ TRẢ LỜI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3315" name="Content Placeholder 2"/>
          <p:cNvSpPr>
            <a:spLocks noGrp="1"/>
          </p:cNvSpPr>
          <p:nvPr>
            <p:ph idx="1"/>
          </p:nvPr>
        </p:nvSpPr>
        <p:spPr>
          <a:ln/>
        </p:spPr>
        <p:txBody>
          <a:bodyPr vert="horz" wrap="square" anchor="t"/>
          <a:p>
            <a:r>
              <a:rPr dirty="0">
                <a:latin typeface="Arial Rounded MT Bold" panose="020F0704030504030204" pitchFamily="34" charset="0"/>
              </a:rPr>
              <a:t>Kể các phương pháp hoặc dụng cụ dùng để đo huyết áp?</a:t>
            </a:r>
            <a:endParaRPr dirty="0">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2 LIỆT KÊ TRẢ LỜI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4339" name="Content Placeholder 2"/>
          <p:cNvSpPr>
            <a:spLocks noGrp="1"/>
          </p:cNvSpPr>
          <p:nvPr>
            <p:ph idx="1"/>
          </p:nvPr>
        </p:nvSpPr>
        <p:spPr>
          <a:ln/>
        </p:spPr>
        <p:txBody>
          <a:bodyPr vert="horz" wrap="square" anchor="t"/>
          <a:p>
            <a:r>
              <a:rPr dirty="0">
                <a:latin typeface="Arial Rounded MT Bold" panose="020F0704030504030204" pitchFamily="34" charset="0"/>
              </a:rPr>
              <a:t>Kể các triệu chứng của tăng huyết áp?</a:t>
            </a:r>
            <a:endParaRPr dirty="0">
              <a:latin typeface="Arial Rounded MT Bold" panose="020F07040305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2 LIỆT KÊ TRẢ LỜI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5363" name="Content Placeholder 2"/>
          <p:cNvSpPr>
            <a:spLocks noGrp="1"/>
          </p:cNvSpPr>
          <p:nvPr>
            <p:ph idx="1"/>
          </p:nvPr>
        </p:nvSpPr>
        <p:spPr>
          <a:ln/>
        </p:spPr>
        <p:txBody>
          <a:bodyPr vert="horz" wrap="square" anchor="t"/>
          <a:p>
            <a:r>
              <a:rPr dirty="0">
                <a:latin typeface="Arial Rounded MT Bold" panose="020F0704030504030204" pitchFamily="34" charset="0"/>
              </a:rPr>
              <a:t>Kể các biến chứng của tăng huyết áp?</a:t>
            </a:r>
            <a:endParaRPr dirty="0">
              <a:latin typeface="Arial Rounded MT Bold" panose="020F07040305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smtClean="0">
                <a:ln>
                  <a:noFill/>
                </a:ln>
                <a:solidFill>
                  <a:schemeClr val="tx2">
                    <a:satMod val="200000"/>
                  </a:schemeClr>
                </a:solidFill>
                <a:effectLst/>
                <a:uLnTx/>
                <a:uFillTx/>
                <a:latin typeface="Arial Rounded MT Bold" panose="020F0704030504030204" pitchFamily="34" charset="0"/>
                <a:ea typeface="+mj-ea"/>
                <a:cs typeface="+mj-cs"/>
              </a:rPr>
              <a:t>VÒNG 2 LIỆT KÊ TRẢ LỜI</a:t>
            </a:r>
            <a:endParaRPr kumimoji="0" lang="en-US" sz="4000" b="0" i="0" u="none" strike="noStrike" kern="1200" cap="none" spc="-100" normalizeH="0" baseline="0" noProof="0">
              <a:ln>
                <a:noFill/>
              </a:ln>
              <a:solidFill>
                <a:schemeClr val="tx2">
                  <a:satMod val="200000"/>
                </a:schemeClr>
              </a:solidFill>
              <a:effectLst/>
              <a:uLnTx/>
              <a:uFillTx/>
              <a:latin typeface="Arial Rounded MT Bold" panose="020F0704030504030204" pitchFamily="34" charset="0"/>
              <a:ea typeface="+mj-ea"/>
              <a:cs typeface="+mj-cs"/>
            </a:endParaRPr>
          </a:p>
        </p:txBody>
      </p:sp>
      <p:sp>
        <p:nvSpPr>
          <p:cNvPr id="16387" name="Content Placeholder 2"/>
          <p:cNvSpPr>
            <a:spLocks noGrp="1"/>
          </p:cNvSpPr>
          <p:nvPr>
            <p:ph idx="1"/>
          </p:nvPr>
        </p:nvSpPr>
        <p:spPr>
          <a:ln/>
        </p:spPr>
        <p:txBody>
          <a:bodyPr vert="horz" wrap="square" anchor="t"/>
          <a:p>
            <a:r>
              <a:rPr dirty="0">
                <a:latin typeface="Arial Rounded MT Bold" panose="020F0704030504030204" pitchFamily="34" charset="0"/>
              </a:rPr>
              <a:t>Kể các nguyên nhân gây THA?</a:t>
            </a:r>
            <a:endParaRPr dirty="0">
              <a:latin typeface="Arial Rounded MT Bold" panose="020F07040305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3293</Words>
  <Application>WPS Presentation</Application>
  <PresentationFormat/>
  <Paragraphs>120</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Corbel</vt:lpstr>
      <vt:lpstr>Consolas</vt:lpstr>
      <vt:lpstr>Wingdings 2</vt:lpstr>
      <vt:lpstr>Wingdings 3</vt:lpstr>
      <vt:lpstr>Calibri</vt:lpstr>
      <vt:lpstr>Arial Rounded MT Bold</vt:lpstr>
      <vt:lpstr>Wingdings</vt:lpstr>
      <vt:lpstr>Wingdings 2</vt:lpstr>
      <vt:lpstr>Wingdings 3</vt:lpstr>
      <vt:lpstr>Microsoft YaHei</vt:lpstr>
      <vt:lpstr>Arial Unicode MS</vt:lpstr>
      <vt:lpstr>Metro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2</cp:revision>
  <dcterms:created xsi:type="dcterms:W3CDTF">2012-11-15T14:15:18Z</dcterms:created>
  <dcterms:modified xsi:type="dcterms:W3CDTF">2018-12-18T16:53:24Z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