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60" r:id="rId4"/>
    <p:sldId id="294" r:id="rId5"/>
    <p:sldId id="261" r:id="rId6"/>
    <p:sldId id="295" r:id="rId7"/>
    <p:sldId id="262" r:id="rId8"/>
    <p:sldId id="296" r:id="rId9"/>
    <p:sldId id="297" r:id="rId10"/>
    <p:sldId id="298" r:id="rId11"/>
    <p:sldId id="299" r:id="rId12"/>
    <p:sldId id="300" r:id="rId13"/>
    <p:sldId id="264" r:id="rId14"/>
    <p:sldId id="265" r:id="rId15"/>
    <p:sldId id="292" r:id="rId16"/>
    <p:sldId id="258" r:id="rId17"/>
    <p:sldId id="301" r:id="rId18"/>
    <p:sldId id="302" r:id="rId19"/>
    <p:sldId id="303" r:id="rId20"/>
    <p:sldId id="304" r:id="rId21"/>
    <p:sldId id="305" r:id="rId22"/>
    <p:sldId id="306" r:id="rId23"/>
    <p:sldId id="307" r:id="rId24"/>
    <p:sldId id="309" r:id="rId25"/>
    <p:sldId id="308"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97AF1-E854-4ECC-AA3C-84436889143B}" type="datetimeFigureOut">
              <a:rPr lang="en-US" smtClean="0"/>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5C87DF-B549-4863-9D19-136548C907C6}" type="slidenum">
              <a:rPr lang="en-US" smtClean="0"/>
              <a:t>‹#›</a:t>
            </a:fld>
            <a:endParaRPr lang="en-US"/>
          </a:p>
        </p:txBody>
      </p:sp>
    </p:spTree>
    <p:extLst>
      <p:ext uri="{BB962C8B-B14F-4D97-AF65-F5344CB8AC3E}">
        <p14:creationId xmlns:p14="http://schemas.microsoft.com/office/powerpoint/2010/main" val="132366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73175"/>
            <a:ext cx="9144000" cy="1774825"/>
          </a:xfrm>
          <a:ln>
            <a:noFill/>
          </a:ln>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46CF5F-EDB0-4F72-9D11-C21CEC32A65B}"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53388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6CF5F-EDB0-4F72-9D11-C21CEC32A65B}"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216706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6CF5F-EDB0-4F72-9D11-C21CEC32A65B}"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19159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marL="228600" indent="0">
              <a:defRPr/>
            </a:lvl1pPr>
          </a:lstStyle>
          <a:p>
            <a:r>
              <a:rPr lang="en-US" smtClean="0"/>
              <a:t>Click to edit Master title style</a:t>
            </a:r>
            <a:endParaRPr lang="en-US"/>
          </a:p>
        </p:txBody>
      </p:sp>
      <p:sp>
        <p:nvSpPr>
          <p:cNvPr id="3" name="Content Placeholder 2"/>
          <p:cNvSpPr>
            <a:spLocks noGrp="1"/>
          </p:cNvSpPr>
          <p:nvPr>
            <p:ph idx="1"/>
          </p:nvPr>
        </p:nvSpPr>
        <p:spPr>
          <a:xfrm>
            <a:off x="457200" y="14478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46CF5F-EDB0-4F72-9D11-C21CEC32A65B}"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320031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6CF5F-EDB0-4F72-9D11-C21CEC32A65B}"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7457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46CF5F-EDB0-4F72-9D11-C21CEC32A65B}"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03240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46CF5F-EDB0-4F72-9D11-C21CEC32A65B}"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407833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46CF5F-EDB0-4F72-9D11-C21CEC32A65B}"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250057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6CF5F-EDB0-4F72-9D11-C21CEC32A65B}"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73942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6CF5F-EDB0-4F72-9D11-C21CEC32A65B}"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139570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6CF5F-EDB0-4F72-9D11-C21CEC32A65B}"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CBE1A-A2C3-4BF1-8383-CD6CE7C35386}" type="slidenum">
              <a:rPr lang="en-US" smtClean="0"/>
              <a:t>‹#›</a:t>
            </a:fld>
            <a:endParaRPr lang="en-US"/>
          </a:p>
        </p:txBody>
      </p:sp>
    </p:spTree>
    <p:extLst>
      <p:ext uri="{BB962C8B-B14F-4D97-AF65-F5344CB8AC3E}">
        <p14:creationId xmlns:p14="http://schemas.microsoft.com/office/powerpoint/2010/main" val="834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0404B0"/>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B46CF5F-EDB0-4F72-9D11-C21CEC32A65B}" type="datetimeFigureOut">
              <a:rPr lang="en-US" smtClean="0"/>
              <a:pPr/>
              <a:t>1/18/2018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4CBE1A-A2C3-4BF1-8383-CD6CE7C35386}" type="slidenum">
              <a:rPr lang="en-US" smtClean="0"/>
              <a:pPr/>
              <a:t>‹#›</a:t>
            </a:fld>
            <a:endParaRPr lang="en-US"/>
          </a:p>
        </p:txBody>
      </p:sp>
    </p:spTree>
    <p:extLst>
      <p:ext uri="{BB962C8B-B14F-4D97-AF65-F5344CB8AC3E}">
        <p14:creationId xmlns:p14="http://schemas.microsoft.com/office/powerpoint/2010/main" val="65408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Trường hợp lâm sàng</a:t>
            </a:r>
            <a:br>
              <a:rPr lang="en-US" smtClean="0"/>
            </a:br>
            <a:r>
              <a:rPr lang="en-US" smtClean="0"/>
              <a:t>MỆT</a:t>
            </a:r>
            <a:endParaRPr lang="en-US"/>
          </a:p>
        </p:txBody>
      </p:sp>
      <p:sp>
        <p:nvSpPr>
          <p:cNvPr id="3" name="Subtitle 2"/>
          <p:cNvSpPr>
            <a:spLocks noGrp="1"/>
          </p:cNvSpPr>
          <p:nvPr>
            <p:ph type="subTitle" idx="1"/>
          </p:nvPr>
        </p:nvSpPr>
        <p:spPr>
          <a:xfrm>
            <a:off x="990600" y="3505200"/>
            <a:ext cx="7239000" cy="2819400"/>
          </a:xfrm>
        </p:spPr>
        <p:txBody>
          <a:bodyPr>
            <a:normAutofit/>
          </a:bodyPr>
          <a:lstStyle/>
          <a:p>
            <a:endParaRPr lang="en-US" sz="2800" b="0"/>
          </a:p>
        </p:txBody>
      </p:sp>
    </p:spTree>
    <p:extLst>
      <p:ext uri="{BB962C8B-B14F-4D97-AF65-F5344CB8AC3E}">
        <p14:creationId xmlns:p14="http://schemas.microsoft.com/office/powerpoint/2010/main" val="1489516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6"/>
            </a:pPr>
            <a:r>
              <a:rPr lang="en-US" sz="2200" b="1" smtClean="0"/>
              <a:t>Khám</a:t>
            </a:r>
          </a:p>
          <a:p>
            <a:pPr marL="0" indent="0" algn="just">
              <a:buNone/>
            </a:pPr>
            <a:r>
              <a:rPr lang="en-US" sz="2200" smtClean="0"/>
              <a:t>Ngực:</a:t>
            </a:r>
          </a:p>
          <a:p>
            <a:pPr algn="just">
              <a:buFontTx/>
              <a:buChar char="-"/>
            </a:pPr>
            <a:r>
              <a:rPr lang="en-US" sz="2200" smtClean="0"/>
              <a:t>Tim:</a:t>
            </a:r>
          </a:p>
          <a:p>
            <a:pPr lvl="1" algn="just">
              <a:buFontTx/>
              <a:buChar char="-"/>
            </a:pPr>
            <a:r>
              <a:rPr lang="en-US" sz="2200" smtClean="0"/>
              <a:t>Mỏm tim : khoảng liên sườn VI đường nách trước bên trái  </a:t>
            </a:r>
          </a:p>
          <a:p>
            <a:pPr lvl="1" algn="just">
              <a:buFontTx/>
              <a:buChar char="-"/>
            </a:pPr>
            <a:r>
              <a:rPr lang="en-US" sz="2200" smtClean="0"/>
              <a:t>Không dấu Harzder, </a:t>
            </a:r>
          </a:p>
          <a:p>
            <a:pPr lvl="1" algn="just">
              <a:buFontTx/>
              <a:buChar char="-"/>
            </a:pPr>
            <a:r>
              <a:rPr lang="en-US" sz="2200" smtClean="0"/>
              <a:t>Không dấu nảy trước ngực</a:t>
            </a:r>
          </a:p>
          <a:p>
            <a:pPr lvl="1" algn="just">
              <a:buFontTx/>
              <a:buChar char="-"/>
            </a:pPr>
            <a:r>
              <a:rPr lang="en-US" sz="2200" smtClean="0"/>
              <a:t>Sờ không thấy rung miêu </a:t>
            </a:r>
          </a:p>
          <a:p>
            <a:pPr lvl="1" algn="just">
              <a:buFontTx/>
              <a:buChar char="-"/>
            </a:pPr>
            <a:r>
              <a:rPr lang="en-US" sz="2200" smtClean="0"/>
              <a:t>T1 – T2 đều rõ khoảng 80 lần/ phút , không âm bệnh lý</a:t>
            </a:r>
          </a:p>
          <a:p>
            <a:pPr algn="just">
              <a:buFontTx/>
              <a:buChar char="-"/>
            </a:pPr>
            <a:r>
              <a:rPr lang="en-US" sz="2200" smtClean="0"/>
              <a:t>Phổi :</a:t>
            </a:r>
          </a:p>
          <a:p>
            <a:pPr lvl="1" algn="just">
              <a:buFontTx/>
              <a:buChar char="-"/>
            </a:pPr>
            <a:r>
              <a:rPr lang="en-US" sz="2200" smtClean="0"/>
              <a:t>Rung thanh đều 2 bên </a:t>
            </a:r>
          </a:p>
          <a:p>
            <a:pPr lvl="1" algn="just">
              <a:buFontTx/>
              <a:buChar char="-"/>
            </a:pPr>
            <a:r>
              <a:rPr lang="en-US" sz="2200" smtClean="0"/>
              <a:t>Âm phế bào đều 2 bên</a:t>
            </a:r>
          </a:p>
          <a:p>
            <a:pPr lvl="1" algn="just">
              <a:buFontTx/>
              <a:buChar char="-"/>
            </a:pPr>
            <a:r>
              <a:rPr lang="en-US" sz="2200" smtClean="0"/>
              <a:t>Gõ trong</a:t>
            </a:r>
          </a:p>
        </p:txBody>
      </p:sp>
      <p:sp>
        <p:nvSpPr>
          <p:cNvPr id="4" name="Slide Number Placeholder 3"/>
          <p:cNvSpPr>
            <a:spLocks noGrp="1"/>
          </p:cNvSpPr>
          <p:nvPr>
            <p:ph type="sldNum" sz="quarter" idx="12"/>
          </p:nvPr>
        </p:nvSpPr>
        <p:spPr/>
        <p:txBody>
          <a:bodyPr/>
          <a:lstStyle/>
          <a:p>
            <a:fld id="{BC4CBE1A-A2C3-4BF1-8383-CD6CE7C35386}" type="slidenum">
              <a:rPr lang="en-US" smtClean="0"/>
              <a:t>10</a:t>
            </a:fld>
            <a:endParaRPr lang="en-US"/>
          </a:p>
        </p:txBody>
      </p:sp>
    </p:spTree>
    <p:extLst>
      <p:ext uri="{BB962C8B-B14F-4D97-AF65-F5344CB8AC3E}">
        <p14:creationId xmlns:p14="http://schemas.microsoft.com/office/powerpoint/2010/main" val="636705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6"/>
            </a:pPr>
            <a:r>
              <a:rPr lang="en-US" sz="2200" b="1" smtClean="0"/>
              <a:t>Khám</a:t>
            </a:r>
          </a:p>
          <a:p>
            <a:pPr marL="0" indent="0" algn="just">
              <a:buNone/>
            </a:pPr>
            <a:r>
              <a:rPr lang="en-US" sz="2200" smtClean="0"/>
              <a:t>Bụng </a:t>
            </a:r>
          </a:p>
          <a:p>
            <a:pPr algn="just">
              <a:buFontTx/>
              <a:buChar char="-"/>
            </a:pPr>
            <a:r>
              <a:rPr lang="en-US" sz="2200" smtClean="0"/>
              <a:t>Cân đối di động đều theo nhịp thở </a:t>
            </a:r>
          </a:p>
          <a:p>
            <a:pPr algn="just">
              <a:buFontTx/>
              <a:buChar char="-"/>
            </a:pPr>
            <a:r>
              <a:rPr lang="en-US" sz="2200" smtClean="0"/>
              <a:t>Nhu động ruột 8 lần/ phút </a:t>
            </a:r>
          </a:p>
          <a:p>
            <a:pPr algn="just">
              <a:buFontTx/>
              <a:buChar char="-"/>
            </a:pPr>
            <a:r>
              <a:rPr lang="en-US" sz="2200" smtClean="0"/>
              <a:t>Không nghe âm thổi vùng bụng </a:t>
            </a:r>
          </a:p>
          <a:p>
            <a:pPr algn="just">
              <a:buFontTx/>
              <a:buChar char="-"/>
            </a:pPr>
            <a:r>
              <a:rPr lang="en-US" sz="2200" smtClean="0"/>
              <a:t>Gõ bụng trong</a:t>
            </a:r>
          </a:p>
          <a:p>
            <a:pPr algn="just">
              <a:buFontTx/>
              <a:buChar char="-"/>
            </a:pPr>
            <a:r>
              <a:rPr lang="en-US" sz="2200" smtClean="0"/>
              <a:t>Ấn bụng mềm, không điểm đau khu trú, không khối u </a:t>
            </a:r>
          </a:p>
          <a:p>
            <a:pPr algn="just">
              <a:buFontTx/>
              <a:buChar char="-"/>
            </a:pPr>
            <a:r>
              <a:rPr lang="en-US" sz="2200" smtClean="0"/>
              <a:t>Gan bờ trên khoảng liên sườn VI, bờ dưới không sờ chạm, chiều cao gan khoảng 10cm</a:t>
            </a:r>
          </a:p>
          <a:p>
            <a:pPr algn="just">
              <a:buFontTx/>
              <a:buChar char="-"/>
            </a:pPr>
            <a:r>
              <a:rPr lang="en-US" sz="2200" smtClean="0"/>
              <a:t>Lách không sờ chạm </a:t>
            </a:r>
          </a:p>
          <a:p>
            <a:pPr algn="just">
              <a:buFontTx/>
              <a:buChar char="-"/>
            </a:pPr>
            <a:r>
              <a:rPr lang="en-US" sz="2200" smtClean="0"/>
              <a:t>Nghiệm pháp bập bềnh thận, nghiệm pháp chạm thận (-) </a:t>
            </a:r>
          </a:p>
        </p:txBody>
      </p:sp>
      <p:sp>
        <p:nvSpPr>
          <p:cNvPr id="4" name="Slide Number Placeholder 3"/>
          <p:cNvSpPr>
            <a:spLocks noGrp="1"/>
          </p:cNvSpPr>
          <p:nvPr>
            <p:ph type="sldNum" sz="quarter" idx="12"/>
          </p:nvPr>
        </p:nvSpPr>
        <p:spPr/>
        <p:txBody>
          <a:bodyPr/>
          <a:lstStyle/>
          <a:p>
            <a:fld id="{BC4CBE1A-A2C3-4BF1-8383-CD6CE7C35386}" type="slidenum">
              <a:rPr lang="en-US" smtClean="0"/>
              <a:t>11</a:t>
            </a:fld>
            <a:endParaRPr lang="en-US"/>
          </a:p>
        </p:txBody>
      </p:sp>
    </p:spTree>
    <p:extLst>
      <p:ext uri="{BB962C8B-B14F-4D97-AF65-F5344CB8AC3E}">
        <p14:creationId xmlns:p14="http://schemas.microsoft.com/office/powerpoint/2010/main" val="2947036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6"/>
            </a:pPr>
            <a:r>
              <a:rPr lang="en-US" sz="2200" b="1" smtClean="0"/>
              <a:t>Khám</a:t>
            </a:r>
          </a:p>
          <a:p>
            <a:pPr marL="0" indent="0" algn="just">
              <a:buNone/>
            </a:pPr>
            <a:r>
              <a:rPr lang="en-US" sz="2200" smtClean="0"/>
              <a:t>Tứ chi</a:t>
            </a:r>
          </a:p>
          <a:p>
            <a:pPr algn="just">
              <a:buFontTx/>
              <a:buChar char="-"/>
            </a:pPr>
            <a:r>
              <a:rPr lang="en-US" sz="2200" smtClean="0"/>
              <a:t>Không biến dạng</a:t>
            </a:r>
          </a:p>
          <a:p>
            <a:pPr algn="just">
              <a:buFontTx/>
              <a:buChar char="-"/>
            </a:pPr>
            <a:r>
              <a:rPr lang="en-US" sz="2200" smtClean="0"/>
              <a:t>Không hạn chế vận động </a:t>
            </a:r>
          </a:p>
          <a:p>
            <a:pPr algn="just">
              <a:buFontTx/>
              <a:buChar char="-"/>
            </a:pPr>
            <a:r>
              <a:rPr lang="en-US" sz="2200" smtClean="0"/>
              <a:t>Mạch tứ chi đều rõ</a:t>
            </a:r>
          </a:p>
          <a:p>
            <a:pPr algn="just">
              <a:buFontTx/>
              <a:buChar char="-"/>
            </a:pPr>
            <a:r>
              <a:rPr lang="en-US" sz="2200" smtClean="0"/>
              <a:t>Huyết áp tay trái 130/80 mmHg </a:t>
            </a:r>
          </a:p>
          <a:p>
            <a:pPr algn="just">
              <a:buFontTx/>
              <a:buChar char="-"/>
            </a:pPr>
            <a:r>
              <a:rPr lang="en-US" sz="2200" smtClean="0"/>
              <a:t>Huyết áp tay phải 120/80 mmHg </a:t>
            </a:r>
          </a:p>
          <a:p>
            <a:pPr marL="0" indent="0" algn="just">
              <a:buNone/>
            </a:pPr>
            <a:r>
              <a:rPr lang="en-US" sz="2200" smtClean="0"/>
              <a:t>Chuyên khoa thần kinh:</a:t>
            </a:r>
          </a:p>
          <a:p>
            <a:pPr algn="just">
              <a:buFontTx/>
              <a:buChar char="-"/>
            </a:pPr>
            <a:r>
              <a:rPr lang="en-US" sz="2200" smtClean="0"/>
              <a:t>Cổ mềm </a:t>
            </a:r>
          </a:p>
          <a:p>
            <a:pPr algn="just">
              <a:buFontTx/>
              <a:buChar char="-"/>
            </a:pPr>
            <a:r>
              <a:rPr lang="en-US" sz="2200" smtClean="0"/>
              <a:t>Không dấu thần kinh định vị.</a:t>
            </a:r>
          </a:p>
        </p:txBody>
      </p:sp>
      <p:sp>
        <p:nvSpPr>
          <p:cNvPr id="4" name="Slide Number Placeholder 3"/>
          <p:cNvSpPr>
            <a:spLocks noGrp="1"/>
          </p:cNvSpPr>
          <p:nvPr>
            <p:ph type="sldNum" sz="quarter" idx="12"/>
          </p:nvPr>
        </p:nvSpPr>
        <p:spPr/>
        <p:txBody>
          <a:bodyPr/>
          <a:lstStyle/>
          <a:p>
            <a:fld id="{BC4CBE1A-A2C3-4BF1-8383-CD6CE7C35386}" type="slidenum">
              <a:rPr lang="en-US" smtClean="0"/>
              <a:t>12</a:t>
            </a:fld>
            <a:endParaRPr lang="en-US"/>
          </a:p>
        </p:txBody>
      </p:sp>
    </p:spTree>
    <p:extLst>
      <p:ext uri="{BB962C8B-B14F-4D97-AF65-F5344CB8AC3E}">
        <p14:creationId xmlns:p14="http://schemas.microsoft.com/office/powerpoint/2010/main" val="4243133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lstStyle/>
          <a:p>
            <a:pPr marL="514350" indent="-514350">
              <a:buFont typeface="+mj-lt"/>
              <a:buAutoNum type="romanUcPeriod" startAt="7"/>
            </a:pPr>
            <a:r>
              <a:rPr lang="en-US" b="1" smtClean="0"/>
              <a:t>Tóm tắt bệnh án:</a:t>
            </a:r>
          </a:p>
          <a:p>
            <a:pPr marL="0" indent="0">
              <a:buNone/>
            </a:pPr>
            <a:r>
              <a:rPr lang="en-US" smtClean="0"/>
              <a:t>Bệnh nhân nam 51 tuổi đến khám vì mệt</a:t>
            </a:r>
          </a:p>
          <a:p>
            <a:pPr marL="0" indent="0">
              <a:buNone/>
            </a:pPr>
            <a:r>
              <a:rPr lang="en-US" smtClean="0"/>
              <a:t>Bệnh 2 tháng với các triệu chứng sau</a:t>
            </a:r>
          </a:p>
          <a:p>
            <a:pPr>
              <a:buFontTx/>
              <a:buChar char="-"/>
            </a:pPr>
            <a:r>
              <a:rPr lang="en-US" smtClean="0"/>
              <a:t>mệt khi đi bộ 200m </a:t>
            </a:r>
            <a:r>
              <a:rPr lang="en-US" smtClean="0">
                <a:sym typeface="Wingdings" pitchFamily="2" charset="2"/>
              </a:rPr>
              <a:t> 50m </a:t>
            </a:r>
          </a:p>
          <a:p>
            <a:pPr>
              <a:buFontTx/>
              <a:buChar char="-"/>
            </a:pPr>
            <a:r>
              <a:rPr lang="en-US" smtClean="0">
                <a:sym typeface="Wingdings" pitchFamily="2" charset="2"/>
              </a:rPr>
              <a:t>Mỏm tim khoảng liên sườn VI, đường nách trước bên trái </a:t>
            </a:r>
          </a:p>
          <a:p>
            <a:pPr>
              <a:buFontTx/>
              <a:buChar char="-"/>
            </a:pPr>
            <a:r>
              <a:rPr lang="en-US" smtClean="0">
                <a:sym typeface="Wingdings" pitchFamily="2" charset="2"/>
              </a:rPr>
              <a:t>Tiền căn tăng huyết áp đang điều trị thuốc đều với Amlodipin </a:t>
            </a:r>
          </a:p>
          <a:p>
            <a:pPr marL="0" indent="0">
              <a:buNone/>
            </a:pPr>
            <a:r>
              <a:rPr lang="en-US" smtClean="0">
                <a:sym typeface="Wingdings" pitchFamily="2" charset="2"/>
              </a:rPr>
              <a:t>Các triệu chứng khác chưa ghi nhận bất thường </a:t>
            </a:r>
            <a:r>
              <a:rPr lang="en-US" smtClean="0"/>
              <a:t>  </a:t>
            </a:r>
          </a:p>
        </p:txBody>
      </p:sp>
      <p:sp>
        <p:nvSpPr>
          <p:cNvPr id="4" name="Slide Number Placeholder 3"/>
          <p:cNvSpPr>
            <a:spLocks noGrp="1"/>
          </p:cNvSpPr>
          <p:nvPr>
            <p:ph type="sldNum" sz="quarter" idx="12"/>
          </p:nvPr>
        </p:nvSpPr>
        <p:spPr/>
        <p:txBody>
          <a:bodyPr/>
          <a:lstStyle/>
          <a:p>
            <a:fld id="{BC4CBE1A-A2C3-4BF1-8383-CD6CE7C35386}" type="slidenum">
              <a:rPr lang="en-US" smtClean="0"/>
              <a:t>13</a:t>
            </a:fld>
            <a:endParaRPr lang="en-US"/>
          </a:p>
        </p:txBody>
      </p:sp>
    </p:spTree>
    <p:extLst>
      <p:ext uri="{BB962C8B-B14F-4D97-AF65-F5344CB8AC3E}">
        <p14:creationId xmlns:p14="http://schemas.microsoft.com/office/powerpoint/2010/main" val="26950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8"/>
            </a:pPr>
            <a:r>
              <a:rPr lang="en-US" sz="2200" b="1" smtClean="0"/>
              <a:t>Đặt vấn đề</a:t>
            </a:r>
            <a:r>
              <a:rPr lang="en-US" sz="2200" smtClean="0"/>
              <a:t>:</a:t>
            </a:r>
          </a:p>
          <a:p>
            <a:pPr marL="0" indent="0">
              <a:buNone/>
            </a:pPr>
            <a:endParaRPr lang="en-US" sz="2200" smtClean="0"/>
          </a:p>
          <a:p>
            <a:pPr marL="457200" indent="-457200">
              <a:buAutoNum type="arabicPeriod"/>
            </a:pPr>
            <a:r>
              <a:rPr lang="en-US" sz="2200" smtClean="0"/>
              <a:t>Mệt </a:t>
            </a:r>
          </a:p>
          <a:p>
            <a:pPr marL="457200" indent="-457200">
              <a:buAutoNum type="arabicPeriod"/>
            </a:pPr>
            <a:r>
              <a:rPr lang="en-US" sz="2200" smtClean="0"/>
              <a:t>Lớn thất trái </a:t>
            </a:r>
          </a:p>
          <a:p>
            <a:pPr marL="457200" indent="-457200">
              <a:buAutoNum type="arabicPeriod"/>
            </a:pPr>
            <a:r>
              <a:rPr lang="en-US" sz="2200" smtClean="0"/>
              <a:t>Tăng huyết áp ổn định với Amlodipin  </a:t>
            </a:r>
          </a:p>
          <a:p>
            <a:pPr marL="514350" indent="-514350">
              <a:buFont typeface="+mj-lt"/>
              <a:buAutoNum type="romanUcPeriod" startAt="8"/>
            </a:pPr>
            <a:endParaRPr lang="en-US" sz="2200" smtClean="0"/>
          </a:p>
          <a:p>
            <a:pPr marL="0" indent="0">
              <a:buNone/>
            </a:pP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14</a:t>
            </a:fld>
            <a:endParaRPr lang="en-US"/>
          </a:p>
        </p:txBody>
      </p:sp>
    </p:spTree>
    <p:extLst>
      <p:ext uri="{BB962C8B-B14F-4D97-AF65-F5344CB8AC3E}">
        <p14:creationId xmlns:p14="http://schemas.microsoft.com/office/powerpoint/2010/main" val="95410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8"/>
            </a:pPr>
            <a:r>
              <a:rPr lang="en-US" sz="2200" b="1" smtClean="0"/>
              <a:t>Chẩn đoán</a:t>
            </a:r>
          </a:p>
          <a:p>
            <a:pPr marL="514350" indent="-514350">
              <a:buFont typeface="+mj-lt"/>
              <a:buAutoNum type="romanUcPeriod" startAt="8"/>
            </a:pPr>
            <a:endParaRPr lang="en-US" sz="2200" b="1"/>
          </a:p>
          <a:p>
            <a:pPr marL="0" indent="0">
              <a:buNone/>
            </a:pPr>
            <a:r>
              <a:rPr lang="en-US" sz="2200" smtClean="0"/>
              <a:t>Sơ bộ : Suy tim trái độ III theo NYHA do bệnh cơ tim thiếu máu cục bộ - chưa ghi nhận yếu tố thúc đẩy – Tăng huyết áp nguyên phát độ II theo JNC VII</a:t>
            </a:r>
          </a:p>
          <a:p>
            <a:pPr marL="0" indent="0">
              <a:buNone/>
            </a:pPr>
            <a:endParaRPr lang="en-US" sz="2200"/>
          </a:p>
          <a:p>
            <a:pPr marL="0" indent="0">
              <a:buNone/>
            </a:pPr>
            <a:r>
              <a:rPr lang="en-US" sz="2200"/>
              <a:t>Phân biệt :  Suy tim trái độ III theo NYHA do </a:t>
            </a:r>
            <a:r>
              <a:rPr lang="en-US" sz="2200" smtClean="0"/>
              <a:t>Tăng huyết áp </a:t>
            </a:r>
            <a:r>
              <a:rPr lang="en-US" sz="2200"/>
              <a:t>- chưa ghi nhận yếu tố thúc đẩy – Tăng huyết áp nguyên phát độ II theo JNC VII</a:t>
            </a:r>
          </a:p>
          <a:p>
            <a:pPr marL="0" indent="0">
              <a:buNone/>
            </a:pPr>
            <a:endParaRPr lang="en-US" sz="2200" smtClean="0"/>
          </a:p>
          <a:p>
            <a:pPr marL="0" indent="0">
              <a:buNone/>
            </a:pPr>
            <a:r>
              <a:rPr lang="en-US" sz="2200" smtClean="0"/>
              <a:t>	</a:t>
            </a: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15</a:t>
            </a:fld>
            <a:endParaRPr lang="en-US"/>
          </a:p>
        </p:txBody>
      </p:sp>
    </p:spTree>
    <p:extLst>
      <p:ext uri="{BB962C8B-B14F-4D97-AF65-F5344CB8AC3E}">
        <p14:creationId xmlns:p14="http://schemas.microsoft.com/office/powerpoint/2010/main" val="236111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5181600"/>
          </a:xfrm>
        </p:spPr>
        <p:txBody>
          <a:bodyPr>
            <a:normAutofit/>
          </a:bodyPr>
          <a:lstStyle/>
          <a:p>
            <a:r>
              <a:rPr lang="en-US" sz="2200" smtClean="0"/>
              <a:t>Bệnh nhân nhập viện vì mệt </a:t>
            </a:r>
            <a:r>
              <a:rPr lang="en-US" sz="2200" smtClean="0">
                <a:sym typeface="Wingdings" pitchFamily="2" charset="2"/>
              </a:rPr>
              <a:t> dùng triệu chứng mệt để biện luận. </a:t>
            </a:r>
          </a:p>
          <a:p>
            <a:r>
              <a:rPr lang="en-US" sz="2200" smtClean="0">
                <a:sym typeface="Wingdings" pitchFamily="2" charset="2"/>
              </a:rPr>
              <a:t>Mệt có thể do thiếu máu </a:t>
            </a:r>
          </a:p>
          <a:p>
            <a:pPr lvl="1"/>
            <a:r>
              <a:rPr lang="en-US" sz="2200" smtClean="0">
                <a:sym typeface="Wingdings" pitchFamily="2" charset="2"/>
              </a:rPr>
              <a:t>Khi khám bệnh nhân da niêm hồng  không nghĩ do nguyên nhân thiếu máu.</a:t>
            </a:r>
          </a:p>
          <a:p>
            <a:r>
              <a:rPr lang="en-US" sz="2200" smtClean="0">
                <a:sym typeface="Wingdings" pitchFamily="2" charset="2"/>
              </a:rPr>
              <a:t>Mệt có thể do bệnh lý phổi mạn tính</a:t>
            </a:r>
          </a:p>
          <a:p>
            <a:pPr lvl="1"/>
            <a:r>
              <a:rPr lang="en-US" sz="2200" smtClean="0">
                <a:sym typeface="Wingdings" pitchFamily="2" charset="2"/>
              </a:rPr>
              <a:t>Bệnh nhân có yếu tố nguy cơ là hút thuốc lá kéo dài</a:t>
            </a:r>
          </a:p>
          <a:p>
            <a:pPr lvl="1"/>
            <a:r>
              <a:rPr lang="en-US" sz="2200" smtClean="0">
                <a:sym typeface="Wingdings" pitchFamily="2" charset="2"/>
              </a:rPr>
              <a:t>Tuy nhiên bệnh nhân lại không có các triệu chứng gợi ý bệnh lý phổi mạn tính như:</a:t>
            </a:r>
          </a:p>
          <a:p>
            <a:pPr lvl="2"/>
            <a:r>
              <a:rPr lang="en-US" sz="2200" smtClean="0">
                <a:sym typeface="Wingdings" pitchFamily="2" charset="2"/>
              </a:rPr>
              <a:t>Ho khạc đàm kéo dài </a:t>
            </a:r>
          </a:p>
          <a:p>
            <a:pPr lvl="2"/>
            <a:r>
              <a:rPr lang="en-US" sz="2200" smtClean="0">
                <a:sym typeface="Wingdings" pitchFamily="2" charset="2"/>
              </a:rPr>
              <a:t>Lồng ngực hình thùng </a:t>
            </a:r>
          </a:p>
          <a:p>
            <a:pPr lvl="2"/>
            <a:r>
              <a:rPr lang="en-US" sz="2200" smtClean="0">
                <a:sym typeface="Wingdings" pitchFamily="2" charset="2"/>
              </a:rPr>
              <a:t>Tiếng ran rít, ran ngáy ở phổi </a:t>
            </a:r>
          </a:p>
          <a:p>
            <a:pPr marL="914400" lvl="2" indent="0">
              <a:buNone/>
            </a:pPr>
            <a:r>
              <a:rPr lang="en-US" sz="2200" smtClean="0">
                <a:sym typeface="Wingdings" pitchFamily="2" charset="2"/>
              </a:rPr>
              <a:t> Nguyên nhân bệnh lý phổi không nghỉ đến</a:t>
            </a: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16</a:t>
            </a:fld>
            <a:endParaRPr lang="en-US"/>
          </a:p>
        </p:txBody>
      </p:sp>
    </p:spTree>
    <p:extLst>
      <p:ext uri="{BB962C8B-B14F-4D97-AF65-F5344CB8AC3E}">
        <p14:creationId xmlns:p14="http://schemas.microsoft.com/office/powerpoint/2010/main" val="1848813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5181600"/>
          </a:xfrm>
        </p:spPr>
        <p:txBody>
          <a:bodyPr>
            <a:normAutofit/>
          </a:bodyPr>
          <a:lstStyle/>
          <a:p>
            <a:r>
              <a:rPr lang="en-US" sz="2200" smtClean="0">
                <a:sym typeface="Wingdings" pitchFamily="2" charset="2"/>
              </a:rPr>
              <a:t>Mệt có thể do bệnh lý tim mạch</a:t>
            </a:r>
          </a:p>
          <a:p>
            <a:pPr lvl="1"/>
            <a:r>
              <a:rPr lang="en-US" sz="2200" smtClean="0">
                <a:sym typeface="Wingdings" pitchFamily="2" charset="2"/>
              </a:rPr>
              <a:t>Về nhịp tim : nhập viện: 100 lần/ phút </a:t>
            </a:r>
          </a:p>
          <a:p>
            <a:pPr lvl="1"/>
            <a:r>
              <a:rPr lang="en-US" sz="2200" smtClean="0">
                <a:sym typeface="Wingdings" pitchFamily="2" charset="2"/>
              </a:rPr>
              <a:t>Nhịp tim đều </a:t>
            </a:r>
          </a:p>
          <a:p>
            <a:pPr lvl="1"/>
            <a:r>
              <a:rPr lang="en-US" sz="2200" smtClean="0">
                <a:sym typeface="Wingdings" pitchFamily="2" charset="2"/>
              </a:rPr>
              <a:t>Mỏm tim khoảng liên sườn VI đường nách trước bên trái </a:t>
            </a:r>
          </a:p>
          <a:p>
            <a:pPr marL="457200" lvl="1" indent="0">
              <a:buNone/>
            </a:pPr>
            <a:r>
              <a:rPr lang="en-US" sz="2200" smtClean="0">
                <a:sym typeface="Wingdings" pitchFamily="2" charset="2"/>
              </a:rPr>
              <a:t> Suy tim trái  </a:t>
            </a: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17</a:t>
            </a:fld>
            <a:endParaRPr lang="en-US"/>
          </a:p>
        </p:txBody>
      </p:sp>
    </p:spTree>
    <p:extLst>
      <p:ext uri="{BB962C8B-B14F-4D97-AF65-F5344CB8AC3E}">
        <p14:creationId xmlns:p14="http://schemas.microsoft.com/office/powerpoint/2010/main" val="178877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5410200"/>
          </a:xfrm>
        </p:spPr>
        <p:txBody>
          <a:bodyPr>
            <a:normAutofit/>
          </a:bodyPr>
          <a:lstStyle/>
          <a:p>
            <a:r>
              <a:rPr lang="en-US" sz="2200" smtClean="0">
                <a:sym typeface="Wingdings" pitchFamily="2" charset="2"/>
              </a:rPr>
              <a:t>Bệnh nhân đi bộ khoảng 50m thì mệt, tuy nhiên sinh hoạt tối thiểu không bị ảnh hưởng   giới hạn đáng kể hoạt động thể lực  phân độ III theo NYHA </a:t>
            </a:r>
          </a:p>
          <a:p>
            <a:pPr marL="1371600" lvl="3" indent="0">
              <a:buNone/>
            </a:pP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18</a:t>
            </a:fld>
            <a:endParaRPr lang="en-US"/>
          </a:p>
        </p:txBody>
      </p:sp>
    </p:spTree>
    <p:extLst>
      <p:ext uri="{BB962C8B-B14F-4D97-AF65-F5344CB8AC3E}">
        <p14:creationId xmlns:p14="http://schemas.microsoft.com/office/powerpoint/2010/main" val="3095117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Nguyên nhân suy tim :</a:t>
            </a:r>
          </a:p>
          <a:p>
            <a:pPr lvl="1"/>
            <a:r>
              <a:rPr lang="en-US" sz="2200" smtClean="0">
                <a:sym typeface="Wingdings" pitchFamily="2" charset="2"/>
              </a:rPr>
              <a:t>Bệnh tim bẩm sinh:</a:t>
            </a:r>
          </a:p>
          <a:p>
            <a:pPr lvl="2"/>
            <a:r>
              <a:rPr lang="en-US" sz="2200" smtClean="0">
                <a:sym typeface="Wingdings" pitchFamily="2" charset="2"/>
              </a:rPr>
              <a:t>Còn ống động mạch: bệnh nhân </a:t>
            </a:r>
          </a:p>
          <a:p>
            <a:pPr lvl="3"/>
            <a:r>
              <a:rPr lang="en-US" sz="2200" smtClean="0">
                <a:sym typeface="Wingdings" pitchFamily="2" charset="2"/>
              </a:rPr>
              <a:t>không có âm thổi liên tục ở dưới KLS II bên trái </a:t>
            </a:r>
          </a:p>
          <a:p>
            <a:pPr lvl="3"/>
            <a:r>
              <a:rPr lang="en-US" sz="2200" smtClean="0">
                <a:sym typeface="Wingdings" pitchFamily="2" charset="2"/>
              </a:rPr>
              <a:t>Không có tím </a:t>
            </a:r>
          </a:p>
          <a:p>
            <a:pPr lvl="3">
              <a:buFont typeface="Wingdings"/>
              <a:buChar char="à"/>
            </a:pPr>
            <a:r>
              <a:rPr lang="en-US" sz="2200" smtClean="0">
                <a:sym typeface="Wingdings" pitchFamily="2" charset="2"/>
              </a:rPr>
              <a:t>Không nghĩ còn ống động mạch </a:t>
            </a:r>
          </a:p>
          <a:p>
            <a:pPr lvl="2"/>
            <a:r>
              <a:rPr lang="en-US" sz="2200" smtClean="0">
                <a:sym typeface="Wingdings" pitchFamily="2" charset="2"/>
              </a:rPr>
              <a:t> Thông liên thất </a:t>
            </a:r>
            <a:endParaRPr lang="en-US" sz="2200">
              <a:sym typeface="Wingdings" pitchFamily="2" charset="2"/>
            </a:endParaRPr>
          </a:p>
          <a:p>
            <a:pPr lvl="3"/>
            <a:r>
              <a:rPr lang="en-US" sz="2200">
                <a:sym typeface="Wingdings" pitchFamily="2" charset="2"/>
              </a:rPr>
              <a:t>không có âm thổi </a:t>
            </a:r>
            <a:r>
              <a:rPr lang="en-US" sz="2200" smtClean="0">
                <a:sym typeface="Wingdings" pitchFamily="2" charset="2"/>
              </a:rPr>
              <a:t>tâm thu ở KLS III </a:t>
            </a:r>
            <a:r>
              <a:rPr lang="en-US" sz="2200">
                <a:sym typeface="Wingdings" pitchFamily="2" charset="2"/>
              </a:rPr>
              <a:t>bên </a:t>
            </a:r>
            <a:r>
              <a:rPr lang="en-US" sz="2200" smtClean="0">
                <a:sym typeface="Wingdings" pitchFamily="2" charset="2"/>
              </a:rPr>
              <a:t>trái, lan hình nan hoa </a:t>
            </a:r>
            <a:endParaRPr lang="en-US" sz="2200">
              <a:sym typeface="Wingdings" pitchFamily="2" charset="2"/>
            </a:endParaRPr>
          </a:p>
          <a:p>
            <a:pPr lvl="3"/>
            <a:r>
              <a:rPr lang="en-US" sz="2200">
                <a:sym typeface="Wingdings" pitchFamily="2" charset="2"/>
              </a:rPr>
              <a:t>Không có tím </a:t>
            </a:r>
          </a:p>
          <a:p>
            <a:pPr lvl="3">
              <a:buFont typeface="Wingdings"/>
              <a:buChar char="à"/>
            </a:pPr>
            <a:r>
              <a:rPr lang="en-US" sz="2200">
                <a:sym typeface="Wingdings" pitchFamily="2" charset="2"/>
              </a:rPr>
              <a:t>Không nghĩ </a:t>
            </a:r>
            <a:r>
              <a:rPr lang="en-US" sz="2200" smtClean="0">
                <a:sym typeface="Wingdings" pitchFamily="2" charset="2"/>
              </a:rPr>
              <a:t>thông liên thất  </a:t>
            </a:r>
            <a:endParaRPr lang="en-US" sz="2200">
              <a:sym typeface="Wingdings" pitchFamily="2" charset="2"/>
            </a:endParaRPr>
          </a:p>
          <a:p>
            <a:pPr marL="1371600" lvl="3" indent="0">
              <a:buNone/>
            </a:pP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19</a:t>
            </a:fld>
            <a:endParaRPr lang="en-US"/>
          </a:p>
        </p:txBody>
      </p:sp>
    </p:spTree>
    <p:extLst>
      <p:ext uri="{BB962C8B-B14F-4D97-AF65-F5344CB8AC3E}">
        <p14:creationId xmlns:p14="http://schemas.microsoft.com/office/powerpoint/2010/main" val="2851335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2200" b="1" smtClean="0"/>
              <a:t>Hành Chánh</a:t>
            </a:r>
          </a:p>
          <a:p>
            <a:pPr marL="0" indent="0">
              <a:buNone/>
            </a:pPr>
            <a:r>
              <a:rPr lang="en-US" sz="2200" b="1"/>
              <a:t>	</a:t>
            </a:r>
            <a:r>
              <a:rPr lang="en-US" sz="2200" smtClean="0"/>
              <a:t>Họ tên: Đặng Văn L , 51 tuổi </a:t>
            </a:r>
          </a:p>
          <a:p>
            <a:pPr marL="0" indent="0">
              <a:buNone/>
            </a:pPr>
            <a:r>
              <a:rPr lang="en-US" sz="2200" b="1"/>
              <a:t>	</a:t>
            </a:r>
            <a:r>
              <a:rPr lang="en-US" sz="2200" smtClean="0"/>
              <a:t>Nghề nghiệp:</a:t>
            </a:r>
            <a:r>
              <a:rPr lang="en-US" sz="2200" b="1" smtClean="0"/>
              <a:t> </a:t>
            </a:r>
            <a:r>
              <a:rPr lang="en-US" sz="2200" smtClean="0"/>
              <a:t>chạy xe ôm đã nghỉ</a:t>
            </a:r>
          </a:p>
          <a:p>
            <a:pPr marL="0" indent="0">
              <a:buNone/>
            </a:pPr>
            <a:r>
              <a:rPr lang="en-US" sz="2200" b="1"/>
              <a:t>	</a:t>
            </a:r>
            <a:r>
              <a:rPr lang="en-US" sz="2200" smtClean="0"/>
              <a:t>Địa chỉ: Cần Giuộc, Long An</a:t>
            </a:r>
            <a:r>
              <a:rPr lang="en-US" sz="2200" b="1" smtClean="0"/>
              <a:t> </a:t>
            </a:r>
          </a:p>
          <a:p>
            <a:pPr marL="0" indent="0">
              <a:buNone/>
            </a:pPr>
            <a:endParaRPr lang="en-US" sz="2200"/>
          </a:p>
          <a:p>
            <a:pPr marL="514350" indent="-514350">
              <a:buFont typeface="+mj-lt"/>
              <a:buAutoNum type="romanUcPeriod" startAt="2"/>
            </a:pPr>
            <a:r>
              <a:rPr lang="en-US" sz="2200" b="1" smtClean="0"/>
              <a:t>Lý do nhập viện: mệt</a:t>
            </a:r>
            <a:endParaRPr lang="en-US" sz="2200" smtClean="0"/>
          </a:p>
        </p:txBody>
      </p:sp>
      <p:sp>
        <p:nvSpPr>
          <p:cNvPr id="4" name="Slide Number Placeholder 3"/>
          <p:cNvSpPr>
            <a:spLocks noGrp="1"/>
          </p:cNvSpPr>
          <p:nvPr>
            <p:ph type="sldNum" sz="quarter" idx="12"/>
          </p:nvPr>
        </p:nvSpPr>
        <p:spPr/>
        <p:txBody>
          <a:bodyPr/>
          <a:lstStyle/>
          <a:p>
            <a:fld id="{BC4CBE1A-A2C3-4BF1-8383-CD6CE7C35386}" type="slidenum">
              <a:rPr lang="en-US" smtClean="0"/>
              <a:t>2</a:t>
            </a:fld>
            <a:endParaRPr lang="en-US"/>
          </a:p>
        </p:txBody>
      </p:sp>
    </p:spTree>
    <p:extLst>
      <p:ext uri="{BB962C8B-B14F-4D97-AF65-F5344CB8AC3E}">
        <p14:creationId xmlns:p14="http://schemas.microsoft.com/office/powerpoint/2010/main" val="2147154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Nguyên nhân suy tim :</a:t>
            </a:r>
          </a:p>
          <a:p>
            <a:pPr lvl="1"/>
            <a:r>
              <a:rPr lang="en-US" sz="2200" smtClean="0">
                <a:sym typeface="Wingdings" pitchFamily="2" charset="2"/>
              </a:rPr>
              <a:t>Bệnh lý van tim : bệnh nhân </a:t>
            </a:r>
          </a:p>
          <a:p>
            <a:pPr lvl="3"/>
            <a:r>
              <a:rPr lang="en-US" sz="2200" smtClean="0">
                <a:sym typeface="Wingdings" pitchFamily="2" charset="2"/>
              </a:rPr>
              <a:t>không có âm thổi ở các ổ van tim</a:t>
            </a:r>
          </a:p>
          <a:p>
            <a:pPr lvl="3">
              <a:buFont typeface="Wingdings"/>
              <a:buChar char="à"/>
            </a:pPr>
            <a:r>
              <a:rPr lang="en-US" sz="2200" smtClean="0">
                <a:sym typeface="Wingdings" pitchFamily="2" charset="2"/>
              </a:rPr>
              <a:t>Không nghĩ bệnh lý van tim  </a:t>
            </a:r>
          </a:p>
          <a:p>
            <a:pPr lvl="1"/>
            <a:r>
              <a:rPr lang="en-US" sz="2200" smtClean="0">
                <a:sym typeface="Wingdings" pitchFamily="2" charset="2"/>
              </a:rPr>
              <a:t> Tăng huyết áp: bệnh nhân </a:t>
            </a:r>
          </a:p>
          <a:p>
            <a:pPr lvl="3"/>
            <a:r>
              <a:rPr lang="en-US" sz="2200" smtClean="0">
                <a:sym typeface="Wingdings" pitchFamily="2" charset="2"/>
              </a:rPr>
              <a:t>Có tăng huyết áp nhiều năm nên không thể loại trừ suy tim là hậu quả của tăng huyết áp </a:t>
            </a:r>
          </a:p>
          <a:p>
            <a:pPr lvl="3"/>
            <a:r>
              <a:rPr lang="en-US" sz="2200" smtClean="0">
                <a:sym typeface="Wingdings" pitchFamily="2" charset="2"/>
              </a:rPr>
              <a:t>Tuy nhiên do bệnh nhân điều trị thuốc đều và huyết áp ổn định nên nguyên nhân tăng huyết áp là chẩn đoán phân biệt </a:t>
            </a:r>
          </a:p>
          <a:p>
            <a:pPr lvl="2"/>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20</a:t>
            </a:fld>
            <a:endParaRPr lang="en-US"/>
          </a:p>
        </p:txBody>
      </p:sp>
    </p:spTree>
    <p:extLst>
      <p:ext uri="{BB962C8B-B14F-4D97-AF65-F5344CB8AC3E}">
        <p14:creationId xmlns:p14="http://schemas.microsoft.com/office/powerpoint/2010/main" val="1274829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Nguyên nhân suy tim :</a:t>
            </a:r>
          </a:p>
          <a:p>
            <a:pPr lvl="1"/>
            <a:r>
              <a:rPr lang="en-US" sz="2200" smtClean="0">
                <a:sym typeface="Wingdings" pitchFamily="2" charset="2"/>
              </a:rPr>
              <a:t>Bệnh mạch vành: bệnh nhân </a:t>
            </a:r>
          </a:p>
          <a:p>
            <a:pPr lvl="3"/>
            <a:r>
              <a:rPr lang="en-US" sz="2200" smtClean="0">
                <a:sym typeface="Wingdings" pitchFamily="2" charset="2"/>
              </a:rPr>
              <a:t>Chưa ghi nhận tiền căn đau ngực kiểu mạch vành trước đây</a:t>
            </a:r>
          </a:p>
          <a:p>
            <a:pPr lvl="3"/>
            <a:r>
              <a:rPr lang="en-US" sz="2200" smtClean="0">
                <a:sym typeface="Wingdings" pitchFamily="2" charset="2"/>
              </a:rPr>
              <a:t>Tuy nhiên bệnh nhân có các yếu tố nguy cơ của bệnh mạch vành:</a:t>
            </a:r>
          </a:p>
          <a:p>
            <a:pPr lvl="4">
              <a:buFont typeface="Arial" pitchFamily="34" charset="0"/>
              <a:buChar char="•"/>
            </a:pPr>
            <a:r>
              <a:rPr lang="en-US" sz="2200" smtClean="0">
                <a:sym typeface="Wingdings" pitchFamily="2" charset="2"/>
              </a:rPr>
              <a:t>Nam </a:t>
            </a:r>
          </a:p>
          <a:p>
            <a:pPr lvl="4">
              <a:buFont typeface="Arial" pitchFamily="34" charset="0"/>
              <a:buChar char="•"/>
            </a:pPr>
            <a:r>
              <a:rPr lang="en-US" sz="2200" smtClean="0">
                <a:sym typeface="Wingdings" pitchFamily="2" charset="2"/>
              </a:rPr>
              <a:t>Tăng huyết áp </a:t>
            </a:r>
          </a:p>
          <a:p>
            <a:pPr lvl="4">
              <a:buFont typeface="Arial" pitchFamily="34" charset="0"/>
              <a:buChar char="•"/>
            </a:pPr>
            <a:r>
              <a:rPr lang="en-US" sz="2200" smtClean="0">
                <a:sym typeface="Wingdings" pitchFamily="2" charset="2"/>
              </a:rPr>
              <a:t>Ăn mặn, uống thuốc lá, uống rượu, ít hoạt động thể lức </a:t>
            </a:r>
          </a:p>
          <a:p>
            <a:pPr marL="1371600" lvl="3" indent="0">
              <a:buNone/>
            </a:pPr>
            <a:r>
              <a:rPr lang="en-US" sz="2200" smtClean="0">
                <a:sym typeface="Wingdings" pitchFamily="2" charset="2"/>
              </a:rPr>
              <a:t> Do đó nguyên nhân do bệnh lý mạch vành được nghĩ đến nhiều nhất</a:t>
            </a:r>
          </a:p>
          <a:p>
            <a:pPr lvl="2"/>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21</a:t>
            </a:fld>
            <a:endParaRPr lang="en-US"/>
          </a:p>
        </p:txBody>
      </p:sp>
    </p:spTree>
    <p:extLst>
      <p:ext uri="{BB962C8B-B14F-4D97-AF65-F5344CB8AC3E}">
        <p14:creationId xmlns:p14="http://schemas.microsoft.com/office/powerpoint/2010/main" val="4041730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Yếu tố thúc đẩy suy tim </a:t>
            </a:r>
          </a:p>
          <a:p>
            <a:pPr lvl="1"/>
            <a:r>
              <a:rPr lang="en-US" sz="2200" smtClean="0">
                <a:sym typeface="Wingdings" pitchFamily="2" charset="2"/>
              </a:rPr>
              <a:t>Do nhiễm trùng:</a:t>
            </a:r>
          </a:p>
          <a:p>
            <a:pPr lvl="2"/>
            <a:r>
              <a:rPr lang="en-US" sz="2200" smtClean="0">
                <a:sym typeface="Wingdings" pitchFamily="2" charset="2"/>
              </a:rPr>
              <a:t>Bệnh nhân không có sốt trong quá trình bệnh </a:t>
            </a:r>
          </a:p>
          <a:p>
            <a:pPr lvl="2"/>
            <a:r>
              <a:rPr lang="en-US" sz="2200" smtClean="0">
                <a:sym typeface="Wingdings" pitchFamily="2" charset="2"/>
              </a:rPr>
              <a:t>Không dấu hiệu gợi ý ổ viêm</a:t>
            </a:r>
          </a:p>
          <a:p>
            <a:pPr lvl="2">
              <a:buFont typeface="Wingdings"/>
              <a:buChar char="à"/>
            </a:pPr>
            <a:r>
              <a:rPr lang="en-US" sz="2200" smtClean="0">
                <a:sym typeface="Wingdings" pitchFamily="2" charset="2"/>
              </a:rPr>
              <a:t>Không nghĩ do nhiễm trùng </a:t>
            </a:r>
          </a:p>
          <a:p>
            <a:pPr lvl="1"/>
            <a:r>
              <a:rPr lang="en-US" sz="2200">
                <a:sym typeface="Wingdings" pitchFamily="2" charset="2"/>
              </a:rPr>
              <a:t>Do </a:t>
            </a:r>
            <a:r>
              <a:rPr lang="en-US" sz="2200" smtClean="0">
                <a:sym typeface="Wingdings" pitchFamily="2" charset="2"/>
              </a:rPr>
              <a:t>Tăng huyết áp:</a:t>
            </a:r>
            <a:endParaRPr lang="en-US" sz="2200">
              <a:sym typeface="Wingdings" pitchFamily="2" charset="2"/>
            </a:endParaRPr>
          </a:p>
          <a:p>
            <a:pPr lvl="2"/>
            <a:r>
              <a:rPr lang="en-US" sz="2200" smtClean="0">
                <a:sym typeface="Wingdings" pitchFamily="2" charset="2"/>
              </a:rPr>
              <a:t>Huyết áp bệnh nhân lúc nhập viện không cao nên không nghĩ do tăng huyết áp </a:t>
            </a:r>
          </a:p>
          <a:p>
            <a:pPr lvl="1"/>
            <a:r>
              <a:rPr lang="en-US" sz="2200">
                <a:sym typeface="Wingdings" pitchFamily="2" charset="2"/>
              </a:rPr>
              <a:t>Do </a:t>
            </a:r>
            <a:r>
              <a:rPr lang="en-US" sz="2200" smtClean="0">
                <a:sym typeface="Wingdings" pitchFamily="2" charset="2"/>
              </a:rPr>
              <a:t>loạn nhịp:</a:t>
            </a:r>
            <a:endParaRPr lang="en-US" sz="2200">
              <a:sym typeface="Wingdings" pitchFamily="2" charset="2"/>
            </a:endParaRPr>
          </a:p>
          <a:p>
            <a:pPr lvl="2"/>
            <a:r>
              <a:rPr lang="en-US" sz="2200" smtClean="0">
                <a:sym typeface="Wingdings" pitchFamily="2" charset="2"/>
              </a:rPr>
              <a:t>Nhịp tim </a:t>
            </a:r>
            <a:r>
              <a:rPr lang="en-US" sz="2200">
                <a:sym typeface="Wingdings" pitchFamily="2" charset="2"/>
              </a:rPr>
              <a:t>bệnh nhân lúc nhập viện </a:t>
            </a:r>
            <a:r>
              <a:rPr lang="en-US" sz="2200" smtClean="0">
                <a:sym typeface="Wingdings" pitchFamily="2" charset="2"/>
              </a:rPr>
              <a:t>là nhịp đều </a:t>
            </a:r>
            <a:r>
              <a:rPr lang="en-US" sz="2200">
                <a:sym typeface="Wingdings" pitchFamily="2" charset="2"/>
              </a:rPr>
              <a:t>nên không nghĩ do </a:t>
            </a:r>
            <a:r>
              <a:rPr lang="en-US" sz="2200" smtClean="0">
                <a:sym typeface="Wingdings" pitchFamily="2" charset="2"/>
              </a:rPr>
              <a:t>rối loạn nhịp</a:t>
            </a:r>
            <a:endParaRPr lang="en-US" sz="2200">
              <a:sym typeface="Wingdings" pitchFamily="2" charset="2"/>
            </a:endParaRPr>
          </a:p>
          <a:p>
            <a:pPr lvl="2"/>
            <a:endParaRPr lang="en-US" sz="2200" smtClean="0">
              <a:sym typeface="Wingdings" pitchFamily="2" charset="2"/>
            </a:endParaRPr>
          </a:p>
          <a:p>
            <a:pPr lvl="2"/>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22</a:t>
            </a:fld>
            <a:endParaRPr lang="en-US"/>
          </a:p>
        </p:txBody>
      </p:sp>
    </p:spTree>
    <p:extLst>
      <p:ext uri="{BB962C8B-B14F-4D97-AF65-F5344CB8AC3E}">
        <p14:creationId xmlns:p14="http://schemas.microsoft.com/office/powerpoint/2010/main" val="4223077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Yếu tố thúc đẩy suy tim </a:t>
            </a:r>
          </a:p>
          <a:p>
            <a:pPr lvl="1"/>
            <a:r>
              <a:rPr lang="en-US" sz="2200" smtClean="0">
                <a:sym typeface="Wingdings" pitchFamily="2" charset="2"/>
              </a:rPr>
              <a:t>Do thiếu máu cơ tim cấp tim</a:t>
            </a:r>
          </a:p>
          <a:p>
            <a:pPr lvl="2"/>
            <a:r>
              <a:rPr lang="en-US" sz="2200">
                <a:sym typeface="Wingdings" pitchFamily="2" charset="2"/>
              </a:rPr>
              <a:t>Bệnh nhân không có </a:t>
            </a:r>
            <a:r>
              <a:rPr lang="en-US" sz="2200" smtClean="0">
                <a:sym typeface="Wingdings" pitchFamily="2" charset="2"/>
              </a:rPr>
              <a:t>đau ngực dữ dội gần đây </a:t>
            </a:r>
            <a:endParaRPr lang="en-US" sz="2200">
              <a:sym typeface="Wingdings" pitchFamily="2" charset="2"/>
            </a:endParaRPr>
          </a:p>
          <a:p>
            <a:pPr lvl="2"/>
            <a:r>
              <a:rPr lang="en-US" sz="2200" smtClean="0">
                <a:sym typeface="Wingdings" pitchFamily="2" charset="2"/>
              </a:rPr>
              <a:t>Diễn tiến suy tim một cách từ từ</a:t>
            </a:r>
          </a:p>
          <a:p>
            <a:pPr marL="914400" lvl="2" indent="0">
              <a:buNone/>
            </a:pPr>
            <a:r>
              <a:rPr lang="en-US" sz="2200" smtClean="0">
                <a:sym typeface="Wingdings" pitchFamily="2" charset="2"/>
              </a:rPr>
              <a:t> Không </a:t>
            </a:r>
            <a:r>
              <a:rPr lang="en-US" sz="2200">
                <a:sym typeface="Wingdings" pitchFamily="2" charset="2"/>
              </a:rPr>
              <a:t>nghĩ do </a:t>
            </a:r>
            <a:r>
              <a:rPr lang="en-US" sz="2200" smtClean="0">
                <a:sym typeface="Wingdings" pitchFamily="2" charset="2"/>
              </a:rPr>
              <a:t>thiếu máu cơ tim cấp</a:t>
            </a:r>
            <a:endParaRPr lang="en-US" sz="2200">
              <a:sym typeface="Wingdings" pitchFamily="2" charset="2"/>
            </a:endParaRPr>
          </a:p>
          <a:p>
            <a:pPr lvl="1"/>
            <a:r>
              <a:rPr lang="en-US" sz="2200">
                <a:sym typeface="Wingdings" pitchFamily="2" charset="2"/>
              </a:rPr>
              <a:t>Do </a:t>
            </a:r>
            <a:r>
              <a:rPr lang="en-US" sz="2200" smtClean="0">
                <a:sym typeface="Wingdings" pitchFamily="2" charset="2"/>
              </a:rPr>
              <a:t>không tuân thủ điều trị</a:t>
            </a:r>
          </a:p>
          <a:p>
            <a:pPr lvl="2"/>
            <a:r>
              <a:rPr lang="en-US" sz="2200" smtClean="0">
                <a:sym typeface="Wingdings" pitchFamily="2" charset="2"/>
              </a:rPr>
              <a:t>Bệnh nhân mới được chẩn đoán suy tim tim </a:t>
            </a:r>
          </a:p>
          <a:p>
            <a:pPr lvl="2"/>
            <a:r>
              <a:rPr lang="en-US" sz="2200" smtClean="0">
                <a:sym typeface="Wingdings" pitchFamily="2" charset="2"/>
              </a:rPr>
              <a:t>Chưa điều trị suy tim </a:t>
            </a:r>
          </a:p>
          <a:p>
            <a:pPr lvl="2">
              <a:buFont typeface="Wingdings"/>
              <a:buChar char="à"/>
            </a:pPr>
            <a:r>
              <a:rPr lang="en-US" sz="2200" smtClean="0">
                <a:sym typeface="Wingdings" pitchFamily="2" charset="2"/>
              </a:rPr>
              <a:t>Không nghĩ do không tuân thủ điều trị</a:t>
            </a:r>
          </a:p>
          <a:p>
            <a:pPr lvl="2">
              <a:buFont typeface="Wingdings"/>
              <a:buChar char="à"/>
            </a:pPr>
            <a:endParaRPr lang="en-US" sz="2200">
              <a:sym typeface="Wingdings" pitchFamily="2" charset="2"/>
            </a:endParaRPr>
          </a:p>
          <a:p>
            <a:pPr>
              <a:buFont typeface="Wingdings"/>
              <a:buChar char="à"/>
            </a:pPr>
            <a:r>
              <a:rPr lang="en-US" sz="2200" smtClean="0">
                <a:sym typeface="Wingdings" pitchFamily="2" charset="2"/>
              </a:rPr>
              <a:t>Chưa ghi nhận yếu tố thúc đẩy </a:t>
            </a:r>
            <a:endParaRPr lang="en-US" sz="2200">
              <a:sym typeface="Wingdings" pitchFamily="2" charset="2"/>
            </a:endParaRPr>
          </a:p>
          <a:p>
            <a:pPr marL="914400" lvl="2" indent="0">
              <a:buNone/>
            </a:pPr>
            <a:endParaRPr lang="en-US" sz="2200">
              <a:sym typeface="Wingdings" pitchFamily="2" charset="2"/>
            </a:endParaRPr>
          </a:p>
          <a:p>
            <a:pPr lvl="2"/>
            <a:endParaRPr lang="en-US" sz="2200">
              <a:sym typeface="Wingdings" pitchFamily="2" charset="2"/>
            </a:endParaRPr>
          </a:p>
          <a:p>
            <a:pPr marL="457200" lvl="1" indent="0">
              <a:buNone/>
            </a:pPr>
            <a:endParaRPr lang="en-US" sz="2200">
              <a:sym typeface="Wingdings" pitchFamily="2" charset="2"/>
            </a:endParaRPr>
          </a:p>
          <a:p>
            <a:pPr lvl="2"/>
            <a:endParaRPr lang="en-US" sz="2200" smtClean="0">
              <a:sym typeface="Wingdings" pitchFamily="2" charset="2"/>
            </a:endParaRPr>
          </a:p>
          <a:p>
            <a:pPr lvl="2"/>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23</a:t>
            </a:fld>
            <a:endParaRPr lang="en-US"/>
          </a:p>
        </p:txBody>
      </p:sp>
    </p:spTree>
    <p:extLst>
      <p:ext uri="{BB962C8B-B14F-4D97-AF65-F5344CB8AC3E}">
        <p14:creationId xmlns:p14="http://schemas.microsoft.com/office/powerpoint/2010/main" val="2590163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smtClean="0">
                <a:sym typeface="Wingdings" pitchFamily="2" charset="2"/>
              </a:rPr>
              <a:t>Tăng huyết áp </a:t>
            </a:r>
          </a:p>
          <a:p>
            <a:pPr lvl="1"/>
            <a:r>
              <a:rPr lang="en-US" sz="2200" smtClean="0">
                <a:sym typeface="Wingdings" pitchFamily="2" charset="2"/>
              </a:rPr>
              <a:t>Bệnh nhân có THA vì:</a:t>
            </a:r>
          </a:p>
          <a:p>
            <a:pPr lvl="2"/>
            <a:r>
              <a:rPr lang="en-US" sz="2200" smtClean="0">
                <a:sym typeface="Wingdings" pitchFamily="2" charset="2"/>
              </a:rPr>
              <a:t>Đã được chẩn đoán THA </a:t>
            </a:r>
          </a:p>
          <a:p>
            <a:pPr lvl="2"/>
            <a:r>
              <a:rPr lang="en-US" sz="2200" smtClean="0">
                <a:sym typeface="Wingdings" pitchFamily="2" charset="2"/>
              </a:rPr>
              <a:t>Đang dùng thuốc điều trị THA </a:t>
            </a:r>
          </a:p>
          <a:p>
            <a:pPr lvl="1"/>
            <a:r>
              <a:rPr lang="en-US" sz="2200" smtClean="0">
                <a:sym typeface="Wingdings" pitchFamily="2" charset="2"/>
              </a:rPr>
              <a:t>Bệnh nhân có tăng huyết áp nghĩ do nguyên phát vì:</a:t>
            </a:r>
          </a:p>
          <a:p>
            <a:pPr lvl="2"/>
            <a:r>
              <a:rPr lang="en-US" sz="2200" smtClean="0">
                <a:sym typeface="Wingdings" pitchFamily="2" charset="2"/>
              </a:rPr>
              <a:t>Tuổi phát hiện 46 tuổi </a:t>
            </a:r>
          </a:p>
          <a:p>
            <a:pPr lvl="2"/>
            <a:r>
              <a:rPr lang="en-US" sz="2200" smtClean="0">
                <a:sym typeface="Wingdings" pitchFamily="2" charset="2"/>
              </a:rPr>
              <a:t>Có các yếu tố nguy cơ THA nguyên phát </a:t>
            </a:r>
          </a:p>
          <a:p>
            <a:pPr lvl="3"/>
            <a:r>
              <a:rPr lang="en-US" sz="2200" smtClean="0">
                <a:sym typeface="Wingdings" pitchFamily="2" charset="2"/>
              </a:rPr>
              <a:t>Nam </a:t>
            </a:r>
          </a:p>
          <a:p>
            <a:pPr lvl="3"/>
            <a:r>
              <a:rPr lang="en-US" sz="2200" smtClean="0">
                <a:sym typeface="Wingdings" pitchFamily="2" charset="2"/>
              </a:rPr>
              <a:t>Ăn mặn, hút thuốc lá, uống rượu, ít vận động </a:t>
            </a:r>
          </a:p>
          <a:p>
            <a:pPr lvl="1"/>
            <a:r>
              <a:rPr lang="en-US" sz="2200" smtClean="0">
                <a:sym typeface="Wingdings" pitchFamily="2" charset="2"/>
              </a:rPr>
              <a:t>Tăng huyết áp độ II vì </a:t>
            </a:r>
          </a:p>
          <a:p>
            <a:pPr lvl="2"/>
            <a:r>
              <a:rPr lang="en-US" sz="2200" smtClean="0">
                <a:sym typeface="Wingdings" pitchFamily="2" charset="2"/>
              </a:rPr>
              <a:t>Huyết áp cao nhất là 160mmHg </a:t>
            </a:r>
          </a:p>
          <a:p>
            <a:pPr lvl="2"/>
            <a:r>
              <a:rPr lang="en-US" sz="2200" smtClean="0">
                <a:sym typeface="Wingdings" pitchFamily="2" charset="2"/>
              </a:rPr>
              <a:t>Huyết áp bình thường khi chưa dùng thuốc không rõ </a:t>
            </a:r>
            <a:endParaRPr lang="en-US" sz="2200">
              <a:sym typeface="Wingdings" pitchFamily="2" charset="2"/>
            </a:endParaRPr>
          </a:p>
          <a:p>
            <a:pPr marL="914400" lvl="2" indent="0">
              <a:buNone/>
            </a:pPr>
            <a:endParaRPr lang="en-US" sz="2200">
              <a:sym typeface="Wingdings" pitchFamily="2" charset="2"/>
            </a:endParaRPr>
          </a:p>
          <a:p>
            <a:pPr lvl="2"/>
            <a:endParaRPr lang="en-US" sz="2200">
              <a:sym typeface="Wingdings" pitchFamily="2" charset="2"/>
            </a:endParaRPr>
          </a:p>
          <a:p>
            <a:pPr marL="457200" lvl="1" indent="0">
              <a:buNone/>
            </a:pPr>
            <a:endParaRPr lang="en-US" sz="2200">
              <a:sym typeface="Wingdings" pitchFamily="2" charset="2"/>
            </a:endParaRPr>
          </a:p>
          <a:p>
            <a:pPr lvl="2"/>
            <a:endParaRPr lang="en-US" sz="2200" smtClean="0">
              <a:sym typeface="Wingdings" pitchFamily="2" charset="2"/>
            </a:endParaRPr>
          </a:p>
          <a:p>
            <a:pPr lvl="2"/>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24</a:t>
            </a:fld>
            <a:endParaRPr lang="en-US"/>
          </a:p>
        </p:txBody>
      </p:sp>
    </p:spTree>
    <p:extLst>
      <p:ext uri="{BB962C8B-B14F-4D97-AF65-F5344CB8AC3E}">
        <p14:creationId xmlns:p14="http://schemas.microsoft.com/office/powerpoint/2010/main" val="1154468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Đề nghị cận lâm sàng</a:t>
            </a:r>
            <a:endParaRPr lang="en-US"/>
          </a:p>
        </p:txBody>
      </p:sp>
      <p:sp>
        <p:nvSpPr>
          <p:cNvPr id="3" name="Content Placeholder 2"/>
          <p:cNvSpPr>
            <a:spLocks noGrp="1"/>
          </p:cNvSpPr>
          <p:nvPr>
            <p:ph idx="1"/>
          </p:nvPr>
        </p:nvSpPr>
        <p:spPr/>
        <p:txBody>
          <a:bodyPr>
            <a:normAutofit/>
          </a:bodyPr>
          <a:lstStyle/>
          <a:p>
            <a:r>
              <a:rPr lang="en-US" sz="2200" smtClean="0"/>
              <a:t>Chẩn đoán suy tim </a:t>
            </a:r>
          </a:p>
          <a:p>
            <a:pPr lvl="1"/>
            <a:r>
              <a:rPr lang="en-US" sz="2200" smtClean="0"/>
              <a:t>X-quang ngực thẳng </a:t>
            </a:r>
          </a:p>
          <a:p>
            <a:pPr lvl="1"/>
            <a:r>
              <a:rPr lang="en-US" sz="2200" smtClean="0"/>
              <a:t>BNP ( hoặc NT-proBNP)</a:t>
            </a:r>
          </a:p>
          <a:p>
            <a:pPr lvl="1"/>
            <a:r>
              <a:rPr lang="en-US" sz="2200" smtClean="0"/>
              <a:t>Siêu âm tim </a:t>
            </a:r>
          </a:p>
          <a:p>
            <a:r>
              <a:rPr lang="en-US" sz="2200" smtClean="0"/>
              <a:t>Chẩn đoán nguyên nhân suy tim</a:t>
            </a:r>
          </a:p>
          <a:p>
            <a:pPr lvl="1"/>
            <a:r>
              <a:rPr lang="en-US" sz="2200" smtClean="0"/>
              <a:t>ECG</a:t>
            </a:r>
          </a:p>
          <a:p>
            <a:r>
              <a:rPr lang="en-US" sz="2200" smtClean="0"/>
              <a:t>Xét nghiệm thường qui </a:t>
            </a:r>
          </a:p>
          <a:p>
            <a:pPr lvl="1"/>
            <a:r>
              <a:rPr lang="en-US" sz="2200" smtClean="0"/>
              <a:t>Đường huyết </a:t>
            </a:r>
          </a:p>
          <a:p>
            <a:pPr lvl="1"/>
            <a:r>
              <a:rPr lang="en-US" sz="2200" smtClean="0"/>
              <a:t>Bilan lipid </a:t>
            </a:r>
          </a:p>
          <a:p>
            <a:pPr lvl="1"/>
            <a:r>
              <a:rPr lang="en-US" sz="2200" smtClean="0"/>
              <a:t>BUN, creatinin </a:t>
            </a:r>
          </a:p>
          <a:p>
            <a:pPr lvl="1"/>
            <a:r>
              <a:rPr lang="en-US" sz="2200" smtClean="0"/>
              <a:t>CTM </a:t>
            </a:r>
          </a:p>
          <a:p>
            <a:pPr lvl="1"/>
            <a:r>
              <a:rPr lang="en-US" sz="2200" smtClean="0"/>
              <a:t>TPTNT</a:t>
            </a: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25</a:t>
            </a:fld>
            <a:endParaRPr lang="en-US"/>
          </a:p>
        </p:txBody>
      </p:sp>
    </p:spTree>
    <p:extLst>
      <p:ext uri="{BB962C8B-B14F-4D97-AF65-F5344CB8AC3E}">
        <p14:creationId xmlns:p14="http://schemas.microsoft.com/office/powerpoint/2010/main" val="1117657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 các bạn đã chú ý</a:t>
            </a:r>
            <a:br>
              <a:rPr lang="en-US" smtClean="0"/>
            </a:br>
            <a:r>
              <a:rPr lang="en-US" smtClean="0"/>
              <a:t>Lắng nghe</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C4CBE1A-A2C3-4BF1-8383-CD6CE7C35386}" type="slidenum">
              <a:rPr lang="en-US" smtClean="0"/>
              <a:t>26</a:t>
            </a:fld>
            <a:endParaRPr lang="en-US"/>
          </a:p>
        </p:txBody>
      </p:sp>
    </p:spTree>
    <p:extLst>
      <p:ext uri="{BB962C8B-B14F-4D97-AF65-F5344CB8AC3E}">
        <p14:creationId xmlns:p14="http://schemas.microsoft.com/office/powerpoint/2010/main" val="112516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3"/>
            </a:pPr>
            <a:r>
              <a:rPr lang="en-US" sz="2200" b="1" smtClean="0"/>
              <a:t>Bệnh sử :</a:t>
            </a:r>
          </a:p>
          <a:p>
            <a:pPr marL="0" indent="0" algn="just">
              <a:buNone/>
            </a:pPr>
            <a:r>
              <a:rPr lang="en-US" sz="2200" b="1"/>
              <a:t>	</a:t>
            </a:r>
            <a:r>
              <a:rPr lang="en-US" sz="2200" smtClean="0"/>
              <a:t>Cách nhập viện khoảng 2 tháng, mỗi khi bệnh nhân đi bộ khoảng 200m thì bệnh nhân bắt đầu cảm thấy mệt mỏi, nặng vùng trước ngực và hồi hộp đánh trống ngực. Bệnh nhân ngồi nghỉ khoảng 10 – 15 phút thì thấy bớt mệt. </a:t>
            </a:r>
            <a:r>
              <a:rPr lang="en-US" sz="2200"/>
              <a:t>	</a:t>
            </a:r>
            <a:endParaRPr lang="en-US" sz="2200" smtClean="0"/>
          </a:p>
          <a:p>
            <a:pPr marL="0" indent="0" algn="just">
              <a:buNone/>
            </a:pPr>
            <a:r>
              <a:rPr lang="en-US" sz="2200"/>
              <a:t>	</a:t>
            </a:r>
            <a:r>
              <a:rPr lang="en-US" sz="2200" smtClean="0"/>
              <a:t>Cách </a:t>
            </a:r>
            <a:r>
              <a:rPr lang="en-US" sz="2200"/>
              <a:t>nhập viện khoảng 1 tuần, bệnh nhân thấy mệt nhiều hơn, xuất hiện đi bộ khoảng 50m hoặc lên một lầu cầu thang. Bệnh nhân không thấy khó chịu khi nằm đầu ngang và không phù chân</a:t>
            </a:r>
            <a:r>
              <a:rPr lang="en-US" sz="2200" smtClean="0"/>
              <a:t>. Bệnh nhân đến khám tại bệnh viện địa phương, tại đây bệnh nhân được siêu âm tim và chẩn đoán là hở van hai lá. Bệnh nhân được điều trị thuốc không rõ loại, sau 6 ngày điều trị nhưng mệt không giảm nên bệnh nhân chuyển đến điều trị tại BV CR. </a:t>
            </a:r>
            <a:endParaRPr lang="en-US" sz="2200"/>
          </a:p>
          <a:p>
            <a:pPr marL="0" indent="0">
              <a:buNone/>
            </a:pPr>
            <a:endParaRPr lang="en-US" sz="2200" smtClean="0"/>
          </a:p>
        </p:txBody>
      </p:sp>
      <p:sp>
        <p:nvSpPr>
          <p:cNvPr id="4" name="Slide Number Placeholder 3"/>
          <p:cNvSpPr>
            <a:spLocks noGrp="1"/>
          </p:cNvSpPr>
          <p:nvPr>
            <p:ph type="sldNum" sz="quarter" idx="12"/>
          </p:nvPr>
        </p:nvSpPr>
        <p:spPr/>
        <p:txBody>
          <a:bodyPr/>
          <a:lstStyle/>
          <a:p>
            <a:fld id="{BC4CBE1A-A2C3-4BF1-8383-CD6CE7C35386}" type="slidenum">
              <a:rPr lang="en-US" smtClean="0"/>
              <a:t>3</a:t>
            </a:fld>
            <a:endParaRPr lang="en-US"/>
          </a:p>
        </p:txBody>
      </p:sp>
    </p:spTree>
    <p:extLst>
      <p:ext uri="{BB962C8B-B14F-4D97-AF65-F5344CB8AC3E}">
        <p14:creationId xmlns:p14="http://schemas.microsoft.com/office/powerpoint/2010/main" val="3871870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r>
              <a:rPr lang="en-US" sz="2200" b="1" smtClean="0"/>
              <a:t>Tình trạng lúc nhập viện:</a:t>
            </a:r>
          </a:p>
          <a:p>
            <a:pPr>
              <a:buFontTx/>
              <a:buChar char="-"/>
            </a:pPr>
            <a:r>
              <a:rPr lang="en-US" sz="2200" smtClean="0"/>
              <a:t>Bệnh nhân tỉnh tiếp xúc tốt </a:t>
            </a:r>
          </a:p>
          <a:p>
            <a:pPr>
              <a:buFontTx/>
              <a:buChar char="-"/>
            </a:pPr>
            <a:r>
              <a:rPr lang="en-US" sz="2200" smtClean="0"/>
              <a:t>Mạch : 100 lần/ phút, huyết áp 130/80 mmHg </a:t>
            </a:r>
          </a:p>
          <a:p>
            <a:pPr>
              <a:buFontTx/>
              <a:buChar char="-"/>
            </a:pPr>
            <a:r>
              <a:rPr lang="en-US" sz="2200" smtClean="0"/>
              <a:t>Tim T1 – T2 đều rõ </a:t>
            </a:r>
          </a:p>
          <a:p>
            <a:pPr>
              <a:buFontTx/>
              <a:buChar char="-"/>
            </a:pPr>
            <a:r>
              <a:rPr lang="en-US" sz="2200" smtClean="0"/>
              <a:t>Phổi âm phế bào đều 2 bên </a:t>
            </a:r>
          </a:p>
          <a:p>
            <a:pPr>
              <a:buFontTx/>
              <a:buChar char="-"/>
            </a:pPr>
            <a:r>
              <a:rPr lang="en-US" sz="2200" smtClean="0"/>
              <a:t>Bụng mềm</a:t>
            </a:r>
          </a:p>
          <a:p>
            <a:r>
              <a:rPr lang="en-US" sz="2200" b="1" smtClean="0"/>
              <a:t>Diễn tiến từ lúc nhập viện đến lúc khám </a:t>
            </a:r>
          </a:p>
          <a:p>
            <a:pPr>
              <a:buFontTx/>
              <a:buChar char="-"/>
            </a:pPr>
            <a:r>
              <a:rPr lang="en-US" sz="2200" smtClean="0"/>
              <a:t>Sau nhập viện 1 ngày bệnh nhân bớt mệt, đi bộ nhiều hơn từ 100 – 200 m</a:t>
            </a:r>
          </a:p>
          <a:p>
            <a:pPr>
              <a:buFontTx/>
              <a:buChar char="-"/>
            </a:pPr>
            <a:r>
              <a:rPr lang="en-US" sz="2200" smtClean="0"/>
              <a:t>Nằm đầu ngang không khó thở </a:t>
            </a:r>
          </a:p>
          <a:p>
            <a:pPr>
              <a:buFontTx/>
              <a:buChar char="-"/>
            </a:pPr>
            <a:r>
              <a:rPr lang="en-US" sz="2200" smtClean="0"/>
              <a:t>Không sốt, không đau ngực </a:t>
            </a:r>
            <a:endParaRPr lang="en-US" sz="2200"/>
          </a:p>
        </p:txBody>
      </p:sp>
      <p:sp>
        <p:nvSpPr>
          <p:cNvPr id="4" name="Slide Number Placeholder 3"/>
          <p:cNvSpPr>
            <a:spLocks noGrp="1"/>
          </p:cNvSpPr>
          <p:nvPr>
            <p:ph type="sldNum" sz="quarter" idx="12"/>
          </p:nvPr>
        </p:nvSpPr>
        <p:spPr/>
        <p:txBody>
          <a:bodyPr/>
          <a:lstStyle/>
          <a:p>
            <a:fld id="{BC4CBE1A-A2C3-4BF1-8383-CD6CE7C35386}" type="slidenum">
              <a:rPr lang="en-US" smtClean="0"/>
              <a:t>4</a:t>
            </a:fld>
            <a:endParaRPr lang="en-US"/>
          </a:p>
        </p:txBody>
      </p:sp>
    </p:spTree>
    <p:extLst>
      <p:ext uri="{BB962C8B-B14F-4D97-AF65-F5344CB8AC3E}">
        <p14:creationId xmlns:p14="http://schemas.microsoft.com/office/powerpoint/2010/main" val="98669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4"/>
            </a:pPr>
            <a:r>
              <a:rPr lang="en-US" sz="2200" b="1" smtClean="0"/>
              <a:t>Tiền căn</a:t>
            </a:r>
          </a:p>
          <a:p>
            <a:pPr marL="457200" indent="-457200">
              <a:buAutoNum type="alphaLcPeriod"/>
            </a:pPr>
            <a:r>
              <a:rPr lang="en-US" sz="2200" b="1" smtClean="0"/>
              <a:t>Bản thân:</a:t>
            </a:r>
          </a:p>
          <a:p>
            <a:pPr>
              <a:buFontTx/>
              <a:buChar char="-"/>
            </a:pPr>
            <a:r>
              <a:rPr lang="en-US" sz="2200" smtClean="0"/>
              <a:t>Bệnh lý:</a:t>
            </a:r>
          </a:p>
          <a:p>
            <a:pPr lvl="1">
              <a:buFontTx/>
              <a:buChar char="-"/>
            </a:pPr>
            <a:r>
              <a:rPr lang="en-US" sz="2200" smtClean="0"/>
              <a:t>Chưa ghi nhận tiền căn ngoại khoa </a:t>
            </a:r>
          </a:p>
          <a:p>
            <a:pPr lvl="1">
              <a:buFontTx/>
              <a:buChar char="-"/>
            </a:pPr>
            <a:r>
              <a:rPr lang="en-US" sz="2200" smtClean="0"/>
              <a:t>Tăng huyết áp phát hiện cách đây 5 năm, huyết áp cao nhất là 160mmHg, huyết áp bình thường không dùng thuốc : không rõ, huyết áp sau dùng thuốc 120 – 130mmHg. Uống thuốc đều, hiện vẫn còn dùng </a:t>
            </a:r>
          </a:p>
          <a:p>
            <a:pPr lvl="1">
              <a:buFontTx/>
              <a:buChar char="-"/>
            </a:pPr>
            <a:r>
              <a:rPr lang="en-US" sz="2200" smtClean="0"/>
              <a:t>Chưa ghi nhận đái tháo đường </a:t>
            </a:r>
          </a:p>
          <a:p>
            <a:pPr lvl="1">
              <a:buFontTx/>
              <a:buChar char="-"/>
            </a:pPr>
            <a:r>
              <a:rPr lang="en-US" sz="2200" smtClean="0"/>
              <a:t>Chưa ghi nhận bệnh tim trước đây</a:t>
            </a:r>
          </a:p>
          <a:p>
            <a:pPr lvl="1">
              <a:buFontTx/>
              <a:buChar char="-"/>
            </a:pPr>
            <a:r>
              <a:rPr lang="en-US" sz="2200" smtClean="0"/>
              <a:t>Chưa ghi nhận bệnh lý nội khoa khác </a:t>
            </a:r>
          </a:p>
          <a:p>
            <a:pPr lvl="1">
              <a:buFontTx/>
              <a:buChar char="-"/>
            </a:pPr>
            <a:r>
              <a:rPr lang="en-US" sz="2200" smtClean="0"/>
              <a:t>Thuốc đang sử dụng: Amlodipin 5mg 1 viên uống sáng </a:t>
            </a:r>
          </a:p>
        </p:txBody>
      </p:sp>
      <p:sp>
        <p:nvSpPr>
          <p:cNvPr id="4" name="Slide Number Placeholder 3"/>
          <p:cNvSpPr>
            <a:spLocks noGrp="1"/>
          </p:cNvSpPr>
          <p:nvPr>
            <p:ph type="sldNum" sz="quarter" idx="12"/>
          </p:nvPr>
        </p:nvSpPr>
        <p:spPr/>
        <p:txBody>
          <a:bodyPr/>
          <a:lstStyle/>
          <a:p>
            <a:fld id="{BC4CBE1A-A2C3-4BF1-8383-CD6CE7C35386}" type="slidenum">
              <a:rPr lang="en-US" smtClean="0"/>
              <a:t>5</a:t>
            </a:fld>
            <a:endParaRPr lang="en-US"/>
          </a:p>
        </p:txBody>
      </p:sp>
    </p:spTree>
    <p:extLst>
      <p:ext uri="{BB962C8B-B14F-4D97-AF65-F5344CB8AC3E}">
        <p14:creationId xmlns:p14="http://schemas.microsoft.com/office/powerpoint/2010/main" val="1040213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4"/>
            </a:pPr>
            <a:r>
              <a:rPr lang="en-US" sz="2200" b="1" smtClean="0"/>
              <a:t>Tiền căn</a:t>
            </a:r>
          </a:p>
          <a:p>
            <a:pPr marL="457200" indent="-457200">
              <a:buAutoNum type="alphaLcPeriod"/>
            </a:pPr>
            <a:r>
              <a:rPr lang="en-US" sz="2200" b="1" smtClean="0"/>
              <a:t>Bản thân:</a:t>
            </a:r>
          </a:p>
          <a:p>
            <a:pPr>
              <a:buFontTx/>
              <a:buChar char="-"/>
            </a:pPr>
            <a:r>
              <a:rPr lang="en-US" sz="2200" smtClean="0"/>
              <a:t>Thói quen sinh hoạt:</a:t>
            </a:r>
          </a:p>
          <a:p>
            <a:pPr lvl="1">
              <a:buFontTx/>
              <a:buChar char="-"/>
            </a:pPr>
            <a:r>
              <a:rPr lang="en-US" sz="2200" smtClean="0"/>
              <a:t>Hút thuốc lá thường xuyên trung bình 1 gói/ ngày</a:t>
            </a:r>
          </a:p>
          <a:p>
            <a:pPr lvl="1">
              <a:buFontTx/>
              <a:buChar char="-"/>
            </a:pPr>
            <a:r>
              <a:rPr lang="en-US" sz="2200" smtClean="0"/>
              <a:t>Uống rượu thỉnh thoảng, thường uống say </a:t>
            </a:r>
          </a:p>
          <a:p>
            <a:pPr lvl="1">
              <a:buFontTx/>
              <a:buChar char="-"/>
            </a:pPr>
            <a:r>
              <a:rPr lang="en-US" sz="2200" smtClean="0"/>
              <a:t>Hay ăn mặn </a:t>
            </a:r>
          </a:p>
          <a:p>
            <a:pPr lvl="1">
              <a:buFontTx/>
              <a:buChar char="-"/>
            </a:pPr>
            <a:r>
              <a:rPr lang="en-US" sz="2200" smtClean="0"/>
              <a:t>Không tập thể lực ( do chạy xe ôm thường xuyên )</a:t>
            </a:r>
          </a:p>
          <a:p>
            <a:pPr marL="457200" indent="-457200">
              <a:buAutoNum type="alphaLcPeriod" startAt="2"/>
            </a:pPr>
            <a:r>
              <a:rPr lang="en-US" sz="2200" b="1" smtClean="0"/>
              <a:t>Gia đình</a:t>
            </a:r>
          </a:p>
          <a:p>
            <a:pPr>
              <a:buFontTx/>
              <a:buChar char="-"/>
            </a:pPr>
            <a:r>
              <a:rPr lang="en-US" sz="2200" smtClean="0"/>
              <a:t>Không ai có triệu chứng tương tự như bệnh nhân </a:t>
            </a:r>
          </a:p>
          <a:p>
            <a:pPr>
              <a:buFontTx/>
              <a:buChar char="-"/>
            </a:pPr>
            <a:r>
              <a:rPr lang="en-US" sz="2200" smtClean="0"/>
              <a:t>Không ai có bệnh lý tim mạch sớm   </a:t>
            </a:r>
          </a:p>
          <a:p>
            <a:pPr marL="0" indent="0">
              <a:buNone/>
            </a:pPr>
            <a:endParaRPr lang="en-US" sz="2200" b="1" smtClean="0"/>
          </a:p>
        </p:txBody>
      </p:sp>
      <p:sp>
        <p:nvSpPr>
          <p:cNvPr id="4" name="Slide Number Placeholder 3"/>
          <p:cNvSpPr>
            <a:spLocks noGrp="1"/>
          </p:cNvSpPr>
          <p:nvPr>
            <p:ph type="sldNum" sz="quarter" idx="12"/>
          </p:nvPr>
        </p:nvSpPr>
        <p:spPr/>
        <p:txBody>
          <a:bodyPr/>
          <a:lstStyle/>
          <a:p>
            <a:fld id="{BC4CBE1A-A2C3-4BF1-8383-CD6CE7C35386}" type="slidenum">
              <a:rPr lang="en-US" smtClean="0"/>
              <a:t>6</a:t>
            </a:fld>
            <a:endParaRPr lang="en-US"/>
          </a:p>
        </p:txBody>
      </p:sp>
    </p:spTree>
    <p:extLst>
      <p:ext uri="{BB962C8B-B14F-4D97-AF65-F5344CB8AC3E}">
        <p14:creationId xmlns:p14="http://schemas.microsoft.com/office/powerpoint/2010/main" val="146774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5"/>
            </a:pPr>
            <a:r>
              <a:rPr lang="en-US" sz="2200" b="1" smtClean="0"/>
              <a:t>Lượt qua các cơ quan (khám ngày thứ 3 sau NV)</a:t>
            </a:r>
          </a:p>
          <a:p>
            <a:pPr>
              <a:buFontTx/>
              <a:buChar char="-"/>
            </a:pPr>
            <a:r>
              <a:rPr lang="en-US" sz="2200" smtClean="0"/>
              <a:t>Cảm thấy khoẻ hơn, đi bộ được 400 – 500m</a:t>
            </a:r>
          </a:p>
          <a:p>
            <a:pPr>
              <a:buFontTx/>
              <a:buChar char="-"/>
            </a:pPr>
            <a:r>
              <a:rPr lang="en-US" sz="2200" smtClean="0"/>
              <a:t>Nằm đầu ngang không mệt, khó thở </a:t>
            </a:r>
          </a:p>
          <a:p>
            <a:pPr>
              <a:buFontTx/>
              <a:buChar char="-"/>
            </a:pPr>
            <a:r>
              <a:rPr lang="en-US" sz="2200" smtClean="0"/>
              <a:t>Không đau ngực </a:t>
            </a:r>
          </a:p>
          <a:p>
            <a:pPr>
              <a:buFontTx/>
              <a:buChar char="-"/>
            </a:pPr>
            <a:r>
              <a:rPr lang="en-US" sz="2200" smtClean="0"/>
              <a:t>Không hồi hộp đánh trống ngực </a:t>
            </a:r>
          </a:p>
          <a:p>
            <a:pPr>
              <a:buFontTx/>
              <a:buChar char="-"/>
            </a:pPr>
            <a:r>
              <a:rPr lang="en-US" sz="2200" smtClean="0"/>
              <a:t>Không ho</a:t>
            </a:r>
          </a:p>
          <a:p>
            <a:pPr>
              <a:buFontTx/>
              <a:buChar char="-"/>
            </a:pPr>
            <a:r>
              <a:rPr lang="en-US" sz="2200" smtClean="0"/>
              <a:t>Không sốt </a:t>
            </a:r>
          </a:p>
          <a:p>
            <a:pPr>
              <a:buFontTx/>
              <a:buChar char="-"/>
            </a:pPr>
            <a:r>
              <a:rPr lang="en-US" sz="2200" smtClean="0"/>
              <a:t>Ăn uống được </a:t>
            </a:r>
          </a:p>
          <a:p>
            <a:pPr>
              <a:buFontTx/>
              <a:buChar char="-"/>
            </a:pPr>
            <a:r>
              <a:rPr lang="en-US" sz="2200" smtClean="0"/>
              <a:t>Ngủ ngon </a:t>
            </a:r>
          </a:p>
        </p:txBody>
      </p:sp>
      <p:sp>
        <p:nvSpPr>
          <p:cNvPr id="4" name="Slide Number Placeholder 3"/>
          <p:cNvSpPr>
            <a:spLocks noGrp="1"/>
          </p:cNvSpPr>
          <p:nvPr>
            <p:ph type="sldNum" sz="quarter" idx="12"/>
          </p:nvPr>
        </p:nvSpPr>
        <p:spPr/>
        <p:txBody>
          <a:bodyPr/>
          <a:lstStyle/>
          <a:p>
            <a:fld id="{BC4CBE1A-A2C3-4BF1-8383-CD6CE7C35386}" type="slidenum">
              <a:rPr lang="en-US" smtClean="0"/>
              <a:t>7</a:t>
            </a:fld>
            <a:endParaRPr lang="en-US"/>
          </a:p>
        </p:txBody>
      </p:sp>
    </p:spTree>
    <p:extLst>
      <p:ext uri="{BB962C8B-B14F-4D97-AF65-F5344CB8AC3E}">
        <p14:creationId xmlns:p14="http://schemas.microsoft.com/office/powerpoint/2010/main" val="2775239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a:xfrm>
            <a:off x="457200" y="1447800"/>
            <a:ext cx="8229600" cy="5410200"/>
          </a:xfrm>
        </p:spPr>
        <p:txBody>
          <a:bodyPr>
            <a:normAutofit/>
          </a:bodyPr>
          <a:lstStyle/>
          <a:p>
            <a:pPr marL="514350" indent="-514350">
              <a:buFont typeface="+mj-lt"/>
              <a:buAutoNum type="romanUcPeriod" startAt="6"/>
            </a:pPr>
            <a:r>
              <a:rPr lang="en-US" sz="2200" b="1" smtClean="0"/>
              <a:t>Khám</a:t>
            </a:r>
          </a:p>
          <a:p>
            <a:pPr marL="0" indent="0">
              <a:buNone/>
            </a:pPr>
            <a:r>
              <a:rPr lang="en-US" sz="2200" b="1" smtClean="0"/>
              <a:t>Sinh hiệu </a:t>
            </a:r>
          </a:p>
          <a:p>
            <a:pPr algn="just">
              <a:buFontTx/>
              <a:buChar char="-"/>
            </a:pPr>
            <a:r>
              <a:rPr lang="en-US" sz="2200" smtClean="0"/>
              <a:t>Mạch 80 lần/ phút, </a:t>
            </a:r>
          </a:p>
          <a:p>
            <a:pPr algn="just">
              <a:buFontTx/>
              <a:buChar char="-"/>
            </a:pPr>
            <a:r>
              <a:rPr lang="en-US" sz="2200" smtClean="0"/>
              <a:t>Huyết áp 120/80 mmHg</a:t>
            </a:r>
          </a:p>
          <a:p>
            <a:pPr algn="just">
              <a:buFontTx/>
              <a:buChar char="-"/>
            </a:pPr>
            <a:r>
              <a:rPr lang="en-US" sz="2200" smtClean="0"/>
              <a:t>Nhiệt độ 37 độ C</a:t>
            </a:r>
          </a:p>
          <a:p>
            <a:pPr marL="0" indent="0" algn="just">
              <a:buNone/>
            </a:pPr>
            <a:r>
              <a:rPr lang="en-US" sz="2200" b="1" smtClean="0"/>
              <a:t>Tổng quát:</a:t>
            </a:r>
          </a:p>
          <a:p>
            <a:pPr marL="0" indent="0" algn="just">
              <a:buNone/>
            </a:pPr>
            <a:r>
              <a:rPr lang="en-US" sz="2200" smtClean="0"/>
              <a:t>- Bệnh nhân tỉnh tiếp xúc tốt </a:t>
            </a:r>
          </a:p>
          <a:p>
            <a:pPr marL="0" indent="0" algn="just">
              <a:buNone/>
            </a:pPr>
            <a:r>
              <a:rPr lang="en-US" sz="2200" smtClean="0"/>
              <a:t>- Thể trạng trung bình, chiều cao 1,57cm, cân nặng 62kg </a:t>
            </a:r>
          </a:p>
          <a:p>
            <a:pPr marL="0" indent="0" algn="just">
              <a:buNone/>
            </a:pPr>
            <a:r>
              <a:rPr lang="en-US" sz="2200" smtClean="0"/>
              <a:t>- Nằm đầu ngang </a:t>
            </a:r>
          </a:p>
          <a:p>
            <a:pPr marL="0" indent="0" algn="just">
              <a:buNone/>
            </a:pPr>
            <a:r>
              <a:rPr lang="en-US" sz="2200" smtClean="0"/>
              <a:t>- Thở êm, không co kéo cơ hô hấp phụ</a:t>
            </a:r>
          </a:p>
          <a:p>
            <a:pPr marL="0" indent="0" algn="just">
              <a:buNone/>
            </a:pPr>
            <a:r>
              <a:rPr lang="en-US" sz="2200" smtClean="0"/>
              <a:t>- Da niêm hồng </a:t>
            </a:r>
          </a:p>
          <a:p>
            <a:pPr marL="0" indent="0" algn="just">
              <a:buNone/>
            </a:pPr>
            <a:r>
              <a:rPr lang="en-US" sz="2200" smtClean="0"/>
              <a:t>- Không ngón tay dùi trống </a:t>
            </a:r>
          </a:p>
          <a:p>
            <a:pPr marL="0" indent="0" algn="just">
              <a:buNone/>
            </a:pPr>
            <a:r>
              <a:rPr lang="en-US" sz="2200" smtClean="0"/>
              <a:t>- Không phù </a:t>
            </a:r>
          </a:p>
        </p:txBody>
      </p:sp>
      <p:sp>
        <p:nvSpPr>
          <p:cNvPr id="4" name="Slide Number Placeholder 3"/>
          <p:cNvSpPr>
            <a:spLocks noGrp="1"/>
          </p:cNvSpPr>
          <p:nvPr>
            <p:ph type="sldNum" sz="quarter" idx="12"/>
          </p:nvPr>
        </p:nvSpPr>
        <p:spPr/>
        <p:txBody>
          <a:bodyPr/>
          <a:lstStyle/>
          <a:p>
            <a:fld id="{BC4CBE1A-A2C3-4BF1-8383-CD6CE7C35386}" type="slidenum">
              <a:rPr lang="en-US" smtClean="0"/>
              <a:t>8</a:t>
            </a:fld>
            <a:endParaRPr lang="en-US"/>
          </a:p>
        </p:txBody>
      </p:sp>
    </p:spTree>
    <p:extLst>
      <p:ext uri="{BB962C8B-B14F-4D97-AF65-F5344CB8AC3E}">
        <p14:creationId xmlns:p14="http://schemas.microsoft.com/office/powerpoint/2010/main" val="391816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Bệnh án</a:t>
            </a:r>
            <a:endParaRPr lang="en-US"/>
          </a:p>
        </p:txBody>
      </p:sp>
      <p:sp>
        <p:nvSpPr>
          <p:cNvPr id="3" name="Content Placeholder 2"/>
          <p:cNvSpPr>
            <a:spLocks noGrp="1"/>
          </p:cNvSpPr>
          <p:nvPr>
            <p:ph idx="1"/>
          </p:nvPr>
        </p:nvSpPr>
        <p:spPr/>
        <p:txBody>
          <a:bodyPr>
            <a:normAutofit/>
          </a:bodyPr>
          <a:lstStyle/>
          <a:p>
            <a:pPr marL="514350" indent="-514350">
              <a:buFont typeface="+mj-lt"/>
              <a:buAutoNum type="romanUcPeriod" startAt="6"/>
            </a:pPr>
            <a:r>
              <a:rPr lang="en-US" sz="2200" b="1" smtClean="0"/>
              <a:t>Khám</a:t>
            </a:r>
          </a:p>
          <a:p>
            <a:pPr marL="0" indent="0" algn="just">
              <a:buNone/>
            </a:pPr>
            <a:r>
              <a:rPr lang="en-US" sz="2200" smtClean="0"/>
              <a:t>Đầu mặt cổ </a:t>
            </a:r>
          </a:p>
          <a:p>
            <a:pPr marL="0" indent="0" algn="just">
              <a:buNone/>
            </a:pPr>
            <a:r>
              <a:rPr lang="en-US" sz="2200" smtClean="0"/>
              <a:t>- Tuyến giáp không to</a:t>
            </a:r>
          </a:p>
          <a:p>
            <a:pPr marL="0" indent="0" algn="just">
              <a:buNone/>
            </a:pPr>
            <a:r>
              <a:rPr lang="en-US" sz="2200" smtClean="0"/>
              <a:t>- Tĩnh mạch cổ không nổi tư thế nằm </a:t>
            </a:r>
          </a:p>
          <a:p>
            <a:pPr marL="0" indent="0" algn="just">
              <a:buNone/>
            </a:pPr>
            <a:r>
              <a:rPr lang="en-US" sz="2200" smtClean="0"/>
              <a:t>- Không âm thổi động mạch cảnh </a:t>
            </a:r>
          </a:p>
          <a:p>
            <a:pPr marL="0" indent="0" algn="just">
              <a:buNone/>
            </a:pPr>
            <a:r>
              <a:rPr lang="en-US" sz="2200" smtClean="0"/>
              <a:t>Ngực:</a:t>
            </a:r>
          </a:p>
          <a:p>
            <a:pPr algn="just">
              <a:buFontTx/>
              <a:buChar char="-"/>
            </a:pPr>
            <a:r>
              <a:rPr lang="en-US" sz="2200" smtClean="0"/>
              <a:t>Cân đối di động theo nhịp thở</a:t>
            </a:r>
          </a:p>
          <a:p>
            <a:pPr algn="just">
              <a:buFontTx/>
              <a:buChar char="-"/>
            </a:pPr>
            <a:r>
              <a:rPr lang="en-US" sz="2200" smtClean="0"/>
              <a:t>Đường kính trước sau &lt; 2/3 đường kích ngang</a:t>
            </a:r>
          </a:p>
          <a:p>
            <a:pPr algn="just">
              <a:buFontTx/>
              <a:buChar char="-"/>
            </a:pPr>
            <a:r>
              <a:rPr lang="en-US" sz="2200" smtClean="0"/>
              <a:t>Khoảng gian sườn không dãn rộng </a:t>
            </a:r>
          </a:p>
          <a:p>
            <a:pPr algn="just">
              <a:buFontTx/>
              <a:buChar char="-"/>
            </a:pPr>
            <a:r>
              <a:rPr lang="en-US" sz="2200" smtClean="0"/>
              <a:t>Không ghi nhận bất thường trên thành ngực</a:t>
            </a:r>
          </a:p>
        </p:txBody>
      </p:sp>
      <p:sp>
        <p:nvSpPr>
          <p:cNvPr id="4" name="Slide Number Placeholder 3"/>
          <p:cNvSpPr>
            <a:spLocks noGrp="1"/>
          </p:cNvSpPr>
          <p:nvPr>
            <p:ph type="sldNum" sz="quarter" idx="12"/>
          </p:nvPr>
        </p:nvSpPr>
        <p:spPr/>
        <p:txBody>
          <a:bodyPr/>
          <a:lstStyle/>
          <a:p>
            <a:fld id="{BC4CBE1A-A2C3-4BF1-8383-CD6CE7C35386}" type="slidenum">
              <a:rPr lang="en-US" smtClean="0"/>
              <a:t>9</a:t>
            </a:fld>
            <a:endParaRPr lang="en-US"/>
          </a:p>
        </p:txBody>
      </p:sp>
    </p:spTree>
    <p:extLst>
      <p:ext uri="{BB962C8B-B14F-4D97-AF65-F5344CB8AC3E}">
        <p14:creationId xmlns:p14="http://schemas.microsoft.com/office/powerpoint/2010/main" val="89721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1484</Words>
  <Application>Microsoft Office PowerPoint</Application>
  <PresentationFormat>On-screen Show (4:3)</PresentationFormat>
  <Paragraphs>263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Trường hợp lâm sàng MỆT</vt:lpstr>
      <vt:lpstr>Bệnh án</vt:lpstr>
      <vt:lpstr>Bệnh án</vt:lpstr>
      <vt:lpstr>Bệnh án</vt:lpstr>
      <vt:lpstr>Bệnh án</vt:lpstr>
      <vt:lpstr>Bệnh án</vt:lpstr>
      <vt:lpstr>Bệnh án</vt:lpstr>
      <vt:lpstr>Bệnh án</vt:lpstr>
      <vt:lpstr>Bệnh án</vt:lpstr>
      <vt:lpstr>Bệnh án</vt:lpstr>
      <vt:lpstr>Bệnh án</vt:lpstr>
      <vt:lpstr>Bệnh án</vt:lpstr>
      <vt:lpstr>Bệnh án</vt:lpstr>
      <vt:lpstr>Bệnh án</vt:lpstr>
      <vt:lpstr>Bệnh án</vt:lpstr>
      <vt:lpstr>Phân tích</vt:lpstr>
      <vt:lpstr>Phân tích</vt:lpstr>
      <vt:lpstr>Phân tích</vt:lpstr>
      <vt:lpstr>Phân tích</vt:lpstr>
      <vt:lpstr>Phân tích</vt:lpstr>
      <vt:lpstr>Phân tích</vt:lpstr>
      <vt:lpstr>Phân tích</vt:lpstr>
      <vt:lpstr>Phân tích</vt:lpstr>
      <vt:lpstr>Phân tích</vt:lpstr>
      <vt:lpstr>Đề nghị cận lâm sàng</vt:lpstr>
      <vt:lpstr>Cám ơn các bạn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HẸP VAN ĐỘNG MẠCH CHỦ</dc:title>
  <dc:creator>acetr</dc:creator>
  <cp:lastModifiedBy>ADMIN</cp:lastModifiedBy>
  <cp:revision>53</cp:revision>
  <dcterms:created xsi:type="dcterms:W3CDTF">2017-03-09T05:57:31Z</dcterms:created>
  <dcterms:modified xsi:type="dcterms:W3CDTF">2018-01-18T03:28:55Z</dcterms:modified>
</cp:coreProperties>
</file>