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F52F-8BBF-4F4E-B200-95AA50FF6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AA8EF-F587-4D25-B15A-9718543F5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D121B-9BC7-42FC-B85A-FFD80D16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DF4-05D0-4C52-BD36-0EF9D739BDC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73CB7-0BB4-4A7D-900E-126E1650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28177-F955-41FE-8E4C-B8A5D0FD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A117-2FF3-4189-BAA7-DE4AE1E7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164B-A149-4443-9326-BE5B3E9E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F293A-0426-44C0-87A0-6D20C89B0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F627E-B8B1-4793-8761-57353F67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DF4-05D0-4C52-BD36-0EF9D739BDC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6DEC7-C0FF-4436-904D-0E5431B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21BE6-1792-441B-AADF-0415806B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A117-2FF3-4189-BAA7-DE4AE1E7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A689E-2F1E-4016-8026-F6C70B072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0D2DE-461C-41B6-9EE6-503575843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72C9D-365E-439F-83FE-DEA48B6A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DF4-05D0-4C52-BD36-0EF9D739BDC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9869D-F85A-460E-B193-E90BC5CD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555B-AAA8-43E7-B2FA-64FB2A2E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A117-2FF3-4189-BAA7-DE4AE1E7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0BA-3BA9-41A3-A66D-501B5D0C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4134-3F98-41DF-A04C-BB2D8138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18AEB-B7F7-49B4-820D-78A6AB5E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DF4-05D0-4C52-BD36-0EF9D739BDC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E3DA6-32E2-4161-A615-75713C6A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C1D1-81D6-45A6-9964-7228C521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A117-2FF3-4189-BAA7-DE4AE1E7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6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C14D-C38B-4D14-8321-D81F3E90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6F829-5DFE-4935-AA62-DC741EC3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FEC20-D60C-4E53-BE63-A77F0D59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DF4-05D0-4C52-BD36-0EF9D739BDC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1B11-3066-4CF6-9FDA-201F6767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6327-6EB1-4D39-8F80-CFE83E70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A117-2FF3-4189-BAA7-DE4AE1E7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3755-97AF-4E04-8771-8C18C8FD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79B6-4609-4E98-8769-CB6956890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2026B-6338-492E-9F5C-82A3FE187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AA45E-AD41-4F10-A3D0-64631873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DF4-05D0-4C52-BD36-0EF9D739BDC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4EDBA-4C34-4861-A799-37CE2303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94C02-716B-474C-B95E-99ADD2F1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A117-2FF3-4189-BAA7-DE4AE1E7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2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1009-22D7-4473-8DE9-CE27DF78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C3D6F-E325-4594-A50D-EA338C60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A905D-35A7-49FD-BAEE-E3E8FA9F3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EE5D87-F766-41EF-998B-C5E1EB0D9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8524D-2787-472B-8724-95AB4FAD2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279F9-A669-4093-B119-CF31A8D5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DF4-05D0-4C52-BD36-0EF9D739BDC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79C8D-0D92-4AC5-9CF9-BA07628D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7939F-F26F-4D38-BB2D-EA34C6F1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A117-2FF3-4189-BAA7-DE4AE1E7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2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149F-13D1-4C14-9F72-84303E5D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1A0FD-1D38-421B-8112-CC324733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DF4-05D0-4C52-BD36-0EF9D739BDC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C72C8-1BC5-45F1-90AC-888C7E62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61854-C269-4BA8-9341-ECE9476F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A117-2FF3-4189-BAA7-DE4AE1E7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2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04725-FFDF-4C16-B081-5BA7F644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DF4-05D0-4C52-BD36-0EF9D739BDC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D11F2-F72A-45C2-8B9A-19CDCF99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18478-E6AB-4990-8D97-145D0B17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A117-2FF3-4189-BAA7-DE4AE1E7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8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7A68-265F-4129-9DF2-177DDF26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B586F-750D-41F5-91F2-6D6DB7FA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7EB1-4B52-424D-BAD3-A824C3038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837D7-CBC0-42A1-8C0F-0F5B6E10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DF4-05D0-4C52-BD36-0EF9D739BDC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0F562-746F-45C2-9897-051D841A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4E3EF-8C19-4F55-8984-DDE381E4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A117-2FF3-4189-BAA7-DE4AE1E7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7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6926-1E47-4AD5-96E6-092125D9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B79E7-0B43-48FB-A428-F2A4E0552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790CC-E99A-47B6-8304-B7C78F039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87BDD-DCF6-43E7-8E4C-C82E9555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8DF4-05D0-4C52-BD36-0EF9D739BDC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0B026-0078-49C4-9CD5-9817E73B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1C612-2967-45CD-8F95-D0A0F166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A117-2FF3-4189-BAA7-DE4AE1E7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7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6272D-4B2F-4B8C-B2F4-77E16AD2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61AC7-38AF-4E75-A0ED-FA3666371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F2D3E-EE06-4FA3-AD32-1C6CE630B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88DF4-05D0-4C52-BD36-0EF9D739BDCE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9A88A-7FDE-4AF0-BB32-1ACB50C1F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7276D-6426-4B36-AD4E-C13B03EB2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2A117-2FF3-4189-BAA7-DE4AE1E7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0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218356-4DAD-47D6-B005-0B9CE3A4E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Drugs in </a:t>
            </a:r>
            <a:r>
              <a:rPr lang="en-US" sz="5200" b="1" dirty="0" err="1">
                <a:solidFill>
                  <a:schemeClr val="tx2"/>
                </a:solidFill>
              </a:rPr>
              <a:t>Gynaecology</a:t>
            </a:r>
            <a:endParaRPr lang="en-US" sz="52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2690F-6AE0-4E16-98C3-FDC896B92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Long Vo Chau Hoang</a:t>
            </a:r>
          </a:p>
        </p:txBody>
      </p:sp>
    </p:spTree>
    <p:extLst>
      <p:ext uri="{BB962C8B-B14F-4D97-AF65-F5344CB8AC3E}">
        <p14:creationId xmlns:p14="http://schemas.microsoft.com/office/powerpoint/2010/main" val="154728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6384A-0DCA-438A-B716-4C326312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Oxytocin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1244-40DD-41FE-9804-932E0C26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pPr algn="just"/>
            <a:r>
              <a:rPr lang="en-US" sz="2400" dirty="0">
                <a:solidFill>
                  <a:srgbClr val="FEFFFF"/>
                </a:solidFill>
              </a:rPr>
              <a:t>a larger precursor in neurons whose cell bodies reside in the paraventricular nucleus and, to a lesser extent, the supraoptic nucleus in the hypothalamus.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3E67D-C749-4FE9-8BE4-61BD20CDE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841658"/>
            <a:ext cx="6539075" cy="485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3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55A497-810F-4F60-B84E-FDE68ABFE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CA6D961-ECE1-47C0-AC71-9CCC8737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01" y="951632"/>
            <a:ext cx="6519391" cy="4954736"/>
          </a:xfrm>
          <a:prstGeom prst="rect">
            <a:avLst/>
          </a:prstGeo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4B8E30CD-C8AA-4F1D-8997-BAFCF7CE9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1A2CE4AB-6F16-49A0-9608-1227FF801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0C6CE2B-DD6C-4EBC-9E38-2FCF23E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CA97A-67CD-4964-AE96-C581A7DE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79100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Oxytocin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9A02-C59B-450A-87AC-EC9288A0B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730" y="2141810"/>
            <a:ext cx="3264916" cy="2660684"/>
          </a:xfrm>
        </p:spPr>
        <p:txBody>
          <a:bodyPr anchor="t">
            <a:normAutofit/>
          </a:bodyPr>
          <a:lstStyle/>
          <a:p>
            <a:pPr algn="just"/>
            <a:r>
              <a:rPr lang="en-US" sz="2000" dirty="0">
                <a:solidFill>
                  <a:srgbClr val="FFFFFF"/>
                </a:solidFill>
              </a:rPr>
              <a:t>Receptors: OXTR couples to </a:t>
            </a:r>
            <a:r>
              <a:rPr lang="en-US" sz="2000" dirty="0" err="1">
                <a:solidFill>
                  <a:srgbClr val="FFFFFF"/>
                </a:solidFill>
              </a:rPr>
              <a:t>G</a:t>
            </a:r>
            <a:r>
              <a:rPr lang="en-US" sz="2000" baseline="-25000" dirty="0" err="1">
                <a:solidFill>
                  <a:srgbClr val="FFFFFF"/>
                </a:solidFill>
              </a:rPr>
              <a:t>q</a:t>
            </a:r>
            <a:r>
              <a:rPr lang="en-US" sz="2000" dirty="0">
                <a:solidFill>
                  <a:srgbClr val="FFFFFF"/>
                </a:solidFill>
              </a:rPr>
              <a:t>/G</a:t>
            </a:r>
            <a:r>
              <a:rPr lang="en-US" sz="2000" baseline="-25000" dirty="0">
                <a:solidFill>
                  <a:srgbClr val="FFFFFF"/>
                </a:solidFill>
              </a:rPr>
              <a:t>11</a:t>
            </a:r>
            <a:r>
              <a:rPr lang="en-US" sz="2000" dirty="0">
                <a:solidFill>
                  <a:srgbClr val="FFFFFF"/>
                </a:solidFill>
              </a:rPr>
              <a:t>, activating the PLC</a:t>
            </a:r>
            <a:r>
              <a:rPr lang="en-US" sz="2000" baseline="-25000" dirty="0">
                <a:solidFill>
                  <a:srgbClr val="FFFFFF"/>
                </a:solidFill>
              </a:rPr>
              <a:t>β</a:t>
            </a:r>
            <a:r>
              <a:rPr lang="en-US" sz="2000" dirty="0">
                <a:solidFill>
                  <a:srgbClr val="FFFFFF"/>
                </a:solidFill>
              </a:rPr>
              <a:t>-IP3-Ca</a:t>
            </a:r>
            <a:r>
              <a:rPr lang="en-US" sz="2000" baseline="30000" dirty="0">
                <a:solidFill>
                  <a:srgbClr val="FFFFFF"/>
                </a:solidFill>
              </a:rPr>
              <a:t>2+ </a:t>
            </a:r>
            <a:r>
              <a:rPr lang="en-US" sz="2000" dirty="0">
                <a:solidFill>
                  <a:srgbClr val="FFFFFF"/>
                </a:solidFill>
              </a:rPr>
              <a:t>pathway.</a:t>
            </a:r>
          </a:p>
          <a:p>
            <a:pPr algn="just"/>
            <a:r>
              <a:rPr lang="en-US" sz="2000" dirty="0">
                <a:solidFill>
                  <a:srgbClr val="FFFFFF"/>
                </a:solidFill>
              </a:rPr>
              <a:t>Secretion: </a:t>
            </a:r>
          </a:p>
          <a:p>
            <a:pPr lvl="1" algn="just"/>
            <a:r>
              <a:rPr lang="en-US" sz="1600" dirty="0">
                <a:solidFill>
                  <a:srgbClr val="FFFFFF"/>
                </a:solidFill>
              </a:rPr>
              <a:t>Inhibited by estradiol and </a:t>
            </a:r>
            <a:r>
              <a:rPr lang="en-US" sz="1600" dirty="0" err="1">
                <a:solidFill>
                  <a:srgbClr val="FFFFFF"/>
                </a:solidFill>
              </a:rPr>
              <a:t>relaxin</a:t>
            </a:r>
            <a:r>
              <a:rPr lang="en-US" sz="1600" dirty="0">
                <a:solidFill>
                  <a:srgbClr val="FFFFFF"/>
                </a:solidFill>
              </a:rPr>
              <a:t> from ovarian, ethanol.</a:t>
            </a:r>
          </a:p>
          <a:p>
            <a:pPr lvl="1" algn="just"/>
            <a:r>
              <a:rPr lang="en-US" sz="1600" dirty="0">
                <a:solidFill>
                  <a:srgbClr val="FFFFFF"/>
                </a:solidFill>
              </a:rPr>
              <a:t>Stimulated by pain, hemorrhage, dehydration. 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2C8B90EA-01BD-4358-9BD4-801A57B98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7445-8819-4B88-8E54-B38C9734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Oxytocin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595F-1C09-42A1-8B92-7ED1E263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6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8538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7033095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EF829-ED71-4302-BCC2-FF0B5FFC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60" y="804328"/>
            <a:ext cx="6091312" cy="120582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Gonadotrophin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38720-550B-481F-B3BD-2F5480A6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22" y="2823712"/>
            <a:ext cx="6562138" cy="322996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A190C-5E76-4BE4-96EE-133E4C891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054" y="127981"/>
            <a:ext cx="3812674" cy="66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3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BA8A-F2CD-42CB-A44F-65CC8730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602D-07FB-4026-905D-0D2E66077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1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73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Drugs in Gynaecology</vt:lpstr>
      <vt:lpstr>Oxytocin</vt:lpstr>
      <vt:lpstr>Oxytocin</vt:lpstr>
      <vt:lpstr>Oxytocin</vt:lpstr>
      <vt:lpstr>Gonadotrophin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Drugs in Gynaecology</dc:title>
  <dc:creator>Long</dc:creator>
  <cp:lastModifiedBy>Long</cp:lastModifiedBy>
  <cp:revision>9</cp:revision>
  <dcterms:created xsi:type="dcterms:W3CDTF">2021-03-31T16:52:31Z</dcterms:created>
  <dcterms:modified xsi:type="dcterms:W3CDTF">2021-03-31T18:42:59Z</dcterms:modified>
</cp:coreProperties>
</file>