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73" r:id="rId10"/>
    <p:sldId id="274" r:id="rId11"/>
    <p:sldId id="270" r:id="rId12"/>
    <p:sldId id="269" r:id="rId13"/>
    <p:sldId id="271" r:id="rId14"/>
    <p:sldId id="272" r:id="rId15"/>
    <p:sldId id="266" r:id="rId16"/>
    <p:sldId id="275" r:id="rId17"/>
    <p:sldId id="277" r:id="rId18"/>
    <p:sldId id="278" r:id="rId19"/>
    <p:sldId id="276" r:id="rId20"/>
    <p:sldId id="27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36" autoAdjust="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Kinh Kha" userId="201a7497-70b9-4a42-945c-d5c168d1e0f4" providerId="ADAL" clId="{EDE97923-BA18-45BB-AEF5-DBF37FFF45ED}"/>
    <pc:docChg chg="modSld">
      <pc:chgData name="Nguyen Kinh Kha" userId="201a7497-70b9-4a42-945c-d5c168d1e0f4" providerId="ADAL" clId="{EDE97923-BA18-45BB-AEF5-DBF37FFF45ED}" dt="2021-05-08T11:37:20.402" v="11" actId="207"/>
      <pc:docMkLst>
        <pc:docMk/>
      </pc:docMkLst>
      <pc:sldChg chg="modSp mod">
        <pc:chgData name="Nguyen Kinh Kha" userId="201a7497-70b9-4a42-945c-d5c168d1e0f4" providerId="ADAL" clId="{EDE97923-BA18-45BB-AEF5-DBF37FFF45ED}" dt="2021-05-08T11:19:59.072" v="1" actId="207"/>
        <pc:sldMkLst>
          <pc:docMk/>
          <pc:sldMk cId="0" sldId="260"/>
        </pc:sldMkLst>
        <pc:spChg chg="mod">
          <ac:chgData name="Nguyen Kinh Kha" userId="201a7497-70b9-4a42-945c-d5c168d1e0f4" providerId="ADAL" clId="{EDE97923-BA18-45BB-AEF5-DBF37FFF45ED}" dt="2021-05-08T11:19:59.072" v="1" actId="207"/>
          <ac:spMkLst>
            <pc:docMk/>
            <pc:sldMk cId="0" sldId="260"/>
            <ac:spMk id="11267" creationId="{98E3C051-7C4F-4167-A06C-C4E2FE22A4D6}"/>
          </ac:spMkLst>
        </pc:spChg>
      </pc:sldChg>
      <pc:sldChg chg="modSp mod">
        <pc:chgData name="Nguyen Kinh Kha" userId="201a7497-70b9-4a42-945c-d5c168d1e0f4" providerId="ADAL" clId="{EDE97923-BA18-45BB-AEF5-DBF37FFF45ED}" dt="2021-05-08T11:20:20.072" v="4" actId="207"/>
        <pc:sldMkLst>
          <pc:docMk/>
          <pc:sldMk cId="0" sldId="261"/>
        </pc:sldMkLst>
        <pc:spChg chg="mod">
          <ac:chgData name="Nguyen Kinh Kha" userId="201a7497-70b9-4a42-945c-d5c168d1e0f4" providerId="ADAL" clId="{EDE97923-BA18-45BB-AEF5-DBF37FFF45ED}" dt="2021-05-08T11:20:20.072" v="4" actId="207"/>
          <ac:spMkLst>
            <pc:docMk/>
            <pc:sldMk cId="0" sldId="261"/>
            <ac:spMk id="12291" creationId="{301CA8C7-AC27-41C9-9FFC-F8C9033512BF}"/>
          </ac:spMkLst>
        </pc:spChg>
      </pc:sldChg>
      <pc:sldChg chg="modSp mod">
        <pc:chgData name="Nguyen Kinh Kha" userId="201a7497-70b9-4a42-945c-d5c168d1e0f4" providerId="ADAL" clId="{EDE97923-BA18-45BB-AEF5-DBF37FFF45ED}" dt="2021-05-08T11:21:59.734" v="8" actId="207"/>
        <pc:sldMkLst>
          <pc:docMk/>
          <pc:sldMk cId="0" sldId="262"/>
        </pc:sldMkLst>
        <pc:spChg chg="mod">
          <ac:chgData name="Nguyen Kinh Kha" userId="201a7497-70b9-4a42-945c-d5c168d1e0f4" providerId="ADAL" clId="{EDE97923-BA18-45BB-AEF5-DBF37FFF45ED}" dt="2021-05-08T11:21:59.734" v="8" actId="207"/>
          <ac:spMkLst>
            <pc:docMk/>
            <pc:sldMk cId="0" sldId="262"/>
            <ac:spMk id="13315" creationId="{89EE1526-A2EA-46D9-9772-6F4EE1DD23FE}"/>
          </ac:spMkLst>
        </pc:spChg>
      </pc:sldChg>
      <pc:sldChg chg="modSp mod">
        <pc:chgData name="Nguyen Kinh Kha" userId="201a7497-70b9-4a42-945c-d5c168d1e0f4" providerId="ADAL" clId="{EDE97923-BA18-45BB-AEF5-DBF37FFF45ED}" dt="2021-05-08T11:19:50.070" v="0" actId="207"/>
        <pc:sldMkLst>
          <pc:docMk/>
          <pc:sldMk cId="0" sldId="264"/>
        </pc:sldMkLst>
        <pc:spChg chg="mod">
          <ac:chgData name="Nguyen Kinh Kha" userId="201a7497-70b9-4a42-945c-d5c168d1e0f4" providerId="ADAL" clId="{EDE97923-BA18-45BB-AEF5-DBF37FFF45ED}" dt="2021-05-08T11:19:50.070" v="0" actId="207"/>
          <ac:spMkLst>
            <pc:docMk/>
            <pc:sldMk cId="0" sldId="264"/>
            <ac:spMk id="15363" creationId="{EBD35D35-AF0A-4636-8BD8-F70FAAA08F1B}"/>
          </ac:spMkLst>
        </pc:spChg>
      </pc:sldChg>
      <pc:sldChg chg="modSp mod">
        <pc:chgData name="Nguyen Kinh Kha" userId="201a7497-70b9-4a42-945c-d5c168d1e0f4" providerId="ADAL" clId="{EDE97923-BA18-45BB-AEF5-DBF37FFF45ED}" dt="2021-05-08T11:37:20.402" v="11" actId="207"/>
        <pc:sldMkLst>
          <pc:docMk/>
          <pc:sldMk cId="0" sldId="271"/>
        </pc:sldMkLst>
        <pc:spChg chg="mod">
          <ac:chgData name="Nguyen Kinh Kha" userId="201a7497-70b9-4a42-945c-d5c168d1e0f4" providerId="ADAL" clId="{EDE97923-BA18-45BB-AEF5-DBF37FFF45ED}" dt="2021-05-08T11:37:20.402" v="11" actId="207"/>
          <ac:spMkLst>
            <pc:docMk/>
            <pc:sldMk cId="0" sldId="271"/>
            <ac:spMk id="24579" creationId="{6904FC22-38FB-41B3-A6CD-F782C37E23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D208FFA-5584-4171-9ECB-270D019926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99D4275-BB90-4494-B696-D35BCA29F1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4076F796-3D82-45BD-B83A-F91B4F8757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9819BEC-CBBB-4E41-B3DA-901E7A6593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05B1B0E-C8C9-4FCB-9BED-CC83727B51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25C36D95-04BB-4A1F-AE4F-330C3755E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57FB3F-B6D6-44F2-A4DE-B9E18D3447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AC2A4A-6233-46D7-9CF9-AF7473317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A6D67B6-14B8-4A6A-91A8-8E0BFF8E22D1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4128988-4951-4295-A4A4-CB6B75D721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85865F6-BB22-4BCF-91E8-F5A900571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l-G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1A1AC8-0E16-4A60-8AD8-3FAA77312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2BE40E5-BDCF-4717-8051-1F7B965AAC43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E522E21-FE5F-4B60-883F-C5EB79D41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900113"/>
            <a:ext cx="3551238" cy="266382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EAF7DAE-3799-4B32-860E-D8D5BD14C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89363" y="900113"/>
            <a:ext cx="2814637" cy="2663825"/>
          </a:xfrm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BAEB81-A6AF-4B0B-A391-5FB7D0C09C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FEE2A35-1B8E-4AB7-9609-F636B80349F4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894D0C8-2C2F-43B5-A2DB-737DA5670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82F0335-B027-4C52-B50E-9AA879C41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FB60B5-0991-4569-8C3C-7B0C66E4A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8319978-EBB2-4B0B-A047-0CE412D64572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42C3A84-A656-4ABA-A8F3-6C3F3F044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687B4E8-7174-40B8-8B06-E6B3DC969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E4AE43-BE9E-4889-9485-477AE35917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5086D9B-AA67-42D7-8829-E2720219D9EB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9E93C50-6017-435D-B2FA-25B1AC867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260BB45-64A4-4F5D-ACF1-33AC9210C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27E495-2B00-4E55-8230-D023B0A423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2560967-8609-49F8-B079-F5BD270CBA9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42DACAB-9EB0-4517-8407-9533E1AAC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4DD5DA6-FCE6-4B31-BA73-573767D53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1D5592-68B8-45E8-B3A2-2A2DCD449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A36A78-FA51-4455-B315-EA15E1EC2CD8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58DD008-D486-4B48-98D9-93A5351B0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6C04B8B-CD96-4C1E-89BE-180309400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6E91AF-FBCF-43D9-8EC5-0FDEB11A5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31A6373-9DCA-414F-A3A1-2F5DFAD69939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99C4DD5-52B0-48D1-9D56-E7D244579E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584778B-C677-488E-8D44-786BE442E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5571C4-ACF6-4B2E-98DC-41FBCE67A6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B182BF8-B1D6-4AFC-8FFC-05A0C7DA3A67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1399D23-37BD-42C0-974C-E13A1827C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900113"/>
            <a:ext cx="3551238" cy="266382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DD3327C-E210-4A72-89D2-DBDE5D3B9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89363" y="900113"/>
            <a:ext cx="2814637" cy="2663825"/>
          </a:xfrm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171576-8E22-493A-95B6-76860371D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8CDB3C4-1735-4114-9D89-B5BA022065FE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BB9948E-1BD3-45F1-A985-E85BB593B0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900113"/>
            <a:ext cx="3551238" cy="266382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6C703DC-8BC4-4ABF-A5CC-26387337B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89363" y="900113"/>
            <a:ext cx="2814637" cy="2663825"/>
          </a:xfrm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1E86C3-7C75-4BCD-8F9B-BE6A9962AC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F68712-3517-440D-8C78-38B1A6917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26D1C5-F56A-4383-BE89-171F7DFC3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870D7-55F3-4BA2-B138-1AC871DC6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3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B00960-7A70-4672-A2F4-C2C900118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5E0A2-4A39-4A1B-9518-6176DCE2E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148FFB-3C52-4CB5-BBC8-452E0821F1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3D01F-31F7-46A0-ABC0-A575DA4FC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74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F0C5F2-D79A-44D2-8806-02809E467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21F690-2AFD-40E7-969C-8FCD97FBFC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A74B50-D470-41F8-893B-F37FD6F69A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FF9BD-7D23-429E-AC79-7A5A02E35D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64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F33991-56E5-448C-AACD-3A77327AD0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7D9064-AEE0-4C8E-BCFB-346700EC1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0AE55F-3E84-48FA-A33C-6186DF046C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DCF97-AB9C-4A12-890E-A32208E8DB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09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19D9CD-706D-4DE5-92F2-478422AF87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E3A46E-5DFF-451D-8B36-A6B3C9F818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AB6BFE-5ECE-42C5-B608-D5E072D6DC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7D69D-1592-4119-B34A-ADD3EBC838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44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05AA0-5C43-45DC-9DAD-9C96B6230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CC116-781D-43D3-9393-D169D68EEA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713AC-1018-49F7-8BD4-30F3C662D4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8BC33-3F07-4CFB-9BFE-87942D3F6E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84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6EAC61-DB50-4116-B751-14AFDE9C27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FC275D-5D10-4A6C-9314-04D90EF225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941136-9D12-4AB5-80B6-F2E388EFAA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68043-F268-4BAD-9DCB-090CED0FE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86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6425A22-F812-4CB2-9953-2F92489353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968BDA-4EDA-4694-921C-045816656D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B96579-5B7F-43F3-99E8-00FD0FA2D7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416E0-9ABB-44CE-BD7C-062A15402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05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070F1F6-A44C-454F-8789-5659995989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2CEFF97-BB0C-49BF-9689-085AE2AB0E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A5DC33-5A65-4E7F-9C12-F72B62CDBB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8044B-728F-4CD2-9007-3D9038E1A6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1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9E053-281B-4F00-8C76-90EA105322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84ABA-8C2F-40AC-98C3-CE82B98AFC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D8791-EB0C-4D93-88CE-BC7E45D6F4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92BCDE-5EED-4D98-92F9-7F01368AD1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46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41647-D2AF-4DE5-9F24-DACD0CE98A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256FD-75CE-4B4A-875F-5FD3968D06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D5510-736D-4A82-941B-267A700884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1863C-CE9D-402B-827C-77271AF9B1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2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5FFE5A-D1FB-4A20-A73E-C08FB6647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8D8CED-5648-4D73-B060-25C22FB33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8E6ADD5-B0CE-4604-9231-9054E44011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939118-CC55-4960-8F9B-1E404D1508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EE65F9E-12A9-4DB9-B8DE-7B655A9841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8A918E-D466-4748-B28E-E042FF831F7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200607060814035">
            <a:extLst>
              <a:ext uri="{FF2B5EF4-FFF2-40B4-BE49-F238E27FC236}">
                <a16:creationId xmlns:a16="http://schemas.microsoft.com/office/drawing/2014/main" id="{E937436A-63A7-4424-828C-ABC6BFA752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640B45B8-6029-48C8-B1B0-C46799B54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4419600"/>
            <a:ext cx="6477000" cy="1371600"/>
          </a:xfrm>
        </p:spPr>
        <p:txBody>
          <a:bodyPr/>
          <a:lstStyle/>
          <a:p>
            <a:pPr algn="l" eaLnBrk="1" hangingPunct="1"/>
            <a:r>
              <a:rPr lang="en-US" altLang="en-US" sz="2200" b="1"/>
              <a:t>BS TRẦN NHẬT THĂNG</a:t>
            </a:r>
            <a:br>
              <a:rPr lang="en-US" altLang="en-US" sz="2200" b="1"/>
            </a:br>
            <a:r>
              <a:rPr lang="en-US" altLang="en-US" sz="2200" b="1"/>
              <a:t>BS TRỊNH NHỰT THƯ HƯƠNG</a:t>
            </a:r>
            <a:br>
              <a:rPr lang="en-US" altLang="en-US" sz="2200" b="1"/>
            </a:br>
            <a:r>
              <a:rPr lang="en-US" altLang="en-US" sz="2200" b="1"/>
              <a:t>ĐƠN VỊ CHẨN ĐOÁN TRƯỚC SINH-BV TỪ DŨ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8AEF90F-82AA-4EB1-9BB1-CF2564B90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2514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000" b="1"/>
              <a:t>CÁC CHƯƠNG TRÌNH SÀNG LỌC TRONG CHẨN ĐOÁN TIỀN SẢN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D22AEB6-DBE5-49E2-9EB7-A141E64D4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+mj-ea"/>
            </a:endParaRP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F6782090-03FD-4C6D-B3EB-2D0749B039B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126163"/>
          </a:xfrm>
        </p:spPr>
      </p:pic>
      <p:sp>
        <p:nvSpPr>
          <p:cNvPr id="29700" name="Rectangle 4">
            <a:extLst>
              <a:ext uri="{FF2B5EF4-FFF2-40B4-BE49-F238E27FC236}">
                <a16:creationId xmlns:a16="http://schemas.microsoft.com/office/drawing/2014/main" id="{F3209D00-A61C-4482-A1CE-014B81466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096000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Kypros H Nicolaides. PRENATAL DIAGNOSIS.Prenat Diagn 2011; 31: 7–15.</a:t>
            </a:r>
          </a:p>
          <a:p>
            <a:pPr eaLnBrk="1" hangingPunct="1"/>
            <a:r>
              <a:rPr lang="en-US" altLang="en-US" sz="1400"/>
              <a:t>Published online in Wiley Online Library; (wileyonlinelibrary.com) DOI: 10.1002/pd.2637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D9C59CA-0A76-49B8-AB51-DED5CF4ECF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96043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Cut-off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38FF41-5750-43ED-A0AC-AD3C80B1DAED}"/>
              </a:ext>
            </a:extLst>
          </p:cNvPr>
          <p:cNvSpPr/>
          <p:nvPr/>
        </p:nvSpPr>
        <p:spPr>
          <a:xfrm>
            <a:off x="2819400" y="1828800"/>
            <a:ext cx="1066800" cy="457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E5B6-FD00-49C9-A910-FDC28058135C}"/>
              </a:ext>
            </a:extLst>
          </p:cNvPr>
          <p:cNvSpPr/>
          <p:nvPr/>
        </p:nvSpPr>
        <p:spPr>
          <a:xfrm>
            <a:off x="2819400" y="2590800"/>
            <a:ext cx="1066800" cy="379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FE7AD-7CC8-4E69-95C8-9461B2FFF4BA}"/>
              </a:ext>
            </a:extLst>
          </p:cNvPr>
          <p:cNvSpPr/>
          <p:nvPr/>
        </p:nvSpPr>
        <p:spPr>
          <a:xfrm>
            <a:off x="2819400" y="1905000"/>
            <a:ext cx="10668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C7B81F6-49F3-4A86-8640-1D490BA24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76800"/>
            <a:ext cx="1981200" cy="1295400"/>
          </a:xfrm>
          <a:prstGeom prst="wedgeRoundRectCallout">
            <a:avLst>
              <a:gd name="adj1" fmla="val -107532"/>
              <a:gd name="adj2" fmla="val -83699"/>
              <a:gd name="adj3" fmla="val 16667"/>
            </a:avLst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Calibri" panose="020F0502020204030204" pitchFamily="34" charset="0"/>
              </a:rPr>
              <a:t>R &lt; 1/1000: 83,5% </a:t>
            </a:r>
          </a:p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Calibri" panose="020F0502020204030204" pitchFamily="34" charset="0"/>
              </a:rPr>
              <a:t>Trong đó chiếm 1% T21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203EEF43-0578-4D23-85F1-B488D3F78850}"/>
              </a:ext>
            </a:extLst>
          </p:cNvPr>
          <p:cNvSpPr/>
          <p:nvPr/>
        </p:nvSpPr>
        <p:spPr>
          <a:xfrm>
            <a:off x="5029200" y="3276600"/>
            <a:ext cx="1981200" cy="990600"/>
          </a:xfrm>
          <a:prstGeom prst="wedgeRoundRectCallout">
            <a:avLst>
              <a:gd name="adj1" fmla="val -106006"/>
              <a:gd name="adj2" fmla="val -14868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Calibri" panose="020F0502020204030204" pitchFamily="34" charset="0"/>
              </a:rPr>
              <a:t>15% </a:t>
            </a:r>
          </a:p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Calibri" panose="020F0502020204030204" pitchFamily="34" charset="0"/>
              </a:rPr>
              <a:t>Trong đó chiếm 14% T21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A13F196-AA38-48C9-A78C-8F77FEE55286}"/>
              </a:ext>
            </a:extLst>
          </p:cNvPr>
          <p:cNvSpPr/>
          <p:nvPr/>
        </p:nvSpPr>
        <p:spPr>
          <a:xfrm>
            <a:off x="5029200" y="1676400"/>
            <a:ext cx="1981200" cy="990600"/>
          </a:xfrm>
          <a:prstGeom prst="wedgeRoundRectCallout">
            <a:avLst>
              <a:gd name="adj1" fmla="val -107521"/>
              <a:gd name="adj2" fmla="val -2980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Calibri" panose="020F0502020204030204" pitchFamily="34" charset="0"/>
              </a:rPr>
              <a:t>R &gt; 1/50: 1,5% </a:t>
            </a:r>
          </a:p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Calibri" panose="020F0502020204030204" pitchFamily="34" charset="0"/>
              </a:rPr>
              <a:t>Trong đó chiếm 85% T21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35">
            <a:extLst>
              <a:ext uri="{FF2B5EF4-FFF2-40B4-BE49-F238E27FC236}">
                <a16:creationId xmlns:a16="http://schemas.microsoft.com/office/drawing/2014/main" id="{AF74D041-0EEA-4ACE-B0DE-0178BC6ECB1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762000"/>
            <a:ext cx="8610600" cy="5778500"/>
            <a:chOff x="0" y="914400"/>
            <a:chExt cx="8610600" cy="3932591"/>
          </a:xfrm>
        </p:grpSpPr>
        <p:sp>
          <p:nvSpPr>
            <p:cNvPr id="19459" name="TextBox 2">
              <a:extLst>
                <a:ext uri="{FF2B5EF4-FFF2-40B4-BE49-F238E27FC236}">
                  <a16:creationId xmlns:a16="http://schemas.microsoft.com/office/drawing/2014/main" id="{DF36E6BC-1265-494C-A12F-B8D30511A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914400"/>
              <a:ext cx="2819400" cy="816769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BBE0E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</a:rPr>
                <a:t>Combined test</a:t>
              </a:r>
            </a:p>
            <a:p>
              <a:pPr algn="ctr" eaLnBrk="1" hangingPunct="1"/>
              <a:r>
                <a:rPr lang="en-US" altLang="en-US">
                  <a:latin typeface="Calibri" panose="020F0502020204030204" pitchFamily="34" charset="0"/>
                </a:rPr>
                <a:t>Tuổi mẹ + NT + sinh hóa</a:t>
              </a:r>
            </a:p>
          </p:txBody>
        </p:sp>
        <p:sp>
          <p:nvSpPr>
            <p:cNvPr id="19460" name="TextBox 3">
              <a:extLst>
                <a:ext uri="{FF2B5EF4-FFF2-40B4-BE49-F238E27FC236}">
                  <a16:creationId xmlns:a16="http://schemas.microsoft.com/office/drawing/2014/main" id="{A5BB3F7C-5F6A-4573-81FA-E99F510B6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1944004"/>
              <a:ext cx="2819400" cy="319793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</a:rPr>
                <a:t>Nguy cơ </a:t>
              </a:r>
              <a:r>
                <a:rPr lang="en-US" altLang="en-US" i="1">
                  <a:latin typeface="Calibri" panose="020F0502020204030204" pitchFamily="34" charset="0"/>
                </a:rPr>
                <a:t>trung gian </a:t>
              </a:r>
              <a:r>
                <a:rPr lang="en-US" altLang="en-US">
                  <a:latin typeface="Calibri" panose="020F0502020204030204" pitchFamily="34" charset="0"/>
                </a:rPr>
                <a:t>*</a:t>
              </a:r>
            </a:p>
          </p:txBody>
        </p:sp>
        <p:sp>
          <p:nvSpPr>
            <p:cNvPr id="19461" name="TextBox 4">
              <a:extLst>
                <a:ext uri="{FF2B5EF4-FFF2-40B4-BE49-F238E27FC236}">
                  <a16:creationId xmlns:a16="http://schemas.microsoft.com/office/drawing/2014/main" id="{0BAB9112-2FAA-4C5F-827F-9E0FA85C6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28403"/>
              <a:ext cx="2819400" cy="319793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</a:rPr>
                <a:t>Nguy cơ &lt; 1/1000</a:t>
              </a:r>
            </a:p>
          </p:txBody>
        </p:sp>
        <p:sp>
          <p:nvSpPr>
            <p:cNvPr id="19462" name="TextBox 5">
              <a:extLst>
                <a:ext uri="{FF2B5EF4-FFF2-40B4-BE49-F238E27FC236}">
                  <a16:creationId xmlns:a16="http://schemas.microsoft.com/office/drawing/2014/main" id="{C4BB2E10-07BA-46A5-82FA-035304A34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1828403"/>
              <a:ext cx="2819400" cy="319793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</a:rPr>
                <a:t>Nguy cơ &gt; 1/250</a:t>
              </a:r>
            </a:p>
          </p:txBody>
        </p:sp>
        <p:sp>
          <p:nvSpPr>
            <p:cNvPr id="19463" name="TextBox 6">
              <a:extLst>
                <a:ext uri="{FF2B5EF4-FFF2-40B4-BE49-F238E27FC236}">
                  <a16:creationId xmlns:a16="http://schemas.microsoft.com/office/drawing/2014/main" id="{CE1E2524-2213-400D-91AE-B5CEF9CEF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743487"/>
              <a:ext cx="2819400" cy="319793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</a:rPr>
                <a:t>Dân số nguy cơ thấp</a:t>
              </a:r>
            </a:p>
          </p:txBody>
        </p:sp>
        <p:sp>
          <p:nvSpPr>
            <p:cNvPr id="19464" name="TextBox 7">
              <a:extLst>
                <a:ext uri="{FF2B5EF4-FFF2-40B4-BE49-F238E27FC236}">
                  <a16:creationId xmlns:a16="http://schemas.microsoft.com/office/drawing/2014/main" id="{64FD8F20-68D1-43EC-AC93-C94766A65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2755371"/>
              <a:ext cx="2819400" cy="319793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</a:rPr>
                <a:t>Dân số nguy cơ cao</a:t>
              </a:r>
            </a:p>
          </p:txBody>
        </p:sp>
        <p:sp>
          <p:nvSpPr>
            <p:cNvPr id="19465" name="TextBox 8">
              <a:extLst>
                <a:ext uri="{FF2B5EF4-FFF2-40B4-BE49-F238E27FC236}">
                  <a16:creationId xmlns:a16="http://schemas.microsoft.com/office/drawing/2014/main" id="{FE7367DF-B2B5-44B1-A421-6FD0CE86E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3135665"/>
              <a:ext cx="2819400" cy="568281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i="1">
                  <a:latin typeface="Calibri" panose="020F0502020204030204" pitchFamily="34" charset="0"/>
                </a:rPr>
                <a:t>Genetic scan</a:t>
              </a:r>
            </a:p>
            <a:p>
              <a:pPr algn="ctr" eaLnBrk="1" hangingPunct="1"/>
              <a:r>
                <a:rPr lang="en-US" altLang="en-US">
                  <a:latin typeface="Calibri" panose="020F0502020204030204" pitchFamily="34" charset="0"/>
                </a:rPr>
                <a:t>Soft markers</a:t>
              </a:r>
            </a:p>
          </p:txBody>
        </p:sp>
        <p:sp>
          <p:nvSpPr>
            <p:cNvPr id="19466" name="TextBox 9">
              <a:extLst>
                <a:ext uri="{FF2B5EF4-FFF2-40B4-BE49-F238E27FC236}">
                  <a16:creationId xmlns:a16="http://schemas.microsoft.com/office/drawing/2014/main" id="{02FE2BDE-5707-4121-B443-217243A3E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4278710"/>
              <a:ext cx="2819400" cy="568281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</a:rPr>
                <a:t>Đề xuất XN chẩn đoán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0C5D845-95F7-4D73-8CDB-683DDB1C2FC0}"/>
                </a:ext>
              </a:extLst>
            </p:cNvPr>
            <p:cNvCxnSpPr>
              <a:stCxn id="19459" idx="2"/>
              <a:endCxn id="19460" idx="0"/>
            </p:cNvCxnSpPr>
            <p:nvPr/>
          </p:nvCxnSpPr>
          <p:spPr>
            <a:xfrm>
              <a:off x="4305300" y="1560469"/>
              <a:ext cx="0" cy="383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5A0870-1340-4D57-8F64-46DCA4CD0472}"/>
                </a:ext>
              </a:extLst>
            </p:cNvPr>
            <p:cNvCxnSpPr>
              <a:stCxn id="19460" idx="2"/>
              <a:endCxn id="19465" idx="0"/>
            </p:cNvCxnSpPr>
            <p:nvPr/>
          </p:nvCxnSpPr>
          <p:spPr>
            <a:xfrm>
              <a:off x="4305300" y="2313495"/>
              <a:ext cx="0" cy="822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5F12B7C-A0A8-46B2-9058-F5B6B03A3124}"/>
                </a:ext>
              </a:extLst>
            </p:cNvPr>
            <p:cNvCxnSpPr>
              <a:stCxn id="19462" idx="2"/>
              <a:endCxn id="19464" idx="0"/>
            </p:cNvCxnSpPr>
            <p:nvPr/>
          </p:nvCxnSpPr>
          <p:spPr>
            <a:xfrm>
              <a:off x="7200900" y="2197894"/>
              <a:ext cx="0" cy="5574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4B83E85-AED6-4B18-882F-B1507A5DFE2E}"/>
                </a:ext>
              </a:extLst>
            </p:cNvPr>
            <p:cNvCxnSpPr>
              <a:stCxn id="19461" idx="2"/>
              <a:endCxn id="19463" idx="0"/>
            </p:cNvCxnSpPr>
            <p:nvPr/>
          </p:nvCxnSpPr>
          <p:spPr>
            <a:xfrm>
              <a:off x="1409700" y="2197894"/>
              <a:ext cx="0" cy="5455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0A4878-8EE3-49B7-A0F3-093D9AD3FBE3}"/>
                </a:ext>
              </a:extLst>
            </p:cNvPr>
            <p:cNvCxnSpPr>
              <a:stCxn id="19465" idx="1"/>
              <a:endCxn id="19463" idx="2"/>
            </p:cNvCxnSpPr>
            <p:nvPr/>
          </p:nvCxnSpPr>
          <p:spPr>
            <a:xfrm rot="10800000">
              <a:off x="1409700" y="3112978"/>
              <a:ext cx="1485900" cy="34572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0B183C8-6C79-4803-8462-5BB1B1585D5D}"/>
                </a:ext>
              </a:extLst>
            </p:cNvPr>
            <p:cNvCxnSpPr>
              <a:stCxn id="19464" idx="2"/>
              <a:endCxn id="19466" idx="0"/>
            </p:cNvCxnSpPr>
            <p:nvPr/>
          </p:nvCxnSpPr>
          <p:spPr>
            <a:xfrm>
              <a:off x="7200900" y="3123782"/>
              <a:ext cx="0" cy="11549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18DA810-9895-44BA-99E1-3451A52B34F4}"/>
                </a:ext>
              </a:extLst>
            </p:cNvPr>
            <p:cNvCxnSpPr>
              <a:stCxn id="19465" idx="3"/>
            </p:cNvCxnSpPr>
            <p:nvPr/>
          </p:nvCxnSpPr>
          <p:spPr>
            <a:xfrm>
              <a:off x="5715000" y="3458700"/>
              <a:ext cx="1485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58" name="TextBox 1">
            <a:extLst>
              <a:ext uri="{FF2B5EF4-FFF2-40B4-BE49-F238E27FC236}">
                <a16:creationId xmlns:a16="http://schemas.microsoft.com/office/drawing/2014/main" id="{EB2F36CA-A41D-41C6-8EBA-4F9F29C8A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57150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48EAD23-80B0-4E23-B06D-4D3358D8E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GENETIC SCAN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904FC22-38FB-41B3-A6CD-F782C37E2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pPr eaLnBrk="1" hangingPunct="1"/>
            <a:r>
              <a:rPr lang="en-US" altLang="en-US" dirty="0"/>
              <a:t>Soft markers (minor fetal abnormalities):</a:t>
            </a:r>
          </a:p>
          <a:p>
            <a:pPr lvl="1" eaLnBrk="1" hangingPunct="1"/>
            <a:r>
              <a:rPr lang="en-US" altLang="en-US" dirty="0" err="1">
                <a:ea typeface="Arial" panose="020B0604020202020204" pitchFamily="34" charset="0"/>
              </a:rPr>
              <a:t>Không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là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chỉ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điểm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của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bất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thường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cấu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trúc</a:t>
            </a:r>
            <a:endParaRPr lang="vi-VN" altLang="en-US" dirty="0">
              <a:ea typeface="Arial" panose="020B0604020202020204" pitchFamily="34" charset="0"/>
            </a:endParaRP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Ko </a:t>
            </a:r>
            <a:r>
              <a:rPr lang="en-US" altLang="en-US" sz="2000" dirty="0" err="1">
                <a:latin typeface="Arial" panose="020B0604020202020204" pitchFamily="34" charset="0"/>
              </a:rPr>
              <a:t>nói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là</a:t>
            </a:r>
            <a:r>
              <a:rPr lang="en-US" altLang="en-US" sz="2000" dirty="0">
                <a:latin typeface="Arial" panose="020B0604020202020204" pitchFamily="34" charset="0"/>
              </a:rPr>
              <a:t> anomaly finding </a:t>
            </a:r>
            <a:r>
              <a:rPr lang="en-US" altLang="en-US" sz="2000" dirty="0" err="1">
                <a:latin typeface="Arial" panose="020B0604020202020204" pitchFamily="34" charset="0"/>
              </a:rPr>
              <a:t>vì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là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nhữg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hình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ảnh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ko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phải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bất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thường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của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cấu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trúc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là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hình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ảnh</a:t>
            </a:r>
            <a:r>
              <a:rPr lang="en-US" altLang="en-US" sz="2000" dirty="0">
                <a:latin typeface="Arial" panose="020B0604020202020204" pitchFamily="34" charset="0"/>
              </a:rPr>
              <a:t> ko </a:t>
            </a:r>
            <a:r>
              <a:rPr lang="en-US" altLang="en-US" sz="2000" dirty="0" err="1">
                <a:latin typeface="Arial" panose="020B0604020202020204" pitchFamily="34" charset="0"/>
              </a:rPr>
              <a:t>quen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thuộc</a:t>
            </a:r>
            <a:r>
              <a:rPr lang="en-US" altLang="en-US" sz="2000" dirty="0">
                <a:latin typeface="Arial" panose="020B0604020202020204" pitchFamily="34" charset="0"/>
              </a:rPr>
              <a:t> (VD: NF </a:t>
            </a:r>
            <a:r>
              <a:rPr lang="en-US" altLang="en-US" sz="2000" dirty="0" err="1">
                <a:latin typeface="Arial" panose="020B0604020202020204" pitchFamily="34" charset="0"/>
              </a:rPr>
              <a:t>tăng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tăng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âm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ruột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dãn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bể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thận</a:t>
            </a:r>
            <a:r>
              <a:rPr lang="en-US" altLang="en-US" sz="2000" dirty="0">
                <a:latin typeface="Arial" panose="020B0604020202020204" pitchFamily="34" charset="0"/>
              </a:rPr>
              <a:t> 2 </a:t>
            </a:r>
            <a:r>
              <a:rPr lang="en-US" altLang="en-US" sz="2000" dirty="0" err="1">
                <a:latin typeface="Arial" panose="020B0604020202020204" pitchFamily="34" charset="0"/>
              </a:rPr>
              <a:t>bên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nốt</a:t>
            </a:r>
            <a:r>
              <a:rPr lang="en-US" altLang="en-US" sz="2000" dirty="0">
                <a:latin typeface="Arial" panose="020B0604020202020204" pitchFamily="34" charset="0"/>
              </a:rPr>
              <a:t> echo </a:t>
            </a:r>
            <a:r>
              <a:rPr lang="en-US" altLang="en-US" sz="2000" dirty="0" err="1">
                <a:latin typeface="Arial" panose="020B0604020202020204" pitchFamily="34" charset="0"/>
              </a:rPr>
              <a:t>dầy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trong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tim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x.đùi</a:t>
            </a:r>
            <a:r>
              <a:rPr lang="en-US" altLang="en-US" sz="2000" dirty="0">
                <a:latin typeface="Arial" panose="020B0604020202020204" pitchFamily="34" charset="0"/>
              </a:rPr>
              <a:t> v </a:t>
            </a:r>
            <a:r>
              <a:rPr lang="en-US" altLang="en-US" sz="2000" dirty="0" err="1">
                <a:latin typeface="Arial" panose="020B0604020202020204" pitchFamily="34" charset="0"/>
              </a:rPr>
              <a:t>x.c.tay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ngắn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đơn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độc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en-US" altLang="en-US" dirty="0" err="1">
                <a:ea typeface="Arial" panose="020B0604020202020204" pitchFamily="34" charset="0"/>
              </a:rPr>
              <a:t>Nhóm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dân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số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mục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tiêu</a:t>
            </a:r>
            <a:r>
              <a:rPr lang="en-US" altLang="en-US" dirty="0">
                <a:ea typeface="Arial" panose="020B0604020202020204" pitchFamily="34" charset="0"/>
              </a:rPr>
              <a:t>: </a:t>
            </a:r>
            <a:r>
              <a:rPr lang="en-US" altLang="en-US" dirty="0" err="1">
                <a:solidFill>
                  <a:srgbClr val="FF0000"/>
                </a:solidFill>
                <a:ea typeface="Arial" panose="020B0604020202020204" pitchFamily="34" charset="0"/>
              </a:rPr>
              <a:t>nhóm</a:t>
            </a:r>
            <a:r>
              <a:rPr lang="en-US" altLang="en-US" dirty="0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ea typeface="Arial" panose="020B0604020202020204" pitchFamily="34" charset="0"/>
              </a:rPr>
              <a:t>nguy</a:t>
            </a:r>
            <a:r>
              <a:rPr lang="en-US" altLang="en-US" dirty="0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ea typeface="Arial" panose="020B0604020202020204" pitchFamily="34" charset="0"/>
              </a:rPr>
              <a:t>cơ</a:t>
            </a:r>
            <a:r>
              <a:rPr lang="en-US" altLang="en-US" dirty="0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ea typeface="Arial" panose="020B0604020202020204" pitchFamily="34" charset="0"/>
              </a:rPr>
              <a:t>trung</a:t>
            </a:r>
            <a:r>
              <a:rPr lang="en-US" altLang="en-US" dirty="0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ea typeface="Arial" panose="020B0604020202020204" pitchFamily="34" charset="0"/>
              </a:rPr>
              <a:t>gian</a:t>
            </a:r>
            <a:br>
              <a:rPr lang="vi-VN" altLang="en-US" dirty="0">
                <a:ea typeface="Arial" panose="020B0604020202020204" pitchFamily="34" charset="0"/>
              </a:rPr>
            </a:br>
            <a:r>
              <a:rPr lang="vi-VN" altLang="en-US" sz="2000" dirty="0">
                <a:ea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Ko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cho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nhóm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thấp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→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tăng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FPR</a:t>
            </a:r>
            <a:r>
              <a:rPr lang="vi-VN" altLang="en-US" sz="2000" dirty="0">
                <a:latin typeface="Arial" panose="020B0604020202020204" pitchFamily="34" charset="0"/>
              </a:rPr>
              <a:t>)</a:t>
            </a:r>
            <a:endParaRPr lang="en-US" altLang="en-US" sz="2000" dirty="0">
              <a:ea typeface="Arial" panose="020B0604020202020204" pitchFamily="34" charset="0"/>
            </a:endParaRPr>
          </a:p>
          <a:p>
            <a:pPr lvl="1" eaLnBrk="1" hangingPunct="1"/>
            <a:r>
              <a:rPr lang="en-US" altLang="en-US" dirty="0" err="1">
                <a:ea typeface="Arial" panose="020B0604020202020204" pitchFamily="34" charset="0"/>
              </a:rPr>
              <a:t>Nguy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cơ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tính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trên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từng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cá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thể</a:t>
            </a:r>
            <a:r>
              <a:rPr lang="en-US" altLang="en-US" dirty="0">
                <a:ea typeface="Arial" panose="020B0604020202020204" pitchFamily="34" charset="0"/>
              </a:rPr>
              <a:t>: </a:t>
            </a:r>
            <a:r>
              <a:rPr lang="en-US" altLang="en-US" i="1" dirty="0">
                <a:ea typeface="Arial" panose="020B0604020202020204" pitchFamily="34" charset="0"/>
              </a:rPr>
              <a:t>Prior risk</a:t>
            </a:r>
            <a:r>
              <a:rPr lang="en-US" altLang="en-US" dirty="0">
                <a:ea typeface="Arial" panose="020B0604020202020204" pitchFamily="34" charset="0"/>
              </a:rPr>
              <a:t> * LR </a:t>
            </a:r>
            <a:r>
              <a:rPr lang="en-US" altLang="en-US" dirty="0" err="1">
                <a:ea typeface="Arial" panose="020B0604020202020204" pitchFamily="34" charset="0"/>
              </a:rPr>
              <a:t>của</a:t>
            </a:r>
            <a:r>
              <a:rPr lang="en-US" altLang="en-US" dirty="0">
                <a:ea typeface="Arial" panose="020B0604020202020204" pitchFamily="34" charset="0"/>
              </a:rPr>
              <a:t> marker </a:t>
            </a:r>
            <a:r>
              <a:rPr lang="en-US" altLang="en-US" dirty="0" err="1">
                <a:ea typeface="Arial" panose="020B0604020202020204" pitchFamily="34" charset="0"/>
              </a:rPr>
              <a:t>đó</a:t>
            </a:r>
            <a:endParaRPr lang="vi-VN" altLang="en-US" dirty="0">
              <a:ea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Genetic scan: </a:t>
            </a:r>
            <a:r>
              <a:rPr lang="en-US" altLang="en-US" sz="2000" dirty="0" err="1">
                <a:latin typeface="Arial" panose="020B0604020202020204" pitchFamily="34" charset="0"/>
              </a:rPr>
              <a:t>x.mũi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ống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tĩnh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mạch</a:t>
            </a:r>
            <a:r>
              <a:rPr lang="en-US" altLang="en-US" sz="2000" dirty="0">
                <a:latin typeface="Arial" panose="020B0604020202020204" pitchFamily="34" charset="0"/>
              </a:rPr>
              <a:t>, NF, </a:t>
            </a:r>
            <a:r>
              <a:rPr lang="en-US" altLang="en-US" sz="2000" dirty="0" err="1">
                <a:latin typeface="Arial" panose="020B0604020202020204" pitchFamily="34" charset="0"/>
              </a:rPr>
              <a:t>ehco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trong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tim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góc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trán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hàm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trên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ruột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dãn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bể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thận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/>
            <a:r>
              <a:rPr lang="vi-VN" altLang="ja-JP" sz="2000" dirty="0">
                <a:latin typeface="Arial" panose="020B0604020202020204" pitchFamily="34" charset="0"/>
              </a:rPr>
              <a:t>SA </a:t>
            </a:r>
            <a:r>
              <a:rPr lang="en-US" altLang="ja-JP" sz="2000" dirty="0">
                <a:latin typeface="Arial" panose="020B0604020202020204" pitchFamily="34" charset="0"/>
              </a:rPr>
              <a:t>morphology: </a:t>
            </a:r>
            <a:r>
              <a:rPr lang="en-US" altLang="ja-JP" sz="2000" dirty="0" err="1">
                <a:latin typeface="Arial" panose="020B0604020202020204" pitchFamily="34" charset="0"/>
              </a:rPr>
              <a:t>tương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đồng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chẩn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đoán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bất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thường</a:t>
            </a:r>
            <a:r>
              <a:rPr lang="en-US" altLang="ja-JP" sz="2000" dirty="0">
                <a:latin typeface="Arial" panose="020B0604020202020204" pitchFamily="34" charset="0"/>
              </a:rPr>
              <a:t>, ko </a:t>
            </a:r>
            <a:r>
              <a:rPr lang="en-US" altLang="ja-JP" sz="2000" dirty="0" err="1">
                <a:latin typeface="Arial" panose="020B0604020202020204" pitchFamily="34" charset="0"/>
              </a:rPr>
              <a:t>còn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là</a:t>
            </a:r>
            <a:r>
              <a:rPr lang="en-US" altLang="ja-JP" sz="2000" dirty="0">
                <a:latin typeface="Arial" panose="020B0604020202020204" pitchFamily="34" charset="0"/>
              </a:rPr>
              <a:t> screening →</a:t>
            </a:r>
            <a:r>
              <a:rPr lang="en-US" altLang="ja-JP" sz="2000" dirty="0" err="1">
                <a:latin typeface="Arial" panose="020B0604020202020204" pitchFamily="34" charset="0"/>
              </a:rPr>
              <a:t>đương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nhiên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phải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làm</a:t>
            </a:r>
            <a:r>
              <a:rPr lang="en-US" altLang="ja-JP" sz="2000" dirty="0">
                <a:latin typeface="Arial" panose="020B0604020202020204" pitchFamily="34" charset="0"/>
              </a:rPr>
              <a:t> invasive, </a:t>
            </a:r>
            <a:r>
              <a:rPr lang="en-US" altLang="ja-JP" sz="2000" dirty="0" err="1">
                <a:latin typeface="Arial" panose="020B0604020202020204" pitchFamily="34" charset="0"/>
              </a:rPr>
              <a:t>một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phần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của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chẩn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đoán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trước</a:t>
            </a:r>
            <a:r>
              <a:rPr lang="en-US" altLang="ja-JP" sz="2000" dirty="0">
                <a:latin typeface="Arial" panose="020B0604020202020204" pitchFamily="34" charset="0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</a:rPr>
              <a:t>sinh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F5EBBDC-37BF-49E5-B70C-F30438FB8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Những chỉ điểm siêu âm hỗ trợ thêm trong sàng lọc quý 1</a:t>
            </a:r>
            <a:endParaRPr lang="en-US">
              <a:ea typeface="+mj-ea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EE81B5C-3F13-4C1A-9E5A-51F6E70F6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en-US">
                <a:ea typeface="Arial" panose="020B0604020202020204" pitchFamily="34" charset="0"/>
              </a:rPr>
              <a:t>Xương mũi</a:t>
            </a:r>
          </a:p>
          <a:p>
            <a:pPr eaLnBrk="1" hangingPunct="1"/>
            <a:r>
              <a:rPr lang="en-US" altLang="en-US">
                <a:ea typeface="Arial" panose="020B0604020202020204" pitchFamily="34" charset="0"/>
              </a:rPr>
              <a:t>Sóng a đảo ngược ở ống tĩnh mạch</a:t>
            </a:r>
          </a:p>
          <a:p>
            <a:pPr eaLnBrk="1" hangingPunct="1"/>
            <a:r>
              <a:rPr lang="en-US" altLang="en-US">
                <a:ea typeface="Arial" panose="020B0604020202020204" pitchFamily="34" charset="0"/>
              </a:rPr>
              <a:t>Dòng phụt ngược van 3 lá</a:t>
            </a:r>
          </a:p>
          <a:p>
            <a:pPr eaLnBrk="1" hangingPunct="1"/>
            <a:r>
              <a:rPr lang="en-US" altLang="en-US">
                <a:ea typeface="Arial" panose="020B0604020202020204" pitchFamily="34" charset="0"/>
              </a:rPr>
              <a:t>Kết hợp với FTS → tăng DR lên 93-96%, giảm FPR xuống 2.5%</a:t>
            </a:r>
            <a:endParaRPr lang="vi-VN" altLang="en-US">
              <a:ea typeface="Arial" panose="020B0604020202020204" pitchFamily="34" charset="0"/>
            </a:endParaRPr>
          </a:p>
          <a:p>
            <a:pPr eaLnBrk="1" hangingPunct="1"/>
            <a:r>
              <a:rPr lang="en-US" sz="2000">
                <a:ea typeface="ＭＳ Ｐゴシック" charset="0"/>
              </a:rPr>
              <a:t>Absence of the nasal bone, reversed a-wave in the ductus venosus and tricuspid regurgitation are observed in about 60, 66 and 55 % of fetuses with trisomy 21 and in 2.5 , 3 and 1 % respectively, of euploid fetuses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239DC9B6-4E19-48F0-B3A9-85478D8D4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9" y="5985559"/>
            <a:ext cx="8991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>
                <a:latin typeface="Arial" charset="0"/>
                <a:ea typeface="ＭＳ Ｐゴシック" charset="0"/>
              </a:rPr>
              <a:t> Matias et al., 1998; Cicero et al., 2001,Huggon  et al.,  2003;  Nicolaides,  2004;  Faiola et al.,  2005;  Falcon  et al., 2006;  Kagan  et al.,  2009b,2009c; Maiz et al., 2009</a:t>
            </a: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CC4363A-243B-4B29-AE9D-72117C52E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+mj-ea"/>
            </a:endParaRP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4563BE8B-1DAE-4FCF-9398-F1CABD24C62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867400"/>
          </a:xfrm>
        </p:spPr>
      </p:pic>
      <p:sp>
        <p:nvSpPr>
          <p:cNvPr id="18436" name="Rectangle 4">
            <a:extLst>
              <a:ext uri="{FF2B5EF4-FFF2-40B4-BE49-F238E27FC236}">
                <a16:creationId xmlns:a16="http://schemas.microsoft.com/office/drawing/2014/main" id="{7AD94890-B19F-4DD1-9B54-96249751A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172200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Kypros H Nicolaides, 2011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A3E4551-81B1-450B-BD75-EDC18D6F2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CHƯƠNG TRÌNH SÀNG LỌC THALASSAEMIE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4D3F087-50CB-46AD-B937-0D0766726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Thalassaemie: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Thiếu máu tán huyết di truyền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5,1 triệu người mang gen bệnh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1700 trẻ sơ sinh mỗi năm bệnh</a:t>
            </a:r>
          </a:p>
        </p:txBody>
      </p:sp>
      <p:sp>
        <p:nvSpPr>
          <p:cNvPr id="25603" name="Text Box 52">
            <a:extLst>
              <a:ext uri="{FF2B5EF4-FFF2-40B4-BE49-F238E27FC236}">
                <a16:creationId xmlns:a16="http://schemas.microsoft.com/office/drawing/2014/main" id="{35E734DD-67C1-402E-B3BB-417F8DBF5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67200"/>
            <a:ext cx="85328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>
                <a:latin typeface="VNI-Aptima" pitchFamily="2" charset="0"/>
              </a:rPr>
              <a:t>Nguoàn: </a:t>
            </a:r>
            <a:r>
              <a:rPr lang="fr-FR" altLang="en-US" sz="1400" i="1">
                <a:latin typeface="VNI-Aptima" pitchFamily="2" charset="0"/>
              </a:rPr>
              <a:t>WHO (1983) Community control of hereditary anaemias. Bulletin of the World Health Organization, 61: 63-80;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i="1">
                <a:latin typeface="VNI-Aptima" pitchFamily="2" charset="0"/>
              </a:rPr>
              <a:t>Hoan NKH (2005) Thalassaemia and a model of prevention in Vietnam. Master thesis. Sydney Uni.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B38C6E3-172A-4A1F-9EE3-ED03D79E4D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19187"/>
          </a:xfrm>
        </p:spPr>
        <p:txBody>
          <a:bodyPr anchor="b"/>
          <a:lstStyle/>
          <a:p>
            <a:pPr eaLnBrk="1" hangingPunct="1"/>
            <a:r>
              <a:rPr lang="en-US" altLang="en-US"/>
              <a:t>Phương pháp sàng lọc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47E4FD85-07B4-4335-8DD9-4B3A2BE904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28750"/>
            <a:ext cx="91440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altLang="en-US" sz="2800" b="1">
                <a:solidFill>
                  <a:srgbClr val="0082B0"/>
                </a:solidFill>
              </a:rPr>
              <a:t>Sàng lọc tình trạng mang gen Thalassaemie</a:t>
            </a:r>
          </a:p>
          <a:p>
            <a:pPr lvl="1" eaLnBrk="1" hangingPunct="1">
              <a:lnSpc>
                <a:spcPct val="110000"/>
              </a:lnSpc>
            </a:pPr>
            <a:r>
              <a:rPr lang="pt-BR" altLang="en-US" sz="2400">
                <a:ea typeface="Arial" panose="020B0604020202020204" pitchFamily="34" charset="0"/>
              </a:rPr>
              <a:t>Xác định tình trạng thiếu máu nhược sắc: XN huyết đồ</a:t>
            </a:r>
          </a:p>
          <a:p>
            <a:pPr lvl="1" eaLnBrk="1" hangingPunct="1">
              <a:lnSpc>
                <a:spcPct val="110000"/>
              </a:lnSpc>
            </a:pPr>
            <a:r>
              <a:rPr lang="pt-BR" altLang="en-US" sz="2400">
                <a:ea typeface="Arial" panose="020B0604020202020204" pitchFamily="34" charset="0"/>
              </a:rPr>
              <a:t>Loại trừ thiếu máu thiếu sắt: Ferritin </a:t>
            </a:r>
          </a:p>
          <a:p>
            <a:pPr lvl="1" eaLnBrk="1" hangingPunct="1">
              <a:lnSpc>
                <a:spcPct val="110000"/>
              </a:lnSpc>
            </a:pPr>
            <a:r>
              <a:rPr lang="pt-BR" altLang="en-US" sz="2400">
                <a:ea typeface="Arial" panose="020B0604020202020204" pitchFamily="34" charset="0"/>
              </a:rPr>
              <a:t>Định hướng loại bệnh Thalassaemie: Điện di Hb</a:t>
            </a:r>
            <a:endParaRPr lang="pt-BR" altLang="en-US" sz="2000">
              <a:ea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endParaRPr lang="pt-BR" altLang="en-US" sz="1800">
              <a:ea typeface="Arial" panose="020B0604020202020204" pitchFamily="34" charset="0"/>
            </a:endParaRPr>
          </a:p>
          <a:p>
            <a:pPr marL="2244725" lvl="2" eaLnBrk="1" hangingPunct="1">
              <a:lnSpc>
                <a:spcPct val="110000"/>
              </a:lnSpc>
              <a:buFontTx/>
              <a:buNone/>
            </a:pPr>
            <a:r>
              <a:rPr lang="pt-BR" altLang="en-US" sz="2000" b="1">
                <a:ea typeface="Arial" panose="020B0604020202020204" pitchFamily="34" charset="0"/>
              </a:rPr>
              <a:t>				</a:t>
            </a:r>
            <a:r>
              <a:rPr lang="pt-BR" altLang="en-US" b="1">
                <a:ea typeface="Arial" panose="020B0604020202020204" pitchFamily="34" charset="0"/>
              </a:rPr>
              <a:t>Sàng lọc dương tính</a:t>
            </a:r>
            <a:endParaRPr lang="pt-BR" altLang="en-US" sz="2000" b="1">
              <a:ea typeface="Arial" panose="020B0604020202020204" pitchFamily="34" charset="0"/>
            </a:endParaRPr>
          </a:p>
          <a:p>
            <a:pPr marL="2244725" lvl="2" eaLnBrk="1" hangingPunct="1">
              <a:lnSpc>
                <a:spcPct val="110000"/>
              </a:lnSpc>
              <a:buFontTx/>
              <a:buNone/>
            </a:pPr>
            <a:r>
              <a:rPr lang="pt-BR" altLang="en-US" sz="2000">
                <a:solidFill>
                  <a:schemeClr val="tx2"/>
                </a:solidFill>
                <a:ea typeface="Arial" panose="020B0604020202020204" pitchFamily="34" charset="0"/>
              </a:rPr>
              <a:t>                </a:t>
            </a:r>
            <a:r>
              <a:rPr lang="pt-BR" altLang="en-US">
                <a:solidFill>
                  <a:schemeClr val="tx2"/>
                </a:solidFill>
                <a:ea typeface="Arial" panose="020B0604020202020204" pitchFamily="34" charset="0"/>
              </a:rPr>
              <a:t>MCV &lt; 80fl hoặc MCH &lt; 28pg</a:t>
            </a:r>
          </a:p>
          <a:p>
            <a:pPr marL="2244725" lvl="2" eaLnBrk="1" hangingPunct="1">
              <a:lnSpc>
                <a:spcPct val="110000"/>
              </a:lnSpc>
              <a:buFontTx/>
              <a:buNone/>
            </a:pPr>
            <a:r>
              <a:rPr lang="pt-BR" altLang="en-US" sz="2000">
                <a:solidFill>
                  <a:schemeClr val="tx2"/>
                </a:solidFill>
                <a:ea typeface="Arial" panose="020B0604020202020204" pitchFamily="34" charset="0"/>
              </a:rPr>
              <a:t>                </a:t>
            </a:r>
            <a:r>
              <a:rPr lang="pt-BR" altLang="en-US">
                <a:solidFill>
                  <a:schemeClr val="tx2"/>
                </a:solidFill>
                <a:ea typeface="Arial" panose="020B0604020202020204" pitchFamily="34" charset="0"/>
              </a:rPr>
              <a:t>Ferritin bình thường</a:t>
            </a:r>
          </a:p>
          <a:p>
            <a:pPr marL="2244725" lvl="2" eaLnBrk="1" hangingPunct="1">
              <a:lnSpc>
                <a:spcPct val="110000"/>
              </a:lnSpc>
              <a:buFontTx/>
              <a:buNone/>
            </a:pPr>
            <a:r>
              <a:rPr lang="pt-BR" altLang="en-US">
                <a:solidFill>
                  <a:schemeClr val="tx2"/>
                </a:solidFill>
                <a:ea typeface="Arial" panose="020B0604020202020204" pitchFamily="34" charset="0"/>
              </a:rPr>
              <a:t>             Tỉ lệ Hb bất thường, hoặc có sự hiện</a:t>
            </a:r>
            <a:br>
              <a:rPr lang="pt-BR" altLang="en-US">
                <a:solidFill>
                  <a:schemeClr val="tx2"/>
                </a:solidFill>
                <a:ea typeface="Arial" panose="020B0604020202020204" pitchFamily="34" charset="0"/>
              </a:rPr>
            </a:br>
            <a:r>
              <a:rPr lang="pt-BR" altLang="en-US">
                <a:solidFill>
                  <a:schemeClr val="tx2"/>
                </a:solidFill>
                <a:ea typeface="Arial" panose="020B0604020202020204" pitchFamily="34" charset="0"/>
              </a:rPr>
              <a:t>             diện của loại Hb bất thường</a:t>
            </a:r>
            <a:endParaRPr lang="pt-BR" altLang="en-US" sz="2000">
              <a:solidFill>
                <a:schemeClr val="tx2"/>
              </a:solidFill>
              <a:ea typeface="Arial" panose="020B0604020202020204" pitchFamily="34" charset="0"/>
            </a:endParaRPr>
          </a:p>
        </p:txBody>
      </p:sp>
      <p:pic>
        <p:nvPicPr>
          <p:cNvPr id="27651" name="Picture 7" descr="sift_Full">
            <a:extLst>
              <a:ext uri="{FF2B5EF4-FFF2-40B4-BE49-F238E27FC236}">
                <a16:creationId xmlns:a16="http://schemas.microsoft.com/office/drawing/2014/main" id="{058D3E79-947F-4029-A010-B832AB1D1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2" t="6601" r="-1666" b="26039"/>
          <a:stretch>
            <a:fillRect/>
          </a:stretch>
        </p:blipFill>
        <p:spPr bwMode="auto">
          <a:xfrm>
            <a:off x="250825" y="4197350"/>
            <a:ext cx="2736850" cy="1809750"/>
          </a:xfrm>
          <a:prstGeom prst="rect">
            <a:avLst/>
          </a:prstGeom>
          <a:noFill/>
          <a:ln w="9525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6">
            <a:extLst>
              <a:ext uri="{FF2B5EF4-FFF2-40B4-BE49-F238E27FC236}">
                <a16:creationId xmlns:a16="http://schemas.microsoft.com/office/drawing/2014/main" id="{AF623888-4317-4E19-B185-506E73519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0650"/>
            <a:ext cx="72009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itle 1">
            <a:extLst>
              <a:ext uri="{FF2B5EF4-FFF2-40B4-BE49-F238E27FC236}">
                <a16:creationId xmlns:a16="http://schemas.microsoft.com/office/drawing/2014/main" id="{A1E16269-1C99-47E8-9386-8BAAF9F066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57800" y="5791200"/>
            <a:ext cx="3600450" cy="849313"/>
          </a:xfrm>
        </p:spPr>
        <p:txBody>
          <a:bodyPr anchor="b"/>
          <a:lstStyle/>
          <a:p>
            <a:pPr eaLnBrk="1" hangingPunct="1"/>
            <a:r>
              <a:rPr lang="en-US" altLang="en-US" sz="3600"/>
              <a:t>Định hướng </a:t>
            </a:r>
            <a:r>
              <a:rPr lang="el-GR" altLang="en-US" sz="3600"/>
              <a:t>Δ</a:t>
            </a:r>
            <a:r>
              <a:rPr lang="en-US" altLang="en-US" sz="3600"/>
              <a:t> loại đột biến gen</a:t>
            </a:r>
            <a:endParaRPr lang="el-GR" altLang="en-US" sz="36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E2E6AF-0E04-4100-930D-6C2E86BE291E}"/>
              </a:ext>
            </a:extLst>
          </p:cNvPr>
          <p:cNvCxnSpPr/>
          <p:nvPr/>
        </p:nvCxnSpPr>
        <p:spPr>
          <a:xfrm>
            <a:off x="5435600" y="6092825"/>
            <a:ext cx="3492500" cy="3175"/>
          </a:xfrm>
          <a:prstGeom prst="line">
            <a:avLst/>
          </a:prstGeom>
          <a:ln w="2857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7" descr="BBBBB">
            <a:extLst>
              <a:ext uri="{FF2B5EF4-FFF2-40B4-BE49-F238E27FC236}">
                <a16:creationId xmlns:a16="http://schemas.microsoft.com/office/drawing/2014/main" id="{7FFEF009-5017-4E9F-87BC-41BF6B82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785813"/>
            <a:ext cx="8786812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>
            <a:extLst>
              <a:ext uri="{FF2B5EF4-FFF2-40B4-BE49-F238E27FC236}">
                <a16:creationId xmlns:a16="http://schemas.microsoft.com/office/drawing/2014/main" id="{0BC451E0-BFD6-4419-8B76-69EC1E3B49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00375" y="71438"/>
            <a:ext cx="6143625" cy="561975"/>
          </a:xfrm>
        </p:spPr>
        <p:txBody>
          <a:bodyPr anchor="b"/>
          <a:lstStyle/>
          <a:p>
            <a:pPr eaLnBrk="1" hangingPunct="1"/>
            <a:r>
              <a:rPr lang="en-US" altLang="en-US"/>
              <a:t>Lưu đồ </a:t>
            </a:r>
            <a:r>
              <a:rPr lang="el-GR" altLang="en-US"/>
              <a:t>Δ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ABF0-164F-4326-826F-911038ABC073}"/>
              </a:ext>
            </a:extLst>
          </p:cNvPr>
          <p:cNvCxnSpPr/>
          <p:nvPr/>
        </p:nvCxnSpPr>
        <p:spPr>
          <a:xfrm>
            <a:off x="3071813" y="642938"/>
            <a:ext cx="6072187" cy="1587"/>
          </a:xfrm>
          <a:prstGeom prst="line">
            <a:avLst/>
          </a:prstGeom>
          <a:ln w="2857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54ACBBC-5937-4F3E-8D0F-79CAD89C3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Các bệnh lý mục tiêu của sàng lọc trước sinh:</a:t>
            </a:r>
            <a:endParaRPr lang="en-US">
              <a:ea typeface="+mj-ea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A122731-26B2-4054-9C0D-54AF01D2C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983162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Arial" panose="020B0604020202020204" pitchFamily="34" charset="0"/>
              </a:rPr>
              <a:t>Bất thường nhiễm sắc thể</a:t>
            </a:r>
          </a:p>
          <a:p>
            <a:pPr eaLnBrk="1" hangingPunct="1"/>
            <a:r>
              <a:rPr lang="en-US" altLang="en-US" sz="3600">
                <a:ea typeface="Arial" panose="020B0604020202020204" pitchFamily="34" charset="0"/>
              </a:rPr>
              <a:t>Bệnh lý thiếu máu tán huyết di truyền</a:t>
            </a:r>
            <a:endParaRPr lang="vi-VN" altLang="en-US" sz="3600">
              <a:ea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các b.ly di truyền </a:t>
            </a:r>
            <a:r>
              <a:rPr lang="el-GR" altLang="en-US">
                <a:latin typeface="Arial" panose="020B0604020202020204" pitchFamily="34" charset="0"/>
              </a:rPr>
              <a:t>Δ</a:t>
            </a:r>
            <a:r>
              <a:rPr lang="en-US" altLang="en-US">
                <a:latin typeface="Arial" panose="020B0604020202020204" pitchFamily="34" charset="0"/>
              </a:rPr>
              <a:t> được tại BV: SMA, liệt cơ Duchen, hemophilia: dựa trên khai thác tiền căn</a:t>
            </a:r>
            <a:endParaRPr lang="en-US" altLang="en-US">
              <a:ea typeface="Arial" panose="020B0604020202020204" pitchFamily="34" charset="0"/>
            </a:endParaRPr>
          </a:p>
          <a:p>
            <a:pPr eaLnBrk="1" hangingPunct="1"/>
            <a:r>
              <a:rPr lang="en-US" altLang="en-US" sz="3600">
                <a:ea typeface="Arial" panose="020B0604020202020204" pitchFamily="34" charset="0"/>
              </a:rPr>
              <a:t>Một số bệnh lý di truyền hiếm gặp</a:t>
            </a:r>
          </a:p>
          <a:p>
            <a:pPr eaLnBrk="1" hangingPunct="1"/>
            <a:r>
              <a:rPr lang="en-US" altLang="en-US" sz="3600">
                <a:ea typeface="Arial" panose="020B0604020202020204" pitchFamily="34" charset="0"/>
              </a:rPr>
              <a:t>Các bệnh lý nguy cơ tái phát cao có thể can thiệp để thay đổi kết cục sau sinh</a:t>
            </a:r>
            <a:endParaRPr lang="vi-VN" altLang="en-US" sz="3600">
              <a:ea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CAH (Congenital Adrenal Hyperplasia, can thiệp từ 13 tuần…)</a:t>
            </a:r>
            <a:endParaRPr lang="en-US" altLang="en-US">
              <a:ea typeface="Arial" panose="020B0604020202020204" pitchFamily="34" charset="0"/>
            </a:endParaRPr>
          </a:p>
          <a:p>
            <a:pPr eaLnBrk="1" hangingPunct="1"/>
            <a:endParaRPr lang="en-US" altLang="en-US" sz="360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B125A72-659C-4D47-AE00-3C7AF9CBB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Những vấn đề chẩn đoán tiền sản khác 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D18C7FD-0EA1-496F-AC72-F4FE36177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Một số bệnh lý di truyền hiếm gặp: Hemophili, Loạn dưỡng cơ Duchenne →khai thác tiền căn gia đình gợi ý</a:t>
            </a:r>
          </a:p>
          <a:p>
            <a:pPr eaLnBrk="1" hangingPunct="1"/>
            <a:r>
              <a:rPr lang="en-US" altLang="en-US"/>
              <a:t>Các bệnh lý có thể can thiệp trước sinh →thay đổi dự hậu của bé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1D21D-C973-481A-B6DA-542ED5450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CHƯƠNG TRÌNH SÀNG LỌC </a:t>
            </a:r>
            <a:br>
              <a:rPr lang="en-US" altLang="en-US" sz="4000"/>
            </a:br>
            <a:r>
              <a:rPr lang="en-US" altLang="en-US" sz="4000"/>
              <a:t>BẤT THƯỜNG NHIỄM SẮC THỂ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60ECD7E-DB41-479D-8517-CF483485E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332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/>
              <a:t>Một số khái niệm quan trọng của sàng lọc: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Risk cut-off: ngưỡng nguy cơ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False positive rate (FPR): tỉ lệ dương tính giả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Detection rate (DR): tỉ lệ phát hiện bệnh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Sàng lọc càng tốt </a:t>
            </a:r>
            <a:r>
              <a:rPr lang="en-US" altLang="en-US">
                <a:ea typeface="Arial" panose="020B0604020202020204" pitchFamily="34" charset="0"/>
                <a:sym typeface="Symbol" panose="05050102010706020507" pitchFamily="18" charset="2"/>
              </a:rPr>
              <a:t> FPR càng giảm (giảm thiểu thủ thuật xâm lấn) &amp; DR càng tăng (phát hiện càng nhiều ca bệnh càng tốt)</a:t>
            </a:r>
          </a:p>
          <a:p>
            <a:pPr eaLnBrk="1" hangingPunct="1">
              <a:buFontTx/>
              <a:buChar char="–"/>
            </a:pP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93E774D-908D-4697-87C7-A666D3D2C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SÀNG LỌC BT NST QUÝ 1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E0D6371-DC8D-410F-BDAD-62686D88D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NT: 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DR: 69 – 75%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FPR: 5 – 8.1%</a:t>
            </a:r>
          </a:p>
          <a:p>
            <a:pPr lvl="1" algn="r" eaLnBrk="1" hangingPunct="1">
              <a:buFontTx/>
              <a:buNone/>
            </a:pPr>
            <a:r>
              <a:rPr lang="en-US" altLang="en-US">
                <a:ea typeface="Arial" panose="020B0604020202020204" pitchFamily="34" charset="0"/>
              </a:rPr>
              <a:t> </a:t>
            </a:r>
            <a:r>
              <a:rPr lang="en-US" altLang="en-US" sz="1600">
                <a:ea typeface="Arial" panose="020B0604020202020204" pitchFamily="34" charset="0"/>
              </a:rPr>
              <a:t>Wapner R et al. First-trimester screening for trisomies 21 and 18. N Engl J Med 2003;349:1405–13</a:t>
            </a:r>
            <a:r>
              <a:rPr lang="en-US" altLang="en-US">
                <a:ea typeface="Arial" panose="020B0604020202020204" pitchFamily="34" charset="0"/>
              </a:rPr>
              <a:t>.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&gt; 99</a:t>
            </a:r>
            <a:r>
              <a:rPr lang="en-US" altLang="en-US" baseline="30000">
                <a:ea typeface="Arial" panose="020B0604020202020204" pitchFamily="34" charset="0"/>
              </a:rPr>
              <a:t>th</a:t>
            </a:r>
            <a:r>
              <a:rPr lang="en-US" altLang="en-US">
                <a:ea typeface="Arial" panose="020B0604020202020204" pitchFamily="34" charset="0"/>
              </a:rPr>
              <a:t> : sens 31%, spe 98.7% có liên quan tim bẩm sinh</a:t>
            </a:r>
          </a:p>
          <a:p>
            <a:pPr lvl="1" algn="r" eaLnBrk="1" hangingPunct="1">
              <a:buFontTx/>
              <a:buNone/>
            </a:pPr>
            <a:r>
              <a:rPr lang="en-US" altLang="en-US" sz="1600">
                <a:ea typeface="Arial" panose="020B0604020202020204" pitchFamily="34" charset="0"/>
              </a:rPr>
              <a:t>Makrydimas G, Screening performance of</a:t>
            </a:r>
          </a:p>
          <a:p>
            <a:pPr lvl="1" algn="r" eaLnBrk="1" hangingPunct="1">
              <a:buFontTx/>
              <a:buNone/>
            </a:pPr>
            <a:r>
              <a:rPr lang="en-US" altLang="en-US" sz="1600">
                <a:ea typeface="Arial" panose="020B0604020202020204" pitchFamily="34" charset="0"/>
              </a:rPr>
              <a:t>first-trimester nuchal translucency for major cardiac defects: a meta-analysis.</a:t>
            </a:r>
          </a:p>
          <a:p>
            <a:pPr lvl="1" algn="r" eaLnBrk="1" hangingPunct="1">
              <a:buFontTx/>
              <a:buNone/>
            </a:pPr>
            <a:r>
              <a:rPr lang="en-US" altLang="en-US" sz="1600">
                <a:ea typeface="Arial" panose="020B0604020202020204" pitchFamily="34" charset="0"/>
              </a:rPr>
              <a:t>Am J Obstet Gynecol 2003;189:1330–5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3623C16-7BAD-4083-9E3F-ABE5D96FB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SÀNG LỌC BT NST QUÝ 1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BD35D35-AF0A-4636-8BD8-F70FAAA08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" y="1587690"/>
            <a:ext cx="8915400" cy="49831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err="1"/>
              <a:t>Chuẩn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hóa</a:t>
            </a:r>
            <a:r>
              <a:rPr lang="en-US" altLang="en-US" sz="3600" dirty="0"/>
              <a:t> NT: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Arial" panose="020B0604020202020204" pitchFamily="34" charset="0"/>
              </a:rPr>
              <a:t>CRL </a:t>
            </a:r>
            <a:r>
              <a:rPr lang="en-US" altLang="en-US" dirty="0">
                <a:solidFill>
                  <a:srgbClr val="FF0000"/>
                </a:solidFill>
                <a:ea typeface="Arial" panose="020B0604020202020204" pitchFamily="34" charset="0"/>
              </a:rPr>
              <a:t>45-84mm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ea typeface="Arial" panose="020B0604020202020204" pitchFamily="34" charset="0"/>
              </a:rPr>
              <a:t>Mặt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phẳng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dọc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giữa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chuẩn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và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thai</a:t>
            </a:r>
            <a:r>
              <a:rPr lang="en-US" altLang="en-US" dirty="0">
                <a:ea typeface="Arial" panose="020B0604020202020204" pitchFamily="34" charset="0"/>
              </a:rPr>
              <a:t> ở </a:t>
            </a:r>
            <a:r>
              <a:rPr lang="en-US" altLang="en-US" dirty="0" err="1">
                <a:ea typeface="Arial" panose="020B0604020202020204" pitchFamily="34" charset="0"/>
              </a:rPr>
              <a:t>tư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thế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trung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tính</a:t>
            </a:r>
            <a:endParaRPr lang="en-US" altLang="en-US" dirty="0">
              <a:ea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ea typeface="Arial" panose="020B0604020202020204" pitchFamily="34" charset="0"/>
              </a:rPr>
              <a:t>Nhìn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thấy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rõ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toàn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bộ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vùng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gáy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và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màng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ối</a:t>
            </a:r>
            <a:endParaRPr lang="en-US" altLang="en-US" dirty="0">
              <a:ea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ea typeface="Arial" panose="020B0604020202020204" pitchFamily="34" charset="0"/>
              </a:rPr>
              <a:t>Hình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ảnh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được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phóng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đại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đủ</a:t>
            </a:r>
            <a:r>
              <a:rPr lang="en-US" altLang="en-US" dirty="0">
                <a:ea typeface="Arial" panose="020B0604020202020204" pitchFamily="34" charset="0"/>
              </a:rPr>
              <a:t>: </a:t>
            </a:r>
            <a:r>
              <a:rPr lang="en-US" altLang="en-US" dirty="0" err="1">
                <a:ea typeface="Arial" panose="020B0604020202020204" pitchFamily="34" charset="0"/>
              </a:rPr>
              <a:t>màn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hình</a:t>
            </a:r>
            <a:r>
              <a:rPr lang="en-US" altLang="en-US" dirty="0">
                <a:ea typeface="Arial" panose="020B0604020202020204" pitchFamily="34" charset="0"/>
              </a:rPr>
              <a:t> zoom </a:t>
            </a:r>
            <a:r>
              <a:rPr lang="en-US" altLang="en-US" dirty="0" err="1">
                <a:ea typeface="Arial" panose="020B0604020202020204" pitchFamily="34" charset="0"/>
              </a:rPr>
              <a:t>vào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đầu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và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phần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trên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lồng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ngực</a:t>
            </a:r>
            <a:endParaRPr lang="en-US" altLang="en-US" dirty="0">
              <a:ea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ea typeface="Arial" panose="020B0604020202020204" pitchFamily="34" charset="0"/>
              </a:rPr>
              <a:t>Đặt</a:t>
            </a:r>
            <a:r>
              <a:rPr lang="en-US" altLang="en-US" dirty="0">
                <a:ea typeface="Arial" panose="020B0604020202020204" pitchFamily="34" charset="0"/>
              </a:rPr>
              <a:t> con </a:t>
            </a:r>
            <a:r>
              <a:rPr lang="en-US" altLang="en-US" dirty="0" err="1">
                <a:ea typeface="Arial" panose="020B0604020202020204" pitchFamily="34" charset="0"/>
              </a:rPr>
              <a:t>trỏ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đúng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vị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trí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và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lấy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chính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xác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đến</a:t>
            </a:r>
            <a:r>
              <a:rPr lang="en-US" altLang="en-US" dirty="0">
                <a:ea typeface="Arial" panose="020B0604020202020204" pitchFamily="34" charset="0"/>
              </a:rPr>
              <a:t> 0,1mm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ea typeface="Arial" panose="020B0604020202020204" pitchFamily="34" charset="0"/>
              </a:rPr>
              <a:t>Đo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nhiều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hơn</a:t>
            </a:r>
            <a:r>
              <a:rPr lang="en-US" altLang="en-US" dirty="0">
                <a:ea typeface="Arial" panose="020B0604020202020204" pitchFamily="34" charset="0"/>
              </a:rPr>
              <a:t> 1 </a:t>
            </a:r>
            <a:r>
              <a:rPr lang="en-US" altLang="en-US" dirty="0" err="1">
                <a:ea typeface="Arial" panose="020B0604020202020204" pitchFamily="34" charset="0"/>
              </a:rPr>
              <a:t>lần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và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lấy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số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lớn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nhất</a:t>
            </a:r>
            <a:endParaRPr lang="en-US" altLang="en-US" sz="360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4588841-0592-4CE6-A7F5-5B148C253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SÀNG LỌC BT NST QUÝ 1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8E3C051-7C4F-4167-A06C-C4E2FE22A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FTS (first trimester screening):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tuổi</a:t>
            </a:r>
            <a:r>
              <a:rPr lang="en-US" altLang="en-US" dirty="0"/>
              <a:t> </a:t>
            </a:r>
            <a:r>
              <a:rPr lang="en-US" altLang="en-US" dirty="0" err="1"/>
              <a:t>mẹ</a:t>
            </a:r>
            <a:r>
              <a:rPr lang="en-US" altLang="en-US" dirty="0"/>
              <a:t>, NT, PAPP-A, free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 err="1">
                <a:sym typeface="Symbol" panose="05050102010706020507" pitchFamily="18" charset="2"/>
              </a:rPr>
              <a:t>hCG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  <a:sym typeface="Symbol" panose="05050102010706020507" pitchFamily="18" charset="2"/>
              </a:rPr>
              <a:t>DR: 83%</a:t>
            </a: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  <a:sym typeface="Symbol" panose="05050102010706020507" pitchFamily="18" charset="2"/>
              </a:rPr>
              <a:t>FPR: 5% (</a:t>
            </a:r>
            <a:r>
              <a:rPr lang="en-US" altLang="en-US" dirty="0">
                <a:solidFill>
                  <a:srgbClr val="FF00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cut-off: 1/300</a:t>
            </a:r>
            <a:r>
              <a:rPr lang="en-US" altLang="en-US" dirty="0">
                <a:ea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 algn="r" eaLnBrk="1" hangingPunct="1">
              <a:buFontTx/>
              <a:buNone/>
            </a:pPr>
            <a:r>
              <a:rPr lang="en-US" altLang="en-US" dirty="0">
                <a:ea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ea typeface="Arial" panose="020B0604020202020204" pitchFamily="34" charset="0"/>
                <a:sym typeface="Symbol" panose="05050102010706020507" pitchFamily="18" charset="2"/>
              </a:rPr>
              <a:t>Wald NJ, First and second trimester antenatal screening for Down</a:t>
            </a:r>
            <a:r>
              <a:rPr lang="ja-JP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’</a:t>
            </a:r>
            <a:r>
              <a:rPr lang="en-US" altLang="ja-JP" sz="1600" dirty="0">
                <a:ea typeface="MS PGothic" panose="020B0600070205080204" pitchFamily="34" charset="-128"/>
                <a:sym typeface="Symbol" panose="05050102010706020507" pitchFamily="18" charset="2"/>
              </a:rPr>
              <a:t>s syndrome: the</a:t>
            </a:r>
          </a:p>
          <a:p>
            <a:pPr lvl="1" algn="r" eaLnBrk="1" hangingPunct="1">
              <a:buFontTx/>
              <a:buNone/>
            </a:pPr>
            <a:r>
              <a:rPr lang="en-US" altLang="en-US" sz="1600" dirty="0">
                <a:ea typeface="Arial" panose="020B0604020202020204" pitchFamily="34" charset="0"/>
                <a:sym typeface="Symbol" panose="05050102010706020507" pitchFamily="18" charset="2"/>
              </a:rPr>
              <a:t>results of the Serum, Urine and Ultrasound Screening Study (SURUSS).</a:t>
            </a:r>
          </a:p>
          <a:p>
            <a:pPr lvl="1" algn="r" eaLnBrk="1" hangingPunct="1">
              <a:buFontTx/>
              <a:buNone/>
            </a:pPr>
            <a:r>
              <a:rPr lang="en-US" altLang="en-US" sz="1600" dirty="0">
                <a:ea typeface="Arial" panose="020B0604020202020204" pitchFamily="34" charset="0"/>
                <a:sym typeface="Symbol" panose="05050102010706020507" pitchFamily="18" charset="2"/>
              </a:rPr>
              <a:t>J Med Screen 2003;10:56–104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364E676-8CE1-4705-9D60-EEFFE5DE2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SÀNG LỌC BT NST QUÝ 2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01CA8C7-AC27-41C9-9FFC-F8C903351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Sàng</a:t>
            </a:r>
            <a:r>
              <a:rPr lang="en-US" altLang="en-US" dirty="0"/>
              <a:t> </a:t>
            </a:r>
            <a:r>
              <a:rPr lang="en-US" altLang="en-US" dirty="0" err="1"/>
              <a:t>lọc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ba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r>
              <a:rPr lang="en-US" altLang="en-US" dirty="0"/>
              <a:t> </a:t>
            </a:r>
            <a:r>
              <a:rPr lang="en-US" altLang="en-US" dirty="0" err="1"/>
              <a:t>ấn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(Triple marker screening)</a:t>
            </a: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  <a:sym typeface="Symbol" panose="05050102010706020507" pitchFamily="18" charset="2"/>
              </a:rPr>
              <a:t>DR: 72%</a:t>
            </a: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  <a:sym typeface="Symbol" panose="05050102010706020507" pitchFamily="18" charset="2"/>
              </a:rPr>
              <a:t>FPR: 7% (</a:t>
            </a:r>
            <a:r>
              <a:rPr lang="en-US" altLang="en-US" dirty="0">
                <a:solidFill>
                  <a:srgbClr val="FF00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cut-off: 1/385</a:t>
            </a:r>
            <a:r>
              <a:rPr lang="en-US" altLang="en-US" dirty="0">
                <a:ea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Alpha </a:t>
            </a:r>
            <a:r>
              <a:rPr lang="en-US" altLang="en-US" dirty="0" err="1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feto</a:t>
            </a:r>
            <a:r>
              <a:rPr lang="en-US" altLang="en-US" dirty="0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 protein →</a:t>
            </a:r>
            <a:r>
              <a:rPr lang="en-US" altLang="en-US" dirty="0" err="1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nguy</a:t>
            </a:r>
            <a:r>
              <a:rPr lang="en-US" altLang="en-US" dirty="0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cơ</a:t>
            </a:r>
            <a:r>
              <a:rPr lang="en-US" altLang="en-US" dirty="0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dị</a:t>
            </a:r>
            <a:r>
              <a:rPr lang="en-US" altLang="en-US" dirty="0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tật</a:t>
            </a:r>
            <a:r>
              <a:rPr lang="en-US" altLang="en-US" dirty="0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ống</a:t>
            </a:r>
            <a:r>
              <a:rPr lang="en-US" altLang="en-US" dirty="0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thần</a:t>
            </a:r>
            <a:r>
              <a:rPr lang="en-US" altLang="en-US" dirty="0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kinh</a:t>
            </a:r>
            <a:r>
              <a:rPr lang="en-US" altLang="en-US" dirty="0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ea typeface="Arial" panose="020B0604020202020204" pitchFamily="34" charset="0"/>
                <a:sym typeface="Symbol" panose="05050102010706020507" pitchFamily="18" charset="2"/>
              </a:rPr>
              <a:t>hở</a:t>
            </a:r>
            <a:endParaRPr lang="en-US" altLang="en-US" dirty="0">
              <a:solidFill>
                <a:srgbClr val="FFFF00"/>
              </a:solidFill>
              <a:ea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7BFBC32-DD90-415D-82AC-5F7EC36AB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" y="76200"/>
            <a:ext cx="9144000" cy="792162"/>
          </a:xfrm>
        </p:spPr>
        <p:txBody>
          <a:bodyPr/>
          <a:lstStyle/>
          <a:p>
            <a:pPr eaLnBrk="1" hangingPunct="1"/>
            <a:r>
              <a:rPr lang="en-US" altLang="en-US"/>
              <a:t>SÀNG LỌC KẾT HỢP QUÝ 1 &amp; 2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9EE1526-A2EA-46D9-9772-6F4EE1DD2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792" y="874458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/>
              <a:t>Integrated Prenatal Screening (IPS)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err="1">
                <a:ea typeface="Arial" panose="020B0604020202020204" pitchFamily="34" charset="0"/>
              </a:rPr>
              <a:t>Kết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hợp</a:t>
            </a:r>
            <a:r>
              <a:rPr lang="en-US" altLang="en-US" dirty="0">
                <a:ea typeface="Arial" panose="020B0604020202020204" pitchFamily="34" charset="0"/>
              </a:rPr>
              <a:t> NT, PAPP-A, quad marker (uE3, </a:t>
            </a:r>
            <a:r>
              <a:rPr lang="en-US" altLang="en-US" dirty="0" err="1">
                <a:ea typeface="Arial" panose="020B0604020202020204" pitchFamily="34" charset="0"/>
              </a:rPr>
              <a:t>hCG</a:t>
            </a:r>
            <a:r>
              <a:rPr lang="en-US" altLang="en-US" dirty="0">
                <a:ea typeface="Arial" panose="020B0604020202020204" pitchFamily="34" charset="0"/>
              </a:rPr>
              <a:t>, AFP, dimeric inhibin A)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ea typeface="Arial" panose="020B0604020202020204" pitchFamily="34" charset="0"/>
              </a:rPr>
              <a:t>DR: 83%; FPR: 2.1% (</a:t>
            </a:r>
            <a:r>
              <a:rPr lang="en-US" altLang="en-US" dirty="0">
                <a:solidFill>
                  <a:srgbClr val="FF0000"/>
                </a:solidFill>
                <a:ea typeface="Arial" panose="020B0604020202020204" pitchFamily="34" charset="0"/>
              </a:rPr>
              <a:t>cut-off: 1/200</a:t>
            </a:r>
            <a:r>
              <a:rPr lang="en-US" altLang="en-US" dirty="0">
                <a:ea typeface="Arial" panose="020B0604020202020204" pitchFamily="34" charset="0"/>
              </a:rPr>
              <a:t>)</a:t>
            </a:r>
            <a:endParaRPr lang="vi-VN" altLang="en-US" dirty="0">
              <a:ea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Tx/>
              <a:buChar char="-"/>
            </a:pPr>
            <a:r>
              <a:rPr lang="en-US" altLang="en-US" sz="2400" dirty="0">
                <a:latin typeface="Arial" panose="020B0604020202020204" pitchFamily="34" charset="0"/>
              </a:rPr>
              <a:t>IPS </a:t>
            </a:r>
            <a:r>
              <a:rPr lang="en-US" altLang="en-US" sz="2400" dirty="0" err="1">
                <a:latin typeface="Arial" panose="020B0604020202020204" pitchFamily="34" charset="0"/>
              </a:rPr>
              <a:t>tất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cả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kết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quả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chỉ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được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báo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cho</a:t>
            </a:r>
            <a:r>
              <a:rPr lang="en-US" altLang="en-US" sz="2400" dirty="0">
                <a:latin typeface="Arial" panose="020B0604020202020204" pitchFamily="34" charset="0"/>
              </a:rPr>
              <a:t> bn ở </a:t>
            </a:r>
            <a:r>
              <a:rPr lang="en-US" altLang="en-US" sz="2400" dirty="0" err="1">
                <a:latin typeface="Arial" panose="020B0604020202020204" pitchFamily="34" charset="0"/>
              </a:rPr>
              <a:t>quý</a:t>
            </a:r>
            <a:r>
              <a:rPr lang="vi-VN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→unethical </a:t>
            </a:r>
            <a:r>
              <a:rPr lang="en-US" altLang="en-US" sz="2400" dirty="0" err="1">
                <a:latin typeface="Arial" panose="020B0604020202020204" pitchFamily="34" charset="0"/>
              </a:rPr>
              <a:t>vì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quyền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được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biết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sớm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của</a:t>
            </a:r>
            <a:r>
              <a:rPr lang="en-US" altLang="en-US" sz="2400" dirty="0">
                <a:latin typeface="Arial" panose="020B0604020202020204" pitchFamily="34" charset="0"/>
              </a:rPr>
              <a:t> bn</a:t>
            </a:r>
          </a:p>
          <a:p>
            <a:pPr lvl="1" eaLnBrk="1" hangingPunct="1">
              <a:spcBef>
                <a:spcPts val="600"/>
              </a:spcBef>
              <a:buFontTx/>
              <a:buChar char="-"/>
            </a:pPr>
            <a:r>
              <a:rPr lang="en-US" altLang="en-US" sz="2400" dirty="0" err="1">
                <a:latin typeface="Arial" panose="020B0604020202020204" pitchFamily="34" charset="0"/>
              </a:rPr>
              <a:t>Mục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tiêu</a:t>
            </a:r>
            <a:r>
              <a:rPr lang="vi-VN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giảm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tỉ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lệ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thủ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thuật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xâm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lấn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giảm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FPR)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/>
              <a:t>Contingent Screening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err="1">
                <a:ea typeface="Arial" panose="020B0604020202020204" pitchFamily="34" charset="0"/>
              </a:rPr>
              <a:t>Phân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nhóm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và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báo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kết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quả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ngay</a:t>
            </a:r>
            <a:r>
              <a:rPr lang="en-US" altLang="en-US" dirty="0">
                <a:ea typeface="Arial" panose="020B0604020202020204" pitchFamily="34" charset="0"/>
              </a:rPr>
              <a:t> </a:t>
            </a:r>
            <a:r>
              <a:rPr lang="en-US" altLang="en-US" dirty="0" err="1">
                <a:ea typeface="Arial" panose="020B0604020202020204" pitchFamily="34" charset="0"/>
              </a:rPr>
              <a:t>sau</a:t>
            </a:r>
            <a:r>
              <a:rPr lang="en-US" altLang="en-US" dirty="0">
                <a:ea typeface="Arial" panose="020B0604020202020204" pitchFamily="34" charset="0"/>
              </a:rPr>
              <a:t> IPS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solidFill>
                  <a:srgbClr val="FF0000"/>
                </a:solidFill>
                <a:ea typeface="Arial" panose="020B0604020202020204" pitchFamily="34" charset="0"/>
              </a:rPr>
              <a:t>&gt; 1/50 </a:t>
            </a:r>
            <a:r>
              <a:rPr lang="en-US" altLang="en-US" dirty="0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altLang="en-US" sz="2800" dirty="0">
                <a:ea typeface="Arial" panose="020B0604020202020204" pitchFamily="34" charset="0"/>
              </a:rPr>
              <a:t>→test </a:t>
            </a:r>
            <a:r>
              <a:rPr lang="el-GR" altLang="en-US" sz="2800" dirty="0">
                <a:ea typeface="Arial" panose="020B0604020202020204" pitchFamily="34" charset="0"/>
              </a:rPr>
              <a:t>Δ</a:t>
            </a:r>
            <a:endParaRPr lang="en-US" altLang="en-US" sz="2800" dirty="0">
              <a:ea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solidFill>
                  <a:srgbClr val="FF0000"/>
                </a:solidFill>
                <a:ea typeface="Arial" panose="020B0604020202020204" pitchFamily="34" charset="0"/>
              </a:rPr>
              <a:t>&lt;1/ 1000 </a:t>
            </a:r>
            <a:r>
              <a:rPr lang="en-US" altLang="en-US" dirty="0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altLang="en-US" sz="2800" dirty="0">
                <a:ea typeface="Arial" panose="020B0604020202020204" pitchFamily="34" charset="0"/>
              </a:rPr>
              <a:t>→</a:t>
            </a:r>
            <a:r>
              <a:rPr lang="en-US" altLang="en-US" sz="2800" dirty="0" err="1">
                <a:ea typeface="Arial" panose="020B0604020202020204" pitchFamily="34" charset="0"/>
              </a:rPr>
              <a:t>theo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 err="1">
                <a:ea typeface="Arial" panose="020B0604020202020204" pitchFamily="34" charset="0"/>
              </a:rPr>
              <a:t>dõi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 err="1">
                <a:ea typeface="Arial" panose="020B0604020202020204" pitchFamily="34" charset="0"/>
              </a:rPr>
              <a:t>định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 err="1">
                <a:ea typeface="Arial" panose="020B0604020202020204" pitchFamily="34" charset="0"/>
              </a:rPr>
              <a:t>kỳ</a:t>
            </a:r>
            <a:endParaRPr lang="en-US" altLang="en-US" sz="2800" dirty="0">
              <a:ea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 err="1">
                <a:ea typeface="Arial" panose="020B0604020202020204" pitchFamily="34" charset="0"/>
              </a:rPr>
              <a:t>Khoảng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 err="1">
                <a:ea typeface="Arial" panose="020B0604020202020204" pitchFamily="34" charset="0"/>
              </a:rPr>
              <a:t>giữa</a:t>
            </a:r>
            <a:r>
              <a:rPr lang="en-US" altLang="en-US" sz="2800" dirty="0">
                <a:ea typeface="Arial" panose="020B0604020202020204" pitchFamily="34" charset="0"/>
              </a:rPr>
              <a:t>  →</a:t>
            </a:r>
            <a:r>
              <a:rPr lang="en-US" altLang="en-US" sz="2800" dirty="0" err="1">
                <a:ea typeface="Arial" panose="020B0604020202020204" pitchFamily="34" charset="0"/>
              </a:rPr>
              <a:t>kết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 err="1">
                <a:ea typeface="Arial" panose="020B0604020202020204" pitchFamily="34" charset="0"/>
              </a:rPr>
              <a:t>hợp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 err="1">
                <a:ea typeface="Arial" panose="020B0604020202020204" pitchFamily="34" charset="0"/>
              </a:rPr>
              <a:t>giống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 err="1">
                <a:ea typeface="Arial" panose="020B0604020202020204" pitchFamily="34" charset="0"/>
              </a:rPr>
              <a:t>như</a:t>
            </a:r>
            <a:r>
              <a:rPr lang="en-US" altLang="en-US" sz="2800" dirty="0">
                <a:ea typeface="Arial" panose="020B0604020202020204" pitchFamily="34" charset="0"/>
              </a:rPr>
              <a:t> IPS</a:t>
            </a:r>
            <a:endParaRPr lang="vi-VN" altLang="en-US" sz="2800" dirty="0">
              <a:ea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dirty="0" err="1">
                <a:latin typeface="Arial" panose="020B0604020202020204" pitchFamily="34" charset="0"/>
              </a:rPr>
              <a:t>đôi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khi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làm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tăng</a:t>
            </a:r>
            <a:r>
              <a:rPr lang="en-US" altLang="en-US" sz="2400" dirty="0">
                <a:latin typeface="Arial" panose="020B0604020202020204" pitchFamily="34" charset="0"/>
              </a:rPr>
              <a:t> lo </a:t>
            </a:r>
            <a:r>
              <a:rPr lang="en-US" altLang="en-US" sz="2400" dirty="0" err="1">
                <a:latin typeface="Arial" panose="020B0604020202020204" pitchFamily="34" charset="0"/>
              </a:rPr>
              <a:t>lắng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cho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sản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phụ</a:t>
            </a:r>
            <a:endParaRPr lang="el-GR" altLang="en-US" sz="240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>
            <a:extLst>
              <a:ext uri="{FF2B5EF4-FFF2-40B4-BE49-F238E27FC236}">
                <a16:creationId xmlns:a16="http://schemas.microsoft.com/office/drawing/2014/main" id="{8CFC080B-C0BE-4E2D-A31B-7E7F55EB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8677" name="Rectangle 5">
            <a:extLst>
              <a:ext uri="{FF2B5EF4-FFF2-40B4-BE49-F238E27FC236}">
                <a16:creationId xmlns:a16="http://schemas.microsoft.com/office/drawing/2014/main" id="{CF763ECA-C54A-4875-9E05-773C04B5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"/>
            <a:ext cx="8839200" cy="304800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B7F54861-70D7-4159-B95F-A9E14D85D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38600"/>
            <a:ext cx="8839200" cy="609600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  <p:bldP spid="2867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1214</Words>
  <Application>Microsoft Office PowerPoint</Application>
  <PresentationFormat>On-screen Show (4:3)</PresentationFormat>
  <Paragraphs>123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VNI-Aptima</vt:lpstr>
      <vt:lpstr>Default Design</vt:lpstr>
      <vt:lpstr>BS TRẦN NHẬT THĂNG BS TRỊNH NHỰT THƯ HƯƠNG ĐƠN VỊ CHẨN ĐOÁN TRƯỚC SINH-BV TỪ DŨ</vt:lpstr>
      <vt:lpstr>Các bệnh lý mục tiêu của sàng lọc trước sinh:</vt:lpstr>
      <vt:lpstr>CHƯƠNG TRÌNH SÀNG LỌC  BẤT THƯỜNG NHIỄM SẮC THỂ</vt:lpstr>
      <vt:lpstr>SÀNG LỌC BT NST QUÝ 1</vt:lpstr>
      <vt:lpstr>SÀNG LỌC BT NST QUÝ 1</vt:lpstr>
      <vt:lpstr>SÀNG LỌC BT NST QUÝ 1</vt:lpstr>
      <vt:lpstr>SÀNG LỌC BT NST QUÝ 2</vt:lpstr>
      <vt:lpstr>SÀNG LỌC KẾT HỢP QUÝ 1 &amp; 2</vt:lpstr>
      <vt:lpstr>PowerPoint Presentation</vt:lpstr>
      <vt:lpstr>PowerPoint Presentation</vt:lpstr>
      <vt:lpstr>Cut-off</vt:lpstr>
      <vt:lpstr>PowerPoint Presentation</vt:lpstr>
      <vt:lpstr>GENETIC SCAN</vt:lpstr>
      <vt:lpstr>Những chỉ điểm siêu âm hỗ trợ thêm trong sàng lọc quý 1</vt:lpstr>
      <vt:lpstr>PowerPoint Presentation</vt:lpstr>
      <vt:lpstr>CHƯƠNG TRÌNH SÀNG LỌC THALASSAEMIE</vt:lpstr>
      <vt:lpstr>Phương pháp sàng lọc</vt:lpstr>
      <vt:lpstr>Định hướng Δ loại đột biến gen</vt:lpstr>
      <vt:lpstr>Lưu đồ Δ</vt:lpstr>
      <vt:lpstr>Những vấn đề chẩn đoán tiền sản khác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 TRỊNH NHỰT THƯ HƯƠNG ĐƠN VỊ CHẨN ĐOÁN TRƯỚC SINH-BV TỪ DŨ</dc:title>
  <dc:creator>Thu Huong</dc:creator>
  <cp:lastModifiedBy>Nguyen Kinh Kha</cp:lastModifiedBy>
  <cp:revision>10</cp:revision>
  <dcterms:created xsi:type="dcterms:W3CDTF">2012-06-23T16:19:39Z</dcterms:created>
  <dcterms:modified xsi:type="dcterms:W3CDTF">2021-05-08T11:37:20Z</dcterms:modified>
</cp:coreProperties>
</file>