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259" r:id="rId3"/>
    <p:sldId id="276" r:id="rId4"/>
    <p:sldId id="258" r:id="rId5"/>
    <p:sldId id="261" r:id="rId6"/>
    <p:sldId id="275" r:id="rId7"/>
    <p:sldId id="267" r:id="rId8"/>
    <p:sldId id="268" r:id="rId9"/>
    <p:sldId id="269" r:id="rId10"/>
    <p:sldId id="270" r:id="rId11"/>
    <p:sldId id="273" r:id="rId12"/>
    <p:sldId id="278" r:id="rId13"/>
    <p:sldId id="323" r:id="rId14"/>
    <p:sldId id="277" r:id="rId15"/>
    <p:sldId id="280" r:id="rId16"/>
    <p:sldId id="281" r:id="rId17"/>
    <p:sldId id="282" r:id="rId18"/>
    <p:sldId id="283" r:id="rId19"/>
    <p:sldId id="284" r:id="rId20"/>
    <p:sldId id="285" r:id="rId21"/>
    <p:sldId id="287" r:id="rId22"/>
    <p:sldId id="286" r:id="rId23"/>
    <p:sldId id="324" r:id="rId24"/>
    <p:sldId id="288" r:id="rId25"/>
    <p:sldId id="289" r:id="rId26"/>
    <p:sldId id="290" r:id="rId27"/>
    <p:sldId id="291" r:id="rId28"/>
    <p:sldId id="326" r:id="rId29"/>
    <p:sldId id="330" r:id="rId30"/>
    <p:sldId id="331" r:id="rId31"/>
    <p:sldId id="292" r:id="rId32"/>
    <p:sldId id="337" r:id="rId33"/>
    <p:sldId id="338" r:id="rId34"/>
    <p:sldId id="293" r:id="rId35"/>
    <p:sldId id="322" r:id="rId36"/>
    <p:sldId id="294" r:id="rId37"/>
    <p:sldId id="295" r:id="rId38"/>
    <p:sldId id="296" r:id="rId39"/>
    <p:sldId id="336" r:id="rId40"/>
    <p:sldId id="332" r:id="rId41"/>
    <p:sldId id="298" r:id="rId42"/>
    <p:sldId id="299" r:id="rId43"/>
    <p:sldId id="335" r:id="rId44"/>
    <p:sldId id="327" r:id="rId45"/>
    <p:sldId id="328" r:id="rId46"/>
    <p:sldId id="329" r:id="rId47"/>
    <p:sldId id="334" r:id="rId48"/>
    <p:sldId id="300" r:id="rId49"/>
    <p:sldId id="301" r:id="rId50"/>
    <p:sldId id="302" r:id="rId51"/>
    <p:sldId id="319" r:id="rId52"/>
    <p:sldId id="321"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609" autoAdjust="0"/>
  </p:normalViewPr>
  <p:slideViewPr>
    <p:cSldViewPr snapToGrid="0" snapToObjects="1">
      <p:cViewPr>
        <p:scale>
          <a:sx n="58" d="100"/>
          <a:sy n="58" d="100"/>
        </p:scale>
        <p:origin x="-1902" y="-792"/>
      </p:cViewPr>
      <p:guideLst>
        <p:guide orient="horz" pos="2160"/>
        <p:guide pos="2880"/>
      </p:guideLst>
    </p:cSldViewPr>
  </p:slideViewPr>
  <p:notesTextViewPr>
    <p:cViewPr>
      <p:scale>
        <a:sx n="100" d="100"/>
        <a:sy n="100" d="100"/>
      </p:scale>
      <p:origin x="0" y="0"/>
    </p:cViewPr>
  </p:notesTextViewPr>
  <p:sorterViewPr>
    <p:cViewPr>
      <p:scale>
        <a:sx n="175" d="100"/>
        <a:sy n="175" d="100"/>
      </p:scale>
      <p:origin x="0" y="317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EE4E54-C97E-CC49-847D-29938C65080A}" type="datetimeFigureOut">
              <a:rPr lang="en-US" smtClean="0"/>
              <a:t>3/10/2017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273F99-26D3-9842-B5FD-A4462F1EEE9D}" type="slidenum">
              <a:rPr lang="en-US" smtClean="0"/>
              <a:t>‹#›</a:t>
            </a:fld>
            <a:endParaRPr lang="en-US"/>
          </a:p>
        </p:txBody>
      </p:sp>
    </p:spTree>
    <p:extLst>
      <p:ext uri="{BB962C8B-B14F-4D97-AF65-F5344CB8AC3E}">
        <p14:creationId xmlns:p14="http://schemas.microsoft.com/office/powerpoint/2010/main" val="7583433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a:ln/>
        </p:spPr>
      </p:sp>
      <p:sp>
        <p:nvSpPr>
          <p:cNvPr id="18434" name="Rectangle 3"/>
          <p:cNvSpPr>
            <a:spLocks noGrp="1" noChangeArrowheads="1"/>
          </p:cNvSpPr>
          <p:nvPr>
            <p:ph type="body" idx="3"/>
          </p:nvPr>
        </p:nvSpPr>
        <p:spPr>
          <a:xfrm>
            <a:off x="990807" y="4361201"/>
            <a:ext cx="5028579" cy="425814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8394" indent="-118394">
              <a:buFontTx/>
              <a:buChar char="•"/>
            </a:pPr>
            <a:r>
              <a:rPr lang="en-US" sz="1100">
                <a:latin typeface="Arial" charset="0"/>
              </a:rPr>
              <a:t>This slide reviews strategies for diagnosing gestational diabetes mellitus (GDM) from the 2016 ADA diabetes management guidelines.</a:t>
            </a:r>
          </a:p>
          <a:p>
            <a:pPr marL="456440" lvl="1"/>
            <a:endParaRPr lang="en-US" sz="1000">
              <a:latin typeface="Arial" charset="0"/>
            </a:endParaRPr>
          </a:p>
          <a:p>
            <a:pPr marL="456440" lvl="1"/>
            <a:endParaRPr lang="en-US" sz="1000">
              <a:latin typeface="Arial" charset="0"/>
            </a:endParaRPr>
          </a:p>
          <a:p>
            <a:pPr marL="456440" lvl="1"/>
            <a:endParaRPr lang="en-US" sz="1000">
              <a:latin typeface="Arial" charset="0"/>
            </a:endParaRPr>
          </a:p>
          <a:p>
            <a:pPr marL="456440" lvl="1"/>
            <a:endParaRPr lang="en-US" sz="1000">
              <a:latin typeface="Arial" charset="0"/>
            </a:endParaRPr>
          </a:p>
          <a:p>
            <a:pPr marL="456440" lvl="1"/>
            <a:endParaRPr lang="en-US" sz="1000">
              <a:latin typeface="Arial" charset="0"/>
            </a:endParaRPr>
          </a:p>
          <a:p>
            <a:pPr marL="456440" lvl="1"/>
            <a:endParaRPr lang="en-US" sz="1000">
              <a:latin typeface="Arial" charset="0"/>
            </a:endParaRPr>
          </a:p>
          <a:p>
            <a:pPr marL="456440" lvl="1"/>
            <a:endParaRPr lang="en-US" sz="1000">
              <a:latin typeface="Arial" charset="0"/>
            </a:endParaRPr>
          </a:p>
          <a:p>
            <a:pPr marL="456440" lvl="1">
              <a:buFont typeface="Arial" charset="0"/>
              <a:buChar char="–"/>
            </a:pPr>
            <a:endParaRPr lang="en-US" sz="1000">
              <a:latin typeface="Arial" charset="0"/>
            </a:endParaRPr>
          </a:p>
          <a:p>
            <a:pPr marL="118394" indent="-118394">
              <a:spcBef>
                <a:spcPct val="0"/>
              </a:spcBef>
            </a:pPr>
            <a:endParaRPr lang="en-US" sz="1000">
              <a:latin typeface="Arial" charset="0"/>
            </a:endParaRPr>
          </a:p>
          <a:p>
            <a:pPr marL="118394" indent="-118394">
              <a:spcBef>
                <a:spcPct val="0"/>
              </a:spcBef>
            </a:pPr>
            <a:r>
              <a:rPr lang="en-US" sz="1000">
                <a:latin typeface="Arial" charset="0"/>
              </a:rPr>
              <a:t>Refer to source document for full recommendations, including level of evidence rating. </a:t>
            </a:r>
          </a:p>
          <a:p>
            <a:pPr marL="118394" indent="-118394">
              <a:spcBef>
                <a:spcPct val="0"/>
              </a:spcBef>
            </a:pPr>
            <a:endParaRPr lang="en-US" sz="1000">
              <a:latin typeface="Arial" charset="0"/>
            </a:endParaRPr>
          </a:p>
          <a:p>
            <a:pPr marL="118394" indent="-118394">
              <a:spcBef>
                <a:spcPct val="0"/>
              </a:spcBef>
            </a:pPr>
            <a:endParaRPr lang="en-US" sz="1000">
              <a:latin typeface="Arial" charset="0"/>
            </a:endParaRPr>
          </a:p>
          <a:p>
            <a:pPr marL="118394" indent="-118394">
              <a:spcBef>
                <a:spcPct val="0"/>
              </a:spcBef>
            </a:pPr>
            <a:endParaRPr lang="en-US" sz="1000">
              <a:latin typeface="Arial" charset="0"/>
            </a:endParaRPr>
          </a:p>
          <a:p>
            <a:pPr marL="118394" indent="-118394">
              <a:spcBef>
                <a:spcPct val="0"/>
              </a:spcBef>
            </a:pPr>
            <a:endParaRPr lang="en-US" sz="1000">
              <a:latin typeface="Arial" charset="0"/>
            </a:endParaRPr>
          </a:p>
          <a:p>
            <a:pPr marL="118394" indent="-118394">
              <a:spcBef>
                <a:spcPct val="0"/>
              </a:spcBef>
            </a:pPr>
            <a:r>
              <a:rPr lang="en-US" sz="1000">
                <a:latin typeface="Arial" charset="0"/>
              </a:rPr>
              <a:t>American Diabetes Association. Standards of medical care in diabetes—2016. </a:t>
            </a:r>
            <a:r>
              <a:rPr lang="en-US" sz="1000" i="1">
                <a:latin typeface="Arial" charset="0"/>
              </a:rPr>
              <a:t>Diabetes Care</a:t>
            </a:r>
            <a:r>
              <a:rPr lang="en-US" sz="1000">
                <a:latin typeface="Arial" charset="0"/>
              </a:rPr>
              <a:t>. 2016;39(suppl 1):S1-S106.</a:t>
            </a:r>
          </a:p>
          <a:p>
            <a:pPr marL="118394" indent="-118394">
              <a:lnSpc>
                <a:spcPct val="80000"/>
              </a:lnSpc>
              <a:spcBef>
                <a:spcPct val="0"/>
              </a:spcBef>
            </a:pPr>
            <a:endParaRPr lang="en-US" sz="1000">
              <a:latin typeface="Arial" charset="0"/>
              <a:cs typeface="Arial" charset="0"/>
            </a:endParaRPr>
          </a:p>
          <a:p>
            <a:pPr marL="118394" indent="-118394">
              <a:lnSpc>
                <a:spcPct val="80000"/>
              </a:lnSpc>
              <a:spcBef>
                <a:spcPct val="0"/>
              </a:spcBef>
            </a:pPr>
            <a:r>
              <a:rPr lang="en-US" sz="1000">
                <a:latin typeface="Arial" charset="0"/>
                <a:cs typeface="Arial" charset="0"/>
              </a:rPr>
              <a:t>January 2016</a:t>
            </a:r>
          </a:p>
          <a:p>
            <a:pPr marL="118394" indent="-118394">
              <a:lnSpc>
                <a:spcPct val="80000"/>
              </a:lnSpc>
              <a:spcBef>
                <a:spcPct val="0"/>
              </a:spcBef>
            </a:pPr>
            <a:endParaRPr lang="en-US" sz="1000">
              <a:latin typeface="Arial" charset="0"/>
              <a:cs typeface="Arial" charset="0"/>
            </a:endParaRPr>
          </a:p>
          <a:p>
            <a:pPr marL="118394" indent="-118394">
              <a:lnSpc>
                <a:spcPct val="80000"/>
              </a:lnSpc>
              <a:spcBef>
                <a:spcPct val="0"/>
              </a:spcBef>
            </a:pPr>
            <a:r>
              <a:rPr lang="en-US" sz="1000" i="1">
                <a:latin typeface="Arial" charset="0"/>
                <a:cs typeface="Arial" charset="0"/>
              </a:rPr>
              <a:t>This slide was created by Ashfield Healthcare Communications and was not associated with funding via an educational grant or a promotional/commercial interest.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noTextEdit="1"/>
          </p:cNvSpPr>
          <p:nvPr>
            <p:ph type="sldImg"/>
          </p:nvPr>
        </p:nvSpPr>
        <p:spPr>
          <a:ln/>
        </p:spPr>
      </p:sp>
      <p:sp>
        <p:nvSpPr>
          <p:cNvPr id="22530" name="Rectangle 3"/>
          <p:cNvSpPr>
            <a:spLocks noGrp="1" noChangeArrowheads="1"/>
          </p:cNvSpPr>
          <p:nvPr>
            <p:ph type="body" idx="3"/>
          </p:nvPr>
        </p:nvSpPr>
        <p:spPr>
          <a:xfrm>
            <a:off x="990807" y="4361201"/>
            <a:ext cx="5028579" cy="425814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8394" indent="-118394">
              <a:buFontTx/>
              <a:buChar char="•"/>
            </a:pPr>
            <a:r>
              <a:rPr lang="en-US" sz="1100">
                <a:latin typeface="Arial" charset="0"/>
              </a:rPr>
              <a:t>This slide reviews strategies for screening and diagnosis gestational diabetes mellitus (GDM) in women from the 2016 ADA diabetes management guidelines.</a:t>
            </a:r>
          </a:p>
          <a:p>
            <a:pPr marL="456440" lvl="1"/>
            <a:endParaRPr lang="en-US" sz="1000">
              <a:latin typeface="Arial" charset="0"/>
            </a:endParaRPr>
          </a:p>
          <a:p>
            <a:pPr marL="456440" lvl="1"/>
            <a:endParaRPr lang="en-US" sz="1000">
              <a:latin typeface="Arial" charset="0"/>
            </a:endParaRPr>
          </a:p>
          <a:p>
            <a:pPr marL="456440" lvl="1"/>
            <a:endParaRPr lang="en-US" sz="1000">
              <a:latin typeface="Arial" charset="0"/>
            </a:endParaRPr>
          </a:p>
          <a:p>
            <a:pPr marL="456440" lvl="1"/>
            <a:endParaRPr lang="en-US" sz="1000">
              <a:latin typeface="Arial" charset="0"/>
            </a:endParaRPr>
          </a:p>
          <a:p>
            <a:pPr marL="456440" lvl="1"/>
            <a:endParaRPr lang="en-US" sz="1000">
              <a:latin typeface="Arial" charset="0"/>
            </a:endParaRPr>
          </a:p>
          <a:p>
            <a:pPr marL="456440" lvl="1"/>
            <a:endParaRPr lang="en-US" sz="1000">
              <a:latin typeface="Arial" charset="0"/>
            </a:endParaRPr>
          </a:p>
          <a:p>
            <a:pPr marL="456440" lvl="1"/>
            <a:endParaRPr lang="en-US" sz="1000">
              <a:latin typeface="Arial" charset="0"/>
            </a:endParaRPr>
          </a:p>
          <a:p>
            <a:pPr marL="456440" lvl="1">
              <a:buFont typeface="Arial" charset="0"/>
              <a:buChar char="–"/>
            </a:pPr>
            <a:endParaRPr lang="en-US" sz="1000">
              <a:latin typeface="Arial" charset="0"/>
            </a:endParaRPr>
          </a:p>
          <a:p>
            <a:pPr marL="118394" indent="-118394">
              <a:spcBef>
                <a:spcPct val="0"/>
              </a:spcBef>
            </a:pPr>
            <a:endParaRPr lang="en-US" sz="1000">
              <a:latin typeface="Arial" charset="0"/>
            </a:endParaRPr>
          </a:p>
          <a:p>
            <a:pPr marL="118394" indent="-118394">
              <a:spcBef>
                <a:spcPct val="0"/>
              </a:spcBef>
            </a:pPr>
            <a:r>
              <a:rPr lang="en-US" sz="1000">
                <a:latin typeface="Arial" charset="0"/>
              </a:rPr>
              <a:t>Refer to source document for full recommendations, including level of evidence rating. </a:t>
            </a:r>
          </a:p>
          <a:p>
            <a:pPr marL="118394" indent="-118394">
              <a:spcBef>
                <a:spcPct val="0"/>
              </a:spcBef>
            </a:pPr>
            <a:endParaRPr lang="en-US" sz="1000">
              <a:latin typeface="Arial" charset="0"/>
            </a:endParaRPr>
          </a:p>
          <a:p>
            <a:pPr marL="118394" indent="-118394">
              <a:spcBef>
                <a:spcPct val="0"/>
              </a:spcBef>
            </a:pPr>
            <a:endParaRPr lang="en-US" sz="1000">
              <a:latin typeface="Arial" charset="0"/>
            </a:endParaRPr>
          </a:p>
          <a:p>
            <a:pPr marL="118394" indent="-118394">
              <a:spcBef>
                <a:spcPct val="0"/>
              </a:spcBef>
            </a:pPr>
            <a:endParaRPr lang="en-US" sz="1000">
              <a:latin typeface="Arial" charset="0"/>
            </a:endParaRPr>
          </a:p>
          <a:p>
            <a:pPr marL="118394" indent="-118394">
              <a:spcBef>
                <a:spcPct val="0"/>
              </a:spcBef>
            </a:pPr>
            <a:endParaRPr lang="en-US" sz="1000">
              <a:latin typeface="Arial" charset="0"/>
            </a:endParaRPr>
          </a:p>
          <a:p>
            <a:pPr marL="118394" indent="-118394">
              <a:spcBef>
                <a:spcPct val="0"/>
              </a:spcBef>
            </a:pPr>
            <a:r>
              <a:rPr lang="en-US" sz="1000">
                <a:latin typeface="Arial" charset="0"/>
              </a:rPr>
              <a:t>American Diabetes Association. Standards of medical care in diabetes—2016. </a:t>
            </a:r>
            <a:r>
              <a:rPr lang="en-US" sz="1000" i="1">
                <a:latin typeface="Arial" charset="0"/>
              </a:rPr>
              <a:t>Diabetes Care</a:t>
            </a:r>
            <a:r>
              <a:rPr lang="en-US" sz="1000">
                <a:latin typeface="Arial" charset="0"/>
              </a:rPr>
              <a:t>. 2016;39(suppl 1):S1-S106.</a:t>
            </a:r>
          </a:p>
          <a:p>
            <a:pPr marL="118394" indent="-118394">
              <a:lnSpc>
                <a:spcPct val="80000"/>
              </a:lnSpc>
              <a:spcBef>
                <a:spcPct val="0"/>
              </a:spcBef>
            </a:pPr>
            <a:endParaRPr lang="en-US" sz="1000">
              <a:latin typeface="Arial" charset="0"/>
              <a:cs typeface="Arial" charset="0"/>
            </a:endParaRPr>
          </a:p>
          <a:p>
            <a:pPr marL="118394" indent="-118394">
              <a:lnSpc>
                <a:spcPct val="80000"/>
              </a:lnSpc>
              <a:spcBef>
                <a:spcPct val="0"/>
              </a:spcBef>
            </a:pPr>
            <a:r>
              <a:rPr lang="en-US" sz="1000">
                <a:latin typeface="Arial" charset="0"/>
                <a:cs typeface="Arial" charset="0"/>
              </a:rPr>
              <a:t>January 2016</a:t>
            </a:r>
          </a:p>
          <a:p>
            <a:pPr marL="118394" indent="-118394">
              <a:lnSpc>
                <a:spcPct val="80000"/>
              </a:lnSpc>
              <a:spcBef>
                <a:spcPct val="0"/>
              </a:spcBef>
            </a:pPr>
            <a:endParaRPr lang="en-US" sz="1000">
              <a:latin typeface="Arial" charset="0"/>
              <a:cs typeface="Arial" charset="0"/>
            </a:endParaRPr>
          </a:p>
          <a:p>
            <a:pPr marL="118394" indent="-118394">
              <a:lnSpc>
                <a:spcPct val="80000"/>
              </a:lnSpc>
              <a:spcBef>
                <a:spcPct val="0"/>
              </a:spcBef>
            </a:pPr>
            <a:r>
              <a:rPr lang="en-US" sz="1000" i="1">
                <a:latin typeface="Arial" charset="0"/>
                <a:cs typeface="Arial" charset="0"/>
              </a:rPr>
              <a:t>This slide was created by Ashfield Healthcare Communications and was not associated with funding via an educational grant or a promotional/commercial interest.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TextEdit="1"/>
          </p:cNvSpPr>
          <p:nvPr>
            <p:ph type="sldImg"/>
          </p:nvPr>
        </p:nvSpPr>
        <p:spPr>
          <a:ln/>
        </p:spPr>
      </p:sp>
      <p:sp>
        <p:nvSpPr>
          <p:cNvPr id="24578" name="Rectangle 3"/>
          <p:cNvSpPr>
            <a:spLocks noGrp="1" noChangeArrowheads="1"/>
          </p:cNvSpPr>
          <p:nvPr>
            <p:ph type="body" idx="3"/>
          </p:nvPr>
        </p:nvSpPr>
        <p:spPr>
          <a:xfrm>
            <a:off x="990807" y="4361201"/>
            <a:ext cx="5028579" cy="425814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8394" indent="-118394">
              <a:buFontTx/>
              <a:buChar char="•"/>
            </a:pPr>
            <a:r>
              <a:rPr lang="en-US" sz="1100">
                <a:latin typeface="Arial" charset="0"/>
              </a:rPr>
              <a:t>This slide reviews glycemic targets during pregnancy from the 2016 ADA diabetes management guidelines.</a:t>
            </a:r>
          </a:p>
          <a:p>
            <a:pPr marL="456440" lvl="1"/>
            <a:endParaRPr lang="en-US" sz="1000">
              <a:latin typeface="Arial" charset="0"/>
            </a:endParaRPr>
          </a:p>
          <a:p>
            <a:pPr marL="456440" lvl="1"/>
            <a:endParaRPr lang="en-US" sz="1000">
              <a:latin typeface="Arial" charset="0"/>
            </a:endParaRPr>
          </a:p>
          <a:p>
            <a:pPr marL="456440" lvl="1"/>
            <a:endParaRPr lang="en-US" sz="1000">
              <a:latin typeface="Arial" charset="0"/>
            </a:endParaRPr>
          </a:p>
          <a:p>
            <a:pPr marL="456440" lvl="1"/>
            <a:endParaRPr lang="en-US" sz="1000">
              <a:latin typeface="Arial" charset="0"/>
            </a:endParaRPr>
          </a:p>
          <a:p>
            <a:pPr marL="456440" lvl="1"/>
            <a:endParaRPr lang="en-US" sz="1000">
              <a:latin typeface="Arial" charset="0"/>
            </a:endParaRPr>
          </a:p>
          <a:p>
            <a:pPr marL="456440" lvl="1"/>
            <a:endParaRPr lang="en-US" sz="1000">
              <a:latin typeface="Arial" charset="0"/>
            </a:endParaRPr>
          </a:p>
          <a:p>
            <a:pPr marL="456440" lvl="1"/>
            <a:endParaRPr lang="en-US" sz="1000">
              <a:latin typeface="Arial" charset="0"/>
            </a:endParaRPr>
          </a:p>
          <a:p>
            <a:pPr marL="456440" lvl="1">
              <a:buFont typeface="Arial" charset="0"/>
              <a:buChar char="–"/>
            </a:pPr>
            <a:endParaRPr lang="en-US" sz="1000">
              <a:latin typeface="Arial" charset="0"/>
            </a:endParaRPr>
          </a:p>
          <a:p>
            <a:pPr marL="118394" indent="-118394">
              <a:spcBef>
                <a:spcPct val="0"/>
              </a:spcBef>
            </a:pPr>
            <a:endParaRPr lang="en-US" sz="1000">
              <a:latin typeface="Arial" charset="0"/>
            </a:endParaRPr>
          </a:p>
          <a:p>
            <a:pPr marL="118394" indent="-118394">
              <a:spcBef>
                <a:spcPct val="0"/>
              </a:spcBef>
            </a:pPr>
            <a:r>
              <a:rPr lang="en-US" sz="1000">
                <a:latin typeface="Arial" charset="0"/>
              </a:rPr>
              <a:t>Refer to source document for full recommendations, including level of evidence rating. </a:t>
            </a:r>
          </a:p>
          <a:p>
            <a:pPr marL="118394" indent="-118394">
              <a:spcBef>
                <a:spcPct val="0"/>
              </a:spcBef>
            </a:pPr>
            <a:endParaRPr lang="en-US" sz="1000">
              <a:latin typeface="Arial" charset="0"/>
            </a:endParaRPr>
          </a:p>
          <a:p>
            <a:pPr marL="118394" indent="-118394">
              <a:spcBef>
                <a:spcPct val="0"/>
              </a:spcBef>
            </a:pPr>
            <a:endParaRPr lang="en-US" sz="1000">
              <a:latin typeface="Arial" charset="0"/>
            </a:endParaRPr>
          </a:p>
          <a:p>
            <a:pPr marL="118394" indent="-118394">
              <a:spcBef>
                <a:spcPct val="0"/>
              </a:spcBef>
            </a:pPr>
            <a:endParaRPr lang="en-US" sz="1000">
              <a:latin typeface="Arial" charset="0"/>
            </a:endParaRPr>
          </a:p>
          <a:p>
            <a:pPr marL="118394" indent="-118394">
              <a:spcBef>
                <a:spcPct val="0"/>
              </a:spcBef>
            </a:pPr>
            <a:endParaRPr lang="en-US" sz="1000">
              <a:latin typeface="Arial" charset="0"/>
            </a:endParaRPr>
          </a:p>
          <a:p>
            <a:pPr marL="118394" indent="-118394">
              <a:spcBef>
                <a:spcPct val="0"/>
              </a:spcBef>
            </a:pPr>
            <a:r>
              <a:rPr lang="en-US" sz="1000">
                <a:latin typeface="Arial" charset="0"/>
              </a:rPr>
              <a:t>American Diabetes Association. Standards of medical care in diabetes—2016. </a:t>
            </a:r>
            <a:r>
              <a:rPr lang="en-US" sz="1000" i="1">
                <a:latin typeface="Arial" charset="0"/>
              </a:rPr>
              <a:t>Diabetes Care</a:t>
            </a:r>
            <a:r>
              <a:rPr lang="en-US" sz="1000">
                <a:latin typeface="Arial" charset="0"/>
              </a:rPr>
              <a:t>. 2016;39(suppl 1):S1-S106.</a:t>
            </a:r>
          </a:p>
          <a:p>
            <a:pPr marL="118394" indent="-118394">
              <a:lnSpc>
                <a:spcPct val="80000"/>
              </a:lnSpc>
              <a:spcBef>
                <a:spcPct val="0"/>
              </a:spcBef>
            </a:pPr>
            <a:endParaRPr lang="en-US" sz="1000">
              <a:latin typeface="Arial" charset="0"/>
              <a:cs typeface="Arial" charset="0"/>
            </a:endParaRPr>
          </a:p>
          <a:p>
            <a:pPr marL="118394" indent="-118394">
              <a:lnSpc>
                <a:spcPct val="80000"/>
              </a:lnSpc>
              <a:spcBef>
                <a:spcPct val="0"/>
              </a:spcBef>
            </a:pPr>
            <a:r>
              <a:rPr lang="en-US" sz="1000">
                <a:latin typeface="Arial" charset="0"/>
                <a:cs typeface="Arial" charset="0"/>
              </a:rPr>
              <a:t>January 2016</a:t>
            </a:r>
          </a:p>
          <a:p>
            <a:pPr marL="118394" indent="-118394">
              <a:lnSpc>
                <a:spcPct val="80000"/>
              </a:lnSpc>
              <a:spcBef>
                <a:spcPct val="0"/>
              </a:spcBef>
            </a:pPr>
            <a:endParaRPr lang="en-US" sz="1000">
              <a:latin typeface="Arial" charset="0"/>
              <a:cs typeface="Arial" charset="0"/>
            </a:endParaRPr>
          </a:p>
          <a:p>
            <a:pPr marL="118394" indent="-118394">
              <a:lnSpc>
                <a:spcPct val="80000"/>
              </a:lnSpc>
              <a:spcBef>
                <a:spcPct val="0"/>
              </a:spcBef>
            </a:pPr>
            <a:r>
              <a:rPr lang="en-US" sz="1000" i="1">
                <a:latin typeface="Arial" charset="0"/>
                <a:cs typeface="Arial" charset="0"/>
              </a:rPr>
              <a:t>This slide was created by Ashfield Healthcare Communications and was not associated with funding via an educational grant or a promotional/commercial interest.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3/10/2017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3/10/2017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toryboard">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3/10/2017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1A0C47-018D-4460-B945-BFF7981B6CA6}" type="datetimeFigureOut">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en-US" smtClean="0"/>
              <a:t>Click to edit Master title style</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51A0C47-018D-4460-B945-BFF7981B6CA6}" type="datetimeFigureOut">
              <a:rPr lang="en-US" smtClean="0"/>
              <a:t>3/10/2017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651A0C47-018D-4460-B945-BFF7981B6CA6}" type="datetimeFigureOut">
              <a:rPr lang="en-US" smtClean="0"/>
              <a:t>3/10/2017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1F5A0A-F6FC-4FFD-9B49-0DA8697211D9}" type="slidenum">
              <a:rPr lang="en-US" smtClean="0"/>
              <a:t>‹#›</a:t>
            </a:fld>
            <a:endParaRPr lang="en-US"/>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51A0C47-018D-4460-B945-BFF7981B6CA6}" type="datetimeFigureOut">
              <a:rPr lang="en-US" smtClean="0"/>
              <a:t>3/10/2017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A0C47-018D-4460-B945-BFF7981B6CA6}" type="datetimeFigureOut">
              <a:rPr lang="en-US" smtClean="0"/>
              <a:t>3/10/2017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3/10/2017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en-US" smtClean="0"/>
              <a:t>Click to edit Master title style</a:t>
            </a:r>
            <a:endParaRPr/>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651A0C47-018D-4460-B945-BFF7981B6CA6}" type="datetimeFigureOut">
              <a:rPr lang="en-US" smtClean="0"/>
              <a:t>3/10/2017</a:t>
            </a:fld>
            <a:endParaRPr lang="en-US"/>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9C1F5A0A-F6FC-4FFD-9B49-0DA8697211D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FF00"/>
                </a:solidFill>
              </a:rPr>
              <a:t/>
            </a:r>
            <a:br>
              <a:rPr lang="en-US" dirty="0" smtClean="0">
                <a:solidFill>
                  <a:srgbClr val="FFFF00"/>
                </a:solidFill>
              </a:rPr>
            </a:br>
            <a:r>
              <a:rPr lang="en-US" dirty="0" smtClean="0">
                <a:solidFill>
                  <a:srgbClr val="FFFF00"/>
                </a:solidFill>
              </a:rPr>
              <a:t/>
            </a:r>
            <a:br>
              <a:rPr lang="en-US" dirty="0" smtClean="0">
                <a:solidFill>
                  <a:srgbClr val="FFFF00"/>
                </a:solidFill>
              </a:rPr>
            </a:br>
            <a:r>
              <a:rPr lang="en-US" dirty="0">
                <a:solidFill>
                  <a:srgbClr val="FFFF00"/>
                </a:solidFill>
              </a:rPr>
              <a:t/>
            </a:r>
            <a:br>
              <a:rPr lang="en-US" dirty="0">
                <a:solidFill>
                  <a:srgbClr val="FFFF00"/>
                </a:solidFill>
              </a:rPr>
            </a:br>
            <a:r>
              <a:rPr lang="en-US" dirty="0" smtClean="0">
                <a:solidFill>
                  <a:srgbClr val="FFFF00"/>
                </a:solidFill>
              </a:rPr>
              <a:t/>
            </a:r>
            <a:br>
              <a:rPr lang="en-US" dirty="0" smtClean="0">
                <a:solidFill>
                  <a:srgbClr val="FFFF00"/>
                </a:solidFill>
              </a:rPr>
            </a:br>
            <a:r>
              <a:rPr lang="en-US" dirty="0">
                <a:solidFill>
                  <a:srgbClr val="FFFF00"/>
                </a:solidFill>
              </a:rPr>
              <a:t/>
            </a:r>
            <a:br>
              <a:rPr lang="en-US" dirty="0">
                <a:solidFill>
                  <a:srgbClr val="FFFF00"/>
                </a:solidFill>
              </a:rPr>
            </a:br>
            <a:r>
              <a:rPr lang="en-US" dirty="0">
                <a:solidFill>
                  <a:srgbClr val="FFFF00"/>
                </a:solidFill>
              </a:rPr>
              <a:t/>
            </a:r>
            <a:br>
              <a:rPr lang="en-US" dirty="0">
                <a:solidFill>
                  <a:srgbClr val="FFFF00"/>
                </a:solidFill>
              </a:rPr>
            </a:br>
            <a:r>
              <a:rPr lang="en-US" dirty="0" smtClean="0">
                <a:solidFill>
                  <a:srgbClr val="FFFF00"/>
                </a:solidFill>
              </a:rPr>
              <a:t/>
            </a:r>
            <a:br>
              <a:rPr lang="en-US" dirty="0" smtClean="0">
                <a:solidFill>
                  <a:srgbClr val="FFFF00"/>
                </a:solidFill>
              </a:rPr>
            </a:br>
            <a:r>
              <a:rPr lang="en-US" dirty="0">
                <a:solidFill>
                  <a:srgbClr val="FFFF00"/>
                </a:solidFill>
              </a:rPr>
              <a:t/>
            </a:r>
            <a:br>
              <a:rPr lang="en-US" dirty="0">
                <a:solidFill>
                  <a:srgbClr val="FFFF00"/>
                </a:solidFill>
              </a:rPr>
            </a:br>
            <a:r>
              <a:rPr lang="en-US" dirty="0" smtClean="0">
                <a:solidFill>
                  <a:srgbClr val="FFFF00"/>
                </a:solidFill>
              </a:rPr>
              <a:t/>
            </a:r>
            <a:br>
              <a:rPr lang="en-US" dirty="0" smtClean="0">
                <a:solidFill>
                  <a:srgbClr val="FFFF00"/>
                </a:solidFill>
              </a:rPr>
            </a:br>
            <a:r>
              <a:rPr lang="en-US" dirty="0" smtClean="0">
                <a:solidFill>
                  <a:srgbClr val="FFFF00"/>
                </a:solidFill>
              </a:rPr>
              <a:t>ĐÁI THÁO ĐƯỜNG </a:t>
            </a:r>
            <a:br>
              <a:rPr lang="en-US" dirty="0" smtClean="0">
                <a:solidFill>
                  <a:srgbClr val="FFFF00"/>
                </a:solidFill>
              </a:rPr>
            </a:br>
            <a:r>
              <a:rPr lang="en-US" dirty="0" smtClean="0">
                <a:solidFill>
                  <a:srgbClr val="FFFF00"/>
                </a:solidFill>
              </a:rPr>
              <a:t>VÀ THAI KỲ</a:t>
            </a:r>
            <a:endParaRPr lang="en-US" dirty="0">
              <a:solidFill>
                <a:srgbClr val="FFFF00"/>
              </a:solidFill>
            </a:endParaRPr>
          </a:p>
        </p:txBody>
      </p:sp>
      <p:sp>
        <p:nvSpPr>
          <p:cNvPr id="3" name="Subtitle 2"/>
          <p:cNvSpPr>
            <a:spLocks noGrp="1"/>
          </p:cNvSpPr>
          <p:nvPr>
            <p:ph type="subTitle" idx="1"/>
          </p:nvPr>
        </p:nvSpPr>
        <p:spPr>
          <a:xfrm>
            <a:off x="685800" y="3880555"/>
            <a:ext cx="7772400" cy="733777"/>
          </a:xfrm>
        </p:spPr>
        <p:txBody>
          <a:bodyPr>
            <a:normAutofit/>
          </a:bodyPr>
          <a:lstStyle/>
          <a:p>
            <a:r>
              <a:rPr lang="en-US" dirty="0" smtClean="0"/>
              <a:t>BỆNH VIỆN TỪ DŨ</a:t>
            </a:r>
            <a:endParaRPr lang="en-US" dirty="0"/>
          </a:p>
        </p:txBody>
      </p:sp>
      <p:pic>
        <p:nvPicPr>
          <p:cNvPr id="307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 y="156825"/>
            <a:ext cx="1358536" cy="14267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70023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solidFill>
                <a:srgbClr val="FFFF00"/>
              </a:solidFill>
            </a:endParaRPr>
          </a:p>
        </p:txBody>
      </p:sp>
      <p:sp>
        <p:nvSpPr>
          <p:cNvPr id="3" name="Content Placeholder 2"/>
          <p:cNvSpPr>
            <a:spLocks noGrp="1"/>
          </p:cNvSpPr>
          <p:nvPr>
            <p:ph idx="1"/>
          </p:nvPr>
        </p:nvSpPr>
        <p:spPr>
          <a:xfrm>
            <a:off x="306170" y="1122682"/>
            <a:ext cx="8754200" cy="5636091"/>
          </a:xfrm>
        </p:spPr>
        <p:txBody>
          <a:bodyPr>
            <a:normAutofit fontScale="32500" lnSpcReduction="20000"/>
          </a:bodyPr>
          <a:lstStyle/>
          <a:p>
            <a:pPr marL="0" indent="0">
              <a:buNone/>
            </a:pPr>
            <a:endParaRPr lang="en-US" sz="3800" dirty="0" smtClean="0"/>
          </a:p>
          <a:p>
            <a:r>
              <a:rPr lang="en-US" sz="5100" dirty="0"/>
              <a:t> </a:t>
            </a:r>
            <a:r>
              <a:rPr lang="en-US" sz="9800" dirty="0" smtClean="0"/>
              <a:t>2025 </a:t>
            </a:r>
            <a:r>
              <a:rPr lang="en-US" sz="9800" dirty="0" err="1" smtClean="0"/>
              <a:t>hầu</a:t>
            </a:r>
            <a:r>
              <a:rPr lang="en-US" sz="9800" dirty="0" smtClean="0"/>
              <a:t> </a:t>
            </a:r>
            <a:r>
              <a:rPr lang="en-US" sz="9800" dirty="0" err="1" smtClean="0"/>
              <a:t>hết</a:t>
            </a:r>
            <a:r>
              <a:rPr lang="en-US" sz="9800" dirty="0" smtClean="0"/>
              <a:t> </a:t>
            </a:r>
            <a:r>
              <a:rPr lang="en-US" sz="9800" dirty="0" err="1" smtClean="0"/>
              <a:t>tuổi</a:t>
            </a:r>
            <a:r>
              <a:rPr lang="en-US" sz="9800" dirty="0" smtClean="0"/>
              <a:t> BN DTD </a:t>
            </a:r>
            <a:r>
              <a:rPr lang="en-US" sz="9800" dirty="0" err="1" smtClean="0"/>
              <a:t>các</a:t>
            </a:r>
            <a:r>
              <a:rPr lang="en-US" sz="9800" dirty="0" smtClean="0"/>
              <a:t> </a:t>
            </a:r>
            <a:r>
              <a:rPr lang="en-US" sz="9800" dirty="0" err="1" smtClean="0"/>
              <a:t>quốc</a:t>
            </a:r>
            <a:r>
              <a:rPr lang="en-US" sz="9800" dirty="0" smtClean="0"/>
              <a:t> </a:t>
            </a:r>
            <a:r>
              <a:rPr lang="en-US" sz="9800" dirty="0" err="1" smtClean="0"/>
              <a:t>gia</a:t>
            </a:r>
            <a:r>
              <a:rPr lang="en-US" sz="9800" dirty="0" smtClean="0"/>
              <a:t> </a:t>
            </a:r>
            <a:r>
              <a:rPr lang="en-US" sz="9800" dirty="0" err="1" smtClean="0"/>
              <a:t>đã</a:t>
            </a:r>
            <a:r>
              <a:rPr lang="en-US" sz="9800" dirty="0" smtClean="0"/>
              <a:t> </a:t>
            </a:r>
            <a:r>
              <a:rPr lang="en-US" sz="9800" dirty="0" err="1" smtClean="0"/>
              <a:t>phát</a:t>
            </a:r>
            <a:r>
              <a:rPr lang="en-US" sz="9800" dirty="0" smtClean="0"/>
              <a:t> </a:t>
            </a:r>
            <a:r>
              <a:rPr lang="en-US" sz="9800" dirty="0" err="1" smtClean="0"/>
              <a:t>triển</a:t>
            </a:r>
            <a:r>
              <a:rPr lang="en-US" sz="9800" dirty="0" smtClean="0"/>
              <a:t>  &gt; = 65 </a:t>
            </a:r>
            <a:r>
              <a:rPr lang="en-US" sz="9800" dirty="0" err="1" smtClean="0"/>
              <a:t>tuổi</a:t>
            </a:r>
            <a:r>
              <a:rPr lang="en-US" sz="9800" dirty="0" smtClean="0"/>
              <a:t> , </a:t>
            </a:r>
            <a:r>
              <a:rPr lang="en-US" sz="9800" dirty="0" err="1" smtClean="0"/>
              <a:t>ở</a:t>
            </a:r>
            <a:r>
              <a:rPr lang="en-US" sz="9800" dirty="0" smtClean="0"/>
              <a:t> </a:t>
            </a:r>
            <a:r>
              <a:rPr lang="en-US" sz="9800" dirty="0" err="1" smtClean="0"/>
              <a:t>các</a:t>
            </a:r>
            <a:r>
              <a:rPr lang="en-US" sz="9800" dirty="0" smtClean="0"/>
              <a:t> </a:t>
            </a:r>
            <a:r>
              <a:rPr lang="en-US" sz="9800" dirty="0" err="1" smtClean="0"/>
              <a:t>quốc</a:t>
            </a:r>
            <a:r>
              <a:rPr lang="en-US" sz="9800" dirty="0" smtClean="0"/>
              <a:t> </a:t>
            </a:r>
            <a:r>
              <a:rPr lang="en-US" sz="9800" dirty="0" err="1" smtClean="0"/>
              <a:t>gia</a:t>
            </a:r>
            <a:r>
              <a:rPr lang="en-US" sz="9800" dirty="0" smtClean="0"/>
              <a:t> </a:t>
            </a:r>
            <a:r>
              <a:rPr lang="en-US" sz="9800" dirty="0" err="1" smtClean="0"/>
              <a:t>đang</a:t>
            </a:r>
            <a:r>
              <a:rPr lang="en-US" sz="9800" dirty="0" smtClean="0"/>
              <a:t> </a:t>
            </a:r>
            <a:r>
              <a:rPr lang="en-US" sz="9800" dirty="0" err="1" smtClean="0"/>
              <a:t>phát</a:t>
            </a:r>
            <a:r>
              <a:rPr lang="en-US" sz="9800" dirty="0" smtClean="0"/>
              <a:t> </a:t>
            </a:r>
            <a:r>
              <a:rPr lang="en-US" sz="9800" dirty="0" err="1" smtClean="0"/>
              <a:t>triển</a:t>
            </a:r>
            <a:r>
              <a:rPr lang="en-US" sz="9800" dirty="0" smtClean="0"/>
              <a:t> </a:t>
            </a:r>
            <a:r>
              <a:rPr lang="en-US" sz="9800" dirty="0" err="1" smtClean="0"/>
              <a:t>hầu</a:t>
            </a:r>
            <a:r>
              <a:rPr lang="en-US" sz="9800" dirty="0" smtClean="0"/>
              <a:t> </a:t>
            </a:r>
            <a:r>
              <a:rPr lang="en-US" sz="9800" dirty="0" err="1" smtClean="0"/>
              <a:t>như</a:t>
            </a:r>
            <a:r>
              <a:rPr lang="en-US" sz="9800" dirty="0" smtClean="0"/>
              <a:t> </a:t>
            </a:r>
            <a:r>
              <a:rPr lang="en-US" sz="9800" dirty="0" err="1" smtClean="0"/>
              <a:t>sẽ</a:t>
            </a:r>
            <a:r>
              <a:rPr lang="en-US" sz="9800" dirty="0" smtClean="0"/>
              <a:t> </a:t>
            </a:r>
            <a:r>
              <a:rPr lang="en-US" sz="9800" dirty="0" err="1" smtClean="0"/>
              <a:t>là</a:t>
            </a:r>
            <a:r>
              <a:rPr lang="en-US" sz="9800" dirty="0" smtClean="0"/>
              <a:t> 45- 60 </a:t>
            </a:r>
            <a:r>
              <a:rPr lang="en-US" sz="9800" dirty="0" err="1" smtClean="0"/>
              <a:t>tuổi</a:t>
            </a:r>
            <a:r>
              <a:rPr lang="en-US" sz="9800" dirty="0" smtClean="0"/>
              <a:t> </a:t>
            </a:r>
          </a:p>
          <a:p>
            <a:endParaRPr lang="en-US" sz="9800" dirty="0"/>
          </a:p>
          <a:p>
            <a:r>
              <a:rPr lang="en-US" sz="9800" dirty="0" smtClean="0"/>
              <a:t>DTD type </a:t>
            </a:r>
            <a:r>
              <a:rPr lang="en-US" sz="9800" dirty="0"/>
              <a:t>2 </a:t>
            </a:r>
            <a:r>
              <a:rPr lang="en-US" sz="9800" dirty="0" smtClean="0"/>
              <a:t>, </a:t>
            </a:r>
            <a:r>
              <a:rPr lang="en-US" sz="9800" dirty="0" err="1" smtClean="0"/>
              <a:t>sau</a:t>
            </a:r>
            <a:r>
              <a:rPr lang="en-US" sz="9800" dirty="0" smtClean="0"/>
              <a:t> </a:t>
            </a:r>
            <a:r>
              <a:rPr lang="en-US" sz="9800" dirty="0" err="1"/>
              <a:t>khi</a:t>
            </a:r>
            <a:r>
              <a:rPr lang="en-US" sz="9800" dirty="0"/>
              <a:t> </a:t>
            </a:r>
            <a:r>
              <a:rPr lang="en-US" sz="9800" dirty="0" err="1" smtClean="0"/>
              <a:t>có</a:t>
            </a:r>
            <a:r>
              <a:rPr lang="en-US" sz="9800" dirty="0" smtClean="0"/>
              <a:t>  DTD </a:t>
            </a:r>
            <a:r>
              <a:rPr lang="en-US" sz="9800" dirty="0" err="1" smtClean="0"/>
              <a:t>thai</a:t>
            </a:r>
            <a:r>
              <a:rPr lang="en-US" sz="9800" dirty="0" smtClean="0"/>
              <a:t> </a:t>
            </a:r>
            <a:r>
              <a:rPr lang="en-US" sz="9800" dirty="0" err="1" smtClean="0"/>
              <a:t>kì</a:t>
            </a:r>
            <a:r>
              <a:rPr lang="en-US" sz="9800" dirty="0" smtClean="0"/>
              <a:t>,  </a:t>
            </a:r>
            <a:r>
              <a:rPr lang="en-US" sz="9800" dirty="0"/>
              <a:t>15 </a:t>
            </a:r>
            <a:r>
              <a:rPr lang="en-US" sz="9800" dirty="0" err="1"/>
              <a:t>năm</a:t>
            </a:r>
            <a:r>
              <a:rPr lang="en-US" sz="9800" dirty="0"/>
              <a:t> </a:t>
            </a:r>
            <a:r>
              <a:rPr lang="en-US" sz="9800" dirty="0" err="1"/>
              <a:t>sau</a:t>
            </a:r>
            <a:r>
              <a:rPr lang="en-US" sz="9800" dirty="0"/>
              <a:t>: 15</a:t>
            </a:r>
            <a:r>
              <a:rPr lang="en-US" sz="9800" dirty="0" smtClean="0"/>
              <a:t>- 63%</a:t>
            </a:r>
          </a:p>
          <a:p>
            <a:pPr marL="0" indent="0">
              <a:buNone/>
            </a:pPr>
            <a:endParaRPr lang="en-US" sz="6700" dirty="0" smtClean="0"/>
          </a:p>
          <a:p>
            <a:pPr marL="0" indent="0">
              <a:buNone/>
            </a:pPr>
            <a:endParaRPr lang="en-US" sz="1800" dirty="0"/>
          </a:p>
          <a:p>
            <a:pPr marL="0" indent="0">
              <a:buNone/>
            </a:pPr>
            <a:endParaRPr lang="en-US" sz="1800" dirty="0" smtClean="0"/>
          </a:p>
          <a:p>
            <a:pPr marL="0" indent="0" algn="ctr">
              <a:buNone/>
            </a:pPr>
            <a:r>
              <a:rPr lang="en-US" sz="3500" i="1" dirty="0" err="1"/>
              <a:t>Lobner</a:t>
            </a:r>
            <a:r>
              <a:rPr lang="en-US" sz="3500" i="1" dirty="0"/>
              <a:t> K, et al. Predictors of postpartum diabetes in women with gestational diabetes mellitus. Diabetes 2006;55(3): 792e7</a:t>
            </a:r>
            <a:r>
              <a:rPr lang="en-US" sz="3500" dirty="0"/>
              <a:t>. </a:t>
            </a:r>
          </a:p>
          <a:p>
            <a:pPr algn="ctr"/>
            <a:endParaRPr lang="en-US" sz="1500" dirty="0"/>
          </a:p>
          <a:p>
            <a:pPr marL="0" indent="0">
              <a:buNone/>
            </a:pPr>
            <a:r>
              <a:rPr lang="en-US" sz="3800" dirty="0" smtClean="0"/>
              <a:t>		</a:t>
            </a:r>
            <a:endParaRPr lang="en-US" sz="3800" dirty="0"/>
          </a:p>
        </p:txBody>
      </p:sp>
    </p:spTree>
    <p:extLst>
      <p:ext uri="{BB962C8B-B14F-4D97-AF65-F5344CB8AC3E}">
        <p14:creationId xmlns:p14="http://schemas.microsoft.com/office/powerpoint/2010/main" val="15931367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83491" y="1869141"/>
            <a:ext cx="8595445" cy="4257022"/>
          </a:xfrm>
        </p:spPr>
        <p:txBody>
          <a:bodyPr>
            <a:normAutofit/>
          </a:bodyPr>
          <a:lstStyle/>
          <a:p>
            <a:pPr marL="0" indent="0">
              <a:buNone/>
            </a:pPr>
            <a:r>
              <a:rPr lang="en-US" sz="4800" dirty="0" smtClean="0">
                <a:solidFill>
                  <a:srgbClr val="FFFF00"/>
                </a:solidFill>
              </a:rPr>
              <a:t>TẦM SOÁT </a:t>
            </a:r>
          </a:p>
          <a:p>
            <a:pPr marL="0" indent="0">
              <a:buNone/>
            </a:pPr>
            <a:r>
              <a:rPr lang="en-US" sz="4800" dirty="0" smtClean="0">
                <a:solidFill>
                  <a:srgbClr val="FFFF00"/>
                </a:solidFill>
              </a:rPr>
              <a:t>ĐÁI THÁO ĐƯỜNG THAI KỲ </a:t>
            </a:r>
            <a:endParaRPr lang="en-US" sz="4800" dirty="0">
              <a:solidFill>
                <a:srgbClr val="FFFF00"/>
              </a:solidFill>
            </a:endParaRPr>
          </a:p>
        </p:txBody>
      </p:sp>
    </p:spTree>
    <p:extLst>
      <p:ext uri="{BB962C8B-B14F-4D97-AF65-F5344CB8AC3E}">
        <p14:creationId xmlns:p14="http://schemas.microsoft.com/office/powerpoint/2010/main" val="3370668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02058" y="1869141"/>
            <a:ext cx="8810898" cy="4257022"/>
          </a:xfrm>
        </p:spPr>
        <p:txBody>
          <a:bodyPr>
            <a:normAutofit/>
          </a:bodyPr>
          <a:lstStyle/>
          <a:p>
            <a:pPr marL="0" indent="0">
              <a:buNone/>
            </a:pPr>
            <a:r>
              <a:rPr lang="en-US" sz="3200" b="1" dirty="0" err="1" smtClean="0">
                <a:solidFill>
                  <a:srgbClr val="FFFF00"/>
                </a:solidFill>
                <a:effectLst/>
              </a:rPr>
              <a:t>Tăng</a:t>
            </a:r>
            <a:r>
              <a:rPr lang="en-US" sz="3200" b="1" dirty="0" smtClean="0">
                <a:solidFill>
                  <a:srgbClr val="FFFF00"/>
                </a:solidFill>
                <a:effectLst/>
              </a:rPr>
              <a:t> </a:t>
            </a:r>
            <a:r>
              <a:rPr lang="en-US" sz="3200" b="1" dirty="0" err="1" smtClean="0">
                <a:solidFill>
                  <a:srgbClr val="FFFF00"/>
                </a:solidFill>
                <a:effectLst/>
              </a:rPr>
              <a:t>đường</a:t>
            </a:r>
            <a:r>
              <a:rPr lang="en-US" sz="3200" b="1" dirty="0" smtClean="0">
                <a:solidFill>
                  <a:srgbClr val="FFFF00"/>
                </a:solidFill>
                <a:effectLst/>
              </a:rPr>
              <a:t> </a:t>
            </a:r>
            <a:r>
              <a:rPr lang="en-US" sz="3200" b="1" dirty="0" err="1" smtClean="0">
                <a:solidFill>
                  <a:srgbClr val="FFFF00"/>
                </a:solidFill>
                <a:effectLst/>
              </a:rPr>
              <a:t>huyết</a:t>
            </a:r>
            <a:r>
              <a:rPr lang="en-US" sz="3200" b="1" dirty="0" smtClean="0">
                <a:solidFill>
                  <a:srgbClr val="FFFF00"/>
                </a:solidFill>
                <a:effectLst/>
              </a:rPr>
              <a:t> (Hyperglycemia) :</a:t>
            </a:r>
          </a:p>
          <a:p>
            <a:pPr marL="0" indent="0">
              <a:buNone/>
            </a:pPr>
            <a:endParaRPr lang="en-US" sz="3200" dirty="0" smtClean="0">
              <a:effectLst/>
            </a:endParaRPr>
          </a:p>
          <a:p>
            <a:pPr lvl="1"/>
            <a:r>
              <a:rPr lang="en-US" sz="3200" dirty="0" smtClean="0">
                <a:effectLst/>
              </a:rPr>
              <a:t>DTD </a:t>
            </a:r>
            <a:r>
              <a:rPr lang="en-US" sz="3200" i="1" dirty="0" err="1" smtClean="0">
                <a:solidFill>
                  <a:srgbClr val="FFFF00"/>
                </a:solidFill>
                <a:effectLst/>
              </a:rPr>
              <a:t>và</a:t>
            </a:r>
            <a:r>
              <a:rPr lang="en-US" sz="3200" dirty="0" smtClean="0">
                <a:effectLst/>
              </a:rPr>
              <a:t> </a:t>
            </a:r>
            <a:r>
              <a:rPr lang="en-US" sz="3200" dirty="0" err="1">
                <a:effectLst/>
              </a:rPr>
              <a:t>thai</a:t>
            </a:r>
            <a:r>
              <a:rPr lang="en-US" sz="3200" dirty="0">
                <a:effectLst/>
              </a:rPr>
              <a:t> </a:t>
            </a:r>
            <a:r>
              <a:rPr lang="en-US" sz="3200" dirty="0" err="1" smtClean="0">
                <a:effectLst/>
              </a:rPr>
              <a:t>kỳ</a:t>
            </a:r>
            <a:r>
              <a:rPr lang="en-US" sz="3200" dirty="0" smtClean="0">
                <a:effectLst/>
              </a:rPr>
              <a:t> (</a:t>
            </a:r>
            <a:r>
              <a:rPr lang="en-US" sz="3200" dirty="0">
                <a:effectLst/>
              </a:rPr>
              <a:t>Diabetes in </a:t>
            </a:r>
            <a:r>
              <a:rPr lang="en-US" sz="3200" dirty="0" smtClean="0">
                <a:effectLst/>
              </a:rPr>
              <a:t>pregnancy)</a:t>
            </a:r>
          </a:p>
          <a:p>
            <a:pPr marL="349250" lvl="1" indent="0">
              <a:buNone/>
            </a:pPr>
            <a:endParaRPr lang="en-US" sz="3200" dirty="0" smtClean="0">
              <a:effectLst/>
            </a:endParaRPr>
          </a:p>
          <a:p>
            <a:pPr lvl="1"/>
            <a:r>
              <a:rPr lang="en-US" sz="3200" dirty="0" smtClean="0">
                <a:effectLst/>
              </a:rPr>
              <a:t>DTD </a:t>
            </a:r>
            <a:r>
              <a:rPr lang="en-US" sz="3200" dirty="0" err="1" smtClean="0">
                <a:effectLst/>
              </a:rPr>
              <a:t>thai</a:t>
            </a:r>
            <a:r>
              <a:rPr lang="en-US" sz="3200" dirty="0" smtClean="0">
                <a:effectLst/>
              </a:rPr>
              <a:t> </a:t>
            </a:r>
            <a:r>
              <a:rPr lang="en-US" sz="3200" dirty="0" err="1" smtClean="0">
                <a:effectLst/>
              </a:rPr>
              <a:t>kỳ</a:t>
            </a:r>
            <a:r>
              <a:rPr lang="en-US" sz="3200" dirty="0" smtClean="0">
                <a:effectLst/>
              </a:rPr>
              <a:t>  (Gestational </a:t>
            </a:r>
            <a:r>
              <a:rPr lang="en-US" sz="3200" dirty="0">
                <a:effectLst/>
              </a:rPr>
              <a:t>diabetes mellitus </a:t>
            </a:r>
            <a:r>
              <a:rPr lang="en-US" sz="3200" dirty="0" smtClean="0">
                <a:effectLst/>
              </a:rPr>
              <a:t>GDM)</a:t>
            </a:r>
            <a:endParaRPr lang="en-US" sz="3200" dirty="0"/>
          </a:p>
        </p:txBody>
      </p:sp>
    </p:spTree>
    <p:extLst>
      <p:ext uri="{BB962C8B-B14F-4D97-AF65-F5344CB8AC3E}">
        <p14:creationId xmlns:p14="http://schemas.microsoft.com/office/powerpoint/2010/main" val="145665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yoerglycemia in pregnancy.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8977"/>
            <a:ext cx="9144000" cy="4837933"/>
          </a:xfrm>
          <a:prstGeom prst="rect">
            <a:avLst/>
          </a:prstGeom>
        </p:spPr>
      </p:pic>
    </p:spTree>
    <p:extLst>
      <p:ext uri="{BB962C8B-B14F-4D97-AF65-F5344CB8AC3E}">
        <p14:creationId xmlns:p14="http://schemas.microsoft.com/office/powerpoint/2010/main" val="9948115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774" y="121023"/>
            <a:ext cx="9207690" cy="1429871"/>
          </a:xfrm>
        </p:spPr>
        <p:txBody>
          <a:bodyPr>
            <a:normAutofit fontScale="90000"/>
          </a:bodyPr>
          <a:lstStyle/>
          <a:p>
            <a:r>
              <a:rPr lang="en-US" dirty="0" smtClean="0"/>
              <a:t/>
            </a:r>
            <a:br>
              <a:rPr lang="en-US" dirty="0" smtClean="0"/>
            </a:br>
            <a:r>
              <a:rPr lang="en-US" dirty="0" smtClean="0"/>
              <a:t> </a:t>
            </a:r>
            <a:r>
              <a:rPr lang="en-US" sz="3600" b="1" dirty="0" err="1" smtClean="0">
                <a:solidFill>
                  <a:srgbClr val="FFFF00"/>
                </a:solidFill>
              </a:rPr>
              <a:t>Một</a:t>
            </a:r>
            <a:r>
              <a:rPr lang="en-US" sz="3600" b="1" dirty="0" smtClean="0">
                <a:solidFill>
                  <a:srgbClr val="FFFF00"/>
                </a:solidFill>
              </a:rPr>
              <a:t> </a:t>
            </a:r>
            <a:r>
              <a:rPr lang="en-US" sz="3600" b="1" dirty="0" err="1" smtClean="0">
                <a:solidFill>
                  <a:srgbClr val="FFFF00"/>
                </a:solidFill>
              </a:rPr>
              <a:t>số</a:t>
            </a:r>
            <a:r>
              <a:rPr lang="en-US" sz="3600" b="1" dirty="0" smtClean="0">
                <a:solidFill>
                  <a:srgbClr val="FFFF00"/>
                </a:solidFill>
              </a:rPr>
              <a:t> </a:t>
            </a:r>
            <a:r>
              <a:rPr lang="en-US" sz="3600" b="1" dirty="0" err="1" smtClean="0">
                <a:solidFill>
                  <a:srgbClr val="FFFF00"/>
                </a:solidFill>
              </a:rPr>
              <a:t>nguyên</a:t>
            </a:r>
            <a:r>
              <a:rPr lang="en-US" sz="3600" b="1" dirty="0" smtClean="0">
                <a:solidFill>
                  <a:srgbClr val="FFFF00"/>
                </a:solidFill>
              </a:rPr>
              <a:t> </a:t>
            </a:r>
            <a:r>
              <a:rPr lang="en-US" sz="3600" b="1" dirty="0" err="1" smtClean="0">
                <a:solidFill>
                  <a:srgbClr val="FFFF00"/>
                </a:solidFill>
              </a:rPr>
              <a:t>tắc</a:t>
            </a:r>
            <a:r>
              <a:rPr lang="en-US" sz="3600" b="1" dirty="0" smtClean="0">
                <a:solidFill>
                  <a:srgbClr val="FFFF00"/>
                </a:solidFill>
              </a:rPr>
              <a:t> </a:t>
            </a:r>
            <a:r>
              <a:rPr lang="en-US" sz="3600" b="1" dirty="0" err="1" smtClean="0">
                <a:solidFill>
                  <a:srgbClr val="FFFF00"/>
                </a:solidFill>
              </a:rPr>
              <a:t>khi</a:t>
            </a:r>
            <a:r>
              <a:rPr lang="en-US" sz="3600" b="1" dirty="0" smtClean="0">
                <a:solidFill>
                  <a:srgbClr val="FFFF00"/>
                </a:solidFill>
              </a:rPr>
              <a:t> </a:t>
            </a:r>
            <a:r>
              <a:rPr lang="en-US" sz="3600" b="1" dirty="0" err="1" smtClean="0">
                <a:solidFill>
                  <a:srgbClr val="FFFF00"/>
                </a:solidFill>
              </a:rPr>
              <a:t>làm</a:t>
            </a:r>
            <a:r>
              <a:rPr lang="en-US" sz="3600" b="1" dirty="0" smtClean="0">
                <a:solidFill>
                  <a:srgbClr val="FFFF00"/>
                </a:solidFill>
              </a:rPr>
              <a:t> NP dung </a:t>
            </a:r>
            <a:r>
              <a:rPr lang="en-US" sz="3600" b="1" dirty="0" err="1" smtClean="0">
                <a:solidFill>
                  <a:srgbClr val="FFFF00"/>
                </a:solidFill>
              </a:rPr>
              <a:t>nạp</a:t>
            </a:r>
            <a:r>
              <a:rPr lang="en-US" sz="3600" b="1" dirty="0" smtClean="0">
                <a:solidFill>
                  <a:srgbClr val="FFFF00"/>
                </a:solidFill>
              </a:rPr>
              <a:t> </a:t>
            </a:r>
            <a:r>
              <a:rPr lang="en-US" sz="3600" b="1" dirty="0" err="1" smtClean="0">
                <a:solidFill>
                  <a:srgbClr val="FFFF00"/>
                </a:solidFill>
              </a:rPr>
              <a:t>đường</a:t>
            </a:r>
            <a:endParaRPr lang="en-US" sz="3600" b="1" dirty="0">
              <a:solidFill>
                <a:srgbClr val="FFFF00"/>
              </a:solidFill>
            </a:endParaRPr>
          </a:p>
        </p:txBody>
      </p:sp>
      <p:sp>
        <p:nvSpPr>
          <p:cNvPr id="3" name="Content Placeholder 2"/>
          <p:cNvSpPr>
            <a:spLocks noGrp="1"/>
          </p:cNvSpPr>
          <p:nvPr>
            <p:ph idx="1"/>
          </p:nvPr>
        </p:nvSpPr>
        <p:spPr>
          <a:xfrm>
            <a:off x="685800" y="1735053"/>
            <a:ext cx="7770813" cy="3778737"/>
          </a:xfrm>
        </p:spPr>
        <p:txBody>
          <a:bodyPr>
            <a:normAutofit/>
          </a:bodyPr>
          <a:lstStyle/>
          <a:p>
            <a:r>
              <a:rPr lang="en-US" sz="3200" dirty="0" smtClean="0"/>
              <a:t> SP </a:t>
            </a:r>
            <a:r>
              <a:rPr lang="en-US" sz="3200" dirty="0" err="1" smtClean="0"/>
              <a:t>không</a:t>
            </a:r>
            <a:r>
              <a:rPr lang="en-US" sz="3200" dirty="0" smtClean="0"/>
              <a:t> </a:t>
            </a:r>
            <a:r>
              <a:rPr lang="en-US" sz="3200" dirty="0" err="1" smtClean="0"/>
              <a:t>cần</a:t>
            </a:r>
            <a:r>
              <a:rPr lang="en-US" sz="3200" dirty="0" smtClean="0"/>
              <a:t> </a:t>
            </a:r>
            <a:r>
              <a:rPr lang="en-US" sz="3200" dirty="0" err="1" smtClean="0"/>
              <a:t>ăn</a:t>
            </a:r>
            <a:r>
              <a:rPr lang="en-US" sz="3200" dirty="0" smtClean="0"/>
              <a:t> </a:t>
            </a:r>
            <a:r>
              <a:rPr lang="en-US" sz="3200" dirty="0" err="1" smtClean="0"/>
              <a:t>kiêng</a:t>
            </a:r>
            <a:r>
              <a:rPr lang="en-US" sz="3200" dirty="0" smtClean="0"/>
              <a:t> </a:t>
            </a:r>
            <a:r>
              <a:rPr lang="en-US" sz="3200" dirty="0" err="1" smtClean="0"/>
              <a:t>trước</a:t>
            </a:r>
            <a:r>
              <a:rPr lang="en-US" sz="3200" dirty="0" smtClean="0"/>
              <a:t> </a:t>
            </a:r>
            <a:r>
              <a:rPr lang="en-US" sz="3200" dirty="0" err="1" smtClean="0"/>
              <a:t>đó</a:t>
            </a:r>
            <a:endParaRPr lang="en-US" sz="3200" dirty="0" smtClean="0"/>
          </a:p>
          <a:p>
            <a:r>
              <a:rPr lang="en-US" sz="3200" dirty="0"/>
              <a:t> </a:t>
            </a:r>
            <a:r>
              <a:rPr lang="en-US" sz="3200" dirty="0" smtClean="0"/>
              <a:t>SP </a:t>
            </a:r>
            <a:r>
              <a:rPr lang="en-US" sz="3200" dirty="0" err="1" smtClean="0"/>
              <a:t>cần</a:t>
            </a:r>
            <a:r>
              <a:rPr lang="en-US" sz="3200" dirty="0" smtClean="0"/>
              <a:t> </a:t>
            </a:r>
            <a:r>
              <a:rPr lang="en-US" sz="3200" dirty="0" err="1" smtClean="0"/>
              <a:t>nhịn</a:t>
            </a:r>
            <a:r>
              <a:rPr lang="en-US" sz="3200" dirty="0" smtClean="0"/>
              <a:t> </a:t>
            </a:r>
            <a:r>
              <a:rPr lang="en-US" sz="3200" dirty="0" err="1" smtClean="0"/>
              <a:t>đói</a:t>
            </a:r>
            <a:r>
              <a:rPr lang="en-US" sz="3200" dirty="0" smtClean="0"/>
              <a:t> </a:t>
            </a:r>
            <a:r>
              <a:rPr lang="en-US" sz="3200" dirty="0" err="1" smtClean="0"/>
              <a:t>khoảng</a:t>
            </a:r>
            <a:r>
              <a:rPr lang="en-US" sz="3200" dirty="0" smtClean="0"/>
              <a:t> 8 </a:t>
            </a:r>
            <a:r>
              <a:rPr lang="en-US" sz="3200" dirty="0" err="1" smtClean="0"/>
              <a:t>giờ</a:t>
            </a:r>
            <a:endParaRPr lang="en-US" sz="3200" dirty="0" smtClean="0"/>
          </a:p>
          <a:p>
            <a:r>
              <a:rPr lang="en-US" sz="3200" dirty="0"/>
              <a:t> </a:t>
            </a:r>
            <a:r>
              <a:rPr lang="en-US" sz="3200" dirty="0" err="1" smtClean="0"/>
              <a:t>Chất</a:t>
            </a:r>
            <a:r>
              <a:rPr lang="en-US" sz="3200" dirty="0" smtClean="0"/>
              <a:t> </a:t>
            </a:r>
            <a:r>
              <a:rPr lang="en-US" sz="3200" dirty="0" err="1" smtClean="0"/>
              <a:t>chống</a:t>
            </a:r>
            <a:r>
              <a:rPr lang="en-US" sz="3200" dirty="0" smtClean="0"/>
              <a:t> </a:t>
            </a:r>
            <a:r>
              <a:rPr lang="en-US" sz="3200" dirty="0" err="1" smtClean="0"/>
              <a:t>đông</a:t>
            </a:r>
            <a:r>
              <a:rPr lang="en-US" sz="3200" dirty="0" smtClean="0"/>
              <a:t> </a:t>
            </a:r>
            <a:r>
              <a:rPr lang="en-US" sz="3200" dirty="0" err="1" smtClean="0"/>
              <a:t>nên</a:t>
            </a:r>
            <a:r>
              <a:rPr lang="en-US" sz="3200" dirty="0" smtClean="0"/>
              <a:t> </a:t>
            </a:r>
            <a:r>
              <a:rPr lang="en-US" sz="3200" dirty="0" err="1" smtClean="0"/>
              <a:t>sử</a:t>
            </a:r>
            <a:r>
              <a:rPr lang="en-US" sz="3200" dirty="0" smtClean="0"/>
              <a:t> </a:t>
            </a:r>
            <a:r>
              <a:rPr lang="en-US" sz="3200" dirty="0" err="1" smtClean="0"/>
              <a:t>dụng</a:t>
            </a:r>
            <a:r>
              <a:rPr lang="en-US" sz="3200" dirty="0" smtClean="0"/>
              <a:t> citrate</a:t>
            </a:r>
          </a:p>
          <a:p>
            <a:r>
              <a:rPr lang="en-US" sz="3200" dirty="0"/>
              <a:t> </a:t>
            </a:r>
            <a:r>
              <a:rPr lang="en-US" sz="3200" dirty="0" err="1" smtClean="0"/>
              <a:t>Nên</a:t>
            </a:r>
            <a:r>
              <a:rPr lang="en-US" sz="3200" dirty="0" smtClean="0"/>
              <a:t> </a:t>
            </a:r>
            <a:r>
              <a:rPr lang="en-US" sz="3200" dirty="0" err="1" smtClean="0"/>
              <a:t>thử</a:t>
            </a:r>
            <a:r>
              <a:rPr lang="en-US" sz="3200" dirty="0" smtClean="0"/>
              <a:t> </a:t>
            </a:r>
            <a:r>
              <a:rPr lang="en-US" sz="3200" dirty="0" err="1" smtClean="0"/>
              <a:t>đường</a:t>
            </a:r>
            <a:r>
              <a:rPr lang="en-US" sz="3200" dirty="0" smtClean="0"/>
              <a:t> </a:t>
            </a:r>
            <a:r>
              <a:rPr lang="en-US" sz="3200" dirty="0" err="1" smtClean="0"/>
              <a:t>huyết</a:t>
            </a:r>
            <a:r>
              <a:rPr lang="en-US" sz="3200" dirty="0" smtClean="0"/>
              <a:t> </a:t>
            </a:r>
            <a:r>
              <a:rPr lang="en-US" sz="3200" dirty="0" err="1" smtClean="0"/>
              <a:t>ngay</a:t>
            </a:r>
            <a:r>
              <a:rPr lang="en-US" sz="3200" dirty="0" smtClean="0"/>
              <a:t> </a:t>
            </a:r>
            <a:r>
              <a:rPr lang="en-US" sz="3200" dirty="0" err="1" smtClean="0"/>
              <a:t>và</a:t>
            </a:r>
            <a:r>
              <a:rPr lang="en-US" sz="3200" dirty="0" smtClean="0"/>
              <a:t> </a:t>
            </a:r>
            <a:r>
              <a:rPr lang="en-US" sz="3200" dirty="0" err="1" smtClean="0"/>
              <a:t>thử</a:t>
            </a:r>
            <a:r>
              <a:rPr lang="en-US" sz="3200" dirty="0" smtClean="0"/>
              <a:t> </a:t>
            </a:r>
            <a:r>
              <a:rPr lang="en-US" sz="3200" dirty="0" err="1" smtClean="0"/>
              <a:t>huyết</a:t>
            </a:r>
            <a:r>
              <a:rPr lang="en-US" sz="3200" dirty="0" smtClean="0"/>
              <a:t> </a:t>
            </a:r>
            <a:r>
              <a:rPr lang="en-US" sz="3200" dirty="0" err="1" smtClean="0"/>
              <a:t>thanh</a:t>
            </a:r>
            <a:r>
              <a:rPr lang="en-US" sz="3200" dirty="0" smtClean="0"/>
              <a:t> (serum)</a:t>
            </a:r>
          </a:p>
          <a:p>
            <a:endParaRPr lang="en-US" sz="3200" dirty="0"/>
          </a:p>
        </p:txBody>
      </p:sp>
      <p:sp>
        <p:nvSpPr>
          <p:cNvPr id="4" name="Rectangle 3"/>
          <p:cNvSpPr/>
          <p:nvPr/>
        </p:nvSpPr>
        <p:spPr>
          <a:xfrm>
            <a:off x="251190" y="6037730"/>
            <a:ext cx="8763726" cy="738664"/>
          </a:xfrm>
          <a:prstGeom prst="rect">
            <a:avLst/>
          </a:prstGeom>
        </p:spPr>
        <p:txBody>
          <a:bodyPr wrap="square">
            <a:spAutoFit/>
          </a:bodyPr>
          <a:lstStyle/>
          <a:p>
            <a:pPr algn="ctr"/>
            <a:r>
              <a:rPr lang="en-US" sz="1400" b="1" i="1" dirty="0"/>
              <a:t>The International Federation of Gynecology and Obstetrics (FIGO) Initiative on Gestational Diabetes Mellitus</a:t>
            </a:r>
            <a:r>
              <a:rPr lang="en-US" sz="1400" b="1" i="1" dirty="0">
                <a:solidFill>
                  <a:srgbClr val="000000"/>
                </a:solidFill>
              </a:rPr>
              <a:t>: A Pragmatic Guide for Diagnosis, Management, and Care </a:t>
            </a:r>
            <a:endParaRPr lang="en-US" sz="1400" i="1" dirty="0">
              <a:solidFill>
                <a:srgbClr val="000000"/>
              </a:solidFill>
            </a:endParaRPr>
          </a:p>
          <a:p>
            <a:pPr algn="ctr"/>
            <a:endParaRPr lang="en-US" sz="1400" i="1" dirty="0">
              <a:solidFill>
                <a:srgbClr val="000000"/>
              </a:solidFill>
            </a:endParaRPr>
          </a:p>
        </p:txBody>
      </p:sp>
    </p:spTree>
    <p:extLst>
      <p:ext uri="{BB962C8B-B14F-4D97-AF65-F5344CB8AC3E}">
        <p14:creationId xmlns:p14="http://schemas.microsoft.com/office/powerpoint/2010/main" val="17656164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42246" y="1247424"/>
            <a:ext cx="8701754" cy="5610575"/>
          </a:xfrm>
        </p:spPr>
        <p:txBody>
          <a:bodyPr>
            <a:normAutofit/>
          </a:bodyPr>
          <a:lstStyle/>
          <a:p>
            <a:pPr marL="0" indent="0">
              <a:buNone/>
            </a:pPr>
            <a:r>
              <a:rPr lang="en-US" sz="3200" b="1" dirty="0">
                <a:solidFill>
                  <a:srgbClr val="FFFF00"/>
                </a:solidFill>
                <a:effectLst/>
              </a:rPr>
              <a:t>DTD </a:t>
            </a:r>
            <a:r>
              <a:rPr lang="en-US" sz="3200" b="1" dirty="0" err="1">
                <a:solidFill>
                  <a:srgbClr val="FFFF00"/>
                </a:solidFill>
                <a:effectLst/>
              </a:rPr>
              <a:t>và</a:t>
            </a:r>
            <a:r>
              <a:rPr lang="en-US" sz="3200" b="1" dirty="0">
                <a:solidFill>
                  <a:srgbClr val="FFFF00"/>
                </a:solidFill>
                <a:effectLst/>
              </a:rPr>
              <a:t> </a:t>
            </a:r>
            <a:r>
              <a:rPr lang="en-US" sz="3200" b="1" dirty="0" err="1">
                <a:solidFill>
                  <a:srgbClr val="FFFF00"/>
                </a:solidFill>
                <a:effectLst/>
              </a:rPr>
              <a:t>thai</a:t>
            </a:r>
            <a:r>
              <a:rPr lang="en-US" sz="3200" b="1" dirty="0">
                <a:solidFill>
                  <a:srgbClr val="FFFF00"/>
                </a:solidFill>
                <a:effectLst/>
              </a:rPr>
              <a:t> </a:t>
            </a:r>
            <a:r>
              <a:rPr lang="en-US" sz="3200" b="1" dirty="0" err="1">
                <a:solidFill>
                  <a:srgbClr val="FFFF00"/>
                </a:solidFill>
                <a:effectLst/>
              </a:rPr>
              <a:t>kỳ</a:t>
            </a:r>
            <a:r>
              <a:rPr lang="vi-VN" sz="3200" b="1" dirty="0">
                <a:solidFill>
                  <a:srgbClr val="FFFF00"/>
                </a:solidFill>
                <a:effectLst/>
              </a:rPr>
              <a:t> (DIP</a:t>
            </a:r>
            <a:r>
              <a:rPr lang="vi-VN" sz="3200" b="1" dirty="0" smtClean="0">
                <a:solidFill>
                  <a:srgbClr val="FFFF00"/>
                </a:solidFill>
                <a:effectLst/>
              </a:rPr>
              <a:t>): </a:t>
            </a:r>
            <a:r>
              <a:rPr lang="en-US" sz="3200" dirty="0">
                <a:effectLst/>
              </a:rPr>
              <a:t>			</a:t>
            </a:r>
            <a:endParaRPr lang="en-US" sz="3200" dirty="0" smtClean="0">
              <a:effectLst/>
            </a:endParaRPr>
          </a:p>
          <a:p>
            <a:pPr marL="0" indent="0">
              <a:buNone/>
            </a:pPr>
            <a:r>
              <a:rPr lang="vi-VN" sz="3200" dirty="0" smtClean="0">
                <a:effectLst/>
              </a:rPr>
              <a:t>	DTD đã </a:t>
            </a:r>
            <a:r>
              <a:rPr lang="vi-VN" sz="3200" dirty="0">
                <a:effectLst/>
              </a:rPr>
              <a:t>biết trước khi mang thai	</a:t>
            </a:r>
            <a:r>
              <a:rPr lang="vi-VN" sz="3200" dirty="0" smtClean="0">
                <a:effectLst/>
              </a:rPr>
              <a:t>	</a:t>
            </a:r>
            <a:r>
              <a:rPr lang="vi-VN" sz="3200" dirty="0">
                <a:effectLst/>
              </a:rPr>
              <a:t>		</a:t>
            </a:r>
            <a:r>
              <a:rPr lang="en-US" sz="3200" dirty="0" err="1" smtClean="0">
                <a:solidFill>
                  <a:srgbClr val="FFFF00"/>
                </a:solidFill>
                <a:effectLst/>
              </a:rPr>
              <a:t>hoặc</a:t>
            </a:r>
            <a:r>
              <a:rPr lang="en-US" sz="3200" dirty="0" smtClean="0">
                <a:solidFill>
                  <a:srgbClr val="FFFF00"/>
                </a:solidFill>
                <a:effectLst/>
              </a:rPr>
              <a:t> </a:t>
            </a:r>
            <a:endParaRPr lang="en-US" sz="3200" dirty="0">
              <a:solidFill>
                <a:srgbClr val="FFFF00"/>
              </a:solidFill>
              <a:effectLst/>
            </a:endParaRPr>
          </a:p>
          <a:p>
            <a:pPr marL="0" indent="0">
              <a:buNone/>
            </a:pPr>
            <a:r>
              <a:rPr lang="vi-VN" sz="3200" dirty="0" smtClean="0">
                <a:effectLst/>
              </a:rPr>
              <a:t>	Tăng </a:t>
            </a:r>
            <a:r>
              <a:rPr lang="vi-VN" sz="3200" dirty="0">
                <a:effectLst/>
              </a:rPr>
              <a:t>ĐH được chẩn đoán lần </a:t>
            </a:r>
            <a:r>
              <a:rPr lang="vi-VN" sz="3200" dirty="0" smtClean="0">
                <a:effectLst/>
              </a:rPr>
              <a:t>đầu,  </a:t>
            </a:r>
            <a:r>
              <a:rPr lang="vi-VN" sz="3200" dirty="0">
                <a:effectLst/>
              </a:rPr>
              <a:t>khi </a:t>
            </a:r>
            <a:r>
              <a:rPr lang="vi-VN" sz="3200" dirty="0" smtClean="0">
                <a:effectLst/>
              </a:rPr>
              <a:t>	mang thai </a:t>
            </a:r>
            <a:r>
              <a:rPr lang="vi-VN" sz="3200" dirty="0">
                <a:effectLst/>
              </a:rPr>
              <a:t>và </a:t>
            </a:r>
            <a:r>
              <a:rPr lang="vi-VN" sz="3200" dirty="0" smtClean="0">
                <a:effectLst/>
              </a:rPr>
              <a:t>đạt </a:t>
            </a:r>
            <a:r>
              <a:rPr lang="vi-VN" sz="3200" dirty="0">
                <a:effectLst/>
              </a:rPr>
              <a:t>ngưỡng chẩn đoán của </a:t>
            </a:r>
            <a:r>
              <a:rPr lang="vi-VN" sz="3200" dirty="0" smtClean="0">
                <a:effectLst/>
              </a:rPr>
              <a:t>	người </a:t>
            </a:r>
            <a:r>
              <a:rPr lang="vi-VN" sz="3200" dirty="0">
                <a:effectLst/>
              </a:rPr>
              <a:t>không </a:t>
            </a:r>
            <a:r>
              <a:rPr lang="vi-VN" sz="3200" dirty="0" smtClean="0">
                <a:effectLst/>
              </a:rPr>
              <a:t>mang thai</a:t>
            </a:r>
          </a:p>
          <a:p>
            <a:pPr marL="0" indent="0">
              <a:buNone/>
            </a:pPr>
            <a:r>
              <a:rPr lang="vi-VN" sz="3200" dirty="0">
                <a:effectLst/>
              </a:rPr>
              <a:t>	Có thể xảy ra bất cứ khi nào, kể cả 3 </a:t>
            </a:r>
            <a:r>
              <a:rPr lang="vi-VN" sz="3200" dirty="0" smtClean="0">
                <a:effectLst/>
              </a:rPr>
              <a:t>	tháng 	đầu</a:t>
            </a:r>
            <a:endParaRPr lang="en-US" sz="3200" dirty="0">
              <a:effectLst/>
            </a:endParaRPr>
          </a:p>
          <a:p>
            <a:pPr marL="0" indent="0">
              <a:buNone/>
            </a:pPr>
            <a:endParaRPr lang="vi-VN" sz="3200" dirty="0">
              <a:effectLst/>
            </a:endParaRPr>
          </a:p>
          <a:p>
            <a:pPr marL="0" indent="0">
              <a:buNone/>
            </a:pPr>
            <a:endParaRPr lang="vi-VN" sz="3800" dirty="0">
              <a:effectLst/>
            </a:endParaRPr>
          </a:p>
          <a:p>
            <a:endParaRPr lang="en-US" sz="3800" dirty="0"/>
          </a:p>
        </p:txBody>
      </p:sp>
    </p:spTree>
    <p:extLst>
      <p:ext uri="{BB962C8B-B14F-4D97-AF65-F5344CB8AC3E}">
        <p14:creationId xmlns:p14="http://schemas.microsoft.com/office/powerpoint/2010/main" val="28527210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5800" y="1869141"/>
            <a:ext cx="8295193" cy="4257022"/>
          </a:xfrm>
        </p:spPr>
        <p:txBody>
          <a:bodyPr>
            <a:normAutofit/>
          </a:bodyPr>
          <a:lstStyle/>
          <a:p>
            <a:pPr marL="0" indent="0">
              <a:buNone/>
            </a:pPr>
            <a:r>
              <a:rPr lang="en-US" sz="3200" dirty="0">
                <a:solidFill>
                  <a:srgbClr val="FFFF00"/>
                </a:solidFill>
                <a:effectLst/>
              </a:rPr>
              <a:t>DTD </a:t>
            </a:r>
            <a:r>
              <a:rPr lang="vi-VN" sz="3200" dirty="0">
                <a:solidFill>
                  <a:srgbClr val="FFFF00"/>
                </a:solidFill>
                <a:effectLst/>
              </a:rPr>
              <a:t>thai kỳ (GDM</a:t>
            </a:r>
            <a:r>
              <a:rPr lang="vi-VN" sz="3200" dirty="0" smtClean="0">
                <a:solidFill>
                  <a:srgbClr val="FFFF00"/>
                </a:solidFill>
                <a:effectLst/>
              </a:rPr>
              <a:t>)</a:t>
            </a:r>
            <a:r>
              <a:rPr lang="en-US" sz="3200" dirty="0" smtClean="0">
                <a:effectLst/>
              </a:rPr>
              <a:t>	</a:t>
            </a:r>
            <a:r>
              <a:rPr lang="vi-VN" sz="3200" dirty="0" smtClean="0">
                <a:effectLst/>
              </a:rPr>
              <a:t> </a:t>
            </a:r>
            <a:endParaRPr lang="en-US" sz="3200" dirty="0" smtClean="0">
              <a:effectLst/>
            </a:endParaRPr>
          </a:p>
          <a:p>
            <a:pPr marL="0" indent="0">
              <a:buNone/>
            </a:pPr>
            <a:r>
              <a:rPr lang="vi-VN" sz="3200" dirty="0" smtClean="0">
                <a:effectLst/>
              </a:rPr>
              <a:t>	Tăng ĐH nhưng không phải ĐTĐ</a:t>
            </a:r>
          </a:p>
          <a:p>
            <a:pPr marL="0" indent="0">
              <a:buNone/>
            </a:pPr>
            <a:r>
              <a:rPr lang="vi-VN" sz="3200" dirty="0" smtClean="0">
                <a:effectLst/>
              </a:rPr>
              <a:t>	Được </a:t>
            </a:r>
            <a:r>
              <a:rPr lang="vi-VN" sz="3200" dirty="0">
                <a:effectLst/>
              </a:rPr>
              <a:t>chẩn đoán lần đầu khi mang thai</a:t>
            </a:r>
            <a:endParaRPr lang="en-US" sz="3200" dirty="0">
              <a:effectLst/>
            </a:endParaRPr>
          </a:p>
          <a:p>
            <a:pPr marL="0" indent="0">
              <a:buNone/>
            </a:pPr>
            <a:r>
              <a:rPr lang="en-US" sz="3200" dirty="0" smtClean="0">
                <a:effectLst/>
              </a:rPr>
              <a:t>	</a:t>
            </a:r>
            <a:r>
              <a:rPr lang="en-US" sz="3200" dirty="0" err="1" smtClean="0">
                <a:effectLst/>
              </a:rPr>
              <a:t>Chủ</a:t>
            </a:r>
            <a:r>
              <a:rPr lang="en-US" sz="3200" dirty="0" smtClean="0">
                <a:effectLst/>
              </a:rPr>
              <a:t> </a:t>
            </a:r>
            <a:r>
              <a:rPr lang="en-US" sz="3200" dirty="0" err="1">
                <a:effectLst/>
              </a:rPr>
              <a:t>yếu</a:t>
            </a:r>
            <a:r>
              <a:rPr lang="en-US" sz="3200" dirty="0">
                <a:effectLst/>
              </a:rPr>
              <a:t> </a:t>
            </a:r>
            <a:r>
              <a:rPr lang="en-US" sz="3200" dirty="0" err="1">
                <a:effectLst/>
              </a:rPr>
              <a:t>nhất</a:t>
            </a:r>
            <a:r>
              <a:rPr lang="en-US" sz="3200" dirty="0">
                <a:effectLst/>
              </a:rPr>
              <a:t> </a:t>
            </a:r>
            <a:r>
              <a:rPr lang="en-US" sz="3200" dirty="0" err="1">
                <a:effectLst/>
              </a:rPr>
              <a:t>là</a:t>
            </a:r>
            <a:r>
              <a:rPr lang="vi-VN" sz="3200" dirty="0">
                <a:effectLst/>
              </a:rPr>
              <a:t> xuất hiện sau 24 tuần</a:t>
            </a:r>
            <a:endParaRPr lang="en-US" sz="3200" dirty="0">
              <a:effectLst/>
            </a:endParaRPr>
          </a:p>
          <a:p>
            <a:pPr marL="0" indent="0">
              <a:buNone/>
            </a:pPr>
            <a:endParaRPr lang="en-US" sz="3200" dirty="0"/>
          </a:p>
        </p:txBody>
      </p:sp>
    </p:spTree>
    <p:extLst>
      <p:ext uri="{BB962C8B-B14F-4D97-AF65-F5344CB8AC3E}">
        <p14:creationId xmlns:p14="http://schemas.microsoft.com/office/powerpoint/2010/main" val="9097714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smtClean="0">
                <a:solidFill>
                  <a:srgbClr val="FFFF00"/>
                </a:solidFill>
              </a:rPr>
              <a:t>Dịch</a:t>
            </a:r>
            <a:r>
              <a:rPr lang="en-US" sz="3600" b="1" dirty="0" smtClean="0">
                <a:solidFill>
                  <a:srgbClr val="FFFF00"/>
                </a:solidFill>
              </a:rPr>
              <a:t> </a:t>
            </a:r>
            <a:r>
              <a:rPr lang="en-US" sz="3600" b="1" dirty="0" err="1" smtClean="0">
                <a:solidFill>
                  <a:srgbClr val="FFFF00"/>
                </a:solidFill>
              </a:rPr>
              <a:t>tể</a:t>
            </a:r>
            <a:r>
              <a:rPr lang="en-US" sz="3600" b="1" dirty="0" smtClean="0">
                <a:solidFill>
                  <a:srgbClr val="FFFF00"/>
                </a:solidFill>
              </a:rPr>
              <a:t> </a:t>
            </a:r>
            <a:endParaRPr lang="en-US" sz="3600" b="1" dirty="0">
              <a:solidFill>
                <a:srgbClr val="FFFF00"/>
              </a:solidFill>
            </a:endParaRPr>
          </a:p>
        </p:txBody>
      </p:sp>
      <p:sp>
        <p:nvSpPr>
          <p:cNvPr id="3" name="Content Placeholder 2"/>
          <p:cNvSpPr>
            <a:spLocks noGrp="1"/>
          </p:cNvSpPr>
          <p:nvPr>
            <p:ph idx="1"/>
          </p:nvPr>
        </p:nvSpPr>
        <p:spPr>
          <a:xfrm>
            <a:off x="430906" y="1869141"/>
            <a:ext cx="8713094" cy="4257022"/>
          </a:xfrm>
        </p:spPr>
        <p:txBody>
          <a:bodyPr>
            <a:normAutofit/>
          </a:bodyPr>
          <a:lstStyle/>
          <a:p>
            <a:r>
              <a:rPr lang="vi-VN" sz="3200" dirty="0">
                <a:effectLst/>
              </a:rPr>
              <a:t>ĐTĐ thai kỳ (GDM) dao động # 1 – 28</a:t>
            </a:r>
            <a:r>
              <a:rPr lang="vi-VN" sz="3200" dirty="0" smtClean="0">
                <a:effectLst/>
              </a:rPr>
              <a:t>%</a:t>
            </a:r>
          </a:p>
          <a:p>
            <a:pPr marL="0" indent="0">
              <a:buNone/>
            </a:pPr>
            <a:endParaRPr lang="vi-VN" sz="3200" dirty="0" smtClean="0">
              <a:effectLst/>
            </a:endParaRPr>
          </a:p>
          <a:p>
            <a:r>
              <a:rPr lang="vi-VN" sz="3200" dirty="0" smtClean="0">
                <a:effectLst/>
              </a:rPr>
              <a:t> </a:t>
            </a:r>
            <a:r>
              <a:rPr lang="vi-VN" sz="3200" dirty="0">
                <a:effectLst/>
              </a:rPr>
              <a:t>IDF (International Diabetes Federation): </a:t>
            </a:r>
            <a:endParaRPr lang="vi-VN" sz="3200" dirty="0" smtClean="0">
              <a:effectLst/>
            </a:endParaRPr>
          </a:p>
          <a:p>
            <a:pPr lvl="1"/>
            <a:r>
              <a:rPr lang="vi-VN" sz="3200" dirty="0" smtClean="0">
                <a:effectLst/>
              </a:rPr>
              <a:t>1 </a:t>
            </a:r>
            <a:r>
              <a:rPr lang="vi-VN" sz="3200" dirty="0">
                <a:effectLst/>
              </a:rPr>
              <a:t>/ 6 trẻ sinh sống (16,8%) sinh ra từ mẹ có liên quan tình trạng tăng ĐH trong thai </a:t>
            </a:r>
            <a:r>
              <a:rPr lang="vi-VN" sz="3200" dirty="0" smtClean="0">
                <a:effectLst/>
              </a:rPr>
              <a:t>kỳ</a:t>
            </a:r>
          </a:p>
          <a:p>
            <a:pPr lvl="1"/>
            <a:r>
              <a:rPr lang="vi-VN" sz="3200" dirty="0" smtClean="0">
                <a:effectLst/>
              </a:rPr>
              <a:t>16% do ĐTĐ và thai (DIP) , phần lớn 84% là DTD thai kỳ (GDM)</a:t>
            </a:r>
            <a:endParaRPr lang="en-US" sz="3200" dirty="0" smtClean="0">
              <a:effectLst/>
            </a:endParaRPr>
          </a:p>
          <a:p>
            <a:endParaRPr lang="en-US" sz="3200" dirty="0"/>
          </a:p>
        </p:txBody>
      </p:sp>
    </p:spTree>
    <p:extLst>
      <p:ext uri="{BB962C8B-B14F-4D97-AF65-F5344CB8AC3E}">
        <p14:creationId xmlns:p14="http://schemas.microsoft.com/office/powerpoint/2010/main" val="24341550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47422"/>
            <a:ext cx="7770813" cy="1100002"/>
          </a:xfrm>
        </p:spPr>
        <p:txBody>
          <a:bodyPr/>
          <a:lstStyle/>
          <a:p>
            <a:r>
              <a:rPr lang="en-US" b="1" dirty="0" err="1" smtClean="0">
                <a:solidFill>
                  <a:srgbClr val="FFFF00"/>
                </a:solidFill>
              </a:rPr>
              <a:t>Yếu</a:t>
            </a:r>
            <a:r>
              <a:rPr lang="en-US" b="1" dirty="0" smtClean="0">
                <a:solidFill>
                  <a:srgbClr val="FFFF00"/>
                </a:solidFill>
              </a:rPr>
              <a:t> </a:t>
            </a:r>
            <a:r>
              <a:rPr lang="en-US" b="1" dirty="0" err="1" smtClean="0">
                <a:solidFill>
                  <a:srgbClr val="FFFF00"/>
                </a:solidFill>
              </a:rPr>
              <a:t>tố</a:t>
            </a:r>
            <a:r>
              <a:rPr lang="en-US" b="1" dirty="0" smtClean="0">
                <a:solidFill>
                  <a:srgbClr val="FFFF00"/>
                </a:solidFill>
              </a:rPr>
              <a:t> </a:t>
            </a:r>
            <a:r>
              <a:rPr lang="en-US" b="1" dirty="0" err="1" smtClean="0">
                <a:solidFill>
                  <a:srgbClr val="FFFF00"/>
                </a:solidFill>
              </a:rPr>
              <a:t>nguy</a:t>
            </a:r>
            <a:r>
              <a:rPr lang="en-US" b="1" dirty="0" smtClean="0">
                <a:solidFill>
                  <a:srgbClr val="FFFF00"/>
                </a:solidFill>
              </a:rPr>
              <a:t> </a:t>
            </a:r>
            <a:r>
              <a:rPr lang="en-US" b="1" dirty="0" err="1" smtClean="0">
                <a:solidFill>
                  <a:srgbClr val="FFFF00"/>
                </a:solidFill>
              </a:rPr>
              <a:t>cơ</a:t>
            </a:r>
            <a:r>
              <a:rPr lang="en-US" b="1" dirty="0" smtClean="0">
                <a:solidFill>
                  <a:srgbClr val="FFFF00"/>
                </a:solidFill>
              </a:rPr>
              <a:t> </a:t>
            </a:r>
            <a:endParaRPr lang="en-US" b="1" dirty="0">
              <a:solidFill>
                <a:srgbClr val="FFFF00"/>
              </a:solidFill>
            </a:endParaRPr>
          </a:p>
        </p:txBody>
      </p:sp>
      <p:sp>
        <p:nvSpPr>
          <p:cNvPr id="3" name="Content Placeholder 2"/>
          <p:cNvSpPr>
            <a:spLocks noGrp="1"/>
          </p:cNvSpPr>
          <p:nvPr>
            <p:ph idx="1"/>
          </p:nvPr>
        </p:nvSpPr>
        <p:spPr>
          <a:xfrm>
            <a:off x="685800" y="1394847"/>
            <a:ext cx="8227155" cy="4731316"/>
          </a:xfrm>
        </p:spPr>
        <p:txBody>
          <a:bodyPr>
            <a:noAutofit/>
          </a:bodyPr>
          <a:lstStyle/>
          <a:p>
            <a:pPr lvl="0"/>
            <a:r>
              <a:rPr lang="en-US" sz="3200" dirty="0" err="1" smtClean="0">
                <a:effectLst/>
              </a:rPr>
              <a:t>Tuổi</a:t>
            </a:r>
            <a:r>
              <a:rPr lang="en-US" sz="3200" dirty="0" smtClean="0">
                <a:effectLst/>
              </a:rPr>
              <a:t> </a:t>
            </a:r>
            <a:r>
              <a:rPr lang="en-US" sz="3200" dirty="0" err="1">
                <a:effectLst/>
              </a:rPr>
              <a:t>mẹ</a:t>
            </a:r>
            <a:endParaRPr lang="en-US" sz="3200" dirty="0">
              <a:effectLst/>
            </a:endParaRPr>
          </a:p>
          <a:p>
            <a:pPr lvl="0"/>
            <a:r>
              <a:rPr lang="en-US" sz="3200" dirty="0" err="1">
                <a:effectLst/>
              </a:rPr>
              <a:t>Số</a:t>
            </a:r>
            <a:r>
              <a:rPr lang="en-US" sz="3200" dirty="0">
                <a:effectLst/>
              </a:rPr>
              <a:t> con</a:t>
            </a:r>
          </a:p>
          <a:p>
            <a:pPr lvl="0"/>
            <a:r>
              <a:rPr lang="en-US" sz="3200" dirty="0" err="1">
                <a:effectLst/>
              </a:rPr>
              <a:t>Béo</a:t>
            </a:r>
            <a:r>
              <a:rPr lang="en-US" sz="3200" dirty="0">
                <a:effectLst/>
              </a:rPr>
              <a:t> </a:t>
            </a:r>
            <a:r>
              <a:rPr lang="en-US" sz="3200" dirty="0" err="1">
                <a:effectLst/>
              </a:rPr>
              <a:t>phì</a:t>
            </a:r>
            <a:endParaRPr lang="en-US" sz="3200" dirty="0">
              <a:effectLst/>
            </a:endParaRPr>
          </a:p>
          <a:p>
            <a:pPr lvl="0"/>
            <a:r>
              <a:rPr lang="en-US" sz="3200" dirty="0" err="1">
                <a:effectLst/>
              </a:rPr>
              <a:t>Tăng</a:t>
            </a:r>
            <a:r>
              <a:rPr lang="en-US" sz="3200" dirty="0">
                <a:effectLst/>
              </a:rPr>
              <a:t> </a:t>
            </a:r>
            <a:r>
              <a:rPr lang="en-US" sz="3200" dirty="0" err="1">
                <a:effectLst/>
              </a:rPr>
              <a:t>cân</a:t>
            </a:r>
            <a:r>
              <a:rPr lang="en-US" sz="3200" dirty="0">
                <a:effectLst/>
              </a:rPr>
              <a:t> </a:t>
            </a:r>
            <a:r>
              <a:rPr lang="en-US" sz="3200" dirty="0" err="1">
                <a:effectLst/>
              </a:rPr>
              <a:t>quá</a:t>
            </a:r>
            <a:r>
              <a:rPr lang="en-US" sz="3200" dirty="0">
                <a:effectLst/>
              </a:rPr>
              <a:t> </a:t>
            </a:r>
            <a:r>
              <a:rPr lang="en-US" sz="3200" dirty="0" err="1">
                <a:effectLst/>
              </a:rPr>
              <a:t>nhiều</a:t>
            </a:r>
            <a:r>
              <a:rPr lang="en-US" sz="3200" dirty="0">
                <a:effectLst/>
              </a:rPr>
              <a:t> </a:t>
            </a:r>
            <a:r>
              <a:rPr lang="en-US" sz="3200" dirty="0" err="1">
                <a:effectLst/>
              </a:rPr>
              <a:t>khi</a:t>
            </a:r>
            <a:r>
              <a:rPr lang="en-US" sz="3200" dirty="0">
                <a:effectLst/>
              </a:rPr>
              <a:t> </a:t>
            </a:r>
            <a:r>
              <a:rPr lang="en-US" sz="3200" dirty="0" err="1">
                <a:effectLst/>
              </a:rPr>
              <a:t>mang</a:t>
            </a:r>
            <a:r>
              <a:rPr lang="en-US" sz="3200" dirty="0">
                <a:effectLst/>
              </a:rPr>
              <a:t> </a:t>
            </a:r>
            <a:r>
              <a:rPr lang="en-US" sz="3200" dirty="0" err="1">
                <a:effectLst/>
              </a:rPr>
              <a:t>thai</a:t>
            </a:r>
            <a:endParaRPr lang="en-US" sz="3200" dirty="0">
              <a:effectLst/>
            </a:endParaRPr>
          </a:p>
          <a:p>
            <a:pPr lvl="0"/>
            <a:r>
              <a:rPr lang="en-US" sz="3200" dirty="0" err="1">
                <a:effectLst/>
              </a:rPr>
              <a:t>Thể</a:t>
            </a:r>
            <a:r>
              <a:rPr lang="en-US" sz="3200" dirty="0">
                <a:effectLst/>
              </a:rPr>
              <a:t> </a:t>
            </a:r>
            <a:r>
              <a:rPr lang="en-US" sz="3200" dirty="0" err="1">
                <a:effectLst/>
              </a:rPr>
              <a:t>trạng</a:t>
            </a:r>
            <a:r>
              <a:rPr lang="en-US" sz="3200" dirty="0">
                <a:effectLst/>
              </a:rPr>
              <a:t> </a:t>
            </a:r>
            <a:r>
              <a:rPr lang="en-US" sz="3200" dirty="0" err="1">
                <a:effectLst/>
              </a:rPr>
              <a:t>lùn</a:t>
            </a:r>
            <a:endParaRPr lang="en-US" sz="3200" dirty="0">
              <a:effectLst/>
            </a:endParaRPr>
          </a:p>
          <a:p>
            <a:pPr lvl="0"/>
            <a:r>
              <a:rPr lang="en-US" sz="3200" dirty="0" smtClean="0">
                <a:effectLst/>
              </a:rPr>
              <a:t>PCOS</a:t>
            </a:r>
            <a:endParaRPr lang="en-US" sz="3200" dirty="0">
              <a:effectLst/>
            </a:endParaRPr>
          </a:p>
        </p:txBody>
      </p:sp>
    </p:spTree>
    <p:extLst>
      <p:ext uri="{BB962C8B-B14F-4D97-AF65-F5344CB8AC3E}">
        <p14:creationId xmlns:p14="http://schemas.microsoft.com/office/powerpoint/2010/main" val="1780664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81434" y="816496"/>
            <a:ext cx="8822237" cy="5309667"/>
          </a:xfrm>
        </p:spPr>
        <p:txBody>
          <a:bodyPr>
            <a:noAutofit/>
          </a:bodyPr>
          <a:lstStyle/>
          <a:p>
            <a:pPr lvl="0"/>
            <a:r>
              <a:rPr lang="en-US" sz="3200" dirty="0" err="1">
                <a:effectLst/>
              </a:rPr>
              <a:t>Tiền</a:t>
            </a:r>
            <a:r>
              <a:rPr lang="en-US" sz="3200" dirty="0">
                <a:effectLst/>
              </a:rPr>
              <a:t> </a:t>
            </a:r>
            <a:r>
              <a:rPr lang="en-US" sz="3200" dirty="0" err="1">
                <a:effectLst/>
              </a:rPr>
              <a:t>căn</a:t>
            </a:r>
            <a:r>
              <a:rPr lang="en-US" sz="3200" dirty="0">
                <a:effectLst/>
              </a:rPr>
              <a:t> </a:t>
            </a:r>
            <a:r>
              <a:rPr lang="en-US" sz="3200" dirty="0" err="1">
                <a:effectLst/>
              </a:rPr>
              <a:t>gia</a:t>
            </a:r>
            <a:r>
              <a:rPr lang="en-US" sz="3200" dirty="0">
                <a:effectLst/>
              </a:rPr>
              <a:t> </a:t>
            </a:r>
            <a:r>
              <a:rPr lang="en-US" sz="3200" dirty="0" err="1">
                <a:effectLst/>
              </a:rPr>
              <a:t>đình</a:t>
            </a:r>
            <a:r>
              <a:rPr lang="en-US" sz="3200" dirty="0">
                <a:effectLst/>
              </a:rPr>
              <a:t>: </a:t>
            </a:r>
            <a:r>
              <a:rPr lang="en-US" sz="3200" dirty="0" err="1">
                <a:effectLst/>
              </a:rPr>
              <a:t>ba</a:t>
            </a:r>
            <a:r>
              <a:rPr lang="en-US" sz="3200" dirty="0">
                <a:effectLst/>
              </a:rPr>
              <a:t> </a:t>
            </a:r>
            <a:r>
              <a:rPr lang="en-US" sz="3200" dirty="0" err="1">
                <a:effectLst/>
              </a:rPr>
              <a:t>mẹ</a:t>
            </a:r>
            <a:r>
              <a:rPr lang="en-US" sz="3200" dirty="0">
                <a:effectLst/>
              </a:rPr>
              <a:t>, </a:t>
            </a:r>
            <a:r>
              <a:rPr lang="en-US" sz="3200" dirty="0" err="1">
                <a:effectLst/>
              </a:rPr>
              <a:t>anh</a:t>
            </a:r>
            <a:r>
              <a:rPr lang="en-US" sz="3200" dirty="0">
                <a:effectLst/>
              </a:rPr>
              <a:t> </a:t>
            </a:r>
            <a:r>
              <a:rPr lang="en-US" sz="3200" dirty="0" err="1">
                <a:effectLst/>
              </a:rPr>
              <a:t>chị</a:t>
            </a:r>
            <a:r>
              <a:rPr lang="en-US" sz="3200" dirty="0">
                <a:effectLst/>
              </a:rPr>
              <a:t> </a:t>
            </a:r>
            <a:r>
              <a:rPr lang="en-US" sz="3200" dirty="0" err="1">
                <a:effectLst/>
              </a:rPr>
              <a:t>em</a:t>
            </a:r>
            <a:r>
              <a:rPr lang="en-US" sz="3200" dirty="0">
                <a:effectLst/>
              </a:rPr>
              <a:t> </a:t>
            </a:r>
            <a:r>
              <a:rPr lang="en-US" sz="3200" dirty="0" err="1">
                <a:effectLst/>
              </a:rPr>
              <a:t>ruột</a:t>
            </a:r>
            <a:endParaRPr lang="en-US" sz="3200" dirty="0">
              <a:effectLst/>
            </a:endParaRPr>
          </a:p>
          <a:p>
            <a:pPr lvl="0"/>
            <a:r>
              <a:rPr lang="en-US" sz="3200" dirty="0" err="1">
                <a:effectLst/>
              </a:rPr>
              <a:t>Tiền</a:t>
            </a:r>
            <a:r>
              <a:rPr lang="en-US" sz="3200" dirty="0">
                <a:effectLst/>
              </a:rPr>
              <a:t> </a:t>
            </a:r>
            <a:r>
              <a:rPr lang="en-US" sz="3200" dirty="0" err="1">
                <a:effectLst/>
              </a:rPr>
              <a:t>căn</a:t>
            </a:r>
            <a:r>
              <a:rPr lang="en-US" sz="3200" dirty="0">
                <a:effectLst/>
              </a:rPr>
              <a:t> </a:t>
            </a:r>
            <a:r>
              <a:rPr lang="en-US" sz="3200" dirty="0" err="1">
                <a:effectLst/>
              </a:rPr>
              <a:t>sản</a:t>
            </a:r>
            <a:r>
              <a:rPr lang="en-US" sz="3200" dirty="0">
                <a:effectLst/>
              </a:rPr>
              <a:t> </a:t>
            </a:r>
            <a:r>
              <a:rPr lang="en-US" sz="3200" dirty="0" err="1">
                <a:effectLst/>
              </a:rPr>
              <a:t>khoa</a:t>
            </a:r>
            <a:r>
              <a:rPr lang="en-US" sz="3200" dirty="0">
                <a:effectLst/>
              </a:rPr>
              <a:t>: </a:t>
            </a:r>
            <a:r>
              <a:rPr lang="en-US" sz="3200" dirty="0" err="1">
                <a:effectLst/>
              </a:rPr>
              <a:t>sẩy</a:t>
            </a:r>
            <a:r>
              <a:rPr lang="en-US" sz="3200" dirty="0">
                <a:effectLst/>
              </a:rPr>
              <a:t> </a:t>
            </a:r>
            <a:r>
              <a:rPr lang="en-US" sz="3200" dirty="0" err="1">
                <a:effectLst/>
              </a:rPr>
              <a:t>thai</a:t>
            </a:r>
            <a:r>
              <a:rPr lang="en-US" sz="3200" dirty="0">
                <a:effectLst/>
              </a:rPr>
              <a:t>, </a:t>
            </a:r>
            <a:r>
              <a:rPr lang="en-US" sz="3200" dirty="0" err="1">
                <a:effectLst/>
              </a:rPr>
              <a:t>thai</a:t>
            </a:r>
            <a:r>
              <a:rPr lang="en-US" sz="3200" dirty="0">
                <a:effectLst/>
              </a:rPr>
              <a:t> </a:t>
            </a:r>
            <a:r>
              <a:rPr lang="en-US" sz="3200" dirty="0" err="1">
                <a:effectLst/>
              </a:rPr>
              <a:t>lưu</a:t>
            </a:r>
            <a:r>
              <a:rPr lang="en-US" sz="3200" dirty="0">
                <a:effectLst/>
              </a:rPr>
              <a:t>, </a:t>
            </a:r>
            <a:r>
              <a:rPr lang="en-US" sz="3200" dirty="0" err="1">
                <a:effectLst/>
              </a:rPr>
              <a:t>thai</a:t>
            </a:r>
            <a:r>
              <a:rPr lang="en-US" sz="3200" dirty="0">
                <a:effectLst/>
              </a:rPr>
              <a:t> to, ĐTĐ </a:t>
            </a:r>
            <a:r>
              <a:rPr lang="en-US" sz="3200" dirty="0" err="1">
                <a:effectLst/>
              </a:rPr>
              <a:t>lần</a:t>
            </a:r>
            <a:r>
              <a:rPr lang="en-US" sz="3200" dirty="0">
                <a:effectLst/>
              </a:rPr>
              <a:t> </a:t>
            </a:r>
            <a:r>
              <a:rPr lang="en-US" sz="3200" dirty="0" err="1">
                <a:effectLst/>
              </a:rPr>
              <a:t>mang</a:t>
            </a:r>
            <a:r>
              <a:rPr lang="en-US" sz="3200" dirty="0">
                <a:effectLst/>
              </a:rPr>
              <a:t> </a:t>
            </a:r>
            <a:r>
              <a:rPr lang="en-US" sz="3200" dirty="0" err="1">
                <a:effectLst/>
              </a:rPr>
              <a:t>thai</a:t>
            </a:r>
            <a:r>
              <a:rPr lang="en-US" sz="3200" dirty="0">
                <a:effectLst/>
              </a:rPr>
              <a:t> </a:t>
            </a:r>
            <a:r>
              <a:rPr lang="en-US" sz="3200" dirty="0" err="1">
                <a:effectLst/>
              </a:rPr>
              <a:t>trước</a:t>
            </a:r>
            <a:endParaRPr lang="en-US" sz="3200" dirty="0">
              <a:effectLst/>
            </a:endParaRPr>
          </a:p>
          <a:p>
            <a:pPr lvl="0"/>
            <a:r>
              <a:rPr lang="en-US" sz="3200" dirty="0" err="1">
                <a:effectLst/>
              </a:rPr>
              <a:t>Tiền</a:t>
            </a:r>
            <a:r>
              <a:rPr lang="en-US" sz="3200" dirty="0">
                <a:effectLst/>
              </a:rPr>
              <a:t> </a:t>
            </a:r>
            <a:r>
              <a:rPr lang="en-US" sz="3200" dirty="0" err="1">
                <a:effectLst/>
              </a:rPr>
              <a:t>sản</a:t>
            </a:r>
            <a:r>
              <a:rPr lang="en-US" sz="3200" dirty="0">
                <a:effectLst/>
              </a:rPr>
              <a:t> </a:t>
            </a:r>
            <a:r>
              <a:rPr lang="en-US" sz="3200" dirty="0" err="1">
                <a:effectLst/>
              </a:rPr>
              <a:t>giật</a:t>
            </a:r>
            <a:endParaRPr lang="en-US" sz="3200" dirty="0">
              <a:effectLst/>
            </a:endParaRPr>
          </a:p>
          <a:p>
            <a:pPr lvl="0"/>
            <a:r>
              <a:rPr lang="en-US" sz="3200" dirty="0" err="1">
                <a:effectLst/>
              </a:rPr>
              <a:t>Đa</a:t>
            </a:r>
            <a:r>
              <a:rPr lang="en-US" sz="3200" dirty="0">
                <a:effectLst/>
              </a:rPr>
              <a:t> </a:t>
            </a:r>
            <a:r>
              <a:rPr lang="en-US" sz="3200" dirty="0" err="1" smtClean="0">
                <a:effectLst/>
              </a:rPr>
              <a:t>thai</a:t>
            </a:r>
            <a:endParaRPr lang="vi-VN" sz="3200" dirty="0" smtClean="0">
              <a:effectLst/>
            </a:endParaRPr>
          </a:p>
          <a:p>
            <a:pPr marL="0" indent="0">
              <a:buNone/>
            </a:pPr>
            <a:r>
              <a:rPr lang="vi-VN" sz="3200" dirty="0" smtClean="0">
                <a:effectLst/>
              </a:rPr>
              <a:t>&gt;50% DTD thai kỳ (GDM) </a:t>
            </a:r>
            <a:r>
              <a:rPr lang="vi-VN" sz="3200" dirty="0">
                <a:effectLst/>
              </a:rPr>
              <a:t>có một hoặc nhiều yếu tố nguy cơ </a:t>
            </a:r>
            <a:r>
              <a:rPr lang="vi-VN" sz="3200" dirty="0" smtClean="0">
                <a:effectLst/>
              </a:rPr>
              <a:t> </a:t>
            </a:r>
            <a:r>
              <a:rPr lang="vi-VN" sz="3200" i="1" dirty="0" smtClean="0">
                <a:solidFill>
                  <a:srgbClr val="FFFF00"/>
                </a:solidFill>
                <a:effectLst/>
                <a:sym typeface="Wingdings"/>
              </a:rPr>
              <a:t> </a:t>
            </a:r>
            <a:r>
              <a:rPr lang="vi-VN" sz="3200" i="1" dirty="0" smtClean="0">
                <a:solidFill>
                  <a:srgbClr val="FFFF00"/>
                </a:solidFill>
                <a:effectLst/>
              </a:rPr>
              <a:t>ủng </a:t>
            </a:r>
            <a:r>
              <a:rPr lang="vi-VN" sz="3200" i="1" dirty="0">
                <a:solidFill>
                  <a:srgbClr val="FFFF00"/>
                </a:solidFill>
                <a:effectLst/>
              </a:rPr>
              <a:t>hộ </a:t>
            </a:r>
            <a:r>
              <a:rPr lang="vi-VN" sz="3200" i="1" dirty="0" smtClean="0">
                <a:solidFill>
                  <a:srgbClr val="FFFF00"/>
                </a:solidFill>
                <a:effectLst/>
              </a:rPr>
              <a:t>tầm </a:t>
            </a:r>
            <a:r>
              <a:rPr lang="vi-VN" sz="3200" i="1" dirty="0">
                <a:solidFill>
                  <a:srgbClr val="FFFF00"/>
                </a:solidFill>
                <a:effectLst/>
              </a:rPr>
              <a:t>soát thường </a:t>
            </a:r>
            <a:r>
              <a:rPr lang="vi-VN" sz="3200" i="1" dirty="0" smtClean="0">
                <a:solidFill>
                  <a:srgbClr val="FFFF00"/>
                </a:solidFill>
                <a:effectLst/>
              </a:rPr>
              <a:t>qui </a:t>
            </a:r>
            <a:r>
              <a:rPr lang="vi-VN" sz="3200" i="1" dirty="0">
                <a:solidFill>
                  <a:srgbClr val="FFFF00"/>
                </a:solidFill>
                <a:effectLst/>
              </a:rPr>
              <a:t>cho tất cả thai </a:t>
            </a:r>
            <a:r>
              <a:rPr lang="vi-VN" sz="3200" i="1" dirty="0" smtClean="0">
                <a:solidFill>
                  <a:srgbClr val="FFFF00"/>
                </a:solidFill>
                <a:effectLst/>
              </a:rPr>
              <a:t>phụ</a:t>
            </a:r>
            <a:endParaRPr lang="en-US" sz="3200" i="1" dirty="0">
              <a:solidFill>
                <a:srgbClr val="FFFF00"/>
              </a:solidFill>
              <a:effectLst/>
            </a:endParaRPr>
          </a:p>
          <a:p>
            <a:endParaRPr lang="en-US" sz="3200" i="1" dirty="0">
              <a:solidFill>
                <a:srgbClr val="FFFF00"/>
              </a:solidFill>
            </a:endParaRPr>
          </a:p>
          <a:p>
            <a:endParaRPr lang="en-US" sz="3200" dirty="0"/>
          </a:p>
        </p:txBody>
      </p:sp>
    </p:spTree>
    <p:extLst>
      <p:ext uri="{BB962C8B-B14F-4D97-AF65-F5344CB8AC3E}">
        <p14:creationId xmlns:p14="http://schemas.microsoft.com/office/powerpoint/2010/main" val="10519658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0" y="155223"/>
            <a:ext cx="9144000" cy="959555"/>
          </a:xfrm>
          <a:prstGeom prst="rect">
            <a:avLst/>
          </a:prstGeom>
          <a:noFill/>
          <a:ln>
            <a:noFill/>
          </a:ln>
        </p:spPr>
      </p:pic>
      <p:pic>
        <p:nvPicPr>
          <p:cNvPr id="3"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136965" y="1519159"/>
            <a:ext cx="5055271" cy="5105364"/>
          </a:xfrm>
          <a:prstGeom prst="rect">
            <a:avLst/>
          </a:prstGeom>
          <a:noFill/>
          <a:ln>
            <a:noFill/>
          </a:ln>
        </p:spPr>
      </p:pic>
      <p:sp>
        <p:nvSpPr>
          <p:cNvPr id="4" name="Rectangle 3"/>
          <p:cNvSpPr/>
          <p:nvPr/>
        </p:nvSpPr>
        <p:spPr>
          <a:xfrm>
            <a:off x="5403908" y="1269210"/>
            <a:ext cx="3740091" cy="5632312"/>
          </a:xfrm>
          <a:prstGeom prst="rect">
            <a:avLst/>
          </a:prstGeom>
        </p:spPr>
        <p:txBody>
          <a:bodyPr wrap="square">
            <a:spAutoFit/>
          </a:bodyPr>
          <a:lstStyle/>
          <a:p>
            <a:r>
              <a:rPr lang="en-US" dirty="0"/>
              <a:t>MANILA, 7 April 2016 – On World Health Day, the World Health Organization (WHO) in the Western Pacific Region stands with all Member States and partners to renew its commitment to advance the understanding of diabetes and calls on all communities across the Region to work together to effectively manage and prevent the disease. </a:t>
            </a:r>
          </a:p>
          <a:p>
            <a:endParaRPr lang="en-US" dirty="0"/>
          </a:p>
          <a:p>
            <a:r>
              <a:rPr lang="en-US" dirty="0"/>
              <a:t>Diabetes is one of the four major </a:t>
            </a:r>
            <a:r>
              <a:rPr lang="en-US" dirty="0" err="1"/>
              <a:t>noncommunicable</a:t>
            </a:r>
            <a:r>
              <a:rPr lang="en-US" dirty="0"/>
              <a:t> diseases (NCDs) and its global prevalence has been steadily increasing in recent years. In the Western Pacific Region alone, it is estimated that 131 million people (8.4% prevalence) were living with diabetes in 2014.</a:t>
            </a:r>
          </a:p>
        </p:txBody>
      </p:sp>
    </p:spTree>
    <p:extLst>
      <p:ext uri="{BB962C8B-B14F-4D97-AF65-F5344CB8AC3E}">
        <p14:creationId xmlns:p14="http://schemas.microsoft.com/office/powerpoint/2010/main" val="26481691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4"/>
            <a:ext cx="7770813" cy="831556"/>
          </a:xfrm>
        </p:spPr>
        <p:txBody>
          <a:bodyPr>
            <a:normAutofit fontScale="90000"/>
          </a:bodyPr>
          <a:lstStyle/>
          <a:p>
            <a:r>
              <a:rPr lang="en-US" b="1" dirty="0" err="1" smtClean="0">
                <a:solidFill>
                  <a:srgbClr val="FFFF00"/>
                </a:solidFill>
              </a:rPr>
              <a:t>Nguy</a:t>
            </a:r>
            <a:r>
              <a:rPr lang="en-US" b="1" dirty="0" smtClean="0">
                <a:solidFill>
                  <a:srgbClr val="FFFF00"/>
                </a:solidFill>
              </a:rPr>
              <a:t> </a:t>
            </a:r>
            <a:r>
              <a:rPr lang="en-US" b="1" dirty="0" err="1" smtClean="0">
                <a:solidFill>
                  <a:srgbClr val="FFFF00"/>
                </a:solidFill>
              </a:rPr>
              <a:t>cơ</a:t>
            </a:r>
            <a:r>
              <a:rPr lang="en-US" b="1" dirty="0" smtClean="0">
                <a:solidFill>
                  <a:srgbClr val="FFFF00"/>
                </a:solidFill>
              </a:rPr>
              <a:t> DTD </a:t>
            </a:r>
            <a:r>
              <a:rPr lang="en-US" b="1" dirty="0" err="1" smtClean="0">
                <a:solidFill>
                  <a:srgbClr val="FFFF00"/>
                </a:solidFill>
              </a:rPr>
              <a:t>thai</a:t>
            </a:r>
            <a:r>
              <a:rPr lang="en-US" b="1" dirty="0" smtClean="0">
                <a:solidFill>
                  <a:srgbClr val="FFFF00"/>
                </a:solidFill>
              </a:rPr>
              <a:t> </a:t>
            </a:r>
            <a:r>
              <a:rPr lang="en-US" b="1" dirty="0" err="1" smtClean="0">
                <a:solidFill>
                  <a:srgbClr val="FFFF00"/>
                </a:solidFill>
              </a:rPr>
              <a:t>kỳ</a:t>
            </a:r>
            <a:r>
              <a:rPr lang="en-US" b="1" dirty="0" smtClean="0">
                <a:solidFill>
                  <a:srgbClr val="FFFF00"/>
                </a:solidFill>
              </a:rPr>
              <a:t>  </a:t>
            </a:r>
            <a:r>
              <a:rPr lang="en-US" b="1" dirty="0" err="1" smtClean="0">
                <a:solidFill>
                  <a:srgbClr val="FFFF00"/>
                </a:solidFill>
              </a:rPr>
              <a:t>cho</a:t>
            </a:r>
            <a:r>
              <a:rPr lang="en-US" b="1" dirty="0" smtClean="0">
                <a:solidFill>
                  <a:srgbClr val="FFFF00"/>
                </a:solidFill>
              </a:rPr>
              <a:t> </a:t>
            </a:r>
            <a:r>
              <a:rPr lang="en-US" b="1" dirty="0" err="1" smtClean="0">
                <a:solidFill>
                  <a:srgbClr val="FFFF00"/>
                </a:solidFill>
              </a:rPr>
              <a:t>mẹ</a:t>
            </a:r>
            <a:endParaRPr lang="en-US" b="1" dirty="0">
              <a:solidFill>
                <a:srgbClr val="FFFF00"/>
              </a:solidFill>
            </a:endParaRPr>
          </a:p>
        </p:txBody>
      </p:sp>
      <p:sp>
        <p:nvSpPr>
          <p:cNvPr id="3" name="Content Placeholder 2"/>
          <p:cNvSpPr>
            <a:spLocks noGrp="1"/>
          </p:cNvSpPr>
          <p:nvPr>
            <p:ph idx="1"/>
          </p:nvPr>
        </p:nvSpPr>
        <p:spPr>
          <a:xfrm>
            <a:off x="362868" y="1043301"/>
            <a:ext cx="8516068" cy="5082862"/>
          </a:xfrm>
        </p:spPr>
        <p:txBody>
          <a:bodyPr>
            <a:normAutofit fontScale="25000" lnSpcReduction="20000"/>
          </a:bodyPr>
          <a:lstStyle/>
          <a:p>
            <a:pPr marL="0" lvl="0" indent="0">
              <a:buNone/>
            </a:pPr>
            <a:endParaRPr lang="en-US" b="1" dirty="0">
              <a:effectLst/>
            </a:endParaRPr>
          </a:p>
          <a:p>
            <a:pPr lvl="0"/>
            <a:r>
              <a:rPr lang="en-US" sz="12800" dirty="0" err="1">
                <a:effectLst/>
              </a:rPr>
              <a:t>Tăng</a:t>
            </a:r>
            <a:r>
              <a:rPr lang="en-US" sz="12800" dirty="0">
                <a:effectLst/>
              </a:rPr>
              <a:t> </a:t>
            </a:r>
            <a:r>
              <a:rPr lang="en-US" sz="12800" dirty="0" err="1">
                <a:effectLst/>
              </a:rPr>
              <a:t>huyết</a:t>
            </a:r>
            <a:r>
              <a:rPr lang="en-US" sz="12800" dirty="0">
                <a:effectLst/>
              </a:rPr>
              <a:t> </a:t>
            </a:r>
            <a:r>
              <a:rPr lang="en-US" sz="12800" dirty="0" err="1">
                <a:effectLst/>
              </a:rPr>
              <a:t>áp</a:t>
            </a:r>
            <a:r>
              <a:rPr lang="en-US" sz="12800" dirty="0">
                <a:effectLst/>
              </a:rPr>
              <a:t> </a:t>
            </a:r>
            <a:r>
              <a:rPr lang="en-US" sz="12800" dirty="0" err="1">
                <a:effectLst/>
              </a:rPr>
              <a:t>thai</a:t>
            </a:r>
            <a:r>
              <a:rPr lang="en-US" sz="12800" dirty="0">
                <a:effectLst/>
              </a:rPr>
              <a:t> </a:t>
            </a:r>
            <a:r>
              <a:rPr lang="en-US" sz="12800" dirty="0" err="1">
                <a:effectLst/>
              </a:rPr>
              <a:t>kỳ</a:t>
            </a:r>
            <a:r>
              <a:rPr lang="en-US" sz="12800" dirty="0">
                <a:effectLst/>
              </a:rPr>
              <a:t>, </a:t>
            </a:r>
            <a:r>
              <a:rPr lang="en-US" sz="12800" dirty="0" err="1">
                <a:effectLst/>
              </a:rPr>
              <a:t>Tiền</a:t>
            </a:r>
            <a:r>
              <a:rPr lang="en-US" sz="12800" dirty="0">
                <a:effectLst/>
              </a:rPr>
              <a:t> </a:t>
            </a:r>
            <a:r>
              <a:rPr lang="en-US" sz="12800" dirty="0" err="1">
                <a:effectLst/>
              </a:rPr>
              <a:t>sản</a:t>
            </a:r>
            <a:r>
              <a:rPr lang="en-US" sz="12800" dirty="0">
                <a:effectLst/>
              </a:rPr>
              <a:t> </a:t>
            </a:r>
            <a:r>
              <a:rPr lang="en-US" sz="12800" dirty="0" err="1">
                <a:effectLst/>
              </a:rPr>
              <a:t>giật</a:t>
            </a:r>
            <a:r>
              <a:rPr lang="en-US" sz="12800" dirty="0">
                <a:effectLst/>
              </a:rPr>
              <a:t>, </a:t>
            </a:r>
            <a:r>
              <a:rPr lang="en-US" sz="12800" dirty="0" err="1">
                <a:effectLst/>
              </a:rPr>
              <a:t>Sản</a:t>
            </a:r>
            <a:r>
              <a:rPr lang="en-US" sz="12800" dirty="0">
                <a:effectLst/>
              </a:rPr>
              <a:t> </a:t>
            </a:r>
            <a:r>
              <a:rPr lang="en-US" sz="12800" dirty="0" err="1">
                <a:effectLst/>
              </a:rPr>
              <a:t>giật</a:t>
            </a:r>
            <a:endParaRPr lang="en-US" sz="12800" dirty="0">
              <a:effectLst/>
            </a:endParaRPr>
          </a:p>
          <a:p>
            <a:pPr lvl="0"/>
            <a:r>
              <a:rPr lang="en-US" sz="12800" dirty="0" err="1">
                <a:effectLst/>
              </a:rPr>
              <a:t>Sẩy</a:t>
            </a:r>
            <a:r>
              <a:rPr lang="en-US" sz="12800" dirty="0">
                <a:effectLst/>
              </a:rPr>
              <a:t> </a:t>
            </a:r>
            <a:r>
              <a:rPr lang="en-US" sz="12800" dirty="0" err="1">
                <a:effectLst/>
              </a:rPr>
              <a:t>thai</a:t>
            </a:r>
            <a:r>
              <a:rPr lang="en-US" sz="12800" dirty="0">
                <a:effectLst/>
              </a:rPr>
              <a:t> </a:t>
            </a:r>
            <a:r>
              <a:rPr lang="en-US" sz="12800" dirty="0" err="1">
                <a:effectLst/>
              </a:rPr>
              <a:t>sớm</a:t>
            </a:r>
            <a:endParaRPr lang="en-US" sz="12800" dirty="0">
              <a:effectLst/>
            </a:endParaRPr>
          </a:p>
          <a:p>
            <a:pPr lvl="0"/>
            <a:r>
              <a:rPr lang="en-US" sz="12800" dirty="0" err="1">
                <a:effectLst/>
              </a:rPr>
              <a:t>Nhiễm</a:t>
            </a:r>
            <a:r>
              <a:rPr lang="en-US" sz="12800" dirty="0">
                <a:effectLst/>
              </a:rPr>
              <a:t> </a:t>
            </a:r>
            <a:r>
              <a:rPr lang="en-US" sz="12800" dirty="0" err="1">
                <a:effectLst/>
              </a:rPr>
              <a:t>trùng</a:t>
            </a:r>
            <a:r>
              <a:rPr lang="en-US" sz="12800" dirty="0">
                <a:effectLst/>
              </a:rPr>
              <a:t> </a:t>
            </a:r>
            <a:r>
              <a:rPr lang="en-US" sz="12800" dirty="0" err="1">
                <a:effectLst/>
              </a:rPr>
              <a:t>tiểu</a:t>
            </a:r>
            <a:endParaRPr lang="en-US" sz="12800" dirty="0">
              <a:effectLst/>
            </a:endParaRPr>
          </a:p>
          <a:p>
            <a:pPr lvl="0"/>
            <a:r>
              <a:rPr lang="en-US" sz="12800" dirty="0">
                <a:effectLst/>
              </a:rPr>
              <a:t>Thai to, </a:t>
            </a:r>
            <a:r>
              <a:rPr lang="en-US" sz="12800" dirty="0" err="1">
                <a:effectLst/>
              </a:rPr>
              <a:t>đa</a:t>
            </a:r>
            <a:r>
              <a:rPr lang="en-US" sz="12800" dirty="0">
                <a:effectLst/>
              </a:rPr>
              <a:t> </a:t>
            </a:r>
            <a:r>
              <a:rPr lang="en-US" sz="12800" dirty="0" err="1">
                <a:effectLst/>
              </a:rPr>
              <a:t>ối</a:t>
            </a:r>
            <a:r>
              <a:rPr lang="en-US" sz="12800" dirty="0">
                <a:effectLst/>
              </a:rPr>
              <a:t> </a:t>
            </a:r>
            <a:r>
              <a:rPr lang="en-US" sz="12800" dirty="0" err="1">
                <a:effectLst/>
              </a:rPr>
              <a:t>gây</a:t>
            </a:r>
            <a:r>
              <a:rPr lang="en-US" sz="12800" dirty="0">
                <a:effectLst/>
              </a:rPr>
              <a:t> </a:t>
            </a:r>
            <a:r>
              <a:rPr lang="en-US" sz="12800" dirty="0" err="1">
                <a:effectLst/>
              </a:rPr>
              <a:t>sinh</a:t>
            </a:r>
            <a:r>
              <a:rPr lang="en-US" sz="12800" dirty="0">
                <a:effectLst/>
              </a:rPr>
              <a:t> non</a:t>
            </a:r>
          </a:p>
          <a:p>
            <a:pPr lvl="0"/>
            <a:r>
              <a:rPr lang="en-US" sz="12800" dirty="0" err="1">
                <a:effectLst/>
              </a:rPr>
              <a:t>Tổn</a:t>
            </a:r>
            <a:r>
              <a:rPr lang="en-US" sz="12800" dirty="0">
                <a:effectLst/>
              </a:rPr>
              <a:t> </a:t>
            </a:r>
            <a:r>
              <a:rPr lang="en-US" sz="12800" dirty="0" err="1">
                <a:effectLst/>
              </a:rPr>
              <a:t>thương</a:t>
            </a:r>
            <a:r>
              <a:rPr lang="en-US" sz="12800" dirty="0">
                <a:effectLst/>
              </a:rPr>
              <a:t> </a:t>
            </a:r>
            <a:r>
              <a:rPr lang="en-US" sz="12800" dirty="0" err="1">
                <a:effectLst/>
              </a:rPr>
              <a:t>đường</a:t>
            </a:r>
            <a:r>
              <a:rPr lang="en-US" sz="12800" dirty="0">
                <a:effectLst/>
              </a:rPr>
              <a:t> </a:t>
            </a:r>
            <a:r>
              <a:rPr lang="en-US" sz="12800" dirty="0" smtClean="0">
                <a:effectLst/>
              </a:rPr>
              <a:t>SD </a:t>
            </a:r>
            <a:r>
              <a:rPr lang="en-US" sz="12800" dirty="0" err="1" smtClean="0">
                <a:effectLst/>
              </a:rPr>
              <a:t>khi</a:t>
            </a:r>
            <a:r>
              <a:rPr lang="en-US" sz="12800" dirty="0" smtClean="0">
                <a:effectLst/>
              </a:rPr>
              <a:t> </a:t>
            </a:r>
            <a:r>
              <a:rPr lang="en-US" sz="12800" dirty="0" err="1">
                <a:effectLst/>
              </a:rPr>
              <a:t>sinh</a:t>
            </a:r>
            <a:endParaRPr lang="en-US" sz="12800" dirty="0">
              <a:effectLst/>
            </a:endParaRPr>
          </a:p>
          <a:p>
            <a:pPr lvl="0"/>
            <a:r>
              <a:rPr lang="en-US" sz="12800" dirty="0" err="1">
                <a:effectLst/>
              </a:rPr>
              <a:t>Tăng</a:t>
            </a:r>
            <a:r>
              <a:rPr lang="en-US" sz="12800" dirty="0">
                <a:effectLst/>
              </a:rPr>
              <a:t> </a:t>
            </a:r>
            <a:r>
              <a:rPr lang="en-US" sz="12800" dirty="0" err="1">
                <a:effectLst/>
              </a:rPr>
              <a:t>nguy</a:t>
            </a:r>
            <a:r>
              <a:rPr lang="en-US" sz="12800" dirty="0">
                <a:effectLst/>
              </a:rPr>
              <a:t> </a:t>
            </a:r>
            <a:r>
              <a:rPr lang="en-US" sz="12800" dirty="0" err="1">
                <a:effectLst/>
              </a:rPr>
              <a:t>cơ</a:t>
            </a:r>
            <a:r>
              <a:rPr lang="en-US" sz="12800" dirty="0">
                <a:effectLst/>
              </a:rPr>
              <a:t> </a:t>
            </a:r>
            <a:r>
              <a:rPr lang="en-US" sz="12800" dirty="0" err="1">
                <a:effectLst/>
              </a:rPr>
              <a:t>sinh</a:t>
            </a:r>
            <a:r>
              <a:rPr lang="en-US" sz="12800" dirty="0">
                <a:effectLst/>
              </a:rPr>
              <a:t> </a:t>
            </a:r>
            <a:r>
              <a:rPr lang="en-US" sz="12800" dirty="0" err="1">
                <a:effectLst/>
              </a:rPr>
              <a:t>giúp</a:t>
            </a:r>
            <a:r>
              <a:rPr lang="en-US" sz="12800" dirty="0">
                <a:effectLst/>
              </a:rPr>
              <a:t> </a:t>
            </a:r>
            <a:r>
              <a:rPr lang="en-US" sz="12800" dirty="0" err="1">
                <a:effectLst/>
              </a:rPr>
              <a:t>bằng</a:t>
            </a:r>
            <a:r>
              <a:rPr lang="en-US" sz="12800" dirty="0">
                <a:effectLst/>
              </a:rPr>
              <a:t> </a:t>
            </a:r>
            <a:r>
              <a:rPr lang="en-US" sz="12800" dirty="0" err="1">
                <a:effectLst/>
              </a:rPr>
              <a:t>dụng</a:t>
            </a:r>
            <a:r>
              <a:rPr lang="en-US" sz="12800" dirty="0">
                <a:effectLst/>
              </a:rPr>
              <a:t> </a:t>
            </a:r>
            <a:r>
              <a:rPr lang="en-US" sz="12800" dirty="0" err="1">
                <a:effectLst/>
              </a:rPr>
              <a:t>cụ</a:t>
            </a:r>
            <a:endParaRPr lang="en-US" sz="12800" dirty="0">
              <a:effectLst/>
            </a:endParaRPr>
          </a:p>
          <a:p>
            <a:pPr lvl="0"/>
            <a:r>
              <a:rPr lang="en-US" sz="12800" dirty="0" err="1">
                <a:effectLst/>
              </a:rPr>
              <a:t>Băng</a:t>
            </a:r>
            <a:r>
              <a:rPr lang="en-US" sz="12800" dirty="0">
                <a:effectLst/>
              </a:rPr>
              <a:t> </a:t>
            </a:r>
            <a:r>
              <a:rPr lang="en-US" sz="12800" dirty="0" err="1">
                <a:effectLst/>
              </a:rPr>
              <a:t>huyết</a:t>
            </a:r>
            <a:r>
              <a:rPr lang="en-US" sz="12800" dirty="0">
                <a:effectLst/>
              </a:rPr>
              <a:t> </a:t>
            </a:r>
            <a:r>
              <a:rPr lang="en-US" sz="12800" dirty="0" err="1">
                <a:effectLst/>
              </a:rPr>
              <a:t>sau</a:t>
            </a:r>
            <a:r>
              <a:rPr lang="en-US" sz="12800" dirty="0">
                <a:effectLst/>
              </a:rPr>
              <a:t> </a:t>
            </a:r>
            <a:r>
              <a:rPr lang="en-US" sz="12800" dirty="0" err="1" smtClean="0">
                <a:effectLst/>
              </a:rPr>
              <a:t>sinh</a:t>
            </a:r>
            <a:endParaRPr lang="en-US" sz="12800" dirty="0">
              <a:effectLst/>
            </a:endParaRPr>
          </a:p>
        </p:txBody>
      </p:sp>
    </p:spTree>
    <p:extLst>
      <p:ext uri="{BB962C8B-B14F-4D97-AF65-F5344CB8AC3E}">
        <p14:creationId xmlns:p14="http://schemas.microsoft.com/office/powerpoint/2010/main" val="31077101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72151" y="737116"/>
            <a:ext cx="8629463" cy="5389048"/>
          </a:xfrm>
        </p:spPr>
        <p:txBody>
          <a:bodyPr>
            <a:normAutofit fontScale="25000" lnSpcReduction="20000"/>
          </a:bodyPr>
          <a:lstStyle/>
          <a:p>
            <a:pPr lvl="0"/>
            <a:r>
              <a:rPr lang="en-US" sz="12800" dirty="0" err="1">
                <a:effectLst/>
              </a:rPr>
              <a:t>Tăng</a:t>
            </a:r>
            <a:r>
              <a:rPr lang="en-US" sz="12800" dirty="0">
                <a:effectLst/>
              </a:rPr>
              <a:t> </a:t>
            </a:r>
            <a:r>
              <a:rPr lang="en-US" sz="12800" dirty="0" err="1">
                <a:effectLst/>
              </a:rPr>
              <a:t>tỉ</a:t>
            </a:r>
            <a:r>
              <a:rPr lang="en-US" sz="12800" dirty="0">
                <a:effectLst/>
              </a:rPr>
              <a:t> </a:t>
            </a:r>
            <a:r>
              <a:rPr lang="en-US" sz="12800" dirty="0" err="1">
                <a:effectLst/>
              </a:rPr>
              <a:t>lệ</a:t>
            </a:r>
            <a:r>
              <a:rPr lang="en-US" sz="12800" dirty="0">
                <a:effectLst/>
              </a:rPr>
              <a:t> </a:t>
            </a:r>
            <a:r>
              <a:rPr lang="en-US" sz="12800" dirty="0" err="1">
                <a:effectLst/>
              </a:rPr>
              <a:t>mổ</a:t>
            </a:r>
            <a:r>
              <a:rPr lang="en-US" sz="12800" dirty="0">
                <a:effectLst/>
              </a:rPr>
              <a:t> </a:t>
            </a:r>
            <a:r>
              <a:rPr lang="en-US" sz="12800" dirty="0" err="1">
                <a:effectLst/>
              </a:rPr>
              <a:t>lấy</a:t>
            </a:r>
            <a:r>
              <a:rPr lang="en-US" sz="12800" dirty="0">
                <a:effectLst/>
              </a:rPr>
              <a:t> </a:t>
            </a:r>
            <a:r>
              <a:rPr lang="en-US" sz="12800" dirty="0" err="1">
                <a:effectLst/>
              </a:rPr>
              <a:t>thai</a:t>
            </a:r>
            <a:endParaRPr lang="en-US" sz="12800" dirty="0">
              <a:effectLst/>
            </a:endParaRPr>
          </a:p>
          <a:p>
            <a:pPr lvl="0"/>
            <a:r>
              <a:rPr lang="en-US" sz="12800" dirty="0" err="1">
                <a:effectLst/>
              </a:rPr>
              <a:t>Nhiễm</a:t>
            </a:r>
            <a:r>
              <a:rPr lang="en-US" sz="12800" dirty="0">
                <a:effectLst/>
              </a:rPr>
              <a:t> </a:t>
            </a:r>
            <a:r>
              <a:rPr lang="en-US" sz="12800" dirty="0" err="1">
                <a:effectLst/>
              </a:rPr>
              <a:t>trùng</a:t>
            </a:r>
            <a:r>
              <a:rPr lang="en-US" sz="12800" dirty="0">
                <a:effectLst/>
              </a:rPr>
              <a:t> </a:t>
            </a:r>
            <a:r>
              <a:rPr lang="en-US" sz="12800" dirty="0" err="1">
                <a:effectLst/>
              </a:rPr>
              <a:t>vết</a:t>
            </a:r>
            <a:r>
              <a:rPr lang="en-US" sz="12800" dirty="0">
                <a:effectLst/>
              </a:rPr>
              <a:t> may </a:t>
            </a:r>
            <a:r>
              <a:rPr lang="en-US" sz="12800" dirty="0" smtClean="0">
                <a:effectLst/>
              </a:rPr>
              <a:t>TSM</a:t>
            </a:r>
          </a:p>
          <a:p>
            <a:pPr lvl="0"/>
            <a:r>
              <a:rPr lang="en-US" sz="12800" dirty="0" err="1" smtClean="0">
                <a:effectLst/>
              </a:rPr>
              <a:t>Nhiễm</a:t>
            </a:r>
            <a:r>
              <a:rPr lang="en-US" sz="12800" dirty="0" smtClean="0">
                <a:effectLst/>
              </a:rPr>
              <a:t> </a:t>
            </a:r>
            <a:r>
              <a:rPr lang="en-US" sz="12800" dirty="0" err="1">
                <a:effectLst/>
              </a:rPr>
              <a:t>trùng</a:t>
            </a:r>
            <a:r>
              <a:rPr lang="en-US" sz="12800" dirty="0">
                <a:effectLst/>
              </a:rPr>
              <a:t> </a:t>
            </a:r>
            <a:r>
              <a:rPr lang="en-US" sz="12800" dirty="0" err="1">
                <a:effectLst/>
              </a:rPr>
              <a:t>hậu</a:t>
            </a:r>
            <a:r>
              <a:rPr lang="en-US" sz="12800" dirty="0">
                <a:effectLst/>
              </a:rPr>
              <a:t> </a:t>
            </a:r>
            <a:r>
              <a:rPr lang="en-US" sz="12800" dirty="0" err="1">
                <a:effectLst/>
              </a:rPr>
              <a:t>phẫu</a:t>
            </a:r>
            <a:endParaRPr lang="en-US" sz="12800" dirty="0">
              <a:effectLst/>
            </a:endParaRPr>
          </a:p>
          <a:p>
            <a:pPr lvl="0"/>
            <a:r>
              <a:rPr lang="en-US" sz="12800" dirty="0" err="1">
                <a:effectLst/>
              </a:rPr>
              <a:t>Thuyên</a:t>
            </a:r>
            <a:r>
              <a:rPr lang="en-US" sz="12800" dirty="0">
                <a:effectLst/>
              </a:rPr>
              <a:t> </a:t>
            </a:r>
            <a:r>
              <a:rPr lang="en-US" sz="12800" dirty="0" err="1">
                <a:effectLst/>
              </a:rPr>
              <a:t>tắc</a:t>
            </a:r>
            <a:r>
              <a:rPr lang="en-US" sz="12800" dirty="0">
                <a:effectLst/>
              </a:rPr>
              <a:t> </a:t>
            </a:r>
            <a:r>
              <a:rPr lang="en-US" sz="12800" dirty="0" err="1">
                <a:effectLst/>
              </a:rPr>
              <a:t>mạch</a:t>
            </a:r>
            <a:endParaRPr lang="en-US" sz="12800" dirty="0">
              <a:effectLst/>
            </a:endParaRPr>
          </a:p>
          <a:p>
            <a:pPr lvl="0"/>
            <a:r>
              <a:rPr lang="en-US" sz="12800" dirty="0" err="1">
                <a:effectLst/>
              </a:rPr>
              <a:t>Tử</a:t>
            </a:r>
            <a:r>
              <a:rPr lang="en-US" sz="12800" dirty="0">
                <a:effectLst/>
              </a:rPr>
              <a:t> </a:t>
            </a:r>
            <a:r>
              <a:rPr lang="en-US" sz="12800" dirty="0" err="1">
                <a:effectLst/>
              </a:rPr>
              <a:t>vong</a:t>
            </a:r>
            <a:r>
              <a:rPr lang="en-US" sz="12800" dirty="0">
                <a:effectLst/>
              </a:rPr>
              <a:t> </a:t>
            </a:r>
            <a:r>
              <a:rPr lang="en-US" sz="12800" dirty="0" err="1">
                <a:effectLst/>
              </a:rPr>
              <a:t>mẹ</a:t>
            </a:r>
            <a:endParaRPr lang="en-US" sz="12800" dirty="0">
              <a:effectLst/>
            </a:endParaRPr>
          </a:p>
          <a:p>
            <a:pPr lvl="0"/>
            <a:r>
              <a:rPr lang="en-US" sz="12800" dirty="0" err="1">
                <a:effectLst/>
              </a:rPr>
              <a:t>Thừa</a:t>
            </a:r>
            <a:r>
              <a:rPr lang="en-US" sz="12800" dirty="0">
                <a:effectLst/>
              </a:rPr>
              <a:t> </a:t>
            </a:r>
            <a:r>
              <a:rPr lang="en-US" sz="12800" dirty="0" err="1">
                <a:effectLst/>
              </a:rPr>
              <a:t>cân</a:t>
            </a:r>
            <a:endParaRPr lang="en-US" sz="12800" dirty="0">
              <a:effectLst/>
            </a:endParaRPr>
          </a:p>
          <a:p>
            <a:pPr lvl="0"/>
            <a:r>
              <a:rPr lang="en-US" sz="12800" dirty="0" smtClean="0">
                <a:effectLst/>
              </a:rPr>
              <a:t>ĐTĐ </a:t>
            </a:r>
            <a:r>
              <a:rPr lang="en-US" sz="12800" dirty="0" err="1" smtClean="0">
                <a:effectLst/>
              </a:rPr>
              <a:t>lần</a:t>
            </a:r>
            <a:r>
              <a:rPr lang="en-US" sz="12800" dirty="0" smtClean="0">
                <a:effectLst/>
              </a:rPr>
              <a:t> </a:t>
            </a:r>
            <a:r>
              <a:rPr lang="en-US" sz="12800" dirty="0" err="1">
                <a:effectLst/>
              </a:rPr>
              <a:t>mang</a:t>
            </a:r>
            <a:r>
              <a:rPr lang="en-US" sz="12800" dirty="0">
                <a:effectLst/>
              </a:rPr>
              <a:t> </a:t>
            </a:r>
            <a:r>
              <a:rPr lang="en-US" sz="12800" dirty="0" err="1">
                <a:effectLst/>
              </a:rPr>
              <a:t>thai</a:t>
            </a:r>
            <a:r>
              <a:rPr lang="en-US" sz="12800" dirty="0">
                <a:effectLst/>
              </a:rPr>
              <a:t> </a:t>
            </a:r>
            <a:r>
              <a:rPr lang="en-US" sz="12800" dirty="0" err="1" smtClean="0">
                <a:effectLst/>
              </a:rPr>
              <a:t>sau</a:t>
            </a:r>
            <a:endParaRPr lang="en-US" sz="12800" dirty="0">
              <a:effectLst/>
            </a:endParaRPr>
          </a:p>
          <a:p>
            <a:pPr lvl="0"/>
            <a:r>
              <a:rPr lang="en-US" sz="12800" dirty="0" err="1">
                <a:effectLst/>
              </a:rPr>
              <a:t>Nguy</a:t>
            </a:r>
            <a:r>
              <a:rPr lang="en-US" sz="12800" dirty="0">
                <a:effectLst/>
              </a:rPr>
              <a:t> </a:t>
            </a:r>
            <a:r>
              <a:rPr lang="en-US" sz="12800" dirty="0" err="1">
                <a:effectLst/>
              </a:rPr>
              <a:t>cơ</a:t>
            </a:r>
            <a:r>
              <a:rPr lang="en-US" sz="12800" dirty="0">
                <a:effectLst/>
              </a:rPr>
              <a:t> </a:t>
            </a:r>
            <a:r>
              <a:rPr lang="en-US" sz="12800" dirty="0" err="1">
                <a:effectLst/>
              </a:rPr>
              <a:t>về</a:t>
            </a:r>
            <a:r>
              <a:rPr lang="en-US" sz="12800" dirty="0">
                <a:effectLst/>
              </a:rPr>
              <a:t> </a:t>
            </a:r>
            <a:r>
              <a:rPr lang="en-US" sz="12800" dirty="0" err="1">
                <a:effectLst/>
              </a:rPr>
              <a:t>lâu</a:t>
            </a:r>
            <a:r>
              <a:rPr lang="en-US" sz="12800" dirty="0">
                <a:effectLst/>
              </a:rPr>
              <a:t> </a:t>
            </a:r>
            <a:r>
              <a:rPr lang="en-US" sz="12800" dirty="0" err="1">
                <a:effectLst/>
              </a:rPr>
              <a:t>dài</a:t>
            </a:r>
            <a:r>
              <a:rPr lang="en-US" sz="12800" dirty="0">
                <a:effectLst/>
              </a:rPr>
              <a:t>: </a:t>
            </a:r>
            <a:r>
              <a:rPr lang="en-US" sz="12800" dirty="0" smtClean="0">
                <a:effectLst/>
              </a:rPr>
              <a:t>ĐTĐ </a:t>
            </a:r>
            <a:r>
              <a:rPr lang="en-US" sz="12800" dirty="0" err="1" smtClean="0">
                <a:effectLst/>
              </a:rPr>
              <a:t>thực</a:t>
            </a:r>
            <a:r>
              <a:rPr lang="en-US" sz="12800" dirty="0" smtClean="0">
                <a:effectLst/>
              </a:rPr>
              <a:t> </a:t>
            </a:r>
            <a:r>
              <a:rPr lang="en-US" sz="12800" dirty="0" err="1">
                <a:effectLst/>
              </a:rPr>
              <a:t>sự</a:t>
            </a:r>
            <a:r>
              <a:rPr lang="en-US" sz="12800" dirty="0">
                <a:effectLst/>
              </a:rPr>
              <a:t>, </a:t>
            </a:r>
            <a:r>
              <a:rPr lang="en-US" sz="12800" dirty="0" err="1">
                <a:effectLst/>
              </a:rPr>
              <a:t>bệnh</a:t>
            </a:r>
            <a:r>
              <a:rPr lang="en-US" sz="12800" dirty="0">
                <a:effectLst/>
              </a:rPr>
              <a:t> </a:t>
            </a:r>
            <a:r>
              <a:rPr lang="en-US" sz="12800" dirty="0" err="1">
                <a:effectLst/>
              </a:rPr>
              <a:t>lý</a:t>
            </a:r>
            <a:r>
              <a:rPr lang="en-US" sz="12800" dirty="0">
                <a:effectLst/>
              </a:rPr>
              <a:t> </a:t>
            </a:r>
            <a:r>
              <a:rPr lang="en-US" sz="12800" dirty="0" err="1">
                <a:effectLst/>
              </a:rPr>
              <a:t>tim</a:t>
            </a:r>
            <a:r>
              <a:rPr lang="en-US" sz="12800" dirty="0">
                <a:effectLst/>
              </a:rPr>
              <a:t> </a:t>
            </a:r>
            <a:r>
              <a:rPr lang="en-US" sz="12800" dirty="0" err="1">
                <a:effectLst/>
              </a:rPr>
              <a:t>mạch</a:t>
            </a:r>
            <a:r>
              <a:rPr lang="en-US" sz="12800" dirty="0">
                <a:effectLst/>
              </a:rPr>
              <a:t>, </a:t>
            </a:r>
            <a:r>
              <a:rPr lang="en-US" sz="12800" dirty="0" err="1">
                <a:effectLst/>
              </a:rPr>
              <a:t>chuyển</a:t>
            </a:r>
            <a:r>
              <a:rPr lang="en-US" sz="12800" dirty="0">
                <a:effectLst/>
              </a:rPr>
              <a:t> </a:t>
            </a:r>
            <a:r>
              <a:rPr lang="en-US" sz="12800" dirty="0" err="1" smtClean="0">
                <a:effectLst/>
              </a:rPr>
              <a:t>hóa</a:t>
            </a:r>
            <a:r>
              <a:rPr lang="en-US" sz="12800" dirty="0" smtClean="0">
                <a:effectLst/>
              </a:rPr>
              <a:t>…</a:t>
            </a:r>
            <a:endParaRPr lang="en-US" sz="12800" dirty="0">
              <a:effectLst/>
            </a:endParaRPr>
          </a:p>
          <a:p>
            <a:endParaRPr lang="en-US" dirty="0"/>
          </a:p>
        </p:txBody>
      </p:sp>
    </p:spTree>
    <p:extLst>
      <p:ext uri="{BB962C8B-B14F-4D97-AF65-F5344CB8AC3E}">
        <p14:creationId xmlns:p14="http://schemas.microsoft.com/office/powerpoint/2010/main" val="4651214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774" y="121024"/>
            <a:ext cx="8776879" cy="718154"/>
          </a:xfrm>
        </p:spPr>
        <p:txBody>
          <a:bodyPr>
            <a:normAutofit fontScale="90000"/>
          </a:bodyPr>
          <a:lstStyle/>
          <a:p>
            <a:r>
              <a:rPr lang="en-US" b="1" dirty="0" err="1" smtClean="0">
                <a:solidFill>
                  <a:srgbClr val="FFFF00"/>
                </a:solidFill>
              </a:rPr>
              <a:t>Nguy</a:t>
            </a:r>
            <a:r>
              <a:rPr lang="en-US" b="1" dirty="0" smtClean="0">
                <a:solidFill>
                  <a:srgbClr val="FFFF00"/>
                </a:solidFill>
              </a:rPr>
              <a:t> </a:t>
            </a:r>
            <a:r>
              <a:rPr lang="en-US" b="1" dirty="0" err="1" smtClean="0">
                <a:solidFill>
                  <a:srgbClr val="FFFF00"/>
                </a:solidFill>
              </a:rPr>
              <a:t>cơ</a:t>
            </a:r>
            <a:r>
              <a:rPr lang="en-US" b="1" dirty="0" smtClean="0">
                <a:solidFill>
                  <a:srgbClr val="FFFF00"/>
                </a:solidFill>
              </a:rPr>
              <a:t> DTD </a:t>
            </a:r>
            <a:r>
              <a:rPr lang="en-US" b="1" dirty="0" err="1" smtClean="0">
                <a:solidFill>
                  <a:srgbClr val="FFFF00"/>
                </a:solidFill>
              </a:rPr>
              <a:t>thai</a:t>
            </a:r>
            <a:r>
              <a:rPr lang="en-US" b="1" dirty="0" smtClean="0">
                <a:solidFill>
                  <a:srgbClr val="FFFF00"/>
                </a:solidFill>
              </a:rPr>
              <a:t> </a:t>
            </a:r>
            <a:r>
              <a:rPr lang="en-US" b="1" dirty="0" err="1" smtClean="0">
                <a:solidFill>
                  <a:srgbClr val="FFFF00"/>
                </a:solidFill>
              </a:rPr>
              <a:t>kỳ</a:t>
            </a:r>
            <a:r>
              <a:rPr lang="en-US" b="1" dirty="0" smtClean="0">
                <a:solidFill>
                  <a:srgbClr val="FFFF00"/>
                </a:solidFill>
              </a:rPr>
              <a:t> </a:t>
            </a:r>
            <a:r>
              <a:rPr lang="en-US" b="1" dirty="0" err="1" smtClean="0">
                <a:solidFill>
                  <a:srgbClr val="FFFF00"/>
                </a:solidFill>
              </a:rPr>
              <a:t>cho</a:t>
            </a:r>
            <a:r>
              <a:rPr lang="en-US" b="1" dirty="0" smtClean="0">
                <a:solidFill>
                  <a:srgbClr val="FFFF00"/>
                </a:solidFill>
              </a:rPr>
              <a:t> </a:t>
            </a:r>
            <a:r>
              <a:rPr lang="en-US" b="1" dirty="0" err="1" smtClean="0">
                <a:solidFill>
                  <a:srgbClr val="FFFF00"/>
                </a:solidFill>
              </a:rPr>
              <a:t>thai</a:t>
            </a:r>
            <a:endParaRPr lang="en-US" b="1" dirty="0">
              <a:solidFill>
                <a:srgbClr val="FFFF00"/>
              </a:solidFill>
            </a:endParaRPr>
          </a:p>
        </p:txBody>
      </p:sp>
      <p:sp>
        <p:nvSpPr>
          <p:cNvPr id="3" name="Content Placeholder 2"/>
          <p:cNvSpPr>
            <a:spLocks noGrp="1"/>
          </p:cNvSpPr>
          <p:nvPr>
            <p:ph idx="1"/>
          </p:nvPr>
        </p:nvSpPr>
        <p:spPr>
          <a:xfrm>
            <a:off x="192774" y="1122682"/>
            <a:ext cx="8776879" cy="5003481"/>
          </a:xfrm>
        </p:spPr>
        <p:txBody>
          <a:bodyPr>
            <a:noAutofit/>
          </a:bodyPr>
          <a:lstStyle/>
          <a:p>
            <a:pPr lvl="0"/>
            <a:r>
              <a:rPr lang="en-US" sz="3200" dirty="0" err="1" smtClean="0">
                <a:effectLst/>
              </a:rPr>
              <a:t>Chết</a:t>
            </a:r>
            <a:r>
              <a:rPr lang="en-US" sz="3200" dirty="0" smtClean="0">
                <a:effectLst/>
              </a:rPr>
              <a:t> </a:t>
            </a:r>
            <a:r>
              <a:rPr lang="en-US" sz="3200" dirty="0" err="1">
                <a:effectLst/>
              </a:rPr>
              <a:t>sơ</a:t>
            </a:r>
            <a:r>
              <a:rPr lang="en-US" sz="3200" dirty="0">
                <a:effectLst/>
              </a:rPr>
              <a:t> </a:t>
            </a:r>
            <a:r>
              <a:rPr lang="en-US" sz="3200" dirty="0" err="1">
                <a:effectLst/>
              </a:rPr>
              <a:t>sinh</a:t>
            </a:r>
            <a:r>
              <a:rPr lang="en-US" sz="3200" dirty="0">
                <a:effectLst/>
              </a:rPr>
              <a:t> </a:t>
            </a:r>
          </a:p>
          <a:p>
            <a:pPr lvl="0"/>
            <a:r>
              <a:rPr lang="en-US" sz="3200" dirty="0">
                <a:effectLst/>
              </a:rPr>
              <a:t>Thai </a:t>
            </a:r>
            <a:r>
              <a:rPr lang="en-US" sz="3200" dirty="0" err="1">
                <a:effectLst/>
              </a:rPr>
              <a:t>lưu</a:t>
            </a:r>
            <a:r>
              <a:rPr lang="en-US" sz="3200" dirty="0">
                <a:effectLst/>
              </a:rPr>
              <a:t> </a:t>
            </a:r>
          </a:p>
          <a:p>
            <a:pPr lvl="0"/>
            <a:r>
              <a:rPr lang="en-US" sz="3200" dirty="0" smtClean="0">
                <a:effectLst/>
              </a:rPr>
              <a:t>DTBS </a:t>
            </a:r>
            <a:r>
              <a:rPr lang="en-US" sz="3200" dirty="0" err="1" smtClean="0">
                <a:effectLst/>
              </a:rPr>
              <a:t>không</a:t>
            </a:r>
            <a:r>
              <a:rPr lang="en-US" sz="3200" dirty="0" smtClean="0">
                <a:effectLst/>
              </a:rPr>
              <a:t> </a:t>
            </a:r>
            <a:r>
              <a:rPr lang="en-US" sz="3200" dirty="0">
                <a:effectLst/>
              </a:rPr>
              <a:t>do </a:t>
            </a:r>
            <a:r>
              <a:rPr lang="en-US" sz="3200" dirty="0" err="1">
                <a:effectLst/>
              </a:rPr>
              <a:t>bất</a:t>
            </a:r>
            <a:r>
              <a:rPr lang="en-US" sz="3200" dirty="0">
                <a:effectLst/>
              </a:rPr>
              <a:t> </a:t>
            </a:r>
            <a:r>
              <a:rPr lang="en-US" sz="3200" dirty="0" err="1">
                <a:effectLst/>
              </a:rPr>
              <a:t>thường</a:t>
            </a:r>
            <a:r>
              <a:rPr lang="en-US" sz="3200" dirty="0">
                <a:effectLst/>
              </a:rPr>
              <a:t> </a:t>
            </a:r>
            <a:r>
              <a:rPr lang="en-US" sz="3200" dirty="0" smtClean="0">
                <a:effectLst/>
              </a:rPr>
              <a:t>NST (</a:t>
            </a:r>
            <a:r>
              <a:rPr lang="en-US" sz="3200" dirty="0" err="1">
                <a:effectLst/>
              </a:rPr>
              <a:t>nguy</a:t>
            </a:r>
            <a:r>
              <a:rPr lang="en-US" sz="3200" dirty="0">
                <a:effectLst/>
              </a:rPr>
              <a:t> </a:t>
            </a:r>
            <a:r>
              <a:rPr lang="en-US" sz="3200" dirty="0" err="1">
                <a:effectLst/>
              </a:rPr>
              <a:t>cơ</a:t>
            </a:r>
            <a:r>
              <a:rPr lang="en-US" sz="3200" dirty="0">
                <a:effectLst/>
              </a:rPr>
              <a:t> </a:t>
            </a:r>
            <a:r>
              <a:rPr lang="en-US" sz="3200" dirty="0" err="1">
                <a:effectLst/>
              </a:rPr>
              <a:t>chuyên</a:t>
            </a:r>
            <a:r>
              <a:rPr lang="en-US" sz="3200" dirty="0">
                <a:effectLst/>
              </a:rPr>
              <a:t> </a:t>
            </a:r>
            <a:r>
              <a:rPr lang="en-US" sz="3200" dirty="0" err="1">
                <a:effectLst/>
              </a:rPr>
              <a:t>biệt</a:t>
            </a:r>
            <a:r>
              <a:rPr lang="en-US" sz="3200" dirty="0">
                <a:effectLst/>
              </a:rPr>
              <a:t> </a:t>
            </a:r>
            <a:r>
              <a:rPr lang="en-US" sz="3200" dirty="0" err="1">
                <a:effectLst/>
              </a:rPr>
              <a:t>cho</a:t>
            </a:r>
            <a:r>
              <a:rPr lang="en-US" sz="3200" dirty="0">
                <a:effectLst/>
              </a:rPr>
              <a:t> </a:t>
            </a:r>
            <a:r>
              <a:rPr lang="en-US" sz="3200" dirty="0" smtClean="0">
                <a:effectLst/>
              </a:rPr>
              <a:t>DTD </a:t>
            </a:r>
            <a:r>
              <a:rPr lang="en-US" sz="3200" dirty="0" err="1" smtClean="0">
                <a:effectLst/>
              </a:rPr>
              <a:t>tiềm</a:t>
            </a:r>
            <a:r>
              <a:rPr lang="en-US" sz="3200" dirty="0" smtClean="0">
                <a:effectLst/>
              </a:rPr>
              <a:t> </a:t>
            </a:r>
            <a:r>
              <a:rPr lang="en-US" sz="3200" dirty="0" err="1" smtClean="0">
                <a:effectLst/>
              </a:rPr>
              <a:t>ẩn</a:t>
            </a:r>
            <a:r>
              <a:rPr lang="en-US" sz="3200" dirty="0" smtClean="0">
                <a:effectLst/>
              </a:rPr>
              <a:t>, </a:t>
            </a:r>
            <a:r>
              <a:rPr lang="en-US" sz="3200" dirty="0" err="1">
                <a:effectLst/>
              </a:rPr>
              <a:t>trước</a:t>
            </a:r>
            <a:r>
              <a:rPr lang="en-US" sz="3200" dirty="0">
                <a:effectLst/>
              </a:rPr>
              <a:t> </a:t>
            </a:r>
            <a:r>
              <a:rPr lang="en-US" sz="3200" dirty="0" err="1">
                <a:effectLst/>
              </a:rPr>
              <a:t>mang</a:t>
            </a:r>
            <a:r>
              <a:rPr lang="en-US" sz="3200" dirty="0">
                <a:effectLst/>
              </a:rPr>
              <a:t> </a:t>
            </a:r>
            <a:r>
              <a:rPr lang="en-US" sz="3200" dirty="0" err="1">
                <a:effectLst/>
              </a:rPr>
              <a:t>thai</a:t>
            </a:r>
            <a:r>
              <a:rPr lang="en-US" sz="3200" dirty="0">
                <a:effectLst/>
              </a:rPr>
              <a:t> </a:t>
            </a:r>
            <a:r>
              <a:rPr lang="en-US" sz="3200" dirty="0" err="1">
                <a:effectLst/>
              </a:rPr>
              <a:t>không</a:t>
            </a:r>
            <a:r>
              <a:rPr lang="en-US" sz="3200" dirty="0">
                <a:effectLst/>
              </a:rPr>
              <a:t> </a:t>
            </a:r>
            <a:r>
              <a:rPr lang="en-US" sz="3200" dirty="0" err="1">
                <a:effectLst/>
              </a:rPr>
              <a:t>kiểm</a:t>
            </a:r>
            <a:r>
              <a:rPr lang="en-US" sz="3200" dirty="0">
                <a:effectLst/>
              </a:rPr>
              <a:t> </a:t>
            </a:r>
            <a:r>
              <a:rPr lang="en-US" sz="3200" dirty="0" err="1">
                <a:effectLst/>
              </a:rPr>
              <a:t>soát</a:t>
            </a:r>
            <a:r>
              <a:rPr lang="en-US" sz="3200" dirty="0">
                <a:effectLst/>
              </a:rPr>
              <a:t>)</a:t>
            </a:r>
          </a:p>
          <a:p>
            <a:pPr lvl="0"/>
            <a:r>
              <a:rPr lang="en-US" sz="3200" dirty="0">
                <a:effectLst/>
              </a:rPr>
              <a:t>Sang </a:t>
            </a:r>
            <a:r>
              <a:rPr lang="en-US" sz="3200" dirty="0" err="1">
                <a:effectLst/>
              </a:rPr>
              <a:t>chấn</a:t>
            </a:r>
            <a:r>
              <a:rPr lang="en-US" sz="3200" dirty="0">
                <a:effectLst/>
              </a:rPr>
              <a:t> </a:t>
            </a:r>
            <a:r>
              <a:rPr lang="en-US" sz="3200" dirty="0" err="1">
                <a:effectLst/>
              </a:rPr>
              <a:t>cho</a:t>
            </a:r>
            <a:r>
              <a:rPr lang="en-US" sz="3200" dirty="0">
                <a:effectLst/>
              </a:rPr>
              <a:t> </a:t>
            </a:r>
            <a:r>
              <a:rPr lang="en-US" sz="3200" dirty="0" err="1">
                <a:effectLst/>
              </a:rPr>
              <a:t>thai</a:t>
            </a:r>
            <a:r>
              <a:rPr lang="en-US" sz="3200" dirty="0">
                <a:effectLst/>
              </a:rPr>
              <a:t> </a:t>
            </a:r>
            <a:r>
              <a:rPr lang="en-US" sz="3200" dirty="0" err="1">
                <a:effectLst/>
              </a:rPr>
              <a:t>khi</a:t>
            </a:r>
            <a:r>
              <a:rPr lang="en-US" sz="3200" dirty="0">
                <a:effectLst/>
              </a:rPr>
              <a:t> </a:t>
            </a:r>
            <a:r>
              <a:rPr lang="en-US" sz="3200" dirty="0" err="1">
                <a:effectLst/>
              </a:rPr>
              <a:t>sinh</a:t>
            </a:r>
            <a:r>
              <a:rPr lang="en-US" sz="3200" dirty="0">
                <a:effectLst/>
              </a:rPr>
              <a:t> </a:t>
            </a:r>
            <a:r>
              <a:rPr lang="en-US" sz="3200" dirty="0" err="1">
                <a:effectLst/>
              </a:rPr>
              <a:t>ngã</a:t>
            </a:r>
            <a:r>
              <a:rPr lang="en-US" sz="3200" dirty="0">
                <a:effectLst/>
              </a:rPr>
              <a:t> </a:t>
            </a:r>
            <a:r>
              <a:rPr lang="en-US" sz="3200" dirty="0" smtClean="0">
                <a:effectLst/>
              </a:rPr>
              <a:t>AD: </a:t>
            </a:r>
            <a:r>
              <a:rPr lang="en-US" sz="3200" dirty="0" err="1">
                <a:effectLst/>
              </a:rPr>
              <a:t>kẹt</a:t>
            </a:r>
            <a:r>
              <a:rPr lang="en-US" sz="3200" dirty="0">
                <a:effectLst/>
              </a:rPr>
              <a:t> </a:t>
            </a:r>
            <a:r>
              <a:rPr lang="en-US" sz="3200" dirty="0" err="1">
                <a:effectLst/>
              </a:rPr>
              <a:t>vai</a:t>
            </a:r>
            <a:r>
              <a:rPr lang="en-US" sz="3200" dirty="0">
                <a:effectLst/>
              </a:rPr>
              <a:t>, </a:t>
            </a:r>
            <a:r>
              <a:rPr lang="en-US" sz="3200" dirty="0" err="1">
                <a:effectLst/>
              </a:rPr>
              <a:t>liệt</a:t>
            </a:r>
            <a:r>
              <a:rPr lang="en-US" sz="3200" dirty="0">
                <a:effectLst/>
              </a:rPr>
              <a:t> </a:t>
            </a:r>
            <a:r>
              <a:rPr lang="en-US" sz="3200" dirty="0" err="1">
                <a:effectLst/>
              </a:rPr>
              <a:t>đám</a:t>
            </a:r>
            <a:r>
              <a:rPr lang="en-US" sz="3200" dirty="0">
                <a:effectLst/>
              </a:rPr>
              <a:t> </a:t>
            </a:r>
            <a:r>
              <a:rPr lang="en-US" sz="3200" dirty="0" err="1">
                <a:effectLst/>
              </a:rPr>
              <a:t>rối</a:t>
            </a:r>
            <a:r>
              <a:rPr lang="en-US" sz="3200" dirty="0">
                <a:effectLst/>
              </a:rPr>
              <a:t> TK </a:t>
            </a:r>
            <a:r>
              <a:rPr lang="en-US" sz="3200" dirty="0" err="1">
                <a:effectLst/>
              </a:rPr>
              <a:t>cánh</a:t>
            </a:r>
            <a:r>
              <a:rPr lang="en-US" sz="3200" dirty="0">
                <a:effectLst/>
              </a:rPr>
              <a:t> </a:t>
            </a:r>
            <a:r>
              <a:rPr lang="en-US" sz="3200" dirty="0" err="1" smtClean="0">
                <a:effectLst/>
              </a:rPr>
              <a:t>tay</a:t>
            </a:r>
            <a:r>
              <a:rPr lang="en-US" sz="3200" dirty="0" smtClean="0">
                <a:effectLst/>
              </a:rPr>
              <a:t>…</a:t>
            </a:r>
            <a:endParaRPr lang="en-US" sz="3200" dirty="0">
              <a:effectLst/>
            </a:endParaRPr>
          </a:p>
        </p:txBody>
      </p:sp>
    </p:spTree>
    <p:extLst>
      <p:ext uri="{BB962C8B-B14F-4D97-AF65-F5344CB8AC3E}">
        <p14:creationId xmlns:p14="http://schemas.microsoft.com/office/powerpoint/2010/main" val="2132218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hisyology.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596900"/>
            <a:ext cx="9144000" cy="5650590"/>
          </a:xfrm>
          <a:prstGeom prst="rect">
            <a:avLst/>
          </a:prstGeom>
        </p:spPr>
      </p:pic>
    </p:spTree>
    <p:extLst>
      <p:ext uri="{BB962C8B-B14F-4D97-AF65-F5344CB8AC3E}">
        <p14:creationId xmlns:p14="http://schemas.microsoft.com/office/powerpoint/2010/main" val="30366336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831" y="-328865"/>
            <a:ext cx="9438831" cy="1338145"/>
          </a:xfrm>
        </p:spPr>
        <p:txBody>
          <a:bodyPr>
            <a:normAutofit/>
          </a:bodyPr>
          <a:lstStyle/>
          <a:p>
            <a:pPr lvl="0"/>
            <a:r>
              <a:rPr lang="en-US" sz="4400" b="1" dirty="0" err="1">
                <a:solidFill>
                  <a:srgbClr val="FFFF00"/>
                </a:solidFill>
                <a:effectLst/>
              </a:rPr>
              <a:t>Nguy</a:t>
            </a:r>
            <a:r>
              <a:rPr lang="en-US" sz="4400" b="1" dirty="0">
                <a:solidFill>
                  <a:srgbClr val="FFFF00"/>
                </a:solidFill>
                <a:effectLst/>
              </a:rPr>
              <a:t> </a:t>
            </a:r>
            <a:r>
              <a:rPr lang="en-US" sz="4400" b="1" dirty="0" err="1">
                <a:solidFill>
                  <a:srgbClr val="FFFF00"/>
                </a:solidFill>
                <a:effectLst/>
              </a:rPr>
              <a:t>cơ</a:t>
            </a:r>
            <a:r>
              <a:rPr lang="en-US" sz="4400" b="1" dirty="0">
                <a:solidFill>
                  <a:srgbClr val="FFFF00"/>
                </a:solidFill>
                <a:effectLst/>
              </a:rPr>
              <a:t> </a:t>
            </a:r>
            <a:r>
              <a:rPr lang="en-US" sz="4400" b="1" dirty="0" err="1" smtClean="0">
                <a:solidFill>
                  <a:srgbClr val="FFFF00"/>
                </a:solidFill>
                <a:effectLst/>
              </a:rPr>
              <a:t>cho</a:t>
            </a:r>
            <a:r>
              <a:rPr lang="en-US" sz="4400" b="1" dirty="0" smtClean="0">
                <a:solidFill>
                  <a:srgbClr val="FFFF00"/>
                </a:solidFill>
                <a:effectLst/>
              </a:rPr>
              <a:t> </a:t>
            </a:r>
            <a:r>
              <a:rPr lang="en-US" sz="4400" b="1" dirty="0" err="1">
                <a:solidFill>
                  <a:srgbClr val="FFFF00"/>
                </a:solidFill>
                <a:effectLst/>
              </a:rPr>
              <a:t>sơ</a:t>
            </a:r>
            <a:r>
              <a:rPr lang="en-US" sz="4400" b="1" dirty="0">
                <a:solidFill>
                  <a:srgbClr val="FFFF00"/>
                </a:solidFill>
                <a:effectLst/>
              </a:rPr>
              <a:t> </a:t>
            </a:r>
            <a:r>
              <a:rPr lang="en-US" sz="4400" b="1" dirty="0" err="1">
                <a:solidFill>
                  <a:srgbClr val="FFFF00"/>
                </a:solidFill>
                <a:effectLst/>
              </a:rPr>
              <a:t>sinh</a:t>
            </a:r>
            <a:r>
              <a:rPr lang="en-US" sz="4400" b="1" dirty="0">
                <a:solidFill>
                  <a:srgbClr val="FFFF00"/>
                </a:solidFill>
                <a:effectLst/>
              </a:rPr>
              <a:t> </a:t>
            </a:r>
            <a:r>
              <a:rPr lang="en-US" sz="4400" b="1" dirty="0" err="1">
                <a:solidFill>
                  <a:srgbClr val="FFFF00"/>
                </a:solidFill>
                <a:effectLst/>
              </a:rPr>
              <a:t>của</a:t>
            </a:r>
            <a:r>
              <a:rPr lang="en-US" sz="4400" b="1" dirty="0">
                <a:solidFill>
                  <a:srgbClr val="FFFF00"/>
                </a:solidFill>
                <a:effectLst/>
              </a:rPr>
              <a:t> </a:t>
            </a:r>
            <a:r>
              <a:rPr lang="en-US" sz="4400" b="1" dirty="0" err="1" smtClean="0">
                <a:solidFill>
                  <a:srgbClr val="FFFF00"/>
                </a:solidFill>
                <a:effectLst/>
              </a:rPr>
              <a:t>mẹ</a:t>
            </a:r>
            <a:r>
              <a:rPr lang="en-US" sz="4400" b="1" dirty="0" smtClean="0">
                <a:solidFill>
                  <a:srgbClr val="FFFF00"/>
                </a:solidFill>
                <a:effectLst/>
              </a:rPr>
              <a:t> DTD </a:t>
            </a:r>
            <a:endParaRPr lang="en-US" sz="4400" dirty="0">
              <a:solidFill>
                <a:srgbClr val="FFFF00"/>
              </a:solidFill>
            </a:endParaRPr>
          </a:p>
        </p:txBody>
      </p:sp>
      <p:sp>
        <p:nvSpPr>
          <p:cNvPr id="3" name="Content Placeholder 2"/>
          <p:cNvSpPr>
            <a:spLocks noGrp="1"/>
          </p:cNvSpPr>
          <p:nvPr>
            <p:ph idx="1"/>
          </p:nvPr>
        </p:nvSpPr>
        <p:spPr>
          <a:xfrm>
            <a:off x="192774" y="816496"/>
            <a:ext cx="8799558" cy="5309668"/>
          </a:xfrm>
        </p:spPr>
        <p:txBody>
          <a:bodyPr>
            <a:noAutofit/>
          </a:bodyPr>
          <a:lstStyle/>
          <a:p>
            <a:pPr lvl="0"/>
            <a:r>
              <a:rPr lang="en-US" sz="2800" dirty="0" err="1" smtClean="0">
                <a:effectLst/>
              </a:rPr>
              <a:t>Suy</a:t>
            </a:r>
            <a:r>
              <a:rPr lang="en-US" sz="2800" dirty="0" smtClean="0">
                <a:effectLst/>
              </a:rPr>
              <a:t> </a:t>
            </a:r>
            <a:r>
              <a:rPr lang="en-US" sz="2800" dirty="0" err="1">
                <a:effectLst/>
              </a:rPr>
              <a:t>hô</a:t>
            </a:r>
            <a:r>
              <a:rPr lang="en-US" sz="2800" dirty="0">
                <a:effectLst/>
              </a:rPr>
              <a:t> </a:t>
            </a:r>
            <a:r>
              <a:rPr lang="en-US" sz="2800" dirty="0" err="1">
                <a:effectLst/>
              </a:rPr>
              <a:t>hấp</a:t>
            </a:r>
            <a:r>
              <a:rPr lang="en-US" sz="2800" dirty="0">
                <a:effectLst/>
              </a:rPr>
              <a:t> </a:t>
            </a:r>
          </a:p>
          <a:p>
            <a:pPr lvl="0"/>
            <a:r>
              <a:rPr lang="en-US" sz="2800" dirty="0" err="1">
                <a:effectLst/>
              </a:rPr>
              <a:t>Hạ</a:t>
            </a:r>
            <a:r>
              <a:rPr lang="en-US" sz="2800" dirty="0">
                <a:effectLst/>
              </a:rPr>
              <a:t> </a:t>
            </a:r>
            <a:r>
              <a:rPr lang="en-US" sz="2800" dirty="0" err="1">
                <a:effectLst/>
              </a:rPr>
              <a:t>đường</a:t>
            </a:r>
            <a:r>
              <a:rPr lang="en-US" sz="2800" dirty="0">
                <a:effectLst/>
              </a:rPr>
              <a:t> </a:t>
            </a:r>
            <a:r>
              <a:rPr lang="en-US" sz="2800" dirty="0" err="1">
                <a:effectLst/>
              </a:rPr>
              <a:t>huyết</a:t>
            </a:r>
            <a:r>
              <a:rPr lang="en-US" sz="2800" dirty="0">
                <a:effectLst/>
              </a:rPr>
              <a:t>, </a:t>
            </a:r>
            <a:r>
              <a:rPr lang="en-US" sz="2800" dirty="0" err="1">
                <a:effectLst/>
              </a:rPr>
              <a:t>calci</a:t>
            </a:r>
            <a:r>
              <a:rPr lang="en-US" sz="2800" dirty="0">
                <a:effectLst/>
              </a:rPr>
              <a:t> </a:t>
            </a:r>
            <a:r>
              <a:rPr lang="en-US" sz="2800" dirty="0" err="1">
                <a:effectLst/>
              </a:rPr>
              <a:t>máu</a:t>
            </a:r>
            <a:r>
              <a:rPr lang="en-US" sz="2800" dirty="0">
                <a:effectLst/>
              </a:rPr>
              <a:t> </a:t>
            </a:r>
          </a:p>
          <a:p>
            <a:pPr lvl="0"/>
            <a:r>
              <a:rPr lang="en-US" sz="2800" dirty="0" err="1">
                <a:effectLst/>
              </a:rPr>
              <a:t>Tăng</a:t>
            </a:r>
            <a:r>
              <a:rPr lang="en-US" sz="2800" dirty="0">
                <a:effectLst/>
              </a:rPr>
              <a:t> </a:t>
            </a:r>
            <a:r>
              <a:rPr lang="en-US" sz="2800" dirty="0" err="1">
                <a:effectLst/>
              </a:rPr>
              <a:t>billirubin</a:t>
            </a:r>
            <a:r>
              <a:rPr lang="en-US" sz="2800" dirty="0">
                <a:effectLst/>
              </a:rPr>
              <a:t>, </a:t>
            </a:r>
            <a:r>
              <a:rPr lang="en-US" sz="2800" dirty="0" err="1">
                <a:effectLst/>
              </a:rPr>
              <a:t>vàng</a:t>
            </a:r>
            <a:r>
              <a:rPr lang="en-US" sz="2800" dirty="0">
                <a:effectLst/>
              </a:rPr>
              <a:t> da </a:t>
            </a:r>
            <a:r>
              <a:rPr lang="en-US" sz="2800" dirty="0" err="1">
                <a:effectLst/>
              </a:rPr>
              <a:t>sơ</a:t>
            </a:r>
            <a:r>
              <a:rPr lang="en-US" sz="2800" dirty="0">
                <a:effectLst/>
              </a:rPr>
              <a:t> </a:t>
            </a:r>
            <a:r>
              <a:rPr lang="en-US" sz="2800" dirty="0" err="1">
                <a:effectLst/>
              </a:rPr>
              <a:t>sinh</a:t>
            </a:r>
            <a:endParaRPr lang="en-US" sz="2800" dirty="0">
              <a:effectLst/>
            </a:endParaRPr>
          </a:p>
          <a:p>
            <a:pPr lvl="0"/>
            <a:r>
              <a:rPr lang="en-US" sz="2800" dirty="0" err="1">
                <a:effectLst/>
              </a:rPr>
              <a:t>Đa</a:t>
            </a:r>
            <a:r>
              <a:rPr lang="en-US" sz="2800" dirty="0">
                <a:effectLst/>
              </a:rPr>
              <a:t> </a:t>
            </a:r>
            <a:r>
              <a:rPr lang="en-US" sz="2800" dirty="0" err="1">
                <a:effectLst/>
              </a:rPr>
              <a:t>hồng</a:t>
            </a:r>
            <a:r>
              <a:rPr lang="en-US" sz="2800" dirty="0">
                <a:effectLst/>
              </a:rPr>
              <a:t> </a:t>
            </a:r>
            <a:r>
              <a:rPr lang="en-US" sz="2800" dirty="0" err="1">
                <a:effectLst/>
              </a:rPr>
              <a:t>cầu</a:t>
            </a:r>
            <a:r>
              <a:rPr lang="en-US" sz="2800" dirty="0">
                <a:effectLst/>
              </a:rPr>
              <a:t> </a:t>
            </a:r>
          </a:p>
          <a:p>
            <a:pPr lvl="0"/>
            <a:r>
              <a:rPr lang="en-US" sz="2800" dirty="0" err="1">
                <a:effectLst/>
              </a:rPr>
              <a:t>Bệnh</a:t>
            </a:r>
            <a:r>
              <a:rPr lang="en-US" sz="2800" dirty="0">
                <a:effectLst/>
              </a:rPr>
              <a:t> </a:t>
            </a:r>
            <a:r>
              <a:rPr lang="en-US" sz="2800" dirty="0" err="1">
                <a:effectLst/>
              </a:rPr>
              <a:t>cơ</a:t>
            </a:r>
            <a:r>
              <a:rPr lang="en-US" sz="2800" dirty="0">
                <a:effectLst/>
              </a:rPr>
              <a:t> </a:t>
            </a:r>
            <a:r>
              <a:rPr lang="en-US" sz="2800" dirty="0" err="1">
                <a:effectLst/>
              </a:rPr>
              <a:t>tim</a:t>
            </a:r>
            <a:endParaRPr lang="en-US" sz="2800" dirty="0">
              <a:effectLst/>
            </a:endParaRPr>
          </a:p>
          <a:p>
            <a:pPr lvl="0"/>
            <a:r>
              <a:rPr lang="en-US" sz="2800" dirty="0" err="1">
                <a:effectLst/>
              </a:rPr>
              <a:t>Nguy</a:t>
            </a:r>
            <a:r>
              <a:rPr lang="en-US" sz="2800" dirty="0">
                <a:effectLst/>
              </a:rPr>
              <a:t> </a:t>
            </a:r>
            <a:r>
              <a:rPr lang="en-US" sz="2800" dirty="0" err="1">
                <a:effectLst/>
              </a:rPr>
              <a:t>cơ</a:t>
            </a:r>
            <a:r>
              <a:rPr lang="en-US" sz="2800" dirty="0">
                <a:effectLst/>
              </a:rPr>
              <a:t> </a:t>
            </a:r>
            <a:r>
              <a:rPr lang="en-US" sz="2800" dirty="0" err="1">
                <a:effectLst/>
              </a:rPr>
              <a:t>bệnh</a:t>
            </a:r>
            <a:r>
              <a:rPr lang="en-US" sz="2800" dirty="0">
                <a:effectLst/>
              </a:rPr>
              <a:t> </a:t>
            </a:r>
            <a:r>
              <a:rPr lang="en-US" sz="2800" dirty="0" err="1">
                <a:effectLst/>
              </a:rPr>
              <a:t>lý</a:t>
            </a:r>
            <a:r>
              <a:rPr lang="en-US" sz="2800" dirty="0">
                <a:effectLst/>
              </a:rPr>
              <a:t> </a:t>
            </a:r>
            <a:r>
              <a:rPr lang="en-US" sz="2800" dirty="0" err="1">
                <a:effectLst/>
              </a:rPr>
              <a:t>về</a:t>
            </a:r>
            <a:r>
              <a:rPr lang="en-US" sz="2800" dirty="0">
                <a:effectLst/>
              </a:rPr>
              <a:t> </a:t>
            </a:r>
            <a:r>
              <a:rPr lang="en-US" sz="2800" dirty="0" err="1">
                <a:effectLst/>
              </a:rPr>
              <a:t>sau</a:t>
            </a:r>
            <a:r>
              <a:rPr lang="en-US" sz="2800" dirty="0">
                <a:effectLst/>
              </a:rPr>
              <a:t>: </a:t>
            </a:r>
            <a:r>
              <a:rPr lang="en-US" sz="2800" dirty="0" err="1">
                <a:effectLst/>
              </a:rPr>
              <a:t>tiểu</a:t>
            </a:r>
            <a:r>
              <a:rPr lang="en-US" sz="2800" dirty="0">
                <a:effectLst/>
              </a:rPr>
              <a:t> </a:t>
            </a:r>
            <a:r>
              <a:rPr lang="en-US" sz="2800" dirty="0" err="1">
                <a:effectLst/>
              </a:rPr>
              <a:t>đường</a:t>
            </a:r>
            <a:r>
              <a:rPr lang="en-US" sz="2800" dirty="0">
                <a:effectLst/>
              </a:rPr>
              <a:t>, </a:t>
            </a:r>
            <a:r>
              <a:rPr lang="en-US" sz="2800" dirty="0" err="1">
                <a:effectLst/>
              </a:rPr>
              <a:t>béo</a:t>
            </a:r>
            <a:r>
              <a:rPr lang="en-US" sz="2800" dirty="0">
                <a:effectLst/>
              </a:rPr>
              <a:t> </a:t>
            </a:r>
            <a:r>
              <a:rPr lang="en-US" sz="2800" dirty="0" err="1">
                <a:effectLst/>
              </a:rPr>
              <a:t>phì</a:t>
            </a:r>
            <a:r>
              <a:rPr lang="en-US" sz="2800" dirty="0">
                <a:effectLst/>
              </a:rPr>
              <a:t>, </a:t>
            </a:r>
            <a:r>
              <a:rPr lang="en-US" sz="2800" dirty="0" err="1">
                <a:effectLst/>
              </a:rPr>
              <a:t>tăng</a:t>
            </a:r>
            <a:r>
              <a:rPr lang="en-US" sz="2800" dirty="0">
                <a:effectLst/>
              </a:rPr>
              <a:t> </a:t>
            </a:r>
            <a:r>
              <a:rPr lang="en-US" sz="2800" dirty="0" err="1">
                <a:effectLst/>
              </a:rPr>
              <a:t>huyết</a:t>
            </a:r>
            <a:r>
              <a:rPr lang="en-US" sz="2800" dirty="0">
                <a:effectLst/>
              </a:rPr>
              <a:t> </a:t>
            </a:r>
            <a:r>
              <a:rPr lang="en-US" sz="2800" dirty="0" err="1">
                <a:effectLst/>
              </a:rPr>
              <a:t>áp</a:t>
            </a:r>
            <a:r>
              <a:rPr lang="en-US" sz="2800" dirty="0">
                <a:effectLst/>
              </a:rPr>
              <a:t>, </a:t>
            </a:r>
            <a:r>
              <a:rPr lang="en-US" sz="2800" dirty="0" smtClean="0">
                <a:effectLst/>
              </a:rPr>
              <a:t>HC </a:t>
            </a:r>
            <a:r>
              <a:rPr lang="en-US" sz="2800" dirty="0" err="1" smtClean="0">
                <a:effectLst/>
              </a:rPr>
              <a:t>chuyển</a:t>
            </a:r>
            <a:r>
              <a:rPr lang="en-US" sz="2800" dirty="0" smtClean="0">
                <a:effectLst/>
              </a:rPr>
              <a:t> </a:t>
            </a:r>
            <a:r>
              <a:rPr lang="en-US" sz="2800" dirty="0" err="1">
                <a:effectLst/>
              </a:rPr>
              <a:t>hóa</a:t>
            </a:r>
            <a:endParaRPr lang="en-US" sz="2800" dirty="0">
              <a:effectLst/>
            </a:endParaRPr>
          </a:p>
          <a:p>
            <a:pPr lvl="0"/>
            <a:r>
              <a:rPr lang="en-US" sz="2800" dirty="0" err="1">
                <a:effectLst/>
              </a:rPr>
              <a:t>Phát</a:t>
            </a:r>
            <a:r>
              <a:rPr lang="en-US" sz="2800" dirty="0">
                <a:effectLst/>
              </a:rPr>
              <a:t> </a:t>
            </a:r>
            <a:r>
              <a:rPr lang="en-US" sz="2800" dirty="0" err="1">
                <a:effectLst/>
              </a:rPr>
              <a:t>triển</a:t>
            </a:r>
            <a:r>
              <a:rPr lang="en-US" sz="2800" dirty="0">
                <a:effectLst/>
              </a:rPr>
              <a:t> </a:t>
            </a:r>
            <a:r>
              <a:rPr lang="en-US" sz="2800" dirty="0" err="1">
                <a:effectLst/>
              </a:rPr>
              <a:t>nhận</a:t>
            </a:r>
            <a:r>
              <a:rPr lang="en-US" sz="2800" dirty="0">
                <a:effectLst/>
              </a:rPr>
              <a:t> </a:t>
            </a:r>
            <a:r>
              <a:rPr lang="en-US" sz="2800" dirty="0" err="1">
                <a:effectLst/>
              </a:rPr>
              <a:t>thức</a:t>
            </a:r>
            <a:r>
              <a:rPr lang="en-US" sz="2800" dirty="0">
                <a:effectLst/>
              </a:rPr>
              <a:t>: </a:t>
            </a:r>
            <a:r>
              <a:rPr lang="en-US" sz="2800" dirty="0" err="1">
                <a:effectLst/>
              </a:rPr>
              <a:t>tự</a:t>
            </a:r>
            <a:r>
              <a:rPr lang="en-US" sz="2800" dirty="0">
                <a:effectLst/>
              </a:rPr>
              <a:t> </a:t>
            </a:r>
            <a:r>
              <a:rPr lang="en-US" sz="2800" dirty="0" err="1">
                <a:effectLst/>
              </a:rPr>
              <a:t>kỉ</a:t>
            </a:r>
            <a:r>
              <a:rPr lang="en-US" sz="2800" dirty="0">
                <a:effectLst/>
              </a:rPr>
              <a:t>, </a:t>
            </a:r>
            <a:r>
              <a:rPr lang="en-US" sz="2800" dirty="0" err="1">
                <a:effectLst/>
              </a:rPr>
              <a:t>chậm</a:t>
            </a:r>
            <a:r>
              <a:rPr lang="en-US" sz="2800" dirty="0">
                <a:effectLst/>
              </a:rPr>
              <a:t> </a:t>
            </a:r>
            <a:r>
              <a:rPr lang="en-US" sz="2800" dirty="0" err="1">
                <a:effectLst/>
              </a:rPr>
              <a:t>phát</a:t>
            </a:r>
            <a:r>
              <a:rPr lang="en-US" sz="2800" dirty="0">
                <a:effectLst/>
              </a:rPr>
              <a:t> </a:t>
            </a:r>
            <a:r>
              <a:rPr lang="en-US" sz="2800" dirty="0" err="1">
                <a:effectLst/>
              </a:rPr>
              <a:t>triển</a:t>
            </a:r>
            <a:r>
              <a:rPr lang="en-US" sz="2800" dirty="0">
                <a:effectLst/>
              </a:rPr>
              <a:t> </a:t>
            </a:r>
            <a:r>
              <a:rPr lang="en-US" sz="2800" dirty="0" err="1">
                <a:effectLst/>
              </a:rPr>
              <a:t>trí</a:t>
            </a:r>
            <a:r>
              <a:rPr lang="en-US" sz="2800" dirty="0">
                <a:effectLst/>
              </a:rPr>
              <a:t> </a:t>
            </a:r>
            <a:r>
              <a:rPr lang="en-US" sz="2800" dirty="0" err="1">
                <a:effectLst/>
              </a:rPr>
              <a:t>thông</a:t>
            </a:r>
            <a:r>
              <a:rPr lang="en-US" sz="2800" dirty="0">
                <a:effectLst/>
              </a:rPr>
              <a:t> minh, </a:t>
            </a:r>
            <a:r>
              <a:rPr lang="en-US" sz="2800" dirty="0" smtClean="0">
                <a:effectLst/>
              </a:rPr>
              <a:t>RL </a:t>
            </a:r>
            <a:r>
              <a:rPr lang="en-US" sz="2800" dirty="0" err="1" smtClean="0">
                <a:effectLst/>
              </a:rPr>
              <a:t>trí</a:t>
            </a:r>
            <a:r>
              <a:rPr lang="en-US" sz="2800" dirty="0" smtClean="0">
                <a:effectLst/>
              </a:rPr>
              <a:t> </a:t>
            </a:r>
            <a:r>
              <a:rPr lang="en-US" sz="2800" dirty="0" err="1">
                <a:effectLst/>
              </a:rPr>
              <a:t>nhớ</a:t>
            </a:r>
            <a:r>
              <a:rPr lang="en-US" sz="2800" dirty="0">
                <a:effectLst/>
              </a:rPr>
              <a:t> </a:t>
            </a:r>
          </a:p>
          <a:p>
            <a:endParaRPr lang="en-US" sz="2800" dirty="0"/>
          </a:p>
          <a:p>
            <a:endParaRPr lang="en-US" sz="2800" dirty="0"/>
          </a:p>
          <a:p>
            <a:endParaRPr lang="en-US" sz="2800" dirty="0"/>
          </a:p>
        </p:txBody>
      </p:sp>
    </p:spTree>
    <p:extLst>
      <p:ext uri="{BB962C8B-B14F-4D97-AF65-F5344CB8AC3E}">
        <p14:creationId xmlns:p14="http://schemas.microsoft.com/office/powerpoint/2010/main" val="39428422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4"/>
            <a:ext cx="7770813" cy="899596"/>
          </a:xfrm>
        </p:spPr>
        <p:txBody>
          <a:bodyPr>
            <a:normAutofit/>
          </a:bodyPr>
          <a:lstStyle/>
          <a:p>
            <a:r>
              <a:rPr lang="en-US" b="1" dirty="0" err="1" smtClean="0">
                <a:solidFill>
                  <a:srgbClr val="FFFF00"/>
                </a:solidFill>
              </a:rPr>
              <a:t>Chẩn</a:t>
            </a:r>
            <a:r>
              <a:rPr lang="en-US" b="1" dirty="0" smtClean="0">
                <a:solidFill>
                  <a:srgbClr val="FFFF00"/>
                </a:solidFill>
              </a:rPr>
              <a:t> </a:t>
            </a:r>
            <a:r>
              <a:rPr lang="en-US" b="1" dirty="0" err="1" smtClean="0">
                <a:solidFill>
                  <a:srgbClr val="FFFF00"/>
                </a:solidFill>
              </a:rPr>
              <a:t>đoán</a:t>
            </a:r>
            <a:r>
              <a:rPr lang="en-US" b="1" dirty="0" smtClean="0">
                <a:solidFill>
                  <a:srgbClr val="FFFF00"/>
                </a:solidFill>
              </a:rPr>
              <a:t> </a:t>
            </a:r>
            <a:endParaRPr lang="en-US" b="1" dirty="0">
              <a:solidFill>
                <a:srgbClr val="FFFF00"/>
              </a:solidFill>
            </a:endParaRPr>
          </a:p>
        </p:txBody>
      </p:sp>
      <p:sp>
        <p:nvSpPr>
          <p:cNvPr id="3" name="Content Placeholder 2"/>
          <p:cNvSpPr>
            <a:spLocks noGrp="1"/>
          </p:cNvSpPr>
          <p:nvPr>
            <p:ph idx="1"/>
          </p:nvPr>
        </p:nvSpPr>
        <p:spPr>
          <a:xfrm>
            <a:off x="283491" y="1020620"/>
            <a:ext cx="8618123" cy="5486860"/>
          </a:xfrm>
        </p:spPr>
        <p:txBody>
          <a:bodyPr>
            <a:noAutofit/>
          </a:bodyPr>
          <a:lstStyle/>
          <a:p>
            <a:r>
              <a:rPr lang="vi-VN" sz="3200" i="1" dirty="0" smtClean="0">
                <a:solidFill>
                  <a:srgbClr val="FFFF00"/>
                </a:solidFill>
                <a:effectLst/>
              </a:rPr>
              <a:t>Test </a:t>
            </a:r>
            <a:r>
              <a:rPr lang="vi-VN" sz="3200" i="1" dirty="0">
                <a:solidFill>
                  <a:srgbClr val="FFFF00"/>
                </a:solidFill>
                <a:effectLst/>
              </a:rPr>
              <a:t>dung nạp đường 75 gr một bước (One step 75 gr OGTT)</a:t>
            </a:r>
            <a:r>
              <a:rPr lang="vi-VN" sz="3200" dirty="0">
                <a:effectLst/>
              </a:rPr>
              <a:t> cho tất cả thai phụ, được ủng hộ bởi IADPSG/WHO/IDF/</a:t>
            </a:r>
            <a:r>
              <a:rPr lang="vi-VN" sz="3200" dirty="0" smtClean="0">
                <a:effectLst/>
              </a:rPr>
              <a:t>FIGO</a:t>
            </a:r>
          </a:p>
          <a:p>
            <a:pPr marL="0" indent="0">
              <a:buNone/>
            </a:pPr>
            <a:endParaRPr lang="en-US" sz="3200" dirty="0">
              <a:effectLst/>
            </a:endParaRPr>
          </a:p>
          <a:p>
            <a:pPr marL="0" indent="0">
              <a:buNone/>
            </a:pPr>
            <a:r>
              <a:rPr lang="vi-VN" sz="3200" i="1" dirty="0" smtClean="0">
                <a:effectLst/>
              </a:rPr>
              <a:t>(IADPSG</a:t>
            </a:r>
            <a:r>
              <a:rPr lang="vi-VN" sz="3200" i="1" dirty="0">
                <a:effectLst/>
              </a:rPr>
              <a:t>: International Association of Diabetes in Pregnancy Study Groups</a:t>
            </a:r>
            <a:r>
              <a:rPr lang="vi-VN" sz="3200" i="1" dirty="0" smtClean="0">
                <a:effectLst/>
              </a:rPr>
              <a:t>;</a:t>
            </a:r>
            <a:r>
              <a:rPr lang="en-US" sz="3200" i="1" dirty="0">
                <a:effectLst/>
              </a:rPr>
              <a:t> </a:t>
            </a:r>
            <a:endParaRPr lang="vi-VN" sz="3200" i="1" dirty="0" smtClean="0">
              <a:effectLst/>
            </a:endParaRPr>
          </a:p>
          <a:p>
            <a:pPr marL="0" indent="0">
              <a:buNone/>
            </a:pPr>
            <a:r>
              <a:rPr lang="vi-VN" sz="3200" i="1" dirty="0" smtClean="0">
                <a:effectLst/>
              </a:rPr>
              <a:t>IDF</a:t>
            </a:r>
            <a:r>
              <a:rPr lang="vi-VN" sz="3200" i="1" dirty="0">
                <a:effectLst/>
              </a:rPr>
              <a:t>: International Diabetes Federation</a:t>
            </a:r>
            <a:r>
              <a:rPr lang="en-US" sz="3200" i="1" dirty="0" smtClean="0">
                <a:effectLst/>
              </a:rPr>
              <a:t>; </a:t>
            </a:r>
          </a:p>
          <a:p>
            <a:pPr marL="0" indent="0">
              <a:buNone/>
            </a:pPr>
            <a:r>
              <a:rPr lang="en-US" sz="3200" i="1" dirty="0" smtClean="0">
                <a:effectLst/>
              </a:rPr>
              <a:t>FIGO</a:t>
            </a:r>
            <a:r>
              <a:rPr lang="en-US" sz="3200" i="1" dirty="0">
                <a:effectLst/>
              </a:rPr>
              <a:t>: The International Federation of Gynecology and Obstetrics</a:t>
            </a:r>
            <a:r>
              <a:rPr lang="en-US" sz="3200" i="1" dirty="0" smtClean="0">
                <a:effectLst/>
              </a:rPr>
              <a:t>)</a:t>
            </a:r>
            <a:endParaRPr lang="en-US" sz="3200" i="1" dirty="0">
              <a:effectLst/>
            </a:endParaRPr>
          </a:p>
        </p:txBody>
      </p:sp>
    </p:spTree>
    <p:extLst>
      <p:ext uri="{BB962C8B-B14F-4D97-AF65-F5344CB8AC3E}">
        <p14:creationId xmlns:p14="http://schemas.microsoft.com/office/powerpoint/2010/main" val="9855732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72152" y="374227"/>
            <a:ext cx="8992332" cy="6668052"/>
          </a:xfrm>
        </p:spPr>
        <p:txBody>
          <a:bodyPr>
            <a:normAutofit/>
          </a:bodyPr>
          <a:lstStyle/>
          <a:p>
            <a:pPr marL="0" indent="0">
              <a:buNone/>
            </a:pPr>
            <a:r>
              <a:rPr lang="en-US" sz="3600" b="1" dirty="0" smtClean="0">
                <a:solidFill>
                  <a:srgbClr val="CCFFCC"/>
                </a:solidFill>
                <a:effectLst/>
              </a:rPr>
              <a:t>ĐTD </a:t>
            </a:r>
            <a:r>
              <a:rPr lang="en-US" sz="3600" b="1" dirty="0" err="1">
                <a:solidFill>
                  <a:srgbClr val="CCFFCC"/>
                </a:solidFill>
                <a:effectLst/>
              </a:rPr>
              <a:t>và</a:t>
            </a:r>
            <a:r>
              <a:rPr lang="en-US" sz="3600" b="1" dirty="0">
                <a:solidFill>
                  <a:srgbClr val="CCFFCC"/>
                </a:solidFill>
                <a:effectLst/>
              </a:rPr>
              <a:t> </a:t>
            </a:r>
            <a:r>
              <a:rPr lang="en-US" sz="3600" b="1" dirty="0" err="1">
                <a:solidFill>
                  <a:srgbClr val="CCFFCC"/>
                </a:solidFill>
                <a:effectLst/>
              </a:rPr>
              <a:t>thai</a:t>
            </a:r>
            <a:r>
              <a:rPr lang="en-US" sz="3600" b="1" dirty="0">
                <a:solidFill>
                  <a:srgbClr val="CCFFCC"/>
                </a:solidFill>
                <a:effectLst/>
              </a:rPr>
              <a:t> (Diabetes in Pregnancy</a:t>
            </a:r>
            <a:r>
              <a:rPr lang="en-US" sz="3600" b="1" dirty="0" smtClean="0">
                <a:solidFill>
                  <a:srgbClr val="CCFFCC"/>
                </a:solidFill>
                <a:effectLst/>
              </a:rPr>
              <a:t>)</a:t>
            </a:r>
            <a:endParaRPr lang="en-US" sz="3600" dirty="0" smtClean="0">
              <a:effectLst/>
            </a:endParaRPr>
          </a:p>
          <a:p>
            <a:pPr marL="0" indent="0">
              <a:buNone/>
            </a:pPr>
            <a:r>
              <a:rPr lang="en-US" sz="3200" u="sng" dirty="0" smtClean="0">
                <a:effectLst/>
              </a:rPr>
              <a:t>Theo </a:t>
            </a:r>
            <a:r>
              <a:rPr lang="en-US" sz="3200" u="sng" dirty="0">
                <a:effectLst/>
              </a:rPr>
              <a:t>WHO, </a:t>
            </a:r>
            <a:r>
              <a:rPr lang="en-US" sz="3200" u="sng" dirty="0" err="1">
                <a:effectLst/>
              </a:rPr>
              <a:t>khi</a:t>
            </a:r>
            <a:r>
              <a:rPr lang="en-US" sz="3200" u="sng" dirty="0">
                <a:effectLst/>
              </a:rPr>
              <a:t> </a:t>
            </a:r>
            <a:r>
              <a:rPr lang="en-US" sz="3200" u="sng" dirty="0" err="1">
                <a:effectLst/>
              </a:rPr>
              <a:t>có</a:t>
            </a:r>
            <a:r>
              <a:rPr lang="en-US" sz="3200" u="sng" dirty="0">
                <a:effectLst/>
              </a:rPr>
              <a:t> </a:t>
            </a:r>
            <a:r>
              <a:rPr lang="en-US" sz="3200" u="sng" dirty="0" smtClean="0">
                <a:effectLst/>
              </a:rPr>
              <a:t>&gt; = 1 </a:t>
            </a:r>
            <a:r>
              <a:rPr lang="en-US" sz="3200" u="sng" dirty="0" err="1">
                <a:effectLst/>
              </a:rPr>
              <a:t>các</a:t>
            </a:r>
            <a:r>
              <a:rPr lang="en-US" sz="3200" u="sng" dirty="0">
                <a:effectLst/>
              </a:rPr>
              <a:t> </a:t>
            </a:r>
            <a:r>
              <a:rPr lang="en-US" sz="3200" u="sng" dirty="0" smtClean="0">
                <a:effectLst/>
              </a:rPr>
              <a:t>KQ </a:t>
            </a:r>
            <a:r>
              <a:rPr lang="en-US" sz="3200" u="sng" dirty="0" err="1" smtClean="0">
                <a:effectLst/>
              </a:rPr>
              <a:t>sau</a:t>
            </a:r>
            <a:r>
              <a:rPr lang="en-US" sz="3200" u="sng" dirty="0">
                <a:effectLst/>
              </a:rPr>
              <a:t>:</a:t>
            </a:r>
          </a:p>
          <a:p>
            <a:pPr lvl="0"/>
            <a:r>
              <a:rPr lang="en-US" sz="3200" dirty="0">
                <a:solidFill>
                  <a:srgbClr val="FFFF00"/>
                </a:solidFill>
                <a:effectLst/>
              </a:rPr>
              <a:t>ĐH </a:t>
            </a:r>
            <a:r>
              <a:rPr lang="en-US" sz="3200" dirty="0" err="1">
                <a:solidFill>
                  <a:srgbClr val="FFFF00"/>
                </a:solidFill>
                <a:effectLst/>
              </a:rPr>
              <a:t>đói</a:t>
            </a:r>
            <a:r>
              <a:rPr lang="en-US" sz="3200" dirty="0">
                <a:solidFill>
                  <a:srgbClr val="FFFF00"/>
                </a:solidFill>
                <a:effectLst/>
              </a:rPr>
              <a:t> ≥ 7 </a:t>
            </a:r>
            <a:r>
              <a:rPr lang="en-US" sz="3200" dirty="0" err="1">
                <a:solidFill>
                  <a:srgbClr val="FFFF00"/>
                </a:solidFill>
                <a:effectLst/>
              </a:rPr>
              <a:t>mmol</a:t>
            </a:r>
            <a:r>
              <a:rPr lang="en-US" sz="3200" dirty="0">
                <a:solidFill>
                  <a:srgbClr val="FFFF00"/>
                </a:solidFill>
                <a:effectLst/>
              </a:rPr>
              <a:t>/L (126 mg/</a:t>
            </a:r>
            <a:r>
              <a:rPr lang="en-US" sz="3200" dirty="0" err="1">
                <a:solidFill>
                  <a:srgbClr val="FFFF00"/>
                </a:solidFill>
                <a:effectLst/>
              </a:rPr>
              <a:t>dL</a:t>
            </a:r>
            <a:r>
              <a:rPr lang="en-US" sz="3200" dirty="0" smtClean="0">
                <a:solidFill>
                  <a:srgbClr val="FFFF00"/>
                </a:solidFill>
                <a:effectLst/>
              </a:rPr>
              <a:t>),  </a:t>
            </a:r>
            <a:r>
              <a:rPr lang="en-US" sz="3200" dirty="0" err="1">
                <a:solidFill>
                  <a:srgbClr val="FFFF00"/>
                </a:solidFill>
                <a:effectLst/>
              </a:rPr>
              <a:t>và</a:t>
            </a:r>
            <a:r>
              <a:rPr lang="en-US" sz="3200" dirty="0">
                <a:solidFill>
                  <a:srgbClr val="FFFF00"/>
                </a:solidFill>
                <a:effectLst/>
              </a:rPr>
              <a:t>/</a:t>
            </a:r>
            <a:r>
              <a:rPr lang="en-US" sz="3200" dirty="0" err="1">
                <a:solidFill>
                  <a:srgbClr val="FFFF00"/>
                </a:solidFill>
                <a:effectLst/>
              </a:rPr>
              <a:t>hoặc</a:t>
            </a:r>
            <a:endParaRPr lang="en-US" sz="3200" dirty="0">
              <a:solidFill>
                <a:srgbClr val="FFFF00"/>
              </a:solidFill>
              <a:effectLst/>
            </a:endParaRPr>
          </a:p>
          <a:p>
            <a:pPr lvl="0"/>
            <a:r>
              <a:rPr lang="en-US" sz="3200" dirty="0" smtClean="0">
                <a:solidFill>
                  <a:srgbClr val="FFFF00"/>
                </a:solidFill>
                <a:effectLst/>
              </a:rPr>
              <a:t>ĐH </a:t>
            </a:r>
            <a:r>
              <a:rPr lang="en-US" sz="3200" dirty="0">
                <a:solidFill>
                  <a:srgbClr val="FFFF00"/>
                </a:solidFill>
                <a:effectLst/>
              </a:rPr>
              <a:t>2 </a:t>
            </a:r>
            <a:r>
              <a:rPr lang="en-US" sz="3200" dirty="0" err="1">
                <a:solidFill>
                  <a:srgbClr val="FFFF00"/>
                </a:solidFill>
                <a:effectLst/>
              </a:rPr>
              <a:t>giờ</a:t>
            </a:r>
            <a:r>
              <a:rPr lang="en-US" sz="3200" dirty="0">
                <a:solidFill>
                  <a:srgbClr val="FFFF00"/>
                </a:solidFill>
                <a:effectLst/>
              </a:rPr>
              <a:t> </a:t>
            </a:r>
            <a:r>
              <a:rPr lang="en-US" sz="3200" dirty="0" err="1">
                <a:solidFill>
                  <a:srgbClr val="FFFF00"/>
                </a:solidFill>
                <a:effectLst/>
              </a:rPr>
              <a:t>sau</a:t>
            </a:r>
            <a:r>
              <a:rPr lang="en-US" sz="3200" dirty="0">
                <a:solidFill>
                  <a:srgbClr val="FFFF00"/>
                </a:solidFill>
                <a:effectLst/>
              </a:rPr>
              <a:t> 75 gr OGTT  ≥ 11.1 </a:t>
            </a:r>
            <a:r>
              <a:rPr lang="en-US" sz="3200" dirty="0" err="1">
                <a:solidFill>
                  <a:srgbClr val="FFFF00"/>
                </a:solidFill>
                <a:effectLst/>
              </a:rPr>
              <a:t>mmol</a:t>
            </a:r>
            <a:r>
              <a:rPr lang="en-US" sz="3200" dirty="0">
                <a:solidFill>
                  <a:srgbClr val="FFFF00"/>
                </a:solidFill>
                <a:effectLst/>
              </a:rPr>
              <a:t>/L (200mg/</a:t>
            </a:r>
            <a:r>
              <a:rPr lang="en-US" sz="3200" dirty="0" err="1">
                <a:solidFill>
                  <a:srgbClr val="FFFF00"/>
                </a:solidFill>
                <a:effectLst/>
              </a:rPr>
              <a:t>dL</a:t>
            </a:r>
            <a:r>
              <a:rPr lang="en-US" sz="3200" dirty="0" smtClean="0">
                <a:solidFill>
                  <a:srgbClr val="FFFF00"/>
                </a:solidFill>
                <a:effectLst/>
              </a:rPr>
              <a:t>)</a:t>
            </a:r>
            <a:endParaRPr lang="en-US" sz="3200" dirty="0">
              <a:solidFill>
                <a:srgbClr val="FFFF00"/>
              </a:solidFill>
              <a:effectLst/>
            </a:endParaRPr>
          </a:p>
          <a:p>
            <a:pPr lvl="0"/>
            <a:r>
              <a:rPr lang="en-US" sz="3200" dirty="0" smtClean="0">
                <a:solidFill>
                  <a:srgbClr val="FFFF00"/>
                </a:solidFill>
                <a:effectLst/>
              </a:rPr>
              <a:t>ĐH </a:t>
            </a:r>
            <a:r>
              <a:rPr lang="en-US" sz="3200" dirty="0" err="1">
                <a:solidFill>
                  <a:srgbClr val="FFFF00"/>
                </a:solidFill>
                <a:effectLst/>
              </a:rPr>
              <a:t>bất</a:t>
            </a:r>
            <a:r>
              <a:rPr lang="en-US" sz="3200" dirty="0">
                <a:solidFill>
                  <a:srgbClr val="FFFF00"/>
                </a:solidFill>
                <a:effectLst/>
              </a:rPr>
              <a:t> </a:t>
            </a:r>
            <a:r>
              <a:rPr lang="en-US" sz="3200" dirty="0" err="1">
                <a:solidFill>
                  <a:srgbClr val="FFFF00"/>
                </a:solidFill>
                <a:effectLst/>
              </a:rPr>
              <a:t>kỳ</a:t>
            </a:r>
            <a:r>
              <a:rPr lang="en-US" sz="3200" dirty="0">
                <a:solidFill>
                  <a:srgbClr val="FFFF00"/>
                </a:solidFill>
                <a:effectLst/>
              </a:rPr>
              <a:t> ≥ 11.1 </a:t>
            </a:r>
            <a:r>
              <a:rPr lang="en-US" sz="3200" dirty="0" err="1">
                <a:solidFill>
                  <a:srgbClr val="FFFF00"/>
                </a:solidFill>
                <a:effectLst/>
              </a:rPr>
              <a:t>mmol</a:t>
            </a:r>
            <a:r>
              <a:rPr lang="en-US" sz="3200" dirty="0">
                <a:solidFill>
                  <a:srgbClr val="FFFF00"/>
                </a:solidFill>
                <a:effectLst/>
              </a:rPr>
              <a:t>/L (200mg/</a:t>
            </a:r>
            <a:r>
              <a:rPr lang="en-US" sz="3200" dirty="0" err="1">
                <a:solidFill>
                  <a:srgbClr val="FFFF00"/>
                </a:solidFill>
                <a:effectLst/>
              </a:rPr>
              <a:t>dL</a:t>
            </a:r>
            <a:r>
              <a:rPr lang="en-US" sz="3200" dirty="0">
                <a:solidFill>
                  <a:srgbClr val="FFFF00"/>
                </a:solidFill>
                <a:effectLst/>
              </a:rPr>
              <a:t>) </a:t>
            </a:r>
            <a:r>
              <a:rPr lang="en-US" sz="3200" dirty="0" err="1">
                <a:solidFill>
                  <a:srgbClr val="FFFF00"/>
                </a:solidFill>
                <a:effectLst/>
              </a:rPr>
              <a:t>kèm</a:t>
            </a:r>
            <a:r>
              <a:rPr lang="en-US" sz="3200" dirty="0">
                <a:solidFill>
                  <a:srgbClr val="FFFF00"/>
                </a:solidFill>
                <a:effectLst/>
              </a:rPr>
              <a:t> </a:t>
            </a:r>
            <a:r>
              <a:rPr lang="en-US" sz="3200" dirty="0" err="1">
                <a:solidFill>
                  <a:srgbClr val="FFFF00"/>
                </a:solidFill>
                <a:effectLst/>
              </a:rPr>
              <a:t>triệu</a:t>
            </a:r>
            <a:r>
              <a:rPr lang="en-US" sz="3200" dirty="0">
                <a:solidFill>
                  <a:srgbClr val="FFFF00"/>
                </a:solidFill>
                <a:effectLst/>
              </a:rPr>
              <a:t> </a:t>
            </a:r>
            <a:r>
              <a:rPr lang="en-US" sz="3200" dirty="0" err="1">
                <a:solidFill>
                  <a:srgbClr val="FFFF00"/>
                </a:solidFill>
                <a:effectLst/>
              </a:rPr>
              <a:t>chứng</a:t>
            </a:r>
            <a:r>
              <a:rPr lang="en-US" sz="3200" dirty="0">
                <a:solidFill>
                  <a:srgbClr val="FFFF00"/>
                </a:solidFill>
                <a:effectLst/>
              </a:rPr>
              <a:t> </a:t>
            </a:r>
            <a:r>
              <a:rPr lang="en-US" sz="3200" dirty="0" smtClean="0">
                <a:solidFill>
                  <a:srgbClr val="FFFF00"/>
                </a:solidFill>
                <a:effectLst/>
              </a:rPr>
              <a:t>ĐTĐ</a:t>
            </a:r>
            <a:endParaRPr lang="en-US" sz="3200" dirty="0">
              <a:solidFill>
                <a:srgbClr val="FFFF00"/>
              </a:solidFill>
              <a:effectLst/>
            </a:endParaRPr>
          </a:p>
          <a:p>
            <a:r>
              <a:rPr lang="en-US" sz="3200" dirty="0" smtClean="0">
                <a:solidFill>
                  <a:srgbClr val="FFFF00"/>
                </a:solidFill>
                <a:effectLst/>
              </a:rPr>
              <a:t>WHO</a:t>
            </a:r>
            <a:r>
              <a:rPr lang="en-US" sz="3200" dirty="0">
                <a:solidFill>
                  <a:srgbClr val="FFFF00"/>
                </a:solidFill>
                <a:effectLst/>
              </a:rPr>
              <a:t>, ADA (American Diabetes Association), </a:t>
            </a:r>
            <a:r>
              <a:rPr lang="en-US" sz="3200" dirty="0" err="1">
                <a:solidFill>
                  <a:srgbClr val="FFFF00"/>
                </a:solidFill>
                <a:effectLst/>
              </a:rPr>
              <a:t>đề</a:t>
            </a:r>
            <a:r>
              <a:rPr lang="en-US" sz="3200" dirty="0">
                <a:solidFill>
                  <a:srgbClr val="FFFF00"/>
                </a:solidFill>
                <a:effectLst/>
              </a:rPr>
              <a:t> </a:t>
            </a:r>
            <a:r>
              <a:rPr lang="en-US" sz="3200" dirty="0" err="1">
                <a:solidFill>
                  <a:srgbClr val="FFFF00"/>
                </a:solidFill>
                <a:effectLst/>
              </a:rPr>
              <a:t>xuất</a:t>
            </a:r>
            <a:r>
              <a:rPr lang="en-US" sz="3200" dirty="0">
                <a:solidFill>
                  <a:srgbClr val="FFFF00"/>
                </a:solidFill>
                <a:effectLst/>
              </a:rPr>
              <a:t> </a:t>
            </a:r>
            <a:r>
              <a:rPr lang="en-US" sz="3200" dirty="0" err="1">
                <a:solidFill>
                  <a:srgbClr val="FFFF00"/>
                </a:solidFill>
                <a:effectLst/>
              </a:rPr>
              <a:t>thêm</a:t>
            </a:r>
            <a:r>
              <a:rPr lang="en-US" sz="3200" dirty="0">
                <a:solidFill>
                  <a:srgbClr val="FFFF00"/>
                </a:solidFill>
                <a:effectLst/>
              </a:rPr>
              <a:t> HbA1c ≥ 6,5</a:t>
            </a:r>
            <a:r>
              <a:rPr lang="en-US" sz="3200" dirty="0" smtClean="0">
                <a:solidFill>
                  <a:srgbClr val="FFFF00"/>
                </a:solidFill>
                <a:effectLst/>
              </a:rPr>
              <a:t>%</a:t>
            </a:r>
            <a:endParaRPr lang="en-US" sz="3200" dirty="0">
              <a:solidFill>
                <a:srgbClr val="FFFF00"/>
              </a:solidFill>
              <a:effectLst/>
            </a:endParaRPr>
          </a:p>
        </p:txBody>
      </p:sp>
    </p:spTree>
    <p:extLst>
      <p:ext uri="{BB962C8B-B14F-4D97-AF65-F5344CB8AC3E}">
        <p14:creationId xmlns:p14="http://schemas.microsoft.com/office/powerpoint/2010/main" val="11984984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15454" y="249485"/>
            <a:ext cx="8928546" cy="5876678"/>
          </a:xfrm>
        </p:spPr>
        <p:txBody>
          <a:bodyPr>
            <a:noAutofit/>
          </a:bodyPr>
          <a:lstStyle/>
          <a:p>
            <a:pPr marL="0" indent="0">
              <a:buNone/>
            </a:pPr>
            <a:r>
              <a:rPr lang="en-US" sz="3200" b="1" dirty="0" smtClean="0">
                <a:solidFill>
                  <a:srgbClr val="CCFFCC"/>
                </a:solidFill>
                <a:effectLst/>
              </a:rPr>
              <a:t>ĐTD  </a:t>
            </a:r>
            <a:r>
              <a:rPr lang="en-US" sz="3200" b="1" dirty="0" err="1">
                <a:solidFill>
                  <a:srgbClr val="CCFFCC"/>
                </a:solidFill>
                <a:effectLst/>
              </a:rPr>
              <a:t>thai</a:t>
            </a:r>
            <a:r>
              <a:rPr lang="en-US" sz="3200" b="1" dirty="0">
                <a:solidFill>
                  <a:srgbClr val="CCFFCC"/>
                </a:solidFill>
                <a:effectLst/>
              </a:rPr>
              <a:t> </a:t>
            </a:r>
            <a:r>
              <a:rPr lang="en-US" sz="3200" b="1" dirty="0" err="1">
                <a:solidFill>
                  <a:srgbClr val="CCFFCC"/>
                </a:solidFill>
                <a:effectLst/>
              </a:rPr>
              <a:t>kỳ</a:t>
            </a:r>
            <a:r>
              <a:rPr lang="en-US" sz="3200" b="1" dirty="0">
                <a:solidFill>
                  <a:srgbClr val="CCFFCC"/>
                </a:solidFill>
                <a:effectLst/>
              </a:rPr>
              <a:t> (GDM)</a:t>
            </a:r>
          </a:p>
          <a:p>
            <a:pPr marL="0" indent="0">
              <a:buNone/>
            </a:pPr>
            <a:r>
              <a:rPr lang="en-US" sz="3200" u="sng" dirty="0">
                <a:effectLst/>
              </a:rPr>
              <a:t>Theo IADPSG (2010), WHO (2013), FIGO (2015</a:t>
            </a:r>
            <a:r>
              <a:rPr lang="en-US" sz="3200" u="sng" dirty="0" smtClean="0">
                <a:effectLst/>
              </a:rPr>
              <a:t>)</a:t>
            </a:r>
            <a:r>
              <a:rPr lang="en-US" sz="3200" u="sng" dirty="0">
                <a:effectLst/>
              </a:rPr>
              <a:t> </a:t>
            </a:r>
            <a:r>
              <a:rPr lang="en-US" sz="3200" dirty="0" smtClean="0">
                <a:effectLst/>
                <a:sym typeface="Wingdings"/>
              </a:rPr>
              <a:t> </a:t>
            </a:r>
            <a:r>
              <a:rPr lang="en-US" sz="3200" i="1" dirty="0" smtClean="0">
                <a:solidFill>
                  <a:srgbClr val="FFFF00"/>
                </a:solidFill>
                <a:effectLst/>
                <a:sym typeface="Wingdings"/>
              </a:rPr>
              <a:t>NP dung </a:t>
            </a:r>
            <a:r>
              <a:rPr lang="en-US" sz="3200" i="1" dirty="0" err="1" smtClean="0">
                <a:solidFill>
                  <a:srgbClr val="FFFF00"/>
                </a:solidFill>
                <a:effectLst/>
                <a:sym typeface="Wingdings"/>
              </a:rPr>
              <a:t>nạp</a:t>
            </a:r>
            <a:r>
              <a:rPr lang="en-US" sz="3200" i="1" dirty="0" smtClean="0">
                <a:solidFill>
                  <a:srgbClr val="FFFF00"/>
                </a:solidFill>
                <a:effectLst/>
                <a:sym typeface="Wingdings"/>
              </a:rPr>
              <a:t> </a:t>
            </a:r>
            <a:r>
              <a:rPr lang="en-US" sz="3200" i="1" dirty="0" err="1" smtClean="0">
                <a:solidFill>
                  <a:srgbClr val="FFFF00"/>
                </a:solidFill>
                <a:effectLst/>
                <a:sym typeface="Wingdings"/>
              </a:rPr>
              <a:t>đường</a:t>
            </a:r>
            <a:r>
              <a:rPr lang="en-US" sz="3200" i="1" dirty="0" smtClean="0">
                <a:solidFill>
                  <a:srgbClr val="FFFF00"/>
                </a:solidFill>
                <a:effectLst/>
                <a:sym typeface="Wingdings"/>
              </a:rPr>
              <a:t> </a:t>
            </a:r>
            <a:r>
              <a:rPr lang="en-US" sz="3200" i="1" dirty="0">
                <a:solidFill>
                  <a:srgbClr val="FFFF00"/>
                </a:solidFill>
                <a:effectLst/>
                <a:sym typeface="Wingdings"/>
              </a:rPr>
              <a:t>(</a:t>
            </a:r>
            <a:r>
              <a:rPr lang="en-US" sz="3200" i="1" dirty="0" smtClean="0">
                <a:solidFill>
                  <a:srgbClr val="FFFF00"/>
                </a:solidFill>
                <a:effectLst/>
              </a:rPr>
              <a:t>OGTT) </a:t>
            </a:r>
            <a:r>
              <a:rPr lang="en-US" sz="3200" i="1" dirty="0" err="1">
                <a:solidFill>
                  <a:srgbClr val="FFFF00"/>
                </a:solidFill>
                <a:effectLst/>
              </a:rPr>
              <a:t>một</a:t>
            </a:r>
            <a:r>
              <a:rPr lang="en-US" sz="3200" i="1" dirty="0">
                <a:solidFill>
                  <a:srgbClr val="FFFF00"/>
                </a:solidFill>
                <a:effectLst/>
              </a:rPr>
              <a:t> </a:t>
            </a:r>
            <a:r>
              <a:rPr lang="en-US" sz="3200" i="1" dirty="0" err="1">
                <a:solidFill>
                  <a:srgbClr val="FFFF00"/>
                </a:solidFill>
                <a:effectLst/>
              </a:rPr>
              <a:t>bước</a:t>
            </a:r>
            <a:r>
              <a:rPr lang="en-US" sz="3200" i="1" dirty="0">
                <a:solidFill>
                  <a:srgbClr val="FFFF00"/>
                </a:solidFill>
                <a:effectLst/>
              </a:rPr>
              <a:t> 75 </a:t>
            </a:r>
            <a:r>
              <a:rPr lang="en-US" sz="3200" i="1" dirty="0" smtClean="0">
                <a:solidFill>
                  <a:srgbClr val="FFFF00"/>
                </a:solidFill>
                <a:effectLst/>
              </a:rPr>
              <a:t>gr</a:t>
            </a:r>
            <a:r>
              <a:rPr lang="en-US" sz="3200" dirty="0" smtClean="0">
                <a:effectLst/>
              </a:rPr>
              <a:t>, </a:t>
            </a:r>
            <a:r>
              <a:rPr lang="en-US" sz="3200" dirty="0" err="1">
                <a:effectLst/>
              </a:rPr>
              <a:t>thường</a:t>
            </a:r>
            <a:r>
              <a:rPr lang="en-US" sz="3200" dirty="0">
                <a:effectLst/>
              </a:rPr>
              <a:t> </a:t>
            </a:r>
            <a:r>
              <a:rPr lang="en-US" sz="3200" dirty="0" err="1">
                <a:effectLst/>
              </a:rPr>
              <a:t>quy</a:t>
            </a:r>
            <a:r>
              <a:rPr lang="en-US" sz="3200" dirty="0">
                <a:effectLst/>
              </a:rPr>
              <a:t> </a:t>
            </a:r>
            <a:r>
              <a:rPr lang="en-US" sz="3200" dirty="0" smtClean="0">
                <a:effectLst/>
              </a:rPr>
              <a:t>24 </a:t>
            </a:r>
            <a:r>
              <a:rPr lang="en-US" sz="3200" dirty="0">
                <a:effectLst/>
              </a:rPr>
              <a:t>– 28 </a:t>
            </a:r>
            <a:r>
              <a:rPr lang="en-US" sz="3200" dirty="0" err="1" smtClean="0">
                <a:effectLst/>
              </a:rPr>
              <a:t>tuần</a:t>
            </a:r>
            <a:r>
              <a:rPr lang="en-US" sz="3200" dirty="0" smtClean="0">
                <a:effectLst/>
              </a:rPr>
              <a:t>, </a:t>
            </a:r>
            <a:r>
              <a:rPr lang="en-US" sz="3200" dirty="0" err="1">
                <a:effectLst/>
              </a:rPr>
              <a:t>hoặc</a:t>
            </a:r>
            <a:r>
              <a:rPr lang="en-US" sz="3200" dirty="0">
                <a:effectLst/>
              </a:rPr>
              <a:t> </a:t>
            </a:r>
            <a:r>
              <a:rPr lang="en-US" sz="3200" dirty="0" err="1">
                <a:effectLst/>
              </a:rPr>
              <a:t>bất</a:t>
            </a:r>
            <a:r>
              <a:rPr lang="en-US" sz="3200" dirty="0">
                <a:effectLst/>
              </a:rPr>
              <a:t> </a:t>
            </a:r>
            <a:r>
              <a:rPr lang="en-US" sz="3200" dirty="0" err="1">
                <a:effectLst/>
              </a:rPr>
              <a:t>kỳ</a:t>
            </a:r>
            <a:r>
              <a:rPr lang="en-US" sz="3200" dirty="0">
                <a:effectLst/>
              </a:rPr>
              <a:t> </a:t>
            </a:r>
            <a:r>
              <a:rPr lang="en-US" sz="3200" dirty="0" err="1">
                <a:effectLst/>
              </a:rPr>
              <a:t>khi</a:t>
            </a:r>
            <a:r>
              <a:rPr lang="en-US" sz="3200" dirty="0">
                <a:effectLst/>
              </a:rPr>
              <a:t> </a:t>
            </a:r>
            <a:r>
              <a:rPr lang="en-US" sz="3200" dirty="0" err="1">
                <a:effectLst/>
              </a:rPr>
              <a:t>nào</a:t>
            </a:r>
            <a:r>
              <a:rPr lang="en-US" sz="3200" dirty="0">
                <a:effectLst/>
              </a:rPr>
              <a:t> </a:t>
            </a:r>
            <a:r>
              <a:rPr lang="en-US" sz="3200" dirty="0" err="1">
                <a:effectLst/>
              </a:rPr>
              <a:t>trong</a:t>
            </a:r>
            <a:r>
              <a:rPr lang="en-US" sz="3200" dirty="0">
                <a:effectLst/>
              </a:rPr>
              <a:t> </a:t>
            </a:r>
            <a:r>
              <a:rPr lang="en-US" sz="3200" dirty="0" err="1">
                <a:effectLst/>
              </a:rPr>
              <a:t>thai</a:t>
            </a:r>
            <a:r>
              <a:rPr lang="en-US" sz="3200" dirty="0">
                <a:effectLst/>
              </a:rPr>
              <a:t> </a:t>
            </a:r>
            <a:r>
              <a:rPr lang="en-US" sz="3200" dirty="0" err="1">
                <a:effectLst/>
              </a:rPr>
              <a:t>kỳ</a:t>
            </a:r>
            <a:r>
              <a:rPr lang="en-US" sz="3200" dirty="0">
                <a:effectLst/>
              </a:rPr>
              <a:t>, </a:t>
            </a:r>
            <a:r>
              <a:rPr lang="en-US" sz="3200" dirty="0" err="1" smtClean="0">
                <a:effectLst/>
              </a:rPr>
              <a:t>khi</a:t>
            </a:r>
            <a:r>
              <a:rPr lang="en-US" sz="3200" dirty="0" smtClean="0">
                <a:effectLst/>
              </a:rPr>
              <a:t> </a:t>
            </a:r>
            <a:r>
              <a:rPr lang="en-US" sz="3200" dirty="0" err="1" smtClean="0">
                <a:effectLst/>
              </a:rPr>
              <a:t>có</a:t>
            </a:r>
            <a:r>
              <a:rPr lang="en-US" sz="3200" dirty="0" smtClean="0">
                <a:effectLst/>
              </a:rPr>
              <a:t> &gt;= 1 </a:t>
            </a:r>
            <a:r>
              <a:rPr lang="en-US" sz="3200" dirty="0" err="1" smtClean="0">
                <a:effectLst/>
              </a:rPr>
              <a:t>các</a:t>
            </a:r>
            <a:r>
              <a:rPr lang="en-US" sz="3200" dirty="0" smtClean="0">
                <a:effectLst/>
              </a:rPr>
              <a:t> KQ </a:t>
            </a:r>
            <a:r>
              <a:rPr lang="en-US" sz="3200" dirty="0" err="1" smtClean="0">
                <a:effectLst/>
              </a:rPr>
              <a:t>sau</a:t>
            </a:r>
            <a:r>
              <a:rPr lang="en-US" sz="3200" dirty="0">
                <a:effectLst/>
              </a:rPr>
              <a:t>:</a:t>
            </a:r>
          </a:p>
          <a:p>
            <a:pPr lvl="0"/>
            <a:r>
              <a:rPr lang="en-US" sz="3200" dirty="0">
                <a:solidFill>
                  <a:srgbClr val="FFFF00"/>
                </a:solidFill>
                <a:effectLst/>
              </a:rPr>
              <a:t>ĐH </a:t>
            </a:r>
            <a:r>
              <a:rPr lang="en-US" sz="3200" dirty="0" err="1">
                <a:solidFill>
                  <a:srgbClr val="FFFF00"/>
                </a:solidFill>
                <a:effectLst/>
              </a:rPr>
              <a:t>đói</a:t>
            </a:r>
            <a:r>
              <a:rPr lang="en-US" sz="3200" dirty="0">
                <a:solidFill>
                  <a:srgbClr val="FFFF00"/>
                </a:solidFill>
                <a:effectLst/>
              </a:rPr>
              <a:t> 5,1 – 6,9 </a:t>
            </a:r>
            <a:r>
              <a:rPr lang="en-US" sz="3200" dirty="0" err="1">
                <a:solidFill>
                  <a:srgbClr val="FFFF00"/>
                </a:solidFill>
                <a:effectLst/>
              </a:rPr>
              <a:t>mmol</a:t>
            </a:r>
            <a:r>
              <a:rPr lang="en-US" sz="3200" dirty="0">
                <a:solidFill>
                  <a:srgbClr val="FFFF00"/>
                </a:solidFill>
                <a:effectLst/>
              </a:rPr>
              <a:t>/L (92 – 125 mg/</a:t>
            </a:r>
            <a:r>
              <a:rPr lang="en-US" sz="3200" dirty="0" err="1">
                <a:solidFill>
                  <a:srgbClr val="FFFF00"/>
                </a:solidFill>
                <a:effectLst/>
              </a:rPr>
              <a:t>dL</a:t>
            </a:r>
            <a:r>
              <a:rPr lang="en-US" sz="3200" dirty="0" smtClean="0">
                <a:solidFill>
                  <a:srgbClr val="FFFF00"/>
                </a:solidFill>
                <a:effectLst/>
              </a:rPr>
              <a:t>)</a:t>
            </a:r>
            <a:endParaRPr lang="en-US" sz="3200" dirty="0">
              <a:solidFill>
                <a:srgbClr val="FFFF00"/>
              </a:solidFill>
              <a:effectLst/>
            </a:endParaRPr>
          </a:p>
          <a:p>
            <a:pPr lvl="0"/>
            <a:r>
              <a:rPr lang="en-US" sz="3200" dirty="0">
                <a:solidFill>
                  <a:srgbClr val="FFFF00"/>
                </a:solidFill>
                <a:effectLst/>
              </a:rPr>
              <a:t>ĐH 1 </a:t>
            </a:r>
            <a:r>
              <a:rPr lang="en-US" sz="3200" dirty="0" err="1">
                <a:solidFill>
                  <a:srgbClr val="FFFF00"/>
                </a:solidFill>
                <a:effectLst/>
              </a:rPr>
              <a:t>giờ</a:t>
            </a:r>
            <a:r>
              <a:rPr lang="en-US" sz="3200" dirty="0">
                <a:solidFill>
                  <a:srgbClr val="FFFF00"/>
                </a:solidFill>
                <a:effectLst/>
              </a:rPr>
              <a:t> </a:t>
            </a:r>
            <a:r>
              <a:rPr lang="en-US" sz="3200" dirty="0" smtClean="0">
                <a:solidFill>
                  <a:srgbClr val="FFFF00"/>
                </a:solidFill>
                <a:effectLst/>
              </a:rPr>
              <a:t>, </a:t>
            </a:r>
            <a:r>
              <a:rPr lang="en-US" sz="3200" dirty="0" err="1" smtClean="0">
                <a:solidFill>
                  <a:srgbClr val="FFFF00"/>
                </a:solidFill>
                <a:effectLst/>
              </a:rPr>
              <a:t>sau</a:t>
            </a:r>
            <a:r>
              <a:rPr lang="en-US" sz="3200" dirty="0" smtClean="0">
                <a:solidFill>
                  <a:srgbClr val="FFFF00"/>
                </a:solidFill>
                <a:effectLst/>
              </a:rPr>
              <a:t> </a:t>
            </a:r>
            <a:r>
              <a:rPr lang="en-US" sz="3200" dirty="0">
                <a:solidFill>
                  <a:srgbClr val="FFFF00"/>
                </a:solidFill>
                <a:effectLst/>
              </a:rPr>
              <a:t>75 gr OGTT ≥ 10 </a:t>
            </a:r>
            <a:r>
              <a:rPr lang="en-US" sz="3200" dirty="0" err="1">
                <a:solidFill>
                  <a:srgbClr val="FFFF00"/>
                </a:solidFill>
                <a:effectLst/>
              </a:rPr>
              <a:t>mmol</a:t>
            </a:r>
            <a:r>
              <a:rPr lang="en-US" sz="3200" dirty="0">
                <a:solidFill>
                  <a:srgbClr val="FFFF00"/>
                </a:solidFill>
                <a:effectLst/>
              </a:rPr>
              <a:t>/L (180 mg/</a:t>
            </a:r>
            <a:r>
              <a:rPr lang="en-US" sz="3200" dirty="0" err="1">
                <a:solidFill>
                  <a:srgbClr val="FFFF00"/>
                </a:solidFill>
                <a:effectLst/>
              </a:rPr>
              <a:t>dL</a:t>
            </a:r>
            <a:r>
              <a:rPr lang="en-US" sz="3200" dirty="0" smtClean="0">
                <a:solidFill>
                  <a:srgbClr val="FFFF00"/>
                </a:solidFill>
                <a:effectLst/>
              </a:rPr>
              <a:t>)</a:t>
            </a:r>
            <a:endParaRPr lang="en-US" sz="3200" dirty="0">
              <a:solidFill>
                <a:srgbClr val="FFFF00"/>
              </a:solidFill>
              <a:effectLst/>
            </a:endParaRPr>
          </a:p>
          <a:p>
            <a:pPr lvl="0"/>
            <a:r>
              <a:rPr lang="en-US" sz="3200" dirty="0">
                <a:solidFill>
                  <a:srgbClr val="FFFF00"/>
                </a:solidFill>
                <a:effectLst/>
              </a:rPr>
              <a:t>ĐH 2 </a:t>
            </a:r>
            <a:r>
              <a:rPr lang="en-US" sz="3200" dirty="0" err="1" smtClean="0">
                <a:solidFill>
                  <a:srgbClr val="FFFF00"/>
                </a:solidFill>
                <a:effectLst/>
              </a:rPr>
              <a:t>giờ</a:t>
            </a:r>
            <a:r>
              <a:rPr lang="en-US" sz="3200" dirty="0" smtClean="0">
                <a:solidFill>
                  <a:srgbClr val="FFFF00"/>
                </a:solidFill>
                <a:effectLst/>
              </a:rPr>
              <a:t>,  </a:t>
            </a:r>
            <a:r>
              <a:rPr lang="en-US" sz="3200" dirty="0" err="1">
                <a:solidFill>
                  <a:srgbClr val="FFFF00"/>
                </a:solidFill>
                <a:effectLst/>
              </a:rPr>
              <a:t>sau</a:t>
            </a:r>
            <a:r>
              <a:rPr lang="en-US" sz="3200" dirty="0">
                <a:solidFill>
                  <a:srgbClr val="FFFF00"/>
                </a:solidFill>
                <a:effectLst/>
              </a:rPr>
              <a:t> 75 gr OGTT 8,5 – 11 </a:t>
            </a:r>
            <a:r>
              <a:rPr lang="en-US" sz="3200" dirty="0" err="1">
                <a:solidFill>
                  <a:srgbClr val="FFFF00"/>
                </a:solidFill>
                <a:effectLst/>
              </a:rPr>
              <a:t>mmol</a:t>
            </a:r>
            <a:r>
              <a:rPr lang="en-US" sz="3200" dirty="0">
                <a:solidFill>
                  <a:srgbClr val="FFFF00"/>
                </a:solidFill>
                <a:effectLst/>
              </a:rPr>
              <a:t>/L (153 – 199 mg/</a:t>
            </a:r>
            <a:r>
              <a:rPr lang="en-US" sz="3200" dirty="0" err="1">
                <a:solidFill>
                  <a:srgbClr val="FFFF00"/>
                </a:solidFill>
                <a:effectLst/>
              </a:rPr>
              <a:t>dL</a:t>
            </a:r>
            <a:r>
              <a:rPr lang="en-US" sz="3200" dirty="0" smtClean="0">
                <a:solidFill>
                  <a:srgbClr val="FFFF00"/>
                </a:solidFill>
                <a:effectLst/>
              </a:rPr>
              <a:t>)</a:t>
            </a:r>
            <a:endParaRPr lang="en-US" sz="3200" dirty="0">
              <a:solidFill>
                <a:srgbClr val="FFFF00"/>
              </a:solidFill>
              <a:effectLst/>
            </a:endParaRPr>
          </a:p>
          <a:p>
            <a:endParaRPr lang="en-US" sz="3200" dirty="0"/>
          </a:p>
          <a:p>
            <a:endParaRPr lang="en-US" sz="3200" dirty="0"/>
          </a:p>
        </p:txBody>
      </p:sp>
    </p:spTree>
    <p:extLst>
      <p:ext uri="{BB962C8B-B14F-4D97-AF65-F5344CB8AC3E}">
        <p14:creationId xmlns:p14="http://schemas.microsoft.com/office/powerpoint/2010/main" val="12192445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786195"/>
          </a:xfrm>
        </p:spPr>
        <p:txBody>
          <a:bodyPr>
            <a:normAutofit fontScale="90000"/>
          </a:bodyPr>
          <a:lstStyle/>
          <a:p>
            <a:r>
              <a:rPr lang="en-US" dirty="0" err="1" smtClean="0"/>
              <a:t>Chẩn</a:t>
            </a:r>
            <a:r>
              <a:rPr lang="en-US" dirty="0" smtClean="0"/>
              <a:t> </a:t>
            </a:r>
            <a:r>
              <a:rPr lang="en-US" dirty="0" err="1" smtClean="0"/>
              <a:t>đoán</a:t>
            </a:r>
            <a:endParaRPr lang="en-US" dirty="0"/>
          </a:p>
        </p:txBody>
      </p:sp>
      <p:pic>
        <p:nvPicPr>
          <p:cNvPr id="5" name="Content Placeholder 4" descr="diagnosis of hyperglycemia.jpg"/>
          <p:cNvPicPr>
            <a:picLocks noGrp="1" noChangeAspect="1"/>
          </p:cNvPicPr>
          <p:nvPr>
            <p:ph idx="1"/>
          </p:nvPr>
        </p:nvPicPr>
        <p:blipFill>
          <a:blip r:embed="rId2">
            <a:extLst>
              <a:ext uri="{28A0092B-C50C-407E-A947-70E740481C1C}">
                <a14:useLocalDpi xmlns:a14="http://schemas.microsoft.com/office/drawing/2010/main" val="0"/>
              </a:ext>
            </a:extLst>
          </a:blip>
          <a:srcRect t="9143" b="9143"/>
          <a:stretch>
            <a:fillRect/>
          </a:stretch>
        </p:blipFill>
        <p:spPr>
          <a:xfrm>
            <a:off x="306170" y="1054641"/>
            <a:ext cx="8561426" cy="5071522"/>
          </a:xfrm>
        </p:spPr>
      </p:pic>
      <p:sp>
        <p:nvSpPr>
          <p:cNvPr id="4" name="Rounded Rectangle 3"/>
          <p:cNvSpPr/>
          <p:nvPr/>
        </p:nvSpPr>
        <p:spPr>
          <a:xfrm>
            <a:off x="549275" y="6071188"/>
            <a:ext cx="8409822" cy="78681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600" b="1" i="1" dirty="0">
                <a:solidFill>
                  <a:srgbClr val="000000"/>
                </a:solidFill>
              </a:rPr>
              <a:t>International Association of Diabetes and Pregnancy Study Groups Recommendations </a:t>
            </a:r>
            <a:endParaRPr lang="en-US" sz="1600" i="1" dirty="0">
              <a:solidFill>
                <a:srgbClr val="000000"/>
              </a:solidFill>
            </a:endParaRPr>
          </a:p>
          <a:p>
            <a:r>
              <a:rPr lang="en-US" sz="1600" b="1" i="1" dirty="0">
                <a:solidFill>
                  <a:srgbClr val="000000"/>
                </a:solidFill>
              </a:rPr>
              <a:t>on the Diagnosis and Classification of Hyperglycemia in Pregnancy </a:t>
            </a:r>
            <a:endParaRPr lang="en-US" sz="1600" i="1" dirty="0">
              <a:solidFill>
                <a:srgbClr val="000000"/>
              </a:solidFill>
            </a:endParaRPr>
          </a:p>
          <a:p>
            <a:pPr algn="ctr"/>
            <a:endParaRPr lang="en-US" sz="1600" i="1" dirty="0">
              <a:solidFill>
                <a:srgbClr val="000000"/>
              </a:solidFill>
            </a:endParaRPr>
          </a:p>
        </p:txBody>
      </p:sp>
    </p:spTree>
    <p:extLst>
      <p:ext uri="{BB962C8B-B14F-4D97-AF65-F5344CB8AC3E}">
        <p14:creationId xmlns:p14="http://schemas.microsoft.com/office/powerpoint/2010/main" val="21896906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3"/>
          <p:cNvSpPr>
            <a:spLocks noGrp="1" noChangeArrowheads="1"/>
          </p:cNvSpPr>
          <p:nvPr>
            <p:ph type="title"/>
          </p:nvPr>
        </p:nvSpPr>
        <p:spPr/>
        <p:txBody>
          <a:bodyPr/>
          <a:lstStyle/>
          <a:p>
            <a:pPr eaLnBrk="1" hangingPunct="1"/>
            <a:r>
              <a:rPr lang="en-US" sz="3200">
                <a:latin typeface="Arial" charset="0"/>
              </a:rPr>
              <a:t>Strategies for Diagnosing Gestational Diabetes Mellitus (GDM)</a:t>
            </a:r>
          </a:p>
        </p:txBody>
      </p:sp>
      <p:sp>
        <p:nvSpPr>
          <p:cNvPr id="17410" name="Text Box 5"/>
          <p:cNvSpPr txBox="1">
            <a:spLocks noChangeArrowheads="1"/>
          </p:cNvSpPr>
          <p:nvPr/>
        </p:nvSpPr>
        <p:spPr bwMode="auto">
          <a:xfrm rot="10800000" flipV="1">
            <a:off x="19050" y="6248400"/>
            <a:ext cx="8686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imes New Roman" charset="0"/>
                <a:ea typeface="ＭＳ Ｐゴシック" charset="0"/>
                <a:cs typeface="ＭＳ Ｐゴシック" charset="0"/>
              </a:defRPr>
            </a:lvl1pPr>
            <a:lvl2pPr marL="742950" indent="-285750" eaLnBrk="0" hangingPunct="0">
              <a:defRPr sz="2000">
                <a:solidFill>
                  <a:schemeClr val="tx1"/>
                </a:solidFill>
                <a:latin typeface="Times New Roman" charset="0"/>
                <a:ea typeface="ＭＳ Ｐゴシック" charset="0"/>
              </a:defRPr>
            </a:lvl2pPr>
            <a:lvl3pPr marL="1143000" indent="-228600" eaLnBrk="0" hangingPunct="0">
              <a:defRPr sz="2000">
                <a:solidFill>
                  <a:schemeClr val="tx1"/>
                </a:solidFill>
                <a:latin typeface="Times New Roman" charset="0"/>
                <a:ea typeface="ＭＳ Ｐゴシック" charset="0"/>
              </a:defRPr>
            </a:lvl3pPr>
            <a:lvl4pPr marL="1600200" indent="-228600" eaLnBrk="0" hangingPunct="0">
              <a:defRPr sz="2000">
                <a:solidFill>
                  <a:schemeClr val="tx1"/>
                </a:solidFill>
                <a:latin typeface="Times New Roman" charset="0"/>
                <a:ea typeface="ＭＳ Ｐゴシック" charset="0"/>
              </a:defRPr>
            </a:lvl4pPr>
            <a:lvl5pPr marL="2057400" indent="-228600" eaLnBrk="0" hangingPunct="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200">
                <a:solidFill>
                  <a:srgbClr val="FFFFFF"/>
                </a:solidFill>
                <a:latin typeface="Arial" charset="0"/>
              </a:rPr>
              <a:t>GDM=gestational diabetes mellitus; GLT=glucose load test; OGTT=oral glucose tolerance test</a:t>
            </a:r>
          </a:p>
        </p:txBody>
      </p:sp>
      <p:sp>
        <p:nvSpPr>
          <p:cNvPr id="6" name="TextBox 5"/>
          <p:cNvSpPr txBox="1"/>
          <p:nvPr/>
        </p:nvSpPr>
        <p:spPr>
          <a:xfrm>
            <a:off x="5867400" y="0"/>
            <a:ext cx="3276600" cy="408623"/>
          </a:xfrm>
          <a:prstGeom prst="round2DiagRect">
            <a:avLst/>
          </a:prstGeom>
          <a:solidFill>
            <a:srgbClr val="FFC000"/>
          </a:solidFill>
          <a:scene3d>
            <a:camera prst="orthographicFront"/>
            <a:lightRig rig="threePt" dir="t"/>
          </a:scene3d>
          <a:sp3d>
            <a:bevelT/>
          </a:sp3d>
        </p:spPr>
        <p:txBody>
          <a:bodyPr>
            <a:spAutoFit/>
          </a:bodyPr>
          <a:lstStyle/>
          <a:p>
            <a:pPr algn="ctr">
              <a:defRPr/>
            </a:pPr>
            <a:r>
              <a:rPr lang="en-US" sz="1800" b="1" dirty="0">
                <a:solidFill>
                  <a:schemeClr val="bg1"/>
                </a:solidFill>
                <a:latin typeface="+mn-lt"/>
                <a:ea typeface="+mn-ea"/>
                <a:cs typeface="+mn-cs"/>
              </a:rPr>
              <a:t>ADA 2016 Guidelines</a:t>
            </a:r>
          </a:p>
        </p:txBody>
      </p:sp>
      <p:graphicFrame>
        <p:nvGraphicFramePr>
          <p:cNvPr id="7" name="Table 6"/>
          <p:cNvGraphicFramePr>
            <a:graphicFrameLocks noGrp="1"/>
          </p:cNvGraphicFramePr>
          <p:nvPr/>
        </p:nvGraphicFramePr>
        <p:xfrm>
          <a:off x="152400" y="1600200"/>
          <a:ext cx="8915400" cy="4327648"/>
        </p:xfrm>
        <a:graphic>
          <a:graphicData uri="http://schemas.openxmlformats.org/drawingml/2006/table">
            <a:tbl>
              <a:tblPr/>
              <a:tblGrid>
                <a:gridCol w="4419600"/>
                <a:gridCol w="4495800"/>
              </a:tblGrid>
              <a:tr h="365623">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Arial" charset="0"/>
                        </a:rPr>
                        <a:t>Screening at 24-48 wks in women not previously diagnosed with overt diabetes</a:t>
                      </a:r>
                    </a:p>
                  </a:txBody>
                  <a:tcPr marT="45656" marB="456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562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Arial" charset="0"/>
                        </a:rPr>
                        <a:t>One-step diagnosis strategy</a:t>
                      </a:r>
                      <a:endParaRPr kumimoji="0" lang="en-US" sz="1800" b="0" i="0" u="none" strike="noStrike" cap="none" normalizeH="0" baseline="0">
                        <a:ln>
                          <a:noFill/>
                        </a:ln>
                        <a:solidFill>
                          <a:srgbClr val="FF0000"/>
                        </a:solidFill>
                        <a:effectLst/>
                        <a:latin typeface="Arial" charset="0"/>
                        <a:ea typeface="ＭＳ Ｐゴシック" charset="0"/>
                        <a:cs typeface="Arial" charset="0"/>
                      </a:endParaRPr>
                    </a:p>
                  </a:txBody>
                  <a:tcPr marT="45656" marB="456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Arial" charset="0"/>
                          <a:ea typeface="ＭＳ Ｐゴシック" charset="0"/>
                          <a:cs typeface="Arial" charset="0"/>
                        </a:rPr>
                        <a:t>Two-step diagnosis strategy</a:t>
                      </a:r>
                      <a:endParaRPr kumimoji="0" lang="en-US" sz="1800" b="0" i="0" u="none" strike="noStrike" cap="none" normalizeH="0" baseline="0">
                        <a:ln>
                          <a:noFill/>
                        </a:ln>
                        <a:solidFill>
                          <a:srgbClr val="FF0000"/>
                        </a:solidFill>
                        <a:effectLst/>
                        <a:latin typeface="Arial" charset="0"/>
                        <a:ea typeface="ＭＳ Ｐゴシック" charset="0"/>
                        <a:cs typeface="Arial" charset="0"/>
                      </a:endParaRPr>
                    </a:p>
                  </a:txBody>
                  <a:tcPr marT="45656" marB="456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r>
              <a:tr h="1554307">
                <a:tc>
                  <a:txBody>
                    <a:bodyPr/>
                    <a:lstStyle/>
                    <a:p>
                      <a:pPr marL="285750" marR="0" lvl="0" indent="-285750" algn="l" defTabSz="914400" rtl="0" eaLnBrk="1" fontAlgn="base" latinLnBrk="0" hangingPunct="1">
                        <a:lnSpc>
                          <a:spcPct val="100000"/>
                        </a:lnSpc>
                        <a:spcBef>
                          <a:spcPct val="0"/>
                        </a:spcBef>
                        <a:spcAft>
                          <a:spcPct val="0"/>
                        </a:spcAft>
                        <a:buClr>
                          <a:srgbClr val="FFC000"/>
                        </a:buClr>
                        <a:buSzTx/>
                        <a:buFont typeface="Arial" charset="0"/>
                        <a:buChar char="•"/>
                        <a:tabLst/>
                      </a:pPr>
                      <a:r>
                        <a:rPr kumimoji="0" lang="en-US" sz="1600" b="0" i="0" u="none" strike="noStrike" cap="none" normalizeH="0" baseline="0">
                          <a:ln>
                            <a:noFill/>
                          </a:ln>
                          <a:solidFill>
                            <a:schemeClr val="tx1"/>
                          </a:solidFill>
                          <a:effectLst/>
                          <a:latin typeface="Arial" charset="0"/>
                          <a:ea typeface="ＭＳ Ｐゴシック" charset="0"/>
                          <a:cs typeface="Arial" charset="0"/>
                        </a:rPr>
                        <a:t>Perform 75-g OGTT with plasma glucose measurement </a:t>
                      </a:r>
                    </a:p>
                    <a:p>
                      <a:pPr marL="285750" marR="0" lvl="0" indent="-285750" algn="l" defTabSz="914400" rtl="0" eaLnBrk="1" fontAlgn="base" latinLnBrk="0" hangingPunct="1">
                        <a:lnSpc>
                          <a:spcPct val="100000"/>
                        </a:lnSpc>
                        <a:spcBef>
                          <a:spcPct val="0"/>
                        </a:spcBef>
                        <a:spcAft>
                          <a:spcPct val="0"/>
                        </a:spcAft>
                        <a:buClr>
                          <a:srgbClr val="FFC000"/>
                        </a:buClr>
                        <a:buSzTx/>
                        <a:buFont typeface="Arial" charset="0"/>
                        <a:buChar char="•"/>
                        <a:tabLst/>
                      </a:pPr>
                      <a:r>
                        <a:rPr kumimoji="0" lang="en-US" sz="1600" b="0" i="0" u="none" strike="noStrike" cap="none" normalizeH="0" baseline="0">
                          <a:ln>
                            <a:noFill/>
                          </a:ln>
                          <a:solidFill>
                            <a:schemeClr val="tx1"/>
                          </a:solidFill>
                          <a:effectLst/>
                          <a:latin typeface="Arial" charset="0"/>
                          <a:ea typeface="ＭＳ Ｐゴシック" charset="0"/>
                          <a:cs typeface="Arial" charset="0"/>
                        </a:rPr>
                        <a:t>Test in the morning after the patient has fasted for ≥8 hrs</a:t>
                      </a:r>
                    </a:p>
                    <a:p>
                      <a:pPr marL="285750" marR="0" lvl="0" indent="-285750" algn="l" defTabSz="914400" rtl="0" eaLnBrk="1" fontAlgn="base" latinLnBrk="0" hangingPunct="1">
                        <a:lnSpc>
                          <a:spcPct val="100000"/>
                        </a:lnSpc>
                        <a:spcBef>
                          <a:spcPct val="0"/>
                        </a:spcBef>
                        <a:spcAft>
                          <a:spcPct val="0"/>
                        </a:spcAft>
                        <a:buClr>
                          <a:srgbClr val="FFC000"/>
                        </a:buClr>
                        <a:buSzTx/>
                        <a:buFont typeface="Arial" charset="0"/>
                        <a:buChar char="•"/>
                        <a:tabLst/>
                      </a:pPr>
                      <a:r>
                        <a:rPr kumimoji="0" lang="en-US" sz="1600" b="0" i="0" u="none" strike="noStrike" cap="none" normalizeH="0" baseline="0">
                          <a:ln>
                            <a:noFill/>
                          </a:ln>
                          <a:solidFill>
                            <a:schemeClr val="tx1"/>
                          </a:solidFill>
                          <a:effectLst/>
                          <a:latin typeface="Arial" charset="0"/>
                          <a:ea typeface="ＭＳ Ｐゴシック" charset="0"/>
                          <a:cs typeface="Arial" charset="0"/>
                        </a:rPr>
                        <a:t>Repeat test at 1 and 2 hours after initial measurement</a:t>
                      </a:r>
                    </a:p>
                  </a:txBody>
                  <a:tcPr marT="45656" marB="456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ea typeface="ＭＳ Ｐゴシック" charset="0"/>
                          <a:cs typeface="Arial" charset="0"/>
                        </a:rPr>
                        <a:t>Step 1: </a:t>
                      </a:r>
                    </a:p>
                    <a:p>
                      <a:pPr marL="0" marR="0" lvl="0" indent="0" algn="l" defTabSz="914400" rtl="0" eaLnBrk="1" fontAlgn="base" latinLnBrk="0" hangingPunct="1">
                        <a:lnSpc>
                          <a:spcPct val="100000"/>
                        </a:lnSpc>
                        <a:spcBef>
                          <a:spcPct val="0"/>
                        </a:spcBef>
                        <a:spcAft>
                          <a:spcPct val="0"/>
                        </a:spcAft>
                        <a:buClr>
                          <a:srgbClr val="FFC000"/>
                        </a:buClr>
                        <a:buSzTx/>
                        <a:buFont typeface="Arial" charset="0"/>
                        <a:buChar char="•"/>
                        <a:tabLst/>
                      </a:pPr>
                      <a:r>
                        <a:rPr kumimoji="0" lang="en-US" sz="1600" b="0" i="0" u="none" strike="noStrike" cap="none" normalizeH="0" baseline="0">
                          <a:ln>
                            <a:noFill/>
                          </a:ln>
                          <a:solidFill>
                            <a:schemeClr val="tx1"/>
                          </a:solidFill>
                          <a:effectLst/>
                          <a:latin typeface="Arial" charset="0"/>
                          <a:ea typeface="ＭＳ Ｐゴシック" charset="0"/>
                          <a:cs typeface="Arial" charset="0"/>
                        </a:rPr>
                        <a:t>Perform a 50-g nonfasting GLT with plasma measurement at 1 hr</a:t>
                      </a:r>
                    </a:p>
                    <a:p>
                      <a:pPr marL="0" marR="0" lvl="0" indent="0" algn="l" defTabSz="914400" rtl="0" eaLnBrk="1" fontAlgn="base" latinLnBrk="0" hangingPunct="1">
                        <a:lnSpc>
                          <a:spcPct val="100000"/>
                        </a:lnSpc>
                        <a:spcBef>
                          <a:spcPct val="0"/>
                        </a:spcBef>
                        <a:spcAft>
                          <a:spcPct val="0"/>
                        </a:spcAft>
                        <a:buClr>
                          <a:srgbClr val="FFC000"/>
                        </a:buClr>
                        <a:buSzTx/>
                        <a:buFont typeface="Arial" charset="0"/>
                        <a:buChar char="•"/>
                        <a:tabLst/>
                      </a:pPr>
                      <a:r>
                        <a:rPr kumimoji="0" lang="en-US" sz="1600" b="0" i="0" u="none" strike="noStrike" cap="none" normalizeH="0" baseline="0">
                          <a:ln>
                            <a:noFill/>
                          </a:ln>
                          <a:solidFill>
                            <a:schemeClr val="tx1"/>
                          </a:solidFill>
                          <a:effectLst/>
                          <a:latin typeface="Arial" charset="0"/>
                          <a:ea typeface="ＭＳ Ｐゴシック" charset="0"/>
                          <a:cs typeface="Arial" charset="0"/>
                        </a:rPr>
                        <a:t>If PG measured 1 hr after the load is </a:t>
                      </a:r>
                      <a:br>
                        <a:rPr kumimoji="0" lang="en-US" sz="1600" b="0" i="0" u="none" strike="noStrike" cap="none" normalizeH="0" baseline="0">
                          <a:ln>
                            <a:noFill/>
                          </a:ln>
                          <a:solidFill>
                            <a:schemeClr val="tx1"/>
                          </a:solidFill>
                          <a:effectLst/>
                          <a:latin typeface="Arial" charset="0"/>
                          <a:ea typeface="ＭＳ Ｐゴシック" charset="0"/>
                          <a:cs typeface="Arial" charset="0"/>
                        </a:rPr>
                      </a:br>
                      <a:r>
                        <a:rPr kumimoji="0" lang="en-US" sz="1600" b="0" i="0" u="none" strike="noStrike" cap="none" normalizeH="0" baseline="0">
                          <a:ln>
                            <a:noFill/>
                          </a:ln>
                          <a:solidFill>
                            <a:schemeClr val="tx1"/>
                          </a:solidFill>
                          <a:effectLst/>
                          <a:latin typeface="Arial" charset="0"/>
                          <a:ea typeface="ＭＳ Ｐゴシック" charset="0"/>
                          <a:cs typeface="Arial" charset="0"/>
                        </a:rPr>
                        <a:t>≥140 mg/dL (7.8 mmol/L), proceed to </a:t>
                      </a:r>
                      <a:br>
                        <a:rPr kumimoji="0" lang="en-US" sz="1600" b="0" i="0" u="none" strike="noStrike" cap="none" normalizeH="0" baseline="0">
                          <a:ln>
                            <a:noFill/>
                          </a:ln>
                          <a:solidFill>
                            <a:schemeClr val="tx1"/>
                          </a:solidFill>
                          <a:effectLst/>
                          <a:latin typeface="Arial" charset="0"/>
                          <a:ea typeface="ＭＳ Ｐゴシック" charset="0"/>
                          <a:cs typeface="Arial" charset="0"/>
                        </a:rPr>
                      </a:br>
                      <a:r>
                        <a:rPr kumimoji="0" lang="en-US" sz="1600" b="0" i="0" u="none" strike="noStrike" cap="none" normalizeH="0" baseline="0">
                          <a:ln>
                            <a:noFill/>
                          </a:ln>
                          <a:solidFill>
                            <a:schemeClr val="tx1"/>
                          </a:solidFill>
                          <a:effectLst/>
                          <a:latin typeface="Arial" charset="0"/>
                          <a:ea typeface="ＭＳ Ｐゴシック" charset="0"/>
                          <a:cs typeface="Arial" charset="0"/>
                        </a:rPr>
                        <a:t>100-g OGTT</a:t>
                      </a:r>
                    </a:p>
                  </a:txBody>
                  <a:tcPr marT="45656" marB="456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197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cs typeface="Arial" charset="0"/>
                        </a:rPr>
                        <a:t>Diagnosis when PG levels meet or exceed:</a:t>
                      </a:r>
                    </a:p>
                    <a:p>
                      <a:pPr marL="0" marR="0" lvl="0" indent="0" algn="l" defTabSz="914400" rtl="0" eaLnBrk="1" fontAlgn="base" latinLnBrk="0" hangingPunct="1">
                        <a:lnSpc>
                          <a:spcPct val="100000"/>
                        </a:lnSpc>
                        <a:spcBef>
                          <a:spcPct val="0"/>
                        </a:spcBef>
                        <a:spcAft>
                          <a:spcPct val="0"/>
                        </a:spcAft>
                        <a:buClr>
                          <a:srgbClr val="FFC000"/>
                        </a:buClr>
                        <a:buSzTx/>
                        <a:buFont typeface="Arial" charset="0"/>
                        <a:buChar char="•"/>
                        <a:tabLst/>
                      </a:pPr>
                      <a:r>
                        <a:rPr kumimoji="0" lang="en-US" sz="1600" b="0" i="0" u="none" strike="noStrike" cap="none" normalizeH="0" baseline="0">
                          <a:ln>
                            <a:noFill/>
                          </a:ln>
                          <a:solidFill>
                            <a:schemeClr val="tx1"/>
                          </a:solidFill>
                          <a:effectLst/>
                          <a:latin typeface="Arial" charset="0"/>
                          <a:ea typeface="ＭＳ Ｐゴシック" charset="0"/>
                          <a:cs typeface="Arial" charset="0"/>
                        </a:rPr>
                        <a:t>Fasting 92 mg/dL (5.1 mmol/L)</a:t>
                      </a:r>
                    </a:p>
                    <a:p>
                      <a:pPr marL="0" marR="0" lvl="0" indent="0" algn="l" defTabSz="914400" rtl="0" eaLnBrk="1" fontAlgn="base" latinLnBrk="0" hangingPunct="1">
                        <a:lnSpc>
                          <a:spcPct val="100000"/>
                        </a:lnSpc>
                        <a:spcBef>
                          <a:spcPct val="0"/>
                        </a:spcBef>
                        <a:spcAft>
                          <a:spcPct val="0"/>
                        </a:spcAft>
                        <a:buClr>
                          <a:srgbClr val="FFC000"/>
                        </a:buClr>
                        <a:buSzTx/>
                        <a:buFont typeface="Arial" charset="0"/>
                        <a:buChar char="•"/>
                        <a:tabLst/>
                      </a:pPr>
                      <a:r>
                        <a:rPr kumimoji="0" lang="en-US" sz="1600" b="0" i="0" u="none" strike="noStrike" cap="none" normalizeH="0" baseline="0">
                          <a:ln>
                            <a:noFill/>
                          </a:ln>
                          <a:solidFill>
                            <a:schemeClr val="tx1"/>
                          </a:solidFill>
                          <a:effectLst/>
                          <a:latin typeface="Arial" charset="0"/>
                          <a:ea typeface="ＭＳ Ｐゴシック" charset="0"/>
                          <a:cs typeface="Arial" charset="0"/>
                        </a:rPr>
                        <a:t>1 hr: 180 mg/dL (10.0 mmol/L)</a:t>
                      </a:r>
                    </a:p>
                    <a:p>
                      <a:pPr marL="0" marR="0" lvl="0" indent="0" algn="l" defTabSz="914400" rtl="0" eaLnBrk="1" fontAlgn="base" latinLnBrk="0" hangingPunct="1">
                        <a:lnSpc>
                          <a:spcPct val="100000"/>
                        </a:lnSpc>
                        <a:spcBef>
                          <a:spcPct val="0"/>
                        </a:spcBef>
                        <a:spcAft>
                          <a:spcPct val="0"/>
                        </a:spcAft>
                        <a:buClr>
                          <a:srgbClr val="FFC000"/>
                        </a:buClr>
                        <a:buSzTx/>
                        <a:buFont typeface="Arial" charset="0"/>
                        <a:buChar char="•"/>
                        <a:tabLst/>
                      </a:pPr>
                      <a:r>
                        <a:rPr kumimoji="0" lang="en-US" sz="1600" b="0" i="0" u="none" strike="noStrike" cap="none" normalizeH="0" baseline="0">
                          <a:ln>
                            <a:noFill/>
                          </a:ln>
                          <a:solidFill>
                            <a:schemeClr val="tx1"/>
                          </a:solidFill>
                          <a:effectLst/>
                          <a:latin typeface="Arial" charset="0"/>
                          <a:ea typeface="ＭＳ Ｐゴシック" charset="0"/>
                          <a:cs typeface="Arial" charset="0"/>
                        </a:rPr>
                        <a:t>2 hr: 153 mg/dL (8.5 mmol/L)</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a:txBody>
                  <a:tcPr marT="45656" marB="456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ea typeface="ＭＳ Ｐゴシック" charset="0"/>
                          <a:cs typeface="Arial" charset="0"/>
                        </a:rPr>
                        <a:t>Step 2:</a:t>
                      </a:r>
                    </a:p>
                    <a:p>
                      <a:pPr marL="0" marR="0" lvl="0" indent="0" algn="l" defTabSz="914400" rtl="0" eaLnBrk="1" fontAlgn="base" latinLnBrk="0" hangingPunct="1">
                        <a:lnSpc>
                          <a:spcPct val="100000"/>
                        </a:lnSpc>
                        <a:spcBef>
                          <a:spcPct val="0"/>
                        </a:spcBef>
                        <a:spcAft>
                          <a:spcPct val="0"/>
                        </a:spcAft>
                        <a:buClr>
                          <a:srgbClr val="FFC000"/>
                        </a:buClr>
                        <a:buSzTx/>
                        <a:buFont typeface="Arial" charset="0"/>
                        <a:buChar char="•"/>
                        <a:tabLst/>
                      </a:pPr>
                      <a:r>
                        <a:rPr kumimoji="0" lang="en-US" sz="1600" b="0" i="0" u="none" strike="noStrike" cap="none" normalizeH="0" baseline="0">
                          <a:ln>
                            <a:noFill/>
                          </a:ln>
                          <a:solidFill>
                            <a:schemeClr val="tx1"/>
                          </a:solidFill>
                          <a:effectLst/>
                          <a:latin typeface="Arial" charset="0"/>
                          <a:ea typeface="ＭＳ Ｐゴシック" charset="0"/>
                          <a:cs typeface="Arial" charset="0"/>
                        </a:rPr>
                        <a:t>Perform 100-g OGTT while patient is fasting</a:t>
                      </a:r>
                    </a:p>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Arial" charset="0"/>
                          <a:ea typeface="ＭＳ Ｐゴシック" charset="0"/>
                          <a:cs typeface="Arial" charset="0"/>
                        </a:rPr>
                        <a:t>Diagnosis when ≥2 PG levels meet or exceed:</a:t>
                      </a:r>
                    </a:p>
                    <a:p>
                      <a:pPr marL="0" marR="0" lvl="0" indent="0" algn="l" defTabSz="914400" rtl="0" eaLnBrk="1" fontAlgn="base" latinLnBrk="0" hangingPunct="1">
                        <a:lnSpc>
                          <a:spcPct val="100000"/>
                        </a:lnSpc>
                        <a:spcBef>
                          <a:spcPct val="0"/>
                        </a:spcBef>
                        <a:spcAft>
                          <a:spcPct val="0"/>
                        </a:spcAft>
                        <a:buClr>
                          <a:srgbClr val="FFC000"/>
                        </a:buClr>
                        <a:buSzTx/>
                        <a:buFont typeface="Arial" charset="0"/>
                        <a:buChar char="•"/>
                        <a:tabLst/>
                      </a:pPr>
                      <a:r>
                        <a:rPr kumimoji="0" lang="en-US" sz="1600" b="0" i="0" u="none" strike="noStrike" cap="none" normalizeH="0" baseline="0">
                          <a:ln>
                            <a:noFill/>
                          </a:ln>
                          <a:solidFill>
                            <a:schemeClr val="tx1"/>
                          </a:solidFill>
                          <a:effectLst/>
                          <a:latin typeface="Arial" charset="0"/>
                          <a:ea typeface="ＭＳ Ｐゴシック" charset="0"/>
                          <a:cs typeface="Arial" charset="0"/>
                        </a:rPr>
                        <a:t>Fasting: 95 mg/dL or 105 mg/dL (5.3/5.8)</a:t>
                      </a:r>
                    </a:p>
                    <a:p>
                      <a:pPr marL="0" marR="0" lvl="0" indent="0" algn="l" defTabSz="914400" rtl="0" eaLnBrk="1" fontAlgn="base" latinLnBrk="0" hangingPunct="1">
                        <a:lnSpc>
                          <a:spcPct val="100000"/>
                        </a:lnSpc>
                        <a:spcBef>
                          <a:spcPct val="0"/>
                        </a:spcBef>
                        <a:spcAft>
                          <a:spcPct val="0"/>
                        </a:spcAft>
                        <a:buClr>
                          <a:srgbClr val="FFC000"/>
                        </a:buClr>
                        <a:buSzTx/>
                        <a:buFont typeface="Arial" charset="0"/>
                        <a:buChar char="•"/>
                        <a:tabLst/>
                      </a:pPr>
                      <a:r>
                        <a:rPr kumimoji="0" lang="en-US" sz="1600" b="0" i="0" u="none" strike="noStrike" cap="none" normalizeH="0" baseline="0">
                          <a:ln>
                            <a:noFill/>
                          </a:ln>
                          <a:solidFill>
                            <a:schemeClr val="tx1"/>
                          </a:solidFill>
                          <a:effectLst/>
                          <a:latin typeface="Arial" charset="0"/>
                          <a:ea typeface="ＭＳ Ｐゴシック" charset="0"/>
                          <a:cs typeface="Arial" charset="0"/>
                        </a:rPr>
                        <a:t>1 hr: 180 mg/dL or 190 mg/dL (10.0/10.6)</a:t>
                      </a:r>
                    </a:p>
                    <a:p>
                      <a:pPr marL="0" marR="0" lvl="0" indent="0" algn="l" defTabSz="914400" rtl="0" eaLnBrk="1" fontAlgn="base" latinLnBrk="0" hangingPunct="1">
                        <a:lnSpc>
                          <a:spcPct val="100000"/>
                        </a:lnSpc>
                        <a:spcBef>
                          <a:spcPct val="0"/>
                        </a:spcBef>
                        <a:spcAft>
                          <a:spcPct val="0"/>
                        </a:spcAft>
                        <a:buClr>
                          <a:srgbClr val="FFC000"/>
                        </a:buClr>
                        <a:buSzTx/>
                        <a:buFont typeface="Arial" charset="0"/>
                        <a:buChar char="•"/>
                        <a:tabLst/>
                      </a:pPr>
                      <a:r>
                        <a:rPr kumimoji="0" lang="en-US" sz="1600" b="0" i="0" u="none" strike="noStrike" cap="none" normalizeH="0" baseline="0">
                          <a:ln>
                            <a:noFill/>
                          </a:ln>
                          <a:solidFill>
                            <a:schemeClr val="tx1"/>
                          </a:solidFill>
                          <a:effectLst/>
                          <a:latin typeface="Arial" charset="0"/>
                          <a:ea typeface="ＭＳ Ｐゴシック" charset="0"/>
                          <a:cs typeface="Arial" charset="0"/>
                        </a:rPr>
                        <a:t>2 hr: 155 mg/dL or 165 mg/dL (8.6/9.2)</a:t>
                      </a:r>
                    </a:p>
                    <a:p>
                      <a:pPr marL="0" marR="0" lvl="0" indent="0" algn="l" defTabSz="914400" rtl="0" eaLnBrk="1" fontAlgn="base" latinLnBrk="0" hangingPunct="1">
                        <a:lnSpc>
                          <a:spcPct val="100000"/>
                        </a:lnSpc>
                        <a:spcBef>
                          <a:spcPct val="0"/>
                        </a:spcBef>
                        <a:spcAft>
                          <a:spcPct val="0"/>
                        </a:spcAft>
                        <a:buClr>
                          <a:srgbClr val="FFC000"/>
                        </a:buClr>
                        <a:buSzTx/>
                        <a:buFont typeface="Arial" charset="0"/>
                        <a:buChar char="•"/>
                        <a:tabLst/>
                      </a:pPr>
                      <a:r>
                        <a:rPr kumimoji="0" lang="en-US" sz="1600" b="0" i="0" u="none" strike="noStrike" cap="none" normalizeH="0" baseline="0">
                          <a:ln>
                            <a:noFill/>
                          </a:ln>
                          <a:solidFill>
                            <a:schemeClr val="tx1"/>
                          </a:solidFill>
                          <a:effectLst/>
                          <a:latin typeface="Arial" charset="0"/>
                          <a:ea typeface="ＭＳ Ｐゴシック" charset="0"/>
                          <a:cs typeface="Arial" charset="0"/>
                        </a:rPr>
                        <a:t>3 hr: 140 mg/dL or 145 mg/dL (7.8/8.0)</a:t>
                      </a:r>
                    </a:p>
                  </a:txBody>
                  <a:tcPr marT="45656" marB="456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430" name="Rectangle 40"/>
          <p:cNvSpPr>
            <a:spLocks noChangeArrowheads="1"/>
          </p:cNvSpPr>
          <p:nvPr/>
        </p:nvSpPr>
        <p:spPr bwMode="auto">
          <a:xfrm>
            <a:off x="3832225" y="6553200"/>
            <a:ext cx="52816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eaLnBrk="0" hangingPunct="0"/>
            <a:r>
              <a:rPr lang="pt-BR" sz="1200">
                <a:solidFill>
                  <a:srgbClr val="FFFFFF"/>
                </a:solidFill>
                <a:latin typeface="Arial" charset="0"/>
              </a:rPr>
              <a:t>American Diabetes Association. </a:t>
            </a:r>
            <a:r>
              <a:rPr lang="pt-BR" sz="1200" i="1">
                <a:solidFill>
                  <a:srgbClr val="FFFFFF"/>
                </a:solidFill>
                <a:latin typeface="Arial" charset="0"/>
              </a:rPr>
              <a:t>Diabetes Care</a:t>
            </a:r>
            <a:r>
              <a:rPr lang="pt-BR" sz="1200">
                <a:solidFill>
                  <a:srgbClr val="FFFFFF"/>
                </a:solidFill>
                <a:latin typeface="Arial" charset="0"/>
              </a:rPr>
              <a:t>. 2016;39(suppl 1):S1-S106.</a:t>
            </a:r>
            <a:endParaRPr lang="en-US" sz="1200">
              <a:solidFill>
                <a:srgbClr val="FFFFFF"/>
              </a:solidFill>
              <a:latin typeface="Arial" charset="0"/>
            </a:endParaRPr>
          </a:p>
        </p:txBody>
      </p:sp>
      <p:pic>
        <p:nvPicPr>
          <p:cNvPr id="17431"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39238" cy="686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67857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4400" b="1" dirty="0" smtClean="0">
                <a:solidFill>
                  <a:srgbClr val="FFFF00"/>
                </a:solidFill>
              </a:rPr>
              <a:t>VÀI NÉT </a:t>
            </a:r>
          </a:p>
          <a:p>
            <a:pPr marL="0" indent="0">
              <a:buNone/>
            </a:pPr>
            <a:r>
              <a:rPr lang="en-US" sz="4400" b="1" dirty="0" smtClean="0">
                <a:solidFill>
                  <a:srgbClr val="FFFF00"/>
                </a:solidFill>
              </a:rPr>
              <a:t>VỀ ĐÁI THÁO ĐƯỜNG </a:t>
            </a:r>
            <a:endParaRPr lang="en-US" sz="4400" b="1" dirty="0">
              <a:solidFill>
                <a:srgbClr val="FFFF00"/>
              </a:solidFill>
            </a:endParaRPr>
          </a:p>
        </p:txBody>
      </p:sp>
    </p:spTree>
    <p:extLst>
      <p:ext uri="{BB962C8B-B14F-4D97-AF65-F5344CB8AC3E}">
        <p14:creationId xmlns:p14="http://schemas.microsoft.com/office/powerpoint/2010/main" val="8976119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3"/>
          <p:cNvSpPr>
            <a:spLocks noGrp="1" noChangeArrowheads="1"/>
          </p:cNvSpPr>
          <p:nvPr>
            <p:ph type="title"/>
          </p:nvPr>
        </p:nvSpPr>
        <p:spPr/>
        <p:txBody>
          <a:bodyPr/>
          <a:lstStyle/>
          <a:p>
            <a:pPr eaLnBrk="1" hangingPunct="1"/>
            <a:r>
              <a:rPr lang="en-US" sz="2800">
                <a:latin typeface="Arial" charset="0"/>
              </a:rPr>
              <a:t>Screening &amp; Diagnosing Gestational Diabetes in Women</a:t>
            </a:r>
          </a:p>
        </p:txBody>
      </p:sp>
      <p:sp>
        <p:nvSpPr>
          <p:cNvPr id="21506" name="Text Box 5"/>
          <p:cNvSpPr txBox="1">
            <a:spLocks noChangeArrowheads="1"/>
          </p:cNvSpPr>
          <p:nvPr/>
        </p:nvSpPr>
        <p:spPr bwMode="auto">
          <a:xfrm rot="10800000" flipV="1">
            <a:off x="0" y="6629400"/>
            <a:ext cx="46863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imes New Roman" charset="0"/>
                <a:ea typeface="ＭＳ Ｐゴシック" charset="0"/>
                <a:cs typeface="ＭＳ Ｐゴシック" charset="0"/>
              </a:defRPr>
            </a:lvl1pPr>
            <a:lvl2pPr marL="742950" indent="-285750" eaLnBrk="0" hangingPunct="0">
              <a:defRPr sz="2000">
                <a:solidFill>
                  <a:schemeClr val="tx1"/>
                </a:solidFill>
                <a:latin typeface="Times New Roman" charset="0"/>
                <a:ea typeface="ＭＳ Ｐゴシック" charset="0"/>
              </a:defRPr>
            </a:lvl2pPr>
            <a:lvl3pPr marL="1143000" indent="-228600" eaLnBrk="0" hangingPunct="0">
              <a:defRPr sz="2000">
                <a:solidFill>
                  <a:schemeClr val="tx1"/>
                </a:solidFill>
                <a:latin typeface="Times New Roman" charset="0"/>
                <a:ea typeface="ＭＳ Ｐゴシック" charset="0"/>
              </a:defRPr>
            </a:lvl3pPr>
            <a:lvl4pPr marL="1600200" indent="-228600" eaLnBrk="0" hangingPunct="0">
              <a:defRPr sz="2000">
                <a:solidFill>
                  <a:schemeClr val="tx1"/>
                </a:solidFill>
                <a:latin typeface="Times New Roman" charset="0"/>
                <a:ea typeface="ＭＳ Ｐゴシック" charset="0"/>
              </a:defRPr>
            </a:lvl4pPr>
            <a:lvl5pPr marL="2057400" indent="-228600" eaLnBrk="0" hangingPunct="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000">
                <a:solidFill>
                  <a:srgbClr val="FFFFFF"/>
                </a:solidFill>
                <a:latin typeface="Arial" charset="0"/>
              </a:rPr>
              <a:t>GDM=gestational diabetes mellitus; OGTT=oral glucose tolerance test</a:t>
            </a:r>
          </a:p>
        </p:txBody>
      </p:sp>
      <p:graphicFrame>
        <p:nvGraphicFramePr>
          <p:cNvPr id="7" name="Table 6"/>
          <p:cNvGraphicFramePr>
            <a:graphicFrameLocks noGrp="1"/>
          </p:cNvGraphicFramePr>
          <p:nvPr/>
        </p:nvGraphicFramePr>
        <p:xfrm>
          <a:off x="152400" y="1622425"/>
          <a:ext cx="8915400" cy="3813175"/>
        </p:xfrm>
        <a:graphic>
          <a:graphicData uri="http://schemas.openxmlformats.org/drawingml/2006/table">
            <a:tbl>
              <a:tblPr/>
              <a:tblGrid>
                <a:gridCol w="3657600"/>
                <a:gridCol w="5257800"/>
              </a:tblGrid>
              <a:tr h="701675">
                <a:tc>
                  <a:txBody>
                    <a:bodyPr/>
                    <a:lstStyle/>
                    <a:p>
                      <a:pPr marL="0" marR="0" lvl="0" indent="0" algn="l" defTabSz="914400" rtl="0" eaLnBrk="1" fontAlgn="base" latinLnBrk="0" hangingPunct="1">
                        <a:lnSpc>
                          <a:spcPct val="100000"/>
                        </a:lnSpc>
                        <a:spcBef>
                          <a:spcPct val="25000"/>
                        </a:spcBef>
                        <a:spcAft>
                          <a:spcPct val="0"/>
                        </a:spcAft>
                        <a:buClr>
                          <a:srgbClr val="FFCC00"/>
                        </a:buClr>
                        <a:buSzPct val="75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Pregnant women </a:t>
                      </a:r>
                      <a:br>
                        <a:rPr kumimoji="0" lang="en-US" sz="2000" b="0" i="0" u="none" strike="noStrike" cap="none" normalizeH="0" baseline="0">
                          <a:ln>
                            <a:noFill/>
                          </a:ln>
                          <a:solidFill>
                            <a:schemeClr val="tx1"/>
                          </a:solidFill>
                          <a:effectLst/>
                          <a:latin typeface="Arial" charset="0"/>
                          <a:ea typeface="ＭＳ Ｐゴシック" charset="0"/>
                          <a:cs typeface="Arial" charset="0"/>
                        </a:rPr>
                      </a:br>
                      <a:r>
                        <a:rPr kumimoji="0" lang="en-US" sz="2000" b="0" i="0" u="none" strike="noStrike" cap="none" normalizeH="0" baseline="0">
                          <a:ln>
                            <a:noFill/>
                          </a:ln>
                          <a:solidFill>
                            <a:schemeClr val="tx1"/>
                          </a:solidFill>
                          <a:effectLst/>
                          <a:latin typeface="Arial" charset="0"/>
                          <a:ea typeface="ＭＳ Ｐゴシック" charset="0"/>
                          <a:cs typeface="Arial" charset="0"/>
                        </a:rPr>
                        <a:t>with risk factors</a:t>
                      </a:r>
                      <a:endParaRPr kumimoji="0" lang="en-US" sz="2000" b="0" i="0" u="none" strike="noStrike" cap="none" normalizeH="0" baseline="0">
                        <a:ln>
                          <a:noFill/>
                        </a:ln>
                        <a:solidFill>
                          <a:srgbClr val="FFFFFF"/>
                        </a:solidFill>
                        <a:effectLst/>
                        <a:latin typeface="Arial" charset="0"/>
                        <a:ea typeface="ＭＳ Ｐゴシック" charset="0"/>
                        <a:cs typeface="Arial" charset="0"/>
                      </a:endParaRPr>
                    </a:p>
                  </a:txBody>
                  <a:tcPr marT="45718" marB="45718"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tx1">
                        <a:alpha val="20000"/>
                      </a:schemeClr>
                    </a:solidFill>
                  </a:tcPr>
                </a:tc>
                <a:tc>
                  <a:txBody>
                    <a:bodyPr/>
                    <a:lstStyle/>
                    <a:p>
                      <a:pPr marL="0" marR="0" lvl="0" indent="0" algn="l" defTabSz="914400" rtl="0" eaLnBrk="1" fontAlgn="base" latinLnBrk="0" hangingPunct="1">
                        <a:lnSpc>
                          <a:spcPct val="8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Test for undiagnosed type 2 at first prenatal visit using standard diagnostic criteria</a:t>
                      </a:r>
                      <a:endParaRPr kumimoji="0" lang="en-US" sz="2000" b="0" i="0" u="none" strike="noStrike" cap="none" normalizeH="0" baseline="0">
                        <a:ln>
                          <a:noFill/>
                        </a:ln>
                        <a:solidFill>
                          <a:srgbClr val="FFFFFF"/>
                        </a:solidFill>
                        <a:effectLst/>
                        <a:latin typeface="Arial" charset="0"/>
                        <a:ea typeface="ＭＳ Ｐゴシック" charset="0"/>
                        <a:cs typeface="Arial" charset="0"/>
                      </a:endParaRPr>
                    </a:p>
                  </a:txBody>
                  <a:tcPr marT="45718" marB="45718"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tx1">
                        <a:alpha val="20000"/>
                      </a:schemeClr>
                    </a:solidFill>
                  </a:tcPr>
                </a:tc>
              </a:tr>
              <a:tr h="701675">
                <a:tc>
                  <a:txBody>
                    <a:bodyPr/>
                    <a:lstStyle/>
                    <a:p>
                      <a:pPr marL="0" marR="0" lvl="0" indent="0" algn="l" defTabSz="914400" rtl="0" eaLnBrk="1" fontAlgn="base" latinLnBrk="0" hangingPunct="1">
                        <a:lnSpc>
                          <a:spcPct val="100000"/>
                        </a:lnSpc>
                        <a:spcBef>
                          <a:spcPct val="25000"/>
                        </a:spcBef>
                        <a:spcAft>
                          <a:spcPct val="0"/>
                        </a:spcAft>
                        <a:buClr>
                          <a:srgbClr val="FFCC00"/>
                        </a:buClr>
                        <a:buSzPct val="75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Pregnant women without known prior diabetes</a:t>
                      </a:r>
                      <a:endParaRPr kumimoji="0" lang="en-US" sz="2000" b="0" i="0" u="none" strike="noStrike" cap="none" normalizeH="0" baseline="0">
                        <a:ln>
                          <a:noFill/>
                        </a:ln>
                        <a:solidFill>
                          <a:srgbClr val="FFFFFF"/>
                        </a:solidFill>
                        <a:effectLst/>
                        <a:latin typeface="Arial" charset="0"/>
                        <a:ea typeface="ＭＳ Ｐゴシック" charset="0"/>
                        <a:cs typeface="Arial" charset="0"/>
                      </a:endParaRPr>
                    </a:p>
                  </a:txBody>
                  <a:tcPr marT="45718" marB="4571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0"/>
                        </a:spcAft>
                        <a:buClr>
                          <a:srgbClr val="FFCC00"/>
                        </a:buClr>
                        <a:buSzPct val="75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Test for GDM at 24-28 wks</a:t>
                      </a:r>
                      <a:endParaRPr kumimoji="0" lang="en-US" sz="2000" b="0" i="0" u="none" strike="noStrike" cap="none" normalizeH="0" baseline="0">
                        <a:ln>
                          <a:noFill/>
                        </a:ln>
                        <a:solidFill>
                          <a:srgbClr val="FFFFFF"/>
                        </a:solidFill>
                        <a:effectLst/>
                        <a:latin typeface="Arial" charset="0"/>
                        <a:ea typeface="ＭＳ Ｐゴシック" charset="0"/>
                        <a:cs typeface="Arial" charset="0"/>
                      </a:endParaRPr>
                    </a:p>
                  </a:txBody>
                  <a:tcPr marT="45718" marB="45718" horzOverflow="overflow">
                    <a:lnL>
                      <a:noFill/>
                    </a:lnL>
                    <a:lnR>
                      <a:noFill/>
                    </a:lnR>
                    <a:lnT>
                      <a:noFill/>
                    </a:lnT>
                    <a:lnB>
                      <a:noFill/>
                    </a:lnB>
                    <a:lnTlToBr>
                      <a:noFill/>
                    </a:lnTlToBr>
                    <a:lnBlToTr>
                      <a:noFill/>
                    </a:lnBlToTr>
                    <a:noFill/>
                  </a:tcPr>
                </a:tc>
              </a:tr>
              <a:tr h="1006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Women with GDM</a:t>
                      </a:r>
                      <a:endParaRPr kumimoji="0" lang="en-US" sz="2000" b="0" i="0" u="none" strike="noStrike" cap="none" normalizeH="0" baseline="0">
                        <a:ln>
                          <a:noFill/>
                        </a:ln>
                        <a:solidFill>
                          <a:srgbClr val="FFFFFF"/>
                        </a:solidFill>
                        <a:effectLst/>
                        <a:latin typeface="Arial" charset="0"/>
                        <a:ea typeface="ＭＳ Ｐゴシック" charset="0"/>
                        <a:cs typeface="Arial" charset="0"/>
                      </a:endParaRPr>
                    </a:p>
                  </a:txBody>
                  <a:tcPr marT="45718" marB="45718" horzOverflow="overflow">
                    <a:lnL>
                      <a:noFill/>
                    </a:lnL>
                    <a:lnR>
                      <a:noFill/>
                    </a:lnR>
                    <a:lnT>
                      <a:noFill/>
                    </a:lnT>
                    <a:lnB>
                      <a:noFill/>
                    </a:lnB>
                    <a:lnTlToBr>
                      <a:noFill/>
                    </a:lnTlToBr>
                    <a:lnBlToTr>
                      <a:noFill/>
                    </a:lnBlToTr>
                    <a:solidFill>
                      <a:schemeClr val="tx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Screen for persistent diabetes 6-12 wks postpartum using OGTT and standard diagnostic criteria</a:t>
                      </a:r>
                      <a:endParaRPr kumimoji="0" lang="en-US" sz="2000" b="0" i="0" u="none" strike="noStrike" cap="none" normalizeH="0" baseline="0">
                        <a:ln>
                          <a:noFill/>
                        </a:ln>
                        <a:solidFill>
                          <a:srgbClr val="FFFFFF"/>
                        </a:solidFill>
                        <a:effectLst/>
                        <a:latin typeface="Arial" charset="0"/>
                        <a:ea typeface="ＭＳ Ｐゴシック" charset="0"/>
                        <a:cs typeface="Arial" charset="0"/>
                      </a:endParaRPr>
                    </a:p>
                  </a:txBody>
                  <a:tcPr marT="45718" marB="45718" horzOverflow="overflow">
                    <a:lnL>
                      <a:noFill/>
                    </a:lnL>
                    <a:lnR>
                      <a:noFill/>
                    </a:lnR>
                    <a:lnT>
                      <a:noFill/>
                    </a:lnT>
                    <a:lnB>
                      <a:noFill/>
                    </a:lnB>
                    <a:lnTlToBr>
                      <a:noFill/>
                    </a:lnTlToBr>
                    <a:lnBlToTr>
                      <a:noFill/>
                    </a:lnBlToTr>
                    <a:solidFill>
                      <a:schemeClr val="tx1">
                        <a:alpha val="20000"/>
                      </a:schemeClr>
                    </a:solidFill>
                  </a:tcPr>
                </a:tc>
              </a:tr>
              <a:tr h="7016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Women with GDM history</a:t>
                      </a:r>
                      <a:endParaRPr kumimoji="0" lang="en-US" sz="2000" b="0" i="0" u="none" strike="noStrike" cap="none" normalizeH="0" baseline="0">
                        <a:ln>
                          <a:noFill/>
                        </a:ln>
                        <a:solidFill>
                          <a:srgbClr val="FFFFFF"/>
                        </a:solidFill>
                        <a:effectLst/>
                        <a:latin typeface="Arial" charset="0"/>
                        <a:ea typeface="ＭＳ Ｐゴシック" charset="0"/>
                        <a:cs typeface="Arial" charset="0"/>
                      </a:endParaRPr>
                    </a:p>
                  </a:txBody>
                  <a:tcPr marT="45718" marB="4571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Lifelong screening for diabetes or prediabetes every ≥3 yrs</a:t>
                      </a:r>
                      <a:endParaRPr kumimoji="0" lang="en-US" sz="2000" b="0" i="0" u="none" strike="noStrike" cap="none" normalizeH="0" baseline="0">
                        <a:ln>
                          <a:noFill/>
                        </a:ln>
                        <a:solidFill>
                          <a:srgbClr val="FFFFFF"/>
                        </a:solidFill>
                        <a:effectLst/>
                        <a:latin typeface="Arial" charset="0"/>
                        <a:ea typeface="ＭＳ Ｐゴシック" charset="0"/>
                        <a:cs typeface="Arial" charset="0"/>
                      </a:endParaRPr>
                    </a:p>
                  </a:txBody>
                  <a:tcPr marT="45718" marB="45718" horzOverflow="overflow">
                    <a:lnL>
                      <a:noFill/>
                    </a:lnL>
                    <a:lnR>
                      <a:noFill/>
                    </a:lnR>
                    <a:lnT>
                      <a:noFill/>
                    </a:lnT>
                    <a:lnB>
                      <a:noFill/>
                    </a:lnB>
                    <a:lnTlToBr>
                      <a:noFill/>
                    </a:lnTlToBr>
                    <a:lnBlToTr>
                      <a:noFill/>
                    </a:lnBlToTr>
                    <a:noFill/>
                  </a:tcPr>
                </a:tc>
              </a:tr>
              <a:tr h="7016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Women with GDM history </a:t>
                      </a:r>
                      <a:br>
                        <a:rPr kumimoji="0" lang="en-US" sz="2000" b="0" i="0" u="none" strike="noStrike" cap="none" normalizeH="0" baseline="0">
                          <a:ln>
                            <a:noFill/>
                          </a:ln>
                          <a:solidFill>
                            <a:schemeClr val="tx1"/>
                          </a:solidFill>
                          <a:effectLst/>
                          <a:latin typeface="Arial" charset="0"/>
                          <a:ea typeface="ＭＳ Ｐゴシック" charset="0"/>
                          <a:cs typeface="Arial" charset="0"/>
                        </a:rPr>
                      </a:br>
                      <a:r>
                        <a:rPr kumimoji="0" lang="en-US" sz="2000" b="0" i="0" u="none" strike="noStrike" cap="none" normalizeH="0" baseline="0">
                          <a:ln>
                            <a:noFill/>
                          </a:ln>
                          <a:solidFill>
                            <a:schemeClr val="tx1"/>
                          </a:solidFill>
                          <a:effectLst/>
                          <a:latin typeface="Arial" charset="0"/>
                          <a:ea typeface="ＭＳ Ｐゴシック" charset="0"/>
                          <a:cs typeface="Arial" charset="0"/>
                        </a:rPr>
                        <a:t>and prediabetes</a:t>
                      </a:r>
                      <a:endParaRPr kumimoji="0" lang="en-US" sz="2000" b="0" i="0" u="none" strike="noStrike" cap="none" normalizeH="0" baseline="0">
                        <a:ln>
                          <a:noFill/>
                        </a:ln>
                        <a:solidFill>
                          <a:srgbClr val="FFFFFF"/>
                        </a:solidFill>
                        <a:effectLst/>
                        <a:latin typeface="Arial" charset="0"/>
                        <a:ea typeface="ＭＳ Ｐゴシック" charset="0"/>
                        <a:cs typeface="Arial" charset="0"/>
                      </a:endParaRPr>
                    </a:p>
                  </a:txBody>
                  <a:tcPr marT="45718" marB="45718"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Lifestyle interventions or metformin for diabetes prevention</a:t>
                      </a:r>
                    </a:p>
                  </a:txBody>
                  <a:tcPr marT="45718" marB="45718"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r>
            </a:tbl>
          </a:graphicData>
        </a:graphic>
      </p:graphicFrame>
      <p:sp>
        <p:nvSpPr>
          <p:cNvPr id="21520" name="Rectangle 40"/>
          <p:cNvSpPr>
            <a:spLocks noChangeArrowheads="1"/>
          </p:cNvSpPr>
          <p:nvPr/>
        </p:nvSpPr>
        <p:spPr bwMode="auto">
          <a:xfrm>
            <a:off x="4686300" y="6629400"/>
            <a:ext cx="4427538"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eaLnBrk="0" hangingPunct="0"/>
            <a:r>
              <a:rPr lang="pt-BR" sz="1000">
                <a:solidFill>
                  <a:srgbClr val="FFFFFF"/>
                </a:solidFill>
                <a:latin typeface="Arial" charset="0"/>
              </a:rPr>
              <a:t>American Diabetes Association. </a:t>
            </a:r>
            <a:r>
              <a:rPr lang="pt-BR" sz="1000" i="1">
                <a:solidFill>
                  <a:srgbClr val="FFFFFF"/>
                </a:solidFill>
                <a:latin typeface="Arial" charset="0"/>
              </a:rPr>
              <a:t>Diabetes Care</a:t>
            </a:r>
            <a:r>
              <a:rPr lang="pt-BR" sz="1000">
                <a:solidFill>
                  <a:srgbClr val="FFFFFF"/>
                </a:solidFill>
                <a:latin typeface="Arial" charset="0"/>
              </a:rPr>
              <a:t>. 2016;39(suppl 1):S1-S106.</a:t>
            </a:r>
            <a:endParaRPr lang="en-US" sz="1000">
              <a:solidFill>
                <a:srgbClr val="FFFFFF"/>
              </a:solidFill>
              <a:latin typeface="Arial" charset="0"/>
            </a:endParaRPr>
          </a:p>
        </p:txBody>
      </p:sp>
      <p:sp>
        <p:nvSpPr>
          <p:cNvPr id="9" name="Rectangle 8"/>
          <p:cNvSpPr/>
          <p:nvPr/>
        </p:nvSpPr>
        <p:spPr>
          <a:xfrm>
            <a:off x="76200" y="5491163"/>
            <a:ext cx="9037638" cy="1077912"/>
          </a:xfrm>
          <a:prstGeom prst="rect">
            <a:avLst/>
          </a:prstGeom>
        </p:spPr>
        <p:txBody>
          <a:bodyPr>
            <a:spAutoFit/>
          </a:bodyPr>
          <a:lstStyle/>
          <a:p>
            <a:pPr marL="342900" indent="-342900">
              <a:spcBef>
                <a:spcPct val="20000"/>
              </a:spcBef>
              <a:buClr>
                <a:srgbClr val="FFC000"/>
              </a:buClr>
              <a:buSzPct val="75000"/>
              <a:buFont typeface="Wingdings" pitchFamily="2" charset="2"/>
              <a:buChar char="l"/>
              <a:defRPr/>
            </a:pPr>
            <a:r>
              <a:rPr lang="en-US" altLang="en-US" kern="0" dirty="0">
                <a:solidFill>
                  <a:srgbClr val="FFFFFF"/>
                </a:solidFill>
                <a:latin typeface="Arial"/>
                <a:ea typeface="+mn-ea"/>
                <a:cs typeface="+mn-cs"/>
              </a:rPr>
              <a:t>Women with diabetes in the first trimester have type 2 diabetes</a:t>
            </a:r>
          </a:p>
          <a:p>
            <a:pPr marL="342900" indent="-342900">
              <a:spcBef>
                <a:spcPct val="20000"/>
              </a:spcBef>
              <a:buClr>
                <a:srgbClr val="FFC000"/>
              </a:buClr>
              <a:buSzPct val="75000"/>
              <a:buFont typeface="Wingdings" pitchFamily="2" charset="2"/>
              <a:buChar char="l"/>
              <a:defRPr/>
            </a:pPr>
            <a:r>
              <a:rPr lang="en-US" altLang="en-US" kern="0" dirty="0">
                <a:solidFill>
                  <a:srgbClr val="FFFFFF"/>
                </a:solidFill>
                <a:latin typeface="Arial"/>
                <a:ea typeface="+mn-ea"/>
                <a:cs typeface="+mn-cs"/>
              </a:rPr>
              <a:t>GDM is diagnosed in the second or third trimester and not clearly associated with type 1 or type 2 diabetes</a:t>
            </a:r>
          </a:p>
        </p:txBody>
      </p:sp>
      <p:sp>
        <p:nvSpPr>
          <p:cNvPr id="8" name="TextBox 7"/>
          <p:cNvSpPr txBox="1"/>
          <p:nvPr/>
        </p:nvSpPr>
        <p:spPr>
          <a:xfrm>
            <a:off x="5867400" y="0"/>
            <a:ext cx="3276600" cy="408623"/>
          </a:xfrm>
          <a:prstGeom prst="round2DiagRect">
            <a:avLst/>
          </a:prstGeom>
          <a:solidFill>
            <a:srgbClr val="FFC000"/>
          </a:solidFill>
          <a:scene3d>
            <a:camera prst="orthographicFront"/>
            <a:lightRig rig="threePt" dir="t"/>
          </a:scene3d>
          <a:sp3d>
            <a:bevelT/>
          </a:sp3d>
        </p:spPr>
        <p:txBody>
          <a:bodyPr>
            <a:spAutoFit/>
          </a:bodyPr>
          <a:lstStyle/>
          <a:p>
            <a:pPr algn="ctr">
              <a:defRPr/>
            </a:pPr>
            <a:r>
              <a:rPr lang="en-US" sz="1800" b="1" dirty="0">
                <a:solidFill>
                  <a:schemeClr val="bg1"/>
                </a:solidFill>
                <a:latin typeface="+mn-lt"/>
                <a:ea typeface="+mn-ea"/>
                <a:cs typeface="+mn-cs"/>
              </a:rPr>
              <a:t>ADA 2016 Guidelines</a:t>
            </a:r>
          </a:p>
        </p:txBody>
      </p:sp>
      <p:pic>
        <p:nvPicPr>
          <p:cNvPr id="21525"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 y="0"/>
            <a:ext cx="9145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2357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4"/>
            <a:ext cx="7770813" cy="1047020"/>
          </a:xfrm>
        </p:spPr>
        <p:txBody>
          <a:bodyPr/>
          <a:lstStyle/>
          <a:p>
            <a:r>
              <a:rPr lang="en-US" b="1" dirty="0" err="1" smtClean="0">
                <a:solidFill>
                  <a:srgbClr val="FFFF00"/>
                </a:solidFill>
              </a:rPr>
              <a:t>Quản</a:t>
            </a:r>
            <a:r>
              <a:rPr lang="en-US" b="1" dirty="0" smtClean="0">
                <a:solidFill>
                  <a:srgbClr val="FFFF00"/>
                </a:solidFill>
              </a:rPr>
              <a:t> </a:t>
            </a:r>
            <a:r>
              <a:rPr lang="en-US" b="1" dirty="0" err="1" smtClean="0">
                <a:solidFill>
                  <a:srgbClr val="FFFF00"/>
                </a:solidFill>
              </a:rPr>
              <a:t>lý</a:t>
            </a:r>
            <a:r>
              <a:rPr lang="en-US" b="1" dirty="0" smtClean="0">
                <a:solidFill>
                  <a:srgbClr val="FFFF00"/>
                </a:solidFill>
              </a:rPr>
              <a:t> </a:t>
            </a:r>
            <a:r>
              <a:rPr lang="en-US" b="1" dirty="0" err="1" smtClean="0">
                <a:solidFill>
                  <a:srgbClr val="FFFF00"/>
                </a:solidFill>
              </a:rPr>
              <a:t>thai</a:t>
            </a:r>
            <a:endParaRPr lang="en-US" b="1" dirty="0">
              <a:solidFill>
                <a:srgbClr val="FFFF00"/>
              </a:solidFill>
            </a:endParaRPr>
          </a:p>
        </p:txBody>
      </p:sp>
      <p:sp>
        <p:nvSpPr>
          <p:cNvPr id="3" name="Content Placeholder 2"/>
          <p:cNvSpPr>
            <a:spLocks noGrp="1"/>
          </p:cNvSpPr>
          <p:nvPr>
            <p:ph idx="1"/>
          </p:nvPr>
        </p:nvSpPr>
        <p:spPr>
          <a:xfrm>
            <a:off x="215454" y="986599"/>
            <a:ext cx="8618124" cy="5704133"/>
          </a:xfrm>
        </p:spPr>
        <p:txBody>
          <a:bodyPr>
            <a:normAutofit fontScale="25000" lnSpcReduction="20000"/>
          </a:bodyPr>
          <a:lstStyle/>
          <a:p>
            <a:pPr marL="0" indent="0">
              <a:buNone/>
            </a:pPr>
            <a:endParaRPr lang="en-US" b="1" dirty="0">
              <a:effectLst/>
            </a:endParaRPr>
          </a:p>
          <a:p>
            <a:pPr marL="0" lvl="0" indent="0">
              <a:buNone/>
            </a:pPr>
            <a:r>
              <a:rPr lang="en-US" sz="11200" b="1" i="1" u="sng" dirty="0" smtClean="0">
                <a:solidFill>
                  <a:srgbClr val="CCFFCC"/>
                </a:solidFill>
                <a:effectLst/>
              </a:rPr>
              <a:t>1. </a:t>
            </a:r>
            <a:r>
              <a:rPr lang="en-US" sz="11200" b="1" i="1" u="sng" dirty="0" err="1" smtClean="0">
                <a:solidFill>
                  <a:srgbClr val="CCFFCC"/>
                </a:solidFill>
                <a:effectLst/>
              </a:rPr>
              <a:t>Khám</a:t>
            </a:r>
            <a:r>
              <a:rPr lang="en-US" sz="11200" b="1" i="1" u="sng" dirty="0" smtClean="0">
                <a:solidFill>
                  <a:srgbClr val="CCFFCC"/>
                </a:solidFill>
                <a:effectLst/>
              </a:rPr>
              <a:t> </a:t>
            </a:r>
            <a:r>
              <a:rPr lang="en-US" sz="11200" b="1" i="1" u="sng" dirty="0" err="1" smtClean="0">
                <a:solidFill>
                  <a:srgbClr val="CCFFCC"/>
                </a:solidFill>
                <a:effectLst/>
              </a:rPr>
              <a:t>thai</a:t>
            </a:r>
            <a:r>
              <a:rPr lang="en-US" sz="11200" b="1" i="1" u="sng" dirty="0">
                <a:solidFill>
                  <a:srgbClr val="CCFFCC"/>
                </a:solidFill>
                <a:effectLst/>
              </a:rPr>
              <a:t> </a:t>
            </a:r>
            <a:r>
              <a:rPr lang="en-US" sz="11200" b="1" i="1" u="sng" dirty="0" smtClean="0">
                <a:solidFill>
                  <a:srgbClr val="CCFFCC"/>
                </a:solidFill>
                <a:effectLst/>
              </a:rPr>
              <a:t>(</a:t>
            </a:r>
            <a:r>
              <a:rPr lang="en-US" sz="11200" i="1" u="sng" dirty="0" smtClean="0">
                <a:solidFill>
                  <a:srgbClr val="CCFFCC"/>
                </a:solidFill>
                <a:effectLst/>
              </a:rPr>
              <a:t>ACOG </a:t>
            </a:r>
            <a:r>
              <a:rPr lang="en-US" sz="11200" i="1" u="sng" dirty="0">
                <a:solidFill>
                  <a:srgbClr val="CCFFCC"/>
                </a:solidFill>
                <a:effectLst/>
              </a:rPr>
              <a:t>Practice Bulletin </a:t>
            </a:r>
            <a:r>
              <a:rPr lang="en-US" sz="11200" i="1" u="sng" dirty="0" smtClean="0">
                <a:solidFill>
                  <a:srgbClr val="CCFFCC"/>
                </a:solidFill>
                <a:effectLst/>
              </a:rPr>
              <a:t>2013)</a:t>
            </a:r>
            <a:endParaRPr lang="en-US" sz="11200" i="1" u="sng" dirty="0">
              <a:solidFill>
                <a:srgbClr val="CCFFCC"/>
              </a:solidFill>
              <a:effectLst/>
            </a:endParaRPr>
          </a:p>
          <a:p>
            <a:pPr lvl="0"/>
            <a:r>
              <a:rPr lang="en-US" sz="11200" dirty="0" err="1">
                <a:solidFill>
                  <a:srgbClr val="FFFF00"/>
                </a:solidFill>
                <a:effectLst/>
              </a:rPr>
              <a:t>Mục</a:t>
            </a:r>
            <a:r>
              <a:rPr lang="en-US" sz="11200" dirty="0">
                <a:solidFill>
                  <a:srgbClr val="FFFF00"/>
                </a:solidFill>
                <a:effectLst/>
              </a:rPr>
              <a:t> </a:t>
            </a:r>
            <a:r>
              <a:rPr lang="en-US" sz="11200" dirty="0" err="1">
                <a:solidFill>
                  <a:srgbClr val="FFFF00"/>
                </a:solidFill>
                <a:effectLst/>
              </a:rPr>
              <a:t>tiêu</a:t>
            </a:r>
            <a:r>
              <a:rPr lang="en-US" sz="11200" dirty="0">
                <a:solidFill>
                  <a:srgbClr val="FFFF00"/>
                </a:solidFill>
                <a:effectLst/>
              </a:rPr>
              <a:t> </a:t>
            </a:r>
            <a:r>
              <a:rPr lang="en-US" sz="11200" dirty="0" err="1">
                <a:solidFill>
                  <a:srgbClr val="FFFF00"/>
                </a:solidFill>
                <a:effectLst/>
              </a:rPr>
              <a:t>kiểm</a:t>
            </a:r>
            <a:r>
              <a:rPr lang="en-US" sz="11200" dirty="0">
                <a:solidFill>
                  <a:srgbClr val="FFFF00"/>
                </a:solidFill>
                <a:effectLst/>
              </a:rPr>
              <a:t> </a:t>
            </a:r>
            <a:r>
              <a:rPr lang="en-US" sz="11200" dirty="0" err="1">
                <a:solidFill>
                  <a:srgbClr val="FFFF00"/>
                </a:solidFill>
                <a:effectLst/>
              </a:rPr>
              <a:t>soát</a:t>
            </a:r>
            <a:r>
              <a:rPr lang="en-US" sz="11200" dirty="0">
                <a:effectLst/>
              </a:rPr>
              <a:t>: </a:t>
            </a:r>
            <a:r>
              <a:rPr lang="en-US" sz="11200" dirty="0" err="1">
                <a:effectLst/>
              </a:rPr>
              <a:t>giảm</a:t>
            </a:r>
            <a:r>
              <a:rPr lang="en-US" sz="11200" dirty="0">
                <a:effectLst/>
              </a:rPr>
              <a:t> </a:t>
            </a:r>
            <a:r>
              <a:rPr lang="en-US" sz="11200" dirty="0" err="1">
                <a:effectLst/>
              </a:rPr>
              <a:t>thiểu</a:t>
            </a:r>
            <a:r>
              <a:rPr lang="en-US" sz="11200" dirty="0">
                <a:effectLst/>
              </a:rPr>
              <a:t> </a:t>
            </a:r>
            <a:r>
              <a:rPr lang="en-US" sz="11200" dirty="0" err="1">
                <a:effectLst/>
              </a:rPr>
              <a:t>những</a:t>
            </a:r>
            <a:r>
              <a:rPr lang="en-US" sz="11200" dirty="0">
                <a:effectLst/>
              </a:rPr>
              <a:t> </a:t>
            </a:r>
            <a:r>
              <a:rPr lang="en-US" sz="11200" dirty="0" err="1">
                <a:effectLst/>
              </a:rPr>
              <a:t>kết</a:t>
            </a:r>
            <a:r>
              <a:rPr lang="en-US" sz="11200" dirty="0">
                <a:effectLst/>
              </a:rPr>
              <a:t> </a:t>
            </a:r>
            <a:r>
              <a:rPr lang="en-US" sz="11200" dirty="0" err="1">
                <a:effectLst/>
              </a:rPr>
              <a:t>cục</a:t>
            </a:r>
            <a:r>
              <a:rPr lang="en-US" sz="11200" dirty="0">
                <a:effectLst/>
              </a:rPr>
              <a:t> </a:t>
            </a:r>
            <a:r>
              <a:rPr lang="en-US" sz="11200" dirty="0" err="1">
                <a:effectLst/>
              </a:rPr>
              <a:t>xấu</a:t>
            </a:r>
            <a:r>
              <a:rPr lang="en-US" sz="11200" dirty="0">
                <a:effectLst/>
              </a:rPr>
              <a:t> </a:t>
            </a:r>
            <a:r>
              <a:rPr lang="en-US" sz="11200" dirty="0" err="1">
                <a:effectLst/>
              </a:rPr>
              <a:t>cho</a:t>
            </a:r>
            <a:r>
              <a:rPr lang="en-US" sz="11200" dirty="0">
                <a:effectLst/>
              </a:rPr>
              <a:t> </a:t>
            </a:r>
            <a:r>
              <a:rPr lang="en-US" sz="11200" dirty="0" err="1">
                <a:effectLst/>
              </a:rPr>
              <a:t>cả</a:t>
            </a:r>
            <a:r>
              <a:rPr lang="en-US" sz="11200" dirty="0">
                <a:effectLst/>
              </a:rPr>
              <a:t> </a:t>
            </a:r>
            <a:r>
              <a:rPr lang="en-US" sz="11200" dirty="0" err="1">
                <a:effectLst/>
              </a:rPr>
              <a:t>mẹ</a:t>
            </a:r>
            <a:r>
              <a:rPr lang="en-US" sz="11200" dirty="0">
                <a:effectLst/>
              </a:rPr>
              <a:t> </a:t>
            </a:r>
            <a:r>
              <a:rPr lang="en-US" sz="11200" dirty="0" err="1">
                <a:effectLst/>
              </a:rPr>
              <a:t>và</a:t>
            </a:r>
            <a:r>
              <a:rPr lang="en-US" sz="11200" dirty="0">
                <a:effectLst/>
              </a:rPr>
              <a:t> </a:t>
            </a:r>
            <a:r>
              <a:rPr lang="en-US" sz="11200" dirty="0" err="1" smtClean="0">
                <a:effectLst/>
              </a:rPr>
              <a:t>thai</a:t>
            </a:r>
            <a:endParaRPr lang="en-US" sz="11200" dirty="0">
              <a:effectLst/>
            </a:endParaRPr>
          </a:p>
          <a:p>
            <a:pPr lvl="0"/>
            <a:r>
              <a:rPr lang="en-US" sz="11200" dirty="0" err="1">
                <a:effectLst/>
              </a:rPr>
              <a:t>Làm</a:t>
            </a:r>
            <a:r>
              <a:rPr lang="en-US" sz="11200" dirty="0">
                <a:effectLst/>
              </a:rPr>
              <a:t> </a:t>
            </a:r>
            <a:r>
              <a:rPr lang="en-US" sz="11200" dirty="0" err="1">
                <a:effectLst/>
              </a:rPr>
              <a:t>việc</a:t>
            </a:r>
            <a:r>
              <a:rPr lang="en-US" sz="11200" dirty="0">
                <a:effectLst/>
              </a:rPr>
              <a:t> </a:t>
            </a:r>
            <a:r>
              <a:rPr lang="en-US" sz="11200" dirty="0" err="1">
                <a:effectLst/>
              </a:rPr>
              <a:t>nhóm</a:t>
            </a:r>
            <a:r>
              <a:rPr lang="en-US" sz="11200" dirty="0">
                <a:effectLst/>
              </a:rPr>
              <a:t>, </a:t>
            </a:r>
            <a:r>
              <a:rPr lang="en-US" sz="11200" dirty="0" err="1">
                <a:effectLst/>
              </a:rPr>
              <a:t>đa</a:t>
            </a:r>
            <a:r>
              <a:rPr lang="en-US" sz="11200" dirty="0">
                <a:effectLst/>
              </a:rPr>
              <a:t> </a:t>
            </a:r>
            <a:r>
              <a:rPr lang="en-US" sz="11200" dirty="0" smtClean="0">
                <a:effectLst/>
              </a:rPr>
              <a:t>CK: </a:t>
            </a:r>
            <a:r>
              <a:rPr lang="en-US" sz="11200" dirty="0" err="1">
                <a:effectLst/>
              </a:rPr>
              <a:t>Sản</a:t>
            </a:r>
            <a:r>
              <a:rPr lang="en-US" sz="11200" dirty="0">
                <a:effectLst/>
              </a:rPr>
              <a:t> – Nhi </a:t>
            </a:r>
            <a:r>
              <a:rPr lang="en-US" sz="11200" dirty="0" err="1">
                <a:effectLst/>
              </a:rPr>
              <a:t>sơ</a:t>
            </a:r>
            <a:r>
              <a:rPr lang="en-US" sz="11200" dirty="0">
                <a:effectLst/>
              </a:rPr>
              <a:t> </a:t>
            </a:r>
            <a:r>
              <a:rPr lang="en-US" sz="11200" dirty="0" err="1">
                <a:effectLst/>
              </a:rPr>
              <a:t>sinh</a:t>
            </a:r>
            <a:r>
              <a:rPr lang="en-US" sz="11200" dirty="0">
                <a:effectLst/>
              </a:rPr>
              <a:t> – </a:t>
            </a:r>
            <a:r>
              <a:rPr lang="en-US" sz="11200" dirty="0" err="1">
                <a:effectLst/>
              </a:rPr>
              <a:t>Nội</a:t>
            </a:r>
            <a:r>
              <a:rPr lang="en-US" sz="11200" dirty="0">
                <a:effectLst/>
              </a:rPr>
              <a:t> </a:t>
            </a:r>
            <a:r>
              <a:rPr lang="en-US" sz="11200" dirty="0" err="1" smtClean="0">
                <a:effectLst/>
              </a:rPr>
              <a:t>tiết</a:t>
            </a:r>
            <a:r>
              <a:rPr lang="en-US" sz="11200" dirty="0" smtClean="0">
                <a:effectLst/>
              </a:rPr>
              <a:t> </a:t>
            </a:r>
            <a:r>
              <a:rPr lang="en-US" sz="11200" dirty="0">
                <a:effectLst/>
              </a:rPr>
              <a:t>ĐTĐ – </a:t>
            </a:r>
            <a:r>
              <a:rPr lang="en-US" sz="11200" dirty="0" err="1">
                <a:effectLst/>
              </a:rPr>
              <a:t>Chuyên</a:t>
            </a:r>
            <a:r>
              <a:rPr lang="en-US" sz="11200" dirty="0">
                <a:effectLst/>
              </a:rPr>
              <a:t> </a:t>
            </a:r>
            <a:r>
              <a:rPr lang="en-US" sz="11200" dirty="0" err="1">
                <a:effectLst/>
              </a:rPr>
              <a:t>gia</a:t>
            </a:r>
            <a:r>
              <a:rPr lang="en-US" sz="11200" dirty="0">
                <a:effectLst/>
              </a:rPr>
              <a:t> </a:t>
            </a:r>
            <a:r>
              <a:rPr lang="en-US" sz="11200" dirty="0" err="1">
                <a:effectLst/>
              </a:rPr>
              <a:t>dinh</a:t>
            </a:r>
            <a:r>
              <a:rPr lang="en-US" sz="11200" dirty="0">
                <a:effectLst/>
              </a:rPr>
              <a:t> </a:t>
            </a:r>
            <a:r>
              <a:rPr lang="en-US" sz="11200" dirty="0" err="1">
                <a:effectLst/>
              </a:rPr>
              <a:t>dưỡng</a:t>
            </a:r>
            <a:r>
              <a:rPr lang="en-US" sz="11200" dirty="0">
                <a:effectLst/>
              </a:rPr>
              <a:t> </a:t>
            </a:r>
            <a:r>
              <a:rPr lang="en-US" sz="11200" dirty="0" err="1">
                <a:effectLst/>
              </a:rPr>
              <a:t>mỗi</a:t>
            </a:r>
            <a:r>
              <a:rPr lang="en-US" sz="11200" dirty="0">
                <a:effectLst/>
              </a:rPr>
              <a:t> 1 – 3 </a:t>
            </a:r>
            <a:r>
              <a:rPr lang="en-US" sz="11200" dirty="0" err="1" smtClean="0">
                <a:effectLst/>
              </a:rPr>
              <a:t>tuần</a:t>
            </a:r>
            <a:endParaRPr lang="en-US" sz="11200" dirty="0">
              <a:effectLst/>
            </a:endParaRPr>
          </a:p>
          <a:p>
            <a:pPr lvl="0"/>
            <a:r>
              <a:rPr lang="en-US" sz="11200" dirty="0" err="1">
                <a:effectLst/>
              </a:rPr>
              <a:t>Ghi</a:t>
            </a:r>
            <a:r>
              <a:rPr lang="en-US" sz="11200" dirty="0">
                <a:effectLst/>
              </a:rPr>
              <a:t> </a:t>
            </a:r>
            <a:r>
              <a:rPr lang="en-US" sz="11200" dirty="0" err="1" smtClean="0">
                <a:effectLst/>
              </a:rPr>
              <a:t>nhận</a:t>
            </a:r>
            <a:r>
              <a:rPr lang="en-US" sz="11200" dirty="0">
                <a:effectLst/>
              </a:rPr>
              <a:t> </a:t>
            </a:r>
            <a:r>
              <a:rPr lang="en-US" sz="11200" dirty="0" smtClean="0">
                <a:effectLst/>
              </a:rPr>
              <a:t>CN, HA, </a:t>
            </a:r>
            <a:r>
              <a:rPr lang="en-US" sz="11200" dirty="0" err="1" smtClean="0">
                <a:effectLst/>
              </a:rPr>
              <a:t>đạm</a:t>
            </a:r>
            <a:r>
              <a:rPr lang="en-US" sz="11200" dirty="0" smtClean="0">
                <a:effectLst/>
              </a:rPr>
              <a:t> </a:t>
            </a:r>
            <a:r>
              <a:rPr lang="en-US" sz="11200" dirty="0" err="1">
                <a:effectLst/>
              </a:rPr>
              <a:t>niệu</a:t>
            </a:r>
            <a:r>
              <a:rPr lang="en-US" sz="11200" dirty="0">
                <a:effectLst/>
              </a:rPr>
              <a:t> </a:t>
            </a:r>
            <a:r>
              <a:rPr lang="en-US" sz="11200" dirty="0" err="1">
                <a:effectLst/>
              </a:rPr>
              <a:t>mỗi</a:t>
            </a:r>
            <a:r>
              <a:rPr lang="en-US" sz="11200" dirty="0">
                <a:effectLst/>
              </a:rPr>
              <a:t> 1 – 2 </a:t>
            </a:r>
            <a:r>
              <a:rPr lang="en-US" sz="11200" dirty="0" err="1" smtClean="0">
                <a:effectLst/>
              </a:rPr>
              <a:t>tuần</a:t>
            </a:r>
            <a:endParaRPr lang="en-US" sz="11200" dirty="0">
              <a:effectLst/>
            </a:endParaRPr>
          </a:p>
          <a:p>
            <a:pPr lvl="0"/>
            <a:r>
              <a:rPr lang="en-US" sz="11200" dirty="0" smtClean="0">
                <a:effectLst/>
              </a:rPr>
              <a:t>SA </a:t>
            </a:r>
            <a:r>
              <a:rPr lang="en-US" sz="11200" dirty="0" err="1" smtClean="0">
                <a:effectLst/>
              </a:rPr>
              <a:t>đánh</a:t>
            </a:r>
            <a:r>
              <a:rPr lang="en-US" sz="11200" dirty="0" smtClean="0">
                <a:effectLst/>
              </a:rPr>
              <a:t> </a:t>
            </a:r>
            <a:r>
              <a:rPr lang="en-US" sz="11200" dirty="0" err="1" smtClean="0">
                <a:effectLst/>
              </a:rPr>
              <a:t>giá</a:t>
            </a:r>
            <a:r>
              <a:rPr lang="en-US" sz="11200" dirty="0">
                <a:effectLst/>
              </a:rPr>
              <a:t> </a:t>
            </a:r>
            <a:r>
              <a:rPr lang="en-US" sz="11200" dirty="0" err="1" smtClean="0">
                <a:effectLst/>
              </a:rPr>
              <a:t>tăng</a:t>
            </a:r>
            <a:r>
              <a:rPr lang="en-US" sz="11200" dirty="0" smtClean="0">
                <a:effectLst/>
              </a:rPr>
              <a:t> </a:t>
            </a:r>
            <a:r>
              <a:rPr lang="en-US" sz="11200" dirty="0" err="1">
                <a:effectLst/>
              </a:rPr>
              <a:t>trưởng</a:t>
            </a:r>
            <a:r>
              <a:rPr lang="en-US" sz="11200" dirty="0">
                <a:effectLst/>
              </a:rPr>
              <a:t> </a:t>
            </a:r>
            <a:r>
              <a:rPr lang="en-US" sz="11200" dirty="0" err="1">
                <a:effectLst/>
              </a:rPr>
              <a:t>mỗi</a:t>
            </a:r>
            <a:r>
              <a:rPr lang="en-US" sz="11200" dirty="0">
                <a:effectLst/>
              </a:rPr>
              <a:t> 2 – 4 </a:t>
            </a:r>
            <a:r>
              <a:rPr lang="en-US" sz="11200" dirty="0" err="1">
                <a:effectLst/>
              </a:rPr>
              <a:t>tuần</a:t>
            </a:r>
            <a:r>
              <a:rPr lang="en-US" sz="11200" dirty="0">
                <a:effectLst/>
              </a:rPr>
              <a:t> </a:t>
            </a:r>
            <a:r>
              <a:rPr lang="en-US" sz="11200" dirty="0" err="1">
                <a:effectLst/>
              </a:rPr>
              <a:t>từ</a:t>
            </a:r>
            <a:r>
              <a:rPr lang="en-US" sz="11200" dirty="0">
                <a:effectLst/>
              </a:rPr>
              <a:t> </a:t>
            </a:r>
            <a:r>
              <a:rPr lang="en-US" sz="11200" dirty="0" err="1">
                <a:effectLst/>
              </a:rPr>
              <a:t>lúc</a:t>
            </a:r>
            <a:r>
              <a:rPr lang="en-US" sz="11200" dirty="0">
                <a:effectLst/>
              </a:rPr>
              <a:t> </a:t>
            </a:r>
            <a:r>
              <a:rPr lang="en-US" sz="11200" dirty="0" err="1">
                <a:effectLst/>
              </a:rPr>
              <a:t>chẩn</a:t>
            </a:r>
            <a:r>
              <a:rPr lang="en-US" sz="11200" dirty="0">
                <a:effectLst/>
              </a:rPr>
              <a:t> </a:t>
            </a:r>
            <a:r>
              <a:rPr lang="en-US" sz="11200" dirty="0" err="1">
                <a:effectLst/>
              </a:rPr>
              <a:t>đoán</a:t>
            </a:r>
            <a:r>
              <a:rPr lang="en-US" sz="11200" dirty="0">
                <a:effectLst/>
              </a:rPr>
              <a:t> ĐTĐ </a:t>
            </a:r>
            <a:r>
              <a:rPr lang="en-US" sz="11200" dirty="0" err="1">
                <a:effectLst/>
              </a:rPr>
              <a:t>thai</a:t>
            </a:r>
            <a:r>
              <a:rPr lang="en-US" sz="11200" dirty="0">
                <a:effectLst/>
              </a:rPr>
              <a:t> </a:t>
            </a:r>
            <a:r>
              <a:rPr lang="en-US" sz="11200" dirty="0" err="1">
                <a:effectLst/>
              </a:rPr>
              <a:t>kỳ</a:t>
            </a:r>
            <a:r>
              <a:rPr lang="en-US" sz="11200" dirty="0">
                <a:effectLst/>
              </a:rPr>
              <a:t> </a:t>
            </a:r>
            <a:r>
              <a:rPr lang="en-US" sz="11200" dirty="0" err="1">
                <a:effectLst/>
              </a:rPr>
              <a:t>đến</a:t>
            </a:r>
            <a:r>
              <a:rPr lang="en-US" sz="11200" dirty="0">
                <a:effectLst/>
              </a:rPr>
              <a:t> </a:t>
            </a:r>
            <a:r>
              <a:rPr lang="en-US" sz="11200" dirty="0" err="1">
                <a:effectLst/>
              </a:rPr>
              <a:t>khi</a:t>
            </a:r>
            <a:r>
              <a:rPr lang="en-US" sz="11200" dirty="0">
                <a:effectLst/>
              </a:rPr>
              <a:t> </a:t>
            </a:r>
            <a:r>
              <a:rPr lang="en-US" sz="11200" dirty="0" err="1">
                <a:effectLst/>
              </a:rPr>
              <a:t>thai</a:t>
            </a:r>
            <a:r>
              <a:rPr lang="en-US" sz="11200" dirty="0">
                <a:effectLst/>
              </a:rPr>
              <a:t> </a:t>
            </a:r>
            <a:r>
              <a:rPr lang="en-US" sz="11200" dirty="0" err="1">
                <a:effectLst/>
              </a:rPr>
              <a:t>trưởng</a:t>
            </a:r>
            <a:r>
              <a:rPr lang="en-US" sz="11200" dirty="0">
                <a:effectLst/>
              </a:rPr>
              <a:t> </a:t>
            </a:r>
            <a:r>
              <a:rPr lang="en-US" sz="11200" dirty="0" err="1" smtClean="0">
                <a:effectLst/>
              </a:rPr>
              <a:t>thành</a:t>
            </a:r>
            <a:endParaRPr lang="en-US" sz="11200" dirty="0">
              <a:effectLst/>
            </a:endParaRPr>
          </a:p>
          <a:p>
            <a:pPr lvl="0"/>
            <a:r>
              <a:rPr lang="en-US" sz="11200" dirty="0">
                <a:effectLst/>
              </a:rPr>
              <a:t>NST </a:t>
            </a:r>
            <a:r>
              <a:rPr lang="en-US" sz="11200" dirty="0" err="1">
                <a:effectLst/>
              </a:rPr>
              <a:t>mỗi</a:t>
            </a:r>
            <a:r>
              <a:rPr lang="en-US" sz="11200" dirty="0">
                <a:effectLst/>
              </a:rPr>
              <a:t> </a:t>
            </a:r>
            <a:r>
              <a:rPr lang="en-US" sz="11200" dirty="0" err="1">
                <a:effectLst/>
              </a:rPr>
              <a:t>tuần</a:t>
            </a:r>
            <a:r>
              <a:rPr lang="en-US" sz="11200" dirty="0">
                <a:effectLst/>
              </a:rPr>
              <a:t> </a:t>
            </a:r>
            <a:r>
              <a:rPr lang="en-US" sz="11200" dirty="0" err="1">
                <a:effectLst/>
              </a:rPr>
              <a:t>từ</a:t>
            </a:r>
            <a:r>
              <a:rPr lang="en-US" sz="11200" dirty="0">
                <a:effectLst/>
              </a:rPr>
              <a:t> 36 </a:t>
            </a:r>
            <a:r>
              <a:rPr lang="en-US" sz="11200" dirty="0" err="1" smtClean="0">
                <a:effectLst/>
              </a:rPr>
              <a:t>tuần</a:t>
            </a:r>
            <a:r>
              <a:rPr lang="en-US" sz="11200" dirty="0" smtClean="0">
                <a:effectLst/>
              </a:rPr>
              <a:t>,  </a:t>
            </a:r>
            <a:r>
              <a:rPr lang="en-US" sz="11200" dirty="0" err="1">
                <a:effectLst/>
              </a:rPr>
              <a:t>hoặc</a:t>
            </a:r>
            <a:r>
              <a:rPr lang="en-US" sz="11200" dirty="0">
                <a:effectLst/>
              </a:rPr>
              <a:t> </a:t>
            </a:r>
            <a:r>
              <a:rPr lang="en-US" sz="11200" dirty="0" err="1">
                <a:effectLst/>
              </a:rPr>
              <a:t>gần</a:t>
            </a:r>
            <a:r>
              <a:rPr lang="en-US" sz="11200" dirty="0">
                <a:effectLst/>
              </a:rPr>
              <a:t> </a:t>
            </a:r>
            <a:r>
              <a:rPr lang="en-US" sz="11200" dirty="0" err="1">
                <a:effectLst/>
              </a:rPr>
              <a:t>hơn</a:t>
            </a:r>
            <a:r>
              <a:rPr lang="en-US" sz="11200" dirty="0">
                <a:effectLst/>
              </a:rPr>
              <a:t> </a:t>
            </a:r>
            <a:r>
              <a:rPr lang="en-US" sz="11200" dirty="0" err="1">
                <a:effectLst/>
              </a:rPr>
              <a:t>nếu</a:t>
            </a:r>
            <a:r>
              <a:rPr lang="en-US" sz="11200" dirty="0">
                <a:effectLst/>
              </a:rPr>
              <a:t> </a:t>
            </a:r>
            <a:r>
              <a:rPr lang="en-US" sz="11200" dirty="0" err="1">
                <a:effectLst/>
              </a:rPr>
              <a:t>cộng</a:t>
            </a:r>
            <a:r>
              <a:rPr lang="en-US" sz="11200" dirty="0">
                <a:effectLst/>
              </a:rPr>
              <a:t> </a:t>
            </a:r>
            <a:r>
              <a:rPr lang="en-US" sz="11200" dirty="0" err="1">
                <a:effectLst/>
              </a:rPr>
              <a:t>dồn</a:t>
            </a:r>
            <a:r>
              <a:rPr lang="en-US" sz="11200" dirty="0">
                <a:effectLst/>
              </a:rPr>
              <a:t> </a:t>
            </a:r>
            <a:r>
              <a:rPr lang="en-US" sz="11200" dirty="0" err="1">
                <a:effectLst/>
              </a:rPr>
              <a:t>yếu</a:t>
            </a:r>
            <a:r>
              <a:rPr lang="en-US" sz="11200" dirty="0">
                <a:effectLst/>
              </a:rPr>
              <a:t> </a:t>
            </a:r>
            <a:r>
              <a:rPr lang="en-US" sz="11200" dirty="0" err="1">
                <a:effectLst/>
              </a:rPr>
              <a:t>tố</a:t>
            </a:r>
            <a:r>
              <a:rPr lang="en-US" sz="11200" dirty="0">
                <a:effectLst/>
              </a:rPr>
              <a:t> </a:t>
            </a:r>
            <a:r>
              <a:rPr lang="en-US" sz="11200" dirty="0" err="1">
                <a:effectLst/>
              </a:rPr>
              <a:t>nguy</a:t>
            </a:r>
            <a:r>
              <a:rPr lang="en-US" sz="11200" dirty="0">
                <a:effectLst/>
              </a:rPr>
              <a:t> </a:t>
            </a:r>
            <a:r>
              <a:rPr lang="en-US" sz="11200" dirty="0" err="1" smtClean="0">
                <a:effectLst/>
              </a:rPr>
              <a:t>cơ</a:t>
            </a:r>
            <a:endParaRPr lang="en-US" sz="11200" dirty="0">
              <a:effectLst/>
            </a:endParaRPr>
          </a:p>
          <a:p>
            <a:endParaRPr lang="en-US" sz="11200" dirty="0"/>
          </a:p>
        </p:txBody>
      </p:sp>
    </p:spTree>
    <p:extLst>
      <p:ext uri="{BB962C8B-B14F-4D97-AF65-F5344CB8AC3E}">
        <p14:creationId xmlns:p14="http://schemas.microsoft.com/office/powerpoint/2010/main" val="22975339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a:p>
        </p:txBody>
      </p:sp>
      <p:pic>
        <p:nvPicPr>
          <p:cNvPr id="102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679819" y="-367"/>
            <a:ext cx="5134741" cy="6858367"/>
          </a:xfrm>
          <a:prstGeom prst="rect">
            <a:avLst/>
          </a:prstGeom>
          <a:solidFill>
            <a:schemeClr val="bg2">
              <a:lumMod val="10000"/>
              <a:lumOff val="90000"/>
            </a:schemeClr>
          </a:solidFill>
          <a:ln>
            <a:noFill/>
          </a:ln>
          <a:effectLst/>
        </p:spPr>
      </p:pic>
    </p:spTree>
    <p:extLst>
      <p:ext uri="{BB962C8B-B14F-4D97-AF65-F5344CB8AC3E}">
        <p14:creationId xmlns:p14="http://schemas.microsoft.com/office/powerpoint/2010/main" val="7191888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a:p>
        </p:txBody>
      </p:sp>
      <p:pic>
        <p:nvPicPr>
          <p:cNvPr id="205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57300" y="121023"/>
            <a:ext cx="5776546" cy="6766969"/>
          </a:xfrm>
          <a:prstGeom prst="rect">
            <a:avLst/>
          </a:prstGeom>
          <a:solidFill>
            <a:schemeClr val="bg2">
              <a:lumMod val="10000"/>
              <a:lumOff val="90000"/>
            </a:schemeClr>
          </a:solidFill>
          <a:ln>
            <a:noFill/>
          </a:ln>
          <a:effectLst/>
        </p:spPr>
      </p:pic>
    </p:spTree>
    <p:extLst>
      <p:ext uri="{BB962C8B-B14F-4D97-AF65-F5344CB8AC3E}">
        <p14:creationId xmlns:p14="http://schemas.microsoft.com/office/powerpoint/2010/main" val="31564088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60812" y="1009280"/>
            <a:ext cx="8640803" cy="5116883"/>
          </a:xfrm>
        </p:spPr>
        <p:txBody>
          <a:bodyPr>
            <a:noAutofit/>
          </a:bodyPr>
          <a:lstStyle/>
          <a:p>
            <a:pPr marL="0" lvl="0" indent="0">
              <a:buNone/>
            </a:pPr>
            <a:r>
              <a:rPr lang="en-US" sz="3200" b="1" i="1" u="sng" dirty="0" smtClean="0">
                <a:solidFill>
                  <a:srgbClr val="CCFFCC"/>
                </a:solidFill>
                <a:effectLst/>
              </a:rPr>
              <a:t>2. </a:t>
            </a:r>
            <a:r>
              <a:rPr lang="en-US" sz="3200" b="1" i="1" u="sng" dirty="0" err="1" smtClean="0">
                <a:solidFill>
                  <a:srgbClr val="CCFFCC"/>
                </a:solidFill>
                <a:effectLst/>
              </a:rPr>
              <a:t>Thời</a:t>
            </a:r>
            <a:r>
              <a:rPr lang="en-US" sz="3200" b="1" i="1" u="sng" dirty="0" smtClean="0">
                <a:solidFill>
                  <a:srgbClr val="CCFFCC"/>
                </a:solidFill>
                <a:effectLst/>
              </a:rPr>
              <a:t> </a:t>
            </a:r>
            <a:r>
              <a:rPr lang="en-US" sz="3200" b="1" i="1" u="sng" dirty="0" err="1">
                <a:solidFill>
                  <a:srgbClr val="CCFFCC"/>
                </a:solidFill>
                <a:effectLst/>
              </a:rPr>
              <a:t>điểm</a:t>
            </a:r>
            <a:r>
              <a:rPr lang="en-US" sz="3200" b="1" i="1" u="sng" dirty="0">
                <a:solidFill>
                  <a:srgbClr val="CCFFCC"/>
                </a:solidFill>
                <a:effectLst/>
              </a:rPr>
              <a:t> </a:t>
            </a:r>
            <a:r>
              <a:rPr lang="en-US" sz="3200" b="1" i="1" u="sng" dirty="0" err="1">
                <a:solidFill>
                  <a:srgbClr val="CCFFCC"/>
                </a:solidFill>
                <a:effectLst/>
              </a:rPr>
              <a:t>và</a:t>
            </a:r>
            <a:r>
              <a:rPr lang="en-US" sz="3200" b="1" i="1" u="sng" dirty="0">
                <a:solidFill>
                  <a:srgbClr val="CCFFCC"/>
                </a:solidFill>
                <a:effectLst/>
              </a:rPr>
              <a:t> </a:t>
            </a:r>
            <a:r>
              <a:rPr lang="en-US" sz="3200" b="1" i="1" u="sng" dirty="0" err="1">
                <a:solidFill>
                  <a:srgbClr val="CCFFCC"/>
                </a:solidFill>
                <a:effectLst/>
              </a:rPr>
              <a:t>cách</a:t>
            </a:r>
            <a:r>
              <a:rPr lang="en-US" sz="3200" b="1" i="1" u="sng" dirty="0">
                <a:solidFill>
                  <a:srgbClr val="CCFFCC"/>
                </a:solidFill>
                <a:effectLst/>
              </a:rPr>
              <a:t> </a:t>
            </a:r>
            <a:r>
              <a:rPr lang="en-US" sz="3200" b="1" i="1" u="sng" dirty="0" err="1">
                <a:solidFill>
                  <a:srgbClr val="CCFFCC"/>
                </a:solidFill>
                <a:effectLst/>
              </a:rPr>
              <a:t>thức</a:t>
            </a:r>
            <a:r>
              <a:rPr lang="en-US" sz="3200" b="1" i="1" u="sng" dirty="0">
                <a:solidFill>
                  <a:srgbClr val="CCFFCC"/>
                </a:solidFill>
                <a:effectLst/>
              </a:rPr>
              <a:t> </a:t>
            </a:r>
            <a:r>
              <a:rPr lang="en-US" sz="3200" b="1" i="1" u="sng" dirty="0" smtClean="0">
                <a:solidFill>
                  <a:srgbClr val="CCFFCC"/>
                </a:solidFill>
                <a:effectLst/>
              </a:rPr>
              <a:t>CDTK</a:t>
            </a:r>
            <a:endParaRPr lang="en-US" sz="3200" b="1" i="1" u="sng" dirty="0">
              <a:solidFill>
                <a:srgbClr val="CCFFCC"/>
              </a:solidFill>
              <a:effectLst/>
            </a:endParaRPr>
          </a:p>
          <a:p>
            <a:r>
              <a:rPr lang="en-US" sz="3200" dirty="0" err="1">
                <a:effectLst/>
              </a:rPr>
              <a:t>Không</a:t>
            </a:r>
            <a:r>
              <a:rPr lang="en-US" sz="3200" dirty="0">
                <a:effectLst/>
              </a:rPr>
              <a:t> </a:t>
            </a:r>
            <a:r>
              <a:rPr lang="en-US" sz="3200" dirty="0" err="1">
                <a:effectLst/>
              </a:rPr>
              <a:t>đủ</a:t>
            </a:r>
            <a:r>
              <a:rPr lang="en-US" sz="3200" dirty="0">
                <a:effectLst/>
              </a:rPr>
              <a:t> </a:t>
            </a:r>
            <a:r>
              <a:rPr lang="en-US" sz="3200" dirty="0" err="1">
                <a:effectLst/>
              </a:rPr>
              <a:t>bằng</a:t>
            </a:r>
            <a:r>
              <a:rPr lang="en-US" sz="3200" dirty="0">
                <a:effectLst/>
              </a:rPr>
              <a:t> </a:t>
            </a:r>
            <a:r>
              <a:rPr lang="en-US" sz="3200" dirty="0" err="1">
                <a:effectLst/>
              </a:rPr>
              <a:t>chứng</a:t>
            </a:r>
            <a:r>
              <a:rPr lang="en-US" sz="3200" dirty="0">
                <a:effectLst/>
              </a:rPr>
              <a:t> </a:t>
            </a:r>
            <a:r>
              <a:rPr lang="en-US" sz="3200" dirty="0" err="1">
                <a:effectLst/>
              </a:rPr>
              <a:t>đủ</a:t>
            </a:r>
            <a:r>
              <a:rPr lang="en-US" sz="3200" dirty="0">
                <a:effectLst/>
              </a:rPr>
              <a:t> </a:t>
            </a:r>
            <a:r>
              <a:rPr lang="en-US" sz="3200" dirty="0" err="1">
                <a:effectLst/>
              </a:rPr>
              <a:t>tốt</a:t>
            </a:r>
            <a:r>
              <a:rPr lang="en-US" sz="3200" dirty="0">
                <a:effectLst/>
              </a:rPr>
              <a:t> </a:t>
            </a:r>
            <a:r>
              <a:rPr lang="en-US" sz="3200" dirty="0" err="1">
                <a:effectLst/>
              </a:rPr>
              <a:t>ủng</a:t>
            </a:r>
            <a:r>
              <a:rPr lang="en-US" sz="3200" dirty="0">
                <a:effectLst/>
              </a:rPr>
              <a:t> </a:t>
            </a:r>
            <a:r>
              <a:rPr lang="en-US" sz="3200" dirty="0" err="1">
                <a:effectLst/>
              </a:rPr>
              <a:t>hộ</a:t>
            </a:r>
            <a:r>
              <a:rPr lang="en-US" sz="3200" dirty="0">
                <a:effectLst/>
              </a:rPr>
              <a:t> </a:t>
            </a:r>
            <a:r>
              <a:rPr lang="en-US" sz="3200" dirty="0" err="1">
                <a:effectLst/>
              </a:rPr>
              <a:t>việc</a:t>
            </a:r>
            <a:r>
              <a:rPr lang="en-US" sz="3200" dirty="0">
                <a:effectLst/>
              </a:rPr>
              <a:t> </a:t>
            </a:r>
            <a:r>
              <a:rPr lang="en-US" sz="3200" dirty="0" smtClean="0">
                <a:effectLst/>
              </a:rPr>
              <a:t>KPCD </a:t>
            </a:r>
            <a:r>
              <a:rPr lang="en-US" sz="3200" dirty="0">
                <a:effectLst/>
              </a:rPr>
              <a:t>38 – 39 </a:t>
            </a:r>
            <a:r>
              <a:rPr lang="en-US" sz="3200" dirty="0" err="1">
                <a:effectLst/>
              </a:rPr>
              <a:t>tuần</a:t>
            </a:r>
            <a:r>
              <a:rPr lang="en-US" sz="3200" dirty="0">
                <a:effectLst/>
              </a:rPr>
              <a:t>. </a:t>
            </a:r>
            <a:r>
              <a:rPr lang="en-US" sz="3200" dirty="0" err="1">
                <a:effectLst/>
              </a:rPr>
              <a:t>Nhiều</a:t>
            </a:r>
            <a:r>
              <a:rPr lang="en-US" sz="3200" dirty="0">
                <a:effectLst/>
              </a:rPr>
              <a:t> guidelines </a:t>
            </a:r>
            <a:r>
              <a:rPr lang="en-US" sz="3200" dirty="0" smtClean="0">
                <a:effectLst/>
                <a:sym typeface="Wingdings"/>
              </a:rPr>
              <a:t> </a:t>
            </a:r>
            <a:r>
              <a:rPr lang="en-US" sz="3200" dirty="0" err="1" smtClean="0">
                <a:effectLst/>
              </a:rPr>
              <a:t>nếu</a:t>
            </a:r>
            <a:r>
              <a:rPr lang="en-US" sz="3200" dirty="0" smtClean="0">
                <a:effectLst/>
              </a:rPr>
              <a:t> </a:t>
            </a:r>
            <a:r>
              <a:rPr lang="en-US" sz="3200" dirty="0">
                <a:effectLst/>
              </a:rPr>
              <a:t>ĐTĐ </a:t>
            </a:r>
            <a:r>
              <a:rPr lang="en-US" sz="3200" dirty="0" err="1">
                <a:effectLst/>
              </a:rPr>
              <a:t>kiểm</a:t>
            </a:r>
            <a:r>
              <a:rPr lang="en-US" sz="3200" dirty="0">
                <a:effectLst/>
              </a:rPr>
              <a:t> </a:t>
            </a:r>
            <a:r>
              <a:rPr lang="en-US" sz="3200" dirty="0" err="1">
                <a:effectLst/>
              </a:rPr>
              <a:t>soát</a:t>
            </a:r>
            <a:r>
              <a:rPr lang="en-US" sz="3200" dirty="0">
                <a:effectLst/>
              </a:rPr>
              <a:t> </a:t>
            </a:r>
            <a:r>
              <a:rPr lang="en-US" sz="3200" dirty="0" err="1">
                <a:effectLst/>
              </a:rPr>
              <a:t>tốt</a:t>
            </a:r>
            <a:r>
              <a:rPr lang="en-US" sz="3200" dirty="0">
                <a:effectLst/>
              </a:rPr>
              <a:t> ĐH, </a:t>
            </a:r>
            <a:r>
              <a:rPr lang="en-US" sz="3200" dirty="0" err="1">
                <a:effectLst/>
              </a:rPr>
              <a:t>thai</a:t>
            </a:r>
            <a:r>
              <a:rPr lang="en-US" sz="3200" dirty="0">
                <a:effectLst/>
              </a:rPr>
              <a:t> </a:t>
            </a:r>
            <a:r>
              <a:rPr lang="en-US" sz="3200" dirty="0" err="1">
                <a:effectLst/>
              </a:rPr>
              <a:t>tăng</a:t>
            </a:r>
            <a:r>
              <a:rPr lang="en-US" sz="3200" dirty="0">
                <a:effectLst/>
              </a:rPr>
              <a:t> </a:t>
            </a:r>
            <a:r>
              <a:rPr lang="en-US" sz="3200" dirty="0" err="1">
                <a:effectLst/>
              </a:rPr>
              <a:t>trưởng</a:t>
            </a:r>
            <a:r>
              <a:rPr lang="en-US" sz="3200" dirty="0">
                <a:effectLst/>
              </a:rPr>
              <a:t> </a:t>
            </a:r>
            <a:r>
              <a:rPr lang="en-US" sz="3200" dirty="0" err="1">
                <a:effectLst/>
              </a:rPr>
              <a:t>phù</a:t>
            </a:r>
            <a:r>
              <a:rPr lang="en-US" sz="3200" dirty="0">
                <a:effectLst/>
              </a:rPr>
              <a:t> </a:t>
            </a:r>
            <a:r>
              <a:rPr lang="en-US" sz="3200" dirty="0" err="1" smtClean="0">
                <a:effectLst/>
              </a:rPr>
              <a:t>hợp</a:t>
            </a:r>
            <a:r>
              <a:rPr lang="en-US" sz="3200" dirty="0" smtClean="0">
                <a:effectLst/>
              </a:rPr>
              <a:t>, </a:t>
            </a:r>
            <a:r>
              <a:rPr lang="en-US" sz="3200" dirty="0" err="1" smtClean="0">
                <a:effectLst/>
              </a:rPr>
              <a:t>nên</a:t>
            </a:r>
            <a:r>
              <a:rPr lang="en-US" sz="3200" dirty="0" smtClean="0">
                <a:effectLst/>
              </a:rPr>
              <a:t> </a:t>
            </a:r>
            <a:r>
              <a:rPr lang="en-US" sz="3200" dirty="0" err="1">
                <a:effectLst/>
              </a:rPr>
              <a:t>tiếp</a:t>
            </a:r>
            <a:r>
              <a:rPr lang="en-US" sz="3200" dirty="0">
                <a:effectLst/>
              </a:rPr>
              <a:t> </a:t>
            </a:r>
            <a:r>
              <a:rPr lang="en-US" sz="3200" dirty="0" err="1">
                <a:effectLst/>
              </a:rPr>
              <a:t>tục</a:t>
            </a:r>
            <a:r>
              <a:rPr lang="en-US" sz="3200" dirty="0">
                <a:effectLst/>
              </a:rPr>
              <a:t> </a:t>
            </a:r>
            <a:r>
              <a:rPr lang="en-US" sz="3200" dirty="0" smtClean="0">
                <a:effectLst/>
              </a:rPr>
              <a:t>TD  </a:t>
            </a:r>
            <a:r>
              <a:rPr lang="en-US" sz="3200" dirty="0" err="1">
                <a:effectLst/>
              </a:rPr>
              <a:t>đến</a:t>
            </a:r>
            <a:r>
              <a:rPr lang="en-US" sz="3200" dirty="0">
                <a:effectLst/>
              </a:rPr>
              <a:t> 40 – 41 </a:t>
            </a:r>
            <a:r>
              <a:rPr lang="en-US" sz="3200" dirty="0" err="1" smtClean="0">
                <a:effectLst/>
              </a:rPr>
              <a:t>tuần</a:t>
            </a:r>
            <a:r>
              <a:rPr lang="en-US" sz="3200" dirty="0" smtClean="0">
                <a:effectLst/>
              </a:rPr>
              <a:t> </a:t>
            </a:r>
          </a:p>
          <a:p>
            <a:pPr marL="0" indent="0">
              <a:buNone/>
            </a:pPr>
            <a:endParaRPr lang="en-US" sz="3200" dirty="0">
              <a:effectLst/>
            </a:endParaRPr>
          </a:p>
          <a:p>
            <a:r>
              <a:rPr lang="en-US" sz="3200" dirty="0" err="1">
                <a:effectLst/>
              </a:rPr>
              <a:t>Cân</a:t>
            </a:r>
            <a:r>
              <a:rPr lang="en-US" sz="3200" dirty="0">
                <a:effectLst/>
              </a:rPr>
              <a:t> </a:t>
            </a:r>
            <a:r>
              <a:rPr lang="en-US" sz="3200" dirty="0" err="1">
                <a:effectLst/>
              </a:rPr>
              <a:t>nhắc</a:t>
            </a:r>
            <a:r>
              <a:rPr lang="en-US" sz="3200" dirty="0">
                <a:effectLst/>
              </a:rPr>
              <a:t> </a:t>
            </a:r>
            <a:r>
              <a:rPr lang="en-US" sz="3200" dirty="0" smtClean="0">
                <a:effectLst/>
              </a:rPr>
              <a:t> MLT </a:t>
            </a:r>
            <a:r>
              <a:rPr lang="en-US" sz="3200" dirty="0" err="1">
                <a:effectLst/>
              </a:rPr>
              <a:t>khi</a:t>
            </a:r>
            <a:r>
              <a:rPr lang="en-US" sz="3200" dirty="0">
                <a:effectLst/>
              </a:rPr>
              <a:t> </a:t>
            </a:r>
            <a:r>
              <a:rPr lang="en-US" sz="3200" dirty="0" smtClean="0">
                <a:effectLst/>
              </a:rPr>
              <a:t>ULCN </a:t>
            </a:r>
            <a:r>
              <a:rPr lang="en-US" sz="3200" dirty="0">
                <a:effectLst/>
              </a:rPr>
              <a:t>&gt;</a:t>
            </a:r>
            <a:r>
              <a:rPr lang="en-US" sz="3200" dirty="0" smtClean="0">
                <a:effectLst/>
              </a:rPr>
              <a:t> </a:t>
            </a:r>
            <a:r>
              <a:rPr lang="en-US" sz="3200" dirty="0">
                <a:effectLst/>
              </a:rPr>
              <a:t>4000 </a:t>
            </a:r>
            <a:r>
              <a:rPr lang="en-US" sz="3200" dirty="0" smtClean="0">
                <a:effectLst/>
              </a:rPr>
              <a:t>gr </a:t>
            </a:r>
            <a:endParaRPr lang="en-US" sz="3200" dirty="0">
              <a:effectLst/>
            </a:endParaRPr>
          </a:p>
        </p:txBody>
      </p:sp>
    </p:spTree>
    <p:extLst>
      <p:ext uri="{BB962C8B-B14F-4D97-AF65-F5344CB8AC3E}">
        <p14:creationId xmlns:p14="http://schemas.microsoft.com/office/powerpoint/2010/main" val="38130425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181444"/>
            <a:ext cx="7583487" cy="843107"/>
          </a:xfrm>
        </p:spPr>
        <p:txBody>
          <a:bodyPr>
            <a:normAutofit/>
          </a:bodyPr>
          <a:lstStyle/>
          <a:p>
            <a:r>
              <a:rPr lang="en-US" i="1" u="sng" dirty="0" err="1" smtClean="0">
                <a:solidFill>
                  <a:srgbClr val="CCFFCC"/>
                </a:solidFill>
              </a:rPr>
              <a:t>Chỉ</a:t>
            </a:r>
            <a:r>
              <a:rPr lang="en-US" i="1" u="sng" dirty="0" smtClean="0">
                <a:solidFill>
                  <a:srgbClr val="CCFFCC"/>
                </a:solidFill>
              </a:rPr>
              <a:t> </a:t>
            </a:r>
            <a:r>
              <a:rPr lang="en-US" i="1" u="sng" dirty="0" err="1" smtClean="0">
                <a:solidFill>
                  <a:srgbClr val="CCFFCC"/>
                </a:solidFill>
              </a:rPr>
              <a:t>định</a:t>
            </a:r>
            <a:r>
              <a:rPr lang="en-US" i="1" u="sng" dirty="0" smtClean="0">
                <a:solidFill>
                  <a:srgbClr val="CCFFCC"/>
                </a:solidFill>
              </a:rPr>
              <a:t> </a:t>
            </a:r>
            <a:r>
              <a:rPr lang="en-US" i="1" u="sng" dirty="0" err="1" smtClean="0">
                <a:solidFill>
                  <a:srgbClr val="CCFFCC"/>
                </a:solidFill>
              </a:rPr>
              <a:t>nhập</a:t>
            </a:r>
            <a:r>
              <a:rPr lang="en-US" i="1" u="sng" dirty="0" smtClean="0">
                <a:solidFill>
                  <a:srgbClr val="CCFFCC"/>
                </a:solidFill>
              </a:rPr>
              <a:t> </a:t>
            </a:r>
            <a:r>
              <a:rPr lang="en-US" i="1" u="sng" dirty="0" err="1" smtClean="0">
                <a:solidFill>
                  <a:srgbClr val="CCFFCC"/>
                </a:solidFill>
              </a:rPr>
              <a:t>viện</a:t>
            </a:r>
            <a:endParaRPr lang="en-US" i="1" u="sng" dirty="0">
              <a:solidFill>
                <a:srgbClr val="CCFFCC"/>
              </a:solidFill>
            </a:endParaRPr>
          </a:p>
        </p:txBody>
      </p:sp>
      <p:pic>
        <p:nvPicPr>
          <p:cNvPr id="5" name="Content Placeholder 4" descr="Induce.png"/>
          <p:cNvPicPr>
            <a:picLocks noGrp="1" noChangeAspect="1"/>
          </p:cNvPicPr>
          <p:nvPr>
            <p:ph idx="1"/>
          </p:nvPr>
        </p:nvPicPr>
        <p:blipFill>
          <a:blip r:embed="rId2" cstate="email">
            <a:extLst>
              <a:ext uri="{28A0092B-C50C-407E-A947-70E740481C1C}">
                <a14:useLocalDpi xmlns:a14="http://schemas.microsoft.com/office/drawing/2010/main" val="0"/>
              </a:ext>
            </a:extLst>
          </a:blip>
          <a:srcRect l="-30299" r="-30299"/>
          <a:stretch>
            <a:fillRect/>
          </a:stretch>
        </p:blipFill>
        <p:spPr>
          <a:xfrm>
            <a:off x="-195292" y="1024551"/>
            <a:ext cx="9032713" cy="5212571"/>
          </a:xfrm>
        </p:spPr>
      </p:pic>
      <p:sp>
        <p:nvSpPr>
          <p:cNvPr id="4" name="Rectangle 3"/>
          <p:cNvSpPr/>
          <p:nvPr/>
        </p:nvSpPr>
        <p:spPr>
          <a:xfrm>
            <a:off x="237235" y="6124770"/>
            <a:ext cx="8721862" cy="738664"/>
          </a:xfrm>
          <a:prstGeom prst="rect">
            <a:avLst/>
          </a:prstGeom>
        </p:spPr>
        <p:txBody>
          <a:bodyPr wrap="square">
            <a:spAutoFit/>
          </a:bodyPr>
          <a:lstStyle/>
          <a:p>
            <a:pPr algn="ctr"/>
            <a:r>
              <a:rPr lang="en-US" sz="1400" b="1" i="1" dirty="0">
                <a:solidFill>
                  <a:srgbClr val="000000"/>
                </a:solidFill>
              </a:rPr>
              <a:t>The International Federation of Gynecology and Obstetrics (FIGO) Initiative on Gestational Diabetes Mellitus: A Pragmatic Guide for Diagnosis, Management, and Care </a:t>
            </a:r>
            <a:endParaRPr lang="en-US" sz="1400" i="1" dirty="0">
              <a:solidFill>
                <a:srgbClr val="000000"/>
              </a:solidFill>
            </a:endParaRPr>
          </a:p>
          <a:p>
            <a:pPr algn="ctr"/>
            <a:endParaRPr lang="en-US" sz="1400" i="1" dirty="0">
              <a:solidFill>
                <a:srgbClr val="000000"/>
              </a:solidFill>
            </a:endParaRPr>
          </a:p>
        </p:txBody>
      </p:sp>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32139" y="1024551"/>
            <a:ext cx="8090530" cy="5345769"/>
          </a:xfrm>
          <a:prstGeom prst="rect">
            <a:avLst/>
          </a:prstGeom>
          <a:solidFill>
            <a:schemeClr val="tx1">
              <a:lumMod val="95000"/>
            </a:schemeClr>
          </a:solidFill>
          <a:ln w="9525">
            <a:solidFill>
              <a:schemeClr val="tx1"/>
            </a:solidFill>
            <a:miter lim="800000"/>
            <a:headEnd/>
            <a:tailEnd/>
          </a:ln>
          <a:effectLst/>
        </p:spPr>
      </p:pic>
    </p:spTree>
    <p:extLst>
      <p:ext uri="{BB962C8B-B14F-4D97-AF65-F5344CB8AC3E}">
        <p14:creationId xmlns:p14="http://schemas.microsoft.com/office/powerpoint/2010/main" val="22331962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002" y="98343"/>
            <a:ext cx="9658615" cy="1137742"/>
          </a:xfrm>
        </p:spPr>
        <p:txBody>
          <a:bodyPr>
            <a:normAutofit/>
          </a:bodyPr>
          <a:lstStyle/>
          <a:p>
            <a:r>
              <a:rPr lang="en-US" sz="3600" b="1" i="1" u="sng" dirty="0" smtClean="0">
                <a:solidFill>
                  <a:srgbClr val="CCFFCC"/>
                </a:solidFill>
              </a:rPr>
              <a:t>3. </a:t>
            </a:r>
            <a:r>
              <a:rPr lang="en-US" sz="3600" b="1" i="1" u="sng" dirty="0" err="1" smtClean="0">
                <a:solidFill>
                  <a:srgbClr val="CCFFCC"/>
                </a:solidFill>
              </a:rPr>
              <a:t>Kiểm</a:t>
            </a:r>
            <a:r>
              <a:rPr lang="en-US" sz="3600" b="1" i="1" u="sng" dirty="0" smtClean="0">
                <a:solidFill>
                  <a:srgbClr val="CCFFCC"/>
                </a:solidFill>
              </a:rPr>
              <a:t> </a:t>
            </a:r>
            <a:r>
              <a:rPr lang="en-US" sz="3600" b="1" i="1" u="sng" dirty="0" err="1" smtClean="0">
                <a:solidFill>
                  <a:srgbClr val="CCFFCC"/>
                </a:solidFill>
              </a:rPr>
              <a:t>soát</a:t>
            </a:r>
            <a:r>
              <a:rPr lang="en-US" sz="3600" b="1" i="1" u="sng" dirty="0" smtClean="0">
                <a:solidFill>
                  <a:srgbClr val="CCFFCC"/>
                </a:solidFill>
              </a:rPr>
              <a:t> </a:t>
            </a:r>
            <a:r>
              <a:rPr lang="en-US" sz="3600" b="1" i="1" u="sng" dirty="0" err="1" smtClean="0">
                <a:solidFill>
                  <a:srgbClr val="CCFFCC"/>
                </a:solidFill>
              </a:rPr>
              <a:t>đường</a:t>
            </a:r>
            <a:r>
              <a:rPr lang="en-US" sz="3600" b="1" i="1" u="sng" dirty="0" smtClean="0">
                <a:solidFill>
                  <a:srgbClr val="CCFFCC"/>
                </a:solidFill>
              </a:rPr>
              <a:t> </a:t>
            </a:r>
            <a:r>
              <a:rPr lang="en-US" sz="3600" b="1" i="1" u="sng" dirty="0" err="1" smtClean="0">
                <a:solidFill>
                  <a:srgbClr val="CCFFCC"/>
                </a:solidFill>
              </a:rPr>
              <a:t>huyết</a:t>
            </a:r>
            <a:endParaRPr lang="en-US" sz="3600" b="1" i="1" u="sng" dirty="0">
              <a:solidFill>
                <a:srgbClr val="CCFFCC"/>
              </a:solidFill>
            </a:endParaRPr>
          </a:p>
        </p:txBody>
      </p:sp>
      <p:sp>
        <p:nvSpPr>
          <p:cNvPr id="3" name="Content Placeholder 2"/>
          <p:cNvSpPr>
            <a:spLocks noGrp="1"/>
          </p:cNvSpPr>
          <p:nvPr>
            <p:ph idx="1"/>
          </p:nvPr>
        </p:nvSpPr>
        <p:spPr>
          <a:xfrm>
            <a:off x="140326" y="1168043"/>
            <a:ext cx="9003673" cy="5227842"/>
          </a:xfrm>
        </p:spPr>
        <p:txBody>
          <a:bodyPr>
            <a:noAutofit/>
          </a:bodyPr>
          <a:lstStyle/>
          <a:p>
            <a:pPr marL="0" indent="0">
              <a:buNone/>
            </a:pPr>
            <a:r>
              <a:rPr lang="en-US" sz="3200" b="1" dirty="0" smtClean="0">
                <a:solidFill>
                  <a:srgbClr val="FFFF00"/>
                </a:solidFill>
                <a:effectLst/>
              </a:rPr>
              <a:t>HbA1C</a:t>
            </a:r>
            <a:r>
              <a:rPr lang="en-US" sz="3200" b="1" dirty="0">
                <a:solidFill>
                  <a:srgbClr val="FFFF00"/>
                </a:solidFill>
                <a:effectLst/>
              </a:rPr>
              <a:t>:</a:t>
            </a:r>
          </a:p>
          <a:p>
            <a:pPr lvl="0"/>
            <a:r>
              <a:rPr lang="en-US" sz="3200" dirty="0" err="1">
                <a:effectLst/>
              </a:rPr>
              <a:t>Phản</a:t>
            </a:r>
            <a:r>
              <a:rPr lang="en-US" sz="3200" dirty="0">
                <a:effectLst/>
              </a:rPr>
              <a:t> </a:t>
            </a:r>
            <a:r>
              <a:rPr lang="en-US" sz="3200" dirty="0" err="1">
                <a:effectLst/>
              </a:rPr>
              <a:t>ánh</a:t>
            </a:r>
            <a:r>
              <a:rPr lang="en-US" sz="3200" dirty="0">
                <a:effectLst/>
              </a:rPr>
              <a:t> </a:t>
            </a:r>
            <a:r>
              <a:rPr lang="en-US" sz="3200" dirty="0" err="1">
                <a:effectLst/>
              </a:rPr>
              <a:t>tình</a:t>
            </a:r>
            <a:r>
              <a:rPr lang="en-US" sz="3200" dirty="0">
                <a:effectLst/>
              </a:rPr>
              <a:t> </a:t>
            </a:r>
            <a:r>
              <a:rPr lang="en-US" sz="3200" dirty="0" err="1">
                <a:effectLst/>
              </a:rPr>
              <a:t>trạng</a:t>
            </a:r>
            <a:r>
              <a:rPr lang="en-US" sz="3200" dirty="0">
                <a:effectLst/>
              </a:rPr>
              <a:t> ĐH </a:t>
            </a:r>
            <a:r>
              <a:rPr lang="en-US" sz="3200" dirty="0" err="1">
                <a:effectLst/>
              </a:rPr>
              <a:t>trong</a:t>
            </a:r>
            <a:r>
              <a:rPr lang="en-US" sz="3200" dirty="0">
                <a:effectLst/>
              </a:rPr>
              <a:t> </a:t>
            </a:r>
            <a:r>
              <a:rPr lang="en-US" sz="3200" dirty="0" err="1">
                <a:effectLst/>
              </a:rPr>
              <a:t>vòng</a:t>
            </a:r>
            <a:r>
              <a:rPr lang="en-US" sz="3200" dirty="0">
                <a:effectLst/>
              </a:rPr>
              <a:t> 3 </a:t>
            </a:r>
            <a:r>
              <a:rPr lang="en-US" sz="3200" dirty="0" err="1">
                <a:effectLst/>
              </a:rPr>
              <a:t>tháng</a:t>
            </a:r>
            <a:r>
              <a:rPr lang="en-US" sz="3200" dirty="0">
                <a:effectLst/>
              </a:rPr>
              <a:t> </a:t>
            </a:r>
            <a:r>
              <a:rPr lang="en-US" sz="3200" dirty="0" err="1" smtClean="0">
                <a:effectLst/>
              </a:rPr>
              <a:t>trước</a:t>
            </a:r>
            <a:endParaRPr lang="en-US" sz="3200" dirty="0">
              <a:effectLst/>
            </a:endParaRPr>
          </a:p>
          <a:p>
            <a:pPr lvl="0"/>
            <a:r>
              <a:rPr lang="en-US" sz="3200" dirty="0" err="1">
                <a:effectLst/>
              </a:rPr>
              <a:t>Tương</a:t>
            </a:r>
            <a:r>
              <a:rPr lang="en-US" sz="3200" dirty="0">
                <a:effectLst/>
              </a:rPr>
              <a:t> </a:t>
            </a:r>
            <a:r>
              <a:rPr lang="en-US" sz="3200" dirty="0" err="1">
                <a:effectLst/>
              </a:rPr>
              <a:t>quan</a:t>
            </a:r>
            <a:r>
              <a:rPr lang="en-US" sz="3200" dirty="0">
                <a:effectLst/>
              </a:rPr>
              <a:t> </a:t>
            </a:r>
            <a:r>
              <a:rPr lang="en-US" sz="3200" dirty="0" err="1">
                <a:effectLst/>
              </a:rPr>
              <a:t>thuận</a:t>
            </a:r>
            <a:r>
              <a:rPr lang="en-US" sz="3200" dirty="0">
                <a:effectLst/>
              </a:rPr>
              <a:t> </a:t>
            </a:r>
            <a:r>
              <a:rPr lang="en-US" sz="3200" dirty="0" err="1">
                <a:effectLst/>
              </a:rPr>
              <a:t>với</a:t>
            </a:r>
            <a:r>
              <a:rPr lang="en-US" sz="3200" dirty="0">
                <a:effectLst/>
              </a:rPr>
              <a:t> </a:t>
            </a:r>
            <a:r>
              <a:rPr lang="en-US" sz="3200" dirty="0" err="1">
                <a:effectLst/>
              </a:rPr>
              <a:t>nguy</a:t>
            </a:r>
            <a:r>
              <a:rPr lang="en-US" sz="3200" dirty="0">
                <a:effectLst/>
              </a:rPr>
              <a:t> </a:t>
            </a:r>
            <a:r>
              <a:rPr lang="en-US" sz="3200" dirty="0" err="1" smtClean="0">
                <a:effectLst/>
              </a:rPr>
              <a:t>cơ</a:t>
            </a:r>
            <a:r>
              <a:rPr lang="en-US" sz="3200" dirty="0" smtClean="0">
                <a:effectLst/>
              </a:rPr>
              <a:t> DTBS, </a:t>
            </a:r>
            <a:r>
              <a:rPr lang="en-US" sz="3200" dirty="0" err="1">
                <a:effectLst/>
              </a:rPr>
              <a:t>không</a:t>
            </a:r>
            <a:r>
              <a:rPr lang="en-US" sz="3200" dirty="0">
                <a:effectLst/>
              </a:rPr>
              <a:t> </a:t>
            </a:r>
            <a:r>
              <a:rPr lang="en-US" sz="3200" dirty="0" err="1">
                <a:effectLst/>
              </a:rPr>
              <a:t>phải</a:t>
            </a:r>
            <a:r>
              <a:rPr lang="en-US" sz="3200" dirty="0">
                <a:effectLst/>
              </a:rPr>
              <a:t> </a:t>
            </a:r>
            <a:r>
              <a:rPr lang="en-US" sz="3200" dirty="0" err="1">
                <a:effectLst/>
              </a:rPr>
              <a:t>kết</a:t>
            </a:r>
            <a:r>
              <a:rPr lang="en-US" sz="3200" dirty="0">
                <a:effectLst/>
              </a:rPr>
              <a:t> </a:t>
            </a:r>
            <a:r>
              <a:rPr lang="en-US" sz="3200" dirty="0" err="1">
                <a:effectLst/>
              </a:rPr>
              <a:t>cục</a:t>
            </a:r>
            <a:r>
              <a:rPr lang="en-US" sz="3200" dirty="0">
                <a:effectLst/>
              </a:rPr>
              <a:t> </a:t>
            </a:r>
            <a:r>
              <a:rPr lang="en-US" sz="3200" dirty="0" err="1">
                <a:effectLst/>
              </a:rPr>
              <a:t>xấu</a:t>
            </a:r>
            <a:r>
              <a:rPr lang="en-US" sz="3200" dirty="0">
                <a:effectLst/>
              </a:rPr>
              <a:t> </a:t>
            </a:r>
            <a:r>
              <a:rPr lang="en-US" sz="3200" dirty="0" err="1">
                <a:effectLst/>
              </a:rPr>
              <a:t>thai</a:t>
            </a:r>
            <a:r>
              <a:rPr lang="en-US" sz="3200" dirty="0">
                <a:effectLst/>
              </a:rPr>
              <a:t> </a:t>
            </a:r>
            <a:r>
              <a:rPr lang="en-US" sz="3200" dirty="0" err="1" smtClean="0">
                <a:effectLst/>
              </a:rPr>
              <a:t>kỳ</a:t>
            </a:r>
            <a:endParaRPr lang="en-US" sz="3200" dirty="0">
              <a:effectLst/>
            </a:endParaRPr>
          </a:p>
          <a:p>
            <a:pPr lvl="0"/>
            <a:r>
              <a:rPr lang="en-US" sz="3200" dirty="0" err="1">
                <a:effectLst/>
              </a:rPr>
              <a:t>Ứng</a:t>
            </a:r>
            <a:r>
              <a:rPr lang="en-US" sz="3200" dirty="0">
                <a:effectLst/>
              </a:rPr>
              <a:t> </a:t>
            </a:r>
            <a:r>
              <a:rPr lang="en-US" sz="3200" dirty="0" err="1">
                <a:effectLst/>
              </a:rPr>
              <a:t>dụng</a:t>
            </a:r>
            <a:r>
              <a:rPr lang="en-US" sz="3200" dirty="0">
                <a:effectLst/>
              </a:rPr>
              <a:t> </a:t>
            </a:r>
            <a:r>
              <a:rPr lang="en-US" sz="3200" dirty="0" err="1">
                <a:effectLst/>
              </a:rPr>
              <a:t>tốt</a:t>
            </a:r>
            <a:r>
              <a:rPr lang="en-US" sz="3200" dirty="0">
                <a:effectLst/>
              </a:rPr>
              <a:t> </a:t>
            </a:r>
            <a:r>
              <a:rPr lang="en-US" sz="3200" dirty="0" err="1">
                <a:effectLst/>
              </a:rPr>
              <a:t>nhất</a:t>
            </a:r>
            <a:r>
              <a:rPr lang="en-US" sz="3200" dirty="0">
                <a:effectLst/>
              </a:rPr>
              <a:t> </a:t>
            </a:r>
            <a:r>
              <a:rPr lang="en-US" sz="3200" dirty="0" err="1" smtClean="0">
                <a:effectLst/>
              </a:rPr>
              <a:t>trong</a:t>
            </a:r>
            <a:r>
              <a:rPr lang="en-US" sz="3200" dirty="0" smtClean="0">
                <a:effectLst/>
              </a:rPr>
              <a:t> DTD </a:t>
            </a:r>
            <a:r>
              <a:rPr lang="en-US" sz="3200" dirty="0" err="1">
                <a:effectLst/>
              </a:rPr>
              <a:t>lên</a:t>
            </a:r>
            <a:r>
              <a:rPr lang="en-US" sz="3200" dirty="0">
                <a:effectLst/>
              </a:rPr>
              <a:t> </a:t>
            </a:r>
            <a:r>
              <a:rPr lang="en-US" sz="3200" dirty="0" err="1">
                <a:effectLst/>
              </a:rPr>
              <a:t>kế</a:t>
            </a:r>
            <a:r>
              <a:rPr lang="en-US" sz="3200" dirty="0">
                <a:effectLst/>
              </a:rPr>
              <a:t> </a:t>
            </a:r>
            <a:r>
              <a:rPr lang="en-US" sz="3200" dirty="0" err="1">
                <a:effectLst/>
              </a:rPr>
              <a:t>hoạch</a:t>
            </a:r>
            <a:r>
              <a:rPr lang="en-US" sz="3200" dirty="0">
                <a:effectLst/>
              </a:rPr>
              <a:t> </a:t>
            </a:r>
            <a:r>
              <a:rPr lang="en-US" sz="3200" dirty="0" err="1">
                <a:effectLst/>
              </a:rPr>
              <a:t>có</a:t>
            </a:r>
            <a:r>
              <a:rPr lang="en-US" sz="3200" dirty="0">
                <a:effectLst/>
              </a:rPr>
              <a:t> </a:t>
            </a:r>
            <a:r>
              <a:rPr lang="en-US" sz="3200" dirty="0" err="1">
                <a:effectLst/>
              </a:rPr>
              <a:t>thai</a:t>
            </a:r>
            <a:r>
              <a:rPr lang="en-US" sz="3200" dirty="0">
                <a:effectLst/>
              </a:rPr>
              <a:t>, </a:t>
            </a:r>
            <a:r>
              <a:rPr lang="en-US" sz="3200" dirty="0" err="1">
                <a:effectLst/>
              </a:rPr>
              <a:t>theo</a:t>
            </a:r>
            <a:r>
              <a:rPr lang="en-US" sz="3200" dirty="0">
                <a:effectLst/>
              </a:rPr>
              <a:t> </a:t>
            </a:r>
            <a:r>
              <a:rPr lang="en-US" sz="3200" dirty="0" err="1">
                <a:effectLst/>
              </a:rPr>
              <a:t>dõi</a:t>
            </a:r>
            <a:r>
              <a:rPr lang="en-US" sz="3200" dirty="0">
                <a:effectLst/>
              </a:rPr>
              <a:t> DIP </a:t>
            </a:r>
            <a:r>
              <a:rPr lang="en-US" sz="3200" dirty="0" smtClean="0">
                <a:effectLst/>
              </a:rPr>
              <a:t>(DTD  </a:t>
            </a:r>
            <a:r>
              <a:rPr lang="en-US" sz="3200" dirty="0" err="1">
                <a:effectLst/>
              </a:rPr>
              <a:t>và</a:t>
            </a:r>
            <a:r>
              <a:rPr lang="en-US" sz="3200" dirty="0">
                <a:effectLst/>
              </a:rPr>
              <a:t> </a:t>
            </a:r>
            <a:r>
              <a:rPr lang="en-US" sz="3200" dirty="0" err="1">
                <a:effectLst/>
              </a:rPr>
              <a:t>thai</a:t>
            </a:r>
            <a:r>
              <a:rPr lang="en-US" sz="3200" dirty="0" smtClean="0">
                <a:effectLst/>
              </a:rPr>
              <a:t>)</a:t>
            </a:r>
            <a:endParaRPr lang="en-US" sz="3200" dirty="0">
              <a:effectLst/>
            </a:endParaRPr>
          </a:p>
          <a:p>
            <a:pPr lvl="0"/>
            <a:r>
              <a:rPr lang="en-US" sz="3200" dirty="0" err="1">
                <a:effectLst/>
              </a:rPr>
              <a:t>Không</a:t>
            </a:r>
            <a:r>
              <a:rPr lang="en-US" sz="3200" dirty="0">
                <a:effectLst/>
              </a:rPr>
              <a:t> </a:t>
            </a:r>
            <a:r>
              <a:rPr lang="en-US" sz="3200" dirty="0" err="1">
                <a:effectLst/>
              </a:rPr>
              <a:t>thay</a:t>
            </a:r>
            <a:r>
              <a:rPr lang="en-US" sz="3200" dirty="0">
                <a:effectLst/>
              </a:rPr>
              <a:t> </a:t>
            </a:r>
            <a:r>
              <a:rPr lang="en-US" sz="3200" dirty="0" err="1">
                <a:effectLst/>
              </a:rPr>
              <a:t>thế</a:t>
            </a:r>
            <a:r>
              <a:rPr lang="en-US" sz="3200" dirty="0">
                <a:effectLst/>
              </a:rPr>
              <a:t> OGTT </a:t>
            </a:r>
            <a:r>
              <a:rPr lang="en-US" sz="3200" dirty="0" err="1">
                <a:effectLst/>
              </a:rPr>
              <a:t>để</a:t>
            </a:r>
            <a:r>
              <a:rPr lang="en-US" sz="3200" dirty="0">
                <a:effectLst/>
              </a:rPr>
              <a:t> </a:t>
            </a:r>
            <a:r>
              <a:rPr lang="en-US" sz="3200" dirty="0" err="1">
                <a:effectLst/>
              </a:rPr>
              <a:t>chẩn</a:t>
            </a:r>
            <a:r>
              <a:rPr lang="en-US" sz="3200" dirty="0">
                <a:effectLst/>
              </a:rPr>
              <a:t> </a:t>
            </a:r>
            <a:r>
              <a:rPr lang="en-US" sz="3200" dirty="0" err="1">
                <a:effectLst/>
              </a:rPr>
              <a:t>đoán</a:t>
            </a:r>
            <a:r>
              <a:rPr lang="en-US" sz="3200" dirty="0">
                <a:effectLst/>
              </a:rPr>
              <a:t> </a:t>
            </a:r>
            <a:r>
              <a:rPr lang="en-US" sz="3200" dirty="0" smtClean="0">
                <a:effectLst/>
              </a:rPr>
              <a:t>GDM</a:t>
            </a:r>
          </a:p>
          <a:p>
            <a:pPr marL="0" lvl="0" indent="0">
              <a:buNone/>
            </a:pPr>
            <a:endParaRPr lang="en-US" sz="3200" dirty="0">
              <a:effectLst/>
            </a:endParaRPr>
          </a:p>
        </p:txBody>
      </p:sp>
    </p:spTree>
    <p:extLst>
      <p:ext uri="{BB962C8B-B14F-4D97-AF65-F5344CB8AC3E}">
        <p14:creationId xmlns:p14="http://schemas.microsoft.com/office/powerpoint/2010/main" val="17255111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0" y="121024"/>
            <a:ext cx="9037692" cy="6005140"/>
          </a:xfrm>
        </p:spPr>
        <p:txBody>
          <a:bodyPr>
            <a:noAutofit/>
          </a:bodyPr>
          <a:lstStyle/>
          <a:p>
            <a:pPr marL="0" indent="0">
              <a:buNone/>
            </a:pPr>
            <a:r>
              <a:rPr lang="en-US" sz="3200" i="1" dirty="0" err="1">
                <a:solidFill>
                  <a:srgbClr val="CCFFCC"/>
                </a:solidFill>
                <a:effectLst/>
              </a:rPr>
              <a:t>Khuyến</a:t>
            </a:r>
            <a:r>
              <a:rPr lang="en-US" sz="3200" i="1" dirty="0">
                <a:solidFill>
                  <a:srgbClr val="CCFFCC"/>
                </a:solidFill>
                <a:effectLst/>
              </a:rPr>
              <a:t> </a:t>
            </a:r>
            <a:r>
              <a:rPr lang="en-US" sz="3200" i="1" dirty="0" err="1">
                <a:solidFill>
                  <a:srgbClr val="CCFFCC"/>
                </a:solidFill>
                <a:effectLst/>
              </a:rPr>
              <a:t>cáo</a:t>
            </a:r>
            <a:r>
              <a:rPr lang="en-US" sz="3200" i="1" dirty="0">
                <a:solidFill>
                  <a:srgbClr val="CCFFCC"/>
                </a:solidFill>
                <a:effectLst/>
              </a:rPr>
              <a:t> </a:t>
            </a:r>
            <a:r>
              <a:rPr lang="en-US" sz="3200" i="1" dirty="0" err="1">
                <a:solidFill>
                  <a:srgbClr val="CCFFCC"/>
                </a:solidFill>
                <a:effectLst/>
              </a:rPr>
              <a:t>kiểm</a:t>
            </a:r>
            <a:r>
              <a:rPr lang="en-US" sz="3200" i="1" dirty="0">
                <a:solidFill>
                  <a:srgbClr val="CCFFCC"/>
                </a:solidFill>
                <a:effectLst/>
              </a:rPr>
              <a:t> </a:t>
            </a:r>
            <a:r>
              <a:rPr lang="en-US" sz="3200" i="1" dirty="0" err="1">
                <a:solidFill>
                  <a:srgbClr val="CCFFCC"/>
                </a:solidFill>
                <a:effectLst/>
              </a:rPr>
              <a:t>soát</a:t>
            </a:r>
            <a:r>
              <a:rPr lang="en-US" sz="3200" i="1" dirty="0">
                <a:solidFill>
                  <a:srgbClr val="CCFFCC"/>
                </a:solidFill>
                <a:effectLst/>
              </a:rPr>
              <a:t> </a:t>
            </a:r>
            <a:r>
              <a:rPr lang="en-US" sz="3200" i="1" dirty="0" err="1">
                <a:solidFill>
                  <a:srgbClr val="CCFFCC"/>
                </a:solidFill>
                <a:effectLst/>
              </a:rPr>
              <a:t>đường</a:t>
            </a:r>
            <a:r>
              <a:rPr lang="en-US" sz="3200" i="1" dirty="0">
                <a:solidFill>
                  <a:srgbClr val="CCFFCC"/>
                </a:solidFill>
                <a:effectLst/>
              </a:rPr>
              <a:t> </a:t>
            </a:r>
            <a:r>
              <a:rPr lang="en-US" sz="3200" i="1" dirty="0" err="1">
                <a:solidFill>
                  <a:srgbClr val="CCFFCC"/>
                </a:solidFill>
                <a:effectLst/>
              </a:rPr>
              <a:t>huyết</a:t>
            </a:r>
            <a:r>
              <a:rPr lang="en-US" sz="3200" i="1" dirty="0">
                <a:solidFill>
                  <a:srgbClr val="CCFFCC"/>
                </a:solidFill>
                <a:effectLst/>
              </a:rPr>
              <a:t>:</a:t>
            </a:r>
          </a:p>
          <a:p>
            <a:r>
              <a:rPr lang="en-US" sz="3200" dirty="0" err="1">
                <a:effectLst/>
              </a:rPr>
              <a:t>Số</a:t>
            </a:r>
            <a:r>
              <a:rPr lang="en-US" sz="3200" dirty="0">
                <a:effectLst/>
              </a:rPr>
              <a:t> </a:t>
            </a:r>
            <a:r>
              <a:rPr lang="en-US" sz="3200" dirty="0" err="1">
                <a:effectLst/>
              </a:rPr>
              <a:t>lần</a:t>
            </a:r>
            <a:r>
              <a:rPr lang="en-US" sz="3200" dirty="0">
                <a:effectLst/>
              </a:rPr>
              <a:t> </a:t>
            </a:r>
            <a:r>
              <a:rPr lang="en-US" sz="3200" dirty="0" err="1">
                <a:effectLst/>
              </a:rPr>
              <a:t>theo</a:t>
            </a:r>
            <a:r>
              <a:rPr lang="en-US" sz="3200" dirty="0">
                <a:effectLst/>
              </a:rPr>
              <a:t> </a:t>
            </a:r>
            <a:r>
              <a:rPr lang="en-US" sz="3200" dirty="0" err="1">
                <a:effectLst/>
              </a:rPr>
              <a:t>dõi</a:t>
            </a:r>
            <a:r>
              <a:rPr lang="en-US" sz="3200" dirty="0">
                <a:effectLst/>
              </a:rPr>
              <a:t> ĐH </a:t>
            </a:r>
            <a:r>
              <a:rPr lang="en-US" sz="3200" dirty="0" err="1">
                <a:effectLst/>
              </a:rPr>
              <a:t>bao</a:t>
            </a:r>
            <a:r>
              <a:rPr lang="en-US" sz="3200" dirty="0">
                <a:effectLst/>
              </a:rPr>
              <a:t> </a:t>
            </a:r>
            <a:r>
              <a:rPr lang="en-US" sz="3200" dirty="0" err="1">
                <a:effectLst/>
              </a:rPr>
              <a:t>nhiêu</a:t>
            </a:r>
            <a:r>
              <a:rPr lang="en-US" sz="3200" dirty="0">
                <a:effectLst/>
              </a:rPr>
              <a:t> </a:t>
            </a:r>
            <a:r>
              <a:rPr lang="en-US" sz="3200" dirty="0" err="1">
                <a:effectLst/>
              </a:rPr>
              <a:t>lần</a:t>
            </a:r>
            <a:r>
              <a:rPr lang="en-US" sz="3200" dirty="0">
                <a:effectLst/>
              </a:rPr>
              <a:t> </a:t>
            </a:r>
            <a:r>
              <a:rPr lang="en-US" sz="3200" dirty="0" err="1">
                <a:effectLst/>
              </a:rPr>
              <a:t>trong</a:t>
            </a:r>
            <a:r>
              <a:rPr lang="en-US" sz="3200" dirty="0">
                <a:effectLst/>
              </a:rPr>
              <a:t> </a:t>
            </a:r>
            <a:r>
              <a:rPr lang="en-US" sz="3200" dirty="0" err="1">
                <a:effectLst/>
              </a:rPr>
              <a:t>ngày</a:t>
            </a:r>
            <a:r>
              <a:rPr lang="en-US" sz="3200" dirty="0">
                <a:effectLst/>
              </a:rPr>
              <a:t> </a:t>
            </a:r>
            <a:r>
              <a:rPr lang="en-US" sz="3200" dirty="0" err="1">
                <a:effectLst/>
              </a:rPr>
              <a:t>tối</a:t>
            </a:r>
            <a:r>
              <a:rPr lang="en-US" sz="3200" dirty="0">
                <a:effectLst/>
              </a:rPr>
              <a:t> </a:t>
            </a:r>
            <a:r>
              <a:rPr lang="en-US" sz="3200" dirty="0" err="1">
                <a:effectLst/>
              </a:rPr>
              <a:t>ưu</a:t>
            </a:r>
            <a:r>
              <a:rPr lang="en-US" sz="3200" dirty="0">
                <a:effectLst/>
              </a:rPr>
              <a:t> </a:t>
            </a:r>
            <a:r>
              <a:rPr lang="en-US" sz="3200" dirty="0" err="1">
                <a:effectLst/>
              </a:rPr>
              <a:t>vẫn</a:t>
            </a:r>
            <a:r>
              <a:rPr lang="en-US" sz="3200" dirty="0">
                <a:effectLst/>
              </a:rPr>
              <a:t> </a:t>
            </a:r>
            <a:r>
              <a:rPr lang="en-US" sz="3200" dirty="0" err="1">
                <a:effectLst/>
              </a:rPr>
              <a:t>còn</a:t>
            </a:r>
            <a:r>
              <a:rPr lang="en-US" sz="3200" dirty="0">
                <a:effectLst/>
              </a:rPr>
              <a:t> </a:t>
            </a:r>
            <a:r>
              <a:rPr lang="en-US" sz="3200" dirty="0" err="1">
                <a:effectLst/>
              </a:rPr>
              <a:t>bàn</a:t>
            </a:r>
            <a:r>
              <a:rPr lang="en-US" sz="3200" dirty="0">
                <a:effectLst/>
              </a:rPr>
              <a:t> </a:t>
            </a:r>
            <a:r>
              <a:rPr lang="en-US" sz="3200" dirty="0" err="1">
                <a:effectLst/>
              </a:rPr>
              <a:t>cãi</a:t>
            </a:r>
            <a:r>
              <a:rPr lang="en-US" sz="3200" dirty="0">
                <a:effectLst/>
              </a:rPr>
              <a:t>. </a:t>
            </a:r>
            <a:r>
              <a:rPr lang="en-US" sz="3200" dirty="0" err="1">
                <a:effectLst/>
              </a:rPr>
              <a:t>Không</a:t>
            </a:r>
            <a:r>
              <a:rPr lang="en-US" sz="3200" dirty="0">
                <a:effectLst/>
              </a:rPr>
              <a:t> </a:t>
            </a:r>
            <a:r>
              <a:rPr lang="en-US" sz="3200" dirty="0" err="1">
                <a:effectLst/>
              </a:rPr>
              <a:t>đủ</a:t>
            </a:r>
            <a:r>
              <a:rPr lang="en-US" sz="3200" dirty="0">
                <a:effectLst/>
              </a:rPr>
              <a:t> “</a:t>
            </a:r>
            <a:r>
              <a:rPr lang="en-US" sz="3200" dirty="0" err="1">
                <a:effectLst/>
              </a:rPr>
              <a:t>bằng</a:t>
            </a:r>
            <a:r>
              <a:rPr lang="en-US" sz="3200" dirty="0">
                <a:effectLst/>
              </a:rPr>
              <a:t> </a:t>
            </a:r>
            <a:r>
              <a:rPr lang="en-US" sz="3200" dirty="0" err="1">
                <a:effectLst/>
              </a:rPr>
              <a:t>chứng</a:t>
            </a:r>
            <a:r>
              <a:rPr lang="en-US" sz="3200" dirty="0">
                <a:effectLst/>
              </a:rPr>
              <a:t>” </a:t>
            </a:r>
            <a:r>
              <a:rPr lang="en-US" sz="3200" dirty="0" err="1">
                <a:effectLst/>
              </a:rPr>
              <a:t>từ</a:t>
            </a:r>
            <a:r>
              <a:rPr lang="en-US" sz="3200" dirty="0">
                <a:effectLst/>
              </a:rPr>
              <a:t> </a:t>
            </a:r>
            <a:r>
              <a:rPr lang="en-US" sz="3200" dirty="0" err="1">
                <a:effectLst/>
              </a:rPr>
              <a:t>một</a:t>
            </a:r>
            <a:r>
              <a:rPr lang="en-US" sz="3200" dirty="0">
                <a:effectLst/>
              </a:rPr>
              <a:t> RCT </a:t>
            </a:r>
            <a:r>
              <a:rPr lang="en-US" sz="3200" dirty="0" err="1">
                <a:effectLst/>
              </a:rPr>
              <a:t>nào</a:t>
            </a:r>
            <a:r>
              <a:rPr lang="en-US" sz="3200" dirty="0">
                <a:effectLst/>
              </a:rPr>
              <a:t> </a:t>
            </a:r>
            <a:r>
              <a:rPr lang="en-US" sz="3200" dirty="0" err="1">
                <a:effectLst/>
              </a:rPr>
              <a:t>cho</a:t>
            </a:r>
            <a:r>
              <a:rPr lang="en-US" sz="3200" dirty="0">
                <a:effectLst/>
              </a:rPr>
              <a:t> </a:t>
            </a:r>
            <a:r>
              <a:rPr lang="en-US" sz="3200" dirty="0" err="1">
                <a:effectLst/>
              </a:rPr>
              <a:t>khuyến</a:t>
            </a:r>
            <a:r>
              <a:rPr lang="en-US" sz="3200" dirty="0">
                <a:effectLst/>
              </a:rPr>
              <a:t> </a:t>
            </a:r>
            <a:r>
              <a:rPr lang="en-US" sz="3200" dirty="0" err="1">
                <a:effectLst/>
              </a:rPr>
              <a:t>cáo</a:t>
            </a:r>
            <a:r>
              <a:rPr lang="en-US" sz="3200" dirty="0">
                <a:effectLst/>
              </a:rPr>
              <a:t> </a:t>
            </a:r>
            <a:r>
              <a:rPr lang="en-US" sz="3200" dirty="0" err="1">
                <a:effectLst/>
              </a:rPr>
              <a:t>tần</a:t>
            </a:r>
            <a:r>
              <a:rPr lang="en-US" sz="3200" dirty="0">
                <a:effectLst/>
              </a:rPr>
              <a:t> </a:t>
            </a:r>
            <a:r>
              <a:rPr lang="en-US" sz="3200" dirty="0" err="1">
                <a:effectLst/>
              </a:rPr>
              <a:t>suất</a:t>
            </a:r>
            <a:r>
              <a:rPr lang="en-US" sz="3200" dirty="0">
                <a:effectLst/>
              </a:rPr>
              <a:t> </a:t>
            </a:r>
            <a:r>
              <a:rPr lang="en-US" sz="3200" dirty="0" err="1">
                <a:effectLst/>
              </a:rPr>
              <a:t>đặc</a:t>
            </a:r>
            <a:r>
              <a:rPr lang="en-US" sz="3200" dirty="0">
                <a:effectLst/>
              </a:rPr>
              <a:t> </a:t>
            </a:r>
            <a:r>
              <a:rPr lang="en-US" sz="3200" dirty="0" err="1">
                <a:effectLst/>
              </a:rPr>
              <a:t>hiệu</a:t>
            </a:r>
            <a:r>
              <a:rPr lang="en-US" sz="3200" dirty="0">
                <a:effectLst/>
              </a:rPr>
              <a:t> </a:t>
            </a:r>
            <a:r>
              <a:rPr lang="en-US" sz="3200" dirty="0" err="1" smtClean="0">
                <a:effectLst/>
              </a:rPr>
              <a:t>nào</a:t>
            </a:r>
            <a:endParaRPr lang="en-US" sz="3200" dirty="0" smtClean="0">
              <a:effectLst/>
            </a:endParaRPr>
          </a:p>
          <a:p>
            <a:pPr marL="0" indent="0">
              <a:buNone/>
            </a:pPr>
            <a:endParaRPr lang="en-US" sz="3200" dirty="0">
              <a:effectLst/>
            </a:endParaRPr>
          </a:p>
          <a:p>
            <a:r>
              <a:rPr lang="en-US" sz="3200" dirty="0">
                <a:effectLst/>
              </a:rPr>
              <a:t>ACOG: </a:t>
            </a:r>
            <a:r>
              <a:rPr lang="en-US" sz="3200" dirty="0" err="1">
                <a:effectLst/>
              </a:rPr>
              <a:t>thử</a:t>
            </a:r>
            <a:r>
              <a:rPr lang="en-US" sz="3200" dirty="0">
                <a:effectLst/>
              </a:rPr>
              <a:t> ĐH 4 </a:t>
            </a:r>
            <a:r>
              <a:rPr lang="en-US" sz="3200" dirty="0" err="1">
                <a:effectLst/>
              </a:rPr>
              <a:t>lần</a:t>
            </a:r>
            <a:r>
              <a:rPr lang="en-US" sz="3200" dirty="0">
                <a:effectLst/>
              </a:rPr>
              <a:t>/</a:t>
            </a:r>
            <a:r>
              <a:rPr lang="en-US" sz="3200" dirty="0" err="1">
                <a:effectLst/>
              </a:rPr>
              <a:t>ngày</a:t>
            </a:r>
            <a:r>
              <a:rPr lang="en-US" sz="3200" dirty="0">
                <a:effectLst/>
              </a:rPr>
              <a:t> (</a:t>
            </a:r>
            <a:r>
              <a:rPr lang="en-US" sz="3200" dirty="0" err="1">
                <a:effectLst/>
              </a:rPr>
              <a:t>gồm</a:t>
            </a:r>
            <a:r>
              <a:rPr lang="en-US" sz="3200" dirty="0">
                <a:effectLst/>
              </a:rPr>
              <a:t> ĐH </a:t>
            </a:r>
            <a:r>
              <a:rPr lang="en-US" sz="3200" dirty="0" err="1">
                <a:effectLst/>
              </a:rPr>
              <a:t>đói</a:t>
            </a:r>
            <a:r>
              <a:rPr lang="en-US" sz="3200" dirty="0">
                <a:effectLst/>
              </a:rPr>
              <a:t> </a:t>
            </a:r>
            <a:r>
              <a:rPr lang="en-US" sz="3200" dirty="0" err="1">
                <a:effectLst/>
              </a:rPr>
              <a:t>và</a:t>
            </a:r>
            <a:r>
              <a:rPr lang="en-US" sz="3200" dirty="0">
                <a:effectLst/>
              </a:rPr>
              <a:t> 1 </a:t>
            </a:r>
            <a:r>
              <a:rPr lang="en-US" sz="3200" dirty="0" err="1">
                <a:effectLst/>
              </a:rPr>
              <a:t>hoặc</a:t>
            </a:r>
            <a:r>
              <a:rPr lang="en-US" sz="3200" dirty="0">
                <a:effectLst/>
              </a:rPr>
              <a:t> 2 </a:t>
            </a:r>
            <a:r>
              <a:rPr lang="en-US" sz="3200" dirty="0" err="1">
                <a:effectLst/>
              </a:rPr>
              <a:t>giờ</a:t>
            </a:r>
            <a:r>
              <a:rPr lang="en-US" sz="3200" dirty="0">
                <a:effectLst/>
              </a:rPr>
              <a:t> </a:t>
            </a:r>
            <a:r>
              <a:rPr lang="en-US" sz="3200" dirty="0" err="1">
                <a:effectLst/>
              </a:rPr>
              <a:t>sau</a:t>
            </a:r>
            <a:r>
              <a:rPr lang="en-US" sz="3200" dirty="0">
                <a:effectLst/>
              </a:rPr>
              <a:t> </a:t>
            </a:r>
            <a:r>
              <a:rPr lang="en-US" sz="3200" dirty="0" err="1">
                <a:effectLst/>
              </a:rPr>
              <a:t>ăn</a:t>
            </a:r>
            <a:r>
              <a:rPr lang="en-US" sz="3200" dirty="0">
                <a:effectLst/>
              </a:rPr>
              <a:t> </a:t>
            </a:r>
            <a:r>
              <a:rPr lang="en-US" sz="3200" dirty="0" err="1">
                <a:effectLst/>
              </a:rPr>
              <a:t>sau</a:t>
            </a:r>
            <a:r>
              <a:rPr lang="en-US" sz="3200" dirty="0">
                <a:effectLst/>
              </a:rPr>
              <a:t> </a:t>
            </a:r>
            <a:r>
              <a:rPr lang="en-US" sz="3200" dirty="0" err="1">
                <a:effectLst/>
              </a:rPr>
              <a:t>mỗi</a:t>
            </a:r>
            <a:r>
              <a:rPr lang="en-US" sz="3200" dirty="0">
                <a:effectLst/>
              </a:rPr>
              <a:t> </a:t>
            </a:r>
            <a:r>
              <a:rPr lang="en-US" sz="3200" dirty="0" err="1">
                <a:effectLst/>
              </a:rPr>
              <a:t>bữa</a:t>
            </a:r>
            <a:r>
              <a:rPr lang="en-US" sz="3200" dirty="0">
                <a:effectLst/>
              </a:rPr>
              <a:t> </a:t>
            </a:r>
            <a:r>
              <a:rPr lang="en-US" sz="3200" dirty="0" err="1">
                <a:effectLst/>
              </a:rPr>
              <a:t>ăn</a:t>
            </a:r>
            <a:r>
              <a:rPr lang="en-US" sz="3200" dirty="0">
                <a:effectLst/>
              </a:rPr>
              <a:t>)  </a:t>
            </a:r>
            <a:endParaRPr lang="en-US" sz="3200" dirty="0" smtClean="0">
              <a:effectLst/>
            </a:endParaRPr>
          </a:p>
          <a:p>
            <a:r>
              <a:rPr lang="en-US" sz="3200" dirty="0" smtClean="0">
                <a:effectLst/>
              </a:rPr>
              <a:t>ADA</a:t>
            </a:r>
            <a:r>
              <a:rPr lang="en-US" sz="3200" dirty="0">
                <a:effectLst/>
              </a:rPr>
              <a:t>: </a:t>
            </a:r>
            <a:r>
              <a:rPr lang="en-US" sz="3200" dirty="0" err="1">
                <a:effectLst/>
              </a:rPr>
              <a:t>trước</a:t>
            </a:r>
            <a:r>
              <a:rPr lang="en-US" sz="3200" dirty="0">
                <a:effectLst/>
              </a:rPr>
              <a:t> </a:t>
            </a:r>
            <a:r>
              <a:rPr lang="en-US" sz="3200" dirty="0" err="1">
                <a:effectLst/>
              </a:rPr>
              <a:t>và</a:t>
            </a:r>
            <a:r>
              <a:rPr lang="en-US" sz="3200" dirty="0">
                <a:effectLst/>
              </a:rPr>
              <a:t> </a:t>
            </a:r>
            <a:r>
              <a:rPr lang="en-US" sz="3200" dirty="0" err="1">
                <a:effectLst/>
              </a:rPr>
              <a:t>sau</a:t>
            </a:r>
            <a:r>
              <a:rPr lang="en-US" sz="3200" dirty="0">
                <a:effectLst/>
              </a:rPr>
              <a:t> </a:t>
            </a:r>
            <a:r>
              <a:rPr lang="en-US" sz="3200" dirty="0" err="1">
                <a:effectLst/>
              </a:rPr>
              <a:t>ăn</a:t>
            </a:r>
            <a:r>
              <a:rPr lang="en-US" sz="3200" dirty="0">
                <a:effectLst/>
              </a:rPr>
              <a:t>, </a:t>
            </a:r>
            <a:r>
              <a:rPr lang="en-US" sz="3200" dirty="0" err="1">
                <a:effectLst/>
              </a:rPr>
              <a:t>không</a:t>
            </a:r>
            <a:r>
              <a:rPr lang="en-US" sz="3200" dirty="0">
                <a:effectLst/>
              </a:rPr>
              <a:t> </a:t>
            </a:r>
            <a:r>
              <a:rPr lang="en-US" sz="3200" dirty="0" err="1">
                <a:effectLst/>
              </a:rPr>
              <a:t>khuyến</a:t>
            </a:r>
            <a:r>
              <a:rPr lang="en-US" sz="3200" dirty="0">
                <a:effectLst/>
              </a:rPr>
              <a:t> </a:t>
            </a:r>
            <a:r>
              <a:rPr lang="en-US" sz="3200" dirty="0" err="1">
                <a:effectLst/>
              </a:rPr>
              <a:t>cáo</a:t>
            </a:r>
            <a:r>
              <a:rPr lang="en-US" sz="3200" dirty="0">
                <a:effectLst/>
              </a:rPr>
              <a:t> </a:t>
            </a:r>
            <a:r>
              <a:rPr lang="en-US" sz="3200" dirty="0" err="1">
                <a:effectLst/>
              </a:rPr>
              <a:t>số</a:t>
            </a:r>
            <a:r>
              <a:rPr lang="en-US" sz="3200" dirty="0">
                <a:effectLst/>
              </a:rPr>
              <a:t> </a:t>
            </a:r>
            <a:r>
              <a:rPr lang="en-US" sz="3200" dirty="0" err="1">
                <a:effectLst/>
              </a:rPr>
              <a:t>lần</a:t>
            </a:r>
            <a:r>
              <a:rPr lang="en-US" sz="3200" dirty="0">
                <a:effectLst/>
              </a:rPr>
              <a:t> </a:t>
            </a:r>
            <a:endParaRPr lang="en-US" sz="3200" dirty="0"/>
          </a:p>
        </p:txBody>
      </p:sp>
    </p:spTree>
    <p:extLst>
      <p:ext uri="{BB962C8B-B14F-4D97-AF65-F5344CB8AC3E}">
        <p14:creationId xmlns:p14="http://schemas.microsoft.com/office/powerpoint/2010/main" val="16477585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err="1" smtClean="0">
                <a:solidFill>
                  <a:srgbClr val="CCFFCC"/>
                </a:solidFill>
              </a:rPr>
              <a:t>Mục</a:t>
            </a:r>
            <a:r>
              <a:rPr lang="en-US" sz="4400" dirty="0" smtClean="0">
                <a:solidFill>
                  <a:srgbClr val="CCFFCC"/>
                </a:solidFill>
              </a:rPr>
              <a:t> </a:t>
            </a:r>
            <a:r>
              <a:rPr lang="en-US" sz="4400" dirty="0" err="1" smtClean="0">
                <a:solidFill>
                  <a:srgbClr val="CCFFCC"/>
                </a:solidFill>
              </a:rPr>
              <a:t>tiêu</a:t>
            </a:r>
            <a:r>
              <a:rPr lang="en-US" sz="4400" dirty="0" smtClean="0">
                <a:solidFill>
                  <a:srgbClr val="CCFFCC"/>
                </a:solidFill>
              </a:rPr>
              <a:t> ĐH </a:t>
            </a:r>
            <a:r>
              <a:rPr lang="en-US" sz="4400" dirty="0" err="1" smtClean="0">
                <a:solidFill>
                  <a:srgbClr val="CCFFCC"/>
                </a:solidFill>
              </a:rPr>
              <a:t>khi</a:t>
            </a:r>
            <a:r>
              <a:rPr lang="en-US" sz="4400" dirty="0" smtClean="0">
                <a:solidFill>
                  <a:srgbClr val="CCFFCC"/>
                </a:solidFill>
              </a:rPr>
              <a:t> </a:t>
            </a:r>
            <a:r>
              <a:rPr lang="en-US" sz="4400" dirty="0" err="1" smtClean="0">
                <a:solidFill>
                  <a:srgbClr val="CCFFCC"/>
                </a:solidFill>
              </a:rPr>
              <a:t>điều</a:t>
            </a:r>
            <a:r>
              <a:rPr lang="en-US" sz="4400" dirty="0" smtClean="0">
                <a:solidFill>
                  <a:srgbClr val="CCFFCC"/>
                </a:solidFill>
              </a:rPr>
              <a:t> </a:t>
            </a:r>
            <a:r>
              <a:rPr lang="en-US" sz="4400" dirty="0" err="1" smtClean="0">
                <a:solidFill>
                  <a:srgbClr val="CCFFCC"/>
                </a:solidFill>
              </a:rPr>
              <a:t>trị</a:t>
            </a:r>
            <a:r>
              <a:rPr lang="en-US" sz="4400" dirty="0" smtClean="0">
                <a:solidFill>
                  <a:srgbClr val="CCFFCC"/>
                </a:solidFill>
              </a:rPr>
              <a:t> </a:t>
            </a:r>
            <a:endParaRPr lang="en-US" sz="4400" dirty="0">
              <a:solidFill>
                <a:srgbClr val="CCFFCC"/>
              </a:solidFill>
            </a:endParaRPr>
          </a:p>
        </p:txBody>
      </p:sp>
      <p:sp>
        <p:nvSpPr>
          <p:cNvPr id="3" name="Content Placeholder 2"/>
          <p:cNvSpPr>
            <a:spLocks noGrp="1"/>
          </p:cNvSpPr>
          <p:nvPr>
            <p:ph idx="1"/>
          </p:nvPr>
        </p:nvSpPr>
        <p:spPr>
          <a:xfrm>
            <a:off x="249472" y="1417528"/>
            <a:ext cx="8894528" cy="4708635"/>
          </a:xfrm>
        </p:spPr>
        <p:txBody>
          <a:bodyPr>
            <a:noAutofit/>
          </a:bodyPr>
          <a:lstStyle/>
          <a:p>
            <a:pPr marL="0" indent="0">
              <a:buNone/>
            </a:pPr>
            <a:r>
              <a:rPr lang="en-US" sz="3200" u="sng" dirty="0" smtClean="0">
                <a:effectLst/>
              </a:rPr>
              <a:t>ADA 2015</a:t>
            </a:r>
            <a:endParaRPr lang="en-US" sz="3200" u="sng" dirty="0">
              <a:effectLst/>
            </a:endParaRPr>
          </a:p>
          <a:p>
            <a:pPr lvl="0"/>
            <a:r>
              <a:rPr lang="en-US" sz="3200" b="1" dirty="0">
                <a:solidFill>
                  <a:srgbClr val="FFFF00"/>
                </a:solidFill>
                <a:effectLst/>
              </a:rPr>
              <a:t>ĐH </a:t>
            </a:r>
            <a:r>
              <a:rPr lang="en-US" sz="3200" b="1" dirty="0" err="1">
                <a:solidFill>
                  <a:srgbClr val="FFFF00"/>
                </a:solidFill>
                <a:effectLst/>
              </a:rPr>
              <a:t>trong</a:t>
            </a:r>
            <a:r>
              <a:rPr lang="en-US" sz="3200" b="1" dirty="0">
                <a:solidFill>
                  <a:srgbClr val="FFFF00"/>
                </a:solidFill>
                <a:effectLst/>
              </a:rPr>
              <a:t> </a:t>
            </a:r>
            <a:r>
              <a:rPr lang="en-US" sz="3200" b="1" dirty="0" err="1">
                <a:solidFill>
                  <a:srgbClr val="FFFF00"/>
                </a:solidFill>
                <a:effectLst/>
              </a:rPr>
              <a:t>thai</a:t>
            </a:r>
            <a:r>
              <a:rPr lang="en-US" sz="3200" b="1" dirty="0">
                <a:solidFill>
                  <a:srgbClr val="FFFF00"/>
                </a:solidFill>
                <a:effectLst/>
              </a:rPr>
              <a:t> </a:t>
            </a:r>
            <a:r>
              <a:rPr lang="en-US" sz="3200" b="1" dirty="0" err="1">
                <a:solidFill>
                  <a:srgbClr val="FFFF00"/>
                </a:solidFill>
                <a:effectLst/>
              </a:rPr>
              <a:t>kỳ</a:t>
            </a:r>
            <a:r>
              <a:rPr lang="en-US" sz="3200" b="1" dirty="0">
                <a:solidFill>
                  <a:srgbClr val="FFFF00"/>
                </a:solidFill>
                <a:effectLst/>
              </a:rPr>
              <a:t>:</a:t>
            </a:r>
          </a:p>
          <a:p>
            <a:pPr lvl="1"/>
            <a:r>
              <a:rPr lang="en-US" sz="3200" dirty="0">
                <a:effectLst/>
              </a:rPr>
              <a:t>ĐH </a:t>
            </a:r>
            <a:r>
              <a:rPr lang="en-US" sz="3200" dirty="0" err="1">
                <a:effectLst/>
              </a:rPr>
              <a:t>đói</a:t>
            </a:r>
            <a:r>
              <a:rPr lang="en-US" sz="3200" dirty="0">
                <a:effectLst/>
              </a:rPr>
              <a:t> &lt; 5.3 </a:t>
            </a:r>
            <a:r>
              <a:rPr lang="en-US" sz="3200" dirty="0" err="1">
                <a:effectLst/>
              </a:rPr>
              <a:t>mmol</a:t>
            </a:r>
            <a:r>
              <a:rPr lang="en-US" sz="3200" dirty="0">
                <a:effectLst/>
              </a:rPr>
              <a:t>/L (95 mg/</a:t>
            </a:r>
            <a:r>
              <a:rPr lang="en-US" sz="3200" dirty="0" err="1">
                <a:effectLst/>
              </a:rPr>
              <a:t>dL</a:t>
            </a:r>
            <a:r>
              <a:rPr lang="en-US" sz="3200" dirty="0">
                <a:effectLst/>
              </a:rPr>
              <a:t>)</a:t>
            </a:r>
          </a:p>
          <a:p>
            <a:pPr lvl="1"/>
            <a:r>
              <a:rPr lang="en-US" sz="3200" dirty="0">
                <a:effectLst/>
              </a:rPr>
              <a:t>ĐH 1 </a:t>
            </a:r>
            <a:r>
              <a:rPr lang="en-US" sz="3200" dirty="0" err="1">
                <a:effectLst/>
              </a:rPr>
              <a:t>giờ</a:t>
            </a:r>
            <a:r>
              <a:rPr lang="en-US" sz="3200" dirty="0">
                <a:effectLst/>
              </a:rPr>
              <a:t> </a:t>
            </a:r>
            <a:r>
              <a:rPr lang="en-US" sz="3200" dirty="0" err="1">
                <a:effectLst/>
              </a:rPr>
              <a:t>sau</a:t>
            </a:r>
            <a:r>
              <a:rPr lang="en-US" sz="3200" dirty="0">
                <a:effectLst/>
              </a:rPr>
              <a:t> </a:t>
            </a:r>
            <a:r>
              <a:rPr lang="en-US" sz="3200" dirty="0" err="1">
                <a:effectLst/>
              </a:rPr>
              <a:t>ăn</a:t>
            </a:r>
            <a:r>
              <a:rPr lang="en-US" sz="3200" dirty="0">
                <a:effectLst/>
              </a:rPr>
              <a:t> &lt; 7.8 </a:t>
            </a:r>
            <a:r>
              <a:rPr lang="en-US" sz="3200" dirty="0" err="1">
                <a:effectLst/>
              </a:rPr>
              <a:t>mmol</a:t>
            </a:r>
            <a:r>
              <a:rPr lang="en-US" sz="3200" dirty="0">
                <a:effectLst/>
              </a:rPr>
              <a:t>/L (140 mg/dl)</a:t>
            </a:r>
          </a:p>
          <a:p>
            <a:pPr lvl="1"/>
            <a:r>
              <a:rPr lang="en-US" sz="3200" dirty="0">
                <a:effectLst/>
              </a:rPr>
              <a:t>ĐH 2g </a:t>
            </a:r>
            <a:r>
              <a:rPr lang="en-US" sz="3200" dirty="0" err="1">
                <a:effectLst/>
              </a:rPr>
              <a:t>sau</a:t>
            </a:r>
            <a:r>
              <a:rPr lang="en-US" sz="3200" dirty="0">
                <a:effectLst/>
              </a:rPr>
              <a:t> </a:t>
            </a:r>
            <a:r>
              <a:rPr lang="en-US" sz="3200" dirty="0" err="1">
                <a:effectLst/>
              </a:rPr>
              <a:t>ăn</a:t>
            </a:r>
            <a:r>
              <a:rPr lang="en-US" sz="3200" dirty="0">
                <a:effectLst/>
              </a:rPr>
              <a:t> &lt;6.7 </a:t>
            </a:r>
            <a:r>
              <a:rPr lang="en-US" sz="3200" dirty="0" err="1">
                <a:effectLst/>
              </a:rPr>
              <a:t>mmol</a:t>
            </a:r>
            <a:r>
              <a:rPr lang="en-US" sz="3200" dirty="0">
                <a:effectLst/>
              </a:rPr>
              <a:t>/L (120mg/</a:t>
            </a:r>
            <a:r>
              <a:rPr lang="en-US" sz="3200" dirty="0" err="1">
                <a:effectLst/>
              </a:rPr>
              <a:t>dL</a:t>
            </a:r>
            <a:r>
              <a:rPr lang="en-US" sz="3200" dirty="0" smtClean="0">
                <a:effectLst/>
              </a:rPr>
              <a:t>)</a:t>
            </a:r>
          </a:p>
          <a:p>
            <a:pPr lvl="1"/>
            <a:endParaRPr lang="en-US" sz="3200" dirty="0">
              <a:effectLst/>
            </a:endParaRPr>
          </a:p>
          <a:p>
            <a:pPr lvl="0"/>
            <a:r>
              <a:rPr lang="en-US" sz="3200" b="1" dirty="0">
                <a:solidFill>
                  <a:srgbClr val="FFFF00"/>
                </a:solidFill>
                <a:effectLst/>
              </a:rPr>
              <a:t>ĐH </a:t>
            </a:r>
            <a:r>
              <a:rPr lang="en-US" sz="3200" b="1" dirty="0" err="1">
                <a:solidFill>
                  <a:srgbClr val="FFFF00"/>
                </a:solidFill>
                <a:effectLst/>
              </a:rPr>
              <a:t>trong</a:t>
            </a:r>
            <a:r>
              <a:rPr lang="en-US" sz="3200" b="1" dirty="0">
                <a:solidFill>
                  <a:srgbClr val="FFFF00"/>
                </a:solidFill>
                <a:effectLst/>
              </a:rPr>
              <a:t> </a:t>
            </a:r>
            <a:r>
              <a:rPr lang="en-US" sz="3200" b="1" dirty="0" err="1">
                <a:solidFill>
                  <a:srgbClr val="FFFF00"/>
                </a:solidFill>
                <a:effectLst/>
              </a:rPr>
              <a:t>chuyển</a:t>
            </a:r>
            <a:r>
              <a:rPr lang="en-US" sz="3200" b="1" dirty="0">
                <a:solidFill>
                  <a:srgbClr val="FFFF00"/>
                </a:solidFill>
                <a:effectLst/>
              </a:rPr>
              <a:t> </a:t>
            </a:r>
            <a:r>
              <a:rPr lang="en-US" sz="3200" b="1" dirty="0" err="1">
                <a:solidFill>
                  <a:srgbClr val="FFFF00"/>
                </a:solidFill>
                <a:effectLst/>
              </a:rPr>
              <a:t>dạ</a:t>
            </a:r>
            <a:r>
              <a:rPr lang="en-US" sz="3200" b="1" dirty="0">
                <a:solidFill>
                  <a:srgbClr val="FFFF00"/>
                </a:solidFill>
                <a:effectLst/>
              </a:rPr>
              <a:t> </a:t>
            </a:r>
            <a:r>
              <a:rPr lang="en-US" sz="3200" b="1" dirty="0" err="1" smtClean="0">
                <a:solidFill>
                  <a:srgbClr val="FFFF00"/>
                </a:solidFill>
                <a:effectLst/>
              </a:rPr>
              <a:t>sinh</a:t>
            </a:r>
            <a:r>
              <a:rPr lang="en-US" sz="3200" b="1" dirty="0" smtClean="0">
                <a:effectLst/>
              </a:rPr>
              <a:t>: </a:t>
            </a:r>
            <a:r>
              <a:rPr lang="en-US" sz="3200" dirty="0" smtClean="0">
                <a:effectLst/>
              </a:rPr>
              <a:t>4</a:t>
            </a:r>
            <a:r>
              <a:rPr lang="en-US" sz="3200" dirty="0">
                <a:effectLst/>
              </a:rPr>
              <a:t>-7 </a:t>
            </a:r>
            <a:r>
              <a:rPr lang="en-US" sz="3200" dirty="0" err="1">
                <a:effectLst/>
              </a:rPr>
              <a:t>mmol</a:t>
            </a:r>
            <a:r>
              <a:rPr lang="en-US" sz="3200" dirty="0">
                <a:effectLst/>
              </a:rPr>
              <a:t>/L (72-126 mg/</a:t>
            </a:r>
            <a:r>
              <a:rPr lang="en-US" sz="3200" dirty="0" err="1">
                <a:effectLst/>
              </a:rPr>
              <a:t>dL</a:t>
            </a:r>
            <a:r>
              <a:rPr lang="en-US" sz="3200" dirty="0">
                <a:effectLst/>
              </a:rPr>
              <a:t>)</a:t>
            </a:r>
          </a:p>
          <a:p>
            <a:endParaRPr lang="en-US" sz="3200" dirty="0"/>
          </a:p>
        </p:txBody>
      </p:sp>
    </p:spTree>
    <p:extLst>
      <p:ext uri="{BB962C8B-B14F-4D97-AF65-F5344CB8AC3E}">
        <p14:creationId xmlns:p14="http://schemas.microsoft.com/office/powerpoint/2010/main" val="31530186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32" y="121023"/>
            <a:ext cx="8788219" cy="1429871"/>
          </a:xfrm>
        </p:spPr>
        <p:txBody>
          <a:bodyPr>
            <a:normAutofit fontScale="90000"/>
          </a:bodyPr>
          <a:lstStyle/>
          <a:p>
            <a:r>
              <a:rPr lang="en-US" dirty="0" smtClean="0">
                <a:solidFill>
                  <a:srgbClr val="CCFFCC"/>
                </a:solidFill>
              </a:rPr>
              <a:t>TD </a:t>
            </a:r>
            <a:r>
              <a:rPr lang="en-US" dirty="0" err="1" smtClean="0">
                <a:solidFill>
                  <a:srgbClr val="CCFFCC"/>
                </a:solidFill>
              </a:rPr>
              <a:t>đường</a:t>
            </a:r>
            <a:r>
              <a:rPr lang="en-US" dirty="0" smtClean="0">
                <a:solidFill>
                  <a:srgbClr val="CCFFCC"/>
                </a:solidFill>
              </a:rPr>
              <a:t> </a:t>
            </a:r>
            <a:r>
              <a:rPr lang="en-US" dirty="0" err="1" smtClean="0">
                <a:solidFill>
                  <a:srgbClr val="CCFFCC"/>
                </a:solidFill>
              </a:rPr>
              <a:t>huyết</a:t>
            </a:r>
            <a:r>
              <a:rPr lang="en-US" dirty="0" smtClean="0">
                <a:solidFill>
                  <a:srgbClr val="CCFFCC"/>
                </a:solidFill>
              </a:rPr>
              <a:t> </a:t>
            </a:r>
            <a:r>
              <a:rPr lang="en-US" dirty="0" err="1" smtClean="0">
                <a:solidFill>
                  <a:srgbClr val="CCFFCC"/>
                </a:solidFill>
              </a:rPr>
              <a:t>khi</a:t>
            </a:r>
            <a:r>
              <a:rPr lang="en-US" dirty="0" smtClean="0">
                <a:solidFill>
                  <a:srgbClr val="CCFFCC"/>
                </a:solidFill>
              </a:rPr>
              <a:t> </a:t>
            </a:r>
            <a:r>
              <a:rPr lang="en-US" dirty="0" err="1" smtClean="0">
                <a:solidFill>
                  <a:srgbClr val="CCFFCC"/>
                </a:solidFill>
              </a:rPr>
              <a:t>vào</a:t>
            </a:r>
            <a:r>
              <a:rPr lang="en-US" dirty="0" smtClean="0">
                <a:solidFill>
                  <a:srgbClr val="CCFFCC"/>
                </a:solidFill>
              </a:rPr>
              <a:t> </a:t>
            </a:r>
            <a:r>
              <a:rPr lang="en-US" dirty="0" err="1" smtClean="0">
                <a:solidFill>
                  <a:srgbClr val="CCFFCC"/>
                </a:solidFill>
              </a:rPr>
              <a:t>chuyển</a:t>
            </a:r>
            <a:r>
              <a:rPr lang="en-US" dirty="0" smtClean="0">
                <a:solidFill>
                  <a:srgbClr val="CCFFCC"/>
                </a:solidFill>
              </a:rPr>
              <a:t> </a:t>
            </a:r>
            <a:r>
              <a:rPr lang="en-US" dirty="0" err="1" smtClean="0">
                <a:solidFill>
                  <a:srgbClr val="CCFFCC"/>
                </a:solidFill>
              </a:rPr>
              <a:t>dạ</a:t>
            </a:r>
            <a:endParaRPr lang="en-US" dirty="0">
              <a:solidFill>
                <a:srgbClr val="CCFFCC"/>
              </a:solidFill>
            </a:endParaRPr>
          </a:p>
        </p:txBody>
      </p:sp>
      <p:sp>
        <p:nvSpPr>
          <p:cNvPr id="3" name="Content Placeholder 2"/>
          <p:cNvSpPr>
            <a:spLocks noGrp="1"/>
          </p:cNvSpPr>
          <p:nvPr>
            <p:ph idx="1"/>
          </p:nvPr>
        </p:nvSpPr>
        <p:spPr>
          <a:xfrm>
            <a:off x="685800" y="1869141"/>
            <a:ext cx="8340551" cy="4257022"/>
          </a:xfrm>
        </p:spPr>
        <p:txBody>
          <a:bodyPr>
            <a:normAutofit/>
          </a:bodyPr>
          <a:lstStyle/>
          <a:p>
            <a:r>
              <a:rPr lang="en-US" sz="3200" dirty="0" smtClean="0"/>
              <a:t>Theo </a:t>
            </a:r>
            <a:r>
              <a:rPr lang="en-US" sz="3200" dirty="0" err="1" smtClean="0"/>
              <a:t>dõi</a:t>
            </a:r>
            <a:r>
              <a:rPr lang="en-US" sz="3200" dirty="0" smtClean="0"/>
              <a:t> </a:t>
            </a:r>
            <a:r>
              <a:rPr lang="en-US" sz="3200" dirty="0" err="1" smtClean="0"/>
              <a:t>đường</a:t>
            </a:r>
            <a:r>
              <a:rPr lang="en-US" sz="3200" dirty="0" smtClean="0"/>
              <a:t> </a:t>
            </a:r>
            <a:r>
              <a:rPr lang="en-US" sz="3200" dirty="0" err="1" smtClean="0"/>
              <a:t>huyết</a:t>
            </a:r>
            <a:r>
              <a:rPr lang="en-US" sz="3200" dirty="0" smtClean="0"/>
              <a:t> </a:t>
            </a:r>
            <a:r>
              <a:rPr lang="en-US" sz="3200" dirty="0" err="1" smtClean="0"/>
              <a:t>mỗi</a:t>
            </a:r>
            <a:r>
              <a:rPr lang="en-US" sz="3200" dirty="0" smtClean="0"/>
              <a:t> </a:t>
            </a:r>
            <a:r>
              <a:rPr lang="en-US" sz="3200" dirty="0" err="1" smtClean="0"/>
              <a:t>giờ</a:t>
            </a:r>
            <a:endParaRPr lang="en-US" sz="3200" dirty="0" smtClean="0"/>
          </a:p>
          <a:p>
            <a:r>
              <a:rPr lang="en-US" sz="3200" dirty="0"/>
              <a:t> </a:t>
            </a:r>
            <a:r>
              <a:rPr lang="en-US" sz="3200" dirty="0" err="1" smtClean="0"/>
              <a:t>Duy</a:t>
            </a:r>
            <a:r>
              <a:rPr lang="en-US" sz="3200" dirty="0" smtClean="0"/>
              <a:t> </a:t>
            </a:r>
            <a:r>
              <a:rPr lang="en-US" sz="3200" dirty="0" err="1" smtClean="0"/>
              <a:t>trì</a:t>
            </a:r>
            <a:r>
              <a:rPr lang="en-US" sz="3200" dirty="0" smtClean="0"/>
              <a:t> </a:t>
            </a:r>
            <a:r>
              <a:rPr lang="en-US" sz="3200" dirty="0" err="1" smtClean="0"/>
              <a:t>đường</a:t>
            </a:r>
            <a:r>
              <a:rPr lang="en-US" sz="3200" dirty="0" smtClean="0"/>
              <a:t> </a:t>
            </a:r>
            <a:r>
              <a:rPr lang="en-US" sz="3200" dirty="0" err="1" smtClean="0"/>
              <a:t>huyết</a:t>
            </a:r>
            <a:r>
              <a:rPr lang="en-US" sz="3200" dirty="0" smtClean="0"/>
              <a:t> 4-7 </a:t>
            </a:r>
            <a:r>
              <a:rPr lang="en-US" sz="3200" dirty="0" err="1" smtClean="0"/>
              <a:t>mmol</a:t>
            </a:r>
            <a:r>
              <a:rPr lang="en-US" sz="3200" dirty="0" smtClean="0"/>
              <a:t>/L</a:t>
            </a:r>
          </a:p>
          <a:p>
            <a:r>
              <a:rPr lang="en-US" sz="3200" dirty="0"/>
              <a:t> </a:t>
            </a:r>
            <a:r>
              <a:rPr lang="en-US" sz="3200" dirty="0" err="1" smtClean="0"/>
              <a:t>Truyền</a:t>
            </a:r>
            <a:r>
              <a:rPr lang="en-US" sz="3200" dirty="0" smtClean="0"/>
              <a:t> </a:t>
            </a:r>
            <a:r>
              <a:rPr lang="en-US" sz="3200" dirty="0" err="1" smtClean="0"/>
              <a:t>dextro</a:t>
            </a:r>
            <a:r>
              <a:rPr lang="en-US" sz="3200" dirty="0"/>
              <a:t> </a:t>
            </a:r>
            <a:r>
              <a:rPr lang="en-US" sz="3200" dirty="0" err="1" smtClean="0"/>
              <a:t>khi</a:t>
            </a:r>
            <a:r>
              <a:rPr lang="en-US" sz="3200" dirty="0" smtClean="0"/>
              <a:t> </a:t>
            </a:r>
            <a:r>
              <a:rPr lang="en-US" sz="3200" dirty="0" err="1" smtClean="0"/>
              <a:t>đường</a:t>
            </a:r>
            <a:r>
              <a:rPr lang="en-US" sz="3200" dirty="0" smtClean="0"/>
              <a:t> </a:t>
            </a:r>
            <a:r>
              <a:rPr lang="en-US" sz="3200" dirty="0" err="1" smtClean="0"/>
              <a:t>huyết</a:t>
            </a:r>
            <a:r>
              <a:rPr lang="en-US" sz="3200" dirty="0" smtClean="0"/>
              <a:t> &lt;4mmol/L</a:t>
            </a:r>
          </a:p>
          <a:p>
            <a:r>
              <a:rPr lang="en-US" sz="3200" dirty="0" err="1" smtClean="0"/>
              <a:t>Sử</a:t>
            </a:r>
            <a:r>
              <a:rPr lang="en-US" sz="3200" dirty="0" smtClean="0"/>
              <a:t> </a:t>
            </a:r>
            <a:r>
              <a:rPr lang="en-US" sz="3200" dirty="0" err="1" smtClean="0"/>
              <a:t>dụng</a:t>
            </a:r>
            <a:r>
              <a:rPr lang="en-US" sz="3200" dirty="0" smtClean="0"/>
              <a:t> insulin </a:t>
            </a:r>
            <a:r>
              <a:rPr lang="en-US" sz="3200" dirty="0" err="1" smtClean="0"/>
              <a:t>khi</a:t>
            </a:r>
            <a:r>
              <a:rPr lang="en-US" sz="3200" dirty="0" smtClean="0"/>
              <a:t> </a:t>
            </a:r>
            <a:r>
              <a:rPr lang="en-US" sz="3200" dirty="0" err="1" smtClean="0"/>
              <a:t>đường</a:t>
            </a:r>
            <a:r>
              <a:rPr lang="en-US" sz="3200" dirty="0" smtClean="0"/>
              <a:t> </a:t>
            </a:r>
            <a:r>
              <a:rPr lang="en-US" sz="3200" dirty="0" err="1" smtClean="0"/>
              <a:t>huyết</a:t>
            </a:r>
            <a:r>
              <a:rPr lang="en-US" sz="3200" dirty="0" smtClean="0"/>
              <a:t> &gt;7mmol/L</a:t>
            </a:r>
            <a:endParaRPr lang="en-US" sz="3200" dirty="0"/>
          </a:p>
        </p:txBody>
      </p:sp>
    </p:spTree>
    <p:extLst>
      <p:ext uri="{BB962C8B-B14F-4D97-AF65-F5344CB8AC3E}">
        <p14:creationId xmlns:p14="http://schemas.microsoft.com/office/powerpoint/2010/main" val="37936156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ntitled 1.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532990"/>
            <a:ext cx="9144000" cy="6067020"/>
          </a:xfrm>
          <a:prstGeom prst="rect">
            <a:avLst/>
          </a:prstGeom>
        </p:spPr>
      </p:pic>
    </p:spTree>
    <p:extLst>
      <p:ext uri="{BB962C8B-B14F-4D97-AF65-F5344CB8AC3E}">
        <p14:creationId xmlns:p14="http://schemas.microsoft.com/office/powerpoint/2010/main" val="3785877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3"/>
          <p:cNvSpPr>
            <a:spLocks noGrp="1" noChangeArrowheads="1"/>
          </p:cNvSpPr>
          <p:nvPr>
            <p:ph type="title"/>
          </p:nvPr>
        </p:nvSpPr>
        <p:spPr/>
        <p:txBody>
          <a:bodyPr/>
          <a:lstStyle/>
          <a:p>
            <a:pPr eaLnBrk="1" hangingPunct="1"/>
            <a:r>
              <a:rPr lang="en-US" sz="2800">
                <a:latin typeface="Arial" charset="0"/>
              </a:rPr>
              <a:t>Glycemic Targets in Pregnancy</a:t>
            </a:r>
          </a:p>
        </p:txBody>
      </p:sp>
      <p:sp>
        <p:nvSpPr>
          <p:cNvPr id="23554" name="Text Box 5"/>
          <p:cNvSpPr txBox="1">
            <a:spLocks noChangeArrowheads="1"/>
          </p:cNvSpPr>
          <p:nvPr/>
        </p:nvSpPr>
        <p:spPr bwMode="auto">
          <a:xfrm rot="10800000" flipV="1">
            <a:off x="152400" y="6188075"/>
            <a:ext cx="28765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imes New Roman" charset="0"/>
                <a:ea typeface="ＭＳ Ｐゴシック" charset="0"/>
                <a:cs typeface="ＭＳ Ｐゴシック" charset="0"/>
              </a:defRPr>
            </a:lvl1pPr>
            <a:lvl2pPr marL="742950" indent="-285750" eaLnBrk="0" hangingPunct="0">
              <a:defRPr sz="2000">
                <a:solidFill>
                  <a:schemeClr val="tx1"/>
                </a:solidFill>
                <a:latin typeface="Times New Roman" charset="0"/>
                <a:ea typeface="ＭＳ Ｐゴシック" charset="0"/>
              </a:defRPr>
            </a:lvl2pPr>
            <a:lvl3pPr marL="1143000" indent="-228600" eaLnBrk="0" hangingPunct="0">
              <a:defRPr sz="2000">
                <a:solidFill>
                  <a:schemeClr val="tx1"/>
                </a:solidFill>
                <a:latin typeface="Times New Roman" charset="0"/>
                <a:ea typeface="ＭＳ Ｐゴシック" charset="0"/>
              </a:defRPr>
            </a:lvl3pPr>
            <a:lvl4pPr marL="1600200" indent="-228600" eaLnBrk="0" hangingPunct="0">
              <a:defRPr sz="2000">
                <a:solidFill>
                  <a:schemeClr val="tx1"/>
                </a:solidFill>
                <a:latin typeface="Times New Roman" charset="0"/>
                <a:ea typeface="ＭＳ Ｐゴシック" charset="0"/>
              </a:defRPr>
            </a:lvl4pPr>
            <a:lvl5pPr marL="2057400" indent="-228600" eaLnBrk="0" hangingPunct="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r>
              <a:rPr lang="en-US" sz="1200">
                <a:solidFill>
                  <a:srgbClr val="FFFFFF"/>
                </a:solidFill>
                <a:latin typeface="Arial" charset="0"/>
              </a:rPr>
              <a:t>GDM=gestational diabetes mellitus</a:t>
            </a:r>
          </a:p>
        </p:txBody>
      </p:sp>
      <p:graphicFrame>
        <p:nvGraphicFramePr>
          <p:cNvPr id="2" name="Table 1"/>
          <p:cNvGraphicFramePr>
            <a:graphicFrameLocks noGrp="1"/>
          </p:cNvGraphicFramePr>
          <p:nvPr/>
        </p:nvGraphicFramePr>
        <p:xfrm>
          <a:off x="381000" y="2209800"/>
          <a:ext cx="8229600" cy="3206751"/>
        </p:xfrm>
        <a:graphic>
          <a:graphicData uri="http://schemas.openxmlformats.org/drawingml/2006/table">
            <a:tbl>
              <a:tblPr/>
              <a:tblGrid>
                <a:gridCol w="2743200"/>
                <a:gridCol w="2743200"/>
                <a:gridCol w="2743200"/>
              </a:tblGrid>
              <a:tr h="371549">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cs typeface="Arial" charset="0"/>
                      </a:endParaRPr>
                    </a:p>
                  </a:txBody>
                  <a:tcPr marT="45729" marB="45729"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C000"/>
                          </a:solidFill>
                          <a:effectLst/>
                          <a:latin typeface="Arial" charset="0"/>
                          <a:ea typeface="ＭＳ Ｐゴシック" charset="0"/>
                          <a:cs typeface="Arial" charset="0"/>
                        </a:rPr>
                        <a:t>Pregestational diabetes</a:t>
                      </a:r>
                    </a:p>
                  </a:txBody>
                  <a:tcPr marT="45729" marB="45729"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C000"/>
                          </a:solidFill>
                          <a:effectLst/>
                          <a:latin typeface="Arial" charset="0"/>
                          <a:ea typeface="ＭＳ Ｐゴシック" charset="0"/>
                          <a:cs typeface="Arial" charset="0"/>
                        </a:rPr>
                        <a:t>GDM</a:t>
                      </a:r>
                    </a:p>
                  </a:txBody>
                  <a:tcPr marT="45729" marB="45729"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402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Arial" charset="0"/>
                        </a:rPr>
                        <a:t>Fasting</a:t>
                      </a:r>
                    </a:p>
                  </a:txBody>
                  <a:tcPr marT="45729" marB="45729" horzOverflow="overflow">
                    <a:lnL>
                      <a:noFill/>
                    </a:lnL>
                    <a:lnR>
                      <a:noFill/>
                    </a:lnR>
                    <a:lnT w="12700" cap="flat" cmpd="sng" algn="ctr">
                      <a:solidFill>
                        <a:schemeClr val="accent1"/>
                      </a:solidFill>
                      <a:prstDash val="solid"/>
                      <a:round/>
                      <a:headEnd type="none" w="med" len="med"/>
                      <a:tailEnd type="none" w="med" len="med"/>
                    </a:lnT>
                    <a:lnB>
                      <a:noFill/>
                    </a:lnB>
                    <a:lnTlToBr>
                      <a:noFill/>
                    </a:lnTlToBr>
                    <a:lnBlToTr>
                      <a:noFill/>
                    </a:lnBlToTr>
                    <a:solidFill>
                      <a:schemeClr val="accent1">
                        <a:alpha val="2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Arial" charset="0"/>
                        </a:rPr>
                        <a:t>≤90 mg/dL</a:t>
                      </a:r>
                      <a:br>
                        <a:rPr kumimoji="0" lang="en-US" sz="1800" b="0" i="0" u="none" strike="noStrike" cap="none" normalizeH="0" baseline="0">
                          <a:ln>
                            <a:noFill/>
                          </a:ln>
                          <a:solidFill>
                            <a:schemeClr val="tx1"/>
                          </a:solidFill>
                          <a:effectLst/>
                          <a:latin typeface="Arial" charset="0"/>
                          <a:ea typeface="ＭＳ Ｐゴシック" charset="0"/>
                          <a:cs typeface="Arial" charset="0"/>
                        </a:rPr>
                      </a:br>
                      <a:r>
                        <a:rPr kumimoji="0" lang="en-US" sz="1800" b="0" i="0" u="none" strike="noStrike" cap="none" normalizeH="0" baseline="0">
                          <a:ln>
                            <a:noFill/>
                          </a:ln>
                          <a:solidFill>
                            <a:schemeClr val="tx1"/>
                          </a:solidFill>
                          <a:effectLst/>
                          <a:latin typeface="Arial" charset="0"/>
                          <a:ea typeface="ＭＳ Ｐゴシック" charset="0"/>
                          <a:cs typeface="Arial" charset="0"/>
                        </a:rPr>
                        <a:t>(5.0 mmol/L)</a:t>
                      </a:r>
                    </a:p>
                  </a:txBody>
                  <a:tcPr marT="45729" marB="45729" horzOverflow="overflow">
                    <a:lnL>
                      <a:noFill/>
                    </a:lnL>
                    <a:lnR>
                      <a:noFill/>
                    </a:lnR>
                    <a:lnT w="12700" cap="flat" cmpd="sng" algn="ctr">
                      <a:solidFill>
                        <a:schemeClr val="accent1"/>
                      </a:solidFill>
                      <a:prstDash val="solid"/>
                      <a:round/>
                      <a:headEnd type="none" w="med" len="med"/>
                      <a:tailEnd type="none" w="med" len="med"/>
                    </a:lnT>
                    <a:lnB>
                      <a:noFill/>
                    </a:lnB>
                    <a:lnTlToBr>
                      <a:noFill/>
                    </a:lnTlToBr>
                    <a:lnBlToTr>
                      <a:noFill/>
                    </a:lnBlToTr>
                    <a:solidFill>
                      <a:schemeClr val="accent1">
                        <a:alpha val="2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Arial" charset="0"/>
                        </a:rPr>
                        <a:t>≤95 mg/dL</a:t>
                      </a:r>
                      <a:br>
                        <a:rPr kumimoji="0" lang="en-US" sz="1800" b="0" i="0" u="none" strike="noStrike" cap="none" normalizeH="0" baseline="0">
                          <a:ln>
                            <a:noFill/>
                          </a:ln>
                          <a:solidFill>
                            <a:schemeClr val="tx1"/>
                          </a:solidFill>
                          <a:effectLst/>
                          <a:latin typeface="Arial" charset="0"/>
                          <a:ea typeface="ＭＳ Ｐゴシック" charset="0"/>
                          <a:cs typeface="Arial" charset="0"/>
                        </a:rPr>
                      </a:br>
                      <a:r>
                        <a:rPr kumimoji="0" lang="en-US" sz="1800" b="0" i="0" u="none" strike="noStrike" cap="none" normalizeH="0" baseline="0">
                          <a:ln>
                            <a:noFill/>
                          </a:ln>
                          <a:solidFill>
                            <a:schemeClr val="tx1"/>
                          </a:solidFill>
                          <a:effectLst/>
                          <a:latin typeface="Arial" charset="0"/>
                          <a:ea typeface="ＭＳ Ｐゴシック" charset="0"/>
                          <a:cs typeface="Arial" charset="0"/>
                        </a:rPr>
                        <a:t>(5.3 mmol/L)</a:t>
                      </a:r>
                    </a:p>
                  </a:txBody>
                  <a:tcPr marT="45729" marB="45729" horzOverflow="overflow">
                    <a:lnL>
                      <a:noFill/>
                    </a:lnL>
                    <a:lnR>
                      <a:noFill/>
                    </a:lnR>
                    <a:lnT w="12700" cap="flat" cmpd="sng" algn="ctr">
                      <a:solidFill>
                        <a:schemeClr val="accent1"/>
                      </a:solidFill>
                      <a:prstDash val="solid"/>
                      <a:round/>
                      <a:headEnd type="none" w="med" len="med"/>
                      <a:tailEnd type="none" w="med" len="med"/>
                    </a:lnT>
                    <a:lnB>
                      <a:noFill/>
                    </a:lnB>
                    <a:lnTlToBr>
                      <a:noFill/>
                    </a:lnTlToBr>
                    <a:lnBlToTr>
                      <a:noFill/>
                    </a:lnBlToTr>
                    <a:solidFill>
                      <a:schemeClr val="accent1">
                        <a:alpha val="20000"/>
                      </a:schemeClr>
                    </a:solidFill>
                  </a:tcPr>
                </a:tc>
              </a:tr>
              <a:tr h="6402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Arial" charset="0"/>
                        </a:rPr>
                        <a:t>1-hr postprandial</a:t>
                      </a:r>
                    </a:p>
                  </a:txBody>
                  <a:tcPr marT="45729" marB="45729"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Arial" charset="0"/>
                        </a:rPr>
                        <a:t>≤130-140 mg/dL</a:t>
                      </a:r>
                      <a:br>
                        <a:rPr kumimoji="0" lang="en-US" sz="1800" b="0" i="0" u="none" strike="noStrike" cap="none" normalizeH="0" baseline="0">
                          <a:ln>
                            <a:noFill/>
                          </a:ln>
                          <a:solidFill>
                            <a:schemeClr val="tx1"/>
                          </a:solidFill>
                          <a:effectLst/>
                          <a:latin typeface="Arial" charset="0"/>
                          <a:ea typeface="ＭＳ Ｐゴシック" charset="0"/>
                          <a:cs typeface="Arial" charset="0"/>
                        </a:rPr>
                      </a:br>
                      <a:r>
                        <a:rPr kumimoji="0" lang="en-US" sz="1800" b="0" i="0" u="none" strike="noStrike" cap="none" normalizeH="0" baseline="0">
                          <a:ln>
                            <a:noFill/>
                          </a:ln>
                          <a:solidFill>
                            <a:schemeClr val="tx1"/>
                          </a:solidFill>
                          <a:effectLst/>
                          <a:latin typeface="Arial" charset="0"/>
                          <a:ea typeface="ＭＳ Ｐゴシック" charset="0"/>
                          <a:cs typeface="Arial" charset="0"/>
                        </a:rPr>
                        <a:t>(7.2-7.8 mmol/L)</a:t>
                      </a:r>
                    </a:p>
                  </a:txBody>
                  <a:tcPr marT="45729" marB="45729"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Arial" charset="0"/>
                        </a:rPr>
                        <a:t>≤140 mg/dL</a:t>
                      </a:r>
                      <a:br>
                        <a:rPr kumimoji="0" lang="en-US" sz="1800" b="0" i="0" u="none" strike="noStrike" cap="none" normalizeH="0" baseline="0">
                          <a:ln>
                            <a:noFill/>
                          </a:ln>
                          <a:solidFill>
                            <a:schemeClr val="tx1"/>
                          </a:solidFill>
                          <a:effectLst/>
                          <a:latin typeface="Arial" charset="0"/>
                          <a:ea typeface="ＭＳ Ｐゴシック" charset="0"/>
                          <a:cs typeface="Arial" charset="0"/>
                        </a:rPr>
                      </a:br>
                      <a:r>
                        <a:rPr kumimoji="0" lang="en-US" sz="1800" b="0" i="0" u="none" strike="noStrike" cap="none" normalizeH="0" baseline="0">
                          <a:ln>
                            <a:noFill/>
                          </a:ln>
                          <a:solidFill>
                            <a:schemeClr val="tx1"/>
                          </a:solidFill>
                          <a:effectLst/>
                          <a:latin typeface="Arial" charset="0"/>
                          <a:ea typeface="ＭＳ Ｐゴシック" charset="0"/>
                          <a:cs typeface="Arial" charset="0"/>
                        </a:rPr>
                        <a:t>(7.8 mmol/L)</a:t>
                      </a:r>
                    </a:p>
                  </a:txBody>
                  <a:tcPr marT="45729" marB="45729" horzOverflow="overflow">
                    <a:lnL>
                      <a:noFill/>
                    </a:lnL>
                    <a:lnR>
                      <a:noFill/>
                    </a:lnR>
                    <a:lnT>
                      <a:noFill/>
                    </a:lnT>
                    <a:lnB>
                      <a:noFill/>
                    </a:lnB>
                    <a:lnTlToBr>
                      <a:noFill/>
                    </a:lnTlToBr>
                    <a:lnBlToTr>
                      <a:noFill/>
                    </a:lnBlToTr>
                    <a:noFill/>
                  </a:tcPr>
                </a:tc>
              </a:tr>
              <a:tr h="6402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Arial" charset="0"/>
                        </a:rPr>
                        <a:t>2-hr postprandial</a:t>
                      </a:r>
                    </a:p>
                  </a:txBody>
                  <a:tcPr marT="45729" marB="45729" horzOverflow="overflow">
                    <a:lnL>
                      <a:noFill/>
                    </a:lnL>
                    <a:lnR>
                      <a:noFill/>
                    </a:lnR>
                    <a:lnT>
                      <a:noFill/>
                    </a:lnT>
                    <a:lnB>
                      <a:noFill/>
                    </a:lnB>
                    <a:lnTlToBr>
                      <a:noFill/>
                    </a:lnTlToBr>
                    <a:lnBlToTr>
                      <a:noFill/>
                    </a:lnBlToTr>
                    <a:solidFill>
                      <a:schemeClr val="accent1">
                        <a:alpha val="2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Arial" charset="0"/>
                        </a:rPr>
                        <a:t>≤120 mg/dL</a:t>
                      </a:r>
                      <a:br>
                        <a:rPr kumimoji="0" lang="en-US" sz="1800" b="0" i="0" u="none" strike="noStrike" cap="none" normalizeH="0" baseline="0">
                          <a:ln>
                            <a:noFill/>
                          </a:ln>
                          <a:solidFill>
                            <a:schemeClr val="tx1"/>
                          </a:solidFill>
                          <a:effectLst/>
                          <a:latin typeface="Arial" charset="0"/>
                          <a:ea typeface="ＭＳ Ｐゴシック" charset="0"/>
                          <a:cs typeface="Arial" charset="0"/>
                        </a:rPr>
                      </a:br>
                      <a:r>
                        <a:rPr kumimoji="0" lang="en-US" sz="1800" b="0" i="0" u="none" strike="noStrike" cap="none" normalizeH="0" baseline="0">
                          <a:ln>
                            <a:noFill/>
                          </a:ln>
                          <a:solidFill>
                            <a:schemeClr val="tx1"/>
                          </a:solidFill>
                          <a:effectLst/>
                          <a:latin typeface="Arial" charset="0"/>
                          <a:ea typeface="ＭＳ Ｐゴシック" charset="0"/>
                          <a:cs typeface="Arial" charset="0"/>
                        </a:rPr>
                        <a:t>(6.7 mmol/L)</a:t>
                      </a:r>
                    </a:p>
                  </a:txBody>
                  <a:tcPr marT="45729" marB="45729" horzOverflow="overflow">
                    <a:lnL>
                      <a:noFill/>
                    </a:lnL>
                    <a:lnR>
                      <a:noFill/>
                    </a:lnR>
                    <a:lnT>
                      <a:noFill/>
                    </a:lnT>
                    <a:lnB>
                      <a:noFill/>
                    </a:lnB>
                    <a:lnTlToBr>
                      <a:noFill/>
                    </a:lnTlToBr>
                    <a:lnBlToTr>
                      <a:noFill/>
                    </a:lnBlToTr>
                    <a:solidFill>
                      <a:schemeClr val="accent1">
                        <a:alpha val="2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Arial" charset="0"/>
                        </a:rPr>
                        <a:t>≤120 mg/dL</a:t>
                      </a:r>
                      <a:br>
                        <a:rPr kumimoji="0" lang="en-US" sz="1800" b="0" i="0" u="none" strike="noStrike" cap="none" normalizeH="0" baseline="0">
                          <a:ln>
                            <a:noFill/>
                          </a:ln>
                          <a:solidFill>
                            <a:schemeClr val="tx1"/>
                          </a:solidFill>
                          <a:effectLst/>
                          <a:latin typeface="Arial" charset="0"/>
                          <a:ea typeface="ＭＳ Ｐゴシック" charset="0"/>
                          <a:cs typeface="Arial" charset="0"/>
                        </a:rPr>
                      </a:br>
                      <a:r>
                        <a:rPr kumimoji="0" lang="en-US" sz="1800" b="0" i="0" u="none" strike="noStrike" cap="none" normalizeH="0" baseline="0">
                          <a:ln>
                            <a:noFill/>
                          </a:ln>
                          <a:solidFill>
                            <a:schemeClr val="tx1"/>
                          </a:solidFill>
                          <a:effectLst/>
                          <a:latin typeface="Arial" charset="0"/>
                          <a:ea typeface="ＭＳ Ｐゴシック" charset="0"/>
                          <a:cs typeface="Arial" charset="0"/>
                        </a:rPr>
                        <a:t>(6.7 mmol/L)</a:t>
                      </a:r>
                    </a:p>
                  </a:txBody>
                  <a:tcPr marT="45729" marB="45729" horzOverflow="overflow">
                    <a:lnL>
                      <a:noFill/>
                    </a:lnL>
                    <a:lnR>
                      <a:noFill/>
                    </a:lnR>
                    <a:lnT>
                      <a:noFill/>
                    </a:lnT>
                    <a:lnB>
                      <a:noFill/>
                    </a:lnB>
                    <a:lnTlToBr>
                      <a:noFill/>
                    </a:lnTlToBr>
                    <a:lnBlToTr>
                      <a:noFill/>
                    </a:lnBlToTr>
                    <a:solidFill>
                      <a:schemeClr val="accent1">
                        <a:alpha val="20000"/>
                      </a:schemeClr>
                    </a:solidFill>
                  </a:tcPr>
                </a:tc>
              </a:tr>
              <a:tr h="91458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Arial" charset="0"/>
                        </a:rPr>
                        <a:t>A1C</a:t>
                      </a:r>
                    </a:p>
                  </a:txBody>
                  <a:tcPr marT="45729" marB="45729" horzOverflow="overflow">
                    <a:lnL>
                      <a:noFill/>
                    </a:lnL>
                    <a:lnR>
                      <a:noFill/>
                    </a:lnR>
                    <a:lnT>
                      <a:noFill/>
                    </a:lnT>
                    <a:lnB w="12700" cap="flat" cmpd="sng" algn="ctr">
                      <a:solidFill>
                        <a:schemeClr val="accent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Arial" charset="0"/>
                        </a:rPr>
                        <a:t>6.0-6.5% (42-48 mmol/L) recommended</a:t>
                      </a:r>
                      <a:br>
                        <a:rPr kumimoji="0" lang="en-US" sz="1800" b="0" i="0" u="none" strike="noStrike" cap="none" normalizeH="0" baseline="0">
                          <a:ln>
                            <a:noFill/>
                          </a:ln>
                          <a:solidFill>
                            <a:schemeClr val="tx1"/>
                          </a:solidFill>
                          <a:effectLst/>
                          <a:latin typeface="Arial" charset="0"/>
                          <a:ea typeface="ＭＳ Ｐゴシック" charset="0"/>
                          <a:cs typeface="Arial" charset="0"/>
                        </a:rPr>
                      </a:br>
                      <a:r>
                        <a:rPr kumimoji="0" lang="en-US" sz="1800" b="0" i="0" u="none" strike="noStrike" cap="none" normalizeH="0" baseline="0">
                          <a:ln>
                            <a:noFill/>
                          </a:ln>
                          <a:solidFill>
                            <a:schemeClr val="tx1"/>
                          </a:solidFill>
                          <a:effectLst/>
                          <a:latin typeface="Arial" charset="0"/>
                          <a:ea typeface="ＭＳ Ｐゴシック" charset="0"/>
                          <a:cs typeface="Arial" charset="0"/>
                        </a:rPr>
                        <a:t>&lt;6.0% may be optimal as pregnancy progresses</a:t>
                      </a:r>
                      <a:br>
                        <a:rPr kumimoji="0" lang="en-US" sz="1800" b="0" i="0" u="none" strike="noStrike" cap="none" normalizeH="0" baseline="0">
                          <a:ln>
                            <a:noFill/>
                          </a:ln>
                          <a:solidFill>
                            <a:schemeClr val="tx1"/>
                          </a:solidFill>
                          <a:effectLst/>
                          <a:latin typeface="Arial" charset="0"/>
                          <a:ea typeface="ＭＳ Ｐゴシック" charset="0"/>
                          <a:cs typeface="Arial" charset="0"/>
                        </a:rPr>
                      </a:br>
                      <a:r>
                        <a:rPr kumimoji="0" lang="en-US" sz="1800" b="0" i="0" u="none" strike="noStrike" cap="none" normalizeH="0" baseline="0">
                          <a:ln>
                            <a:noFill/>
                          </a:ln>
                          <a:solidFill>
                            <a:schemeClr val="tx1"/>
                          </a:solidFill>
                          <a:effectLst/>
                          <a:latin typeface="Arial" charset="0"/>
                          <a:ea typeface="ＭＳ Ｐゴシック" charset="0"/>
                          <a:cs typeface="Arial" charset="0"/>
                        </a:rPr>
                        <a:t>Achieve without hypoglycemia</a:t>
                      </a:r>
                    </a:p>
                  </a:txBody>
                  <a:tcPr marT="45729" marB="45729" horzOverflow="overflow">
                    <a:lnL>
                      <a:noFill/>
                    </a:lnL>
                    <a:lnR>
                      <a:noFill/>
                    </a:lnR>
                    <a:lnT>
                      <a:noFill/>
                    </a:lnT>
                    <a:lnB w="12700" cap="flat" cmpd="sng" algn="ctr">
                      <a:solidFill>
                        <a:schemeClr val="accent1"/>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
        <p:nvSpPr>
          <p:cNvPr id="8" name="TextBox 7"/>
          <p:cNvSpPr txBox="1"/>
          <p:nvPr/>
        </p:nvSpPr>
        <p:spPr>
          <a:xfrm>
            <a:off x="5867400" y="0"/>
            <a:ext cx="3276600" cy="408623"/>
          </a:xfrm>
          <a:prstGeom prst="round2DiagRect">
            <a:avLst/>
          </a:prstGeom>
          <a:solidFill>
            <a:srgbClr val="FFC000"/>
          </a:solidFill>
          <a:scene3d>
            <a:camera prst="orthographicFront"/>
            <a:lightRig rig="threePt" dir="t"/>
          </a:scene3d>
          <a:sp3d>
            <a:bevelT/>
          </a:sp3d>
        </p:spPr>
        <p:txBody>
          <a:bodyPr>
            <a:spAutoFit/>
          </a:bodyPr>
          <a:lstStyle/>
          <a:p>
            <a:pPr algn="ctr">
              <a:defRPr/>
            </a:pPr>
            <a:r>
              <a:rPr lang="en-US" sz="1800" b="1" dirty="0">
                <a:solidFill>
                  <a:schemeClr val="bg1"/>
                </a:solidFill>
                <a:latin typeface="+mn-lt"/>
                <a:ea typeface="+mn-ea"/>
                <a:cs typeface="+mn-cs"/>
              </a:rPr>
              <a:t>ADA 2016 Guidelines</a:t>
            </a:r>
          </a:p>
        </p:txBody>
      </p:sp>
      <p:sp>
        <p:nvSpPr>
          <p:cNvPr id="23576" name="Rectangle 40"/>
          <p:cNvSpPr>
            <a:spLocks noChangeArrowheads="1"/>
          </p:cNvSpPr>
          <p:nvPr/>
        </p:nvSpPr>
        <p:spPr bwMode="auto">
          <a:xfrm>
            <a:off x="4235450" y="6629400"/>
            <a:ext cx="487838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eaLnBrk="0" hangingPunct="0"/>
            <a:r>
              <a:rPr lang="pt-BR" sz="1100">
                <a:solidFill>
                  <a:srgbClr val="FFFFFF"/>
                </a:solidFill>
                <a:latin typeface="Arial" charset="0"/>
              </a:rPr>
              <a:t>American Diabetes Association. </a:t>
            </a:r>
            <a:r>
              <a:rPr lang="pt-BR" sz="1100" i="1">
                <a:solidFill>
                  <a:srgbClr val="FFFFFF"/>
                </a:solidFill>
                <a:latin typeface="Arial" charset="0"/>
              </a:rPr>
              <a:t>Diabetes Care</a:t>
            </a:r>
            <a:r>
              <a:rPr lang="pt-BR" sz="1100">
                <a:solidFill>
                  <a:srgbClr val="FFFFFF"/>
                </a:solidFill>
                <a:latin typeface="Arial" charset="0"/>
              </a:rPr>
              <a:t>. 2016;39(suppl 1):S1-S106.</a:t>
            </a:r>
            <a:endParaRPr lang="en-US" sz="1100">
              <a:solidFill>
                <a:srgbClr val="FFFFFF"/>
              </a:solidFill>
              <a:latin typeface="Arial" charset="0"/>
            </a:endParaRPr>
          </a:p>
        </p:txBody>
      </p:sp>
      <p:pic>
        <p:nvPicPr>
          <p:cNvPr id="23577"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39238" cy="686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85709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2719" y="121024"/>
            <a:ext cx="9749333" cy="525370"/>
          </a:xfrm>
        </p:spPr>
        <p:txBody>
          <a:bodyPr>
            <a:normAutofit fontScale="90000"/>
          </a:bodyPr>
          <a:lstStyle/>
          <a:p>
            <a:r>
              <a:rPr lang="en-US" sz="4000" i="1" u="sng" dirty="0" smtClean="0">
                <a:solidFill>
                  <a:srgbClr val="CCFFCC"/>
                </a:solidFill>
              </a:rPr>
              <a:t>4. </a:t>
            </a:r>
            <a:r>
              <a:rPr lang="en-US" sz="4000" i="1" u="sng" dirty="0" err="1" smtClean="0">
                <a:solidFill>
                  <a:srgbClr val="CCFFCC"/>
                </a:solidFill>
              </a:rPr>
              <a:t>Chế</a:t>
            </a:r>
            <a:r>
              <a:rPr lang="en-US" sz="4000" i="1" u="sng" dirty="0" smtClean="0">
                <a:solidFill>
                  <a:srgbClr val="CCFFCC"/>
                </a:solidFill>
              </a:rPr>
              <a:t> </a:t>
            </a:r>
            <a:r>
              <a:rPr lang="en-US" sz="4000" i="1" u="sng" dirty="0" err="1" smtClean="0">
                <a:solidFill>
                  <a:srgbClr val="CCFFCC"/>
                </a:solidFill>
              </a:rPr>
              <a:t>độ</a:t>
            </a:r>
            <a:r>
              <a:rPr lang="en-US" sz="4000" i="1" u="sng" dirty="0" smtClean="0">
                <a:solidFill>
                  <a:srgbClr val="CCFFCC"/>
                </a:solidFill>
              </a:rPr>
              <a:t> </a:t>
            </a:r>
            <a:r>
              <a:rPr lang="en-US" sz="4000" i="1" u="sng" dirty="0" err="1" smtClean="0">
                <a:solidFill>
                  <a:srgbClr val="CCFFCC"/>
                </a:solidFill>
              </a:rPr>
              <a:t>sinh</a:t>
            </a:r>
            <a:r>
              <a:rPr lang="en-US" sz="4000" i="1" u="sng" dirty="0" smtClean="0">
                <a:solidFill>
                  <a:srgbClr val="CCFFCC"/>
                </a:solidFill>
              </a:rPr>
              <a:t> </a:t>
            </a:r>
            <a:r>
              <a:rPr lang="en-US" sz="4000" i="1" u="sng" dirty="0" err="1" smtClean="0">
                <a:solidFill>
                  <a:srgbClr val="CCFFCC"/>
                </a:solidFill>
              </a:rPr>
              <a:t>hoạt</a:t>
            </a:r>
            <a:endParaRPr lang="en-US" sz="4000" i="1" u="sng" dirty="0">
              <a:solidFill>
                <a:srgbClr val="CCFFCC"/>
              </a:solidFill>
            </a:endParaRPr>
          </a:p>
        </p:txBody>
      </p:sp>
      <p:sp>
        <p:nvSpPr>
          <p:cNvPr id="3" name="Content Placeholder 2"/>
          <p:cNvSpPr>
            <a:spLocks noGrp="1"/>
          </p:cNvSpPr>
          <p:nvPr>
            <p:ph idx="1"/>
          </p:nvPr>
        </p:nvSpPr>
        <p:spPr>
          <a:xfrm>
            <a:off x="226794" y="567011"/>
            <a:ext cx="8917206" cy="6112381"/>
          </a:xfrm>
        </p:spPr>
        <p:txBody>
          <a:bodyPr>
            <a:noAutofit/>
          </a:bodyPr>
          <a:lstStyle/>
          <a:p>
            <a:pPr marL="0" lvl="0" indent="0">
              <a:buNone/>
            </a:pPr>
            <a:r>
              <a:rPr lang="en-US" sz="3200" b="1" u="sng" dirty="0" err="1" smtClean="0">
                <a:effectLst/>
              </a:rPr>
              <a:t>Kiểm</a:t>
            </a:r>
            <a:r>
              <a:rPr lang="en-US" sz="3200" b="1" u="sng" dirty="0" smtClean="0">
                <a:effectLst/>
              </a:rPr>
              <a:t> </a:t>
            </a:r>
            <a:r>
              <a:rPr lang="en-US" sz="3200" b="1" u="sng" dirty="0" err="1">
                <a:effectLst/>
              </a:rPr>
              <a:t>soát</a:t>
            </a:r>
            <a:r>
              <a:rPr lang="en-US" sz="3200" b="1" u="sng" dirty="0">
                <a:effectLst/>
              </a:rPr>
              <a:t> </a:t>
            </a:r>
            <a:r>
              <a:rPr lang="en-US" sz="3200" b="1" u="sng" dirty="0" err="1">
                <a:effectLst/>
              </a:rPr>
              <a:t>chế</a:t>
            </a:r>
            <a:r>
              <a:rPr lang="en-US" sz="3200" b="1" u="sng" dirty="0">
                <a:effectLst/>
              </a:rPr>
              <a:t> </a:t>
            </a:r>
            <a:r>
              <a:rPr lang="en-US" sz="3200" b="1" u="sng" dirty="0" err="1">
                <a:effectLst/>
              </a:rPr>
              <a:t>độ</a:t>
            </a:r>
            <a:r>
              <a:rPr lang="en-US" sz="3200" b="1" u="sng" dirty="0">
                <a:effectLst/>
              </a:rPr>
              <a:t> </a:t>
            </a:r>
            <a:r>
              <a:rPr lang="en-US" sz="3200" b="1" u="sng" dirty="0" err="1">
                <a:effectLst/>
              </a:rPr>
              <a:t>ăn</a:t>
            </a:r>
            <a:endParaRPr lang="en-US" sz="3200" b="1" u="sng" dirty="0">
              <a:effectLst/>
            </a:endParaRPr>
          </a:p>
          <a:p>
            <a:pPr lvl="0"/>
            <a:r>
              <a:rPr lang="en-US" sz="2800" dirty="0" err="1">
                <a:solidFill>
                  <a:srgbClr val="FFFF00"/>
                </a:solidFill>
                <a:effectLst/>
              </a:rPr>
              <a:t>Là</a:t>
            </a:r>
            <a:r>
              <a:rPr lang="en-US" sz="2800" dirty="0">
                <a:solidFill>
                  <a:srgbClr val="FFFF00"/>
                </a:solidFill>
                <a:effectLst/>
              </a:rPr>
              <a:t> </a:t>
            </a:r>
            <a:r>
              <a:rPr lang="en-US" sz="2800" dirty="0" err="1">
                <a:solidFill>
                  <a:srgbClr val="FFFF00"/>
                </a:solidFill>
                <a:effectLst/>
              </a:rPr>
              <a:t>điều</a:t>
            </a:r>
            <a:r>
              <a:rPr lang="en-US" sz="2800" dirty="0">
                <a:solidFill>
                  <a:srgbClr val="FFFF00"/>
                </a:solidFill>
                <a:effectLst/>
              </a:rPr>
              <a:t> </a:t>
            </a:r>
            <a:r>
              <a:rPr lang="en-US" sz="2800" dirty="0" err="1">
                <a:solidFill>
                  <a:srgbClr val="FFFF00"/>
                </a:solidFill>
                <a:effectLst/>
              </a:rPr>
              <a:t>trị</a:t>
            </a:r>
            <a:r>
              <a:rPr lang="en-US" sz="2800" dirty="0">
                <a:solidFill>
                  <a:srgbClr val="FFFF00"/>
                </a:solidFill>
                <a:effectLst/>
              </a:rPr>
              <a:t> </a:t>
            </a:r>
            <a:r>
              <a:rPr lang="en-US" sz="2800" dirty="0" err="1">
                <a:solidFill>
                  <a:srgbClr val="FFFF00"/>
                </a:solidFill>
                <a:effectLst/>
              </a:rPr>
              <a:t>đầu</a:t>
            </a:r>
            <a:r>
              <a:rPr lang="en-US" sz="2800" dirty="0">
                <a:solidFill>
                  <a:srgbClr val="FFFF00"/>
                </a:solidFill>
                <a:effectLst/>
              </a:rPr>
              <a:t> </a:t>
            </a:r>
            <a:r>
              <a:rPr lang="en-US" sz="2800" dirty="0" err="1">
                <a:solidFill>
                  <a:srgbClr val="FFFF00"/>
                </a:solidFill>
                <a:effectLst/>
              </a:rPr>
              <a:t>tay</a:t>
            </a:r>
            <a:r>
              <a:rPr lang="en-US" sz="2800" dirty="0">
                <a:solidFill>
                  <a:srgbClr val="FFFF00"/>
                </a:solidFill>
                <a:effectLst/>
              </a:rPr>
              <a:t> </a:t>
            </a:r>
            <a:r>
              <a:rPr lang="en-US" sz="2800" dirty="0" err="1">
                <a:solidFill>
                  <a:srgbClr val="FFFF00"/>
                </a:solidFill>
                <a:effectLst/>
              </a:rPr>
              <a:t>của</a:t>
            </a:r>
            <a:r>
              <a:rPr lang="en-US" sz="2800" dirty="0">
                <a:solidFill>
                  <a:srgbClr val="FFFF00"/>
                </a:solidFill>
                <a:effectLst/>
              </a:rPr>
              <a:t> </a:t>
            </a:r>
            <a:r>
              <a:rPr lang="en-US" sz="2800" dirty="0" smtClean="0">
                <a:solidFill>
                  <a:srgbClr val="FFFF00"/>
                </a:solidFill>
                <a:effectLst/>
              </a:rPr>
              <a:t>DTD </a:t>
            </a:r>
            <a:r>
              <a:rPr lang="en-US" sz="2800" dirty="0" err="1" smtClean="0">
                <a:solidFill>
                  <a:srgbClr val="FFFF00"/>
                </a:solidFill>
                <a:effectLst/>
              </a:rPr>
              <a:t>thai</a:t>
            </a:r>
            <a:r>
              <a:rPr lang="en-US" sz="2800" dirty="0" smtClean="0">
                <a:solidFill>
                  <a:srgbClr val="FFFF00"/>
                </a:solidFill>
                <a:effectLst/>
              </a:rPr>
              <a:t> </a:t>
            </a:r>
            <a:r>
              <a:rPr lang="en-US" sz="2800" dirty="0" err="1">
                <a:solidFill>
                  <a:srgbClr val="FFFF00"/>
                </a:solidFill>
                <a:effectLst/>
              </a:rPr>
              <a:t>kỳ</a:t>
            </a:r>
            <a:endParaRPr lang="en-US" sz="2800" dirty="0">
              <a:solidFill>
                <a:srgbClr val="FFFF00"/>
              </a:solidFill>
              <a:effectLst/>
            </a:endParaRPr>
          </a:p>
          <a:p>
            <a:pPr lvl="0"/>
            <a:r>
              <a:rPr lang="en-US" sz="2800" dirty="0" err="1">
                <a:effectLst/>
              </a:rPr>
              <a:t>Lượng</a:t>
            </a:r>
            <a:r>
              <a:rPr lang="en-US" sz="2800" dirty="0">
                <a:effectLst/>
              </a:rPr>
              <a:t> calories </a:t>
            </a:r>
            <a:r>
              <a:rPr lang="en-US" sz="2800" dirty="0" err="1">
                <a:effectLst/>
              </a:rPr>
              <a:t>hàng</a:t>
            </a:r>
            <a:r>
              <a:rPr lang="en-US" sz="2800" dirty="0">
                <a:effectLst/>
              </a:rPr>
              <a:t> </a:t>
            </a:r>
            <a:r>
              <a:rPr lang="en-US" sz="2800" dirty="0" err="1">
                <a:effectLst/>
              </a:rPr>
              <a:t>ngày</a:t>
            </a:r>
            <a:r>
              <a:rPr lang="en-US" sz="2800" dirty="0">
                <a:effectLst/>
              </a:rPr>
              <a:t>: 1500 – 2800 calories/ </a:t>
            </a:r>
            <a:r>
              <a:rPr lang="en-US" sz="2800" dirty="0" err="1">
                <a:effectLst/>
              </a:rPr>
              <a:t>ngày</a:t>
            </a:r>
            <a:r>
              <a:rPr lang="en-US" sz="2800" dirty="0">
                <a:effectLst/>
              </a:rPr>
              <a:t>; </a:t>
            </a:r>
            <a:r>
              <a:rPr lang="en-US" sz="2800" dirty="0" smtClean="0">
                <a:effectLst/>
              </a:rPr>
              <a:t>TB </a:t>
            </a:r>
            <a:r>
              <a:rPr lang="en-US" sz="2800" dirty="0">
                <a:effectLst/>
              </a:rPr>
              <a:t>2050 calories /  </a:t>
            </a:r>
            <a:r>
              <a:rPr lang="en-US" sz="2800" dirty="0" err="1">
                <a:effectLst/>
              </a:rPr>
              <a:t>ngày</a:t>
            </a:r>
            <a:r>
              <a:rPr lang="en-US" sz="2800" dirty="0">
                <a:effectLst/>
              </a:rPr>
              <a:t>  </a:t>
            </a:r>
            <a:r>
              <a:rPr lang="en-US" sz="2800" dirty="0" smtClean="0">
                <a:effectLst/>
              </a:rPr>
              <a:t>(</a:t>
            </a:r>
            <a:r>
              <a:rPr lang="en-US" sz="2800" dirty="0" err="1" smtClean="0">
                <a:effectLst/>
              </a:rPr>
              <a:t>ở</a:t>
            </a:r>
            <a:r>
              <a:rPr lang="en-US" sz="2800" dirty="0" smtClean="0">
                <a:effectLst/>
              </a:rPr>
              <a:t> </a:t>
            </a:r>
            <a:r>
              <a:rPr lang="en-US" sz="2800" dirty="0" err="1">
                <a:effectLst/>
              </a:rPr>
              <a:t>bất</a:t>
            </a:r>
            <a:r>
              <a:rPr lang="en-US" sz="2800" dirty="0">
                <a:effectLst/>
              </a:rPr>
              <a:t> </a:t>
            </a:r>
            <a:r>
              <a:rPr lang="en-US" sz="2800" dirty="0" err="1">
                <a:effectLst/>
              </a:rPr>
              <a:t>kể</a:t>
            </a:r>
            <a:r>
              <a:rPr lang="en-US" sz="2800" dirty="0">
                <a:effectLst/>
              </a:rPr>
              <a:t> </a:t>
            </a:r>
            <a:r>
              <a:rPr lang="en-US" sz="2800" dirty="0" smtClean="0">
                <a:effectLst/>
              </a:rPr>
              <a:t>BMI) </a:t>
            </a:r>
            <a:r>
              <a:rPr lang="en-US" sz="2800" dirty="0" smtClean="0">
                <a:effectLst/>
                <a:sym typeface="Wingdings"/>
              </a:rPr>
              <a:t> </a:t>
            </a:r>
            <a:r>
              <a:rPr lang="en-US" sz="2800" dirty="0" err="1" smtClean="0">
                <a:effectLst/>
              </a:rPr>
              <a:t>chứng</a:t>
            </a:r>
            <a:r>
              <a:rPr lang="en-US" sz="2800" dirty="0" smtClean="0">
                <a:effectLst/>
              </a:rPr>
              <a:t> </a:t>
            </a:r>
            <a:r>
              <a:rPr lang="en-US" sz="2800" dirty="0">
                <a:effectLst/>
              </a:rPr>
              <a:t>minh </a:t>
            </a:r>
            <a:r>
              <a:rPr lang="en-US" sz="2800" dirty="0" err="1">
                <a:effectLst/>
              </a:rPr>
              <a:t>làm</a:t>
            </a:r>
            <a:r>
              <a:rPr lang="en-US" sz="2800" dirty="0">
                <a:effectLst/>
              </a:rPr>
              <a:t> </a:t>
            </a:r>
            <a:r>
              <a:rPr lang="en-US" sz="2800" dirty="0" err="1">
                <a:effectLst/>
              </a:rPr>
              <a:t>giảm</a:t>
            </a:r>
            <a:r>
              <a:rPr lang="en-US" sz="2800" dirty="0">
                <a:effectLst/>
              </a:rPr>
              <a:t> </a:t>
            </a:r>
            <a:r>
              <a:rPr lang="en-US" sz="2800" dirty="0" err="1">
                <a:effectLst/>
              </a:rPr>
              <a:t>tăng</a:t>
            </a:r>
            <a:r>
              <a:rPr lang="en-US" sz="2800" dirty="0">
                <a:effectLst/>
              </a:rPr>
              <a:t> </a:t>
            </a:r>
            <a:r>
              <a:rPr lang="en-US" sz="2800" dirty="0" err="1">
                <a:effectLst/>
              </a:rPr>
              <a:t>cân</a:t>
            </a:r>
            <a:r>
              <a:rPr lang="en-US" sz="2800" dirty="0">
                <a:effectLst/>
              </a:rPr>
              <a:t> </a:t>
            </a:r>
            <a:r>
              <a:rPr lang="en-US" sz="2800" dirty="0" err="1">
                <a:effectLst/>
              </a:rPr>
              <a:t>quá</a:t>
            </a:r>
            <a:r>
              <a:rPr lang="en-US" sz="2800" dirty="0">
                <a:effectLst/>
              </a:rPr>
              <a:t> </a:t>
            </a:r>
            <a:r>
              <a:rPr lang="en-US" sz="2800" dirty="0" err="1">
                <a:effectLst/>
              </a:rPr>
              <a:t>mức</a:t>
            </a:r>
            <a:r>
              <a:rPr lang="en-US" sz="2800" dirty="0">
                <a:effectLst/>
              </a:rPr>
              <a:t>, </a:t>
            </a:r>
            <a:r>
              <a:rPr lang="en-US" sz="2800" dirty="0" err="1">
                <a:effectLst/>
              </a:rPr>
              <a:t>duy</a:t>
            </a:r>
            <a:r>
              <a:rPr lang="en-US" sz="2800" dirty="0">
                <a:effectLst/>
              </a:rPr>
              <a:t> </a:t>
            </a:r>
            <a:r>
              <a:rPr lang="en-US" sz="2800" dirty="0" err="1">
                <a:effectLst/>
              </a:rPr>
              <a:t>trì</a:t>
            </a:r>
            <a:r>
              <a:rPr lang="en-US" sz="2800" dirty="0">
                <a:effectLst/>
              </a:rPr>
              <a:t> ĐH </a:t>
            </a:r>
            <a:r>
              <a:rPr lang="en-US" sz="2800" dirty="0" err="1">
                <a:effectLst/>
              </a:rPr>
              <a:t>bình</a:t>
            </a:r>
            <a:r>
              <a:rPr lang="en-US" sz="2800" dirty="0">
                <a:effectLst/>
              </a:rPr>
              <a:t> </a:t>
            </a:r>
            <a:r>
              <a:rPr lang="en-US" sz="2800" dirty="0" err="1">
                <a:effectLst/>
              </a:rPr>
              <a:t>ổn</a:t>
            </a:r>
            <a:r>
              <a:rPr lang="en-US" sz="2800" dirty="0">
                <a:effectLst/>
              </a:rPr>
              <a:t>, </a:t>
            </a:r>
            <a:r>
              <a:rPr lang="en-US" sz="2800" dirty="0" err="1">
                <a:effectLst/>
              </a:rPr>
              <a:t>tránh</a:t>
            </a:r>
            <a:r>
              <a:rPr lang="en-US" sz="2800" dirty="0">
                <a:effectLst/>
              </a:rPr>
              <a:t> ketone </a:t>
            </a:r>
            <a:r>
              <a:rPr lang="en-US" sz="2800" dirty="0" err="1">
                <a:effectLst/>
              </a:rPr>
              <a:t>niệu</a:t>
            </a:r>
            <a:r>
              <a:rPr lang="en-US" sz="2800" dirty="0">
                <a:effectLst/>
              </a:rPr>
              <a:t> </a:t>
            </a:r>
            <a:r>
              <a:rPr lang="en-US" sz="2800" dirty="0" err="1">
                <a:effectLst/>
              </a:rPr>
              <a:t>và</a:t>
            </a:r>
            <a:r>
              <a:rPr lang="en-US" sz="2800" dirty="0">
                <a:effectLst/>
              </a:rPr>
              <a:t> </a:t>
            </a:r>
            <a:r>
              <a:rPr lang="en-US" sz="2800" dirty="0" err="1">
                <a:effectLst/>
              </a:rPr>
              <a:t>đạt</a:t>
            </a:r>
            <a:r>
              <a:rPr lang="en-US" sz="2800" dirty="0">
                <a:effectLst/>
              </a:rPr>
              <a:t> </a:t>
            </a:r>
            <a:r>
              <a:rPr lang="en-US" sz="2800" dirty="0" err="1" smtClean="0">
                <a:effectLst/>
              </a:rPr>
              <a:t>cân</a:t>
            </a:r>
            <a:r>
              <a:rPr lang="en-US" sz="2800" dirty="0" smtClean="0">
                <a:effectLst/>
              </a:rPr>
              <a:t> </a:t>
            </a:r>
            <a:r>
              <a:rPr lang="en-US" sz="2800" dirty="0" err="1">
                <a:effectLst/>
              </a:rPr>
              <a:t>nặng</a:t>
            </a:r>
            <a:r>
              <a:rPr lang="en-US" sz="2800" dirty="0">
                <a:effectLst/>
              </a:rPr>
              <a:t> </a:t>
            </a:r>
            <a:r>
              <a:rPr lang="en-US" sz="2800" dirty="0" err="1">
                <a:effectLst/>
              </a:rPr>
              <a:t>thai</a:t>
            </a:r>
            <a:r>
              <a:rPr lang="en-US" sz="2800" dirty="0">
                <a:effectLst/>
              </a:rPr>
              <a:t> </a:t>
            </a:r>
            <a:r>
              <a:rPr lang="en-US" sz="2800" dirty="0" smtClean="0">
                <a:effectLst/>
              </a:rPr>
              <a:t>TB (</a:t>
            </a:r>
            <a:r>
              <a:rPr lang="en-US" sz="2800" dirty="0">
                <a:effectLst/>
              </a:rPr>
              <a:t>#3542gr</a:t>
            </a:r>
            <a:r>
              <a:rPr lang="en-US" sz="2800" dirty="0" smtClean="0">
                <a:effectLst/>
              </a:rPr>
              <a:t>)</a:t>
            </a:r>
            <a:endParaRPr lang="en-US" sz="2800" dirty="0">
              <a:effectLst/>
            </a:endParaRPr>
          </a:p>
          <a:p>
            <a:pPr lvl="1"/>
            <a:r>
              <a:rPr lang="en-US" sz="2800" dirty="0">
                <a:effectLst/>
              </a:rPr>
              <a:t>25 – 30 kcal/</a:t>
            </a:r>
            <a:r>
              <a:rPr lang="en-US" sz="2800" dirty="0" err="1">
                <a:effectLst/>
              </a:rPr>
              <a:t>ngày</a:t>
            </a:r>
            <a:r>
              <a:rPr lang="en-US" sz="2800" dirty="0">
                <a:effectLst/>
              </a:rPr>
              <a:t> </a:t>
            </a:r>
            <a:r>
              <a:rPr lang="en-US" sz="2800" dirty="0" err="1">
                <a:effectLst/>
              </a:rPr>
              <a:t>cho</a:t>
            </a:r>
            <a:r>
              <a:rPr lang="en-US" sz="2800" dirty="0">
                <a:effectLst/>
              </a:rPr>
              <a:t> </a:t>
            </a:r>
            <a:r>
              <a:rPr lang="en-US" sz="2800" dirty="0" err="1">
                <a:effectLst/>
              </a:rPr>
              <a:t>thai</a:t>
            </a:r>
            <a:r>
              <a:rPr lang="en-US" sz="2800" dirty="0">
                <a:effectLst/>
              </a:rPr>
              <a:t> </a:t>
            </a:r>
            <a:r>
              <a:rPr lang="en-US" sz="2800" dirty="0" err="1">
                <a:effectLst/>
              </a:rPr>
              <a:t>phụ</a:t>
            </a:r>
            <a:r>
              <a:rPr lang="en-US" sz="2800" dirty="0">
                <a:effectLst/>
              </a:rPr>
              <a:t> </a:t>
            </a:r>
            <a:r>
              <a:rPr lang="en-US" sz="2800" dirty="0" err="1">
                <a:effectLst/>
              </a:rPr>
              <a:t>béo</a:t>
            </a:r>
            <a:r>
              <a:rPr lang="en-US" sz="2800" dirty="0">
                <a:effectLst/>
              </a:rPr>
              <a:t> </a:t>
            </a:r>
            <a:r>
              <a:rPr lang="en-US" sz="2800" dirty="0" err="1">
                <a:effectLst/>
              </a:rPr>
              <a:t>phì</a:t>
            </a:r>
            <a:endParaRPr lang="en-US" sz="2800" dirty="0">
              <a:effectLst/>
            </a:endParaRPr>
          </a:p>
          <a:p>
            <a:pPr lvl="1"/>
            <a:r>
              <a:rPr lang="en-US" sz="2800" dirty="0">
                <a:effectLst/>
              </a:rPr>
              <a:t>30 – 35 kcal/</a:t>
            </a:r>
            <a:r>
              <a:rPr lang="en-US" sz="2800" dirty="0" err="1">
                <a:effectLst/>
              </a:rPr>
              <a:t>ngày</a:t>
            </a:r>
            <a:r>
              <a:rPr lang="en-US" sz="2800" dirty="0">
                <a:effectLst/>
              </a:rPr>
              <a:t> </a:t>
            </a:r>
            <a:r>
              <a:rPr lang="en-US" sz="2800" dirty="0" err="1">
                <a:effectLst/>
              </a:rPr>
              <a:t>cho</a:t>
            </a:r>
            <a:r>
              <a:rPr lang="en-US" sz="2800" dirty="0">
                <a:effectLst/>
              </a:rPr>
              <a:t> </a:t>
            </a:r>
            <a:r>
              <a:rPr lang="en-US" sz="2800" dirty="0" err="1">
                <a:effectLst/>
              </a:rPr>
              <a:t>thai</a:t>
            </a:r>
            <a:r>
              <a:rPr lang="en-US" sz="2800" dirty="0">
                <a:effectLst/>
              </a:rPr>
              <a:t> </a:t>
            </a:r>
            <a:r>
              <a:rPr lang="en-US" sz="2800" dirty="0" err="1">
                <a:effectLst/>
              </a:rPr>
              <a:t>phụ</a:t>
            </a:r>
            <a:r>
              <a:rPr lang="en-US" sz="2800" dirty="0">
                <a:effectLst/>
              </a:rPr>
              <a:t> </a:t>
            </a:r>
            <a:r>
              <a:rPr lang="en-US" sz="2800" dirty="0" err="1">
                <a:effectLst/>
              </a:rPr>
              <a:t>bình</a:t>
            </a:r>
            <a:r>
              <a:rPr lang="en-US" sz="2800" dirty="0">
                <a:effectLst/>
              </a:rPr>
              <a:t> </a:t>
            </a:r>
            <a:r>
              <a:rPr lang="en-US" sz="2800" dirty="0" err="1">
                <a:effectLst/>
              </a:rPr>
              <a:t>thường</a:t>
            </a:r>
            <a:endParaRPr lang="en-US" sz="2800" dirty="0">
              <a:effectLst/>
            </a:endParaRPr>
          </a:p>
          <a:p>
            <a:pPr lvl="1"/>
            <a:r>
              <a:rPr lang="en-US" sz="2800" dirty="0">
                <a:effectLst/>
              </a:rPr>
              <a:t>35 – 40 kcal/</a:t>
            </a:r>
            <a:r>
              <a:rPr lang="en-US" sz="2800" dirty="0" err="1">
                <a:effectLst/>
              </a:rPr>
              <a:t>ngày</a:t>
            </a:r>
            <a:r>
              <a:rPr lang="en-US" sz="2800" dirty="0">
                <a:effectLst/>
              </a:rPr>
              <a:t> </a:t>
            </a:r>
            <a:r>
              <a:rPr lang="en-US" sz="2800" dirty="0" err="1">
                <a:effectLst/>
              </a:rPr>
              <a:t>cho</a:t>
            </a:r>
            <a:r>
              <a:rPr lang="en-US" sz="2800" dirty="0">
                <a:effectLst/>
              </a:rPr>
              <a:t> </a:t>
            </a:r>
            <a:r>
              <a:rPr lang="en-US" sz="2800" dirty="0" err="1">
                <a:effectLst/>
              </a:rPr>
              <a:t>thai</a:t>
            </a:r>
            <a:r>
              <a:rPr lang="en-US" sz="2800" dirty="0">
                <a:effectLst/>
              </a:rPr>
              <a:t> </a:t>
            </a:r>
            <a:r>
              <a:rPr lang="en-US" sz="2800" dirty="0" err="1">
                <a:effectLst/>
              </a:rPr>
              <a:t>phụ</a:t>
            </a:r>
            <a:r>
              <a:rPr lang="en-US" sz="2800" dirty="0">
                <a:effectLst/>
              </a:rPr>
              <a:t> </a:t>
            </a:r>
            <a:r>
              <a:rPr lang="en-US" sz="2800" dirty="0" err="1">
                <a:effectLst/>
              </a:rPr>
              <a:t>nhẹ</a:t>
            </a:r>
            <a:r>
              <a:rPr lang="en-US" sz="2800" dirty="0">
                <a:effectLst/>
              </a:rPr>
              <a:t> </a:t>
            </a:r>
            <a:r>
              <a:rPr lang="en-US" sz="2800" dirty="0" err="1" smtClean="0">
                <a:effectLst/>
              </a:rPr>
              <a:t>cân</a:t>
            </a:r>
            <a:endParaRPr lang="en-US" sz="2800" dirty="0">
              <a:effectLst/>
            </a:endParaRPr>
          </a:p>
          <a:p>
            <a:pPr lvl="0"/>
            <a:r>
              <a:rPr lang="en-US" sz="2800" dirty="0" err="1">
                <a:effectLst/>
              </a:rPr>
              <a:t>Lượng</a:t>
            </a:r>
            <a:r>
              <a:rPr lang="en-US" sz="2800" dirty="0">
                <a:effectLst/>
              </a:rPr>
              <a:t> carbohydrates: 175 gr/ </a:t>
            </a:r>
            <a:r>
              <a:rPr lang="en-US" sz="2800" dirty="0" err="1">
                <a:effectLst/>
              </a:rPr>
              <a:t>ngày</a:t>
            </a:r>
            <a:r>
              <a:rPr lang="en-US" sz="2800" dirty="0">
                <a:effectLst/>
              </a:rPr>
              <a:t>; </a:t>
            </a:r>
            <a:r>
              <a:rPr lang="en-US" sz="2800" dirty="0" err="1">
                <a:effectLst/>
              </a:rPr>
              <a:t>chiếm</a:t>
            </a:r>
            <a:r>
              <a:rPr lang="en-US" sz="2800" dirty="0">
                <a:effectLst/>
              </a:rPr>
              <a:t>  35 – 45% </a:t>
            </a:r>
            <a:r>
              <a:rPr lang="en-US" sz="2800" dirty="0" err="1">
                <a:effectLst/>
              </a:rPr>
              <a:t>lượng</a:t>
            </a:r>
            <a:r>
              <a:rPr lang="en-US" sz="2800" dirty="0">
                <a:effectLst/>
              </a:rPr>
              <a:t> calories </a:t>
            </a:r>
            <a:r>
              <a:rPr lang="en-US" sz="2800" dirty="0" err="1">
                <a:effectLst/>
              </a:rPr>
              <a:t>hàng</a:t>
            </a:r>
            <a:r>
              <a:rPr lang="en-US" sz="2800" dirty="0">
                <a:effectLst/>
              </a:rPr>
              <a:t> </a:t>
            </a:r>
            <a:r>
              <a:rPr lang="en-US" sz="2800" dirty="0" err="1" smtClean="0">
                <a:effectLst/>
              </a:rPr>
              <a:t>ngày</a:t>
            </a:r>
            <a:endParaRPr lang="en-US" sz="2800" dirty="0">
              <a:effectLst/>
            </a:endParaRPr>
          </a:p>
        </p:txBody>
      </p:sp>
    </p:spTree>
    <p:extLst>
      <p:ext uri="{BB962C8B-B14F-4D97-AF65-F5344CB8AC3E}">
        <p14:creationId xmlns:p14="http://schemas.microsoft.com/office/powerpoint/2010/main" val="19653774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US" sz="2800" dirty="0" err="1">
                <a:effectLst/>
              </a:rPr>
              <a:t>Khuyến</a:t>
            </a:r>
            <a:r>
              <a:rPr lang="en-US" sz="2800" dirty="0">
                <a:effectLst/>
              </a:rPr>
              <a:t> </a:t>
            </a:r>
            <a:r>
              <a:rPr lang="en-US" sz="2800" dirty="0" err="1">
                <a:effectLst/>
              </a:rPr>
              <a:t>cáo</a:t>
            </a:r>
            <a:r>
              <a:rPr lang="en-US" sz="2800" dirty="0">
                <a:effectLst/>
              </a:rPr>
              <a:t> </a:t>
            </a:r>
            <a:r>
              <a:rPr lang="en-US" sz="2800" dirty="0" err="1">
                <a:effectLst/>
              </a:rPr>
              <a:t>dùng</a:t>
            </a:r>
            <a:r>
              <a:rPr lang="en-US" sz="2800" dirty="0">
                <a:effectLst/>
              </a:rPr>
              <a:t> </a:t>
            </a:r>
            <a:r>
              <a:rPr lang="en-US" sz="2800" dirty="0" err="1">
                <a:effectLst/>
              </a:rPr>
              <a:t>các</a:t>
            </a:r>
            <a:r>
              <a:rPr lang="en-US" sz="2800" dirty="0">
                <a:effectLst/>
              </a:rPr>
              <a:t> </a:t>
            </a:r>
            <a:r>
              <a:rPr lang="en-US" sz="2800" dirty="0" err="1">
                <a:effectLst/>
              </a:rPr>
              <a:t>thực</a:t>
            </a:r>
            <a:r>
              <a:rPr lang="en-US" sz="2800" dirty="0">
                <a:effectLst/>
              </a:rPr>
              <a:t> </a:t>
            </a:r>
            <a:r>
              <a:rPr lang="en-US" sz="2800" dirty="0" err="1">
                <a:effectLst/>
              </a:rPr>
              <a:t>phẩm</a:t>
            </a:r>
            <a:r>
              <a:rPr lang="en-US" sz="2800" dirty="0">
                <a:effectLst/>
              </a:rPr>
              <a:t> </a:t>
            </a:r>
            <a:r>
              <a:rPr lang="en-US" sz="2800" dirty="0" err="1">
                <a:effectLst/>
              </a:rPr>
              <a:t>có</a:t>
            </a:r>
            <a:r>
              <a:rPr lang="en-US" sz="2800" dirty="0">
                <a:effectLst/>
              </a:rPr>
              <a:t> </a:t>
            </a:r>
            <a:r>
              <a:rPr lang="en-US" sz="2800" dirty="0" err="1">
                <a:effectLst/>
              </a:rPr>
              <a:t>chỉ</a:t>
            </a:r>
            <a:r>
              <a:rPr lang="en-US" sz="2800" dirty="0">
                <a:effectLst/>
              </a:rPr>
              <a:t> </a:t>
            </a:r>
            <a:r>
              <a:rPr lang="en-US" sz="2800" dirty="0" err="1">
                <a:effectLst/>
              </a:rPr>
              <a:t>số</a:t>
            </a:r>
            <a:r>
              <a:rPr lang="en-US" sz="2800" dirty="0">
                <a:effectLst/>
              </a:rPr>
              <a:t> GI (Glycemic index) </a:t>
            </a:r>
            <a:r>
              <a:rPr lang="en-US" sz="2800" dirty="0" err="1">
                <a:effectLst/>
              </a:rPr>
              <a:t>thấp</a:t>
            </a:r>
            <a:r>
              <a:rPr lang="en-US" sz="2800" dirty="0">
                <a:effectLst/>
              </a:rPr>
              <a:t>.</a:t>
            </a:r>
          </a:p>
          <a:p>
            <a:pPr lvl="0"/>
            <a:r>
              <a:rPr lang="en-US" sz="2800" dirty="0" err="1">
                <a:effectLst/>
              </a:rPr>
              <a:t>Bữa</a:t>
            </a:r>
            <a:r>
              <a:rPr lang="en-US" sz="2800" dirty="0">
                <a:effectLst/>
              </a:rPr>
              <a:t> </a:t>
            </a:r>
            <a:r>
              <a:rPr lang="en-US" sz="2800" dirty="0" err="1">
                <a:effectLst/>
              </a:rPr>
              <a:t>ăn</a:t>
            </a:r>
            <a:r>
              <a:rPr lang="en-US" sz="2800" dirty="0">
                <a:effectLst/>
              </a:rPr>
              <a:t> </a:t>
            </a:r>
            <a:r>
              <a:rPr lang="en-US" sz="2800" dirty="0" err="1">
                <a:effectLst/>
              </a:rPr>
              <a:t>giàu</a:t>
            </a:r>
            <a:r>
              <a:rPr lang="en-US" sz="2800" dirty="0">
                <a:effectLst/>
              </a:rPr>
              <a:t> </a:t>
            </a:r>
            <a:r>
              <a:rPr lang="en-US" sz="2800" dirty="0" err="1">
                <a:effectLst/>
              </a:rPr>
              <a:t>chất</a:t>
            </a:r>
            <a:r>
              <a:rPr lang="en-US" sz="2800" dirty="0">
                <a:effectLst/>
              </a:rPr>
              <a:t> </a:t>
            </a:r>
            <a:r>
              <a:rPr lang="en-US" sz="2800" dirty="0" err="1" smtClean="0">
                <a:effectLst/>
              </a:rPr>
              <a:t>xơ</a:t>
            </a:r>
            <a:endParaRPr lang="en-US" sz="2800" dirty="0">
              <a:effectLst/>
            </a:endParaRPr>
          </a:p>
          <a:p>
            <a:pPr lvl="0"/>
            <a:r>
              <a:rPr lang="en-US" sz="2800" dirty="0" err="1" smtClean="0">
                <a:effectLst/>
              </a:rPr>
              <a:t>Tập</a:t>
            </a:r>
            <a:r>
              <a:rPr lang="en-US" sz="2800" dirty="0" smtClean="0">
                <a:effectLst/>
              </a:rPr>
              <a:t> </a:t>
            </a:r>
            <a:r>
              <a:rPr lang="en-US" sz="2800" dirty="0" err="1" smtClean="0">
                <a:effectLst/>
              </a:rPr>
              <a:t>luyện</a:t>
            </a:r>
            <a:r>
              <a:rPr lang="en-US" sz="2800" dirty="0" smtClean="0">
                <a:effectLst/>
              </a:rPr>
              <a:t> </a:t>
            </a:r>
            <a:r>
              <a:rPr lang="en-US" sz="2800" dirty="0" err="1" smtClean="0">
                <a:effectLst/>
              </a:rPr>
              <a:t>thể</a:t>
            </a:r>
            <a:r>
              <a:rPr lang="en-US" sz="2800" dirty="0" smtClean="0">
                <a:effectLst/>
              </a:rPr>
              <a:t> </a:t>
            </a:r>
            <a:r>
              <a:rPr lang="en-US" sz="2800" dirty="0" err="1" smtClean="0">
                <a:effectLst/>
              </a:rPr>
              <a:t>dục</a:t>
            </a:r>
            <a:r>
              <a:rPr lang="en-US" sz="2800" dirty="0" smtClean="0">
                <a:effectLst/>
              </a:rPr>
              <a:t> </a:t>
            </a:r>
            <a:r>
              <a:rPr lang="en-US" sz="2800" dirty="0" err="1" smtClean="0">
                <a:effectLst/>
              </a:rPr>
              <a:t>thể</a:t>
            </a:r>
            <a:r>
              <a:rPr lang="en-US" sz="2800" dirty="0" smtClean="0">
                <a:effectLst/>
              </a:rPr>
              <a:t> </a:t>
            </a:r>
            <a:r>
              <a:rPr lang="en-US" sz="2800" dirty="0" err="1" smtClean="0">
                <a:effectLst/>
              </a:rPr>
              <a:t>thao</a:t>
            </a:r>
            <a:r>
              <a:rPr lang="en-US" sz="2800" dirty="0" smtClean="0">
                <a:effectLst/>
              </a:rPr>
              <a:t> </a:t>
            </a:r>
            <a:r>
              <a:rPr lang="en-US" sz="2800" dirty="0" err="1" smtClean="0">
                <a:effectLst/>
              </a:rPr>
              <a:t>đều</a:t>
            </a:r>
            <a:r>
              <a:rPr lang="en-US" sz="2800" dirty="0" smtClean="0">
                <a:effectLst/>
              </a:rPr>
              <a:t> </a:t>
            </a:r>
            <a:r>
              <a:rPr lang="en-US" sz="2800" dirty="0" err="1" smtClean="0">
                <a:effectLst/>
              </a:rPr>
              <a:t>đặn</a:t>
            </a:r>
            <a:r>
              <a:rPr lang="en-US" sz="2800" dirty="0" smtClean="0">
                <a:effectLst/>
              </a:rPr>
              <a:t> 30 </a:t>
            </a:r>
            <a:r>
              <a:rPr lang="en-US" sz="2800" dirty="0" err="1" smtClean="0">
                <a:effectLst/>
              </a:rPr>
              <a:t>phút</a:t>
            </a:r>
            <a:r>
              <a:rPr lang="en-US" sz="2800" dirty="0" smtClean="0">
                <a:effectLst/>
              </a:rPr>
              <a:t> </a:t>
            </a:r>
            <a:r>
              <a:rPr lang="en-US" sz="2800" dirty="0" err="1" smtClean="0">
                <a:effectLst/>
              </a:rPr>
              <a:t>mỗi</a:t>
            </a:r>
            <a:r>
              <a:rPr lang="en-US" sz="2800" dirty="0" smtClean="0">
                <a:effectLst/>
              </a:rPr>
              <a:t> </a:t>
            </a:r>
            <a:r>
              <a:rPr lang="en-US" sz="2800" dirty="0" err="1" smtClean="0">
                <a:effectLst/>
              </a:rPr>
              <a:t>ngày</a:t>
            </a:r>
            <a:r>
              <a:rPr lang="en-US" sz="2800" dirty="0" smtClean="0">
                <a:effectLst/>
              </a:rPr>
              <a:t> </a:t>
            </a:r>
            <a:r>
              <a:rPr lang="en-US" sz="2800" dirty="0" err="1" smtClean="0">
                <a:effectLst/>
              </a:rPr>
              <a:t>có</a:t>
            </a:r>
            <a:r>
              <a:rPr lang="en-US" sz="2800" dirty="0" smtClean="0">
                <a:effectLst/>
              </a:rPr>
              <a:t> </a:t>
            </a:r>
            <a:r>
              <a:rPr lang="en-US" sz="2800" dirty="0" err="1" smtClean="0">
                <a:effectLst/>
              </a:rPr>
              <a:t>thể</a:t>
            </a:r>
            <a:r>
              <a:rPr lang="en-US" sz="2800" dirty="0" smtClean="0">
                <a:effectLst/>
              </a:rPr>
              <a:t> </a:t>
            </a:r>
            <a:r>
              <a:rPr lang="en-US" sz="2800" dirty="0" err="1" smtClean="0">
                <a:effectLst/>
              </a:rPr>
              <a:t>giảm</a:t>
            </a:r>
            <a:r>
              <a:rPr lang="en-US" sz="2800" dirty="0" smtClean="0">
                <a:effectLst/>
              </a:rPr>
              <a:t> ĐH </a:t>
            </a:r>
            <a:r>
              <a:rPr lang="en-US" sz="2800" dirty="0" err="1" smtClean="0">
                <a:effectLst/>
              </a:rPr>
              <a:t>tới</a:t>
            </a:r>
            <a:r>
              <a:rPr lang="en-US" sz="2800" dirty="0" smtClean="0">
                <a:effectLst/>
              </a:rPr>
              <a:t> 1.4 </a:t>
            </a:r>
            <a:r>
              <a:rPr lang="en-US" sz="2800" dirty="0" err="1" smtClean="0">
                <a:effectLst/>
              </a:rPr>
              <a:t>mmol</a:t>
            </a:r>
            <a:r>
              <a:rPr lang="en-US" sz="2800" dirty="0" smtClean="0">
                <a:effectLst/>
              </a:rPr>
              <a:t>/L</a:t>
            </a:r>
          </a:p>
          <a:p>
            <a:endParaRPr lang="en-US" sz="2800" dirty="0"/>
          </a:p>
          <a:p>
            <a:endParaRPr lang="en-US" sz="2400" dirty="0"/>
          </a:p>
        </p:txBody>
      </p:sp>
    </p:spTree>
    <p:extLst>
      <p:ext uri="{BB962C8B-B14F-4D97-AF65-F5344CB8AC3E}">
        <p14:creationId xmlns:p14="http://schemas.microsoft.com/office/powerpoint/2010/main" val="35006138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CCFFCC"/>
                </a:solidFill>
              </a:rPr>
              <a:t>Hướng</a:t>
            </a:r>
            <a:r>
              <a:rPr lang="en-US" dirty="0" smtClean="0">
                <a:solidFill>
                  <a:srgbClr val="CCFFCC"/>
                </a:solidFill>
              </a:rPr>
              <a:t> </a:t>
            </a:r>
            <a:r>
              <a:rPr lang="en-US" dirty="0" err="1" smtClean="0">
                <a:solidFill>
                  <a:srgbClr val="CCFFCC"/>
                </a:solidFill>
              </a:rPr>
              <a:t>dẫn</a:t>
            </a:r>
            <a:r>
              <a:rPr lang="en-US" dirty="0" smtClean="0">
                <a:solidFill>
                  <a:srgbClr val="CCFFCC"/>
                </a:solidFill>
              </a:rPr>
              <a:t> </a:t>
            </a:r>
            <a:r>
              <a:rPr lang="en-US" dirty="0" err="1" smtClean="0">
                <a:solidFill>
                  <a:srgbClr val="CCFFCC"/>
                </a:solidFill>
              </a:rPr>
              <a:t>chế</a:t>
            </a:r>
            <a:r>
              <a:rPr lang="en-US" dirty="0" smtClean="0">
                <a:solidFill>
                  <a:srgbClr val="CCFFCC"/>
                </a:solidFill>
              </a:rPr>
              <a:t> </a:t>
            </a:r>
            <a:r>
              <a:rPr lang="en-US" dirty="0" err="1" smtClean="0">
                <a:solidFill>
                  <a:srgbClr val="CCFFCC"/>
                </a:solidFill>
              </a:rPr>
              <a:t>độ</a:t>
            </a:r>
            <a:r>
              <a:rPr lang="en-US" dirty="0" smtClean="0">
                <a:solidFill>
                  <a:srgbClr val="CCFFCC"/>
                </a:solidFill>
              </a:rPr>
              <a:t> </a:t>
            </a:r>
            <a:r>
              <a:rPr lang="en-US" dirty="0" err="1" smtClean="0">
                <a:solidFill>
                  <a:srgbClr val="CCFFCC"/>
                </a:solidFill>
              </a:rPr>
              <a:t>ăn</a:t>
            </a:r>
            <a:endParaRPr lang="en-US" dirty="0">
              <a:solidFill>
                <a:srgbClr val="CCFFCC"/>
              </a:solidFill>
            </a:endParaRPr>
          </a:p>
        </p:txBody>
      </p:sp>
      <p:sp>
        <p:nvSpPr>
          <p:cNvPr id="3" name="Content Placeholder 2"/>
          <p:cNvSpPr>
            <a:spLocks noGrp="1"/>
          </p:cNvSpPr>
          <p:nvPr>
            <p:ph idx="1"/>
          </p:nvPr>
        </p:nvSpPr>
        <p:spPr>
          <a:xfrm>
            <a:off x="215453" y="1440208"/>
            <a:ext cx="8674823" cy="4685955"/>
          </a:xfrm>
        </p:spPr>
        <p:txBody>
          <a:bodyPr>
            <a:noAutofit/>
          </a:bodyPr>
          <a:lstStyle/>
          <a:p>
            <a:r>
              <a:rPr lang="en-US" sz="3200" dirty="0" err="1" smtClean="0"/>
              <a:t>Nhu</a:t>
            </a:r>
            <a:r>
              <a:rPr lang="en-US" sz="3200" dirty="0" smtClean="0"/>
              <a:t> </a:t>
            </a:r>
            <a:r>
              <a:rPr lang="en-US" sz="3200" dirty="0" err="1" smtClean="0"/>
              <a:t>cầu</a:t>
            </a:r>
            <a:r>
              <a:rPr lang="en-US" sz="3200" dirty="0" smtClean="0"/>
              <a:t> </a:t>
            </a:r>
            <a:r>
              <a:rPr lang="en-US" sz="3200" dirty="0" err="1" smtClean="0"/>
              <a:t>năng</a:t>
            </a:r>
            <a:r>
              <a:rPr lang="en-US" sz="3200" dirty="0" smtClean="0"/>
              <a:t> </a:t>
            </a:r>
            <a:r>
              <a:rPr lang="en-US" sz="3200" dirty="0" err="1" smtClean="0"/>
              <a:t>lượng</a:t>
            </a:r>
            <a:r>
              <a:rPr lang="en-US" sz="3200" dirty="0" smtClean="0"/>
              <a:t>: 1500-2800 kcal</a:t>
            </a:r>
          </a:p>
          <a:p>
            <a:r>
              <a:rPr lang="en-US" sz="3200" dirty="0" smtClean="0"/>
              <a:t>Chia </a:t>
            </a:r>
            <a:r>
              <a:rPr lang="en-US" sz="3200" dirty="0" err="1" smtClean="0"/>
              <a:t>các</a:t>
            </a:r>
            <a:r>
              <a:rPr lang="en-US" sz="3200" dirty="0" smtClean="0"/>
              <a:t> </a:t>
            </a:r>
            <a:r>
              <a:rPr lang="en-US" sz="3200" dirty="0" err="1" smtClean="0"/>
              <a:t>bữa</a:t>
            </a:r>
            <a:r>
              <a:rPr lang="en-US" sz="3200" dirty="0" smtClean="0"/>
              <a:t> </a:t>
            </a:r>
            <a:r>
              <a:rPr lang="en-US" sz="3200" dirty="0" err="1" smtClean="0"/>
              <a:t>ăn</a:t>
            </a:r>
            <a:r>
              <a:rPr lang="en-US" sz="3200" dirty="0" smtClean="0"/>
              <a:t> </a:t>
            </a:r>
            <a:r>
              <a:rPr lang="en-US" sz="3200" dirty="0" err="1" smtClean="0"/>
              <a:t>nhỏ</a:t>
            </a:r>
            <a:endParaRPr lang="en-US" sz="3200" dirty="0" smtClean="0"/>
          </a:p>
          <a:p>
            <a:r>
              <a:rPr lang="en-US" sz="3200" dirty="0"/>
              <a:t> </a:t>
            </a:r>
            <a:r>
              <a:rPr lang="en-US" sz="3200" dirty="0" err="1" smtClean="0"/>
              <a:t>Ăn</a:t>
            </a:r>
            <a:r>
              <a:rPr lang="en-US" sz="3200" dirty="0" smtClean="0"/>
              <a:t> </a:t>
            </a:r>
            <a:r>
              <a:rPr lang="en-US" sz="3200" dirty="0" err="1" smtClean="0"/>
              <a:t>thức</a:t>
            </a:r>
            <a:r>
              <a:rPr lang="en-US" sz="3200" dirty="0" smtClean="0"/>
              <a:t> </a:t>
            </a:r>
            <a:r>
              <a:rPr lang="en-US" sz="3200" dirty="0" err="1" smtClean="0"/>
              <a:t>ăn</a:t>
            </a:r>
            <a:r>
              <a:rPr lang="en-US" sz="3200" dirty="0" smtClean="0"/>
              <a:t> </a:t>
            </a:r>
            <a:r>
              <a:rPr lang="en-US" sz="3200" dirty="0" err="1" smtClean="0"/>
              <a:t>có</a:t>
            </a:r>
            <a:r>
              <a:rPr lang="en-US" sz="3200" dirty="0" smtClean="0"/>
              <a:t> </a:t>
            </a:r>
            <a:r>
              <a:rPr lang="en-US" sz="3200" dirty="0" err="1" smtClean="0"/>
              <a:t>chỉ</a:t>
            </a:r>
            <a:r>
              <a:rPr lang="en-US" sz="3200" dirty="0" smtClean="0"/>
              <a:t> </a:t>
            </a:r>
            <a:r>
              <a:rPr lang="en-US" sz="3200" dirty="0" err="1" smtClean="0"/>
              <a:t>số</a:t>
            </a:r>
            <a:r>
              <a:rPr lang="en-US" sz="3200" dirty="0" smtClean="0"/>
              <a:t> </a:t>
            </a:r>
            <a:r>
              <a:rPr lang="en-US" sz="3200" dirty="0" err="1" smtClean="0"/>
              <a:t>đường</a:t>
            </a:r>
            <a:r>
              <a:rPr lang="en-US" sz="3200" dirty="0" smtClean="0"/>
              <a:t> </a:t>
            </a:r>
            <a:r>
              <a:rPr lang="en-US" sz="3200" dirty="0" err="1" smtClean="0"/>
              <a:t>thấp</a:t>
            </a:r>
            <a:r>
              <a:rPr lang="en-US" sz="3200" dirty="0" smtClean="0"/>
              <a:t>: </a:t>
            </a:r>
            <a:r>
              <a:rPr lang="en-US" sz="3200" dirty="0" err="1" smtClean="0"/>
              <a:t>lượng</a:t>
            </a:r>
            <a:r>
              <a:rPr lang="en-US" sz="3200" dirty="0" smtClean="0"/>
              <a:t> </a:t>
            </a:r>
            <a:r>
              <a:rPr lang="en-US" sz="3200" dirty="0" err="1" smtClean="0"/>
              <a:t>đường</a:t>
            </a:r>
            <a:r>
              <a:rPr lang="en-US" sz="3200" dirty="0" smtClean="0"/>
              <a:t> # 175g/d</a:t>
            </a:r>
          </a:p>
          <a:p>
            <a:r>
              <a:rPr lang="en-US" sz="3200" dirty="0" err="1" smtClean="0"/>
              <a:t>Ăn</a:t>
            </a:r>
            <a:r>
              <a:rPr lang="en-US" sz="3200" dirty="0" smtClean="0"/>
              <a:t> </a:t>
            </a:r>
            <a:r>
              <a:rPr lang="en-US" sz="3200" dirty="0" err="1" smtClean="0"/>
              <a:t>thịt</a:t>
            </a:r>
            <a:r>
              <a:rPr lang="en-US" sz="3200" dirty="0" smtClean="0"/>
              <a:t>,</a:t>
            </a:r>
            <a:r>
              <a:rPr lang="en-US" sz="3200" dirty="0"/>
              <a:t> </a:t>
            </a:r>
            <a:r>
              <a:rPr lang="en-US" sz="3200" dirty="0" err="1" smtClean="0"/>
              <a:t>cá</a:t>
            </a:r>
            <a:endParaRPr lang="en-US" sz="3200" dirty="0" smtClean="0"/>
          </a:p>
          <a:p>
            <a:r>
              <a:rPr lang="en-US" sz="3200" dirty="0"/>
              <a:t> </a:t>
            </a:r>
            <a:r>
              <a:rPr lang="en-US" sz="3200" dirty="0" err="1" smtClean="0"/>
              <a:t>Ăn</a:t>
            </a:r>
            <a:r>
              <a:rPr lang="en-US" sz="3200" dirty="0" smtClean="0"/>
              <a:t> </a:t>
            </a:r>
            <a:r>
              <a:rPr lang="en-US" sz="3200" dirty="0" err="1" smtClean="0"/>
              <a:t>mỡ</a:t>
            </a:r>
            <a:r>
              <a:rPr lang="en-US" sz="3200" dirty="0" smtClean="0"/>
              <a:t> </a:t>
            </a:r>
            <a:r>
              <a:rPr lang="en-US" sz="3200" dirty="0" err="1" smtClean="0"/>
              <a:t>và</a:t>
            </a:r>
            <a:r>
              <a:rPr lang="en-US" sz="3200" dirty="0" smtClean="0"/>
              <a:t> </a:t>
            </a:r>
            <a:r>
              <a:rPr lang="en-US" sz="3200" dirty="0" err="1" smtClean="0"/>
              <a:t>dầu</a:t>
            </a:r>
            <a:endParaRPr lang="en-US" sz="3200" dirty="0" smtClean="0"/>
          </a:p>
          <a:p>
            <a:r>
              <a:rPr lang="en-US" sz="3200" dirty="0"/>
              <a:t> </a:t>
            </a:r>
            <a:r>
              <a:rPr lang="en-US" sz="3200" dirty="0" err="1" smtClean="0"/>
              <a:t>Ăn</a:t>
            </a:r>
            <a:r>
              <a:rPr lang="en-US" sz="3200" dirty="0" smtClean="0"/>
              <a:t> </a:t>
            </a:r>
            <a:r>
              <a:rPr lang="en-US" sz="3200" dirty="0" err="1" smtClean="0"/>
              <a:t>nhiều</a:t>
            </a:r>
            <a:r>
              <a:rPr lang="en-US" sz="3200" dirty="0" smtClean="0"/>
              <a:t> </a:t>
            </a:r>
            <a:r>
              <a:rPr lang="en-US" sz="3200" dirty="0" err="1" smtClean="0"/>
              <a:t>chất</a:t>
            </a:r>
            <a:r>
              <a:rPr lang="en-US" sz="3200" dirty="0" smtClean="0"/>
              <a:t> </a:t>
            </a:r>
            <a:r>
              <a:rPr lang="en-US" sz="3200" dirty="0" err="1" smtClean="0"/>
              <a:t>xơ</a:t>
            </a:r>
            <a:r>
              <a:rPr lang="en-US" sz="3200" dirty="0" smtClean="0"/>
              <a:t>: 28g</a:t>
            </a:r>
            <a:endParaRPr lang="en-US" sz="3200" dirty="0"/>
          </a:p>
        </p:txBody>
      </p:sp>
    </p:spTree>
    <p:extLst>
      <p:ext uri="{BB962C8B-B14F-4D97-AF65-F5344CB8AC3E}">
        <p14:creationId xmlns:p14="http://schemas.microsoft.com/office/powerpoint/2010/main" val="15954217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Phương</a:t>
            </a:r>
            <a:r>
              <a:rPr lang="en-US" dirty="0" smtClean="0"/>
              <a:t> </a:t>
            </a:r>
            <a:r>
              <a:rPr lang="en-US" dirty="0" err="1" smtClean="0"/>
              <a:t>pháp</a:t>
            </a:r>
            <a:r>
              <a:rPr lang="en-US" dirty="0" smtClean="0"/>
              <a:t> </a:t>
            </a:r>
            <a:r>
              <a:rPr lang="en-US" dirty="0" err="1" smtClean="0"/>
              <a:t>chọn</a:t>
            </a:r>
            <a:r>
              <a:rPr lang="en-US" dirty="0" smtClean="0"/>
              <a:t> </a:t>
            </a:r>
            <a:r>
              <a:rPr lang="en-US" dirty="0" err="1" smtClean="0"/>
              <a:t>đĩa</a:t>
            </a:r>
            <a:r>
              <a:rPr lang="en-US" dirty="0" smtClean="0"/>
              <a:t> </a:t>
            </a:r>
            <a:r>
              <a:rPr lang="en-US" dirty="0" err="1" smtClean="0"/>
              <a:t>thức</a:t>
            </a:r>
            <a:r>
              <a:rPr lang="en-US" dirty="0" smtClean="0"/>
              <a:t> </a:t>
            </a:r>
            <a:r>
              <a:rPr lang="en-US" dirty="0" err="1" smtClean="0"/>
              <a:t>ăn</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l="-60209" r="-60209"/>
          <a:stretch>
            <a:fillRect/>
          </a:stretch>
        </p:blipFill>
        <p:spPr bwMode="auto">
          <a:xfrm>
            <a:off x="-498056" y="1308795"/>
            <a:ext cx="11081750" cy="4668217"/>
          </a:xfrm>
          <a:prstGeom prst="rect">
            <a:avLst/>
          </a:prstGeom>
          <a:noFill/>
          <a:ln>
            <a:noFill/>
          </a:ln>
        </p:spPr>
      </p:pic>
      <p:sp>
        <p:nvSpPr>
          <p:cNvPr id="5" name="Rectangle 4"/>
          <p:cNvSpPr/>
          <p:nvPr/>
        </p:nvSpPr>
        <p:spPr>
          <a:xfrm>
            <a:off x="5190761" y="6120770"/>
            <a:ext cx="2762295" cy="369332"/>
          </a:xfrm>
          <a:prstGeom prst="rect">
            <a:avLst/>
          </a:prstGeom>
        </p:spPr>
        <p:txBody>
          <a:bodyPr wrap="none">
            <a:spAutoFit/>
          </a:bodyPr>
          <a:lstStyle/>
          <a:p>
            <a:r>
              <a:rPr lang="en-US" b="1" dirty="0" err="1" smtClean="0">
                <a:solidFill>
                  <a:srgbClr val="FFFF00"/>
                </a:solidFill>
              </a:rPr>
              <a:t>đường</a:t>
            </a:r>
            <a:r>
              <a:rPr lang="en-US" b="1" dirty="0" smtClean="0">
                <a:solidFill>
                  <a:srgbClr val="FFFF00"/>
                </a:solidFill>
              </a:rPr>
              <a:t> </a:t>
            </a:r>
            <a:r>
              <a:rPr lang="en-US" b="1" dirty="0" err="1">
                <a:solidFill>
                  <a:srgbClr val="FFFF00"/>
                </a:solidFill>
              </a:rPr>
              <a:t>kính</a:t>
            </a:r>
            <a:r>
              <a:rPr lang="en-US" b="1" dirty="0">
                <a:solidFill>
                  <a:srgbClr val="FFFF00"/>
                </a:solidFill>
              </a:rPr>
              <a:t> </a:t>
            </a:r>
            <a:r>
              <a:rPr lang="en-US" b="1" dirty="0" err="1">
                <a:solidFill>
                  <a:srgbClr val="FFFF00"/>
                </a:solidFill>
              </a:rPr>
              <a:t>khoảng</a:t>
            </a:r>
            <a:r>
              <a:rPr lang="en-US" b="1" dirty="0">
                <a:solidFill>
                  <a:srgbClr val="FFFF00"/>
                </a:solidFill>
              </a:rPr>
              <a:t> 20cm</a:t>
            </a:r>
          </a:p>
        </p:txBody>
      </p:sp>
    </p:spTree>
    <p:extLst>
      <p:ext uri="{BB962C8B-B14F-4D97-AF65-F5344CB8AC3E}">
        <p14:creationId xmlns:p14="http://schemas.microsoft.com/office/powerpoint/2010/main" val="25177433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Phương</a:t>
            </a:r>
            <a:r>
              <a:rPr lang="en-US" dirty="0" smtClean="0"/>
              <a:t> </a:t>
            </a:r>
            <a:r>
              <a:rPr lang="en-US" dirty="0" err="1" smtClean="0"/>
              <a:t>pháp</a:t>
            </a:r>
            <a:r>
              <a:rPr lang="en-US" dirty="0" smtClean="0"/>
              <a:t> </a:t>
            </a:r>
            <a:r>
              <a:rPr lang="en-US" dirty="0" err="1" smtClean="0"/>
              <a:t>phân</a:t>
            </a:r>
            <a:r>
              <a:rPr lang="en-US" dirty="0" smtClean="0"/>
              <a:t> chia </a:t>
            </a:r>
            <a:br>
              <a:rPr lang="en-US" dirty="0" smtClean="0"/>
            </a:br>
            <a:r>
              <a:rPr lang="en-US" dirty="0" err="1" smtClean="0"/>
              <a:t>đĩa</a:t>
            </a:r>
            <a:r>
              <a:rPr lang="en-US" dirty="0" smtClean="0"/>
              <a:t> </a:t>
            </a:r>
            <a:r>
              <a:rPr lang="en-US" dirty="0" err="1" smtClean="0"/>
              <a:t>thức</a:t>
            </a:r>
            <a:r>
              <a:rPr lang="en-US" dirty="0" smtClean="0"/>
              <a:t> </a:t>
            </a:r>
            <a:r>
              <a:rPr lang="en-US" dirty="0" err="1" smtClean="0"/>
              <a:t>ăn</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l="-41271" r="-41271"/>
          <a:stretch>
            <a:fillRect/>
          </a:stretch>
        </p:blipFill>
        <p:spPr bwMode="auto">
          <a:xfrm>
            <a:off x="0" y="1892721"/>
            <a:ext cx="9089525" cy="4756431"/>
          </a:xfrm>
          <a:prstGeom prst="rect">
            <a:avLst/>
          </a:prstGeom>
          <a:noFill/>
          <a:ln>
            <a:noFill/>
          </a:ln>
        </p:spPr>
      </p:pic>
    </p:spTree>
    <p:extLst>
      <p:ext uri="{BB962C8B-B14F-4D97-AF65-F5344CB8AC3E}">
        <p14:creationId xmlns:p14="http://schemas.microsoft.com/office/powerpoint/2010/main" val="3291200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Đĩa</a:t>
            </a:r>
            <a:r>
              <a:rPr lang="en-US" dirty="0" smtClean="0"/>
              <a:t> </a:t>
            </a:r>
            <a:r>
              <a:rPr lang="en-US" dirty="0" err="1" smtClean="0"/>
              <a:t>thức</a:t>
            </a:r>
            <a:r>
              <a:rPr lang="en-US" dirty="0" smtClean="0"/>
              <a:t> </a:t>
            </a:r>
            <a:r>
              <a:rPr lang="en-US" dirty="0" err="1" smtClean="0"/>
              <a:t>ăn</a:t>
            </a:r>
            <a:r>
              <a:rPr lang="en-US" dirty="0" smtClean="0"/>
              <a:t> </a:t>
            </a:r>
            <a:r>
              <a:rPr lang="en-US" dirty="0" err="1" smtClean="0"/>
              <a:t>mẫu</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t="8154" b="8154"/>
          <a:stretch>
            <a:fillRect/>
          </a:stretch>
        </p:blipFill>
        <p:spPr bwMode="auto">
          <a:xfrm>
            <a:off x="323738" y="1419541"/>
            <a:ext cx="8442052" cy="4706622"/>
          </a:xfrm>
          <a:prstGeom prst="rect">
            <a:avLst/>
          </a:prstGeom>
          <a:noFill/>
          <a:ln>
            <a:noFill/>
          </a:ln>
        </p:spPr>
      </p:pic>
    </p:spTree>
    <p:extLst>
      <p:ext uri="{BB962C8B-B14F-4D97-AF65-F5344CB8AC3E}">
        <p14:creationId xmlns:p14="http://schemas.microsoft.com/office/powerpoint/2010/main" val="12341695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Tăng</a:t>
            </a:r>
            <a:r>
              <a:rPr lang="en-US" dirty="0" smtClean="0"/>
              <a:t> </a:t>
            </a:r>
            <a:r>
              <a:rPr lang="en-US" dirty="0" err="1" smtClean="0"/>
              <a:t>cân</a:t>
            </a:r>
            <a:r>
              <a:rPr lang="en-US" dirty="0" smtClean="0"/>
              <a:t> </a:t>
            </a:r>
            <a:r>
              <a:rPr lang="en-US" dirty="0" err="1" smtClean="0"/>
              <a:t>trong</a:t>
            </a:r>
            <a:r>
              <a:rPr lang="en-US" dirty="0" smtClean="0"/>
              <a:t> </a:t>
            </a:r>
            <a:r>
              <a:rPr lang="en-US" dirty="0" err="1" smtClean="0"/>
              <a:t>thai</a:t>
            </a:r>
            <a:r>
              <a:rPr lang="en-US" dirty="0" smtClean="0"/>
              <a:t> </a:t>
            </a:r>
            <a:r>
              <a:rPr lang="en-US" dirty="0" err="1" smtClean="0"/>
              <a:t>kì</a:t>
            </a:r>
            <a:endParaRPr lang="en-US" dirty="0"/>
          </a:p>
        </p:txBody>
      </p:sp>
      <p:pic>
        <p:nvPicPr>
          <p:cNvPr id="6" name="Content Placeholder 5" descr="weight gain.jpg"/>
          <p:cNvPicPr>
            <a:picLocks noGrp="1" noChangeAspect="1"/>
          </p:cNvPicPr>
          <p:nvPr>
            <p:ph idx="1"/>
          </p:nvPr>
        </p:nvPicPr>
        <p:blipFill>
          <a:blip r:embed="rId2" cstate="email">
            <a:extLst>
              <a:ext uri="{28A0092B-C50C-407E-A947-70E740481C1C}">
                <a14:useLocalDpi xmlns:a14="http://schemas.microsoft.com/office/drawing/2010/main" val="0"/>
              </a:ext>
            </a:extLst>
          </a:blip>
          <a:srcRect t="-88456" b="-88456"/>
          <a:stretch>
            <a:fillRect/>
          </a:stretch>
        </p:blipFill>
        <p:spPr>
          <a:xfrm>
            <a:off x="52611" y="420483"/>
            <a:ext cx="9125025" cy="6349630"/>
          </a:xfrm>
        </p:spPr>
      </p:pic>
    </p:spTree>
    <p:extLst>
      <p:ext uri="{BB962C8B-B14F-4D97-AF65-F5344CB8AC3E}">
        <p14:creationId xmlns:p14="http://schemas.microsoft.com/office/powerpoint/2010/main" val="25565583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774855"/>
          </a:xfrm>
        </p:spPr>
        <p:txBody>
          <a:bodyPr>
            <a:normAutofit/>
          </a:bodyPr>
          <a:lstStyle/>
          <a:p>
            <a:r>
              <a:rPr lang="en-US" sz="4000" i="1" u="sng" dirty="0" smtClean="0">
                <a:solidFill>
                  <a:srgbClr val="CCFFCC"/>
                </a:solidFill>
              </a:rPr>
              <a:t>5. </a:t>
            </a:r>
            <a:r>
              <a:rPr lang="en-US" sz="4000" i="1" u="sng" dirty="0" err="1" smtClean="0">
                <a:solidFill>
                  <a:srgbClr val="CCFFCC"/>
                </a:solidFill>
              </a:rPr>
              <a:t>Điều</a:t>
            </a:r>
            <a:r>
              <a:rPr lang="en-US" sz="4000" i="1" u="sng" dirty="0" smtClean="0">
                <a:solidFill>
                  <a:srgbClr val="CCFFCC"/>
                </a:solidFill>
              </a:rPr>
              <a:t> </a:t>
            </a:r>
            <a:r>
              <a:rPr lang="en-US" sz="4000" i="1" u="sng" dirty="0" err="1" smtClean="0">
                <a:solidFill>
                  <a:srgbClr val="CCFFCC"/>
                </a:solidFill>
              </a:rPr>
              <a:t>trị</a:t>
            </a:r>
            <a:r>
              <a:rPr lang="en-US" sz="4000" i="1" u="sng" dirty="0" smtClean="0">
                <a:solidFill>
                  <a:srgbClr val="CCFFCC"/>
                </a:solidFill>
              </a:rPr>
              <a:t> </a:t>
            </a:r>
            <a:r>
              <a:rPr lang="en-US" sz="4000" i="1" u="sng" dirty="0" err="1" smtClean="0">
                <a:solidFill>
                  <a:srgbClr val="CCFFCC"/>
                </a:solidFill>
              </a:rPr>
              <a:t>thuốc</a:t>
            </a:r>
            <a:r>
              <a:rPr lang="en-US" sz="4000" i="1" u="sng" dirty="0" smtClean="0">
                <a:solidFill>
                  <a:srgbClr val="CCFFCC"/>
                </a:solidFill>
              </a:rPr>
              <a:t> </a:t>
            </a:r>
            <a:endParaRPr lang="en-US" sz="4000" i="1" u="sng" dirty="0">
              <a:solidFill>
                <a:srgbClr val="CCFFCC"/>
              </a:solidFill>
            </a:endParaRPr>
          </a:p>
        </p:txBody>
      </p:sp>
      <p:sp>
        <p:nvSpPr>
          <p:cNvPr id="3" name="Content Placeholder 2"/>
          <p:cNvSpPr>
            <a:spLocks noGrp="1"/>
          </p:cNvSpPr>
          <p:nvPr>
            <p:ph idx="1"/>
          </p:nvPr>
        </p:nvSpPr>
        <p:spPr>
          <a:xfrm>
            <a:off x="0" y="567011"/>
            <a:ext cx="9144000" cy="6290989"/>
          </a:xfrm>
        </p:spPr>
        <p:txBody>
          <a:bodyPr>
            <a:normAutofit/>
          </a:bodyPr>
          <a:lstStyle/>
          <a:p>
            <a:pPr marL="0" indent="0">
              <a:buNone/>
            </a:pPr>
            <a:endParaRPr lang="en-US" b="1" dirty="0">
              <a:effectLst/>
            </a:endParaRPr>
          </a:p>
          <a:p>
            <a:r>
              <a:rPr lang="vi-VN" dirty="0">
                <a:effectLst/>
              </a:rPr>
              <a:t>10-20% </a:t>
            </a:r>
            <a:r>
              <a:rPr lang="vi-VN" dirty="0" smtClean="0">
                <a:effectLst/>
              </a:rPr>
              <a:t>SP DTD  </a:t>
            </a:r>
            <a:r>
              <a:rPr lang="vi-VN" dirty="0">
                <a:effectLst/>
              </a:rPr>
              <a:t>thai kì cần điều trị thuốc </a:t>
            </a:r>
            <a:r>
              <a:rPr lang="vi-VN" dirty="0">
                <a:solidFill>
                  <a:srgbClr val="FFFF00"/>
                </a:solidFill>
                <a:effectLst/>
              </a:rPr>
              <a:t>sau 1-2 tuần tiết  chế thất </a:t>
            </a:r>
            <a:r>
              <a:rPr lang="vi-VN" dirty="0" smtClean="0">
                <a:solidFill>
                  <a:srgbClr val="FFFF00"/>
                </a:solidFill>
                <a:effectLst/>
              </a:rPr>
              <a:t>bại</a:t>
            </a:r>
            <a:r>
              <a:rPr lang="en-US" dirty="0" smtClean="0">
                <a:solidFill>
                  <a:srgbClr val="FFFF00"/>
                </a:solidFill>
                <a:effectLst/>
              </a:rPr>
              <a:t> </a:t>
            </a:r>
            <a:endParaRPr lang="en-US" dirty="0">
              <a:solidFill>
                <a:srgbClr val="FFFF00"/>
              </a:solidFill>
              <a:effectLst/>
            </a:endParaRPr>
          </a:p>
          <a:p>
            <a:r>
              <a:rPr lang="en-US" dirty="0">
                <a:solidFill>
                  <a:srgbClr val="FFFF00"/>
                </a:solidFill>
                <a:effectLst/>
              </a:rPr>
              <a:t>Insulin, glyburide </a:t>
            </a:r>
            <a:r>
              <a:rPr lang="en-US" dirty="0" err="1">
                <a:solidFill>
                  <a:srgbClr val="FFFF00"/>
                </a:solidFill>
                <a:effectLst/>
              </a:rPr>
              <a:t>và</a:t>
            </a:r>
            <a:r>
              <a:rPr lang="en-US" dirty="0">
                <a:solidFill>
                  <a:srgbClr val="FFFF00"/>
                </a:solidFill>
                <a:effectLst/>
              </a:rPr>
              <a:t> </a:t>
            </a:r>
            <a:r>
              <a:rPr lang="en-US" dirty="0" err="1">
                <a:solidFill>
                  <a:srgbClr val="FFFF00"/>
                </a:solidFill>
                <a:effectLst/>
              </a:rPr>
              <a:t>metformine</a:t>
            </a:r>
            <a:r>
              <a:rPr lang="en-US" dirty="0">
                <a:solidFill>
                  <a:srgbClr val="FFFF00"/>
                </a:solidFill>
                <a:effectLst/>
              </a:rPr>
              <a:t> </a:t>
            </a:r>
            <a:r>
              <a:rPr lang="en-US" dirty="0">
                <a:effectLst/>
              </a:rPr>
              <a:t>an </a:t>
            </a:r>
            <a:r>
              <a:rPr lang="en-US" dirty="0" err="1">
                <a:effectLst/>
              </a:rPr>
              <a:t>toàn</a:t>
            </a:r>
            <a:r>
              <a:rPr lang="en-US" dirty="0">
                <a:effectLst/>
              </a:rPr>
              <a:t> </a:t>
            </a:r>
            <a:r>
              <a:rPr lang="en-US" dirty="0" err="1">
                <a:effectLst/>
              </a:rPr>
              <a:t>và</a:t>
            </a:r>
            <a:r>
              <a:rPr lang="en-US" dirty="0">
                <a:effectLst/>
              </a:rPr>
              <a:t> </a:t>
            </a:r>
            <a:r>
              <a:rPr lang="en-US" dirty="0" err="1">
                <a:effectLst/>
              </a:rPr>
              <a:t>hiệu</a:t>
            </a:r>
            <a:r>
              <a:rPr lang="en-US" dirty="0">
                <a:effectLst/>
              </a:rPr>
              <a:t> </a:t>
            </a:r>
            <a:r>
              <a:rPr lang="en-US" dirty="0" err="1">
                <a:effectLst/>
              </a:rPr>
              <a:t>quả</a:t>
            </a:r>
            <a:r>
              <a:rPr lang="en-US" dirty="0">
                <a:effectLst/>
              </a:rPr>
              <a:t> </a:t>
            </a:r>
            <a:r>
              <a:rPr lang="en-US" dirty="0" err="1">
                <a:effectLst/>
              </a:rPr>
              <a:t>trong</a:t>
            </a:r>
            <a:r>
              <a:rPr lang="en-US" dirty="0">
                <a:effectLst/>
              </a:rPr>
              <a:t> </a:t>
            </a:r>
            <a:r>
              <a:rPr lang="en-US" dirty="0" err="1">
                <a:effectLst/>
              </a:rPr>
              <a:t>điều</a:t>
            </a:r>
            <a:r>
              <a:rPr lang="en-US" dirty="0">
                <a:effectLst/>
              </a:rPr>
              <a:t> </a:t>
            </a:r>
            <a:r>
              <a:rPr lang="en-US" dirty="0" err="1">
                <a:effectLst/>
              </a:rPr>
              <a:t>trị</a:t>
            </a:r>
            <a:r>
              <a:rPr lang="en-US" dirty="0">
                <a:effectLst/>
              </a:rPr>
              <a:t> GDM </a:t>
            </a:r>
            <a:r>
              <a:rPr lang="en-US" dirty="0" err="1">
                <a:effectLst/>
              </a:rPr>
              <a:t>trong</a:t>
            </a:r>
            <a:r>
              <a:rPr lang="en-US" dirty="0">
                <a:effectLst/>
              </a:rPr>
              <a:t> </a:t>
            </a:r>
            <a:r>
              <a:rPr lang="en-US" dirty="0" err="1">
                <a:effectLst/>
              </a:rPr>
              <a:t>suốt</a:t>
            </a:r>
            <a:r>
              <a:rPr lang="en-US" dirty="0">
                <a:effectLst/>
              </a:rPr>
              <a:t> </a:t>
            </a:r>
            <a:r>
              <a:rPr lang="en-US" dirty="0" err="1">
                <a:effectLst/>
              </a:rPr>
              <a:t>ba</a:t>
            </a:r>
            <a:r>
              <a:rPr lang="en-US" dirty="0">
                <a:effectLst/>
              </a:rPr>
              <a:t> </a:t>
            </a:r>
            <a:r>
              <a:rPr lang="en-US" dirty="0" err="1">
                <a:effectLst/>
              </a:rPr>
              <a:t>tháng</a:t>
            </a:r>
            <a:r>
              <a:rPr lang="en-US" dirty="0">
                <a:effectLst/>
              </a:rPr>
              <a:t> </a:t>
            </a:r>
            <a:r>
              <a:rPr lang="en-US" dirty="0" err="1">
                <a:effectLst/>
              </a:rPr>
              <a:t>giữa</a:t>
            </a:r>
            <a:r>
              <a:rPr lang="en-US" dirty="0">
                <a:effectLst/>
              </a:rPr>
              <a:t> </a:t>
            </a:r>
            <a:r>
              <a:rPr lang="en-US" dirty="0" err="1">
                <a:effectLst/>
              </a:rPr>
              <a:t>và</a:t>
            </a:r>
            <a:r>
              <a:rPr lang="en-US" dirty="0">
                <a:effectLst/>
              </a:rPr>
              <a:t> </a:t>
            </a:r>
            <a:r>
              <a:rPr lang="en-US" dirty="0" err="1">
                <a:effectLst/>
              </a:rPr>
              <a:t>cuối</a:t>
            </a:r>
            <a:r>
              <a:rPr lang="en-US" dirty="0">
                <a:effectLst/>
              </a:rPr>
              <a:t> </a:t>
            </a:r>
            <a:r>
              <a:rPr lang="en-US" dirty="0" err="1">
                <a:effectLst/>
              </a:rPr>
              <a:t>thai</a:t>
            </a:r>
            <a:r>
              <a:rPr lang="en-US" dirty="0">
                <a:effectLst/>
              </a:rPr>
              <a:t> </a:t>
            </a:r>
            <a:r>
              <a:rPr lang="en-US" dirty="0" smtClean="0">
                <a:effectLst/>
              </a:rPr>
              <a:t>k </a:t>
            </a:r>
            <a:r>
              <a:rPr lang="en-US" dirty="0" smtClean="0">
                <a:effectLst/>
                <a:sym typeface="Wingdings"/>
              </a:rPr>
              <a:t></a:t>
            </a:r>
            <a:r>
              <a:rPr lang="en-US" dirty="0" err="1" smtClean="0">
                <a:effectLst/>
              </a:rPr>
              <a:t>liệu</a:t>
            </a:r>
            <a:r>
              <a:rPr lang="en-US" dirty="0" smtClean="0">
                <a:effectLst/>
              </a:rPr>
              <a:t> </a:t>
            </a:r>
            <a:r>
              <a:rPr lang="en-US" dirty="0" err="1">
                <a:effectLst/>
              </a:rPr>
              <a:t>pháp</a:t>
            </a:r>
            <a:r>
              <a:rPr lang="en-US" dirty="0">
                <a:effectLst/>
              </a:rPr>
              <a:t> </a:t>
            </a:r>
            <a:r>
              <a:rPr lang="en-US" dirty="0" err="1">
                <a:effectLst/>
              </a:rPr>
              <a:t>đầu</a:t>
            </a:r>
            <a:r>
              <a:rPr lang="en-US" dirty="0">
                <a:effectLst/>
              </a:rPr>
              <a:t> </a:t>
            </a:r>
            <a:r>
              <a:rPr lang="en-US" dirty="0" err="1">
                <a:effectLst/>
              </a:rPr>
              <a:t>tay</a:t>
            </a:r>
            <a:r>
              <a:rPr lang="en-US" dirty="0">
                <a:effectLst/>
              </a:rPr>
              <a:t> </a:t>
            </a:r>
            <a:r>
              <a:rPr lang="en-US" dirty="0" err="1">
                <a:effectLst/>
              </a:rPr>
              <a:t>trong</a:t>
            </a:r>
            <a:r>
              <a:rPr lang="en-US" dirty="0">
                <a:effectLst/>
              </a:rPr>
              <a:t> </a:t>
            </a:r>
            <a:r>
              <a:rPr lang="en-US" dirty="0" err="1">
                <a:effectLst/>
              </a:rPr>
              <a:t>điều</a:t>
            </a:r>
            <a:r>
              <a:rPr lang="en-US" dirty="0">
                <a:effectLst/>
              </a:rPr>
              <a:t> </a:t>
            </a:r>
            <a:r>
              <a:rPr lang="en-US" dirty="0" err="1">
                <a:effectLst/>
              </a:rPr>
              <a:t>trị</a:t>
            </a:r>
            <a:r>
              <a:rPr lang="en-US" dirty="0">
                <a:effectLst/>
              </a:rPr>
              <a:t> </a:t>
            </a:r>
            <a:r>
              <a:rPr lang="en-US" dirty="0" err="1">
                <a:effectLst/>
              </a:rPr>
              <a:t>sau</a:t>
            </a:r>
            <a:r>
              <a:rPr lang="en-US" dirty="0">
                <a:effectLst/>
              </a:rPr>
              <a:t> </a:t>
            </a:r>
            <a:r>
              <a:rPr lang="en-US" dirty="0" err="1">
                <a:effectLst/>
              </a:rPr>
              <a:t>khi</a:t>
            </a:r>
            <a:r>
              <a:rPr lang="en-US" dirty="0">
                <a:effectLst/>
              </a:rPr>
              <a:t> </a:t>
            </a:r>
            <a:r>
              <a:rPr lang="en-US" dirty="0" err="1">
                <a:effectLst/>
              </a:rPr>
              <a:t>thất</a:t>
            </a:r>
            <a:r>
              <a:rPr lang="en-US" dirty="0">
                <a:effectLst/>
              </a:rPr>
              <a:t> </a:t>
            </a:r>
            <a:r>
              <a:rPr lang="en-US" dirty="0" err="1">
                <a:effectLst/>
              </a:rPr>
              <a:t>bại</a:t>
            </a:r>
            <a:r>
              <a:rPr lang="en-US" dirty="0">
                <a:effectLst/>
              </a:rPr>
              <a:t> </a:t>
            </a:r>
            <a:r>
              <a:rPr lang="en-US" dirty="0" err="1">
                <a:effectLst/>
              </a:rPr>
              <a:t>với</a:t>
            </a:r>
            <a:r>
              <a:rPr lang="en-US" dirty="0">
                <a:effectLst/>
              </a:rPr>
              <a:t> </a:t>
            </a:r>
            <a:r>
              <a:rPr lang="en-US" dirty="0" err="1">
                <a:effectLst/>
              </a:rPr>
              <a:t>tiết</a:t>
            </a:r>
            <a:r>
              <a:rPr lang="en-US" dirty="0">
                <a:effectLst/>
              </a:rPr>
              <a:t> </a:t>
            </a:r>
            <a:r>
              <a:rPr lang="en-US" dirty="0" err="1">
                <a:effectLst/>
              </a:rPr>
              <a:t>chế</a:t>
            </a:r>
            <a:r>
              <a:rPr lang="en-US" dirty="0">
                <a:effectLst/>
              </a:rPr>
              <a:t> </a:t>
            </a:r>
            <a:r>
              <a:rPr lang="en-US" dirty="0" err="1">
                <a:effectLst/>
              </a:rPr>
              <a:t>và</a:t>
            </a:r>
            <a:r>
              <a:rPr lang="en-US" dirty="0">
                <a:effectLst/>
              </a:rPr>
              <a:t> </a:t>
            </a:r>
            <a:r>
              <a:rPr lang="en-US" dirty="0" err="1">
                <a:effectLst/>
              </a:rPr>
              <a:t>thay</a:t>
            </a:r>
            <a:r>
              <a:rPr lang="en-US" dirty="0">
                <a:effectLst/>
              </a:rPr>
              <a:t> </a:t>
            </a:r>
            <a:r>
              <a:rPr lang="en-US" dirty="0" err="1">
                <a:effectLst/>
              </a:rPr>
              <a:t>đổi</a:t>
            </a:r>
            <a:r>
              <a:rPr lang="en-US" dirty="0">
                <a:effectLst/>
              </a:rPr>
              <a:t> </a:t>
            </a:r>
            <a:r>
              <a:rPr lang="en-US" dirty="0" err="1">
                <a:effectLst/>
              </a:rPr>
              <a:t>lối</a:t>
            </a:r>
            <a:r>
              <a:rPr lang="en-US" dirty="0">
                <a:effectLst/>
              </a:rPr>
              <a:t> </a:t>
            </a:r>
            <a:r>
              <a:rPr lang="en-US" dirty="0" err="1">
                <a:effectLst/>
              </a:rPr>
              <a:t>sống</a:t>
            </a:r>
            <a:r>
              <a:rPr lang="en-US" dirty="0">
                <a:effectLst/>
              </a:rPr>
              <a:t> </a:t>
            </a:r>
            <a:r>
              <a:rPr lang="en-US" dirty="0" err="1">
                <a:effectLst/>
              </a:rPr>
              <a:t>mà</a:t>
            </a:r>
            <a:r>
              <a:rPr lang="en-US" dirty="0">
                <a:effectLst/>
              </a:rPr>
              <a:t> </a:t>
            </a:r>
            <a:r>
              <a:rPr lang="en-US" dirty="0" err="1">
                <a:effectLst/>
              </a:rPr>
              <a:t>không</a:t>
            </a:r>
            <a:r>
              <a:rPr lang="en-US" dirty="0">
                <a:effectLst/>
              </a:rPr>
              <a:t> </a:t>
            </a:r>
            <a:r>
              <a:rPr lang="en-US" dirty="0" err="1">
                <a:effectLst/>
              </a:rPr>
              <a:t>kiểm</a:t>
            </a:r>
            <a:r>
              <a:rPr lang="en-US" dirty="0">
                <a:effectLst/>
              </a:rPr>
              <a:t> </a:t>
            </a:r>
            <a:r>
              <a:rPr lang="en-US" dirty="0" err="1">
                <a:effectLst/>
              </a:rPr>
              <a:t>soát</a:t>
            </a:r>
            <a:r>
              <a:rPr lang="en-US" dirty="0">
                <a:effectLst/>
              </a:rPr>
              <a:t> </a:t>
            </a:r>
            <a:r>
              <a:rPr lang="en-US" dirty="0" err="1">
                <a:effectLst/>
              </a:rPr>
              <a:t>tốt</a:t>
            </a:r>
            <a:r>
              <a:rPr lang="en-US" dirty="0">
                <a:effectLst/>
              </a:rPr>
              <a:t> </a:t>
            </a:r>
            <a:r>
              <a:rPr lang="en-US" dirty="0" smtClean="0">
                <a:effectLst/>
              </a:rPr>
              <a:t>ĐH</a:t>
            </a:r>
            <a:endParaRPr lang="en-US" dirty="0">
              <a:effectLst/>
            </a:endParaRPr>
          </a:p>
          <a:p>
            <a:r>
              <a:rPr lang="en-US" dirty="0">
                <a:effectLst/>
              </a:rPr>
              <a:t>Insulin </a:t>
            </a:r>
            <a:r>
              <a:rPr lang="en-US" dirty="0" err="1" smtClean="0">
                <a:effectLst/>
              </a:rPr>
              <a:t>cân</a:t>
            </a:r>
            <a:r>
              <a:rPr lang="en-US" dirty="0" smtClean="0">
                <a:effectLst/>
              </a:rPr>
              <a:t> </a:t>
            </a:r>
            <a:r>
              <a:rPr lang="en-US" dirty="0" err="1">
                <a:effectLst/>
              </a:rPr>
              <a:t>nhắc</a:t>
            </a:r>
            <a:r>
              <a:rPr lang="en-US" dirty="0">
                <a:effectLst/>
              </a:rPr>
              <a:t> </a:t>
            </a:r>
            <a:r>
              <a:rPr lang="en-US" dirty="0" err="1">
                <a:effectLst/>
              </a:rPr>
              <a:t>là</a:t>
            </a:r>
            <a:r>
              <a:rPr lang="en-US" dirty="0">
                <a:effectLst/>
              </a:rPr>
              <a:t> </a:t>
            </a:r>
            <a:r>
              <a:rPr lang="en-US" dirty="0" err="1">
                <a:effectLst/>
              </a:rPr>
              <a:t>điều</a:t>
            </a:r>
            <a:r>
              <a:rPr lang="en-US" dirty="0">
                <a:effectLst/>
              </a:rPr>
              <a:t> </a:t>
            </a:r>
            <a:r>
              <a:rPr lang="en-US" dirty="0" err="1">
                <a:effectLst/>
              </a:rPr>
              <a:t>trị</a:t>
            </a:r>
            <a:r>
              <a:rPr lang="en-US" dirty="0">
                <a:effectLst/>
              </a:rPr>
              <a:t> </a:t>
            </a:r>
            <a:r>
              <a:rPr lang="en-US" dirty="0" err="1">
                <a:effectLst/>
              </a:rPr>
              <a:t>đầu</a:t>
            </a:r>
            <a:r>
              <a:rPr lang="en-US" dirty="0">
                <a:effectLst/>
              </a:rPr>
              <a:t> </a:t>
            </a:r>
            <a:r>
              <a:rPr lang="en-US" dirty="0" err="1">
                <a:effectLst/>
              </a:rPr>
              <a:t>tay</a:t>
            </a:r>
            <a:r>
              <a:rPr lang="en-US" dirty="0">
                <a:effectLst/>
              </a:rPr>
              <a:t> </a:t>
            </a:r>
            <a:r>
              <a:rPr lang="en-US" dirty="0" err="1">
                <a:effectLst/>
              </a:rPr>
              <a:t>ở</a:t>
            </a:r>
            <a:r>
              <a:rPr lang="en-US" dirty="0">
                <a:effectLst/>
              </a:rPr>
              <a:t> GDM </a:t>
            </a:r>
            <a:r>
              <a:rPr lang="en-US" dirty="0" err="1">
                <a:effectLst/>
              </a:rPr>
              <a:t>khi</a:t>
            </a:r>
            <a:r>
              <a:rPr lang="en-US" dirty="0">
                <a:effectLst/>
              </a:rPr>
              <a:t> </a:t>
            </a:r>
            <a:r>
              <a:rPr lang="en-US" dirty="0" smtClean="0">
                <a:effectLst/>
              </a:rPr>
              <a:t> </a:t>
            </a:r>
            <a:r>
              <a:rPr lang="en-US" dirty="0" err="1">
                <a:effectLst/>
              </a:rPr>
              <a:t>thai</a:t>
            </a:r>
            <a:r>
              <a:rPr lang="en-US" dirty="0">
                <a:effectLst/>
              </a:rPr>
              <a:t> </a:t>
            </a:r>
            <a:r>
              <a:rPr lang="en-US" dirty="0" err="1">
                <a:effectLst/>
              </a:rPr>
              <a:t>phụ</a:t>
            </a:r>
            <a:r>
              <a:rPr lang="en-US" dirty="0">
                <a:effectLst/>
              </a:rPr>
              <a:t> </a:t>
            </a:r>
            <a:r>
              <a:rPr lang="en-US" dirty="0" err="1">
                <a:effectLst/>
              </a:rPr>
              <a:t>có</a:t>
            </a:r>
            <a:r>
              <a:rPr lang="en-US" dirty="0">
                <a:effectLst/>
              </a:rPr>
              <a:t> </a:t>
            </a:r>
            <a:r>
              <a:rPr lang="en-US" dirty="0" err="1">
                <a:effectLst/>
              </a:rPr>
              <a:t>nguy</a:t>
            </a:r>
            <a:r>
              <a:rPr lang="en-US" dirty="0">
                <a:effectLst/>
              </a:rPr>
              <a:t> </a:t>
            </a:r>
            <a:r>
              <a:rPr lang="en-US" dirty="0" err="1">
                <a:effectLst/>
              </a:rPr>
              <a:t>cơ</a:t>
            </a:r>
            <a:r>
              <a:rPr lang="en-US" dirty="0">
                <a:effectLst/>
              </a:rPr>
              <a:t> </a:t>
            </a:r>
            <a:r>
              <a:rPr lang="en-US" dirty="0" err="1">
                <a:effectLst/>
              </a:rPr>
              <a:t>cao</a:t>
            </a:r>
            <a:r>
              <a:rPr lang="en-US" dirty="0">
                <a:effectLst/>
              </a:rPr>
              <a:t> </a:t>
            </a:r>
            <a:r>
              <a:rPr lang="en-US" dirty="0" err="1">
                <a:effectLst/>
              </a:rPr>
              <a:t>thất</a:t>
            </a:r>
            <a:r>
              <a:rPr lang="en-US" dirty="0">
                <a:effectLst/>
              </a:rPr>
              <a:t> </a:t>
            </a:r>
            <a:r>
              <a:rPr lang="en-US" dirty="0" err="1">
                <a:effectLst/>
              </a:rPr>
              <a:t>bại</a:t>
            </a:r>
            <a:r>
              <a:rPr lang="en-US" dirty="0">
                <a:effectLst/>
              </a:rPr>
              <a:t> </a:t>
            </a:r>
            <a:r>
              <a:rPr lang="en-US" dirty="0" err="1">
                <a:effectLst/>
              </a:rPr>
              <a:t>với</a:t>
            </a:r>
            <a:r>
              <a:rPr lang="en-US" dirty="0">
                <a:effectLst/>
              </a:rPr>
              <a:t> </a:t>
            </a:r>
            <a:r>
              <a:rPr lang="en-US" dirty="0" err="1">
                <a:effectLst/>
              </a:rPr>
              <a:t>hạ</a:t>
            </a:r>
            <a:r>
              <a:rPr lang="en-US" dirty="0">
                <a:effectLst/>
              </a:rPr>
              <a:t> ĐH </a:t>
            </a:r>
            <a:r>
              <a:rPr lang="en-US" dirty="0" err="1" smtClean="0">
                <a:effectLst/>
              </a:rPr>
              <a:t>uống</a:t>
            </a:r>
            <a:endParaRPr lang="en-US" dirty="0">
              <a:effectLst/>
            </a:endParaRPr>
          </a:p>
          <a:p>
            <a:pPr lvl="1"/>
            <a:r>
              <a:rPr lang="en-US" dirty="0" smtClean="0">
                <a:effectLst/>
              </a:rPr>
              <a:t>ĐH </a:t>
            </a:r>
            <a:r>
              <a:rPr lang="en-US" dirty="0" err="1">
                <a:effectLst/>
              </a:rPr>
              <a:t>đói</a:t>
            </a:r>
            <a:r>
              <a:rPr lang="en-US" dirty="0">
                <a:effectLst/>
              </a:rPr>
              <a:t> &gt; 110 mg/</a:t>
            </a:r>
            <a:r>
              <a:rPr lang="en-US" dirty="0" err="1">
                <a:effectLst/>
              </a:rPr>
              <a:t>dL</a:t>
            </a:r>
            <a:endParaRPr lang="en-US" dirty="0">
              <a:effectLst/>
            </a:endParaRPr>
          </a:p>
          <a:p>
            <a:pPr lvl="1"/>
            <a:r>
              <a:rPr lang="en-US" dirty="0">
                <a:effectLst/>
              </a:rPr>
              <a:t>ĐH 1 </a:t>
            </a:r>
            <a:r>
              <a:rPr lang="en-US" dirty="0" err="1">
                <a:effectLst/>
              </a:rPr>
              <a:t>giờ</a:t>
            </a:r>
            <a:r>
              <a:rPr lang="en-US" dirty="0">
                <a:effectLst/>
              </a:rPr>
              <a:t> </a:t>
            </a:r>
            <a:r>
              <a:rPr lang="en-US" dirty="0" err="1">
                <a:effectLst/>
              </a:rPr>
              <a:t>sau</a:t>
            </a:r>
            <a:r>
              <a:rPr lang="en-US" dirty="0">
                <a:effectLst/>
              </a:rPr>
              <a:t> </a:t>
            </a:r>
            <a:r>
              <a:rPr lang="en-US" dirty="0" err="1">
                <a:effectLst/>
              </a:rPr>
              <a:t>ăn</a:t>
            </a:r>
            <a:r>
              <a:rPr lang="en-US" dirty="0">
                <a:effectLst/>
              </a:rPr>
              <a:t> &gt; 140 mg/</a:t>
            </a:r>
            <a:r>
              <a:rPr lang="en-US" dirty="0" err="1">
                <a:effectLst/>
              </a:rPr>
              <a:t>dL</a:t>
            </a:r>
            <a:endParaRPr lang="en-US" dirty="0">
              <a:effectLst/>
            </a:endParaRPr>
          </a:p>
          <a:p>
            <a:pPr lvl="1"/>
            <a:r>
              <a:rPr lang="en-US" dirty="0" err="1" smtClean="0">
                <a:effectLst/>
              </a:rPr>
              <a:t>Tăng</a:t>
            </a:r>
            <a:r>
              <a:rPr lang="en-US" dirty="0" smtClean="0">
                <a:effectLst/>
              </a:rPr>
              <a:t> </a:t>
            </a:r>
            <a:r>
              <a:rPr lang="en-US" dirty="0" err="1">
                <a:effectLst/>
              </a:rPr>
              <a:t>cân</a:t>
            </a:r>
            <a:r>
              <a:rPr lang="en-US" dirty="0">
                <a:effectLst/>
              </a:rPr>
              <a:t> </a:t>
            </a:r>
            <a:r>
              <a:rPr lang="en-US" dirty="0" err="1">
                <a:effectLst/>
              </a:rPr>
              <a:t>trong</a:t>
            </a:r>
            <a:r>
              <a:rPr lang="en-US" dirty="0">
                <a:effectLst/>
              </a:rPr>
              <a:t> </a:t>
            </a:r>
            <a:r>
              <a:rPr lang="en-US" dirty="0" err="1">
                <a:effectLst/>
              </a:rPr>
              <a:t>thai</a:t>
            </a:r>
            <a:r>
              <a:rPr lang="en-US" dirty="0">
                <a:effectLst/>
              </a:rPr>
              <a:t> </a:t>
            </a:r>
            <a:r>
              <a:rPr lang="en-US" dirty="0" err="1">
                <a:effectLst/>
              </a:rPr>
              <a:t>kỳ</a:t>
            </a:r>
            <a:r>
              <a:rPr lang="en-US" dirty="0">
                <a:effectLst/>
              </a:rPr>
              <a:t> &gt; 12 kg</a:t>
            </a:r>
          </a:p>
          <a:p>
            <a:r>
              <a:rPr lang="en-US" dirty="0" err="1">
                <a:effectLst/>
              </a:rPr>
              <a:t>Các</a:t>
            </a:r>
            <a:r>
              <a:rPr lang="en-US" dirty="0">
                <a:effectLst/>
              </a:rPr>
              <a:t> </a:t>
            </a:r>
            <a:r>
              <a:rPr lang="en-US" dirty="0" err="1">
                <a:effectLst/>
              </a:rPr>
              <a:t>loại</a:t>
            </a:r>
            <a:r>
              <a:rPr lang="en-US" dirty="0">
                <a:effectLst/>
              </a:rPr>
              <a:t> Insulin an </a:t>
            </a:r>
            <a:r>
              <a:rPr lang="en-US" dirty="0" err="1">
                <a:effectLst/>
              </a:rPr>
              <a:t>toàn</a:t>
            </a:r>
            <a:r>
              <a:rPr lang="en-US" dirty="0">
                <a:effectLst/>
              </a:rPr>
              <a:t> </a:t>
            </a:r>
            <a:r>
              <a:rPr lang="en-US" dirty="0" err="1">
                <a:effectLst/>
              </a:rPr>
              <a:t>và</a:t>
            </a:r>
            <a:r>
              <a:rPr lang="en-US" dirty="0">
                <a:effectLst/>
              </a:rPr>
              <a:t> </a:t>
            </a:r>
            <a:r>
              <a:rPr lang="en-US" dirty="0" err="1">
                <a:effectLst/>
              </a:rPr>
              <a:t>điều</a:t>
            </a:r>
            <a:r>
              <a:rPr lang="en-US" dirty="0">
                <a:effectLst/>
              </a:rPr>
              <a:t> </a:t>
            </a:r>
            <a:r>
              <a:rPr lang="en-US" dirty="0" err="1">
                <a:effectLst/>
              </a:rPr>
              <a:t>trị</a:t>
            </a:r>
            <a:r>
              <a:rPr lang="en-US" dirty="0">
                <a:effectLst/>
              </a:rPr>
              <a:t> </a:t>
            </a:r>
            <a:r>
              <a:rPr lang="en-US" dirty="0" err="1">
                <a:effectLst/>
              </a:rPr>
              <a:t>hiệu</a:t>
            </a:r>
            <a:r>
              <a:rPr lang="en-US" dirty="0">
                <a:effectLst/>
              </a:rPr>
              <a:t> </a:t>
            </a:r>
            <a:r>
              <a:rPr lang="en-US" dirty="0" err="1">
                <a:effectLst/>
              </a:rPr>
              <a:t>quả</a:t>
            </a:r>
            <a:r>
              <a:rPr lang="en-US" dirty="0">
                <a:effectLst/>
              </a:rPr>
              <a:t> </a:t>
            </a:r>
            <a:r>
              <a:rPr lang="en-US" dirty="0" err="1">
                <a:effectLst/>
              </a:rPr>
              <a:t>trong</a:t>
            </a:r>
            <a:r>
              <a:rPr lang="en-US" dirty="0">
                <a:effectLst/>
              </a:rPr>
              <a:t> </a:t>
            </a:r>
            <a:r>
              <a:rPr lang="en-US" dirty="0" err="1">
                <a:effectLst/>
              </a:rPr>
              <a:t>suốt</a:t>
            </a:r>
            <a:r>
              <a:rPr lang="en-US" dirty="0">
                <a:effectLst/>
              </a:rPr>
              <a:t> </a:t>
            </a:r>
            <a:r>
              <a:rPr lang="en-US" dirty="0" err="1">
                <a:effectLst/>
              </a:rPr>
              <a:t>thai</a:t>
            </a:r>
            <a:r>
              <a:rPr lang="en-US" dirty="0">
                <a:effectLst/>
              </a:rPr>
              <a:t> </a:t>
            </a:r>
            <a:r>
              <a:rPr lang="en-US" dirty="0" err="1">
                <a:effectLst/>
              </a:rPr>
              <a:t>kỳ</a:t>
            </a:r>
            <a:r>
              <a:rPr lang="en-US" dirty="0">
                <a:effectLst/>
              </a:rPr>
              <a:t>: Insulin regular, NPH, </a:t>
            </a:r>
            <a:r>
              <a:rPr lang="en-US" dirty="0" err="1">
                <a:effectLst/>
              </a:rPr>
              <a:t>lispro</a:t>
            </a:r>
            <a:r>
              <a:rPr lang="en-US" dirty="0">
                <a:effectLst/>
              </a:rPr>
              <a:t>, </a:t>
            </a:r>
            <a:r>
              <a:rPr lang="en-US" dirty="0" err="1">
                <a:effectLst/>
              </a:rPr>
              <a:t>aspart</a:t>
            </a:r>
            <a:r>
              <a:rPr lang="en-US" dirty="0">
                <a:effectLst/>
              </a:rPr>
              <a:t> </a:t>
            </a:r>
            <a:r>
              <a:rPr lang="en-US" dirty="0" err="1">
                <a:effectLst/>
              </a:rPr>
              <a:t>và</a:t>
            </a:r>
            <a:r>
              <a:rPr lang="en-US" dirty="0">
                <a:effectLst/>
              </a:rPr>
              <a:t> </a:t>
            </a:r>
            <a:r>
              <a:rPr lang="en-US" dirty="0" err="1">
                <a:effectLst/>
              </a:rPr>
              <a:t>detemir</a:t>
            </a:r>
            <a:r>
              <a:rPr lang="en-US" dirty="0">
                <a:effectLst/>
              </a:rPr>
              <a:t>.</a:t>
            </a:r>
          </a:p>
          <a:p>
            <a:endParaRPr lang="en-US" dirty="0"/>
          </a:p>
        </p:txBody>
      </p:sp>
    </p:spTree>
    <p:extLst>
      <p:ext uri="{BB962C8B-B14F-4D97-AF65-F5344CB8AC3E}">
        <p14:creationId xmlns:p14="http://schemas.microsoft.com/office/powerpoint/2010/main" val="17588524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0813" cy="1145364"/>
          </a:xfrm>
        </p:spPr>
        <p:txBody>
          <a:bodyPr>
            <a:normAutofit/>
          </a:bodyPr>
          <a:lstStyle/>
          <a:p>
            <a:r>
              <a:rPr lang="en-US" sz="4000" i="1" u="sng" dirty="0" smtClean="0">
                <a:solidFill>
                  <a:srgbClr val="CCFFCC"/>
                </a:solidFill>
              </a:rPr>
              <a:t>6. </a:t>
            </a:r>
            <a:r>
              <a:rPr lang="en-US" sz="4000" i="1" u="sng" dirty="0" err="1" smtClean="0">
                <a:solidFill>
                  <a:srgbClr val="CCFFCC"/>
                </a:solidFill>
              </a:rPr>
              <a:t>Hậu</a:t>
            </a:r>
            <a:r>
              <a:rPr lang="en-US" sz="4000" i="1" u="sng" dirty="0" smtClean="0">
                <a:solidFill>
                  <a:srgbClr val="CCFFCC"/>
                </a:solidFill>
              </a:rPr>
              <a:t> </a:t>
            </a:r>
            <a:r>
              <a:rPr lang="en-US" sz="4000" i="1" u="sng" dirty="0" err="1" smtClean="0">
                <a:solidFill>
                  <a:srgbClr val="CCFFCC"/>
                </a:solidFill>
              </a:rPr>
              <a:t>sản</a:t>
            </a:r>
            <a:r>
              <a:rPr lang="en-US" sz="4000" i="1" u="sng" dirty="0" smtClean="0">
                <a:solidFill>
                  <a:srgbClr val="CCFFCC"/>
                </a:solidFill>
              </a:rPr>
              <a:t> – </a:t>
            </a:r>
            <a:r>
              <a:rPr lang="en-US" sz="4000" i="1" u="sng" dirty="0" err="1" smtClean="0">
                <a:solidFill>
                  <a:srgbClr val="CCFFCC"/>
                </a:solidFill>
              </a:rPr>
              <a:t>Hâu</a:t>
            </a:r>
            <a:r>
              <a:rPr lang="en-US" sz="4000" i="1" u="sng" dirty="0" smtClean="0">
                <a:solidFill>
                  <a:srgbClr val="CCFFCC"/>
                </a:solidFill>
              </a:rPr>
              <a:t> </a:t>
            </a:r>
            <a:r>
              <a:rPr lang="en-US" sz="4000" i="1" u="sng" dirty="0" err="1" smtClean="0">
                <a:solidFill>
                  <a:srgbClr val="CCFFCC"/>
                </a:solidFill>
              </a:rPr>
              <a:t>phẫu</a:t>
            </a:r>
            <a:endParaRPr lang="en-US" sz="4000" i="1" u="sng" dirty="0">
              <a:solidFill>
                <a:srgbClr val="CCFFCC"/>
              </a:solidFill>
            </a:endParaRPr>
          </a:p>
        </p:txBody>
      </p:sp>
      <p:sp>
        <p:nvSpPr>
          <p:cNvPr id="3" name="Content Placeholder 2"/>
          <p:cNvSpPr>
            <a:spLocks noGrp="1"/>
          </p:cNvSpPr>
          <p:nvPr>
            <p:ph idx="1"/>
          </p:nvPr>
        </p:nvSpPr>
        <p:spPr>
          <a:xfrm>
            <a:off x="328849" y="1304126"/>
            <a:ext cx="8652143" cy="4822037"/>
          </a:xfrm>
        </p:spPr>
        <p:txBody>
          <a:bodyPr>
            <a:normAutofit fontScale="62500" lnSpcReduction="20000"/>
          </a:bodyPr>
          <a:lstStyle/>
          <a:p>
            <a:pPr marL="0" lvl="0" indent="0">
              <a:buNone/>
            </a:pPr>
            <a:r>
              <a:rPr lang="en-US" b="1" dirty="0" smtClean="0">
                <a:effectLst/>
              </a:rPr>
              <a:t>- </a:t>
            </a:r>
            <a:r>
              <a:rPr lang="en-US" sz="4000" b="1" dirty="0" err="1" smtClean="0">
                <a:effectLst/>
              </a:rPr>
              <a:t>Nguy</a:t>
            </a:r>
            <a:r>
              <a:rPr lang="en-US" sz="4000" b="1" dirty="0" smtClean="0">
                <a:effectLst/>
              </a:rPr>
              <a:t> </a:t>
            </a:r>
            <a:r>
              <a:rPr lang="en-US" sz="4000" b="1" dirty="0" err="1">
                <a:effectLst/>
              </a:rPr>
              <a:t>cơ</a:t>
            </a:r>
            <a:r>
              <a:rPr lang="en-US" sz="4000" b="1" dirty="0">
                <a:effectLst/>
              </a:rPr>
              <a:t> </a:t>
            </a:r>
            <a:r>
              <a:rPr lang="en-US" sz="4000" b="1" dirty="0" err="1">
                <a:effectLst/>
              </a:rPr>
              <a:t>nhiễm</a:t>
            </a:r>
            <a:r>
              <a:rPr lang="en-US" sz="4000" b="1" dirty="0">
                <a:effectLst/>
              </a:rPr>
              <a:t> </a:t>
            </a:r>
            <a:r>
              <a:rPr lang="en-US" sz="4000" b="1" dirty="0" err="1" smtClean="0">
                <a:effectLst/>
              </a:rPr>
              <a:t>trùng</a:t>
            </a:r>
            <a:endParaRPr lang="en-US" sz="4000" dirty="0">
              <a:effectLst/>
            </a:endParaRPr>
          </a:p>
          <a:p>
            <a:pPr marL="0" lvl="0" indent="0">
              <a:buNone/>
            </a:pPr>
            <a:r>
              <a:rPr lang="en-US" sz="4000" b="1" dirty="0" smtClean="0">
                <a:effectLst/>
              </a:rPr>
              <a:t>- Cho </a:t>
            </a:r>
            <a:r>
              <a:rPr lang="en-US" sz="4000" b="1" dirty="0">
                <a:effectLst/>
              </a:rPr>
              <a:t>con </a:t>
            </a:r>
            <a:r>
              <a:rPr lang="en-US" sz="4000" b="1" dirty="0" err="1">
                <a:effectLst/>
              </a:rPr>
              <a:t>bú</a:t>
            </a:r>
            <a:endParaRPr lang="en-US" sz="4000" b="1" dirty="0">
              <a:effectLst/>
            </a:endParaRPr>
          </a:p>
          <a:p>
            <a:pPr marL="0" indent="0">
              <a:buNone/>
            </a:pPr>
            <a:r>
              <a:rPr lang="en-US" sz="4000" dirty="0" err="1" smtClean="0">
                <a:effectLst/>
              </a:rPr>
              <a:t>Khuyến</a:t>
            </a:r>
            <a:r>
              <a:rPr lang="en-US" sz="4000" dirty="0" smtClean="0">
                <a:effectLst/>
              </a:rPr>
              <a:t> </a:t>
            </a:r>
            <a:r>
              <a:rPr lang="en-US" sz="4000" dirty="0" err="1">
                <a:effectLst/>
              </a:rPr>
              <a:t>khích</a:t>
            </a:r>
            <a:r>
              <a:rPr lang="en-US" sz="4000" dirty="0">
                <a:effectLst/>
              </a:rPr>
              <a:t> </a:t>
            </a:r>
            <a:r>
              <a:rPr lang="en-US" sz="4000" dirty="0" err="1">
                <a:effectLst/>
              </a:rPr>
              <a:t>cho</a:t>
            </a:r>
            <a:r>
              <a:rPr lang="en-US" sz="4000" dirty="0">
                <a:effectLst/>
              </a:rPr>
              <a:t> con </a:t>
            </a:r>
            <a:r>
              <a:rPr lang="en-US" sz="4000" dirty="0" err="1" smtClean="0">
                <a:effectLst/>
              </a:rPr>
              <a:t>bú</a:t>
            </a:r>
            <a:r>
              <a:rPr lang="en-US" sz="4000" dirty="0">
                <a:effectLst/>
              </a:rPr>
              <a:t> </a:t>
            </a:r>
            <a:r>
              <a:rPr lang="en-US" sz="4000" dirty="0" smtClean="0">
                <a:effectLst/>
                <a:sym typeface="Wingdings"/>
              </a:rPr>
              <a:t>--&gt; </a:t>
            </a:r>
            <a:r>
              <a:rPr lang="en-US" sz="4000" dirty="0" smtClean="0">
                <a:effectLst/>
              </a:rPr>
              <a:t> </a:t>
            </a:r>
            <a:r>
              <a:rPr lang="en-US" sz="4000" dirty="0" err="1">
                <a:effectLst/>
              </a:rPr>
              <a:t>lợi</a:t>
            </a:r>
            <a:r>
              <a:rPr lang="en-US" sz="4000" dirty="0">
                <a:effectLst/>
              </a:rPr>
              <a:t> </a:t>
            </a:r>
            <a:r>
              <a:rPr lang="en-US" sz="4000" dirty="0" err="1">
                <a:effectLst/>
              </a:rPr>
              <a:t>ích</a:t>
            </a:r>
            <a:r>
              <a:rPr lang="en-US" sz="4000" dirty="0">
                <a:effectLst/>
              </a:rPr>
              <a:t> </a:t>
            </a:r>
            <a:r>
              <a:rPr lang="en-US" sz="4000" dirty="0" err="1">
                <a:effectLst/>
              </a:rPr>
              <a:t>bảo</a:t>
            </a:r>
            <a:r>
              <a:rPr lang="en-US" sz="4000" dirty="0">
                <a:effectLst/>
              </a:rPr>
              <a:t> </a:t>
            </a:r>
            <a:r>
              <a:rPr lang="en-US" sz="4000" dirty="0" err="1">
                <a:effectLst/>
              </a:rPr>
              <a:t>vệ</a:t>
            </a:r>
            <a:r>
              <a:rPr lang="en-US" sz="4000" dirty="0">
                <a:effectLst/>
              </a:rPr>
              <a:t> </a:t>
            </a:r>
            <a:r>
              <a:rPr lang="en-US" sz="4000" dirty="0" err="1">
                <a:effectLst/>
              </a:rPr>
              <a:t>biến</a:t>
            </a:r>
            <a:r>
              <a:rPr lang="en-US" sz="4000" dirty="0">
                <a:effectLst/>
              </a:rPr>
              <a:t> </a:t>
            </a:r>
            <a:r>
              <a:rPr lang="en-US" sz="4000" dirty="0" err="1">
                <a:effectLst/>
              </a:rPr>
              <a:t>chứng</a:t>
            </a:r>
            <a:r>
              <a:rPr lang="en-US" sz="4000" dirty="0">
                <a:effectLst/>
              </a:rPr>
              <a:t> </a:t>
            </a:r>
            <a:r>
              <a:rPr lang="en-US" sz="4000" dirty="0" err="1">
                <a:effectLst/>
              </a:rPr>
              <a:t>cả</a:t>
            </a:r>
            <a:r>
              <a:rPr lang="en-US" sz="4000" dirty="0">
                <a:effectLst/>
              </a:rPr>
              <a:t> </a:t>
            </a:r>
            <a:r>
              <a:rPr lang="en-US" sz="4000" dirty="0" err="1">
                <a:effectLst/>
              </a:rPr>
              <a:t>mẹ</a:t>
            </a:r>
            <a:r>
              <a:rPr lang="en-US" sz="4000" dirty="0">
                <a:effectLst/>
              </a:rPr>
              <a:t> </a:t>
            </a:r>
            <a:r>
              <a:rPr lang="en-US" sz="4000" dirty="0" err="1">
                <a:effectLst/>
              </a:rPr>
              <a:t>và</a:t>
            </a:r>
            <a:r>
              <a:rPr lang="en-US" sz="4000" dirty="0">
                <a:effectLst/>
              </a:rPr>
              <a:t> </a:t>
            </a:r>
            <a:r>
              <a:rPr lang="en-US" sz="4000" dirty="0" err="1">
                <a:effectLst/>
              </a:rPr>
              <a:t>trẻ</a:t>
            </a:r>
            <a:r>
              <a:rPr lang="en-US" sz="4000" dirty="0">
                <a:effectLst/>
              </a:rPr>
              <a:t>, (</a:t>
            </a:r>
            <a:r>
              <a:rPr lang="en-US" sz="4000" dirty="0" smtClean="0">
                <a:effectLst/>
              </a:rPr>
              <a:t> </a:t>
            </a:r>
            <a:r>
              <a:rPr lang="en-US" sz="4000" dirty="0" err="1">
                <a:effectLst/>
              </a:rPr>
              <a:t>béo</a:t>
            </a:r>
            <a:r>
              <a:rPr lang="en-US" sz="4000" dirty="0">
                <a:effectLst/>
              </a:rPr>
              <a:t> </a:t>
            </a:r>
            <a:r>
              <a:rPr lang="en-US" sz="4000" dirty="0" err="1">
                <a:effectLst/>
              </a:rPr>
              <a:t>phì</a:t>
            </a:r>
            <a:r>
              <a:rPr lang="en-US" sz="4000" dirty="0">
                <a:effectLst/>
              </a:rPr>
              <a:t> </a:t>
            </a:r>
            <a:r>
              <a:rPr lang="en-US" sz="4000" dirty="0" err="1">
                <a:effectLst/>
              </a:rPr>
              <a:t>ở</a:t>
            </a:r>
            <a:r>
              <a:rPr lang="en-US" sz="4000" dirty="0">
                <a:effectLst/>
              </a:rPr>
              <a:t> </a:t>
            </a:r>
            <a:r>
              <a:rPr lang="en-US" sz="4000" dirty="0" err="1">
                <a:effectLst/>
              </a:rPr>
              <a:t>trẻ</a:t>
            </a:r>
            <a:r>
              <a:rPr lang="en-US" sz="4000" dirty="0">
                <a:effectLst/>
              </a:rPr>
              <a:t>, </a:t>
            </a:r>
            <a:r>
              <a:rPr lang="en-US" sz="4000" dirty="0" smtClean="0">
                <a:effectLst/>
              </a:rPr>
              <a:t>DTD  </a:t>
            </a:r>
            <a:r>
              <a:rPr lang="en-US" sz="4000" dirty="0">
                <a:effectLst/>
              </a:rPr>
              <a:t>type 2, </a:t>
            </a:r>
            <a:r>
              <a:rPr lang="en-US" sz="4000" dirty="0" err="1">
                <a:effectLst/>
              </a:rPr>
              <a:t>và</a:t>
            </a:r>
            <a:r>
              <a:rPr lang="en-US" sz="4000" dirty="0">
                <a:effectLst/>
              </a:rPr>
              <a:t> </a:t>
            </a:r>
            <a:r>
              <a:rPr lang="en-US" sz="4000" dirty="0" err="1">
                <a:effectLst/>
              </a:rPr>
              <a:t>thậm</a:t>
            </a:r>
            <a:r>
              <a:rPr lang="en-US" sz="4000" dirty="0">
                <a:effectLst/>
              </a:rPr>
              <a:t> </a:t>
            </a:r>
            <a:r>
              <a:rPr lang="en-US" sz="4000" dirty="0" err="1" smtClean="0">
                <a:effectLst/>
              </a:rPr>
              <a:t>chí</a:t>
            </a:r>
            <a:r>
              <a:rPr lang="en-US" sz="4000" dirty="0" smtClean="0">
                <a:effectLst/>
              </a:rPr>
              <a:t> </a:t>
            </a:r>
            <a:r>
              <a:rPr lang="en-US" sz="4000" dirty="0">
                <a:effectLst/>
              </a:rPr>
              <a:t>type 1.  </a:t>
            </a:r>
            <a:r>
              <a:rPr lang="en-US" sz="4000" dirty="0" err="1">
                <a:effectLst/>
              </a:rPr>
              <a:t>Điều</a:t>
            </a:r>
            <a:r>
              <a:rPr lang="en-US" sz="4000" dirty="0">
                <a:effectLst/>
              </a:rPr>
              <a:t> </a:t>
            </a:r>
            <a:r>
              <a:rPr lang="en-US" sz="4000" dirty="0" err="1">
                <a:effectLst/>
              </a:rPr>
              <a:t>trị</a:t>
            </a:r>
            <a:r>
              <a:rPr lang="en-US" sz="4000" dirty="0">
                <a:effectLst/>
              </a:rPr>
              <a:t> Insulin </a:t>
            </a:r>
            <a:r>
              <a:rPr lang="en-US" sz="4000" dirty="0" err="1">
                <a:effectLst/>
              </a:rPr>
              <a:t>hoặc</a:t>
            </a:r>
            <a:r>
              <a:rPr lang="en-US" sz="4000" dirty="0">
                <a:effectLst/>
              </a:rPr>
              <a:t> </a:t>
            </a:r>
            <a:r>
              <a:rPr lang="en-US" sz="4000" dirty="0" err="1">
                <a:effectLst/>
              </a:rPr>
              <a:t>thuốc</a:t>
            </a:r>
            <a:r>
              <a:rPr lang="en-US" sz="4000" dirty="0">
                <a:effectLst/>
              </a:rPr>
              <a:t> </a:t>
            </a:r>
            <a:r>
              <a:rPr lang="en-US" sz="4000" dirty="0" err="1">
                <a:effectLst/>
              </a:rPr>
              <a:t>hạ</a:t>
            </a:r>
            <a:r>
              <a:rPr lang="en-US" sz="4000" dirty="0">
                <a:effectLst/>
              </a:rPr>
              <a:t> ĐH </a:t>
            </a:r>
            <a:r>
              <a:rPr lang="en-US" sz="4000" dirty="0" err="1">
                <a:effectLst/>
              </a:rPr>
              <a:t>uống</a:t>
            </a:r>
            <a:r>
              <a:rPr lang="en-US" sz="4000" dirty="0">
                <a:effectLst/>
              </a:rPr>
              <a:t> (glyburide </a:t>
            </a:r>
            <a:r>
              <a:rPr lang="en-US" sz="4000" dirty="0" err="1">
                <a:effectLst/>
              </a:rPr>
              <a:t>và</a:t>
            </a:r>
            <a:r>
              <a:rPr lang="en-US" sz="4000" dirty="0">
                <a:effectLst/>
              </a:rPr>
              <a:t> metformin) </a:t>
            </a:r>
            <a:r>
              <a:rPr lang="en-US" sz="4000" dirty="0" err="1">
                <a:effectLst/>
              </a:rPr>
              <a:t>không</a:t>
            </a:r>
            <a:r>
              <a:rPr lang="en-US" sz="4000" dirty="0">
                <a:effectLst/>
              </a:rPr>
              <a:t> </a:t>
            </a:r>
            <a:r>
              <a:rPr lang="en-US" sz="4000" dirty="0" err="1">
                <a:effectLst/>
              </a:rPr>
              <a:t>là</a:t>
            </a:r>
            <a:r>
              <a:rPr lang="en-US" sz="4000" dirty="0">
                <a:effectLst/>
              </a:rPr>
              <a:t> </a:t>
            </a:r>
            <a:r>
              <a:rPr lang="en-US" sz="4000" dirty="0" err="1">
                <a:effectLst/>
              </a:rPr>
              <a:t>chống</a:t>
            </a:r>
            <a:r>
              <a:rPr lang="en-US" sz="4000" dirty="0">
                <a:effectLst/>
              </a:rPr>
              <a:t> </a:t>
            </a:r>
            <a:r>
              <a:rPr lang="en-US" sz="4000" dirty="0" err="1">
                <a:effectLst/>
              </a:rPr>
              <a:t>chỉ</a:t>
            </a:r>
            <a:r>
              <a:rPr lang="en-US" sz="4000" dirty="0">
                <a:effectLst/>
              </a:rPr>
              <a:t> </a:t>
            </a:r>
            <a:r>
              <a:rPr lang="en-US" sz="4000" dirty="0" err="1">
                <a:effectLst/>
              </a:rPr>
              <a:t>định</a:t>
            </a:r>
            <a:r>
              <a:rPr lang="en-US" sz="4000" dirty="0">
                <a:effectLst/>
              </a:rPr>
              <a:t> </a:t>
            </a:r>
            <a:r>
              <a:rPr lang="en-US" sz="4000" dirty="0" err="1">
                <a:effectLst/>
              </a:rPr>
              <a:t>cho</a:t>
            </a:r>
            <a:r>
              <a:rPr lang="en-US" sz="4000" dirty="0">
                <a:effectLst/>
              </a:rPr>
              <a:t> con </a:t>
            </a:r>
            <a:r>
              <a:rPr lang="en-US" sz="4000" dirty="0" err="1">
                <a:effectLst/>
              </a:rPr>
              <a:t>bú</a:t>
            </a:r>
            <a:r>
              <a:rPr lang="en-US" sz="4000" dirty="0">
                <a:effectLst/>
              </a:rPr>
              <a:t> </a:t>
            </a:r>
            <a:r>
              <a:rPr lang="en-US" sz="4000" dirty="0" err="1">
                <a:effectLst/>
              </a:rPr>
              <a:t>vì</a:t>
            </a:r>
            <a:r>
              <a:rPr lang="en-US" sz="4000" dirty="0">
                <a:effectLst/>
              </a:rPr>
              <a:t> qua </a:t>
            </a:r>
            <a:r>
              <a:rPr lang="en-US" sz="4000" dirty="0" err="1">
                <a:effectLst/>
              </a:rPr>
              <a:t>sữa</a:t>
            </a:r>
            <a:r>
              <a:rPr lang="en-US" sz="4000" dirty="0">
                <a:effectLst/>
              </a:rPr>
              <a:t> </a:t>
            </a:r>
            <a:r>
              <a:rPr lang="en-US" sz="4000" dirty="0" err="1">
                <a:effectLst/>
              </a:rPr>
              <a:t>không</a:t>
            </a:r>
            <a:r>
              <a:rPr lang="en-US" sz="4000" dirty="0">
                <a:effectLst/>
              </a:rPr>
              <a:t> </a:t>
            </a:r>
            <a:r>
              <a:rPr lang="en-US" sz="4000" dirty="0" err="1">
                <a:effectLst/>
              </a:rPr>
              <a:t>đáng</a:t>
            </a:r>
            <a:r>
              <a:rPr lang="en-US" sz="4000" dirty="0">
                <a:effectLst/>
              </a:rPr>
              <a:t> </a:t>
            </a:r>
            <a:r>
              <a:rPr lang="en-US" sz="4000" dirty="0" err="1">
                <a:effectLst/>
              </a:rPr>
              <a:t>kể</a:t>
            </a:r>
            <a:r>
              <a:rPr lang="en-US" sz="4000" dirty="0">
                <a:effectLst/>
              </a:rPr>
              <a:t> </a:t>
            </a:r>
            <a:r>
              <a:rPr lang="en-US" sz="4000" dirty="0" err="1">
                <a:effectLst/>
              </a:rPr>
              <a:t>và</a:t>
            </a:r>
            <a:r>
              <a:rPr lang="en-US" sz="4000" dirty="0">
                <a:effectLst/>
              </a:rPr>
              <a:t> </a:t>
            </a:r>
            <a:r>
              <a:rPr lang="en-US" sz="4000" dirty="0" err="1">
                <a:effectLst/>
              </a:rPr>
              <a:t>không</a:t>
            </a:r>
            <a:r>
              <a:rPr lang="en-US" sz="4000" dirty="0">
                <a:effectLst/>
              </a:rPr>
              <a:t> </a:t>
            </a:r>
            <a:r>
              <a:rPr lang="en-US" sz="4000" dirty="0" err="1">
                <a:effectLst/>
              </a:rPr>
              <a:t>gây</a:t>
            </a:r>
            <a:r>
              <a:rPr lang="en-US" sz="4000" dirty="0">
                <a:effectLst/>
              </a:rPr>
              <a:t> </a:t>
            </a:r>
            <a:r>
              <a:rPr lang="en-US" sz="4000" dirty="0" err="1">
                <a:effectLst/>
              </a:rPr>
              <a:t>hạ</a:t>
            </a:r>
            <a:r>
              <a:rPr lang="en-US" sz="4000" dirty="0">
                <a:effectLst/>
              </a:rPr>
              <a:t> ĐH </a:t>
            </a:r>
            <a:r>
              <a:rPr lang="en-US" sz="4000" dirty="0" err="1">
                <a:effectLst/>
              </a:rPr>
              <a:t>ở</a:t>
            </a:r>
            <a:r>
              <a:rPr lang="en-US" sz="4000" dirty="0">
                <a:effectLst/>
              </a:rPr>
              <a:t> </a:t>
            </a:r>
            <a:r>
              <a:rPr lang="en-US" sz="4000" dirty="0" err="1" smtClean="0">
                <a:effectLst/>
              </a:rPr>
              <a:t>trẻ</a:t>
            </a:r>
            <a:endParaRPr lang="en-US" sz="4000" dirty="0">
              <a:effectLst/>
            </a:endParaRPr>
          </a:p>
          <a:p>
            <a:pPr marL="0" lvl="0" indent="0">
              <a:buNone/>
            </a:pPr>
            <a:r>
              <a:rPr lang="en-US" sz="4000" b="1" dirty="0" smtClean="0">
                <a:effectLst/>
              </a:rPr>
              <a:t>- </a:t>
            </a:r>
            <a:r>
              <a:rPr lang="en-US" sz="4000" b="1" dirty="0" err="1" smtClean="0">
                <a:effectLst/>
              </a:rPr>
              <a:t>Kiểm</a:t>
            </a:r>
            <a:r>
              <a:rPr lang="en-US" sz="4000" b="1" dirty="0" smtClean="0">
                <a:effectLst/>
              </a:rPr>
              <a:t> </a:t>
            </a:r>
            <a:r>
              <a:rPr lang="en-US" sz="4000" b="1" dirty="0" err="1">
                <a:effectLst/>
              </a:rPr>
              <a:t>tra</a:t>
            </a:r>
            <a:r>
              <a:rPr lang="en-US" sz="4000" b="1" dirty="0">
                <a:effectLst/>
              </a:rPr>
              <a:t> </a:t>
            </a:r>
            <a:r>
              <a:rPr lang="en-US" sz="4000" b="1" dirty="0" err="1">
                <a:effectLst/>
              </a:rPr>
              <a:t>tình</a:t>
            </a:r>
            <a:r>
              <a:rPr lang="en-US" sz="4000" b="1" dirty="0">
                <a:effectLst/>
              </a:rPr>
              <a:t> </a:t>
            </a:r>
            <a:r>
              <a:rPr lang="en-US" sz="4000" b="1" dirty="0" err="1">
                <a:effectLst/>
              </a:rPr>
              <a:t>trạng</a:t>
            </a:r>
            <a:r>
              <a:rPr lang="en-US" sz="4000" b="1" dirty="0">
                <a:effectLst/>
              </a:rPr>
              <a:t> </a:t>
            </a:r>
            <a:r>
              <a:rPr lang="en-US" sz="4000" b="1" dirty="0" err="1">
                <a:effectLst/>
              </a:rPr>
              <a:t>tăng</a:t>
            </a:r>
            <a:r>
              <a:rPr lang="en-US" sz="4000" b="1" dirty="0">
                <a:effectLst/>
              </a:rPr>
              <a:t> ĐH </a:t>
            </a:r>
            <a:r>
              <a:rPr lang="en-US" sz="4000" b="1" dirty="0" err="1">
                <a:effectLst/>
              </a:rPr>
              <a:t>hậu</a:t>
            </a:r>
            <a:r>
              <a:rPr lang="en-US" sz="4000" b="1" dirty="0">
                <a:effectLst/>
              </a:rPr>
              <a:t> </a:t>
            </a:r>
            <a:r>
              <a:rPr lang="en-US" sz="4000" b="1" dirty="0" err="1">
                <a:effectLst/>
              </a:rPr>
              <a:t>sản</a:t>
            </a:r>
            <a:endParaRPr lang="en-US" sz="4000" b="1" dirty="0">
              <a:effectLst/>
            </a:endParaRPr>
          </a:p>
          <a:p>
            <a:pPr marL="0" indent="0">
              <a:buNone/>
            </a:pPr>
            <a:r>
              <a:rPr lang="en-US" sz="4000" dirty="0" smtClean="0">
                <a:effectLst/>
              </a:rPr>
              <a:t>- </a:t>
            </a:r>
            <a:r>
              <a:rPr lang="en-US" sz="4000" dirty="0">
                <a:effectLst/>
              </a:rPr>
              <a:t>The Fifth International Workshop Conference on Gestational Diabetes Mellitus, 2007, ADA 2011, WHO 2013, FIGO 2015, </a:t>
            </a:r>
            <a:r>
              <a:rPr lang="en-US" sz="4000" dirty="0" err="1">
                <a:solidFill>
                  <a:srgbClr val="FFFF00"/>
                </a:solidFill>
                <a:effectLst/>
              </a:rPr>
              <a:t>cần</a:t>
            </a:r>
            <a:r>
              <a:rPr lang="en-US" sz="4000" dirty="0">
                <a:solidFill>
                  <a:srgbClr val="FFFF00"/>
                </a:solidFill>
                <a:effectLst/>
              </a:rPr>
              <a:t> </a:t>
            </a:r>
            <a:r>
              <a:rPr lang="en-US" sz="4000" dirty="0" err="1">
                <a:solidFill>
                  <a:srgbClr val="FFFF00"/>
                </a:solidFill>
                <a:effectLst/>
              </a:rPr>
              <a:t>làm</a:t>
            </a:r>
            <a:r>
              <a:rPr lang="en-US" sz="4000" dirty="0">
                <a:solidFill>
                  <a:srgbClr val="FFFF00"/>
                </a:solidFill>
                <a:effectLst/>
              </a:rPr>
              <a:t> </a:t>
            </a:r>
            <a:r>
              <a:rPr lang="en-US" sz="4000" dirty="0" err="1">
                <a:solidFill>
                  <a:srgbClr val="FFFF00"/>
                </a:solidFill>
                <a:effectLst/>
              </a:rPr>
              <a:t>lại</a:t>
            </a:r>
            <a:r>
              <a:rPr lang="en-US" sz="4000" dirty="0">
                <a:solidFill>
                  <a:srgbClr val="FFFF00"/>
                </a:solidFill>
                <a:effectLst/>
              </a:rPr>
              <a:t> 75 gr OGTT </a:t>
            </a:r>
            <a:r>
              <a:rPr lang="en-US" sz="4000" dirty="0" err="1">
                <a:solidFill>
                  <a:srgbClr val="FFFF00"/>
                </a:solidFill>
                <a:effectLst/>
              </a:rPr>
              <a:t>ở</a:t>
            </a:r>
            <a:r>
              <a:rPr lang="en-US" sz="4000" dirty="0">
                <a:solidFill>
                  <a:srgbClr val="FFFF00"/>
                </a:solidFill>
                <a:effectLst/>
              </a:rPr>
              <a:t> 6 – 12 </a:t>
            </a:r>
            <a:r>
              <a:rPr lang="en-US" sz="4000" dirty="0" err="1">
                <a:solidFill>
                  <a:srgbClr val="FFFF00"/>
                </a:solidFill>
                <a:effectLst/>
              </a:rPr>
              <a:t>tuần</a:t>
            </a:r>
            <a:r>
              <a:rPr lang="en-US" sz="4000" dirty="0">
                <a:solidFill>
                  <a:srgbClr val="FFFF00"/>
                </a:solidFill>
                <a:effectLst/>
              </a:rPr>
              <a:t> </a:t>
            </a:r>
            <a:r>
              <a:rPr lang="en-US" sz="4000" dirty="0" err="1">
                <a:solidFill>
                  <a:srgbClr val="FFFF00"/>
                </a:solidFill>
                <a:effectLst/>
              </a:rPr>
              <a:t>sau</a:t>
            </a:r>
            <a:r>
              <a:rPr lang="en-US" sz="4000" dirty="0">
                <a:solidFill>
                  <a:srgbClr val="FFFF00"/>
                </a:solidFill>
                <a:effectLst/>
              </a:rPr>
              <a:t> </a:t>
            </a:r>
            <a:r>
              <a:rPr lang="en-US" sz="4000" dirty="0" err="1">
                <a:solidFill>
                  <a:srgbClr val="FFFF00"/>
                </a:solidFill>
                <a:effectLst/>
              </a:rPr>
              <a:t>sinh</a:t>
            </a:r>
            <a:r>
              <a:rPr lang="en-US" sz="4000" dirty="0">
                <a:solidFill>
                  <a:srgbClr val="FFFF00"/>
                </a:solidFill>
                <a:effectLst/>
              </a:rPr>
              <a:t>. </a:t>
            </a:r>
          </a:p>
          <a:p>
            <a:endParaRPr lang="en-US" sz="4000" dirty="0"/>
          </a:p>
        </p:txBody>
      </p:sp>
    </p:spTree>
    <p:extLst>
      <p:ext uri="{BB962C8B-B14F-4D97-AF65-F5344CB8AC3E}">
        <p14:creationId xmlns:p14="http://schemas.microsoft.com/office/powerpoint/2010/main" val="6728282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ntitled 2.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850900"/>
            <a:ext cx="9144000" cy="5134984"/>
          </a:xfrm>
          <a:prstGeom prst="rect">
            <a:avLst/>
          </a:prstGeom>
        </p:spPr>
      </p:pic>
    </p:spTree>
    <p:extLst>
      <p:ext uri="{BB962C8B-B14F-4D97-AF65-F5344CB8AC3E}">
        <p14:creationId xmlns:p14="http://schemas.microsoft.com/office/powerpoint/2010/main" val="8045461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i="1" u="sng" dirty="0" smtClean="0">
                <a:solidFill>
                  <a:srgbClr val="CCFFCC"/>
                </a:solidFill>
              </a:rPr>
              <a:t>7. </a:t>
            </a:r>
            <a:r>
              <a:rPr lang="en-US" sz="4000" b="1" i="1" u="sng" dirty="0" err="1" smtClean="0">
                <a:solidFill>
                  <a:srgbClr val="CCFFCC"/>
                </a:solidFill>
              </a:rPr>
              <a:t>Nguy</a:t>
            </a:r>
            <a:r>
              <a:rPr lang="en-US" sz="4000" b="1" i="1" u="sng" dirty="0" smtClean="0">
                <a:solidFill>
                  <a:srgbClr val="CCFFCC"/>
                </a:solidFill>
              </a:rPr>
              <a:t> </a:t>
            </a:r>
            <a:r>
              <a:rPr lang="en-US" sz="4000" b="1" i="1" u="sng" dirty="0" err="1" smtClean="0">
                <a:solidFill>
                  <a:srgbClr val="CCFFCC"/>
                </a:solidFill>
              </a:rPr>
              <a:t>cơ</a:t>
            </a:r>
            <a:r>
              <a:rPr lang="en-US" sz="4000" b="1" i="1" u="sng" dirty="0" smtClean="0">
                <a:solidFill>
                  <a:srgbClr val="CCFFCC"/>
                </a:solidFill>
              </a:rPr>
              <a:t> </a:t>
            </a:r>
            <a:r>
              <a:rPr lang="en-US" sz="4000" b="1" i="1" u="sng" dirty="0" err="1" smtClean="0">
                <a:solidFill>
                  <a:srgbClr val="CCFFCC"/>
                </a:solidFill>
              </a:rPr>
              <a:t>lâu</a:t>
            </a:r>
            <a:r>
              <a:rPr lang="en-US" sz="4000" b="1" i="1" u="sng" dirty="0" smtClean="0">
                <a:solidFill>
                  <a:srgbClr val="CCFFCC"/>
                </a:solidFill>
              </a:rPr>
              <a:t> </a:t>
            </a:r>
            <a:r>
              <a:rPr lang="en-US" sz="4000" b="1" i="1" u="sng" dirty="0" err="1" smtClean="0">
                <a:solidFill>
                  <a:srgbClr val="CCFFCC"/>
                </a:solidFill>
              </a:rPr>
              <a:t>dài</a:t>
            </a:r>
            <a:r>
              <a:rPr lang="en-US" sz="4000" b="1" i="1" u="sng" dirty="0" smtClean="0">
                <a:solidFill>
                  <a:srgbClr val="CCFFCC"/>
                </a:solidFill>
              </a:rPr>
              <a:t> </a:t>
            </a:r>
            <a:endParaRPr lang="en-US" sz="4000" b="1" i="1" u="sng" dirty="0">
              <a:solidFill>
                <a:srgbClr val="CCFFCC"/>
              </a:solidFill>
            </a:endParaRPr>
          </a:p>
        </p:txBody>
      </p:sp>
      <p:sp>
        <p:nvSpPr>
          <p:cNvPr id="3" name="Content Placeholder 2"/>
          <p:cNvSpPr>
            <a:spLocks noGrp="1"/>
          </p:cNvSpPr>
          <p:nvPr>
            <p:ph idx="1"/>
          </p:nvPr>
        </p:nvSpPr>
        <p:spPr>
          <a:xfrm>
            <a:off x="685800" y="1869141"/>
            <a:ext cx="8238495" cy="4257022"/>
          </a:xfrm>
        </p:spPr>
        <p:txBody>
          <a:bodyPr>
            <a:normAutofit/>
          </a:bodyPr>
          <a:lstStyle/>
          <a:p>
            <a:pPr>
              <a:buFontTx/>
              <a:buChar char="-"/>
            </a:pPr>
            <a:r>
              <a:rPr lang="en-US" sz="3200" dirty="0" err="1" smtClean="0">
                <a:effectLst/>
              </a:rPr>
              <a:t>Tiến</a:t>
            </a:r>
            <a:r>
              <a:rPr lang="en-US" sz="3200" dirty="0" smtClean="0">
                <a:effectLst/>
              </a:rPr>
              <a:t> </a:t>
            </a:r>
            <a:r>
              <a:rPr lang="en-US" sz="3200" dirty="0" err="1">
                <a:effectLst/>
              </a:rPr>
              <a:t>triển</a:t>
            </a:r>
            <a:r>
              <a:rPr lang="en-US" sz="3200" dirty="0">
                <a:effectLst/>
              </a:rPr>
              <a:t> </a:t>
            </a:r>
            <a:r>
              <a:rPr lang="en-US" sz="3200" dirty="0" err="1">
                <a:effectLst/>
              </a:rPr>
              <a:t>thành</a:t>
            </a:r>
            <a:r>
              <a:rPr lang="en-US" sz="3200" dirty="0">
                <a:effectLst/>
              </a:rPr>
              <a:t> ĐTĐ type </a:t>
            </a:r>
            <a:r>
              <a:rPr lang="en-US" sz="3200" dirty="0" smtClean="0">
                <a:effectLst/>
              </a:rPr>
              <a:t>2</a:t>
            </a:r>
          </a:p>
          <a:p>
            <a:pPr>
              <a:buFontTx/>
              <a:buChar char="-"/>
            </a:pPr>
            <a:r>
              <a:rPr lang="en-US" sz="3200" dirty="0" err="1" smtClean="0">
                <a:effectLst/>
              </a:rPr>
              <a:t>Bệnh</a:t>
            </a:r>
            <a:r>
              <a:rPr lang="en-US" sz="3200" dirty="0" smtClean="0">
                <a:effectLst/>
              </a:rPr>
              <a:t> </a:t>
            </a:r>
            <a:r>
              <a:rPr lang="en-US" sz="3200" dirty="0" err="1">
                <a:effectLst/>
              </a:rPr>
              <a:t>lý</a:t>
            </a:r>
            <a:r>
              <a:rPr lang="en-US" sz="3200" dirty="0">
                <a:effectLst/>
              </a:rPr>
              <a:t> </a:t>
            </a:r>
            <a:r>
              <a:rPr lang="en-US" sz="3200" dirty="0" err="1">
                <a:effectLst/>
              </a:rPr>
              <a:t>về</a:t>
            </a:r>
            <a:r>
              <a:rPr lang="en-US" sz="3200" dirty="0">
                <a:effectLst/>
              </a:rPr>
              <a:t> </a:t>
            </a:r>
            <a:r>
              <a:rPr lang="en-US" sz="3200" dirty="0" err="1">
                <a:effectLst/>
              </a:rPr>
              <a:t>tim</a:t>
            </a:r>
            <a:r>
              <a:rPr lang="en-US" sz="3200" dirty="0">
                <a:effectLst/>
              </a:rPr>
              <a:t> </a:t>
            </a:r>
            <a:r>
              <a:rPr lang="en-US" sz="3200" dirty="0" err="1">
                <a:effectLst/>
              </a:rPr>
              <a:t>mạch</a:t>
            </a:r>
            <a:r>
              <a:rPr lang="en-US" sz="3200" dirty="0">
                <a:effectLst/>
              </a:rPr>
              <a:t> </a:t>
            </a:r>
            <a:r>
              <a:rPr lang="en-US" sz="3200" dirty="0" err="1">
                <a:effectLst/>
              </a:rPr>
              <a:t>và</a:t>
            </a:r>
            <a:r>
              <a:rPr lang="en-US" sz="3200" dirty="0">
                <a:effectLst/>
              </a:rPr>
              <a:t> </a:t>
            </a:r>
            <a:r>
              <a:rPr lang="en-US" sz="3200" dirty="0" err="1">
                <a:effectLst/>
              </a:rPr>
              <a:t>chuyển</a:t>
            </a:r>
            <a:r>
              <a:rPr lang="en-US" sz="3200" dirty="0">
                <a:effectLst/>
              </a:rPr>
              <a:t> </a:t>
            </a:r>
            <a:r>
              <a:rPr lang="en-US" sz="3200" dirty="0" err="1" smtClean="0">
                <a:effectLst/>
              </a:rPr>
              <a:t>hóa</a:t>
            </a:r>
            <a:endParaRPr lang="en-US" sz="3200" dirty="0" smtClean="0">
              <a:effectLst/>
            </a:endParaRPr>
          </a:p>
          <a:p>
            <a:pPr>
              <a:buFontTx/>
              <a:buChar char="-"/>
            </a:pPr>
            <a:endParaRPr lang="en-US" sz="3200" dirty="0">
              <a:effectLst/>
            </a:endParaRPr>
          </a:p>
          <a:p>
            <a:pPr marL="0" indent="0">
              <a:buNone/>
            </a:pPr>
            <a:r>
              <a:rPr lang="en-US" sz="3200" dirty="0" smtClean="0">
                <a:effectLst/>
                <a:sym typeface="Wingdings"/>
              </a:rPr>
              <a:t> </a:t>
            </a:r>
            <a:r>
              <a:rPr lang="en-US" sz="3200" dirty="0" err="1" smtClean="0">
                <a:effectLst/>
              </a:rPr>
              <a:t>Lối</a:t>
            </a:r>
            <a:r>
              <a:rPr lang="en-US" sz="3200" dirty="0" smtClean="0">
                <a:effectLst/>
              </a:rPr>
              <a:t> </a:t>
            </a:r>
            <a:r>
              <a:rPr lang="en-US" sz="3200" dirty="0" err="1">
                <a:effectLst/>
              </a:rPr>
              <a:t>sống</a:t>
            </a:r>
            <a:r>
              <a:rPr lang="en-US" sz="3200" dirty="0">
                <a:effectLst/>
              </a:rPr>
              <a:t> </a:t>
            </a:r>
            <a:r>
              <a:rPr lang="en-US" sz="3200" dirty="0" err="1">
                <a:effectLst/>
              </a:rPr>
              <a:t>tích</a:t>
            </a:r>
            <a:r>
              <a:rPr lang="en-US" sz="3200" dirty="0">
                <a:effectLst/>
              </a:rPr>
              <a:t> </a:t>
            </a:r>
            <a:r>
              <a:rPr lang="en-US" sz="3200" dirty="0" err="1">
                <a:effectLst/>
              </a:rPr>
              <a:t>cực</a:t>
            </a:r>
            <a:r>
              <a:rPr lang="en-US" sz="3200" dirty="0">
                <a:effectLst/>
              </a:rPr>
              <a:t>: </a:t>
            </a:r>
            <a:r>
              <a:rPr lang="en-US" sz="3200" dirty="0" err="1">
                <a:effectLst/>
              </a:rPr>
              <a:t>ăn</a:t>
            </a:r>
            <a:r>
              <a:rPr lang="en-US" sz="3200" dirty="0">
                <a:effectLst/>
              </a:rPr>
              <a:t> </a:t>
            </a:r>
            <a:r>
              <a:rPr lang="en-US" sz="3200" dirty="0" err="1">
                <a:effectLst/>
              </a:rPr>
              <a:t>uống</a:t>
            </a:r>
            <a:r>
              <a:rPr lang="en-US" sz="3200" dirty="0">
                <a:effectLst/>
              </a:rPr>
              <a:t> </a:t>
            </a:r>
            <a:r>
              <a:rPr lang="en-US" sz="3200" dirty="0" err="1">
                <a:effectLst/>
              </a:rPr>
              <a:t>khỏe</a:t>
            </a:r>
            <a:r>
              <a:rPr lang="en-US" sz="3200" dirty="0">
                <a:effectLst/>
              </a:rPr>
              <a:t> </a:t>
            </a:r>
            <a:r>
              <a:rPr lang="en-US" sz="3200" dirty="0" err="1">
                <a:effectLst/>
              </a:rPr>
              <a:t>mạnh</a:t>
            </a:r>
            <a:r>
              <a:rPr lang="en-US" sz="3200" dirty="0">
                <a:effectLst/>
              </a:rPr>
              <a:t> </a:t>
            </a:r>
            <a:r>
              <a:rPr lang="en-US" sz="3200" dirty="0" err="1">
                <a:effectLst/>
              </a:rPr>
              <a:t>và</a:t>
            </a:r>
            <a:r>
              <a:rPr lang="en-US" sz="3200" dirty="0">
                <a:effectLst/>
              </a:rPr>
              <a:t>  </a:t>
            </a:r>
            <a:r>
              <a:rPr lang="en-US" sz="3200" dirty="0" err="1">
                <a:effectLst/>
              </a:rPr>
              <a:t>tập</a:t>
            </a:r>
            <a:r>
              <a:rPr lang="en-US" sz="3200" dirty="0">
                <a:effectLst/>
              </a:rPr>
              <a:t> </a:t>
            </a:r>
            <a:r>
              <a:rPr lang="en-US" sz="3200" dirty="0" err="1">
                <a:effectLst/>
              </a:rPr>
              <a:t>luyện</a:t>
            </a:r>
            <a:r>
              <a:rPr lang="en-US" sz="3200" dirty="0">
                <a:effectLst/>
              </a:rPr>
              <a:t> </a:t>
            </a:r>
            <a:r>
              <a:rPr lang="en-US" sz="3200" dirty="0" err="1">
                <a:effectLst/>
              </a:rPr>
              <a:t>thể</a:t>
            </a:r>
            <a:r>
              <a:rPr lang="en-US" sz="3200" dirty="0">
                <a:effectLst/>
              </a:rPr>
              <a:t> </a:t>
            </a:r>
            <a:r>
              <a:rPr lang="en-US" sz="3200" dirty="0" err="1">
                <a:effectLst/>
              </a:rPr>
              <a:t>dục</a:t>
            </a:r>
            <a:r>
              <a:rPr lang="en-US" sz="3200" dirty="0">
                <a:effectLst/>
              </a:rPr>
              <a:t> </a:t>
            </a:r>
            <a:r>
              <a:rPr lang="en-US" sz="3200" dirty="0" err="1">
                <a:effectLst/>
              </a:rPr>
              <a:t>thường</a:t>
            </a:r>
            <a:r>
              <a:rPr lang="en-US" sz="3200" dirty="0">
                <a:effectLst/>
              </a:rPr>
              <a:t> </a:t>
            </a:r>
            <a:r>
              <a:rPr lang="en-US" sz="3200" dirty="0" err="1">
                <a:effectLst/>
              </a:rPr>
              <a:t>xuyên</a:t>
            </a:r>
            <a:r>
              <a:rPr lang="en-US" sz="3200" dirty="0">
                <a:effectLst/>
              </a:rPr>
              <a:t> </a:t>
            </a:r>
            <a:r>
              <a:rPr lang="en-US" sz="3200" dirty="0" smtClean="0">
                <a:effectLst/>
              </a:rPr>
              <a:t>, </a:t>
            </a:r>
            <a:r>
              <a:rPr lang="en-US" sz="3200" dirty="0" err="1">
                <a:effectLst/>
              </a:rPr>
              <a:t>được</a:t>
            </a:r>
            <a:r>
              <a:rPr lang="en-US" sz="3200" dirty="0">
                <a:effectLst/>
              </a:rPr>
              <a:t> </a:t>
            </a:r>
            <a:r>
              <a:rPr lang="en-US" sz="3200" dirty="0" err="1">
                <a:effectLst/>
              </a:rPr>
              <a:t>chứng</a:t>
            </a:r>
            <a:r>
              <a:rPr lang="en-US" sz="3200" dirty="0">
                <a:effectLst/>
              </a:rPr>
              <a:t> minh </a:t>
            </a:r>
            <a:r>
              <a:rPr lang="en-US" sz="3200" dirty="0" err="1">
                <a:effectLst/>
              </a:rPr>
              <a:t>giúp</a:t>
            </a:r>
            <a:r>
              <a:rPr lang="en-US" sz="3200" dirty="0">
                <a:effectLst/>
              </a:rPr>
              <a:t> </a:t>
            </a:r>
            <a:r>
              <a:rPr lang="en-US" sz="3200" dirty="0" err="1">
                <a:effectLst/>
              </a:rPr>
              <a:t>ngăn</a:t>
            </a:r>
            <a:r>
              <a:rPr lang="en-US" sz="3200" dirty="0">
                <a:effectLst/>
              </a:rPr>
              <a:t> </a:t>
            </a:r>
            <a:r>
              <a:rPr lang="en-US" sz="3200" dirty="0" err="1">
                <a:effectLst/>
              </a:rPr>
              <a:t>ngừa</a:t>
            </a:r>
            <a:r>
              <a:rPr lang="en-US" sz="3200" dirty="0">
                <a:effectLst/>
              </a:rPr>
              <a:t> </a:t>
            </a:r>
            <a:r>
              <a:rPr lang="en-US" sz="3200" dirty="0" err="1">
                <a:effectLst/>
              </a:rPr>
              <a:t>diễn</a:t>
            </a:r>
            <a:r>
              <a:rPr lang="en-US" sz="3200" dirty="0">
                <a:effectLst/>
              </a:rPr>
              <a:t> </a:t>
            </a:r>
            <a:r>
              <a:rPr lang="en-US" sz="3200" dirty="0" err="1">
                <a:effectLst/>
              </a:rPr>
              <a:t>tiến</a:t>
            </a:r>
            <a:r>
              <a:rPr lang="en-US" sz="3200" dirty="0">
                <a:effectLst/>
              </a:rPr>
              <a:t> </a:t>
            </a:r>
            <a:r>
              <a:rPr lang="en-US" sz="3200" dirty="0" err="1" smtClean="0">
                <a:effectLst/>
              </a:rPr>
              <a:t>này</a:t>
            </a:r>
            <a:endParaRPr lang="en-US" sz="3200" dirty="0">
              <a:effectLst/>
            </a:endParaRPr>
          </a:p>
          <a:p>
            <a:pPr marL="0" indent="0">
              <a:buNone/>
            </a:pPr>
            <a:endParaRPr lang="en-US" sz="3200" dirty="0">
              <a:effectLst/>
            </a:endParaRPr>
          </a:p>
        </p:txBody>
      </p:sp>
    </p:spTree>
    <p:extLst>
      <p:ext uri="{BB962C8B-B14F-4D97-AF65-F5344CB8AC3E}">
        <p14:creationId xmlns:p14="http://schemas.microsoft.com/office/powerpoint/2010/main" val="7757593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rPr>
              <a:t>Take home messages</a:t>
            </a:r>
            <a:endParaRPr lang="en-US" b="1" dirty="0">
              <a:solidFill>
                <a:srgbClr val="FFFF00"/>
              </a:solidFill>
            </a:endParaRPr>
          </a:p>
        </p:txBody>
      </p:sp>
      <p:sp>
        <p:nvSpPr>
          <p:cNvPr id="3" name="Content Placeholder 2"/>
          <p:cNvSpPr>
            <a:spLocks noGrp="1"/>
          </p:cNvSpPr>
          <p:nvPr>
            <p:ph idx="1"/>
          </p:nvPr>
        </p:nvSpPr>
        <p:spPr>
          <a:xfrm>
            <a:off x="204113" y="1550894"/>
            <a:ext cx="8939887" cy="4575269"/>
          </a:xfrm>
        </p:spPr>
        <p:txBody>
          <a:bodyPr>
            <a:normAutofit/>
          </a:bodyPr>
          <a:lstStyle/>
          <a:p>
            <a:r>
              <a:rPr lang="en-US" dirty="0" smtClean="0"/>
              <a:t> </a:t>
            </a:r>
            <a:r>
              <a:rPr lang="en-US" sz="3200" dirty="0" err="1" smtClean="0"/>
              <a:t>Tầm</a:t>
            </a:r>
            <a:r>
              <a:rPr lang="en-US" sz="3200" dirty="0" smtClean="0"/>
              <a:t> </a:t>
            </a:r>
            <a:r>
              <a:rPr lang="en-US" sz="3200" dirty="0" err="1" smtClean="0"/>
              <a:t>soát</a:t>
            </a:r>
            <a:r>
              <a:rPr lang="en-US" sz="3200" dirty="0" smtClean="0"/>
              <a:t> ĐTĐ </a:t>
            </a:r>
            <a:r>
              <a:rPr lang="en-US" sz="3200" dirty="0" err="1" smtClean="0"/>
              <a:t>thai</a:t>
            </a:r>
            <a:r>
              <a:rPr lang="en-US" sz="3200" dirty="0" smtClean="0"/>
              <a:t> </a:t>
            </a:r>
            <a:r>
              <a:rPr lang="en-US" sz="3200" dirty="0" err="1" smtClean="0"/>
              <a:t>kì</a:t>
            </a:r>
            <a:r>
              <a:rPr lang="en-US" sz="3200" dirty="0" smtClean="0"/>
              <a:t> </a:t>
            </a:r>
            <a:r>
              <a:rPr lang="en-US" sz="3200" dirty="0" err="1" smtClean="0"/>
              <a:t>cho</a:t>
            </a:r>
            <a:r>
              <a:rPr lang="en-US" sz="3200" dirty="0" smtClean="0"/>
              <a:t> </a:t>
            </a:r>
            <a:r>
              <a:rPr lang="en-US" sz="3200" dirty="0" err="1" smtClean="0"/>
              <a:t>tất</a:t>
            </a:r>
            <a:r>
              <a:rPr lang="en-US" sz="3200" dirty="0" smtClean="0"/>
              <a:t> </a:t>
            </a:r>
            <a:r>
              <a:rPr lang="en-US" sz="3200" dirty="0" err="1" smtClean="0"/>
              <a:t>cả</a:t>
            </a:r>
            <a:r>
              <a:rPr lang="en-US" sz="3200" dirty="0" smtClean="0"/>
              <a:t> </a:t>
            </a:r>
            <a:r>
              <a:rPr lang="en-US" sz="3200" dirty="0" err="1" smtClean="0"/>
              <a:t>sản</a:t>
            </a:r>
            <a:r>
              <a:rPr lang="en-US" sz="3200" dirty="0" smtClean="0"/>
              <a:t> </a:t>
            </a:r>
            <a:r>
              <a:rPr lang="en-US" sz="3200" dirty="0" err="1" smtClean="0"/>
              <a:t>phụ</a:t>
            </a:r>
            <a:endParaRPr lang="en-US" sz="3200" dirty="0" smtClean="0"/>
          </a:p>
          <a:p>
            <a:r>
              <a:rPr lang="en-US" sz="3200" dirty="0" smtClean="0"/>
              <a:t> </a:t>
            </a:r>
            <a:r>
              <a:rPr lang="en-US" sz="3200" dirty="0" err="1" smtClean="0"/>
              <a:t>Chú</a:t>
            </a:r>
            <a:r>
              <a:rPr lang="en-US" sz="3200" dirty="0" smtClean="0"/>
              <a:t> </a:t>
            </a:r>
            <a:r>
              <a:rPr lang="en-US" sz="3200" dirty="0" err="1" smtClean="0"/>
              <a:t>ý</a:t>
            </a:r>
            <a:r>
              <a:rPr lang="en-US" sz="3200" dirty="0" smtClean="0"/>
              <a:t> </a:t>
            </a:r>
            <a:r>
              <a:rPr lang="en-US" sz="3200" dirty="0" err="1" smtClean="0"/>
              <a:t>nhóm</a:t>
            </a:r>
            <a:r>
              <a:rPr lang="en-US" sz="3200" dirty="0" smtClean="0"/>
              <a:t> </a:t>
            </a:r>
            <a:r>
              <a:rPr lang="en-US" sz="3200" dirty="0" err="1" smtClean="0"/>
              <a:t>nguy</a:t>
            </a:r>
            <a:r>
              <a:rPr lang="en-US" sz="3200" dirty="0" smtClean="0"/>
              <a:t> </a:t>
            </a:r>
            <a:r>
              <a:rPr lang="en-US" sz="3200" dirty="0" err="1" smtClean="0"/>
              <a:t>cơ</a:t>
            </a:r>
            <a:r>
              <a:rPr lang="en-US" sz="3200" dirty="0" smtClean="0"/>
              <a:t> </a:t>
            </a:r>
            <a:r>
              <a:rPr lang="en-US" sz="3200" dirty="0" err="1" smtClean="0"/>
              <a:t>cao</a:t>
            </a:r>
            <a:r>
              <a:rPr lang="en-US" sz="3200" dirty="0" smtClean="0"/>
              <a:t> ĐTĐ, </a:t>
            </a:r>
            <a:r>
              <a:rPr lang="en-US" sz="3200" dirty="0" err="1" smtClean="0"/>
              <a:t>cần</a:t>
            </a:r>
            <a:r>
              <a:rPr lang="en-US" sz="3200" dirty="0" smtClean="0"/>
              <a:t> </a:t>
            </a:r>
            <a:r>
              <a:rPr lang="en-US" sz="3200" dirty="0" err="1" smtClean="0"/>
              <a:t>tầm</a:t>
            </a:r>
            <a:r>
              <a:rPr lang="en-US" sz="3200" dirty="0" smtClean="0"/>
              <a:t> </a:t>
            </a:r>
            <a:r>
              <a:rPr lang="en-US" sz="3200" dirty="0" err="1" smtClean="0"/>
              <a:t>soát</a:t>
            </a:r>
            <a:r>
              <a:rPr lang="en-US" sz="3200" dirty="0" smtClean="0"/>
              <a:t> </a:t>
            </a:r>
            <a:r>
              <a:rPr lang="en-US" sz="3200" dirty="0" err="1" smtClean="0"/>
              <a:t>sơm</a:t>
            </a:r>
            <a:endParaRPr lang="en-US" sz="3200" dirty="0" smtClean="0"/>
          </a:p>
          <a:p>
            <a:r>
              <a:rPr lang="en-US" sz="3200" dirty="0" smtClean="0"/>
              <a:t> </a:t>
            </a:r>
            <a:r>
              <a:rPr lang="en-US" sz="3200" dirty="0" err="1" smtClean="0"/>
              <a:t>Chế</a:t>
            </a:r>
            <a:r>
              <a:rPr lang="en-US" sz="3200" dirty="0" smtClean="0"/>
              <a:t> </a:t>
            </a:r>
            <a:r>
              <a:rPr lang="en-US" sz="3200" dirty="0" err="1" smtClean="0"/>
              <a:t>độ</a:t>
            </a:r>
            <a:r>
              <a:rPr lang="en-US" sz="3200" dirty="0" smtClean="0"/>
              <a:t> </a:t>
            </a:r>
            <a:r>
              <a:rPr lang="en-US" sz="3200" dirty="0" err="1" smtClean="0"/>
              <a:t>ăn</a:t>
            </a:r>
            <a:r>
              <a:rPr lang="en-US" sz="3200" dirty="0" smtClean="0"/>
              <a:t> </a:t>
            </a:r>
            <a:r>
              <a:rPr lang="en-US" sz="3200" dirty="0" err="1" smtClean="0"/>
              <a:t>và</a:t>
            </a:r>
            <a:r>
              <a:rPr lang="en-US" sz="3200" dirty="0" smtClean="0"/>
              <a:t> </a:t>
            </a:r>
            <a:r>
              <a:rPr lang="en-US" sz="3200" dirty="0" err="1" smtClean="0"/>
              <a:t>tập</a:t>
            </a:r>
            <a:r>
              <a:rPr lang="en-US" sz="3200" dirty="0" smtClean="0"/>
              <a:t> </a:t>
            </a:r>
            <a:r>
              <a:rPr lang="en-US" sz="3200" dirty="0" err="1" smtClean="0"/>
              <a:t>thể</a:t>
            </a:r>
            <a:r>
              <a:rPr lang="en-US" sz="3200" dirty="0" smtClean="0"/>
              <a:t> </a:t>
            </a:r>
            <a:r>
              <a:rPr lang="en-US" sz="3200" dirty="0" err="1" smtClean="0"/>
              <a:t>dục</a:t>
            </a:r>
            <a:r>
              <a:rPr lang="en-US" sz="3200" dirty="0" smtClean="0"/>
              <a:t> </a:t>
            </a:r>
            <a:r>
              <a:rPr lang="en-US" sz="3200" dirty="0" err="1" smtClean="0"/>
              <a:t>giúp</a:t>
            </a:r>
            <a:r>
              <a:rPr lang="en-US" sz="3200" dirty="0" smtClean="0"/>
              <a:t> </a:t>
            </a:r>
            <a:r>
              <a:rPr lang="en-US" sz="3200" dirty="0" err="1" smtClean="0"/>
              <a:t>kiểm</a:t>
            </a:r>
            <a:r>
              <a:rPr lang="en-US" sz="3200" dirty="0" smtClean="0"/>
              <a:t> </a:t>
            </a:r>
            <a:r>
              <a:rPr lang="en-US" sz="3200" dirty="0" err="1" smtClean="0"/>
              <a:t>soát</a:t>
            </a:r>
            <a:r>
              <a:rPr lang="en-US" sz="3200" dirty="0" smtClean="0"/>
              <a:t> </a:t>
            </a:r>
            <a:r>
              <a:rPr lang="en-US" sz="3200" dirty="0" err="1" smtClean="0"/>
              <a:t>và</a:t>
            </a:r>
            <a:r>
              <a:rPr lang="en-US" sz="3200" dirty="0" smtClean="0"/>
              <a:t> </a:t>
            </a:r>
            <a:r>
              <a:rPr lang="en-US" sz="3200" dirty="0" err="1" smtClean="0"/>
              <a:t>phòng</a:t>
            </a:r>
            <a:r>
              <a:rPr lang="en-US" sz="3200" dirty="0" smtClean="0"/>
              <a:t> </a:t>
            </a:r>
            <a:r>
              <a:rPr lang="en-US" sz="3200" dirty="0" err="1" smtClean="0"/>
              <a:t>ngừa</a:t>
            </a:r>
            <a:r>
              <a:rPr lang="en-US" sz="3200" dirty="0" smtClean="0"/>
              <a:t> ĐTĐ</a:t>
            </a:r>
          </a:p>
          <a:p>
            <a:r>
              <a:rPr lang="en-US" sz="3200" dirty="0"/>
              <a:t> </a:t>
            </a:r>
            <a:r>
              <a:rPr lang="en-US" sz="3200" dirty="0" err="1" smtClean="0"/>
              <a:t>Đồng</a:t>
            </a:r>
            <a:r>
              <a:rPr lang="en-US" sz="3200" dirty="0" smtClean="0"/>
              <a:t> </a:t>
            </a:r>
            <a:r>
              <a:rPr lang="en-US" sz="3200" dirty="0" err="1" smtClean="0"/>
              <a:t>thuận</a:t>
            </a:r>
            <a:r>
              <a:rPr lang="en-US" sz="3200" dirty="0" smtClean="0"/>
              <a:t> </a:t>
            </a:r>
            <a:r>
              <a:rPr lang="en-US" sz="3200" dirty="0" err="1" smtClean="0"/>
              <a:t>về</a:t>
            </a:r>
            <a:r>
              <a:rPr lang="en-US" sz="3200" dirty="0" smtClean="0"/>
              <a:t> </a:t>
            </a:r>
            <a:r>
              <a:rPr lang="en-US" sz="3200" dirty="0" err="1" smtClean="0"/>
              <a:t>thuốc</a:t>
            </a:r>
            <a:r>
              <a:rPr lang="en-US" sz="3200" dirty="0" smtClean="0"/>
              <a:t> </a:t>
            </a:r>
            <a:r>
              <a:rPr lang="en-US" sz="3200" dirty="0" err="1" smtClean="0"/>
              <a:t>uống</a:t>
            </a:r>
            <a:r>
              <a:rPr lang="en-US" sz="3200" dirty="0" smtClean="0"/>
              <a:t> </a:t>
            </a:r>
            <a:r>
              <a:rPr lang="en-US" sz="3200" dirty="0" err="1" smtClean="0"/>
              <a:t>điều</a:t>
            </a:r>
            <a:r>
              <a:rPr lang="en-US" sz="3200" dirty="0" smtClean="0"/>
              <a:t> </a:t>
            </a:r>
            <a:r>
              <a:rPr lang="en-US" sz="3200" dirty="0" err="1" smtClean="0"/>
              <a:t>trị</a:t>
            </a:r>
            <a:r>
              <a:rPr lang="en-US" sz="3200" dirty="0" smtClean="0"/>
              <a:t> </a:t>
            </a:r>
            <a:r>
              <a:rPr lang="en-US" sz="3200" dirty="0" err="1" smtClean="0"/>
              <a:t>hạ</a:t>
            </a:r>
            <a:r>
              <a:rPr lang="en-US" sz="3200" dirty="0" smtClean="0"/>
              <a:t> </a:t>
            </a:r>
            <a:r>
              <a:rPr lang="en-US" sz="3200" dirty="0" err="1" smtClean="0"/>
              <a:t>đường</a:t>
            </a:r>
            <a:r>
              <a:rPr lang="en-US" sz="3200" dirty="0" smtClean="0"/>
              <a:t> </a:t>
            </a:r>
            <a:r>
              <a:rPr lang="en-US" sz="3200" dirty="0" err="1" smtClean="0"/>
              <a:t>huyết</a:t>
            </a:r>
            <a:endParaRPr lang="en-US" sz="3200" dirty="0"/>
          </a:p>
        </p:txBody>
      </p:sp>
    </p:spTree>
    <p:extLst>
      <p:ext uri="{BB962C8B-B14F-4D97-AF65-F5344CB8AC3E}">
        <p14:creationId xmlns:p14="http://schemas.microsoft.com/office/powerpoint/2010/main" val="419215010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56643" y="2256703"/>
            <a:ext cx="7299970" cy="3869459"/>
          </a:xfrm>
        </p:spPr>
        <p:txBody>
          <a:bodyPr>
            <a:normAutofit/>
          </a:bodyPr>
          <a:lstStyle/>
          <a:p>
            <a:pPr marL="0" indent="0">
              <a:buNone/>
            </a:pPr>
            <a:r>
              <a:rPr lang="en-US" sz="6000" b="1" dirty="0" err="1" smtClean="0">
                <a:solidFill>
                  <a:srgbClr val="FFFF00"/>
                </a:solidFill>
              </a:rPr>
              <a:t>Chân</a:t>
            </a:r>
            <a:r>
              <a:rPr lang="en-US" sz="6000" b="1" dirty="0" smtClean="0">
                <a:solidFill>
                  <a:srgbClr val="FFFF00"/>
                </a:solidFill>
              </a:rPr>
              <a:t> </a:t>
            </a:r>
            <a:r>
              <a:rPr lang="en-US" sz="6000" b="1" dirty="0" err="1" smtClean="0">
                <a:solidFill>
                  <a:srgbClr val="FFFF00"/>
                </a:solidFill>
              </a:rPr>
              <a:t>thành</a:t>
            </a:r>
            <a:r>
              <a:rPr lang="en-US" sz="6000" b="1" dirty="0" smtClean="0">
                <a:solidFill>
                  <a:srgbClr val="FFFF00"/>
                </a:solidFill>
              </a:rPr>
              <a:t> </a:t>
            </a:r>
            <a:r>
              <a:rPr lang="en-US" sz="6000" b="1" dirty="0" err="1" smtClean="0">
                <a:solidFill>
                  <a:srgbClr val="FFFF00"/>
                </a:solidFill>
              </a:rPr>
              <a:t>cám</a:t>
            </a:r>
            <a:r>
              <a:rPr lang="en-US" sz="6000" b="1" dirty="0" smtClean="0">
                <a:solidFill>
                  <a:srgbClr val="FFFF00"/>
                </a:solidFill>
              </a:rPr>
              <a:t> </a:t>
            </a:r>
            <a:r>
              <a:rPr lang="en-US" sz="6000" b="1" dirty="0" err="1" smtClean="0">
                <a:solidFill>
                  <a:srgbClr val="FFFF00"/>
                </a:solidFill>
              </a:rPr>
              <a:t>ơn</a:t>
            </a:r>
            <a:r>
              <a:rPr lang="en-US" sz="6000" b="1" dirty="0" smtClean="0">
                <a:solidFill>
                  <a:srgbClr val="FFFF00"/>
                </a:solidFill>
              </a:rPr>
              <a:t> !</a:t>
            </a:r>
            <a:endParaRPr lang="en-US" sz="6000" b="1" dirty="0">
              <a:solidFill>
                <a:srgbClr val="FFFF00"/>
              </a:solidFill>
            </a:endParaRPr>
          </a:p>
        </p:txBody>
      </p:sp>
    </p:spTree>
    <p:extLst>
      <p:ext uri="{BB962C8B-B14F-4D97-AF65-F5344CB8AC3E}">
        <p14:creationId xmlns:p14="http://schemas.microsoft.com/office/powerpoint/2010/main" val="14318296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170" y="1004886"/>
            <a:ext cx="8638972" cy="3009553"/>
          </a:xfrm>
        </p:spPr>
        <p:txBody>
          <a:bodyPr>
            <a:noAutofit/>
          </a:bodyPr>
          <a:lstStyle/>
          <a:p>
            <a:pPr algn="l"/>
            <a:r>
              <a:rPr lang="en-US" sz="3200" dirty="0"/>
              <a:t>When compared to individuals without any parental history of diabetes, those that reported even one parent with diabetes had a 2.3-fold risk of developing gestational diabetes. Furthermore, women with a diabetic sibling had an 8.4-fold increased risk of GDM </a:t>
            </a:r>
            <a:br>
              <a:rPr lang="en-US" sz="3200" dirty="0"/>
            </a:br>
            <a:endParaRPr lang="en-US" sz="3200" dirty="0"/>
          </a:p>
        </p:txBody>
      </p:sp>
      <p:sp>
        <p:nvSpPr>
          <p:cNvPr id="4" name="Content Placeholder 3"/>
          <p:cNvSpPr>
            <a:spLocks noGrp="1"/>
          </p:cNvSpPr>
          <p:nvPr>
            <p:ph idx="1"/>
          </p:nvPr>
        </p:nvSpPr>
        <p:spPr>
          <a:xfrm>
            <a:off x="1004757" y="4382419"/>
            <a:ext cx="7940385" cy="1561181"/>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r>
              <a:rPr lang="de-DE" sz="1800" i="1" dirty="0">
                <a:solidFill>
                  <a:srgbClr val="000000"/>
                </a:solidFill>
              </a:rPr>
              <a:t>WilliamsMA,etal.FamilialaggregationofType2diabetesandchronichypertensioninwomenwithgestationaldiabetes </a:t>
            </a:r>
            <a:r>
              <a:rPr lang="de-DE" sz="1800" i="1" dirty="0" smtClean="0">
                <a:solidFill>
                  <a:srgbClr val="000000"/>
                </a:solidFill>
              </a:rPr>
              <a:t>mellitus</a:t>
            </a:r>
            <a:r>
              <a:rPr lang="de-DE" sz="1800" i="1" dirty="0">
                <a:solidFill>
                  <a:srgbClr val="000000"/>
                </a:solidFill>
              </a:rPr>
              <a:t>. J </a:t>
            </a:r>
            <a:r>
              <a:rPr lang="de-DE" sz="1800" i="1" dirty="0" err="1">
                <a:solidFill>
                  <a:srgbClr val="000000"/>
                </a:solidFill>
              </a:rPr>
              <a:t>Reprod</a:t>
            </a:r>
            <a:r>
              <a:rPr lang="de-DE" sz="1800" i="1" dirty="0">
                <a:solidFill>
                  <a:srgbClr val="000000"/>
                </a:solidFill>
              </a:rPr>
              <a:t> </a:t>
            </a:r>
            <a:r>
              <a:rPr lang="de-DE" sz="1800" i="1" dirty="0" err="1">
                <a:solidFill>
                  <a:srgbClr val="000000"/>
                </a:solidFill>
              </a:rPr>
              <a:t>Med</a:t>
            </a:r>
            <a:r>
              <a:rPr lang="de-DE" sz="1800" i="1" dirty="0">
                <a:solidFill>
                  <a:srgbClr val="000000"/>
                </a:solidFill>
              </a:rPr>
              <a:t> 2003;48(12):</a:t>
            </a:r>
            <a:r>
              <a:rPr lang="de-DE" sz="1800" i="1" dirty="0" smtClean="0">
                <a:solidFill>
                  <a:srgbClr val="000000"/>
                </a:solidFill>
              </a:rPr>
              <a:t>955e62</a:t>
            </a:r>
            <a:endParaRPr lang="de-DE" sz="1800" i="1" dirty="0">
              <a:solidFill>
                <a:srgbClr val="000000"/>
              </a:solidFill>
            </a:endParaRPr>
          </a:p>
        </p:txBody>
      </p:sp>
    </p:spTree>
    <p:extLst>
      <p:ext uri="{BB962C8B-B14F-4D97-AF65-F5344CB8AC3E}">
        <p14:creationId xmlns:p14="http://schemas.microsoft.com/office/powerpoint/2010/main" val="10497591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solidFill>
                <a:srgbClr val="FFFF00"/>
              </a:solidFill>
            </a:endParaRPr>
          </a:p>
        </p:txBody>
      </p:sp>
      <p:sp>
        <p:nvSpPr>
          <p:cNvPr id="3" name="Content Placeholder 2"/>
          <p:cNvSpPr>
            <a:spLocks noGrp="1"/>
          </p:cNvSpPr>
          <p:nvPr>
            <p:ph idx="1"/>
          </p:nvPr>
        </p:nvSpPr>
        <p:spPr>
          <a:xfrm>
            <a:off x="374208" y="1550894"/>
            <a:ext cx="8527407" cy="5661488"/>
          </a:xfrm>
        </p:spPr>
        <p:txBody>
          <a:bodyPr>
            <a:normAutofit/>
          </a:bodyPr>
          <a:lstStyle/>
          <a:p>
            <a:pPr marL="0" indent="0">
              <a:buNone/>
            </a:pPr>
            <a:r>
              <a:rPr lang="en-US" sz="3200" b="1" dirty="0" err="1" smtClean="0">
                <a:solidFill>
                  <a:srgbClr val="FFFF00"/>
                </a:solidFill>
              </a:rPr>
              <a:t>Đái</a:t>
            </a:r>
            <a:r>
              <a:rPr lang="en-US" sz="3200" b="1" dirty="0" smtClean="0">
                <a:solidFill>
                  <a:srgbClr val="FFFF00"/>
                </a:solidFill>
              </a:rPr>
              <a:t> </a:t>
            </a:r>
            <a:r>
              <a:rPr lang="en-US" sz="3200" b="1" dirty="0" err="1" smtClean="0">
                <a:solidFill>
                  <a:srgbClr val="FFFF00"/>
                </a:solidFill>
              </a:rPr>
              <a:t>tháo</a:t>
            </a:r>
            <a:r>
              <a:rPr lang="en-US" sz="3200" b="1" dirty="0" smtClean="0">
                <a:solidFill>
                  <a:srgbClr val="FFFF00"/>
                </a:solidFill>
              </a:rPr>
              <a:t> </a:t>
            </a:r>
            <a:r>
              <a:rPr lang="en-US" sz="3200" b="1" dirty="0" err="1" smtClean="0">
                <a:solidFill>
                  <a:srgbClr val="FFFF00"/>
                </a:solidFill>
              </a:rPr>
              <a:t>đường</a:t>
            </a:r>
            <a:r>
              <a:rPr lang="en-US" sz="3200" b="1" dirty="0" smtClean="0">
                <a:solidFill>
                  <a:srgbClr val="FFFF00"/>
                </a:solidFill>
              </a:rPr>
              <a:t> (DTD):   </a:t>
            </a:r>
          </a:p>
          <a:p>
            <a:pPr lvl="1"/>
            <a:r>
              <a:rPr lang="en-US" sz="3200" dirty="0" err="1" smtClean="0"/>
              <a:t>Bệnh</a:t>
            </a:r>
            <a:r>
              <a:rPr lang="en-US" sz="3200" dirty="0" smtClean="0"/>
              <a:t> </a:t>
            </a:r>
            <a:r>
              <a:rPr lang="en-US" sz="3200" dirty="0" err="1" smtClean="0"/>
              <a:t>lý</a:t>
            </a:r>
            <a:r>
              <a:rPr lang="en-US" sz="3200" dirty="0" smtClean="0"/>
              <a:t> </a:t>
            </a:r>
            <a:r>
              <a:rPr lang="en-US" sz="3200" dirty="0" err="1" smtClean="0"/>
              <a:t>mãn</a:t>
            </a:r>
            <a:r>
              <a:rPr lang="en-US" sz="3200" dirty="0" smtClean="0"/>
              <a:t> </a:t>
            </a:r>
            <a:r>
              <a:rPr lang="en-US" sz="3200" dirty="0" err="1" smtClean="0"/>
              <a:t>tính</a:t>
            </a:r>
            <a:r>
              <a:rPr lang="en-US" sz="3200" dirty="0" smtClean="0"/>
              <a:t> do </a:t>
            </a:r>
            <a:r>
              <a:rPr lang="en-US" sz="3200" dirty="0" err="1" smtClean="0"/>
              <a:t>thiếu</a:t>
            </a:r>
            <a:r>
              <a:rPr lang="en-US" sz="3200" dirty="0" smtClean="0"/>
              <a:t> </a:t>
            </a:r>
            <a:r>
              <a:rPr lang="en-US" sz="3200" dirty="0" err="1" smtClean="0"/>
              <a:t>hụt</a:t>
            </a:r>
            <a:r>
              <a:rPr lang="en-US" sz="3200" dirty="0" smtClean="0"/>
              <a:t> </a:t>
            </a:r>
            <a:r>
              <a:rPr lang="en-US" sz="3200" dirty="0" err="1" smtClean="0"/>
              <a:t>sản</a:t>
            </a:r>
            <a:r>
              <a:rPr lang="en-US" sz="3200" dirty="0" smtClean="0"/>
              <a:t> </a:t>
            </a:r>
            <a:r>
              <a:rPr lang="en-US" sz="3200" dirty="0" err="1" smtClean="0"/>
              <a:t>xuất</a:t>
            </a:r>
            <a:r>
              <a:rPr lang="en-US" sz="3200" dirty="0" smtClean="0"/>
              <a:t> insulin </a:t>
            </a:r>
            <a:r>
              <a:rPr lang="en-US" sz="3200" dirty="0" err="1" smtClean="0"/>
              <a:t>từ</a:t>
            </a:r>
            <a:r>
              <a:rPr lang="en-US" sz="3200" dirty="0" smtClean="0"/>
              <a:t> </a:t>
            </a:r>
            <a:r>
              <a:rPr lang="en-US" sz="3200" dirty="0" err="1" smtClean="0"/>
              <a:t>tuyến</a:t>
            </a:r>
            <a:r>
              <a:rPr lang="en-US" sz="3200" dirty="0" smtClean="0"/>
              <a:t> </a:t>
            </a:r>
            <a:r>
              <a:rPr lang="en-US" sz="3200" dirty="0" err="1" smtClean="0"/>
              <a:t>tuỵ</a:t>
            </a:r>
            <a:r>
              <a:rPr lang="en-US" sz="3200" dirty="0" smtClean="0"/>
              <a:t>, </a:t>
            </a:r>
            <a:r>
              <a:rPr lang="en-US" sz="3200" dirty="0" err="1" smtClean="0"/>
              <a:t>hoặc</a:t>
            </a:r>
            <a:r>
              <a:rPr lang="en-US" sz="3200" dirty="0" smtClean="0"/>
              <a:t> do insulin </a:t>
            </a:r>
            <a:r>
              <a:rPr lang="en-US" sz="3200" dirty="0" err="1" smtClean="0"/>
              <a:t>tiết</a:t>
            </a:r>
            <a:r>
              <a:rPr lang="en-US" sz="3200" dirty="0" smtClean="0"/>
              <a:t> </a:t>
            </a:r>
            <a:r>
              <a:rPr lang="en-US" sz="3200" dirty="0" err="1" smtClean="0"/>
              <a:t>ra</a:t>
            </a:r>
            <a:r>
              <a:rPr lang="en-US" sz="3200" dirty="0" smtClean="0"/>
              <a:t> </a:t>
            </a:r>
            <a:r>
              <a:rPr lang="en-US" sz="3200" dirty="0" err="1" smtClean="0"/>
              <a:t>không</a:t>
            </a:r>
            <a:r>
              <a:rPr lang="en-US" sz="3200" dirty="0" smtClean="0"/>
              <a:t> </a:t>
            </a:r>
            <a:r>
              <a:rPr lang="en-US" sz="3200" dirty="0" err="1" smtClean="0"/>
              <a:t>sử</a:t>
            </a:r>
            <a:r>
              <a:rPr lang="en-US" sz="3200" dirty="0" smtClean="0"/>
              <a:t> </a:t>
            </a:r>
            <a:r>
              <a:rPr lang="en-US" sz="3200" dirty="0" err="1" smtClean="0"/>
              <a:t>dụng</a:t>
            </a:r>
            <a:r>
              <a:rPr lang="en-US" sz="3200" dirty="0" smtClean="0"/>
              <a:t> </a:t>
            </a:r>
            <a:r>
              <a:rPr lang="en-US" sz="3200" dirty="0" err="1" smtClean="0"/>
              <a:t>được</a:t>
            </a:r>
            <a:endParaRPr lang="en-US" sz="3200" dirty="0" smtClean="0"/>
          </a:p>
          <a:p>
            <a:pPr lvl="1"/>
            <a:r>
              <a:rPr lang="en-US" sz="3200" dirty="0" smtClean="0"/>
              <a:t>Di </a:t>
            </a:r>
            <a:r>
              <a:rPr lang="en-US" sz="3200" dirty="0" err="1" smtClean="0"/>
              <a:t>truyền</a:t>
            </a:r>
            <a:r>
              <a:rPr lang="en-US" sz="3200" dirty="0" smtClean="0"/>
              <a:t> </a:t>
            </a:r>
            <a:r>
              <a:rPr lang="en-US" sz="3200" dirty="0" err="1" smtClean="0"/>
              <a:t>hoặc</a:t>
            </a:r>
            <a:r>
              <a:rPr lang="en-US" sz="3200" dirty="0"/>
              <a:t> </a:t>
            </a:r>
            <a:r>
              <a:rPr lang="en-US" sz="3200" dirty="0" err="1" smtClean="0"/>
              <a:t>mắc</a:t>
            </a:r>
            <a:r>
              <a:rPr lang="en-US" sz="3200" dirty="0" smtClean="0"/>
              <a:t> </a:t>
            </a:r>
            <a:r>
              <a:rPr lang="en-US" sz="3200" dirty="0" err="1" smtClean="0"/>
              <a:t>phải</a:t>
            </a:r>
            <a:endParaRPr lang="en-US" sz="3200" dirty="0" smtClean="0"/>
          </a:p>
          <a:p>
            <a:pPr lvl="1"/>
            <a:r>
              <a:rPr lang="en-US" sz="3200" dirty="0" err="1" smtClean="0"/>
              <a:t>Hậu</a:t>
            </a:r>
            <a:r>
              <a:rPr lang="en-US" sz="3200" dirty="0" smtClean="0"/>
              <a:t> </a:t>
            </a:r>
            <a:r>
              <a:rPr lang="en-US" sz="3200" dirty="0" err="1" smtClean="0"/>
              <a:t>quả</a:t>
            </a:r>
            <a:r>
              <a:rPr lang="en-US" sz="3200" dirty="0" smtClean="0"/>
              <a:t>: </a:t>
            </a:r>
            <a:r>
              <a:rPr lang="en-US" sz="3200" dirty="0" err="1" smtClean="0"/>
              <a:t>tăng</a:t>
            </a:r>
            <a:r>
              <a:rPr lang="en-US" sz="3200" dirty="0" smtClean="0"/>
              <a:t> </a:t>
            </a:r>
            <a:r>
              <a:rPr lang="en-US" sz="3200" dirty="0" err="1" smtClean="0"/>
              <a:t>đường</a:t>
            </a:r>
            <a:r>
              <a:rPr lang="en-US" sz="3200" dirty="0" smtClean="0"/>
              <a:t> </a:t>
            </a:r>
            <a:r>
              <a:rPr lang="en-US" sz="3200" dirty="0" err="1" smtClean="0"/>
              <a:t>huyết</a:t>
            </a:r>
            <a:r>
              <a:rPr lang="en-US" sz="3200" dirty="0" smtClean="0"/>
              <a:t> , </a:t>
            </a:r>
            <a:r>
              <a:rPr lang="en-US" sz="3200" dirty="0" err="1" smtClean="0"/>
              <a:t>tổn</a:t>
            </a:r>
            <a:r>
              <a:rPr lang="en-US" sz="3200" dirty="0" smtClean="0"/>
              <a:t> </a:t>
            </a:r>
            <a:r>
              <a:rPr lang="en-US" sz="3200" dirty="0" err="1" smtClean="0"/>
              <a:t>thương</a:t>
            </a:r>
            <a:r>
              <a:rPr lang="en-US" sz="3200" dirty="0" smtClean="0"/>
              <a:t> </a:t>
            </a:r>
            <a:r>
              <a:rPr lang="en-US" sz="3200" dirty="0" err="1" smtClean="0"/>
              <a:t>nhiều</a:t>
            </a:r>
            <a:r>
              <a:rPr lang="en-US" sz="3200" dirty="0" smtClean="0"/>
              <a:t> </a:t>
            </a:r>
            <a:r>
              <a:rPr lang="en-US" sz="3200" dirty="0" err="1" smtClean="0"/>
              <a:t>cơ</a:t>
            </a:r>
            <a:r>
              <a:rPr lang="en-US" sz="3200" dirty="0" smtClean="0"/>
              <a:t> </a:t>
            </a:r>
            <a:r>
              <a:rPr lang="en-US" sz="3200" dirty="0" err="1" smtClean="0"/>
              <a:t>quan</a:t>
            </a:r>
            <a:r>
              <a:rPr lang="en-US" sz="3200" dirty="0" smtClean="0"/>
              <a:t>, </a:t>
            </a:r>
            <a:r>
              <a:rPr lang="en-US" sz="3200" dirty="0" err="1" smtClean="0"/>
              <a:t>đặc</a:t>
            </a:r>
            <a:r>
              <a:rPr lang="en-US" sz="3200" dirty="0" smtClean="0"/>
              <a:t> </a:t>
            </a:r>
            <a:r>
              <a:rPr lang="en-US" sz="3200" dirty="0" err="1" smtClean="0"/>
              <a:t>biệt</a:t>
            </a:r>
            <a:r>
              <a:rPr lang="en-US" sz="3200" dirty="0" smtClean="0"/>
              <a:t>  </a:t>
            </a:r>
            <a:r>
              <a:rPr lang="en-US" sz="3200" dirty="0" err="1" smtClean="0"/>
              <a:t>mạch</a:t>
            </a:r>
            <a:r>
              <a:rPr lang="en-US" sz="3200" dirty="0" smtClean="0"/>
              <a:t> </a:t>
            </a:r>
            <a:r>
              <a:rPr lang="en-US" sz="3200" dirty="0" err="1" smtClean="0"/>
              <a:t>máu</a:t>
            </a:r>
            <a:r>
              <a:rPr lang="en-US" sz="3200" dirty="0" smtClean="0"/>
              <a:t>, </a:t>
            </a:r>
            <a:r>
              <a:rPr lang="en-US" sz="3200" dirty="0" err="1" smtClean="0"/>
              <a:t>thần</a:t>
            </a:r>
            <a:r>
              <a:rPr lang="en-US" sz="3200" dirty="0" smtClean="0"/>
              <a:t> </a:t>
            </a:r>
            <a:r>
              <a:rPr lang="en-US" sz="3200" dirty="0" err="1" smtClean="0"/>
              <a:t>kinh</a:t>
            </a:r>
            <a:endParaRPr lang="en-US" sz="3200" dirty="0"/>
          </a:p>
        </p:txBody>
      </p:sp>
    </p:spTree>
    <p:extLst>
      <p:ext uri="{BB962C8B-B14F-4D97-AF65-F5344CB8AC3E}">
        <p14:creationId xmlns:p14="http://schemas.microsoft.com/office/powerpoint/2010/main" val="19450028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94831" y="850518"/>
            <a:ext cx="8572765" cy="5908256"/>
          </a:xfrm>
        </p:spPr>
        <p:txBody>
          <a:bodyPr>
            <a:normAutofit fontScale="92500" lnSpcReduction="10000"/>
          </a:bodyPr>
          <a:lstStyle/>
          <a:p>
            <a:pPr marL="0" indent="0">
              <a:buNone/>
            </a:pPr>
            <a:r>
              <a:rPr lang="en-US" sz="3200" b="1" dirty="0" err="1"/>
              <a:t>Có</a:t>
            </a:r>
            <a:r>
              <a:rPr lang="en-US" sz="3200" b="1" dirty="0"/>
              <a:t> 2 </a:t>
            </a:r>
            <a:r>
              <a:rPr lang="en-US" sz="3200" b="1" dirty="0" err="1"/>
              <a:t>loại</a:t>
            </a:r>
            <a:r>
              <a:rPr lang="en-US" sz="3200" b="1" dirty="0"/>
              <a:t> </a:t>
            </a:r>
            <a:r>
              <a:rPr lang="en-US" sz="3200" b="1" dirty="0" err="1"/>
              <a:t>chính</a:t>
            </a:r>
            <a:r>
              <a:rPr lang="en-US" sz="3200" b="1" dirty="0" smtClean="0"/>
              <a:t>:</a:t>
            </a:r>
          </a:p>
          <a:p>
            <a:pPr marL="0" indent="0">
              <a:buNone/>
            </a:pPr>
            <a:endParaRPr lang="en-US" sz="3200" b="1" dirty="0"/>
          </a:p>
          <a:p>
            <a:pPr lvl="1"/>
            <a:r>
              <a:rPr lang="en-US" sz="3200" dirty="0">
                <a:solidFill>
                  <a:srgbClr val="FFFF00"/>
                </a:solidFill>
              </a:rPr>
              <a:t>Type </a:t>
            </a:r>
            <a:r>
              <a:rPr lang="en-US" sz="3200" dirty="0" smtClean="0">
                <a:solidFill>
                  <a:srgbClr val="FFFF00"/>
                </a:solidFill>
              </a:rPr>
              <a:t>1</a:t>
            </a:r>
            <a:r>
              <a:rPr lang="en-US" sz="3200" dirty="0" smtClean="0"/>
              <a:t>: </a:t>
            </a:r>
            <a:r>
              <a:rPr lang="en-US" sz="3200" dirty="0" err="1" smtClean="0"/>
              <a:t>phụ</a:t>
            </a:r>
            <a:r>
              <a:rPr lang="en-US" sz="3200" dirty="0" smtClean="0"/>
              <a:t>  </a:t>
            </a:r>
            <a:r>
              <a:rPr lang="en-US" sz="3200" dirty="0" err="1"/>
              <a:t>thuộc</a:t>
            </a:r>
            <a:r>
              <a:rPr lang="en-US" sz="3200" dirty="0"/>
              <a:t> insulin </a:t>
            </a:r>
            <a:r>
              <a:rPr lang="en-US" sz="3200" dirty="0" smtClean="0"/>
              <a:t>(</a:t>
            </a:r>
            <a:r>
              <a:rPr lang="en-US" sz="3200" dirty="0"/>
              <a:t>insulin-dependent), </a:t>
            </a:r>
            <a:r>
              <a:rPr lang="en-US" sz="3200" dirty="0" err="1"/>
              <a:t>tuyến</a:t>
            </a:r>
            <a:r>
              <a:rPr lang="en-US" sz="3200" dirty="0"/>
              <a:t> </a:t>
            </a:r>
            <a:r>
              <a:rPr lang="en-US" sz="3200" dirty="0" err="1"/>
              <a:t>tuỵ</a:t>
            </a:r>
            <a:r>
              <a:rPr lang="en-US" sz="3200" dirty="0"/>
              <a:t> </a:t>
            </a:r>
            <a:r>
              <a:rPr lang="en-US" sz="3200" dirty="0" err="1"/>
              <a:t>mất</a:t>
            </a:r>
            <a:r>
              <a:rPr lang="en-US" sz="3200" dirty="0"/>
              <a:t> </a:t>
            </a:r>
            <a:r>
              <a:rPr lang="en-US" sz="3200" dirty="0" err="1"/>
              <a:t>khả</a:t>
            </a:r>
            <a:r>
              <a:rPr lang="en-US" sz="3200" dirty="0"/>
              <a:t> </a:t>
            </a:r>
            <a:r>
              <a:rPr lang="en-US" sz="3200" dirty="0" err="1"/>
              <a:t>năng</a:t>
            </a:r>
            <a:r>
              <a:rPr lang="en-US" sz="3200" dirty="0"/>
              <a:t> </a:t>
            </a:r>
            <a:r>
              <a:rPr lang="en-US" sz="3200" dirty="0" err="1"/>
              <a:t>tiết</a:t>
            </a:r>
            <a:r>
              <a:rPr lang="en-US" sz="3200" dirty="0"/>
              <a:t> </a:t>
            </a:r>
            <a:r>
              <a:rPr lang="en-US" sz="3200" dirty="0" smtClean="0"/>
              <a:t>insulin, </a:t>
            </a:r>
            <a:r>
              <a:rPr lang="en-US" sz="3200" dirty="0" err="1" smtClean="0"/>
              <a:t>gặp</a:t>
            </a:r>
            <a:r>
              <a:rPr lang="en-US" sz="3200" dirty="0" smtClean="0"/>
              <a:t> </a:t>
            </a:r>
            <a:r>
              <a:rPr lang="en-US" sz="3200" dirty="0" err="1" smtClean="0"/>
              <a:t>ở</a:t>
            </a:r>
            <a:r>
              <a:rPr lang="en-US" sz="3200" dirty="0" smtClean="0"/>
              <a:t> </a:t>
            </a:r>
            <a:r>
              <a:rPr lang="en-US" sz="3200" dirty="0" err="1" smtClean="0"/>
              <a:t>trẻ</a:t>
            </a:r>
            <a:r>
              <a:rPr lang="en-US" sz="3200" dirty="0" smtClean="0"/>
              <a:t> </a:t>
            </a:r>
            <a:r>
              <a:rPr lang="en-US" sz="3200" dirty="0" err="1" smtClean="0"/>
              <a:t>em</a:t>
            </a:r>
            <a:r>
              <a:rPr lang="en-US" sz="3200" dirty="0" smtClean="0"/>
              <a:t> </a:t>
            </a:r>
            <a:r>
              <a:rPr lang="en-US" sz="3200" dirty="0" err="1" smtClean="0"/>
              <a:t>và</a:t>
            </a:r>
            <a:r>
              <a:rPr lang="en-US" sz="3200" dirty="0" smtClean="0"/>
              <a:t> </a:t>
            </a:r>
            <a:r>
              <a:rPr lang="en-US" sz="3200" dirty="0" err="1" smtClean="0"/>
              <a:t>vị</a:t>
            </a:r>
            <a:r>
              <a:rPr lang="en-US" sz="3200" dirty="0" smtClean="0"/>
              <a:t> </a:t>
            </a:r>
            <a:r>
              <a:rPr lang="en-US" sz="3200" dirty="0" err="1" smtClean="0"/>
              <a:t>thành</a:t>
            </a:r>
            <a:r>
              <a:rPr lang="en-US" sz="3200" dirty="0" smtClean="0"/>
              <a:t> </a:t>
            </a:r>
            <a:r>
              <a:rPr lang="en-US" sz="3200" dirty="0" err="1" smtClean="0"/>
              <a:t>niên</a:t>
            </a:r>
            <a:r>
              <a:rPr lang="en-US" sz="3200" dirty="0" smtClean="0"/>
              <a:t>, </a:t>
            </a:r>
            <a:r>
              <a:rPr lang="en-US" sz="3200" dirty="0" err="1" smtClean="0"/>
              <a:t>khuynh</a:t>
            </a:r>
            <a:r>
              <a:rPr lang="en-US" sz="3200" dirty="0" smtClean="0"/>
              <a:t> </a:t>
            </a:r>
            <a:r>
              <a:rPr lang="en-US" sz="3200" dirty="0" err="1" smtClean="0"/>
              <a:t>hướng</a:t>
            </a:r>
            <a:r>
              <a:rPr lang="en-US" sz="3200" dirty="0" smtClean="0"/>
              <a:t>  </a:t>
            </a:r>
            <a:r>
              <a:rPr lang="en-US" sz="3200" dirty="0" err="1" smtClean="0"/>
              <a:t>tăng</a:t>
            </a:r>
            <a:r>
              <a:rPr lang="en-US" sz="3200" dirty="0" smtClean="0"/>
              <a:t> </a:t>
            </a:r>
            <a:r>
              <a:rPr lang="en-US" sz="3200" dirty="0" err="1" smtClean="0"/>
              <a:t>ở</a:t>
            </a:r>
            <a:r>
              <a:rPr lang="en-US" sz="3200" dirty="0" smtClean="0"/>
              <a:t> </a:t>
            </a:r>
            <a:r>
              <a:rPr lang="en-US" sz="3200" dirty="0" err="1" smtClean="0"/>
              <a:t>độ</a:t>
            </a:r>
            <a:r>
              <a:rPr lang="en-US" sz="3200" dirty="0" smtClean="0"/>
              <a:t> </a:t>
            </a:r>
            <a:r>
              <a:rPr lang="en-US" sz="3200" dirty="0" err="1" smtClean="0"/>
              <a:t>tuổi</a:t>
            </a:r>
            <a:r>
              <a:rPr lang="en-US" sz="3200" dirty="0" smtClean="0"/>
              <a:t> </a:t>
            </a:r>
            <a:r>
              <a:rPr lang="en-US" sz="3200" dirty="0" err="1" smtClean="0"/>
              <a:t>lớn</a:t>
            </a:r>
            <a:r>
              <a:rPr lang="en-US" sz="3200" dirty="0" smtClean="0"/>
              <a:t> </a:t>
            </a:r>
            <a:r>
              <a:rPr lang="en-US" sz="3200" dirty="0" err="1" smtClean="0"/>
              <a:t>hơn</a:t>
            </a:r>
            <a:endParaRPr lang="en-US" sz="3200" dirty="0" smtClean="0"/>
          </a:p>
          <a:p>
            <a:pPr marL="349250" lvl="1" indent="0">
              <a:buNone/>
            </a:pPr>
            <a:endParaRPr lang="en-US" sz="3200" dirty="0"/>
          </a:p>
          <a:p>
            <a:pPr lvl="1"/>
            <a:r>
              <a:rPr lang="en-US" sz="3200" dirty="0" smtClean="0">
                <a:solidFill>
                  <a:srgbClr val="FFFF00"/>
                </a:solidFill>
              </a:rPr>
              <a:t>Type 2:</a:t>
            </a:r>
            <a:r>
              <a:rPr lang="en-US" sz="3200" dirty="0" smtClean="0"/>
              <a:t> </a:t>
            </a:r>
            <a:r>
              <a:rPr lang="en-US" sz="3200" dirty="0" err="1" smtClean="0"/>
              <a:t>không</a:t>
            </a:r>
            <a:r>
              <a:rPr lang="en-US" sz="3200" dirty="0" smtClean="0"/>
              <a:t> </a:t>
            </a:r>
            <a:r>
              <a:rPr lang="en-US" sz="3200" dirty="0" err="1" smtClean="0"/>
              <a:t>phụ</a:t>
            </a:r>
            <a:r>
              <a:rPr lang="en-US" sz="3200" dirty="0" smtClean="0"/>
              <a:t> </a:t>
            </a:r>
            <a:r>
              <a:rPr lang="en-US" sz="3200" dirty="0" err="1" smtClean="0"/>
              <a:t>thuộc</a:t>
            </a:r>
            <a:r>
              <a:rPr lang="en-US" sz="3200" dirty="0" smtClean="0"/>
              <a:t> insulin  (non</a:t>
            </a:r>
            <a:r>
              <a:rPr lang="en-US" sz="3200" dirty="0"/>
              <a:t>-insulin-dependent</a:t>
            </a:r>
            <a:r>
              <a:rPr lang="en-US" sz="3200" dirty="0" smtClean="0"/>
              <a:t>), </a:t>
            </a:r>
            <a:r>
              <a:rPr lang="en-US" sz="3200" dirty="0" err="1" smtClean="0"/>
              <a:t>cơ</a:t>
            </a:r>
            <a:r>
              <a:rPr lang="en-US" sz="3200" dirty="0" smtClean="0"/>
              <a:t> </a:t>
            </a:r>
            <a:r>
              <a:rPr lang="en-US" sz="3200" dirty="0" err="1" smtClean="0"/>
              <a:t>thể</a:t>
            </a:r>
            <a:r>
              <a:rPr lang="en-US" sz="3200" dirty="0" smtClean="0"/>
              <a:t> </a:t>
            </a:r>
            <a:r>
              <a:rPr lang="en-US" sz="3200" dirty="0"/>
              <a:t> </a:t>
            </a:r>
            <a:r>
              <a:rPr lang="en-US" sz="3200" dirty="0" err="1" smtClean="0"/>
              <a:t>không</a:t>
            </a:r>
            <a:r>
              <a:rPr lang="en-US" sz="3200" dirty="0" smtClean="0"/>
              <a:t> </a:t>
            </a:r>
            <a:r>
              <a:rPr lang="en-US" sz="3200" dirty="0" err="1" smtClean="0"/>
              <a:t>có</a:t>
            </a:r>
            <a:r>
              <a:rPr lang="en-US" sz="3200" dirty="0" smtClean="0"/>
              <a:t> </a:t>
            </a:r>
            <a:r>
              <a:rPr lang="en-US" sz="3200" dirty="0" err="1" smtClean="0"/>
              <a:t>khả</a:t>
            </a:r>
            <a:r>
              <a:rPr lang="en-US" sz="3200" dirty="0" smtClean="0"/>
              <a:t> </a:t>
            </a:r>
            <a:r>
              <a:rPr lang="en-US" sz="3200" dirty="0" err="1" smtClean="0"/>
              <a:t>năng</a:t>
            </a:r>
            <a:r>
              <a:rPr lang="en-US" sz="3200" dirty="0" smtClean="0"/>
              <a:t> </a:t>
            </a:r>
            <a:r>
              <a:rPr lang="en-US" sz="3200" dirty="0" err="1" smtClean="0"/>
              <a:t>sử</a:t>
            </a:r>
            <a:r>
              <a:rPr lang="en-US" sz="3200" dirty="0" smtClean="0"/>
              <a:t> </a:t>
            </a:r>
            <a:r>
              <a:rPr lang="en-US" sz="3200" dirty="0" err="1" smtClean="0"/>
              <a:t>dụng</a:t>
            </a:r>
            <a:r>
              <a:rPr lang="en-US" sz="3200" dirty="0" smtClean="0"/>
              <a:t> insulin do </a:t>
            </a:r>
            <a:r>
              <a:rPr lang="en-US" sz="3200" dirty="0" err="1" smtClean="0"/>
              <a:t>tuỵ</a:t>
            </a:r>
            <a:r>
              <a:rPr lang="en-US" sz="3200" dirty="0" smtClean="0"/>
              <a:t> </a:t>
            </a:r>
            <a:r>
              <a:rPr lang="en-US" sz="3200" dirty="0" err="1" smtClean="0"/>
              <a:t>tiết</a:t>
            </a:r>
            <a:r>
              <a:rPr lang="en-US" sz="3200" dirty="0" smtClean="0"/>
              <a:t> </a:t>
            </a:r>
            <a:r>
              <a:rPr lang="en-US" sz="3200" dirty="0" err="1" smtClean="0"/>
              <a:t>ra</a:t>
            </a:r>
            <a:r>
              <a:rPr lang="en-US" sz="3200" dirty="0" smtClean="0"/>
              <a:t>, </a:t>
            </a:r>
            <a:r>
              <a:rPr lang="en-US" sz="3200" dirty="0" err="1" smtClean="0"/>
              <a:t>phổ</a:t>
            </a:r>
            <a:r>
              <a:rPr lang="en-US" sz="3200" dirty="0" smtClean="0"/>
              <a:t>  </a:t>
            </a:r>
            <a:r>
              <a:rPr lang="en-US" sz="3200" dirty="0" err="1" smtClean="0"/>
              <a:t>biến</a:t>
            </a:r>
            <a:r>
              <a:rPr lang="en-US" sz="3200" dirty="0" smtClean="0"/>
              <a:t> 90% </a:t>
            </a:r>
            <a:r>
              <a:rPr lang="en-US" sz="3200" dirty="0"/>
              <a:t> </a:t>
            </a:r>
            <a:r>
              <a:rPr lang="en-US" sz="3200" dirty="0" smtClean="0"/>
              <a:t>BN DTD, </a:t>
            </a:r>
            <a:r>
              <a:rPr lang="en-US" sz="3200" dirty="0" err="1" smtClean="0"/>
              <a:t>gặp</a:t>
            </a:r>
            <a:r>
              <a:rPr lang="en-US" sz="3200" dirty="0" smtClean="0"/>
              <a:t> </a:t>
            </a:r>
            <a:r>
              <a:rPr lang="en-US" sz="3200" dirty="0" err="1" smtClean="0"/>
              <a:t>ở</a:t>
            </a:r>
            <a:r>
              <a:rPr lang="en-US" sz="3200" dirty="0" smtClean="0"/>
              <a:t>  </a:t>
            </a:r>
            <a:r>
              <a:rPr lang="en-US" sz="3200" dirty="0" err="1" smtClean="0"/>
              <a:t>người</a:t>
            </a:r>
            <a:r>
              <a:rPr lang="en-US" sz="3200" dirty="0" smtClean="0"/>
              <a:t> </a:t>
            </a:r>
            <a:r>
              <a:rPr lang="en-US" sz="3200" dirty="0" err="1" smtClean="0"/>
              <a:t>trưởng</a:t>
            </a:r>
            <a:r>
              <a:rPr lang="en-US" sz="3200" dirty="0" smtClean="0"/>
              <a:t> </a:t>
            </a:r>
            <a:r>
              <a:rPr lang="en-US" sz="3200" dirty="0" err="1" smtClean="0"/>
              <a:t>thành</a:t>
            </a:r>
            <a:r>
              <a:rPr lang="en-US" sz="3200" dirty="0" smtClean="0"/>
              <a:t>, </a:t>
            </a:r>
            <a:r>
              <a:rPr lang="en-US" sz="3200" dirty="0" err="1" smtClean="0"/>
              <a:t>ko</a:t>
            </a:r>
            <a:r>
              <a:rPr lang="en-US" sz="3200" dirty="0" smtClean="0"/>
              <a:t> </a:t>
            </a:r>
            <a:r>
              <a:rPr lang="en-US" sz="3200" dirty="0" err="1" smtClean="0"/>
              <a:t>thấy</a:t>
            </a:r>
            <a:r>
              <a:rPr lang="en-US" sz="3200" dirty="0" smtClean="0"/>
              <a:t> </a:t>
            </a:r>
            <a:r>
              <a:rPr lang="en-US" sz="3200" dirty="0" err="1" smtClean="0"/>
              <a:t>tăng</a:t>
            </a:r>
            <a:r>
              <a:rPr lang="en-US" sz="3200" dirty="0" smtClean="0"/>
              <a:t> </a:t>
            </a:r>
            <a:r>
              <a:rPr lang="en-US" sz="3200" dirty="0" err="1" smtClean="0"/>
              <a:t>ở</a:t>
            </a:r>
            <a:r>
              <a:rPr lang="en-US" sz="3200" dirty="0" smtClean="0"/>
              <a:t> </a:t>
            </a:r>
            <a:r>
              <a:rPr lang="en-US" sz="3200" dirty="0" err="1" smtClean="0"/>
              <a:t>tuổi</a:t>
            </a:r>
            <a:r>
              <a:rPr lang="en-US" sz="3200" dirty="0" smtClean="0"/>
              <a:t> </a:t>
            </a:r>
            <a:r>
              <a:rPr lang="en-US" sz="3200" dirty="0" err="1" smtClean="0"/>
              <a:t>vị</a:t>
            </a:r>
            <a:r>
              <a:rPr lang="en-US" sz="3200" dirty="0" smtClean="0"/>
              <a:t> </a:t>
            </a:r>
            <a:r>
              <a:rPr lang="en-US" sz="3200" dirty="0" err="1" smtClean="0"/>
              <a:t>thành</a:t>
            </a:r>
            <a:r>
              <a:rPr lang="en-US" sz="3200" dirty="0" smtClean="0"/>
              <a:t> </a:t>
            </a:r>
            <a:r>
              <a:rPr lang="en-US" sz="3200" dirty="0" err="1" smtClean="0"/>
              <a:t>niên</a:t>
            </a:r>
            <a:endParaRPr lang="en-US" sz="3200" dirty="0"/>
          </a:p>
          <a:p>
            <a:endParaRPr lang="en-US" dirty="0"/>
          </a:p>
        </p:txBody>
      </p:sp>
    </p:spTree>
    <p:extLst>
      <p:ext uri="{BB962C8B-B14F-4D97-AF65-F5344CB8AC3E}">
        <p14:creationId xmlns:p14="http://schemas.microsoft.com/office/powerpoint/2010/main" val="248723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72152" y="748455"/>
            <a:ext cx="8663482" cy="5908256"/>
          </a:xfrm>
        </p:spPr>
        <p:txBody>
          <a:bodyPr>
            <a:noAutofit/>
          </a:bodyPr>
          <a:lstStyle/>
          <a:p>
            <a:r>
              <a:rPr lang="en-US" sz="3200" dirty="0" smtClean="0"/>
              <a:t>DTD type 1 </a:t>
            </a:r>
            <a:r>
              <a:rPr lang="en-US" sz="3200" dirty="0" err="1" smtClean="0"/>
              <a:t>liên</a:t>
            </a:r>
            <a:r>
              <a:rPr lang="en-US" sz="3200" dirty="0" smtClean="0"/>
              <a:t> </a:t>
            </a:r>
            <a:r>
              <a:rPr lang="en-US" sz="3200" dirty="0" err="1" smtClean="0"/>
              <a:t>quan</a:t>
            </a:r>
            <a:r>
              <a:rPr lang="en-US" sz="3200" dirty="0" smtClean="0"/>
              <a:t> gene </a:t>
            </a:r>
            <a:r>
              <a:rPr lang="en-US" sz="3200" dirty="0" err="1" smtClean="0"/>
              <a:t>chỉ</a:t>
            </a:r>
            <a:r>
              <a:rPr lang="en-US" sz="3200" dirty="0" smtClean="0"/>
              <a:t>  </a:t>
            </a:r>
            <a:r>
              <a:rPr lang="en-US" sz="3200" dirty="0" err="1" smtClean="0"/>
              <a:t>điểm</a:t>
            </a:r>
            <a:r>
              <a:rPr lang="en-US" sz="3200" dirty="0" smtClean="0"/>
              <a:t>,  </a:t>
            </a:r>
            <a:r>
              <a:rPr lang="en-US" sz="3200" dirty="0" err="1" smtClean="0"/>
              <a:t>trong</a:t>
            </a:r>
            <a:r>
              <a:rPr lang="en-US" sz="3200" dirty="0" smtClean="0"/>
              <a:t> </a:t>
            </a:r>
            <a:r>
              <a:rPr lang="en-US" sz="3200" dirty="0" err="1" smtClean="0"/>
              <a:t>khi</a:t>
            </a:r>
            <a:r>
              <a:rPr lang="en-US" sz="3200" dirty="0" smtClean="0"/>
              <a:t> type 2 </a:t>
            </a:r>
            <a:r>
              <a:rPr lang="en-US" sz="3200" dirty="0" err="1" smtClean="0"/>
              <a:t>liên</a:t>
            </a:r>
            <a:r>
              <a:rPr lang="en-US" sz="3200" dirty="0" smtClean="0"/>
              <a:t> </a:t>
            </a:r>
            <a:r>
              <a:rPr lang="en-US" sz="3200" dirty="0" err="1" smtClean="0"/>
              <a:t>quan</a:t>
            </a:r>
            <a:r>
              <a:rPr lang="en-US" sz="3200" dirty="0" smtClean="0"/>
              <a:t> </a:t>
            </a:r>
            <a:r>
              <a:rPr lang="en-US" sz="3200" dirty="0" err="1" smtClean="0"/>
              <a:t>yếu</a:t>
            </a:r>
            <a:r>
              <a:rPr lang="en-US" sz="3200" dirty="0" smtClean="0"/>
              <a:t> </a:t>
            </a:r>
            <a:r>
              <a:rPr lang="en-US" sz="3200" dirty="0" err="1" smtClean="0"/>
              <a:t>tố</a:t>
            </a:r>
            <a:r>
              <a:rPr lang="en-US" sz="3200" dirty="0" smtClean="0"/>
              <a:t>  </a:t>
            </a:r>
            <a:r>
              <a:rPr lang="en-US" sz="3200" dirty="0" err="1" smtClean="0"/>
              <a:t>gia</a:t>
            </a:r>
            <a:r>
              <a:rPr lang="en-US" sz="3200" dirty="0" smtClean="0"/>
              <a:t> </a:t>
            </a:r>
            <a:r>
              <a:rPr lang="en-US" sz="3200" dirty="0" err="1" smtClean="0"/>
              <a:t>đình</a:t>
            </a:r>
            <a:r>
              <a:rPr lang="en-US" sz="3200" dirty="0" smtClean="0"/>
              <a:t>, </a:t>
            </a:r>
            <a:r>
              <a:rPr lang="en-US" sz="3200" dirty="0" err="1" smtClean="0"/>
              <a:t>và</a:t>
            </a:r>
            <a:r>
              <a:rPr lang="en-US" sz="3200" dirty="0" smtClean="0"/>
              <a:t> </a:t>
            </a:r>
            <a:r>
              <a:rPr lang="en-US" sz="3200" dirty="0" err="1" smtClean="0"/>
              <a:t>đều</a:t>
            </a:r>
            <a:r>
              <a:rPr lang="en-US" sz="3200" dirty="0" smtClean="0"/>
              <a:t> </a:t>
            </a:r>
            <a:r>
              <a:rPr lang="en-US" sz="3200" dirty="0" err="1" smtClean="0"/>
              <a:t>là</a:t>
            </a:r>
            <a:r>
              <a:rPr lang="en-US" sz="3200" dirty="0" smtClean="0"/>
              <a:t> </a:t>
            </a:r>
            <a:r>
              <a:rPr lang="en-US" sz="3200" dirty="0" err="1" smtClean="0"/>
              <a:t>các</a:t>
            </a:r>
            <a:r>
              <a:rPr lang="en-US" sz="3200" dirty="0" smtClean="0"/>
              <a:t> </a:t>
            </a:r>
            <a:r>
              <a:rPr lang="en-US" sz="3200" dirty="0" err="1" smtClean="0"/>
              <a:t>bệnh</a:t>
            </a:r>
            <a:r>
              <a:rPr lang="en-US" sz="3200" dirty="0" smtClean="0"/>
              <a:t> </a:t>
            </a:r>
            <a:r>
              <a:rPr lang="en-US" sz="3200" dirty="0" err="1" smtClean="0"/>
              <a:t>lý</a:t>
            </a:r>
            <a:r>
              <a:rPr lang="en-US" sz="3200" dirty="0" smtClean="0"/>
              <a:t> </a:t>
            </a:r>
            <a:r>
              <a:rPr lang="en-US" sz="3200" dirty="0" err="1" smtClean="0"/>
              <a:t>phức</a:t>
            </a:r>
            <a:r>
              <a:rPr lang="en-US" sz="3200" dirty="0"/>
              <a:t> </a:t>
            </a:r>
            <a:r>
              <a:rPr lang="en-US" sz="3200" dirty="0" err="1" smtClean="0"/>
              <a:t>tạp</a:t>
            </a:r>
            <a:r>
              <a:rPr lang="en-US" sz="3200" dirty="0" smtClean="0"/>
              <a:t> do </a:t>
            </a:r>
            <a:r>
              <a:rPr lang="en-US" sz="3200" dirty="0" err="1" smtClean="0"/>
              <a:t>đột</a:t>
            </a:r>
            <a:r>
              <a:rPr lang="en-US" sz="3200" dirty="0" smtClean="0"/>
              <a:t> </a:t>
            </a:r>
            <a:r>
              <a:rPr lang="en-US" sz="3200" dirty="0" err="1" smtClean="0"/>
              <a:t>biến</a:t>
            </a:r>
            <a:r>
              <a:rPr lang="en-US" sz="3200" dirty="0" smtClean="0"/>
              <a:t> gene,  </a:t>
            </a:r>
            <a:r>
              <a:rPr lang="en-US" sz="3200" dirty="0" err="1" smtClean="0"/>
              <a:t>yếu</a:t>
            </a:r>
            <a:r>
              <a:rPr lang="en-US" sz="3200" dirty="0" smtClean="0"/>
              <a:t> </a:t>
            </a:r>
            <a:r>
              <a:rPr lang="en-US" sz="3200" dirty="0" err="1" smtClean="0"/>
              <a:t>tố</a:t>
            </a:r>
            <a:r>
              <a:rPr lang="en-US" sz="3200" dirty="0" smtClean="0"/>
              <a:t> </a:t>
            </a:r>
            <a:r>
              <a:rPr lang="en-US" sz="3200" dirty="0" err="1" smtClean="0"/>
              <a:t>môi</a:t>
            </a:r>
            <a:r>
              <a:rPr lang="en-US" sz="3200" dirty="0" smtClean="0"/>
              <a:t> </a:t>
            </a:r>
            <a:r>
              <a:rPr lang="en-US" sz="3200" dirty="0" err="1" smtClean="0"/>
              <a:t>trường</a:t>
            </a:r>
            <a:r>
              <a:rPr lang="en-US" sz="3200" dirty="0" smtClean="0"/>
              <a:t> </a:t>
            </a:r>
          </a:p>
          <a:p>
            <a:pPr marL="0" indent="0">
              <a:buNone/>
            </a:pPr>
            <a:endParaRPr lang="en-US" sz="3200" dirty="0" smtClean="0"/>
          </a:p>
          <a:p>
            <a:r>
              <a:rPr lang="en-US" sz="3200" dirty="0" smtClean="0"/>
              <a:t>DTD </a:t>
            </a:r>
            <a:r>
              <a:rPr lang="en-US" sz="3200" dirty="0" err="1" smtClean="0"/>
              <a:t>trong</a:t>
            </a:r>
            <a:r>
              <a:rPr lang="en-US" sz="3200" dirty="0"/>
              <a:t> </a:t>
            </a:r>
            <a:r>
              <a:rPr lang="en-US" sz="3200" dirty="0" err="1" smtClean="0"/>
              <a:t>thai</a:t>
            </a:r>
            <a:r>
              <a:rPr lang="en-US" sz="3200" dirty="0" smtClean="0"/>
              <a:t> </a:t>
            </a:r>
            <a:r>
              <a:rPr lang="en-US" sz="3200" dirty="0" err="1" smtClean="0"/>
              <a:t>kỳ</a:t>
            </a:r>
            <a:r>
              <a:rPr lang="en-US" sz="3200" dirty="0" smtClean="0"/>
              <a:t> </a:t>
            </a:r>
            <a:r>
              <a:rPr lang="en-US" sz="3200" dirty="0" smtClean="0">
                <a:sym typeface="Wingdings"/>
              </a:rPr>
              <a:t> </a:t>
            </a:r>
            <a:r>
              <a:rPr lang="en-US" sz="3200" dirty="0" err="1" smtClean="0"/>
              <a:t>kết</a:t>
            </a:r>
            <a:r>
              <a:rPr lang="en-US" sz="3200" dirty="0" smtClean="0"/>
              <a:t> </a:t>
            </a:r>
            <a:r>
              <a:rPr lang="en-US" sz="3200" dirty="0" err="1" smtClean="0"/>
              <a:t>cục</a:t>
            </a:r>
            <a:r>
              <a:rPr lang="en-US" sz="3200" dirty="0" smtClean="0"/>
              <a:t> </a:t>
            </a:r>
            <a:r>
              <a:rPr lang="en-US" sz="3200" dirty="0" err="1" smtClean="0"/>
              <a:t>bất</a:t>
            </a:r>
            <a:r>
              <a:rPr lang="en-US" sz="3200" dirty="0" smtClean="0"/>
              <a:t> </a:t>
            </a:r>
            <a:r>
              <a:rPr lang="en-US" sz="3200" dirty="0" err="1" smtClean="0"/>
              <a:t>lợi</a:t>
            </a:r>
            <a:r>
              <a:rPr lang="en-US" sz="3200" dirty="0" smtClean="0"/>
              <a:t> </a:t>
            </a:r>
            <a:r>
              <a:rPr lang="en-US" sz="3200" dirty="0" err="1" smtClean="0"/>
              <a:t>cho</a:t>
            </a:r>
            <a:r>
              <a:rPr lang="en-US" sz="3200" dirty="0" smtClean="0"/>
              <a:t> </a:t>
            </a:r>
            <a:r>
              <a:rPr lang="en-US" sz="3200" dirty="0" err="1" smtClean="0"/>
              <a:t>thai</a:t>
            </a:r>
            <a:r>
              <a:rPr lang="en-US" sz="3200" dirty="0" smtClean="0"/>
              <a:t> : </a:t>
            </a:r>
          </a:p>
          <a:p>
            <a:pPr lvl="1"/>
            <a:r>
              <a:rPr lang="en-US" sz="3200" dirty="0" err="1" smtClean="0"/>
              <a:t>Dị</a:t>
            </a:r>
            <a:r>
              <a:rPr lang="en-US" sz="3200" dirty="0" smtClean="0"/>
              <a:t> </a:t>
            </a:r>
            <a:r>
              <a:rPr lang="en-US" sz="3200" dirty="0" err="1" smtClean="0"/>
              <a:t>tật</a:t>
            </a:r>
            <a:r>
              <a:rPr lang="en-US" sz="3200" dirty="0" smtClean="0"/>
              <a:t> </a:t>
            </a:r>
            <a:r>
              <a:rPr lang="en-US" sz="3200" dirty="0" err="1" smtClean="0"/>
              <a:t>bẩm</a:t>
            </a:r>
            <a:r>
              <a:rPr lang="en-US" sz="3200" dirty="0" smtClean="0"/>
              <a:t> </a:t>
            </a:r>
            <a:r>
              <a:rPr lang="en-US" sz="3200" dirty="0" err="1" smtClean="0"/>
              <a:t>sinh</a:t>
            </a:r>
            <a:r>
              <a:rPr lang="en-US" sz="3200" dirty="0" smtClean="0"/>
              <a:t> C</a:t>
            </a:r>
          </a:p>
          <a:p>
            <a:pPr lvl="1"/>
            <a:r>
              <a:rPr lang="en-US" sz="3200" dirty="0" err="1" smtClean="0"/>
              <a:t>Cân</a:t>
            </a:r>
            <a:r>
              <a:rPr lang="en-US" sz="3200" dirty="0" smtClean="0"/>
              <a:t> </a:t>
            </a:r>
            <a:r>
              <a:rPr lang="en-US" sz="3200" dirty="0" err="1" smtClean="0"/>
              <a:t>nặng</a:t>
            </a:r>
            <a:r>
              <a:rPr lang="en-US" sz="3200" dirty="0" smtClean="0"/>
              <a:t> </a:t>
            </a:r>
            <a:r>
              <a:rPr lang="en-US" sz="3200" dirty="0" err="1" smtClean="0"/>
              <a:t>tăng</a:t>
            </a:r>
            <a:endParaRPr lang="en-US" sz="3200" dirty="0" smtClean="0"/>
          </a:p>
          <a:p>
            <a:pPr lvl="1"/>
            <a:r>
              <a:rPr lang="en-US" sz="3200" dirty="0" err="1" smtClean="0"/>
              <a:t>Tăng</a:t>
            </a:r>
            <a:r>
              <a:rPr lang="en-US" sz="3200" dirty="0" smtClean="0"/>
              <a:t> </a:t>
            </a:r>
            <a:r>
              <a:rPr lang="en-US" sz="3200" dirty="0" err="1" smtClean="0"/>
              <a:t>nguy</a:t>
            </a:r>
            <a:r>
              <a:rPr lang="en-US" sz="3200" dirty="0" smtClean="0"/>
              <a:t> </a:t>
            </a:r>
            <a:r>
              <a:rPr lang="en-US" sz="3200" dirty="0" err="1" smtClean="0"/>
              <a:t>cơ</a:t>
            </a:r>
            <a:r>
              <a:rPr lang="en-US" sz="3200" dirty="0" smtClean="0"/>
              <a:t> </a:t>
            </a:r>
            <a:r>
              <a:rPr lang="en-US" sz="3200" dirty="0" err="1" smtClean="0"/>
              <a:t>tử</a:t>
            </a:r>
            <a:r>
              <a:rPr lang="en-US" sz="3200" dirty="0" smtClean="0"/>
              <a:t> </a:t>
            </a:r>
            <a:r>
              <a:rPr lang="en-US" sz="3200" dirty="0" err="1" smtClean="0"/>
              <a:t>vong</a:t>
            </a:r>
            <a:r>
              <a:rPr lang="en-US" sz="3200" dirty="0" smtClean="0"/>
              <a:t> </a:t>
            </a:r>
            <a:r>
              <a:rPr lang="en-US" sz="3200" dirty="0" err="1" smtClean="0"/>
              <a:t>chu</a:t>
            </a:r>
            <a:r>
              <a:rPr lang="en-US" sz="3200" dirty="0" smtClean="0"/>
              <a:t> </a:t>
            </a:r>
            <a:r>
              <a:rPr lang="en-US" sz="3200" dirty="0" err="1" smtClean="0"/>
              <a:t>sinh</a:t>
            </a:r>
            <a:r>
              <a:rPr lang="en-US" sz="3200" dirty="0" smtClean="0"/>
              <a:t> </a:t>
            </a:r>
          </a:p>
        </p:txBody>
      </p:sp>
    </p:spTree>
    <p:extLst>
      <p:ext uri="{BB962C8B-B14F-4D97-AF65-F5344CB8AC3E}">
        <p14:creationId xmlns:p14="http://schemas.microsoft.com/office/powerpoint/2010/main" val="8831654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tory">
  <a:themeElements>
    <a:clrScheme name="Story">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Story">
      <a:majorFont>
        <a:latin typeface="Calisto MT"/>
        <a:ea typeface=""/>
        <a:cs typeface=""/>
        <a:font script="Jpan" typeface="ＭＳ Ｐ明朝"/>
      </a:majorFont>
      <a:minorFont>
        <a:latin typeface="Calisto MT"/>
        <a:ea typeface=""/>
        <a:cs typeface=""/>
        <a:font script="Jpan" typeface="ＭＳ Ｐ明朝"/>
      </a:minorFont>
    </a:fontScheme>
    <a:fmtScheme name="Story">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Elemental.thmx</Template>
  <TotalTime>3956</TotalTime>
  <Words>2813</Words>
  <Application>Microsoft Office PowerPoint</Application>
  <PresentationFormat>On-screen Show (4:3)</PresentationFormat>
  <Paragraphs>330</Paragraphs>
  <Slides>52</Slides>
  <Notes>3</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Story</vt:lpstr>
      <vt:lpstr>         ĐÁI THÁO ĐƯỜNG  VÀ THAI KỲ</vt:lpstr>
      <vt:lpstr>PowerPoint Presentation</vt:lpstr>
      <vt:lpstr>PowerPoint Presentation</vt:lpstr>
      <vt:lpstr>PowerPoint Presentation</vt:lpstr>
      <vt:lpstr>PowerPoint Presentation</vt:lpstr>
      <vt:lpstr>When compared to individuals without any parental history of diabetes, those that reported even one parent with diabetes had a 2.3-fold risk of developing gestational diabetes. Furthermore, women with a diabetic sibling had an 8.4-fold increased risk of GDM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Một số nguyên tắc khi làm NP dung nạp đường</vt:lpstr>
      <vt:lpstr>PowerPoint Presentation</vt:lpstr>
      <vt:lpstr>PowerPoint Presentation</vt:lpstr>
      <vt:lpstr>Dịch tể </vt:lpstr>
      <vt:lpstr>Yếu tố nguy cơ </vt:lpstr>
      <vt:lpstr>PowerPoint Presentation</vt:lpstr>
      <vt:lpstr>Nguy cơ DTD thai kỳ  cho mẹ</vt:lpstr>
      <vt:lpstr>PowerPoint Presentation</vt:lpstr>
      <vt:lpstr>Nguy cơ DTD thai kỳ cho thai</vt:lpstr>
      <vt:lpstr>PowerPoint Presentation</vt:lpstr>
      <vt:lpstr>Nguy cơ cho sơ sinh của mẹ DTD </vt:lpstr>
      <vt:lpstr>Chẩn đoán </vt:lpstr>
      <vt:lpstr>PowerPoint Presentation</vt:lpstr>
      <vt:lpstr>PowerPoint Presentation</vt:lpstr>
      <vt:lpstr>Chẩn đoán</vt:lpstr>
      <vt:lpstr>Strategies for Diagnosing Gestational Diabetes Mellitus (GDM)</vt:lpstr>
      <vt:lpstr>Screening &amp; Diagnosing Gestational Diabetes in Women</vt:lpstr>
      <vt:lpstr>Quản lý thai</vt:lpstr>
      <vt:lpstr>PowerPoint Presentation</vt:lpstr>
      <vt:lpstr>PowerPoint Presentation</vt:lpstr>
      <vt:lpstr>PowerPoint Presentation</vt:lpstr>
      <vt:lpstr>Chỉ định nhập viện</vt:lpstr>
      <vt:lpstr>3. Kiểm soát đường huyết</vt:lpstr>
      <vt:lpstr>PowerPoint Presentation</vt:lpstr>
      <vt:lpstr>Mục tiêu ĐH khi điều trị </vt:lpstr>
      <vt:lpstr>TD đường huyết khi vào chuyển dạ</vt:lpstr>
      <vt:lpstr>Glycemic Targets in Pregnancy</vt:lpstr>
      <vt:lpstr>4. Chế độ sinh hoạt</vt:lpstr>
      <vt:lpstr>PowerPoint Presentation</vt:lpstr>
      <vt:lpstr>Hướng dẫn chế độ ăn</vt:lpstr>
      <vt:lpstr>Phương pháp chọn đĩa thức ăn</vt:lpstr>
      <vt:lpstr>Phương pháp phân chia  đĩa thức ăn</vt:lpstr>
      <vt:lpstr>Đĩa thức ăn mẫu</vt:lpstr>
      <vt:lpstr>Tăng cân trong thai kì</vt:lpstr>
      <vt:lpstr>5. Điều trị thuốc </vt:lpstr>
      <vt:lpstr>6. Hậu sản – Hâu phẫu</vt:lpstr>
      <vt:lpstr>7. Nguy cơ lâu dài </vt:lpstr>
      <vt:lpstr>Take home messages</vt:lpstr>
      <vt:lpstr>PowerPoint Presentation</vt:lpstr>
    </vt:vector>
  </TitlesOfParts>
  <Company>BV Từ Dũ</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THAI KỲ  VÀ ĐÁI THÁO ĐƯỜNG</dc:title>
  <dc:creator>Nguyễn Bá Mỹ Nhi</dc:creator>
  <cp:lastModifiedBy>Mrs Giang</cp:lastModifiedBy>
  <cp:revision>67</cp:revision>
  <dcterms:created xsi:type="dcterms:W3CDTF">2016-12-01T08:29:04Z</dcterms:created>
  <dcterms:modified xsi:type="dcterms:W3CDTF">2017-03-10T06:35:31Z</dcterms:modified>
</cp:coreProperties>
</file>