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8"/>
  </p:notesMasterIdLst>
  <p:sldIdLst>
    <p:sldId id="470" r:id="rId2"/>
    <p:sldId id="469" r:id="rId3"/>
    <p:sldId id="441" r:id="rId4"/>
    <p:sldId id="443" r:id="rId5"/>
    <p:sldId id="444" r:id="rId6"/>
    <p:sldId id="445" r:id="rId7"/>
    <p:sldId id="449" r:id="rId8"/>
    <p:sldId id="451" r:id="rId9"/>
    <p:sldId id="453" r:id="rId10"/>
    <p:sldId id="472" r:id="rId11"/>
    <p:sldId id="454" r:id="rId12"/>
    <p:sldId id="464" r:id="rId13"/>
    <p:sldId id="471" r:id="rId14"/>
    <p:sldId id="473" r:id="rId15"/>
    <p:sldId id="465" r:id="rId16"/>
    <p:sldId id="474" r:id="rId17"/>
    <p:sldId id="312" r:id="rId18"/>
    <p:sldId id="446" r:id="rId19"/>
    <p:sldId id="447" r:id="rId20"/>
    <p:sldId id="450" r:id="rId21"/>
    <p:sldId id="459" r:id="rId22"/>
    <p:sldId id="455" r:id="rId23"/>
    <p:sldId id="458" r:id="rId24"/>
    <p:sldId id="467" r:id="rId25"/>
    <p:sldId id="468" r:id="rId26"/>
    <p:sldId id="46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80"/>
    <p:restoredTop sz="91604"/>
  </p:normalViewPr>
  <p:slideViewPr>
    <p:cSldViewPr>
      <p:cViewPr varScale="1">
        <p:scale>
          <a:sx n="104" d="100"/>
          <a:sy n="104" d="100"/>
        </p:scale>
        <p:origin x="2272" y="200"/>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1D53AE-31ED-4743-BCE5-C80B32A76315}" type="datetimeFigureOut">
              <a:rPr lang="en-US" smtClean="0"/>
              <a:t>8/18/21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3D3EC5-8697-4F29-952F-8C021187245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3D3EC5-8697-4F29-952F-8C0211872458}"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9144000" cy="6597650"/>
          </a:xfrm>
          <a:prstGeom prst="rect">
            <a:avLst/>
          </a:prstGeom>
          <a:noFill/>
          <a:ln w="9525">
            <a:noFill/>
          </a:ln>
        </p:spPr>
      </p:pic>
      <p:sp>
        <p:nvSpPr>
          <p:cNvPr id="2051" name="Rectangle 3"/>
          <p:cNvSpPr>
            <a:spLocks noGrp="1" noChangeArrowheads="1"/>
          </p:cNvSpPr>
          <p:nvPr>
            <p:ph type="ctrTitle"/>
          </p:nvPr>
        </p:nvSpPr>
        <p:spPr>
          <a:xfrm>
            <a:off x="468313" y="620713"/>
            <a:ext cx="8207375"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469900" y="1843088"/>
            <a:ext cx="8212138"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FF8AC60-F6F6-4265-851C-01F224302E7C}" type="datetime1">
              <a:rPr lang="en-US" smtClean="0"/>
              <a:t>8/18/21</a:t>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9C7CC53-AA6F-4A68-923C-40AE4BD5D118}" type="slidenum">
              <a:rPr lang="en-US" smtClean="0"/>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695ED9-F73D-479F-A380-04593F762D48}" type="datetime1">
              <a:rPr lang="en-US" smtClean="0"/>
              <a:t>8/18/21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7CC53-AA6F-4A68-923C-40AE4BD5D118}" type="slidenum">
              <a:rPr lang="en-US" smtClean="0"/>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D1B961-E2F1-4694-A465-5C30150B0698}" type="datetime1">
              <a:rPr lang="en-US" smtClean="0"/>
              <a:t>8/18/21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7CC53-AA6F-4A68-923C-40AE4BD5D118}" type="slidenum">
              <a:rPr lang="en-US" smtClean="0"/>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AB50D3-FA8F-467F-84FB-9D7FD09E1A18}" type="datetime1">
              <a:rPr lang="en-US" smtClean="0"/>
              <a:t>8/18/21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7CC53-AA6F-4A68-923C-40AE4BD5D118}" type="slidenum">
              <a:rPr lang="en-US" smtClean="0"/>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37596AE3-9DC0-4CBA-A2BB-BF6AFAFAF92C}" type="datetime1">
              <a:rPr lang="en-US" smtClean="0"/>
              <a:t>8/18/21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7CC53-AA6F-4A68-923C-40AE4BD5D118}" type="slidenum">
              <a:rPr lang="en-US" smtClean="0"/>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7475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7475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A57497-6D7C-4919-B3C6-73A46A9D198F}" type="datetime1">
              <a:rPr lang="en-US" smtClean="0"/>
              <a:t>8/18/21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7CC53-AA6F-4A68-923C-40AE4BD5D118}" type="slidenum">
              <a:rPr lang="en-US" smtClean="0"/>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486826-9766-4A92-9B04-9BC903A3DE03}" type="datetime1">
              <a:rPr lang="en-US" smtClean="0"/>
              <a:t>8/18/21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C7CC53-AA6F-4A68-923C-40AE4BD5D118}" type="slidenum">
              <a:rPr lang="en-US" smtClean="0"/>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E69FB83-88DD-43DE-B92A-4E7610EDA49E}" type="datetime1">
              <a:rPr lang="en-US" smtClean="0"/>
              <a:t>8/18/21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C7CC53-AA6F-4A68-923C-40AE4BD5D118}" type="slidenum">
              <a:rPr lang="en-US" smtClean="0"/>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B8E57B-F18D-4DDD-AB3C-D7C3BBF7025F}" type="datetime1">
              <a:rPr lang="en-US" smtClean="0"/>
              <a:t>8/18/21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C7CC53-AA6F-4A68-923C-40AE4BD5D118}" type="slidenum">
              <a:rPr lang="en-US" smtClean="0"/>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173167-CE47-418D-A57C-9780BFBEB23A}" type="datetime1">
              <a:rPr lang="en-US" smtClean="0"/>
              <a:t>8/18/21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7CC53-AA6F-4A68-923C-40AE4BD5D118}" type="slidenum">
              <a:rPr lang="en-US" smtClean="0"/>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CA96DA-F89D-4092-A16E-E3AE07296A77}" type="datetime1">
              <a:rPr lang="en-US" smtClean="0"/>
              <a:t>8/18/21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7CC53-AA6F-4A68-923C-40AE4BD5D118}" type="slidenum">
              <a:rPr lang="en-US" smtClean="0"/>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3"/>
          <a:stretch>
            <a:fillRect/>
          </a:stretch>
        </p:blipFill>
        <p:spPr>
          <a:xfrm>
            <a:off x="0" y="0"/>
            <a:ext cx="91440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D1EA0B0C-29F6-409B-8C16-4985A2EFC52A}" type="datetime1">
              <a:rPr lang="en-US" smtClean="0"/>
              <a:t>8/18/21</a:t>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59C7CC53-AA6F-4A68-923C-40AE4BD5D11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79712" y="5465569"/>
            <a:ext cx="5572760" cy="1211853"/>
          </a:xfrm>
        </p:spPr>
        <p:txBody>
          <a:bodyPr>
            <a:normAutofit fontScale="92500" lnSpcReduction="10000"/>
          </a:bodyPr>
          <a:lstStyle/>
          <a:p>
            <a:pPr algn="ctr"/>
            <a:r>
              <a:rPr lang="en-SG" altLang="en-US" sz="2400" b="1" dirty="0" err="1">
                <a:solidFill>
                  <a:schemeClr val="tx1"/>
                </a:solidFill>
              </a:rPr>
              <a:t>Đối</a:t>
            </a:r>
            <a:r>
              <a:rPr lang="en-SG" altLang="en-US" sz="2400" b="1" dirty="0">
                <a:solidFill>
                  <a:schemeClr val="tx1"/>
                </a:solidFill>
              </a:rPr>
              <a:t> </a:t>
            </a:r>
            <a:r>
              <a:rPr lang="en-SG" altLang="en-US" sz="2400" b="1" dirty="0" err="1">
                <a:solidFill>
                  <a:schemeClr val="tx1"/>
                </a:solidFill>
              </a:rPr>
              <a:t>tượng</a:t>
            </a:r>
            <a:r>
              <a:rPr lang="en-SG" altLang="en-US" sz="2400" b="1" dirty="0">
                <a:solidFill>
                  <a:schemeClr val="tx1"/>
                </a:solidFill>
              </a:rPr>
              <a:t>: </a:t>
            </a:r>
            <a:r>
              <a:rPr lang="en-SG" altLang="en-US" sz="2400" b="1" dirty="0" err="1">
                <a:solidFill>
                  <a:schemeClr val="tx1"/>
                </a:solidFill>
              </a:rPr>
              <a:t>Sinh</a:t>
            </a:r>
            <a:r>
              <a:rPr lang="en-SG" altLang="en-US" sz="2400" b="1" dirty="0">
                <a:solidFill>
                  <a:schemeClr val="tx1"/>
                </a:solidFill>
              </a:rPr>
              <a:t> </a:t>
            </a:r>
            <a:r>
              <a:rPr lang="en-SG" altLang="en-US" sz="2400" b="1" dirty="0" err="1">
                <a:solidFill>
                  <a:schemeClr val="tx1"/>
                </a:solidFill>
              </a:rPr>
              <a:t>viên</a:t>
            </a:r>
            <a:r>
              <a:rPr lang="en-SG" altLang="en-US" sz="2400" b="1" dirty="0">
                <a:solidFill>
                  <a:schemeClr val="tx1"/>
                </a:solidFill>
              </a:rPr>
              <a:t> Y6</a:t>
            </a:r>
          </a:p>
          <a:p>
            <a:pPr algn="ctr"/>
            <a:r>
              <a:rPr lang="en-SG" altLang="en-US" sz="2400" b="1" dirty="0" err="1">
                <a:solidFill>
                  <a:schemeClr val="tx1"/>
                </a:solidFill>
              </a:rPr>
              <a:t>ThS.BS</a:t>
            </a:r>
            <a:r>
              <a:rPr lang="en-SG" altLang="en-US" sz="2400" b="1" dirty="0">
                <a:solidFill>
                  <a:schemeClr val="tx1"/>
                </a:solidFill>
              </a:rPr>
              <a:t>. </a:t>
            </a:r>
            <a:r>
              <a:rPr lang="en-SG" altLang="en-US" sz="2400" b="1" dirty="0" err="1">
                <a:solidFill>
                  <a:schemeClr val="tx1"/>
                </a:solidFill>
              </a:rPr>
              <a:t>Bùi Thị Ngọc Yến</a:t>
            </a:r>
          </a:p>
          <a:p>
            <a:pPr algn="ctr"/>
            <a:r>
              <a:rPr lang="en-SG" altLang="en-US" sz="2400" b="1" dirty="0">
                <a:solidFill>
                  <a:schemeClr val="tx1"/>
                </a:solidFill>
              </a:rPr>
              <a:t>TS.BS. </a:t>
            </a:r>
            <a:r>
              <a:rPr lang="en-SG" altLang="en-US" sz="2400" b="1" dirty="0" err="1">
                <a:solidFill>
                  <a:schemeClr val="tx1"/>
                </a:solidFill>
              </a:rPr>
              <a:t>Lê Phạm Ngọc Hà</a:t>
            </a:r>
            <a:endParaRPr lang="en-US" sz="2400" dirty="0">
              <a:solidFill>
                <a:schemeClr val="tx1"/>
              </a:solidFill>
            </a:endParaRPr>
          </a:p>
          <a:p>
            <a:pPr algn="ctr"/>
            <a:endParaRPr lang="en-US" dirty="0">
              <a:solidFill>
                <a:schemeClr val="tx1"/>
              </a:solidFill>
            </a:endParaRPr>
          </a:p>
        </p:txBody>
      </p:sp>
      <p:sp>
        <p:nvSpPr>
          <p:cNvPr id="6" name="Title 5"/>
          <p:cNvSpPr>
            <a:spLocks noGrp="1"/>
          </p:cNvSpPr>
          <p:nvPr>
            <p:ph type="ctrTitle"/>
          </p:nvPr>
        </p:nvSpPr>
        <p:spPr>
          <a:xfrm>
            <a:off x="0" y="1340768"/>
            <a:ext cx="9144000" cy="1569591"/>
          </a:xfrm>
          <a:solidFill>
            <a:schemeClr val="bg1"/>
          </a:solidFill>
        </p:spPr>
        <p:txBody>
          <a:bodyPr/>
          <a:lstStyle/>
          <a:p>
            <a:pPr algn="ctr">
              <a:spcBef>
                <a:spcPts val="600"/>
              </a:spcBef>
            </a:pPr>
            <a:r>
              <a:rPr lang="en-US" b="1" dirty="0">
                <a:solidFill>
                  <a:srgbClr val="C00000"/>
                </a:solidFill>
              </a:rPr>
              <a:t>TIẾP CẬN </a:t>
            </a:r>
            <a:r>
              <a:rPr lang="en-SG" altLang="en-US" b="1" dirty="0">
                <a:solidFill>
                  <a:srgbClr val="C00000"/>
                </a:solidFill>
              </a:rPr>
              <a:t>ĐIỀU TRỊ</a:t>
            </a:r>
            <a:r>
              <a:rPr lang="en-US" b="1" dirty="0">
                <a:solidFill>
                  <a:srgbClr val="C00000"/>
                </a:solidFill>
              </a:rPr>
              <a:t> </a:t>
            </a:r>
            <a:br>
              <a:rPr lang="en-US" b="1" dirty="0">
                <a:solidFill>
                  <a:srgbClr val="C00000"/>
                </a:solidFill>
              </a:rPr>
            </a:br>
            <a:r>
              <a:rPr lang="en-US" b="1" dirty="0">
                <a:solidFill>
                  <a:srgbClr val="C00000"/>
                </a:solidFill>
              </a:rPr>
              <a:t>BỆNH THẬN MẠN</a:t>
            </a:r>
          </a:p>
        </p:txBody>
      </p:sp>
      <p:sp>
        <p:nvSpPr>
          <p:cNvPr id="7" name="Title 5"/>
          <p:cNvSpPr txBox="1"/>
          <p:nvPr/>
        </p:nvSpPr>
        <p:spPr>
          <a:xfrm>
            <a:off x="0" y="0"/>
            <a:ext cx="9144000" cy="1340768"/>
          </a:xfrm>
          <a:prstGeom prst="rect">
            <a:avLst/>
          </a:prstGeom>
          <a:solidFill>
            <a:srgbClr val="000099"/>
          </a:solidFill>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endParaRPr lang="en-US"/>
          </a:p>
        </p:txBody>
      </p:sp>
      <p:pic>
        <p:nvPicPr>
          <p:cNvPr id="5" name="Picture 10" descr="200px-Logo_of_Ho_Chi_Minh_City_Medicine_and_Pharmacy_University.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59632" cy="1259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1115616" y="184666"/>
            <a:ext cx="6768752" cy="923330"/>
          </a:xfrm>
          <a:prstGeom prst="rect">
            <a:avLst/>
          </a:prstGeom>
          <a:noFill/>
        </p:spPr>
        <p:txBody>
          <a:bodyPr wrap="square" rtlCol="0">
            <a:spAutoFit/>
          </a:bodyPr>
          <a:lstStyle/>
          <a:p>
            <a:pPr algn="ctr"/>
            <a:r>
              <a:rPr lang="en-US" b="1">
                <a:solidFill>
                  <a:schemeClr val="bg1"/>
                </a:solidFill>
                <a:latin typeface="Arial" panose="020B0604020202020204" pitchFamily="34" charset="0"/>
                <a:cs typeface="Arial" panose="020B0604020202020204" pitchFamily="34" charset="0"/>
              </a:rPr>
              <a:t>ĐẠI HỌC Y DƯỢC TP HỒ CHÍ MINH</a:t>
            </a:r>
          </a:p>
          <a:p>
            <a:pPr algn="ctr"/>
            <a:r>
              <a:rPr lang="en-US" b="1">
                <a:solidFill>
                  <a:schemeClr val="bg1"/>
                </a:solidFill>
                <a:latin typeface="Arial" panose="020B0604020202020204" pitchFamily="34" charset="0"/>
                <a:cs typeface="Arial" panose="020B0604020202020204" pitchFamily="34" charset="0"/>
              </a:rPr>
              <a:t>KHOA Y </a:t>
            </a:r>
          </a:p>
          <a:p>
            <a:pPr algn="ctr"/>
            <a:r>
              <a:rPr lang="en-US" b="1">
                <a:solidFill>
                  <a:schemeClr val="bg1"/>
                </a:solidFill>
                <a:latin typeface="Arial" panose="020B0604020202020204" pitchFamily="34" charset="0"/>
                <a:cs typeface="Arial" panose="020B0604020202020204" pitchFamily="34" charset="0"/>
              </a:rPr>
              <a:t>BỘ MÔN NỘI TỔNG QUÁT  </a:t>
            </a:r>
          </a:p>
        </p:txBody>
      </p:sp>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25000" r="50000"/>
          <a:stretch>
            <a:fillRect/>
          </a:stretch>
        </p:blipFill>
        <p:spPr>
          <a:xfrm>
            <a:off x="7636578" y="33370"/>
            <a:ext cx="1355021" cy="122626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50305-FAD8-44B3-9715-04EA373D8571}"/>
              </a:ext>
            </a:extLst>
          </p:cNvPr>
          <p:cNvSpPr>
            <a:spLocks noGrp="1"/>
          </p:cNvSpPr>
          <p:nvPr>
            <p:ph type="title"/>
          </p:nvPr>
        </p:nvSpPr>
        <p:spPr>
          <a:xfrm>
            <a:off x="457200" y="438943"/>
            <a:ext cx="8229600" cy="582613"/>
          </a:xfrm>
        </p:spPr>
        <p:txBody>
          <a:bodyPr/>
          <a:lstStyle/>
          <a:p>
            <a:pPr algn="ctr"/>
            <a:r>
              <a:rPr lang="en-US" b="1">
                <a:solidFill>
                  <a:srgbClr val="C00000"/>
                </a:solidFill>
              </a:rPr>
              <a:t>Kết quả xét nghiệm (lúc nhập viện)</a:t>
            </a:r>
          </a:p>
        </p:txBody>
      </p:sp>
      <p:sp>
        <p:nvSpPr>
          <p:cNvPr id="3" name="Content Placeholder 2">
            <a:extLst>
              <a:ext uri="{FF2B5EF4-FFF2-40B4-BE49-F238E27FC236}">
                <a16:creationId xmlns:a16="http://schemas.microsoft.com/office/drawing/2014/main" id="{0CBAD2D9-6155-4586-8AD9-A1781C8F51C4}"/>
              </a:ext>
            </a:extLst>
          </p:cNvPr>
          <p:cNvSpPr>
            <a:spLocks noGrp="1"/>
          </p:cNvSpPr>
          <p:nvPr>
            <p:ph idx="1"/>
          </p:nvPr>
        </p:nvSpPr>
        <p:spPr>
          <a:xfrm>
            <a:off x="457200" y="1174750"/>
            <a:ext cx="8579296" cy="4953000"/>
          </a:xfrm>
        </p:spPr>
        <p:txBody>
          <a:bodyPr/>
          <a:lstStyle/>
          <a:p>
            <a:pPr marL="0" marR="0" algn="just">
              <a:lnSpc>
                <a:spcPct val="120000"/>
              </a:lnSpc>
              <a:spcBef>
                <a:spcPts val="600"/>
              </a:spcBef>
              <a:spcAft>
                <a:spcPts val="0"/>
              </a:spcAft>
            </a:pPr>
            <a:r>
              <a:rPr lang="en-SG" sz="2200">
                <a:effectLst/>
                <a:latin typeface="+mj-lt"/>
                <a:ea typeface="SimSun" panose="02010600030101010101" pitchFamily="2" charset="-122"/>
                <a:cs typeface="Times New Roman" panose="02020603050405020304" pitchFamily="18" charset="0"/>
              </a:rPr>
              <a:t>Ure: 42.8 mmol/L, Creatinine 10.2 mg/dL</a:t>
            </a:r>
            <a:endParaRPr lang="en-US" sz="2200">
              <a:effectLst/>
              <a:latin typeface="+mj-lt"/>
              <a:ea typeface="SimSun" panose="02010600030101010101" pitchFamily="2" charset="-122"/>
              <a:cs typeface="Times New Roman" panose="02020603050405020304" pitchFamily="18" charset="0"/>
            </a:endParaRPr>
          </a:p>
          <a:p>
            <a:pPr marL="0" marR="0" algn="just">
              <a:lnSpc>
                <a:spcPct val="120000"/>
              </a:lnSpc>
              <a:spcBef>
                <a:spcPts val="600"/>
              </a:spcBef>
              <a:spcAft>
                <a:spcPts val="0"/>
              </a:spcAft>
            </a:pPr>
            <a:r>
              <a:rPr lang="en-SG" sz="2200">
                <a:effectLst/>
                <a:latin typeface="+mj-lt"/>
                <a:ea typeface="SimSun" panose="02010600030101010101" pitchFamily="2" charset="-122"/>
                <a:cs typeface="Times New Roman" panose="02020603050405020304" pitchFamily="18" charset="0"/>
              </a:rPr>
              <a:t>Ion đồ máu: Natri 125 mmol/L, Kali 4.8 mmol/L Chlor 90.7 mmol/L   </a:t>
            </a:r>
            <a:endParaRPr lang="en-US" sz="2200">
              <a:effectLst/>
              <a:latin typeface="+mj-lt"/>
              <a:ea typeface="SimSun" panose="02010600030101010101" pitchFamily="2" charset="-122"/>
              <a:cs typeface="Times New Roman" panose="02020603050405020304" pitchFamily="18" charset="0"/>
            </a:endParaRPr>
          </a:p>
          <a:p>
            <a:pPr marL="0" marR="0" algn="just">
              <a:lnSpc>
                <a:spcPct val="120000"/>
              </a:lnSpc>
              <a:spcBef>
                <a:spcPts val="600"/>
              </a:spcBef>
              <a:spcAft>
                <a:spcPts val="0"/>
              </a:spcAft>
            </a:pPr>
            <a:r>
              <a:rPr lang="en-SG" sz="2200">
                <a:effectLst/>
                <a:latin typeface="+mj-lt"/>
                <a:ea typeface="SimSun" panose="02010600030101010101" pitchFamily="2" charset="-122"/>
                <a:cs typeface="Times New Roman" panose="02020603050405020304" pitchFamily="18" charset="0"/>
              </a:rPr>
              <a:t>Calci: 2,06 mmol/L, Phosphate: 1,9 mmol/L , PTH 310 ng/L, </a:t>
            </a:r>
          </a:p>
          <a:p>
            <a:pPr marL="0" marR="0" algn="just">
              <a:lnSpc>
                <a:spcPct val="120000"/>
              </a:lnSpc>
              <a:spcBef>
                <a:spcPts val="600"/>
              </a:spcBef>
              <a:spcAft>
                <a:spcPts val="0"/>
              </a:spcAft>
            </a:pPr>
            <a:r>
              <a:rPr lang="en-SG" sz="2200">
                <a:effectLst/>
                <a:latin typeface="+mj-lt"/>
                <a:ea typeface="SimSun" panose="02010600030101010101" pitchFamily="2" charset="-122"/>
                <a:cs typeface="Times New Roman" panose="02020603050405020304" pitchFamily="18" charset="0"/>
              </a:rPr>
              <a:t>HCO</a:t>
            </a:r>
            <a:r>
              <a:rPr lang="en-SG" sz="2200" baseline="-25000">
                <a:effectLst/>
                <a:latin typeface="+mj-lt"/>
                <a:ea typeface="SimSun" panose="02010600030101010101" pitchFamily="2" charset="-122"/>
                <a:cs typeface="Times New Roman" panose="02020603050405020304" pitchFamily="18" charset="0"/>
              </a:rPr>
              <a:t>3</a:t>
            </a:r>
            <a:r>
              <a:rPr lang="en-SG" sz="2200" baseline="30000">
                <a:effectLst/>
                <a:latin typeface="+mj-lt"/>
                <a:ea typeface="SimSun" panose="02010600030101010101" pitchFamily="2" charset="-122"/>
                <a:cs typeface="Times New Roman" panose="02020603050405020304" pitchFamily="18" charset="0"/>
              </a:rPr>
              <a:t>-</a:t>
            </a:r>
            <a:r>
              <a:rPr lang="en-SG" sz="2200">
                <a:effectLst/>
                <a:latin typeface="+mj-lt"/>
                <a:ea typeface="SimSun" panose="02010600030101010101" pitchFamily="2" charset="-122"/>
                <a:cs typeface="Times New Roman" panose="02020603050405020304" pitchFamily="18" charset="0"/>
              </a:rPr>
              <a:t>: 19</a:t>
            </a:r>
            <a:r>
              <a:rPr lang="en-US" sz="2200">
                <a:effectLst/>
                <a:latin typeface="+mj-lt"/>
                <a:ea typeface="SimSun" panose="02010600030101010101" pitchFamily="2" charset="-122"/>
                <a:cs typeface="Times New Roman" panose="02020603050405020304" pitchFamily="18" charset="0"/>
              </a:rPr>
              <a:t> mmol/L</a:t>
            </a:r>
          </a:p>
          <a:p>
            <a:pPr marL="0" marR="0" algn="just">
              <a:lnSpc>
                <a:spcPct val="120000"/>
              </a:lnSpc>
              <a:spcBef>
                <a:spcPts val="600"/>
              </a:spcBef>
              <a:spcAft>
                <a:spcPts val="0"/>
              </a:spcAft>
            </a:pPr>
            <a:r>
              <a:rPr lang="en-SG" sz="2200">
                <a:effectLst/>
                <a:latin typeface="+mj-lt"/>
                <a:ea typeface="SimSun" panose="02010600030101010101" pitchFamily="2" charset="-122"/>
                <a:cs typeface="Times New Roman" panose="02020603050405020304" pitchFamily="18" charset="0"/>
              </a:rPr>
              <a:t>Tổng phân tích nước tiểu: pH 7,0, d 1,020, glucose âm tính, protein 100mg/dL, Ery 25/µL, Leu 500/µL, Nitrite âm tính. </a:t>
            </a:r>
            <a:endParaRPr lang="en-US" sz="2200">
              <a:effectLst/>
              <a:latin typeface="+mj-lt"/>
              <a:ea typeface="SimSun" panose="02010600030101010101" pitchFamily="2" charset="-122"/>
              <a:cs typeface="Times New Roman" panose="02020603050405020304" pitchFamily="18" charset="0"/>
            </a:endParaRPr>
          </a:p>
          <a:p>
            <a:pPr marL="0" marR="0" algn="just">
              <a:lnSpc>
                <a:spcPct val="120000"/>
              </a:lnSpc>
              <a:spcBef>
                <a:spcPts val="600"/>
              </a:spcBef>
              <a:spcAft>
                <a:spcPts val="0"/>
              </a:spcAft>
            </a:pPr>
            <a:r>
              <a:rPr lang="en-SG" sz="2200">
                <a:effectLst/>
                <a:latin typeface="+mj-lt"/>
                <a:ea typeface="SimSun" panose="02010600030101010101" pitchFamily="2" charset="-122"/>
                <a:cs typeface="Times New Roman" panose="02020603050405020304" pitchFamily="18" charset="0"/>
              </a:rPr>
              <a:t>Creatinine niệu 100 mg/dL. </a:t>
            </a:r>
            <a:endParaRPr lang="en-US" sz="2200">
              <a:effectLst/>
              <a:latin typeface="+mj-lt"/>
              <a:ea typeface="SimSun" panose="02010600030101010101" pitchFamily="2" charset="-122"/>
              <a:cs typeface="Times New Roman" panose="02020603050405020304" pitchFamily="18" charset="0"/>
            </a:endParaRPr>
          </a:p>
          <a:p>
            <a:pPr marL="0" marR="0" algn="just">
              <a:lnSpc>
                <a:spcPct val="120000"/>
              </a:lnSpc>
              <a:spcBef>
                <a:spcPts val="600"/>
              </a:spcBef>
              <a:spcAft>
                <a:spcPts val="0"/>
              </a:spcAft>
            </a:pPr>
            <a:r>
              <a:rPr lang="en-US" sz="2200">
                <a:effectLst/>
                <a:latin typeface="+mj-lt"/>
                <a:ea typeface="SimSun" panose="02010600030101010101" pitchFamily="2" charset="-122"/>
                <a:cs typeface="Times New Roman" panose="02020603050405020304" pitchFamily="18" charset="0"/>
              </a:rPr>
              <a:t>Siêu âm bụng: thận phải 76 x 38 mm, thận trái 70 x 34 mm, mất giới hạn vỏ tủy 2 thận.</a:t>
            </a:r>
          </a:p>
          <a:p>
            <a:pPr>
              <a:lnSpc>
                <a:spcPct val="120000"/>
              </a:lnSpc>
              <a:spcBef>
                <a:spcPts val="600"/>
              </a:spcBef>
              <a:spcAft>
                <a:spcPts val="0"/>
              </a:spcAft>
            </a:pPr>
            <a:endParaRPr lang="en-US" sz="2200">
              <a:latin typeface="+mj-lt"/>
            </a:endParaRPr>
          </a:p>
        </p:txBody>
      </p:sp>
      <p:sp>
        <p:nvSpPr>
          <p:cNvPr id="4" name="Slide Number Placeholder 3">
            <a:extLst>
              <a:ext uri="{FF2B5EF4-FFF2-40B4-BE49-F238E27FC236}">
                <a16:creationId xmlns:a16="http://schemas.microsoft.com/office/drawing/2014/main" id="{30B97211-A2A8-43BA-8F96-C861A4B6B36A}"/>
              </a:ext>
            </a:extLst>
          </p:cNvPr>
          <p:cNvSpPr>
            <a:spLocks noGrp="1"/>
          </p:cNvSpPr>
          <p:nvPr>
            <p:ph type="sldNum" sz="quarter" idx="12"/>
          </p:nvPr>
        </p:nvSpPr>
        <p:spPr/>
        <p:txBody>
          <a:bodyPr/>
          <a:lstStyle/>
          <a:p>
            <a:fld id="{59C7CC53-AA6F-4A68-923C-40AE4BD5D118}" type="slidenum">
              <a:rPr lang="en-US" smtClean="0"/>
              <a:t>10</a:t>
            </a:fld>
            <a:endParaRPr lang="en-US"/>
          </a:p>
        </p:txBody>
      </p:sp>
    </p:spTree>
    <p:extLst>
      <p:ext uri="{BB962C8B-B14F-4D97-AF65-F5344CB8AC3E}">
        <p14:creationId xmlns:p14="http://schemas.microsoft.com/office/powerpoint/2010/main" val="1099617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68947"/>
            <a:ext cx="8229600" cy="582613"/>
          </a:xfrm>
        </p:spPr>
        <p:txBody>
          <a:bodyPr/>
          <a:lstStyle/>
          <a:p>
            <a:pPr algn="ctr"/>
            <a:r>
              <a:rPr lang="en-SG" altLang="en-US" b="1">
                <a:solidFill>
                  <a:srgbClr val="C00000"/>
                </a:solidFill>
              </a:rPr>
              <a:t>Kết quả xét nghiệm (tt)</a:t>
            </a:r>
          </a:p>
        </p:txBody>
      </p:sp>
      <p:sp>
        <p:nvSpPr>
          <p:cNvPr id="3" name="Content Placeholder 2"/>
          <p:cNvSpPr>
            <a:spLocks noGrp="1"/>
          </p:cNvSpPr>
          <p:nvPr>
            <p:ph idx="1"/>
          </p:nvPr>
        </p:nvSpPr>
        <p:spPr>
          <a:xfrm>
            <a:off x="132080" y="1268760"/>
            <a:ext cx="8832408" cy="4537680"/>
          </a:xfrm>
        </p:spPr>
        <p:txBody>
          <a:bodyPr/>
          <a:lstStyle/>
          <a:p>
            <a:pPr algn="just">
              <a:lnSpc>
                <a:spcPct val="150000"/>
              </a:lnSpc>
              <a:spcBef>
                <a:spcPts val="0"/>
              </a:spcBef>
              <a:spcAft>
                <a:spcPts val="0"/>
              </a:spcAft>
            </a:pPr>
            <a:r>
              <a:rPr lang="vi-VN" sz="2200">
                <a:solidFill>
                  <a:schemeClr val="tx1"/>
                </a:solidFill>
                <a:latin typeface="+mj-lt"/>
                <a:cs typeface="Arial" panose="020B0604020202020204" pitchFamily="34" charset="0"/>
                <a:sym typeface="+mn-ea"/>
              </a:rPr>
              <a:t>CTM</a:t>
            </a:r>
            <a:r>
              <a:rPr lang="en-SG" altLang="vi-VN" sz="2200">
                <a:solidFill>
                  <a:schemeClr val="tx1"/>
                </a:solidFill>
                <a:latin typeface="+mj-lt"/>
                <a:cs typeface="Arial" panose="020B0604020202020204" pitchFamily="34" charset="0"/>
                <a:sym typeface="+mn-ea"/>
              </a:rPr>
              <a:t>: Hgb 80 g/L, Hct 26.6%, </a:t>
            </a:r>
            <a:r>
              <a:rPr lang="en-US" sz="2200">
                <a:effectLst/>
                <a:latin typeface="+mj-lt"/>
                <a:ea typeface="SimSun" panose="02010600030101010101" pitchFamily="2" charset="-122"/>
              </a:rPr>
              <a:t>MCV 84 fL, MCH 27.8pg, MCHC 320 g/L, bạch cầu 6,91 G/L, Neu 70%, Lym 16%, tiểu cầu 181 G/L </a:t>
            </a:r>
            <a:endParaRPr lang="vi-VN" sz="2200" dirty="0">
              <a:solidFill>
                <a:schemeClr val="tx1"/>
              </a:solidFill>
              <a:latin typeface="+mj-lt"/>
              <a:cs typeface="Arial" panose="020B0604020202020204" pitchFamily="34" charset="0"/>
              <a:sym typeface="+mn-ea"/>
            </a:endParaRPr>
          </a:p>
          <a:p>
            <a:pPr marL="351790" algn="just">
              <a:lnSpc>
                <a:spcPct val="150000"/>
              </a:lnSpc>
            </a:pPr>
            <a:r>
              <a:rPr lang="vi-VN" sz="2200" dirty="0">
                <a:latin typeface="+mj-lt"/>
                <a:ea typeface="Calibri" panose="020F0502020204030204" charset="0"/>
                <a:cs typeface="Arial" panose="020B0604020202020204" pitchFamily="34" charset="0"/>
                <a:sym typeface="+mn-ea"/>
              </a:rPr>
              <a:t>Sắt HT 13.2 umol/L</a:t>
            </a:r>
            <a:r>
              <a:rPr lang="en-SG" altLang="vi-VN" sz="2200" dirty="0">
                <a:latin typeface="+mj-lt"/>
                <a:ea typeface="Calibri" panose="020F0502020204030204" charset="0"/>
                <a:cs typeface="Arial" panose="020B0604020202020204" pitchFamily="34" charset="0"/>
                <a:sym typeface="+mn-ea"/>
              </a:rPr>
              <a:t>; </a:t>
            </a:r>
            <a:r>
              <a:rPr lang="vi-VN" sz="2200" dirty="0">
                <a:latin typeface="+mj-lt"/>
                <a:ea typeface="Calibri" panose="020F0502020204030204" charset="0"/>
                <a:cs typeface="Arial" panose="020B0604020202020204" pitchFamily="34" charset="0"/>
                <a:sym typeface="+mn-ea"/>
              </a:rPr>
              <a:t>Ferritin 2000 ng/mL</a:t>
            </a:r>
            <a:endParaRPr lang="vi-VN" sz="2200" dirty="0">
              <a:solidFill>
                <a:schemeClr val="tx1"/>
              </a:solidFill>
              <a:latin typeface="+mj-lt"/>
              <a:cs typeface="Arial" panose="020B0604020202020204" pitchFamily="34" charset="0"/>
              <a:sym typeface="+mn-ea"/>
            </a:endParaRPr>
          </a:p>
          <a:p>
            <a:pPr marL="0" marR="0" algn="just">
              <a:lnSpc>
                <a:spcPct val="150000"/>
              </a:lnSpc>
              <a:spcBef>
                <a:spcPts val="0"/>
              </a:spcBef>
              <a:spcAft>
                <a:spcPts val="800"/>
              </a:spcAft>
            </a:pPr>
            <a:r>
              <a:rPr lang="en-SG" sz="2200">
                <a:effectLst/>
                <a:latin typeface="+mj-lt"/>
                <a:ea typeface="SimSun" panose="02010600030101010101" pitchFamily="2" charset="-122"/>
                <a:cs typeface="Times New Roman" panose="02020603050405020304" pitchFamily="18" charset="0"/>
              </a:rPr>
              <a:t>Đường huyết 6.5 mmol/L; AST 42,9 U/L; ALT 35,8 U/L</a:t>
            </a:r>
            <a:endParaRPr lang="en-US" sz="2200">
              <a:effectLst/>
              <a:latin typeface="+mj-lt"/>
              <a:ea typeface="SimSun" panose="02010600030101010101" pitchFamily="2" charset="-122"/>
              <a:cs typeface="Times New Roman" panose="02020603050405020304" pitchFamily="18" charset="0"/>
            </a:endParaRPr>
          </a:p>
          <a:p>
            <a:pPr marL="0" marR="0" algn="just">
              <a:lnSpc>
                <a:spcPct val="150000"/>
              </a:lnSpc>
              <a:spcBef>
                <a:spcPts val="0"/>
              </a:spcBef>
              <a:spcAft>
                <a:spcPts val="800"/>
              </a:spcAft>
            </a:pPr>
            <a:r>
              <a:rPr lang="en-SG" sz="2200">
                <a:effectLst/>
                <a:latin typeface="+mj-lt"/>
                <a:ea typeface="SimSun" panose="02010600030101010101" pitchFamily="2" charset="-122"/>
                <a:cs typeface="Times New Roman" panose="02020603050405020304" pitchFamily="18" charset="0"/>
              </a:rPr>
              <a:t>Cholesterol TP 7 mmol/L, HDLc 0,8 mmol/L, LDLc 5 mmol/L, Triglyceride 3 mmol/L.</a:t>
            </a:r>
            <a:endParaRPr lang="en-US" sz="2200">
              <a:effectLst/>
              <a:latin typeface="+mj-lt"/>
              <a:ea typeface="SimSun" panose="02010600030101010101" pitchFamily="2" charset="-122"/>
              <a:cs typeface="Times New Roman" panose="02020603050405020304" pitchFamily="18" charset="0"/>
            </a:endParaRPr>
          </a:p>
          <a:p>
            <a:pPr algn="just">
              <a:lnSpc>
                <a:spcPct val="140000"/>
              </a:lnSpc>
              <a:spcBef>
                <a:spcPts val="0"/>
              </a:spcBef>
              <a:spcAft>
                <a:spcPts val="0"/>
              </a:spcAft>
            </a:pPr>
            <a:endParaRPr lang="vi-VN" sz="2200" dirty="0">
              <a:solidFill>
                <a:schemeClr val="tx2"/>
              </a:solidFill>
              <a:latin typeface="+mj-lt"/>
              <a:ea typeface="Calibri" panose="020F0502020204030204" charset="0"/>
              <a:cs typeface="Arial" panose="020B0604020202020204" pitchFamily="34" charset="0"/>
              <a:sym typeface="+mn-ea"/>
            </a:endParaRPr>
          </a:p>
        </p:txBody>
      </p:sp>
      <p:sp>
        <p:nvSpPr>
          <p:cNvPr id="4" name="Slide Number Placeholder 3"/>
          <p:cNvSpPr>
            <a:spLocks noGrp="1"/>
          </p:cNvSpPr>
          <p:nvPr>
            <p:ph type="sldNum" sz="quarter" idx="12"/>
          </p:nvPr>
        </p:nvSpPr>
        <p:spPr/>
        <p:txBody>
          <a:bodyPr/>
          <a:lstStyle/>
          <a:p>
            <a:fld id="{59C7CC53-AA6F-4A68-923C-40AE4BD5D118}"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539552" y="404664"/>
            <a:ext cx="8229600" cy="582613"/>
          </a:xfrm>
          <a:prstGeom prst="rect">
            <a:avLst/>
          </a:prstGeom>
          <a:noFill/>
          <a:ln w="9525">
            <a:noFill/>
          </a:ln>
        </p:spPr>
        <p:txBody>
          <a:bodyPr anchor="ct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lgn="ctr"/>
            <a:r>
              <a:rPr lang="en-SG" altLang="en-US" b="1">
                <a:solidFill>
                  <a:srgbClr val="C00000"/>
                </a:solidFill>
              </a:rPr>
              <a:t>Điện tâm đồ</a:t>
            </a:r>
          </a:p>
        </p:txBody>
      </p:sp>
      <p:pic>
        <p:nvPicPr>
          <p:cNvPr id="5" name="Picture 4">
            <a:extLst>
              <a:ext uri="{FF2B5EF4-FFF2-40B4-BE49-F238E27FC236}">
                <a16:creationId xmlns:a16="http://schemas.microsoft.com/office/drawing/2014/main" id="{4F3F1472-B0F5-40D8-98C0-CC76424222CE}"/>
              </a:ext>
            </a:extLst>
          </p:cNvPr>
          <p:cNvPicPr>
            <a:picLocks noChangeAspect="1"/>
          </p:cNvPicPr>
          <p:nvPr/>
        </p:nvPicPr>
        <p:blipFill>
          <a:blip r:embed="rId2"/>
          <a:stretch>
            <a:fillRect/>
          </a:stretch>
        </p:blipFill>
        <p:spPr>
          <a:xfrm>
            <a:off x="434587" y="1268760"/>
            <a:ext cx="8274825" cy="453650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SG" altLang="en-US" b="1">
                <a:solidFill>
                  <a:srgbClr val="C00000"/>
                </a:solidFill>
                <a:latin typeface="Arial" panose="020B0604020202020204" pitchFamily="34" charset="0"/>
                <a:cs typeface="Arial" panose="020B0604020202020204" pitchFamily="34" charset="0"/>
              </a:rPr>
              <a:t>X quang ngực</a:t>
            </a:r>
          </a:p>
        </p:txBody>
      </p:sp>
      <p:sp>
        <p:nvSpPr>
          <p:cNvPr id="5" name="Slide Number Placeholder 4"/>
          <p:cNvSpPr>
            <a:spLocks noGrp="1"/>
          </p:cNvSpPr>
          <p:nvPr>
            <p:ph type="sldNum" sz="quarter" idx="12"/>
          </p:nvPr>
        </p:nvSpPr>
        <p:spPr/>
        <p:txBody>
          <a:bodyPr/>
          <a:lstStyle/>
          <a:p>
            <a:fld id="{59C7CC53-AA6F-4A68-923C-40AE4BD5D118}" type="slidenum">
              <a:rPr lang="en-US" smtClean="0"/>
              <a:t>13</a:t>
            </a:fld>
            <a:endParaRPr lang="en-US"/>
          </a:p>
        </p:txBody>
      </p:sp>
      <p:graphicFrame>
        <p:nvGraphicFramePr>
          <p:cNvPr id="6" name="Content Placeholder 5"/>
          <p:cNvGraphicFramePr>
            <a:graphicFrameLocks noGrp="1" noChangeAspect="1"/>
          </p:cNvGraphicFramePr>
          <p:nvPr>
            <p:ph sz="half" idx="1"/>
            <p:extLst>
              <p:ext uri="{D42A27DB-BD31-4B8C-83A1-F6EECF244321}">
                <p14:modId xmlns:p14="http://schemas.microsoft.com/office/powerpoint/2010/main" val="1873979487"/>
              </p:ext>
            </p:extLst>
          </p:nvPr>
        </p:nvGraphicFramePr>
        <p:xfrm>
          <a:off x="1405768" y="807506"/>
          <a:ext cx="6215746" cy="5928043"/>
        </p:xfrm>
        <a:graphic>
          <a:graphicData uri="http://schemas.openxmlformats.org/presentationml/2006/ole">
            <mc:AlternateContent xmlns:mc="http://schemas.openxmlformats.org/markup-compatibility/2006">
              <mc:Choice xmlns:v="urn:schemas-microsoft-com:vml" Requires="v">
                <p:oleObj spid="_x0000_s1025" r:id="rId3" imgW="5402580" imgH="4442460" progId="Paint.Picture">
                  <p:embed/>
                </p:oleObj>
              </mc:Choice>
              <mc:Fallback>
                <p:oleObj r:id="rId3" imgW="5402580" imgH="4442460" progId="Paint.Picture">
                  <p:embed/>
                  <p:pic>
                    <p:nvPicPr>
                      <p:cNvPr id="0" name="Picture 6"/>
                      <p:cNvPicPr/>
                      <p:nvPr/>
                    </p:nvPicPr>
                    <p:blipFill>
                      <a:blip r:embed="rId4"/>
                      <a:stretch>
                        <a:fillRect/>
                      </a:stretch>
                    </p:blipFill>
                    <p:spPr>
                      <a:xfrm>
                        <a:off x="1405768" y="807506"/>
                        <a:ext cx="6215746" cy="5928043"/>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F54AED-FFBA-4E91-A673-9806CF52D00A}"/>
              </a:ext>
            </a:extLst>
          </p:cNvPr>
          <p:cNvSpPr>
            <a:spLocks noGrp="1"/>
          </p:cNvSpPr>
          <p:nvPr>
            <p:ph type="title"/>
          </p:nvPr>
        </p:nvSpPr>
        <p:spPr/>
        <p:txBody>
          <a:bodyPr/>
          <a:lstStyle/>
          <a:p>
            <a:pPr algn="ctr"/>
            <a:r>
              <a:rPr lang="en-US" b="1">
                <a:solidFill>
                  <a:srgbClr val="C00000"/>
                </a:solidFill>
              </a:rPr>
              <a:t>Siêu âm tim</a:t>
            </a:r>
          </a:p>
        </p:txBody>
      </p:sp>
      <p:sp>
        <p:nvSpPr>
          <p:cNvPr id="7" name="Content Placeholder 6">
            <a:extLst>
              <a:ext uri="{FF2B5EF4-FFF2-40B4-BE49-F238E27FC236}">
                <a16:creationId xmlns:a16="http://schemas.microsoft.com/office/drawing/2014/main" id="{1AA502A6-478C-4DD9-B4D8-0B48481E9D41}"/>
              </a:ext>
            </a:extLst>
          </p:cNvPr>
          <p:cNvSpPr>
            <a:spLocks noGrp="1"/>
          </p:cNvSpPr>
          <p:nvPr>
            <p:ph idx="1"/>
          </p:nvPr>
        </p:nvSpPr>
        <p:spPr/>
        <p:txBody>
          <a:bodyPr/>
          <a:lstStyle/>
          <a:p>
            <a:r>
              <a:rPr lang="en-SG" sz="2000">
                <a:effectLst/>
                <a:latin typeface="+mj-lt"/>
                <a:ea typeface="SimSun" panose="02010600030101010101" pitchFamily="2" charset="-122"/>
                <a:cs typeface="Times New Roman" panose="02020603050405020304" pitchFamily="18" charset="0"/>
              </a:rPr>
              <a:t>Các buồng tim trong giới hạn bình thường. </a:t>
            </a:r>
          </a:p>
          <a:p>
            <a:r>
              <a:rPr lang="en-SG" sz="2000">
                <a:effectLst/>
                <a:latin typeface="+mj-lt"/>
                <a:ea typeface="SimSun" panose="02010600030101010101" pitchFamily="2" charset="-122"/>
                <a:cs typeface="Times New Roman" panose="02020603050405020304" pitchFamily="18" charset="0"/>
              </a:rPr>
              <a:t>Dày đồng tâm thất trái.</a:t>
            </a:r>
          </a:p>
          <a:p>
            <a:r>
              <a:rPr lang="en-SG" sz="2000">
                <a:effectLst/>
                <a:latin typeface="+mj-lt"/>
                <a:ea typeface="SimSun" panose="02010600030101010101" pitchFamily="2" charset="-122"/>
                <a:cs typeface="Times New Roman" panose="02020603050405020304" pitchFamily="18" charset="0"/>
              </a:rPr>
              <a:t>Không rối loạn vận động vùng.</a:t>
            </a:r>
          </a:p>
          <a:p>
            <a:r>
              <a:rPr lang="en-SG" sz="2000">
                <a:effectLst/>
                <a:latin typeface="+mj-lt"/>
                <a:ea typeface="SimSun" panose="02010600030101010101" pitchFamily="2" charset="-122"/>
                <a:cs typeface="Times New Roman" panose="02020603050405020304" pitchFamily="18" charset="0"/>
              </a:rPr>
              <a:t>EF 60%.</a:t>
            </a:r>
            <a:endParaRPr lang="en-US" sz="2000">
              <a:effectLst/>
              <a:latin typeface="+mj-lt"/>
              <a:ea typeface="SimSun" panose="02010600030101010101" pitchFamily="2" charset="-122"/>
              <a:cs typeface="Times New Roman" panose="02020603050405020304" pitchFamily="18" charset="0"/>
            </a:endParaRPr>
          </a:p>
          <a:p>
            <a:pPr algn="just">
              <a:lnSpc>
                <a:spcPct val="150000"/>
              </a:lnSpc>
              <a:spcBef>
                <a:spcPts val="0"/>
              </a:spcBef>
              <a:spcAft>
                <a:spcPts val="0"/>
              </a:spcAft>
              <a:tabLst>
                <a:tab pos="457200" algn="l"/>
              </a:tabLst>
            </a:pPr>
            <a:r>
              <a:rPr lang="en-US" sz="2000">
                <a:effectLst/>
                <a:latin typeface="+mj-lt"/>
                <a:ea typeface="Calibri" panose="020F0502020204030204" pitchFamily="34" charset="0"/>
                <a:cs typeface="Times New Roman" panose="02020603050405020304" pitchFamily="18" charset="0"/>
              </a:rPr>
              <a:t>Không ghi nhận tràn dịch màng ngoài tim.</a:t>
            </a:r>
          </a:p>
          <a:p>
            <a:pPr algn="just">
              <a:lnSpc>
                <a:spcPct val="150000"/>
              </a:lnSpc>
              <a:spcBef>
                <a:spcPts val="0"/>
              </a:spcBef>
              <a:spcAft>
                <a:spcPts val="0"/>
              </a:spcAft>
              <a:tabLst>
                <a:tab pos="457200" algn="l"/>
              </a:tabLst>
            </a:pPr>
            <a:r>
              <a:rPr lang="en-US" sz="2000">
                <a:effectLst/>
                <a:latin typeface="+mj-lt"/>
                <a:ea typeface="Calibri" panose="020F0502020204030204" pitchFamily="34" charset="0"/>
                <a:cs typeface="Times New Roman" panose="02020603050405020304" pitchFamily="18" charset="0"/>
              </a:rPr>
              <a:t>Không hẹp hở các van tim.</a:t>
            </a:r>
          </a:p>
          <a:p>
            <a:pPr algn="just">
              <a:lnSpc>
                <a:spcPct val="150000"/>
              </a:lnSpc>
              <a:spcBef>
                <a:spcPts val="0"/>
              </a:spcBef>
              <a:spcAft>
                <a:spcPts val="1000"/>
              </a:spcAft>
              <a:tabLst>
                <a:tab pos="457200" algn="l"/>
              </a:tabLst>
            </a:pPr>
            <a:r>
              <a:rPr lang="en-US" sz="2000">
                <a:effectLst/>
                <a:latin typeface="+mj-lt"/>
                <a:ea typeface="Calibri" panose="020F0502020204030204" pitchFamily="34" charset="0"/>
                <a:cs typeface="Times New Roman" panose="02020603050405020304" pitchFamily="18" charset="0"/>
              </a:rPr>
              <a:t>Không tăng áp động mạch phổi, PAPs 3</a:t>
            </a:r>
            <a:r>
              <a:rPr lang="vi-VN" sz="2000">
                <a:effectLst/>
                <a:latin typeface="+mj-lt"/>
                <a:ea typeface="Calibri" panose="020F0502020204030204" pitchFamily="34" charset="0"/>
                <a:cs typeface="Times New Roman" panose="02020603050405020304" pitchFamily="18" charset="0"/>
              </a:rPr>
              <a:t>5</a:t>
            </a:r>
            <a:r>
              <a:rPr lang="en-US" sz="2000">
                <a:effectLst/>
                <a:latin typeface="+mj-lt"/>
                <a:ea typeface="Calibri" panose="020F0502020204030204" pitchFamily="34" charset="0"/>
                <a:cs typeface="Times New Roman" panose="02020603050405020304" pitchFamily="18" charset="0"/>
              </a:rPr>
              <a:t> mmHg.</a:t>
            </a:r>
          </a:p>
          <a:p>
            <a:pPr algn="just">
              <a:lnSpc>
                <a:spcPct val="150000"/>
              </a:lnSpc>
              <a:spcBef>
                <a:spcPts val="0"/>
              </a:spcBef>
              <a:spcAft>
                <a:spcPts val="1000"/>
              </a:spcAft>
              <a:tabLst>
                <a:tab pos="457200" algn="l"/>
              </a:tabLst>
            </a:pPr>
            <a:r>
              <a:rPr lang="en-US" sz="2000">
                <a:latin typeface="+mj-lt"/>
                <a:ea typeface="Calibri" panose="020F0502020204030204" pitchFamily="34" charset="0"/>
                <a:cs typeface="Times New Roman" panose="02020603050405020304" pitchFamily="18" charset="0"/>
              </a:rPr>
              <a:t>Rối loạn chức năng tâm trương E/A &gt; 1.</a:t>
            </a:r>
            <a:endParaRPr lang="en-US" sz="2000">
              <a:effectLst/>
              <a:latin typeface="+mj-lt"/>
              <a:ea typeface="Calibri" panose="020F0502020204030204" pitchFamily="34" charset="0"/>
              <a:cs typeface="Times New Roman" panose="02020603050405020304" pitchFamily="18" charset="0"/>
            </a:endParaRPr>
          </a:p>
          <a:p>
            <a:endParaRPr lang="en-US" sz="2000">
              <a:latin typeface="+mj-lt"/>
            </a:endParaRPr>
          </a:p>
        </p:txBody>
      </p:sp>
      <p:sp>
        <p:nvSpPr>
          <p:cNvPr id="5" name="Slide Number Placeholder 4">
            <a:extLst>
              <a:ext uri="{FF2B5EF4-FFF2-40B4-BE49-F238E27FC236}">
                <a16:creationId xmlns:a16="http://schemas.microsoft.com/office/drawing/2014/main" id="{4EB4B46A-8350-4D84-8EB6-094A9C4B8541}"/>
              </a:ext>
            </a:extLst>
          </p:cNvPr>
          <p:cNvSpPr>
            <a:spLocks noGrp="1"/>
          </p:cNvSpPr>
          <p:nvPr>
            <p:ph type="sldNum" sz="quarter" idx="12"/>
          </p:nvPr>
        </p:nvSpPr>
        <p:spPr/>
        <p:txBody>
          <a:bodyPr/>
          <a:lstStyle/>
          <a:p>
            <a:fld id="{59C7CC53-AA6F-4A68-923C-40AE4BD5D118}" type="slidenum">
              <a:rPr lang="en-US" smtClean="0"/>
              <a:t>14</a:t>
            </a:fld>
            <a:endParaRPr lang="en-US"/>
          </a:p>
        </p:txBody>
      </p:sp>
    </p:spTree>
    <p:extLst>
      <p:ext uri="{BB962C8B-B14F-4D97-AF65-F5344CB8AC3E}">
        <p14:creationId xmlns:p14="http://schemas.microsoft.com/office/powerpoint/2010/main" val="1194343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907" y="247720"/>
            <a:ext cx="8229600" cy="582613"/>
          </a:xfrm>
        </p:spPr>
        <p:txBody>
          <a:bodyPr/>
          <a:lstStyle/>
          <a:p>
            <a:pPr algn="ctr"/>
            <a:r>
              <a:rPr lang="en-SG" altLang="en-US" b="1">
                <a:solidFill>
                  <a:srgbClr val="C00000"/>
                </a:solidFill>
              </a:rPr>
              <a:t>Vấn đề thảo luận</a:t>
            </a:r>
          </a:p>
        </p:txBody>
      </p:sp>
      <p:sp>
        <p:nvSpPr>
          <p:cNvPr id="3" name="Content Placeholder 2"/>
          <p:cNvSpPr>
            <a:spLocks noGrp="1"/>
          </p:cNvSpPr>
          <p:nvPr>
            <p:ph idx="1"/>
          </p:nvPr>
        </p:nvSpPr>
        <p:spPr>
          <a:xfrm>
            <a:off x="261650" y="1429362"/>
            <a:ext cx="8620700" cy="3439798"/>
          </a:xfrm>
        </p:spPr>
        <p:txBody>
          <a:bodyPr/>
          <a:lstStyle/>
          <a:p>
            <a:pPr algn="just">
              <a:lnSpc>
                <a:spcPct val="120000"/>
              </a:lnSpc>
              <a:spcBef>
                <a:spcPts val="600"/>
              </a:spcBef>
              <a:spcAft>
                <a:spcPts val="0"/>
              </a:spcAft>
              <a:buFont typeface="+mj-lt"/>
              <a:buAutoNum type="arabicPeriod"/>
            </a:pPr>
            <a:r>
              <a:rPr lang="en-US" sz="2400">
                <a:effectLst/>
                <a:latin typeface="+mj-lt"/>
                <a:ea typeface="SimSun" panose="02010600030101010101" pitchFamily="2" charset="-122"/>
                <a:cs typeface="Times New Roman" panose="02020603050405020304" pitchFamily="18" charset="0"/>
              </a:rPr>
              <a:t>Dựa vào lâm sàng và cận lâm sàng, bạn hãy đưa ra chẩn đoán xác định?</a:t>
            </a:r>
          </a:p>
          <a:p>
            <a:pPr marL="342900" marR="0" lvl="0" indent="-342900" algn="just">
              <a:lnSpc>
                <a:spcPct val="120000"/>
              </a:lnSpc>
              <a:spcBef>
                <a:spcPts val="600"/>
              </a:spcBef>
              <a:spcAft>
                <a:spcPts val="0"/>
              </a:spcAft>
              <a:buFont typeface="+mj-lt"/>
              <a:buAutoNum type="arabicPeriod"/>
            </a:pPr>
            <a:r>
              <a:rPr lang="en-US" sz="2400">
                <a:effectLst/>
                <a:latin typeface="+mj-lt"/>
                <a:ea typeface="SimSun" panose="02010600030101010101" pitchFamily="2" charset="-122"/>
                <a:cs typeface="Times New Roman" panose="02020603050405020304" pitchFamily="18" charset="0"/>
              </a:rPr>
              <a:t>Trình bày kế hoạch điều trị (mục tiêu, chiến lược, điều trị cụ thể và theo dõi) trong vòng 24h đầu NV?</a:t>
            </a:r>
          </a:p>
          <a:p>
            <a:pPr marL="342900" marR="0" lvl="0" indent="-342900" algn="just">
              <a:lnSpc>
                <a:spcPct val="120000"/>
              </a:lnSpc>
              <a:spcBef>
                <a:spcPts val="600"/>
              </a:spcBef>
              <a:spcAft>
                <a:spcPts val="0"/>
              </a:spcAft>
              <a:buFont typeface="+mj-lt"/>
              <a:buAutoNum type="arabicPeriod"/>
              <a:tabLst>
                <a:tab pos="266700" algn="l"/>
              </a:tabLst>
            </a:pPr>
            <a:r>
              <a:rPr lang="en-SG" sz="2400">
                <a:effectLst/>
                <a:latin typeface="+mj-lt"/>
                <a:ea typeface="SimSun" panose="02010600030101010101" pitchFamily="2" charset="-122"/>
                <a:cs typeface="Times New Roman" panose="02020603050405020304" pitchFamily="18" charset="0"/>
              </a:rPr>
              <a:t>BN có chỉ định chạy thận nhân tạo cấp cứu không? Thời điểm nào là thời điểm thích hợp khởi đầu điều trị thay thế thận cho suy thận mạn giai đoạn cuối ở BN này?</a:t>
            </a:r>
            <a:endParaRPr lang="en-US" sz="2400">
              <a:effectLst/>
              <a:latin typeface="+mj-lt"/>
              <a:ea typeface="SimSu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C7CC53-AA6F-4A68-923C-40AE4BD5D118}" type="slidenum">
              <a:rPr lang="en-US" smtClean="0"/>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AFC9A-9DFC-4C61-8553-D2B107F0CA01}"/>
              </a:ext>
            </a:extLst>
          </p:cNvPr>
          <p:cNvSpPr>
            <a:spLocks noGrp="1"/>
          </p:cNvSpPr>
          <p:nvPr>
            <p:ph type="title"/>
          </p:nvPr>
        </p:nvSpPr>
        <p:spPr/>
        <p:txBody>
          <a:bodyPr/>
          <a:lstStyle/>
          <a:p>
            <a:pPr algn="ctr"/>
            <a:r>
              <a:rPr lang="en-SG" altLang="en-US" b="1">
                <a:solidFill>
                  <a:srgbClr val="C00000"/>
                </a:solidFill>
              </a:rPr>
              <a:t>Vấn đề thảo luận</a:t>
            </a:r>
            <a:endParaRPr lang="en-US"/>
          </a:p>
        </p:txBody>
      </p:sp>
      <p:sp>
        <p:nvSpPr>
          <p:cNvPr id="3" name="Content Placeholder 2">
            <a:extLst>
              <a:ext uri="{FF2B5EF4-FFF2-40B4-BE49-F238E27FC236}">
                <a16:creationId xmlns:a16="http://schemas.microsoft.com/office/drawing/2014/main" id="{9A778361-328D-47A2-98D3-9A9323BCEA86}"/>
              </a:ext>
            </a:extLst>
          </p:cNvPr>
          <p:cNvSpPr>
            <a:spLocks noGrp="1"/>
          </p:cNvSpPr>
          <p:nvPr>
            <p:ph idx="1"/>
          </p:nvPr>
        </p:nvSpPr>
        <p:spPr>
          <a:xfrm>
            <a:off x="287524" y="908720"/>
            <a:ext cx="8568952" cy="5256584"/>
          </a:xfrm>
        </p:spPr>
        <p:txBody>
          <a:bodyPr/>
          <a:lstStyle/>
          <a:p>
            <a:pPr marL="514350" marR="0" lvl="0" indent="-514350" algn="just">
              <a:lnSpc>
                <a:spcPct val="120000"/>
              </a:lnSpc>
              <a:spcBef>
                <a:spcPts val="600"/>
              </a:spcBef>
              <a:spcAft>
                <a:spcPts val="0"/>
              </a:spcAft>
              <a:buFont typeface="+mj-lt"/>
              <a:buAutoNum type="arabicPeriod" startAt="4"/>
              <a:tabLst>
                <a:tab pos="266700" algn="l"/>
              </a:tabLst>
            </a:pPr>
            <a:r>
              <a:rPr lang="en-SG" sz="2200">
                <a:effectLst/>
                <a:latin typeface="+mj-lt"/>
                <a:ea typeface="SimSun" panose="02010600030101010101" pitchFamily="2" charset="-122"/>
                <a:cs typeface="Times New Roman" panose="02020603050405020304" pitchFamily="18" charset="0"/>
              </a:rPr>
              <a:t>Trình bày kế hoạch kiểm soát huyết áp dài hạn ở BN này (mục tiêu; chọn lựa thuốc: chỉ định, chống chỉ định, liều dùng, đường dùng, tác dụng phụ, theo dõi)?  </a:t>
            </a:r>
            <a:endParaRPr lang="en-US" sz="2200">
              <a:effectLst/>
              <a:latin typeface="+mj-lt"/>
              <a:ea typeface="SimSun" panose="02010600030101010101" pitchFamily="2" charset="-122"/>
              <a:cs typeface="Times New Roman" panose="02020603050405020304" pitchFamily="18" charset="0"/>
            </a:endParaRPr>
          </a:p>
          <a:p>
            <a:pPr marL="514350" marR="0" lvl="0" indent="-514350" algn="just">
              <a:lnSpc>
                <a:spcPct val="120000"/>
              </a:lnSpc>
              <a:spcBef>
                <a:spcPts val="600"/>
              </a:spcBef>
              <a:spcAft>
                <a:spcPts val="0"/>
              </a:spcAft>
              <a:buFont typeface="+mj-lt"/>
              <a:buAutoNum type="arabicPeriod" startAt="4"/>
            </a:pPr>
            <a:r>
              <a:rPr lang="en-SG" sz="2200">
                <a:effectLst/>
                <a:latin typeface="+mj-lt"/>
                <a:ea typeface="SimSun" panose="02010600030101010101" pitchFamily="2" charset="-122"/>
                <a:cs typeface="Times New Roman" panose="02020603050405020304" pitchFamily="18" charset="0"/>
              </a:rPr>
              <a:t>Trình bày kế hoạch điều trị thiếu máu ở BN này (mục tiêu; chọn lựa thuốc: chỉ định, chống chỉ định, liều dùng, đường dùng, tác dụng phụ, theo dõi)?  	  </a:t>
            </a:r>
            <a:endParaRPr lang="en-US" sz="2200">
              <a:effectLst/>
              <a:latin typeface="+mj-lt"/>
              <a:ea typeface="SimSun" panose="02010600030101010101" pitchFamily="2" charset="-122"/>
              <a:cs typeface="Times New Roman" panose="02020603050405020304" pitchFamily="18" charset="0"/>
            </a:endParaRPr>
          </a:p>
          <a:p>
            <a:pPr marL="514350" marR="0" lvl="0" indent="-514350" algn="just">
              <a:lnSpc>
                <a:spcPct val="120000"/>
              </a:lnSpc>
              <a:spcBef>
                <a:spcPts val="600"/>
              </a:spcBef>
              <a:spcAft>
                <a:spcPts val="0"/>
              </a:spcAft>
              <a:buFont typeface="+mj-lt"/>
              <a:buAutoNum type="arabicPeriod" startAt="4"/>
              <a:tabLst>
                <a:tab pos="266700" algn="l"/>
              </a:tabLst>
            </a:pPr>
            <a:r>
              <a:rPr lang="en-SG" sz="2200">
                <a:effectLst/>
                <a:latin typeface="+mj-lt"/>
                <a:ea typeface="SimSun" panose="02010600030101010101" pitchFamily="2" charset="-122"/>
                <a:cs typeface="Times New Roman" panose="02020603050405020304" pitchFamily="18" charset="0"/>
              </a:rPr>
              <a:t>Trình bày kế hoạch điều trị rối loạn calci, phospho, PTH ở BN này (mục tiêu, chọn lựa thuốc: chỉ định, chống chỉ định, liều dùng, đường dùng, tác dụng phụ, theo dõi)?</a:t>
            </a:r>
            <a:endParaRPr lang="en-US" sz="2200">
              <a:effectLst/>
              <a:latin typeface="+mj-lt"/>
              <a:ea typeface="SimSun" panose="02010600030101010101" pitchFamily="2" charset="-122"/>
              <a:cs typeface="Times New Roman" panose="02020603050405020304" pitchFamily="18" charset="0"/>
            </a:endParaRPr>
          </a:p>
          <a:p>
            <a:pPr marL="514350" marR="0" lvl="0" indent="-514350" algn="just">
              <a:lnSpc>
                <a:spcPct val="120000"/>
              </a:lnSpc>
              <a:spcBef>
                <a:spcPts val="600"/>
              </a:spcBef>
              <a:spcAft>
                <a:spcPts val="0"/>
              </a:spcAft>
              <a:buFont typeface="+mj-lt"/>
              <a:buAutoNum type="arabicPeriod" startAt="4"/>
            </a:pPr>
            <a:r>
              <a:rPr lang="en-SG" sz="2200">
                <a:effectLst/>
                <a:latin typeface="+mj-lt"/>
                <a:ea typeface="SimSun" panose="02010600030101010101" pitchFamily="2" charset="-122"/>
                <a:cs typeface="Times New Roman" panose="02020603050405020304" pitchFamily="18" charset="0"/>
              </a:rPr>
              <a:t>Tìm và liệt kê các yếu tố có khả năng thúc đẩy mất nhanh chức năng thận ở BN này? Chương trình theo dõi hoặc tầm soát các yếu tố này?  </a:t>
            </a:r>
            <a:endParaRPr lang="en-US" sz="2200">
              <a:effectLst/>
              <a:latin typeface="+mj-lt"/>
              <a:ea typeface="SimSun" panose="02010600030101010101" pitchFamily="2" charset="-122"/>
              <a:cs typeface="Times New Roman" panose="02020603050405020304" pitchFamily="18" charset="0"/>
            </a:endParaRPr>
          </a:p>
          <a:p>
            <a:pPr marL="514350" indent="-514350">
              <a:lnSpc>
                <a:spcPct val="120000"/>
              </a:lnSpc>
              <a:buFont typeface="+mj-lt"/>
              <a:buAutoNum type="arabicPeriod" startAt="4"/>
            </a:pPr>
            <a:endParaRPr lang="en-US" sz="2200"/>
          </a:p>
        </p:txBody>
      </p:sp>
      <p:sp>
        <p:nvSpPr>
          <p:cNvPr id="4" name="Slide Number Placeholder 3">
            <a:extLst>
              <a:ext uri="{FF2B5EF4-FFF2-40B4-BE49-F238E27FC236}">
                <a16:creationId xmlns:a16="http://schemas.microsoft.com/office/drawing/2014/main" id="{E8C3C414-BFAD-4311-94B1-EAD3908869EB}"/>
              </a:ext>
            </a:extLst>
          </p:cNvPr>
          <p:cNvSpPr>
            <a:spLocks noGrp="1"/>
          </p:cNvSpPr>
          <p:nvPr>
            <p:ph type="sldNum" sz="quarter" idx="12"/>
          </p:nvPr>
        </p:nvSpPr>
        <p:spPr/>
        <p:txBody>
          <a:bodyPr/>
          <a:lstStyle/>
          <a:p>
            <a:fld id="{59C7CC53-AA6F-4A68-923C-40AE4BD5D118}" type="slidenum">
              <a:rPr lang="en-US" smtClean="0"/>
              <a:t>16</a:t>
            </a:fld>
            <a:endParaRPr lang="en-US"/>
          </a:p>
        </p:txBody>
      </p:sp>
    </p:spTree>
    <p:extLst>
      <p:ext uri="{BB962C8B-B14F-4D97-AF65-F5344CB8AC3E}">
        <p14:creationId xmlns:p14="http://schemas.microsoft.com/office/powerpoint/2010/main" val="807671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Lan Anh\Documents\PrintScreen Files\ScreenShot385.gif"/>
          <p:cNvPicPr>
            <a:picLocks noChangeAspect="1" noChangeArrowheads="1"/>
          </p:cNvPicPr>
          <p:nvPr/>
        </p:nvPicPr>
        <p:blipFill>
          <a:blip r:embed="rId2" cstate="print"/>
          <a:srcRect/>
          <a:stretch>
            <a:fillRect/>
          </a:stretch>
        </p:blipFill>
        <p:spPr bwMode="auto">
          <a:xfrm>
            <a:off x="1" y="0"/>
            <a:ext cx="9143999" cy="6858000"/>
          </a:xfrm>
          <a:prstGeom prst="rect">
            <a:avLst/>
          </a:prstGeom>
          <a:noFill/>
        </p:spPr>
      </p:pic>
      <p:sp>
        <p:nvSpPr>
          <p:cNvPr id="2" name="Title 1"/>
          <p:cNvSpPr>
            <a:spLocks noGrp="1"/>
          </p:cNvSpPr>
          <p:nvPr>
            <p:ph type="title"/>
          </p:nvPr>
        </p:nvSpPr>
        <p:spPr>
          <a:xfrm>
            <a:off x="114300" y="1801091"/>
            <a:ext cx="8915400" cy="2502736"/>
          </a:xfrm>
        </p:spPr>
        <p:txBody>
          <a:bodyPr>
            <a:noAutofit/>
          </a:bodyPr>
          <a:lstStyle/>
          <a:p>
            <a:pPr algn="ctr">
              <a:spcBef>
                <a:spcPts val="1800"/>
              </a:spcBef>
            </a:pPr>
            <a:r>
              <a:rPr lang="en-US" sz="3600" b="1" dirty="0">
                <a:solidFill>
                  <a:srgbClr val="C00000"/>
                </a:solidFill>
              </a:rPr>
              <a:t>XIN CHÂN THÀNH CẢM ƠN SỰ CHÚ Ý </a:t>
            </a:r>
            <a:r>
              <a:rPr lang="en-US" sz="3600" b="1">
                <a:solidFill>
                  <a:srgbClr val="C00000"/>
                </a:solidFill>
              </a:rPr>
              <a:t>LẮNG NGHE CỦA CÁC BẠN</a:t>
            </a:r>
            <a:endParaRPr lang="en-US" sz="3600" b="1" dirty="0">
              <a:solidFill>
                <a:srgbClr val="C00000"/>
              </a:solidFill>
            </a:endParaRPr>
          </a:p>
        </p:txBody>
      </p:sp>
      <p:sp>
        <p:nvSpPr>
          <p:cNvPr id="5" name="Slide Number Placeholder 4"/>
          <p:cNvSpPr>
            <a:spLocks noGrp="1"/>
          </p:cNvSpPr>
          <p:nvPr>
            <p:ph type="sldNum" sz="quarter" idx="12"/>
          </p:nvPr>
        </p:nvSpPr>
        <p:spPr/>
        <p:txBody>
          <a:bodyPr/>
          <a:lstStyle/>
          <a:p>
            <a:fld id="{0EDC6AAD-6A43-49F4-83AA-493EEEC4B0BB}" type="slidenum">
              <a:rPr lang="en-US" smtClean="0"/>
              <a:pPr/>
              <a:t>17</a:t>
            </a:fld>
            <a:endParaRPr lang="en-US"/>
          </a:p>
        </p:txBody>
      </p:sp>
    </p:spTree>
    <p:extLst>
      <p:ext uri="{BB962C8B-B14F-4D97-AF65-F5344CB8AC3E}">
        <p14:creationId xmlns:p14="http://schemas.microsoft.com/office/powerpoint/2010/main" val="2577061756"/>
      </p:ext>
    </p:extLst>
  </p:cSld>
  <p:clrMapOvr>
    <a:masterClrMapping/>
  </p:clrMapOvr>
  <p:transition>
    <p:blinds/>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2795" y="2094230"/>
            <a:ext cx="4373880" cy="2527935"/>
          </a:xfrm>
        </p:spPr>
        <p:txBody>
          <a:bodyPr>
            <a:scene3d>
              <a:camera prst="orthographicFront"/>
              <a:lightRig rig="threePt" dir="t"/>
            </a:scene3d>
          </a:bodyPr>
          <a:lstStyle/>
          <a:p>
            <a:pPr marL="0" indent="0">
              <a:buNone/>
            </a:pPr>
            <a:r>
              <a:rPr lang="vi-VN" sz="2400" dirty="0">
                <a:solidFill>
                  <a:schemeClr val="tx1"/>
                </a:solidFill>
                <a:effectLst>
                  <a:outerShdw blurRad="38100" dist="19050" dir="2700000" algn="tl" rotWithShape="0">
                    <a:schemeClr val="dk1">
                      <a:alpha val="40000"/>
                    </a:schemeClr>
                  </a:outerShdw>
                </a:effectLst>
                <a:sym typeface="+mn-ea"/>
              </a:rPr>
              <a:t>Toa thuốc đang uống:</a:t>
            </a:r>
            <a:endParaRPr lang="en-US" sz="2400" dirty="0">
              <a:solidFill>
                <a:schemeClr val="tx1"/>
              </a:solidFill>
              <a:effectLst>
                <a:outerShdw blurRad="38100" dist="19050" dir="2700000" algn="tl" rotWithShape="0">
                  <a:schemeClr val="dk1">
                    <a:alpha val="40000"/>
                  </a:schemeClr>
                </a:outerShdw>
              </a:effectLst>
            </a:endParaRPr>
          </a:p>
          <a:p>
            <a:pPr lvl="0"/>
            <a:r>
              <a:rPr lang="vi-VN" sz="2400" dirty="0">
                <a:solidFill>
                  <a:schemeClr val="tx1"/>
                </a:solidFill>
                <a:effectLst>
                  <a:outerShdw blurRad="38100" dist="19050" dir="2700000" algn="tl" rotWithShape="0">
                    <a:schemeClr val="dk1">
                      <a:alpha val="40000"/>
                    </a:schemeClr>
                  </a:outerShdw>
                </a:effectLst>
                <a:sym typeface="+mn-ea"/>
              </a:rPr>
              <a:t>Nifedipine 20mg </a:t>
            </a:r>
            <a:r>
              <a:rPr lang="en-SG" altLang="vi-VN" sz="2400" dirty="0">
                <a:solidFill>
                  <a:schemeClr val="tx1"/>
                </a:solidFill>
                <a:effectLst>
                  <a:outerShdw blurRad="38100" dist="19050" dir="2700000" algn="tl" rotWithShape="0">
                    <a:schemeClr val="dk1">
                      <a:alpha val="40000"/>
                    </a:schemeClr>
                  </a:outerShdw>
                </a:effectLst>
                <a:sym typeface="+mn-ea"/>
              </a:rPr>
              <a:t>1v x 2</a:t>
            </a:r>
            <a:endParaRPr lang="en-US" sz="2400" dirty="0">
              <a:solidFill>
                <a:schemeClr val="tx1"/>
              </a:solidFill>
              <a:effectLst>
                <a:outerShdw blurRad="38100" dist="19050" dir="2700000" algn="tl" rotWithShape="0">
                  <a:schemeClr val="dk1">
                    <a:alpha val="40000"/>
                  </a:schemeClr>
                </a:outerShdw>
              </a:effectLst>
            </a:endParaRPr>
          </a:p>
          <a:p>
            <a:pPr lvl="0"/>
            <a:r>
              <a:rPr lang="vi-VN" sz="2400" dirty="0">
                <a:solidFill>
                  <a:schemeClr val="tx1"/>
                </a:solidFill>
                <a:effectLst>
                  <a:outerShdw blurRad="38100" dist="19050" dir="2700000" algn="tl" rotWithShape="0">
                    <a:schemeClr val="dk1">
                      <a:alpha val="40000"/>
                    </a:schemeClr>
                  </a:outerShdw>
                </a:effectLst>
                <a:sym typeface="+mn-ea"/>
              </a:rPr>
              <a:t>Methyldopa 1 </a:t>
            </a:r>
            <a:r>
              <a:rPr lang="en-SG" altLang="vi-VN" sz="2400" dirty="0">
                <a:solidFill>
                  <a:schemeClr val="tx1"/>
                </a:solidFill>
                <a:effectLst>
                  <a:outerShdw blurRad="38100" dist="19050" dir="2700000" algn="tl" rotWithShape="0">
                    <a:schemeClr val="dk1">
                      <a:alpha val="40000"/>
                    </a:schemeClr>
                  </a:outerShdw>
                </a:effectLst>
                <a:sym typeface="+mn-ea"/>
              </a:rPr>
              <a:t>v s</a:t>
            </a:r>
            <a:endParaRPr lang="en-US" sz="2400" dirty="0">
              <a:solidFill>
                <a:schemeClr val="tx1"/>
              </a:solidFill>
              <a:effectLst>
                <a:outerShdw blurRad="38100" dist="19050" dir="2700000" algn="tl" rotWithShape="0">
                  <a:schemeClr val="dk1">
                    <a:alpha val="40000"/>
                  </a:schemeClr>
                </a:outerShdw>
              </a:effectLst>
            </a:endParaRPr>
          </a:p>
          <a:p>
            <a:pPr lvl="0"/>
            <a:r>
              <a:rPr lang="vi-VN" sz="2400" dirty="0">
                <a:solidFill>
                  <a:schemeClr val="tx1"/>
                </a:solidFill>
                <a:effectLst>
                  <a:outerShdw blurRad="38100" dist="19050" dir="2700000" algn="tl" rotWithShape="0">
                    <a:schemeClr val="dk1">
                      <a:alpha val="40000"/>
                    </a:schemeClr>
                  </a:outerShdw>
                </a:effectLst>
                <a:sym typeface="+mn-ea"/>
              </a:rPr>
              <a:t>Agifuros 40mg </a:t>
            </a:r>
            <a:r>
              <a:rPr lang="en-SG" altLang="vi-VN" sz="2400" dirty="0">
                <a:solidFill>
                  <a:schemeClr val="tx1"/>
                </a:solidFill>
                <a:effectLst>
                  <a:outerShdw blurRad="38100" dist="19050" dir="2700000" algn="tl" rotWithShape="0">
                    <a:schemeClr val="dk1">
                      <a:alpha val="40000"/>
                    </a:schemeClr>
                  </a:outerShdw>
                </a:effectLst>
                <a:sym typeface="+mn-ea"/>
              </a:rPr>
              <a:t>1v s</a:t>
            </a:r>
            <a:endParaRPr lang="en-US" sz="2400" dirty="0">
              <a:solidFill>
                <a:schemeClr val="tx1"/>
              </a:solidFill>
              <a:effectLst>
                <a:outerShdw blurRad="38100" dist="19050" dir="2700000" algn="tl" rotWithShape="0">
                  <a:schemeClr val="dk1">
                    <a:alpha val="40000"/>
                  </a:schemeClr>
                </a:outerShdw>
              </a:effectLst>
            </a:endParaRPr>
          </a:p>
          <a:p>
            <a:pPr lvl="0"/>
            <a:r>
              <a:rPr lang="vi-VN" sz="2400" dirty="0">
                <a:solidFill>
                  <a:schemeClr val="tx1"/>
                </a:solidFill>
                <a:effectLst>
                  <a:outerShdw blurRad="38100" dist="19050" dir="2700000" algn="tl" rotWithShape="0">
                    <a:schemeClr val="dk1">
                      <a:alpha val="40000"/>
                    </a:schemeClr>
                  </a:outerShdw>
                </a:effectLst>
                <a:sym typeface="+mn-ea"/>
              </a:rPr>
              <a:t>Nicorandil 5mg </a:t>
            </a:r>
            <a:r>
              <a:rPr lang="en-SG" altLang="vi-VN" sz="2400" dirty="0">
                <a:solidFill>
                  <a:schemeClr val="tx1"/>
                </a:solidFill>
                <a:effectLst>
                  <a:outerShdw blurRad="38100" dist="19050" dir="2700000" algn="tl" rotWithShape="0">
                    <a:schemeClr val="dk1">
                      <a:alpha val="40000"/>
                    </a:schemeClr>
                  </a:outerShdw>
                </a:effectLst>
                <a:sym typeface="+mn-ea"/>
              </a:rPr>
              <a:t>1 v x 2</a:t>
            </a:r>
            <a:endParaRPr lang="en-US" sz="2400" dirty="0">
              <a:solidFill>
                <a:schemeClr val="tx1"/>
              </a:solidFill>
              <a:effectLst>
                <a:outerShdw blurRad="38100" dist="19050" dir="2700000" algn="tl" rotWithShape="0">
                  <a:schemeClr val="dk1">
                    <a:alpha val="40000"/>
                  </a:schemeClr>
                </a:outerShdw>
              </a:effectLst>
            </a:endParaRPr>
          </a:p>
          <a:p>
            <a:pPr lvl="0"/>
            <a:r>
              <a:rPr lang="vi-VN" sz="2400" dirty="0">
                <a:solidFill>
                  <a:schemeClr val="tx1"/>
                </a:solidFill>
                <a:effectLst>
                  <a:outerShdw blurRad="38100" dist="19050" dir="2700000" algn="tl" rotWithShape="0">
                    <a:schemeClr val="dk1">
                      <a:alpha val="40000"/>
                    </a:schemeClr>
                  </a:outerShdw>
                </a:effectLst>
                <a:sym typeface="+mn-ea"/>
              </a:rPr>
              <a:t>Insulin Glargin </a:t>
            </a:r>
            <a:r>
              <a:rPr lang="en-SG" altLang="vi-VN" sz="2400" dirty="0">
                <a:solidFill>
                  <a:schemeClr val="tx1"/>
                </a:solidFill>
                <a:effectLst>
                  <a:outerShdw blurRad="38100" dist="19050" dir="2700000" algn="tl" rotWithShape="0">
                    <a:schemeClr val="dk1">
                      <a:alpha val="40000"/>
                    </a:schemeClr>
                  </a:outerShdw>
                </a:effectLst>
                <a:sym typeface="+mn-ea"/>
              </a:rPr>
              <a:t>s</a:t>
            </a:r>
            <a:r>
              <a:rPr lang="vi-VN" sz="2400" dirty="0">
                <a:solidFill>
                  <a:schemeClr val="tx1"/>
                </a:solidFill>
                <a:effectLst>
                  <a:outerShdw blurRad="38100" dist="19050" dir="2700000" algn="tl" rotWithShape="0">
                    <a:schemeClr val="dk1">
                      <a:alpha val="40000"/>
                    </a:schemeClr>
                  </a:outerShdw>
                </a:effectLst>
                <a:sym typeface="+mn-ea"/>
              </a:rPr>
              <a:t> 10IU</a:t>
            </a:r>
          </a:p>
        </p:txBody>
      </p:sp>
      <p:sp>
        <p:nvSpPr>
          <p:cNvPr id="4" name="Slide Number Placeholder 3"/>
          <p:cNvSpPr>
            <a:spLocks noGrp="1"/>
          </p:cNvSpPr>
          <p:nvPr>
            <p:ph type="sldNum" sz="quarter" idx="12"/>
          </p:nvPr>
        </p:nvSpPr>
        <p:spPr/>
        <p:txBody>
          <a:bodyPr/>
          <a:lstStyle/>
          <a:p>
            <a:fld id="{59C7CC53-AA6F-4A68-923C-40AE4BD5D118}" type="slidenum">
              <a:rPr lang="en-US" smtClean="0"/>
              <a:t>18</a:t>
            </a:fld>
            <a:endParaRPr lang="en-US"/>
          </a:p>
        </p:txBody>
      </p:sp>
      <p:sp>
        <p:nvSpPr>
          <p:cNvPr id="5" name="Text Box 4"/>
          <p:cNvSpPr txBox="1"/>
          <p:nvPr/>
        </p:nvSpPr>
        <p:spPr>
          <a:xfrm>
            <a:off x="631190" y="1945640"/>
            <a:ext cx="3798570" cy="2676525"/>
          </a:xfrm>
          <a:prstGeom prst="rect">
            <a:avLst/>
          </a:prstGeom>
          <a:noFill/>
        </p:spPr>
        <p:txBody>
          <a:bodyPr wrap="square" rtlCol="0">
            <a:spAutoFit/>
            <a:scene3d>
              <a:camera prst="orthographicFront"/>
              <a:lightRig rig="threePt" dir="t"/>
            </a:scene3d>
          </a:bodyPr>
          <a:lstStyle/>
          <a:p>
            <a:r>
              <a:rPr lang="en-SG" altLang="vi-V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C</a:t>
            </a:r>
            <a:r>
              <a:rPr lang="vi-V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reatinin trong quá trình tái khám: </a:t>
            </a:r>
          </a:p>
          <a:p>
            <a:r>
              <a:rPr lang="vi-V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7/2019: 277 umol/L</a:t>
            </a:r>
            <a:r>
              <a:rPr lang="en-SG" altLang="vi-V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vi-V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12/12/2020: 328 umol/L</a:t>
            </a:r>
            <a:r>
              <a:rPr lang="en-SG" altLang="vi-V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vi-V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15/12: 439umol/L</a:t>
            </a:r>
            <a:r>
              <a:rPr lang="en-SG" altLang="vi-V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p>
          <a:p>
            <a:r>
              <a:rPr lang="vi-V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HBG:75</a:t>
            </a:r>
            <a:r>
              <a:rPr lang="en-SG" altLang="vi-V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vi-V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MCV 67.1</a:t>
            </a:r>
            <a:r>
              <a:rPr lang="en-SG" altLang="vi-V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a:t>
            </a:r>
            <a:r>
              <a:rPr lang="vi-V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MCH: 20.5</a:t>
            </a:r>
            <a:r>
              <a:rPr lang="en-SG" altLang="vi-V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a:t>
            </a:r>
            <a:r>
              <a:rPr lang="vi-V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MCHC: 30.6</a:t>
            </a:r>
          </a:p>
        </p:txBody>
      </p:sp>
      <p:sp>
        <p:nvSpPr>
          <p:cNvPr id="6" name="Title 1"/>
          <p:cNvSpPr>
            <a:spLocks noGrp="1"/>
          </p:cNvSpPr>
          <p:nvPr/>
        </p:nvSpPr>
        <p:spPr>
          <a:xfrm>
            <a:off x="457200" y="496570"/>
            <a:ext cx="8229600" cy="582613"/>
          </a:xfrm>
          <a:prstGeom prst="rect">
            <a:avLst/>
          </a:prstGeom>
          <a:noFill/>
          <a:ln w="9525">
            <a:noFill/>
          </a:ln>
        </p:spPr>
        <p:txBody>
          <a:bodyPr anchor="ct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SG" altLang="en-US" b="1">
                <a:solidFill>
                  <a:schemeClr val="accent2"/>
                </a:solidFill>
                <a:latin typeface="Arial" panose="020B0604020202020204" pitchFamily="34" charset="0"/>
                <a:cs typeface="Arial" panose="020B0604020202020204" pitchFamily="34" charset="0"/>
              </a:rPr>
              <a:t>Tiền căn</a:t>
            </a:r>
          </a:p>
        </p:txBody>
      </p:sp>
    </p:spTree>
    <p:extLst>
      <p:ext uri="{BB962C8B-B14F-4D97-AF65-F5344CB8AC3E}">
        <p14:creationId xmlns:p14="http://schemas.microsoft.com/office/powerpoint/2010/main" val="1275862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0265"/>
            <a:ext cx="8229600" cy="582613"/>
          </a:xfrm>
        </p:spPr>
        <p:txBody>
          <a:bodyPr/>
          <a:lstStyle/>
          <a:p>
            <a:r>
              <a:rPr lang="vi-VN" sz="3200" b="1" dirty="0">
                <a:solidFill>
                  <a:schemeClr val="accent2"/>
                </a:solidFill>
                <a:latin typeface="Arial" panose="020B0604020202020204" pitchFamily="34" charset="0"/>
                <a:cs typeface="Arial" panose="020B0604020202020204" pitchFamily="34" charset="0"/>
              </a:rPr>
              <a:t>Lược qua các cơ quan</a:t>
            </a:r>
            <a:br>
              <a:rPr lang="vi-VN" sz="3200" b="1" dirty="0">
                <a:solidFill>
                  <a:schemeClr val="accent2"/>
                </a:solidFill>
                <a:latin typeface="Arial" panose="020B0604020202020204" pitchFamily="34" charset="0"/>
                <a:cs typeface="Arial" panose="020B0604020202020204" pitchFamily="34" charset="0"/>
              </a:rPr>
            </a:br>
            <a:r>
              <a:rPr lang="vi-VN" sz="3200" b="1" dirty="0">
                <a:solidFill>
                  <a:schemeClr val="accent2"/>
                </a:solidFill>
                <a:latin typeface="Arial" panose="020B0604020202020204" pitchFamily="34" charset="0"/>
                <a:cs typeface="Arial" panose="020B0604020202020204" pitchFamily="34" charset="0"/>
              </a:rPr>
              <a:t>(sau nhập viện 7 ngày) </a:t>
            </a:r>
            <a:br>
              <a:rPr lang="en-US" sz="3200" b="1" dirty="0">
                <a:solidFill>
                  <a:schemeClr val="accent2"/>
                </a:solidFill>
                <a:latin typeface="Arial" panose="020B0604020202020204" pitchFamily="34" charset="0"/>
                <a:cs typeface="Arial" panose="020B0604020202020204" pitchFamily="34" charset="0"/>
              </a:rPr>
            </a:br>
            <a:endParaRPr lang="en-US" sz="3200" b="1" dirty="0">
              <a:solidFill>
                <a:schemeClr val="accent2"/>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964690"/>
            <a:ext cx="8229600" cy="3735705"/>
          </a:xfrm>
        </p:spPr>
        <p:txBody>
          <a:bodyPr>
            <a:scene3d>
              <a:camera prst="orthographicFront"/>
              <a:lightRig rig="threePt" dir="t"/>
            </a:scene3d>
          </a:bodyPr>
          <a:lstStyle/>
          <a:p>
            <a:r>
              <a:rPr lang="vi-V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Tim mạch: không đau ngực, không hồi hộp, không đánh trống ngực</a:t>
            </a:r>
            <a:endParaRPr lang="en-US"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r>
              <a:rPr lang="vi-V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Hô hấp: không khó thở, không ho</a:t>
            </a:r>
            <a:endParaRPr lang="en-US"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r>
              <a:rPr lang="vi-V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Tiêu hóa: không đau bụng, ăn uống tạm (cháo), tiêu phân đen lượng ít 1 lần/ ngày</a:t>
            </a:r>
            <a:endParaRPr lang="en-US"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r>
              <a:rPr lang="vi-V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Tiết niệu: </a:t>
            </a:r>
            <a:endParaRPr lang="en-US"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r>
              <a:rPr lang="vi-V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Thần kinh: không sốt, không đau đầu, không chóng mặt</a:t>
            </a:r>
            <a:endParaRPr lang="en-US"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r>
              <a:rPr lang="vi-V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Cơ xương khớp: không đau nhức các khớp.</a:t>
            </a:r>
            <a:endParaRPr lang="en-US"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endParaRPr lang="en-US"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9279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620688"/>
            <a:ext cx="8229600" cy="582613"/>
          </a:xfrm>
        </p:spPr>
        <p:txBody>
          <a:bodyPr/>
          <a:lstStyle/>
          <a:p>
            <a:pPr algn="ctr"/>
            <a:r>
              <a:rPr lang="en-SG" altLang="en-US" sz="4000" b="1">
                <a:solidFill>
                  <a:srgbClr val="C00000"/>
                </a:solidFill>
              </a:rPr>
              <a:t>Mục tiêu bài học</a:t>
            </a:r>
          </a:p>
        </p:txBody>
      </p:sp>
      <p:sp>
        <p:nvSpPr>
          <p:cNvPr id="3" name="Content Placeholder 2"/>
          <p:cNvSpPr>
            <a:spLocks noGrp="1"/>
          </p:cNvSpPr>
          <p:nvPr>
            <p:ph idx="1"/>
          </p:nvPr>
        </p:nvSpPr>
        <p:spPr>
          <a:xfrm>
            <a:off x="457200" y="1590040"/>
            <a:ext cx="8311952" cy="4953000"/>
          </a:xfrm>
        </p:spPr>
        <p:txBody>
          <a:bodyPr/>
          <a:lstStyle/>
          <a:p>
            <a:pPr marL="514350" indent="-514350" algn="just">
              <a:spcBef>
                <a:spcPts val="600"/>
              </a:spcBef>
              <a:buFont typeface="+mj-lt"/>
              <a:buAutoNum type="arabicPeriod"/>
            </a:pPr>
            <a:r>
              <a:rPr lang="en-US" sz="2800"/>
              <a:t>Nắm được chiến lược điều trị bệnh thận mạn theo các giai đoạn</a:t>
            </a:r>
          </a:p>
          <a:p>
            <a:pPr marL="514350" indent="-514350" algn="just">
              <a:spcBef>
                <a:spcPts val="600"/>
              </a:spcBef>
              <a:buFont typeface="+mj-lt"/>
              <a:buAutoNum type="arabicPeriod"/>
            </a:pPr>
            <a:r>
              <a:rPr lang="en-US" sz="2800"/>
              <a:t>Kiểm soát các yếu tố thúc đẩy mất chức năng thận ở bệnh nhân bệnh thận mạn</a:t>
            </a:r>
          </a:p>
          <a:p>
            <a:pPr marL="514350" indent="-514350" algn="just">
              <a:spcBef>
                <a:spcPts val="600"/>
              </a:spcBef>
              <a:buFont typeface="+mj-lt"/>
              <a:buAutoNum type="arabicPeriod"/>
            </a:pPr>
            <a:r>
              <a:rPr lang="en-US" sz="2800"/>
              <a:t>Nắm được mục tiêu điều trị các biến chứng của bệnh thận mạn</a:t>
            </a:r>
          </a:p>
          <a:p>
            <a:pPr marL="514350" indent="-514350" algn="just">
              <a:spcBef>
                <a:spcPts val="600"/>
              </a:spcBef>
              <a:buFont typeface="+mj-lt"/>
              <a:buAutoNum type="arabicPeriod"/>
            </a:pPr>
            <a:r>
              <a:rPr lang="en-US" sz="2800"/>
              <a:t>Điều trị các biến chứng của bệnh thận mạn: chỉ định, chọn lựa, theo dõi hiệu quả </a:t>
            </a:r>
          </a:p>
        </p:txBody>
      </p:sp>
      <p:sp>
        <p:nvSpPr>
          <p:cNvPr id="4" name="Slide Number Placeholder 3"/>
          <p:cNvSpPr>
            <a:spLocks noGrp="1"/>
          </p:cNvSpPr>
          <p:nvPr>
            <p:ph type="sldNum" sz="quarter" idx="12"/>
          </p:nvPr>
        </p:nvSpPr>
        <p:spPr/>
        <p:txBody>
          <a:bodyPr/>
          <a:lstStyle/>
          <a:p>
            <a:fld id="{59C7CC53-AA6F-4A68-923C-40AE4BD5D118}" type="slidenum">
              <a:rPr lang="en-US" smtClean="0"/>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3080" y="571500"/>
            <a:ext cx="8229600" cy="582613"/>
          </a:xfrm>
        </p:spPr>
        <p:txBody>
          <a:bodyPr/>
          <a:lstStyle/>
          <a:p>
            <a:r>
              <a:rPr lang="en-SG" altLang="en-US" sz="3200" b="1">
                <a:solidFill>
                  <a:schemeClr val="accent2"/>
                </a:solidFill>
              </a:rPr>
              <a:t>Khám</a:t>
            </a:r>
          </a:p>
        </p:txBody>
      </p:sp>
      <p:sp>
        <p:nvSpPr>
          <p:cNvPr id="3" name="Content Placeholder 2"/>
          <p:cNvSpPr>
            <a:spLocks noGrp="1"/>
          </p:cNvSpPr>
          <p:nvPr>
            <p:ph idx="1"/>
          </p:nvPr>
        </p:nvSpPr>
        <p:spPr>
          <a:xfrm>
            <a:off x="382905" y="1425575"/>
            <a:ext cx="8229600" cy="4953000"/>
          </a:xfrm>
        </p:spPr>
        <p:txBody>
          <a:bodyPr>
            <a:scene3d>
              <a:camera prst="orthographicFront"/>
              <a:lightRig rig="threePt" dir="t"/>
            </a:scene3d>
          </a:bodyPr>
          <a:lstStyle/>
          <a:p>
            <a:pPr marL="0" indent="0">
              <a:lnSpc>
                <a:spcPct val="100000"/>
              </a:lnSpc>
              <a:buNone/>
            </a:pPr>
            <a:r>
              <a:rPr lang="vi-V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Khám vùng</a:t>
            </a:r>
          </a:p>
          <a:p>
            <a:pPr marL="0" indent="0">
              <a:lnSpc>
                <a:spcPct val="100000"/>
              </a:lnSpc>
              <a:buNone/>
            </a:pPr>
            <a:r>
              <a:rPr lang="vi-V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Đầu mặt cổ</a:t>
            </a:r>
            <a:r>
              <a:rPr lang="en-SG" altLang="vi-V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vi-V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Cân đối, kết mạc mắt không vàng</a:t>
            </a:r>
            <a:r>
              <a:rPr lang="en-SG" altLang="vi-V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vi-V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Tuyến giáp không to</a:t>
            </a:r>
            <a:r>
              <a:rPr lang="en-SG" altLang="vi-V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vi-V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Hạch ngoại biên không sờ chạm</a:t>
            </a:r>
          </a:p>
          <a:p>
            <a:pPr marL="1905" indent="0">
              <a:lnSpc>
                <a:spcPct val="100000"/>
              </a:lnSpc>
              <a:buNone/>
            </a:pPr>
            <a:r>
              <a:rPr lang="vi-V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Tim: Mỏm tim ở khoang liên sườn V đường trung đòn trái, diện đập 1x1cm</a:t>
            </a:r>
            <a:r>
              <a:rPr lang="en-SG" altLang="vi-V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vi-V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T1, T2 đều rõ, tần số 94 lần/phút</a:t>
            </a:r>
            <a:r>
              <a:rPr lang="en-SG" altLang="vi-V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vi-V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Không ổ đập bất thường, không rung miêu, không dấu nảy trước ngực</a:t>
            </a:r>
            <a:r>
              <a:rPr lang="en-SG" altLang="vi-V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r>
              <a:rPr lang="vi-VN"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Không âm thổi bất thường</a:t>
            </a:r>
            <a:r>
              <a:rPr lang="en-US"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 </a:t>
            </a:r>
          </a:p>
          <a:p>
            <a:pPr marL="1905" indent="0">
              <a:lnSpc>
                <a:spcPct val="100000"/>
              </a:lnSpc>
              <a:buNone/>
            </a:pPr>
            <a:r>
              <a:rPr lang="en-SG" altLang="en-US"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Phổi trong, không ran</a:t>
            </a:r>
          </a:p>
          <a:p>
            <a:pPr marL="1905" indent="0">
              <a:lnSpc>
                <a:spcPct val="100000"/>
              </a:lnSpc>
              <a:buNone/>
            </a:pPr>
            <a:r>
              <a:rPr lang="en-SG" altLang="en-US"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Bụng mềm</a:t>
            </a:r>
          </a:p>
          <a:p>
            <a:pPr marL="1905" indent="0">
              <a:lnSpc>
                <a:spcPct val="100000"/>
              </a:lnSpc>
              <a:buNone/>
            </a:pPr>
            <a:r>
              <a:rPr lang="en-SG" altLang="en-US"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sym typeface="+mn-ea"/>
              </a:rPr>
              <a:t>Các cơ quan khác chưa phát hiện bất thường</a:t>
            </a:r>
            <a:endParaRPr lang="en-US"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1905" indent="0">
              <a:buNone/>
            </a:pPr>
            <a:endParaRPr lang="en-US" sz="2400" dirty="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9C7CC53-AA6F-4A68-923C-40AE4BD5D118}" type="slidenum">
              <a:rPr lang="en-US" smtClean="0"/>
              <a:t>20</a:t>
            </a:fld>
            <a:endParaRPr lang="en-US"/>
          </a:p>
        </p:txBody>
      </p:sp>
    </p:spTree>
    <p:extLst>
      <p:ext uri="{BB962C8B-B14F-4D97-AF65-F5344CB8AC3E}">
        <p14:creationId xmlns:p14="http://schemas.microsoft.com/office/powerpoint/2010/main" val="1990567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862455"/>
            <a:ext cx="8229600" cy="2675890"/>
          </a:xfrm>
        </p:spPr>
        <p:txBody>
          <a:bodyPr/>
          <a:lstStyle/>
          <a:p>
            <a:pPr marL="0" lvl="0" indent="0">
              <a:buNone/>
            </a:pPr>
            <a:r>
              <a:rPr lang="vi-VN" sz="2400" b="1" dirty="0">
                <a:solidFill>
                  <a:schemeClr val="tx1">
                    <a:alpha val="55000"/>
                  </a:schemeClr>
                </a:solidFill>
                <a:effectLst/>
                <a:latin typeface="Arial" panose="020B0604020202020204" pitchFamily="34" charset="0"/>
                <a:ea typeface="Calibri" panose="020F0502020204030204" charset="0"/>
                <a:cs typeface="Arial" panose="020B0604020202020204" pitchFamily="34" charset="0"/>
              </a:rPr>
              <a:t>NSTQDDTT 13/1 (6 ngày sau NV):</a:t>
            </a:r>
            <a:endParaRPr lang="en-US" sz="2400" dirty="0">
              <a:solidFill>
                <a:schemeClr val="tx1">
                  <a:alpha val="55000"/>
                </a:schemeClr>
              </a:solidFill>
              <a:effectLst/>
              <a:latin typeface="Arial" panose="020B0604020202020204" pitchFamily="34" charset="0"/>
              <a:ea typeface="Calibri" panose="020F0502020204030204" charset="0"/>
              <a:cs typeface="Arial" panose="020B0604020202020204" pitchFamily="34" charset="0"/>
            </a:endParaRPr>
          </a:p>
          <a:p>
            <a:pPr marL="457200"/>
            <a:r>
              <a:rPr lang="vi-VN" sz="2400" dirty="0">
                <a:solidFill>
                  <a:schemeClr val="tx1">
                    <a:alpha val="55000"/>
                  </a:schemeClr>
                </a:solidFill>
                <a:effectLst/>
                <a:latin typeface="Arial" panose="020B0604020202020204" pitchFamily="34" charset="0"/>
                <a:ea typeface="Calibri" panose="020F0502020204030204" charset="0"/>
                <a:cs typeface="Arial" panose="020B0604020202020204" pitchFamily="34" charset="0"/>
              </a:rPr>
              <a:t>GERD LA-A. Viêm xuất huyết dưới niêm mạc phình vị - thân vị. Viêm trợt sung huyết phù nề hang vị - tiền môn vị. Clotest (-).</a:t>
            </a:r>
            <a:endParaRPr lang="en-US" sz="2400" dirty="0">
              <a:solidFill>
                <a:schemeClr val="tx1">
                  <a:alpha val="55000"/>
                </a:schemeClr>
              </a:solidFill>
              <a:effectLst/>
              <a:latin typeface="Arial" panose="020B0604020202020204" pitchFamily="34" charset="0"/>
              <a:ea typeface="Calibri" panose="020F0502020204030204" charset="0"/>
              <a:cs typeface="Arial" panose="020B0604020202020204" pitchFamily="34" charset="0"/>
            </a:endParaRPr>
          </a:p>
          <a:p>
            <a:pPr marL="0" lvl="0" indent="0">
              <a:buNone/>
            </a:pPr>
            <a:r>
              <a:rPr lang="vi-VN" sz="2400" b="1" dirty="0">
                <a:solidFill>
                  <a:schemeClr val="tx1">
                    <a:alpha val="55000"/>
                  </a:schemeClr>
                </a:solidFill>
                <a:effectLst/>
                <a:latin typeface="Arial" panose="020B0604020202020204" pitchFamily="34" charset="0"/>
                <a:ea typeface="Calibri" panose="020F0502020204030204" charset="0"/>
                <a:cs typeface="Arial" panose="020B0604020202020204" pitchFamily="34" charset="0"/>
              </a:rPr>
              <a:t>Cấy NT 15/1 (7 ngày sau NV):</a:t>
            </a:r>
            <a:r>
              <a:rPr lang="vi-VN" sz="2400" dirty="0">
                <a:solidFill>
                  <a:schemeClr val="tx1">
                    <a:alpha val="55000"/>
                  </a:schemeClr>
                </a:solidFill>
                <a:effectLst/>
                <a:latin typeface="Arial" panose="020B0604020202020204" pitchFamily="34" charset="0"/>
                <a:ea typeface="Calibri" panose="020F0502020204030204" charset="0"/>
                <a:cs typeface="Arial" panose="020B0604020202020204" pitchFamily="34" charset="0"/>
              </a:rPr>
              <a:t> không mọc.</a:t>
            </a:r>
          </a:p>
        </p:txBody>
      </p:sp>
      <p:sp>
        <p:nvSpPr>
          <p:cNvPr id="3" name="Title 1"/>
          <p:cNvSpPr>
            <a:spLocks noGrp="1"/>
          </p:cNvSpPr>
          <p:nvPr/>
        </p:nvSpPr>
        <p:spPr>
          <a:xfrm>
            <a:off x="457200" y="728980"/>
            <a:ext cx="8229600" cy="582613"/>
          </a:xfrm>
          <a:prstGeom prst="rect">
            <a:avLst/>
          </a:prstGeom>
          <a:noFill/>
          <a:ln w="9525">
            <a:noFill/>
          </a:ln>
        </p:spPr>
        <p:txBody>
          <a:bodyPr anchor="ct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SG" altLang="en-US" b="1">
                <a:solidFill>
                  <a:schemeClr val="accent2"/>
                </a:solidFill>
              </a:rPr>
              <a:t>Cận lâm sàng</a:t>
            </a:r>
          </a:p>
        </p:txBody>
      </p:sp>
    </p:spTree>
    <p:extLst>
      <p:ext uri="{BB962C8B-B14F-4D97-AF65-F5344CB8AC3E}">
        <p14:creationId xmlns:p14="http://schemas.microsoft.com/office/powerpoint/2010/main" val="2686061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70936" y="953098"/>
          <a:ext cx="8608060" cy="4731385"/>
        </p:xfrm>
        <a:graphic>
          <a:graphicData uri="http://schemas.openxmlformats.org/drawingml/2006/table">
            <a:tbl>
              <a:tblPr bandRow="1">
                <a:tableStyleId>{1E171933-4619-4E11-9A3F-F7608DF75F80}</a:tableStyleId>
              </a:tblPr>
              <a:tblGrid>
                <a:gridCol w="1906270">
                  <a:extLst>
                    <a:ext uri="{9D8B030D-6E8A-4147-A177-3AD203B41FA5}">
                      <a16:colId xmlns:a16="http://schemas.microsoft.com/office/drawing/2014/main" val="20000"/>
                    </a:ext>
                  </a:extLst>
                </a:gridCol>
                <a:gridCol w="1259840">
                  <a:extLst>
                    <a:ext uri="{9D8B030D-6E8A-4147-A177-3AD203B41FA5}">
                      <a16:colId xmlns:a16="http://schemas.microsoft.com/office/drawing/2014/main" val="20001"/>
                    </a:ext>
                  </a:extLst>
                </a:gridCol>
                <a:gridCol w="1134110">
                  <a:extLst>
                    <a:ext uri="{9D8B030D-6E8A-4147-A177-3AD203B41FA5}">
                      <a16:colId xmlns:a16="http://schemas.microsoft.com/office/drawing/2014/main" val="20002"/>
                    </a:ext>
                  </a:extLst>
                </a:gridCol>
                <a:gridCol w="1300480">
                  <a:extLst>
                    <a:ext uri="{9D8B030D-6E8A-4147-A177-3AD203B41FA5}">
                      <a16:colId xmlns:a16="http://schemas.microsoft.com/office/drawing/2014/main" val="20003"/>
                    </a:ext>
                  </a:extLst>
                </a:gridCol>
                <a:gridCol w="1374140">
                  <a:extLst>
                    <a:ext uri="{9D8B030D-6E8A-4147-A177-3AD203B41FA5}">
                      <a16:colId xmlns:a16="http://schemas.microsoft.com/office/drawing/2014/main" val="20004"/>
                    </a:ext>
                  </a:extLst>
                </a:gridCol>
                <a:gridCol w="1633220">
                  <a:extLst>
                    <a:ext uri="{9D8B030D-6E8A-4147-A177-3AD203B41FA5}">
                      <a16:colId xmlns:a16="http://schemas.microsoft.com/office/drawing/2014/main" val="20005"/>
                    </a:ext>
                  </a:extLst>
                </a:gridCol>
              </a:tblGrid>
              <a:tr h="915670">
                <a:tc>
                  <a:txBody>
                    <a:bodyPr/>
                    <a:lstStyle/>
                    <a:p>
                      <a:pPr algn="ctr">
                        <a:lnSpc>
                          <a:spcPct val="115000"/>
                        </a:lnSpc>
                        <a:spcAft>
                          <a:spcPts val="1000"/>
                        </a:spcAft>
                      </a:pPr>
                      <a:r>
                        <a:rPr lang="vi-VN" sz="2000">
                          <a:effectLst/>
                        </a:rPr>
                        <a:t> </a:t>
                      </a:r>
                    </a:p>
                  </a:txBody>
                  <a:tcPr marL="51435" marR="51435" marT="0" marB="0" anchor="ctr"/>
                </a:tc>
                <a:tc>
                  <a:txBody>
                    <a:bodyPr/>
                    <a:lstStyle/>
                    <a:p>
                      <a:pPr algn="ctr">
                        <a:lnSpc>
                          <a:spcPct val="115000"/>
                        </a:lnSpc>
                        <a:spcAft>
                          <a:spcPts val="1000"/>
                        </a:spcAft>
                      </a:pPr>
                      <a:r>
                        <a:rPr lang="vi-VN" sz="2000">
                          <a:effectLst/>
                        </a:rPr>
                        <a:t>NV 13h30 7/1</a:t>
                      </a:r>
                    </a:p>
                  </a:txBody>
                  <a:tcPr marL="51435" marR="51435" marT="0" marB="0" anchor="ctr"/>
                </a:tc>
                <a:tc>
                  <a:txBody>
                    <a:bodyPr/>
                    <a:lstStyle/>
                    <a:p>
                      <a:pPr algn="ctr">
                        <a:lnSpc>
                          <a:spcPct val="115000"/>
                        </a:lnSpc>
                        <a:spcAft>
                          <a:spcPts val="1000"/>
                        </a:spcAft>
                      </a:pPr>
                      <a:r>
                        <a:rPr lang="vi-VN" sz="2000">
                          <a:effectLst/>
                        </a:rPr>
                        <a:t>19h15 8/1 </a:t>
                      </a:r>
                    </a:p>
                  </a:txBody>
                  <a:tcPr marL="51435" marR="51435" marT="0" marB="0" anchor="ctr"/>
                </a:tc>
                <a:tc>
                  <a:txBody>
                    <a:bodyPr/>
                    <a:lstStyle/>
                    <a:p>
                      <a:pPr algn="ctr">
                        <a:lnSpc>
                          <a:spcPct val="115000"/>
                        </a:lnSpc>
                        <a:spcAft>
                          <a:spcPts val="1000"/>
                        </a:spcAft>
                      </a:pPr>
                      <a:r>
                        <a:rPr lang="vi-VN" sz="2000">
                          <a:effectLst/>
                        </a:rPr>
                        <a:t>7h 9/1 </a:t>
                      </a:r>
                    </a:p>
                  </a:txBody>
                  <a:tcPr marL="51435" marR="51435" marT="0" marB="0" anchor="ctr"/>
                </a:tc>
                <a:tc>
                  <a:txBody>
                    <a:bodyPr/>
                    <a:lstStyle/>
                    <a:p>
                      <a:pPr algn="ctr">
                        <a:lnSpc>
                          <a:spcPct val="115000"/>
                        </a:lnSpc>
                        <a:spcAft>
                          <a:spcPts val="1000"/>
                        </a:spcAft>
                      </a:pPr>
                      <a:r>
                        <a:rPr lang="vi-VN" sz="2000">
                          <a:effectLst/>
                        </a:rPr>
                        <a:t>5h30 11/1 </a:t>
                      </a:r>
                    </a:p>
                  </a:txBody>
                  <a:tcPr marL="51435" marR="51435" marT="0" marB="0" anchor="ctr"/>
                </a:tc>
                <a:tc>
                  <a:txBody>
                    <a:bodyPr/>
                    <a:lstStyle/>
                    <a:p>
                      <a:pPr algn="ctr">
                        <a:lnSpc>
                          <a:spcPct val="115000"/>
                        </a:lnSpc>
                        <a:spcAft>
                          <a:spcPts val="1000"/>
                        </a:spcAft>
                      </a:pPr>
                      <a:r>
                        <a:rPr lang="vi-VN" sz="2000">
                          <a:effectLst/>
                        </a:rPr>
                        <a:t>7h 12/1</a:t>
                      </a:r>
                    </a:p>
                  </a:txBody>
                  <a:tcPr marL="51435" marR="51435" marT="0" marB="0" anchor="ctr"/>
                </a:tc>
                <a:extLst>
                  <a:ext uri="{0D108BD9-81ED-4DB2-BD59-A6C34878D82A}">
                    <a16:rowId xmlns:a16="http://schemas.microsoft.com/office/drawing/2014/main" val="10000"/>
                  </a:ext>
                </a:extLst>
              </a:tr>
              <a:tr h="616585">
                <a:tc>
                  <a:txBody>
                    <a:bodyPr/>
                    <a:lstStyle/>
                    <a:p>
                      <a:pPr algn="ctr">
                        <a:lnSpc>
                          <a:spcPct val="115000"/>
                        </a:lnSpc>
                        <a:spcAft>
                          <a:spcPts val="1000"/>
                        </a:spcAft>
                      </a:pPr>
                      <a:r>
                        <a:rPr lang="vi-VN" sz="2000">
                          <a:effectLst/>
                        </a:rPr>
                        <a:t>Ure</a:t>
                      </a:r>
                    </a:p>
                    <a:p>
                      <a:pPr algn="ctr">
                        <a:lnSpc>
                          <a:spcPct val="115000"/>
                        </a:lnSpc>
                        <a:spcAft>
                          <a:spcPts val="1000"/>
                        </a:spcAft>
                      </a:pPr>
                      <a:r>
                        <a:rPr lang="en-US" altLang="vi-VN" sz="2000">
                          <a:effectLst/>
                        </a:rPr>
                        <a:t>mmol/L</a:t>
                      </a:r>
                    </a:p>
                  </a:txBody>
                  <a:tcPr marL="51435" marR="51435" marT="0" marB="0" anchor="ctr"/>
                </a:tc>
                <a:tc>
                  <a:txBody>
                    <a:bodyPr/>
                    <a:lstStyle/>
                    <a:p>
                      <a:pPr algn="ctr">
                        <a:lnSpc>
                          <a:spcPct val="115000"/>
                        </a:lnSpc>
                        <a:spcAft>
                          <a:spcPts val="1000"/>
                        </a:spcAft>
                      </a:pPr>
                      <a:r>
                        <a:rPr lang="vi-VN" sz="2000">
                          <a:effectLst/>
                        </a:rPr>
                        <a:t> </a:t>
                      </a:r>
                    </a:p>
                  </a:txBody>
                  <a:tcPr marL="51435" marR="51435" marT="0" marB="0" anchor="ctr"/>
                </a:tc>
                <a:tc>
                  <a:txBody>
                    <a:bodyPr/>
                    <a:lstStyle/>
                    <a:p>
                      <a:pPr marL="457200" algn="ctr"/>
                      <a:r>
                        <a:rPr lang="vi-VN" sz="2000">
                          <a:effectLst/>
                        </a:rPr>
                        <a:t>17.8</a:t>
                      </a:r>
                    </a:p>
                  </a:txBody>
                  <a:tcPr marL="51435" marR="51435" marT="0" marB="0" anchor="ctr"/>
                </a:tc>
                <a:tc>
                  <a:txBody>
                    <a:bodyPr/>
                    <a:lstStyle/>
                    <a:p>
                      <a:pPr algn="ctr">
                        <a:lnSpc>
                          <a:spcPct val="115000"/>
                        </a:lnSpc>
                        <a:spcAft>
                          <a:spcPts val="1000"/>
                        </a:spcAft>
                      </a:pPr>
                      <a:r>
                        <a:rPr lang="vi-VN" sz="2000">
                          <a:effectLst/>
                        </a:rPr>
                        <a:t>42.8</a:t>
                      </a:r>
                    </a:p>
                  </a:txBody>
                  <a:tcPr marL="51435" marR="51435" marT="0" marB="0" anchor="ctr"/>
                </a:tc>
                <a:tc>
                  <a:txBody>
                    <a:bodyPr/>
                    <a:lstStyle/>
                    <a:p>
                      <a:pPr marL="457200" algn="ctr"/>
                      <a:r>
                        <a:rPr lang="vi-VN" sz="2000">
                          <a:effectLst/>
                        </a:rPr>
                        <a:t>27.4 </a:t>
                      </a:r>
                    </a:p>
                  </a:txBody>
                  <a:tcPr marL="51435" marR="51435" marT="0" marB="0" anchor="ctr"/>
                </a:tc>
                <a:tc>
                  <a:txBody>
                    <a:bodyPr/>
                    <a:lstStyle/>
                    <a:p>
                      <a:pPr marL="457200" algn="ctr"/>
                      <a:r>
                        <a:rPr lang="vi-VN" sz="2000">
                          <a:effectLst/>
                        </a:rPr>
                        <a:t>13.48</a:t>
                      </a:r>
                    </a:p>
                  </a:txBody>
                  <a:tcPr marL="51435" marR="51435" marT="0" marB="0" anchor="ctr"/>
                </a:tc>
                <a:extLst>
                  <a:ext uri="{0D108BD9-81ED-4DB2-BD59-A6C34878D82A}">
                    <a16:rowId xmlns:a16="http://schemas.microsoft.com/office/drawing/2014/main" val="10001"/>
                  </a:ext>
                </a:extLst>
              </a:tr>
              <a:tr h="739775">
                <a:tc>
                  <a:txBody>
                    <a:bodyPr/>
                    <a:lstStyle/>
                    <a:p>
                      <a:pPr algn="ctr">
                        <a:lnSpc>
                          <a:spcPct val="115000"/>
                        </a:lnSpc>
                        <a:spcAft>
                          <a:spcPts val="1000"/>
                        </a:spcAft>
                      </a:pPr>
                      <a:r>
                        <a:rPr lang="vi-VN" sz="2000" b="1">
                          <a:solidFill>
                            <a:srgbClr val="FF0000"/>
                          </a:solidFill>
                          <a:effectLst/>
                        </a:rPr>
                        <a:t>Creatinin</a:t>
                      </a:r>
                    </a:p>
                    <a:p>
                      <a:pPr algn="ctr">
                        <a:lnSpc>
                          <a:spcPct val="115000"/>
                        </a:lnSpc>
                        <a:spcAft>
                          <a:spcPts val="1000"/>
                        </a:spcAft>
                      </a:pPr>
                      <a:r>
                        <a:rPr lang="vi-VN" sz="2000" b="1">
                          <a:solidFill>
                            <a:srgbClr val="FF0000"/>
                          </a:solidFill>
                          <a:effectLst/>
                          <a:sym typeface="+mn-ea"/>
                        </a:rPr>
                        <a:t>umol/L</a:t>
                      </a:r>
                    </a:p>
                  </a:txBody>
                  <a:tcPr marL="51435" marR="51435" marT="0" marB="0" anchor="ctr"/>
                </a:tc>
                <a:tc>
                  <a:txBody>
                    <a:bodyPr/>
                    <a:lstStyle/>
                    <a:p>
                      <a:pPr algn="ctr">
                        <a:lnSpc>
                          <a:spcPct val="115000"/>
                        </a:lnSpc>
                        <a:spcAft>
                          <a:spcPts val="1000"/>
                        </a:spcAft>
                      </a:pPr>
                      <a:r>
                        <a:rPr lang="vi-VN" sz="2400" b="0">
                          <a:solidFill>
                            <a:srgbClr val="FF0000"/>
                          </a:solidFill>
                          <a:effectLst/>
                        </a:rPr>
                        <a:t>419 </a:t>
                      </a:r>
                    </a:p>
                  </a:txBody>
                  <a:tcPr marL="51435" marR="51435" marT="0" marB="0" anchor="ctr"/>
                </a:tc>
                <a:tc>
                  <a:txBody>
                    <a:bodyPr/>
                    <a:lstStyle/>
                    <a:p>
                      <a:pPr algn="ctr">
                        <a:lnSpc>
                          <a:spcPct val="115000"/>
                        </a:lnSpc>
                        <a:spcAft>
                          <a:spcPts val="1000"/>
                        </a:spcAft>
                      </a:pPr>
                      <a:r>
                        <a:rPr lang="vi-VN" sz="2400" b="0">
                          <a:solidFill>
                            <a:srgbClr val="FF0000"/>
                          </a:solidFill>
                          <a:effectLst/>
                        </a:rPr>
                        <a:t>165</a:t>
                      </a:r>
                    </a:p>
                  </a:txBody>
                  <a:tcPr marL="51435" marR="51435" marT="0" marB="0" anchor="ctr"/>
                </a:tc>
                <a:tc>
                  <a:txBody>
                    <a:bodyPr/>
                    <a:lstStyle/>
                    <a:p>
                      <a:pPr marL="457200" algn="ctr"/>
                      <a:r>
                        <a:rPr lang="vi-VN" sz="2400" b="0">
                          <a:solidFill>
                            <a:srgbClr val="FF0000"/>
                          </a:solidFill>
                          <a:effectLst/>
                        </a:rPr>
                        <a:t>341</a:t>
                      </a:r>
                    </a:p>
                  </a:txBody>
                  <a:tcPr marL="51435" marR="51435" marT="0" marB="0" anchor="ctr"/>
                </a:tc>
                <a:tc>
                  <a:txBody>
                    <a:bodyPr/>
                    <a:lstStyle/>
                    <a:p>
                      <a:pPr marL="457200" algn="ctr"/>
                      <a:r>
                        <a:rPr lang="vi-VN" sz="2400" b="0">
                          <a:solidFill>
                            <a:srgbClr val="FF0000"/>
                          </a:solidFill>
                          <a:effectLst/>
                        </a:rPr>
                        <a:t>303.6</a:t>
                      </a:r>
                    </a:p>
                  </a:txBody>
                  <a:tcPr marL="51435" marR="51435" marT="0" marB="0" anchor="ctr"/>
                </a:tc>
                <a:tc>
                  <a:txBody>
                    <a:bodyPr/>
                    <a:lstStyle/>
                    <a:p>
                      <a:pPr marL="457200" algn="ctr"/>
                      <a:r>
                        <a:rPr lang="vi-VN" sz="2400" b="0">
                          <a:solidFill>
                            <a:srgbClr val="FF0000"/>
                          </a:solidFill>
                          <a:effectLst/>
                        </a:rPr>
                        <a:t>241.6</a:t>
                      </a:r>
                    </a:p>
                  </a:txBody>
                  <a:tcPr marL="51435" marR="51435" marT="0" marB="0" anchor="ctr"/>
                </a:tc>
                <a:extLst>
                  <a:ext uri="{0D108BD9-81ED-4DB2-BD59-A6C34878D82A}">
                    <a16:rowId xmlns:a16="http://schemas.microsoft.com/office/drawing/2014/main" val="10002"/>
                  </a:ext>
                </a:extLst>
              </a:tr>
              <a:tr h="739775">
                <a:tc>
                  <a:txBody>
                    <a:bodyPr/>
                    <a:lstStyle/>
                    <a:p>
                      <a:pPr algn="ctr">
                        <a:lnSpc>
                          <a:spcPct val="115000"/>
                        </a:lnSpc>
                        <a:spcAft>
                          <a:spcPts val="1000"/>
                        </a:spcAft>
                      </a:pPr>
                      <a:r>
                        <a:rPr lang="vi-VN" sz="2000">
                          <a:effectLst/>
                        </a:rPr>
                        <a:t>Na</a:t>
                      </a:r>
                    </a:p>
                  </a:txBody>
                  <a:tcPr marL="68580" marR="68580" marT="0" marB="0" anchor="ctr"/>
                </a:tc>
                <a:tc>
                  <a:txBody>
                    <a:bodyPr/>
                    <a:lstStyle/>
                    <a:p>
                      <a:pPr marL="457200" algn="ctr"/>
                      <a:r>
                        <a:rPr lang="vi-VN" sz="2000">
                          <a:effectLst/>
                        </a:rPr>
                        <a:t>109.2</a:t>
                      </a:r>
                    </a:p>
                  </a:txBody>
                  <a:tcPr marL="68580" marR="68580" marT="0" marB="0" anchor="ctr"/>
                </a:tc>
                <a:tc>
                  <a:txBody>
                    <a:bodyPr/>
                    <a:lstStyle/>
                    <a:p>
                      <a:pPr marL="457200" algn="ctr"/>
                      <a:r>
                        <a:rPr lang="vi-VN" sz="2000">
                          <a:effectLst/>
                        </a:rPr>
                        <a:t>116</a:t>
                      </a:r>
                    </a:p>
                  </a:txBody>
                  <a:tcPr marL="68580" marR="68580" marT="0" marB="0" anchor="ctr"/>
                </a:tc>
                <a:tc>
                  <a:txBody>
                    <a:bodyPr/>
                    <a:lstStyle/>
                    <a:p>
                      <a:pPr algn="ctr">
                        <a:lnSpc>
                          <a:spcPct val="115000"/>
                        </a:lnSpc>
                        <a:spcAft>
                          <a:spcPts val="1000"/>
                        </a:spcAft>
                      </a:pPr>
                      <a:r>
                        <a:rPr lang="vi-VN" sz="2000">
                          <a:effectLst/>
                        </a:rPr>
                        <a:t>125</a:t>
                      </a:r>
                    </a:p>
                  </a:txBody>
                  <a:tcPr marL="68580" marR="68580" marT="0" marB="0" anchor="ctr"/>
                </a:tc>
                <a:tc>
                  <a:txBody>
                    <a:bodyPr/>
                    <a:lstStyle/>
                    <a:p>
                      <a:pPr algn="ctr">
                        <a:lnSpc>
                          <a:spcPct val="115000"/>
                        </a:lnSpc>
                        <a:spcAft>
                          <a:spcPts val="1000"/>
                        </a:spcAft>
                      </a:pPr>
                      <a:r>
                        <a:rPr lang="vi-VN" sz="2000">
                          <a:effectLst/>
                        </a:rPr>
                        <a:t>133</a:t>
                      </a:r>
                    </a:p>
                  </a:txBody>
                  <a:tcPr marL="68580" marR="68580" marT="0" marB="0" anchor="ctr"/>
                </a:tc>
                <a:tc>
                  <a:txBody>
                    <a:bodyPr/>
                    <a:lstStyle/>
                    <a:p>
                      <a:pPr algn="ctr">
                        <a:lnSpc>
                          <a:spcPct val="115000"/>
                        </a:lnSpc>
                        <a:spcAft>
                          <a:spcPts val="1000"/>
                        </a:spcAft>
                      </a:pPr>
                      <a:r>
                        <a:rPr lang="vi-VN" sz="2000">
                          <a:effectLst/>
                        </a:rPr>
                        <a:t>134.9</a:t>
                      </a:r>
                    </a:p>
                  </a:txBody>
                  <a:tcPr marL="68580" marR="68580" marT="0" marB="0" anchor="ctr"/>
                </a:tc>
                <a:extLst>
                  <a:ext uri="{0D108BD9-81ED-4DB2-BD59-A6C34878D82A}">
                    <a16:rowId xmlns:a16="http://schemas.microsoft.com/office/drawing/2014/main" val="10003"/>
                  </a:ext>
                </a:extLst>
              </a:tr>
              <a:tr h="739775">
                <a:tc>
                  <a:txBody>
                    <a:bodyPr/>
                    <a:lstStyle/>
                    <a:p>
                      <a:pPr algn="ctr">
                        <a:lnSpc>
                          <a:spcPct val="115000"/>
                        </a:lnSpc>
                        <a:spcAft>
                          <a:spcPts val="1000"/>
                        </a:spcAft>
                      </a:pPr>
                      <a:r>
                        <a:rPr lang="vi-VN" sz="2000">
                          <a:effectLst/>
                        </a:rPr>
                        <a:t>Ka</a:t>
                      </a:r>
                    </a:p>
                  </a:txBody>
                  <a:tcPr marL="68580" marR="68580" marT="0" marB="0" anchor="ctr"/>
                </a:tc>
                <a:tc>
                  <a:txBody>
                    <a:bodyPr/>
                    <a:lstStyle/>
                    <a:p>
                      <a:pPr marL="457200" algn="ctr"/>
                      <a:r>
                        <a:rPr lang="vi-VN" sz="2000">
                          <a:effectLst/>
                        </a:rPr>
                        <a:t>4.66 </a:t>
                      </a:r>
                    </a:p>
                  </a:txBody>
                  <a:tcPr marL="68580" marR="68580" marT="0" marB="0" anchor="ctr"/>
                </a:tc>
                <a:tc>
                  <a:txBody>
                    <a:bodyPr/>
                    <a:lstStyle/>
                    <a:p>
                      <a:pPr marL="457200" algn="ctr"/>
                      <a:r>
                        <a:rPr lang="vi-VN" sz="2000">
                          <a:effectLst/>
                        </a:rPr>
                        <a:t>4.14 </a:t>
                      </a:r>
                    </a:p>
                  </a:txBody>
                  <a:tcPr marL="68580" marR="68580" marT="0" marB="0" anchor="ctr"/>
                </a:tc>
                <a:tc>
                  <a:txBody>
                    <a:bodyPr/>
                    <a:lstStyle/>
                    <a:p>
                      <a:pPr marL="457200" algn="ctr"/>
                      <a:r>
                        <a:rPr lang="vi-VN" sz="2000">
                          <a:effectLst/>
                        </a:rPr>
                        <a:t>3.72 </a:t>
                      </a:r>
                    </a:p>
                  </a:txBody>
                  <a:tcPr marL="68580" marR="68580" marT="0" marB="0" anchor="ctr"/>
                </a:tc>
                <a:tc>
                  <a:txBody>
                    <a:bodyPr/>
                    <a:lstStyle/>
                    <a:p>
                      <a:pPr algn="ctr">
                        <a:lnSpc>
                          <a:spcPct val="115000"/>
                        </a:lnSpc>
                        <a:spcAft>
                          <a:spcPts val="1000"/>
                        </a:spcAft>
                      </a:pPr>
                      <a:r>
                        <a:rPr lang="vi-VN" sz="2000">
                          <a:effectLst/>
                        </a:rPr>
                        <a:t>3.4</a:t>
                      </a:r>
                    </a:p>
                  </a:txBody>
                  <a:tcPr marL="68580" marR="68580" marT="0" marB="0" anchor="ctr"/>
                </a:tc>
                <a:tc>
                  <a:txBody>
                    <a:bodyPr/>
                    <a:lstStyle/>
                    <a:p>
                      <a:pPr marL="457200" algn="ctr"/>
                      <a:r>
                        <a:rPr lang="vi-VN" sz="2000">
                          <a:effectLst/>
                        </a:rPr>
                        <a:t>3.72  </a:t>
                      </a:r>
                    </a:p>
                  </a:txBody>
                  <a:tcPr marL="68580" marR="68580" marT="0" marB="0" anchor="ctr"/>
                </a:tc>
                <a:extLst>
                  <a:ext uri="{0D108BD9-81ED-4DB2-BD59-A6C34878D82A}">
                    <a16:rowId xmlns:a16="http://schemas.microsoft.com/office/drawing/2014/main" val="10004"/>
                  </a:ext>
                </a:extLst>
              </a:tr>
              <a:tr h="739775">
                <a:tc>
                  <a:txBody>
                    <a:bodyPr/>
                    <a:lstStyle/>
                    <a:p>
                      <a:pPr algn="ctr">
                        <a:lnSpc>
                          <a:spcPct val="115000"/>
                        </a:lnSpc>
                        <a:spcAft>
                          <a:spcPts val="1000"/>
                        </a:spcAft>
                      </a:pPr>
                      <a:r>
                        <a:rPr lang="vi-VN" sz="2000">
                          <a:effectLst/>
                        </a:rPr>
                        <a:t>Cl</a:t>
                      </a:r>
                    </a:p>
                  </a:txBody>
                  <a:tcPr marL="68580" marR="68580" marT="0" marB="0" anchor="ctr"/>
                </a:tc>
                <a:tc>
                  <a:txBody>
                    <a:bodyPr/>
                    <a:lstStyle/>
                    <a:p>
                      <a:pPr marL="457200" algn="ctr"/>
                      <a:r>
                        <a:rPr lang="vi-VN" sz="2000">
                          <a:effectLst/>
                        </a:rPr>
                        <a:t>74.6</a:t>
                      </a:r>
                    </a:p>
                  </a:txBody>
                  <a:tcPr marL="68580" marR="68580" marT="0" marB="0" anchor="ctr"/>
                </a:tc>
                <a:tc>
                  <a:txBody>
                    <a:bodyPr/>
                    <a:lstStyle/>
                    <a:p>
                      <a:pPr marL="457200" algn="ctr"/>
                      <a:r>
                        <a:rPr lang="vi-VN" sz="2000">
                          <a:effectLst/>
                        </a:rPr>
                        <a:t>78</a:t>
                      </a:r>
                    </a:p>
                  </a:txBody>
                  <a:tcPr marL="68580" marR="68580" marT="0" marB="0" anchor="ctr"/>
                </a:tc>
                <a:tc>
                  <a:txBody>
                    <a:bodyPr/>
                    <a:lstStyle/>
                    <a:p>
                      <a:pPr algn="ctr">
                        <a:lnSpc>
                          <a:spcPct val="115000"/>
                        </a:lnSpc>
                        <a:spcAft>
                          <a:spcPts val="1000"/>
                        </a:spcAft>
                      </a:pPr>
                      <a:r>
                        <a:rPr lang="vi-VN" sz="2000">
                          <a:effectLst/>
                        </a:rPr>
                        <a:t>90.7</a:t>
                      </a:r>
                    </a:p>
                  </a:txBody>
                  <a:tcPr marL="68580" marR="68580" marT="0" marB="0" anchor="ctr"/>
                </a:tc>
                <a:tc>
                  <a:txBody>
                    <a:bodyPr/>
                    <a:lstStyle/>
                    <a:p>
                      <a:pPr algn="ctr">
                        <a:lnSpc>
                          <a:spcPct val="115000"/>
                        </a:lnSpc>
                        <a:spcAft>
                          <a:spcPts val="1000"/>
                        </a:spcAft>
                      </a:pPr>
                      <a:r>
                        <a:rPr lang="vi-VN" sz="2000">
                          <a:effectLst/>
                        </a:rPr>
                        <a:t>97</a:t>
                      </a:r>
                    </a:p>
                  </a:txBody>
                  <a:tcPr marL="68580" marR="68580" marT="0" marB="0" anchor="ctr"/>
                </a:tc>
                <a:tc>
                  <a:txBody>
                    <a:bodyPr/>
                    <a:lstStyle/>
                    <a:p>
                      <a:pPr marL="457200" algn="ctr"/>
                      <a:r>
                        <a:rPr lang="vi-VN" sz="2000">
                          <a:effectLst/>
                        </a:rPr>
                        <a:t>95.7  </a:t>
                      </a:r>
                    </a:p>
                  </a:txBody>
                  <a:tcPr marL="68580" marR="68580" marT="0" marB="0" anchor="ctr"/>
                </a:tc>
                <a:extLst>
                  <a:ext uri="{0D108BD9-81ED-4DB2-BD59-A6C34878D82A}">
                    <a16:rowId xmlns:a16="http://schemas.microsoft.com/office/drawing/2014/main" val="10005"/>
                  </a:ext>
                </a:extLst>
              </a:tr>
            </a:tbl>
          </a:graphicData>
        </a:graphic>
      </p:graphicFrame>
      <p:sp>
        <p:nvSpPr>
          <p:cNvPr id="3" name="Title 1"/>
          <p:cNvSpPr>
            <a:spLocks noGrp="1"/>
          </p:cNvSpPr>
          <p:nvPr/>
        </p:nvSpPr>
        <p:spPr>
          <a:xfrm>
            <a:off x="271145" y="199390"/>
            <a:ext cx="8229600" cy="582613"/>
          </a:xfrm>
          <a:prstGeom prst="rect">
            <a:avLst/>
          </a:prstGeom>
          <a:noFill/>
          <a:ln w="9525">
            <a:noFill/>
          </a:ln>
        </p:spPr>
        <p:txBody>
          <a:bodyPr anchor="ct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SG" altLang="en-US" b="1">
                <a:solidFill>
                  <a:schemeClr val="accent2"/>
                </a:solidFill>
              </a:rPr>
              <a:t>Cận lâm sàng</a:t>
            </a:r>
          </a:p>
        </p:txBody>
      </p:sp>
    </p:spTree>
    <p:extLst>
      <p:ext uri="{BB962C8B-B14F-4D97-AF65-F5344CB8AC3E}">
        <p14:creationId xmlns:p14="http://schemas.microsoft.com/office/powerpoint/2010/main" val="3714880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57200" y="1174750"/>
            <a:ext cx="7365365" cy="694055"/>
          </a:xfrm>
        </p:spPr>
        <p:txBody>
          <a:bodyPr>
            <a:scene3d>
              <a:camera prst="orthographicFront"/>
              <a:lightRig rig="threePt" dir="t"/>
            </a:scene3d>
          </a:bodyPr>
          <a:lstStyle/>
          <a:p>
            <a:pPr marL="0" lvl="0" indent="0">
              <a:buNone/>
            </a:pPr>
            <a:r>
              <a:rPr lang="en-US" sz="2400" b="1" dirty="0">
                <a:solidFill>
                  <a:schemeClr val="tx1"/>
                </a:solidFill>
                <a:effectLst>
                  <a:outerShdw blurRad="38100" dist="19050" dir="2700000" algn="tl" rotWithShape="0">
                    <a:schemeClr val="dk1">
                      <a:alpha val="40000"/>
                    </a:schemeClr>
                  </a:outerShdw>
                </a:effectLst>
                <a:latin typeface="Arial" panose="020B0604020202020204" pitchFamily="34" charset="0"/>
                <a:ea typeface="Calibri" panose="020F0502020204030204" charset="0"/>
                <a:cs typeface="Arial" panose="020B0604020202020204" pitchFamily="34" charset="0"/>
              </a:rPr>
              <a:t>S</a:t>
            </a:r>
            <a:r>
              <a:rPr lang="vi-VN" sz="2400" b="1" dirty="0">
                <a:solidFill>
                  <a:schemeClr val="tx1"/>
                </a:solidFill>
                <a:effectLst>
                  <a:outerShdw blurRad="38100" dist="19050" dir="2700000" algn="tl" rotWithShape="0">
                    <a:schemeClr val="dk1">
                      <a:alpha val="40000"/>
                    </a:schemeClr>
                  </a:outerShdw>
                </a:effectLst>
                <a:latin typeface="Arial" panose="020B0604020202020204" pitchFamily="34" charset="0"/>
                <a:ea typeface="Calibri" panose="020F0502020204030204" charset="0"/>
                <a:cs typeface="Arial" panose="020B0604020202020204" pitchFamily="34" charset="0"/>
              </a:rPr>
              <a:t>inh hoá máu 7h 9/1 (2 ngày sau NV):</a:t>
            </a:r>
            <a:endParaRPr lang="en-US" sz="2400" dirty="0">
              <a:solidFill>
                <a:schemeClr val="tx1"/>
              </a:solidFill>
              <a:effectLst>
                <a:outerShdw blurRad="38100" dist="19050" dir="2700000" algn="tl" rotWithShape="0">
                  <a:schemeClr val="dk1">
                    <a:alpha val="40000"/>
                  </a:schemeClr>
                </a:outerShdw>
              </a:effectLst>
              <a:latin typeface="Arial" panose="020B0604020202020204" pitchFamily="34" charset="0"/>
              <a:ea typeface="Calibri" panose="020F0502020204030204" charset="0"/>
              <a:cs typeface="Arial" panose="020B0604020202020204" pitchFamily="34" charset="0"/>
            </a:endParaRPr>
          </a:p>
          <a:p>
            <a:pPr marL="8890" indent="0">
              <a:buNone/>
            </a:pPr>
            <a:endParaRPr lang="vi-VN" sz="2400" dirty="0">
              <a:solidFill>
                <a:schemeClr val="tx1"/>
              </a:solidFill>
              <a:effectLst>
                <a:outerShdw blurRad="38100" dist="19050" dir="2700000" algn="tl" rotWithShape="0">
                  <a:schemeClr val="dk1">
                    <a:alpha val="40000"/>
                  </a:schemeClr>
                </a:outerShdw>
              </a:effectLst>
              <a:latin typeface="Arial" panose="020B0604020202020204" pitchFamily="34" charset="0"/>
              <a:ea typeface="Calibri" panose="020F0502020204030204" charset="0"/>
              <a:cs typeface="Arial" panose="020B0604020202020204" pitchFamily="34" charset="0"/>
            </a:endParaRPr>
          </a:p>
          <a:p>
            <a:pPr marL="8890" indent="0">
              <a:buNone/>
            </a:pPr>
            <a:endParaRPr lang="en-US" sz="2400" dirty="0">
              <a:solidFill>
                <a:schemeClr val="tx1"/>
              </a:solidFill>
              <a:effectLst>
                <a:outerShdw blurRad="38100" dist="19050" dir="2700000" algn="tl" rotWithShape="0">
                  <a:schemeClr val="dk1">
                    <a:alpha val="40000"/>
                  </a:schemeClr>
                </a:outerShdw>
              </a:effectLst>
              <a:latin typeface="Arial" panose="020B0604020202020204" pitchFamily="34" charset="0"/>
              <a:ea typeface="Calibri" panose="020F0502020204030204" charset="0"/>
              <a:cs typeface="Arial" panose="020B0604020202020204" pitchFamily="34" charset="0"/>
            </a:endParaRPr>
          </a:p>
          <a:p>
            <a:pPr marL="8890" indent="0">
              <a:buNone/>
            </a:pPr>
            <a:endParaRPr lang="en-US" sz="2400" dirty="0">
              <a:solidFill>
                <a:schemeClr val="tx1"/>
              </a:solidFill>
              <a:effectLst>
                <a:outerShdw blurRad="38100" dist="19050" dir="2700000" algn="tl" rotWithShape="0">
                  <a:schemeClr val="dk1">
                    <a:alpha val="40000"/>
                  </a:schemeClr>
                </a:outerShdw>
              </a:effectLst>
              <a:latin typeface="Arial" panose="020B0604020202020204" pitchFamily="34" charset="0"/>
              <a:ea typeface="Calibri" panose="020F0502020204030204" charset="0"/>
              <a:cs typeface="Arial" panose="020B0604020202020204" pitchFamily="34" charset="0"/>
            </a:endParaRPr>
          </a:p>
          <a:p>
            <a:endParaRPr lang="en-US" sz="2400" dirty="0">
              <a:solidFill>
                <a:schemeClr val="tx1"/>
              </a:solidFill>
              <a:effectLst>
                <a:outerShdw blurRad="38100" dist="19050" dir="2700000" algn="tl" rotWithShape="0">
                  <a:schemeClr val="dk1">
                    <a:alpha val="40000"/>
                  </a:schemeClr>
                </a:outerShdw>
              </a:effectLst>
              <a:latin typeface="Arial" panose="020B0604020202020204" pitchFamily="34" charset="0"/>
              <a:ea typeface="Calibri" panose="020F0502020204030204" charset="0"/>
              <a:cs typeface="Arial" panose="020B0604020202020204" pitchFamily="34" charset="0"/>
            </a:endParaRPr>
          </a:p>
        </p:txBody>
      </p:sp>
      <p:sp>
        <p:nvSpPr>
          <p:cNvPr id="7" name="Title 1"/>
          <p:cNvSpPr>
            <a:spLocks noGrp="1"/>
          </p:cNvSpPr>
          <p:nvPr/>
        </p:nvSpPr>
        <p:spPr>
          <a:xfrm>
            <a:off x="531495" y="375920"/>
            <a:ext cx="8229600" cy="582613"/>
          </a:xfrm>
          <a:prstGeom prst="rect">
            <a:avLst/>
          </a:prstGeom>
          <a:noFill/>
          <a:ln w="9525">
            <a:noFill/>
          </a:ln>
        </p:spPr>
        <p:txBody>
          <a:bodyPr anchor="ct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SG" altLang="en-US" b="1">
                <a:solidFill>
                  <a:schemeClr val="accent2"/>
                </a:solidFill>
              </a:rPr>
              <a:t>Cận lâm sàng</a:t>
            </a:r>
          </a:p>
        </p:txBody>
      </p:sp>
      <p:sp>
        <p:nvSpPr>
          <p:cNvPr id="3" name="Text Box 2"/>
          <p:cNvSpPr txBox="1"/>
          <p:nvPr/>
        </p:nvSpPr>
        <p:spPr>
          <a:xfrm>
            <a:off x="3917315" y="2084705"/>
            <a:ext cx="3602990" cy="1383665"/>
          </a:xfrm>
          <a:prstGeom prst="rect">
            <a:avLst/>
          </a:prstGeom>
          <a:noFill/>
        </p:spPr>
        <p:txBody>
          <a:bodyPr wrap="square" rtlCol="0">
            <a:spAutoFit/>
          </a:bodyPr>
          <a:lstStyle/>
          <a:p>
            <a:pPr marL="8890" indent="0">
              <a:buNone/>
            </a:pPr>
            <a:r>
              <a:rPr lang="en-SG" altLang="vi-VN" sz="2800" dirty="0">
                <a:effectLst>
                  <a:outerShdw blurRad="38100" dist="19050" dir="2700000" algn="tl" rotWithShape="0">
                    <a:schemeClr val="dk1">
                      <a:alpha val="40000"/>
                    </a:schemeClr>
                  </a:outerShdw>
                </a:effectLst>
                <a:latin typeface="Arial" panose="020B0604020202020204" pitchFamily="34" charset="0"/>
                <a:ea typeface="Calibri" panose="020F0502020204030204" charset="0"/>
                <a:cs typeface="Arial" panose="020B0604020202020204" pitchFamily="34" charset="0"/>
                <a:sym typeface="+mn-ea"/>
              </a:rPr>
              <a:t>Ca++ 1,95 mmol/L</a:t>
            </a:r>
            <a:endParaRPr lang="en-SG" altLang="vi-VN" sz="2800" dirty="0">
              <a:solidFill>
                <a:schemeClr val="tx1"/>
              </a:solidFill>
              <a:effectLst>
                <a:outerShdw blurRad="38100" dist="19050" dir="2700000" algn="tl" rotWithShape="0">
                  <a:schemeClr val="dk1">
                    <a:alpha val="40000"/>
                  </a:schemeClr>
                </a:outerShdw>
              </a:effectLst>
              <a:latin typeface="Arial" panose="020B0604020202020204" pitchFamily="34" charset="0"/>
              <a:ea typeface="Calibri" panose="020F0502020204030204" charset="0"/>
              <a:cs typeface="Arial" panose="020B0604020202020204" pitchFamily="34" charset="0"/>
            </a:endParaRPr>
          </a:p>
          <a:p>
            <a:pPr marL="8890" indent="0">
              <a:buNone/>
            </a:pPr>
            <a:r>
              <a:rPr lang="en-SG" altLang="vi-VN" sz="2800" dirty="0">
                <a:effectLst>
                  <a:outerShdw blurRad="38100" dist="19050" dir="2700000" algn="tl" rotWithShape="0">
                    <a:schemeClr val="dk1">
                      <a:alpha val="40000"/>
                    </a:schemeClr>
                  </a:outerShdw>
                </a:effectLst>
                <a:latin typeface="Arial" panose="020B0604020202020204" pitchFamily="34" charset="0"/>
                <a:ea typeface="Calibri" panose="020F0502020204030204" charset="0"/>
                <a:cs typeface="Arial" panose="020B0604020202020204" pitchFamily="34" charset="0"/>
                <a:sym typeface="+mn-ea"/>
              </a:rPr>
              <a:t>Phospho 1,9</a:t>
            </a:r>
            <a:endParaRPr lang="en-SG" altLang="vi-VN" sz="2800" dirty="0">
              <a:solidFill>
                <a:schemeClr val="tx1"/>
              </a:solidFill>
              <a:effectLst>
                <a:outerShdw blurRad="38100" dist="19050" dir="2700000" algn="tl" rotWithShape="0">
                  <a:schemeClr val="dk1">
                    <a:alpha val="40000"/>
                  </a:schemeClr>
                </a:outerShdw>
              </a:effectLst>
              <a:latin typeface="Arial" panose="020B0604020202020204" pitchFamily="34" charset="0"/>
              <a:ea typeface="Calibri" panose="020F0502020204030204" charset="0"/>
              <a:cs typeface="Arial" panose="020B0604020202020204" pitchFamily="34" charset="0"/>
            </a:endParaRPr>
          </a:p>
          <a:p>
            <a:pPr marL="8890" indent="0">
              <a:buNone/>
            </a:pPr>
            <a:r>
              <a:rPr lang="en-SG" altLang="vi-VN" sz="2800" dirty="0">
                <a:effectLst>
                  <a:outerShdw blurRad="38100" dist="19050" dir="2700000" algn="tl" rotWithShape="0">
                    <a:schemeClr val="dk1">
                      <a:alpha val="40000"/>
                    </a:schemeClr>
                  </a:outerShdw>
                </a:effectLst>
                <a:latin typeface="Arial" panose="020B0604020202020204" pitchFamily="34" charset="0"/>
                <a:ea typeface="Calibri" panose="020F0502020204030204" charset="0"/>
                <a:cs typeface="Arial" panose="020B0604020202020204" pitchFamily="34" charset="0"/>
                <a:sym typeface="+mn-ea"/>
              </a:rPr>
              <a:t>PTH 290</a:t>
            </a:r>
          </a:p>
        </p:txBody>
      </p:sp>
      <p:sp>
        <p:nvSpPr>
          <p:cNvPr id="4" name="Text Box 3"/>
          <p:cNvSpPr txBox="1"/>
          <p:nvPr/>
        </p:nvSpPr>
        <p:spPr>
          <a:xfrm>
            <a:off x="638175" y="4241165"/>
            <a:ext cx="7551420" cy="1555750"/>
          </a:xfrm>
          <a:prstGeom prst="rect">
            <a:avLst/>
          </a:prstGeom>
          <a:noFill/>
        </p:spPr>
        <p:txBody>
          <a:bodyPr wrap="square" rtlCol="0">
            <a:spAutoFit/>
          </a:bodyPr>
          <a:lstStyle/>
          <a:p>
            <a:pPr marR="0" lvl="0">
              <a:lnSpc>
                <a:spcPct val="140000"/>
              </a:lnSpc>
              <a:spcBef>
                <a:spcPts val="0"/>
              </a:spcBef>
              <a:spcAft>
                <a:spcPts val="0"/>
              </a:spcAft>
            </a:pPr>
            <a:r>
              <a:rPr lang="vi-VN" sz="2800" dirty="0">
                <a:latin typeface="Arial" panose="020B0604020202020204" pitchFamily="34" charset="0"/>
                <a:cs typeface="Arial" panose="020B0604020202020204" pitchFamily="34" charset="0"/>
                <a:sym typeface="+mn-ea"/>
              </a:rPr>
              <a:t>Đường huyết 8.11 mmol/L</a:t>
            </a:r>
            <a:endParaRPr lang="vi-VN" sz="2800" dirty="0">
              <a:solidFill>
                <a:schemeClr val="tx1"/>
              </a:solidFill>
              <a:latin typeface="Arial" panose="020B0604020202020204" pitchFamily="34" charset="0"/>
              <a:cs typeface="Arial" panose="020B0604020202020204" pitchFamily="34" charset="0"/>
              <a:sym typeface="+mn-ea"/>
            </a:endParaRPr>
          </a:p>
          <a:p>
            <a:pPr marL="0" lvl="0" indent="0">
              <a:buNone/>
            </a:pPr>
            <a:r>
              <a:rPr lang="vi-VN" sz="2800" b="1" dirty="0">
                <a:effectLst/>
                <a:latin typeface="Arial" panose="020B0604020202020204" pitchFamily="34" charset="0"/>
                <a:ea typeface="Calibri" panose="020F0502020204030204" charset="0"/>
                <a:cs typeface="Arial" panose="020B0604020202020204" pitchFamily="34" charset="0"/>
                <a:sym typeface="+mn-ea"/>
              </a:rPr>
              <a:t>TPTNT: </a:t>
            </a:r>
            <a:r>
              <a:rPr lang="vi-VN" sz="2800" dirty="0">
                <a:effectLst/>
                <a:latin typeface="Arial" panose="020B0604020202020204" pitchFamily="34" charset="0"/>
                <a:ea typeface="Calibri" panose="020F0502020204030204" charset="0"/>
                <a:cs typeface="Arial" panose="020B0604020202020204" pitchFamily="34" charset="0"/>
                <a:sym typeface="+mn-ea"/>
              </a:rPr>
              <a:t>HC 10/uL</a:t>
            </a:r>
            <a:r>
              <a:rPr lang="en-SG" altLang="vi-VN" sz="2800" dirty="0">
                <a:effectLst/>
                <a:latin typeface="Arial" panose="020B0604020202020204" pitchFamily="34" charset="0"/>
                <a:ea typeface="Calibri" panose="020F0502020204030204" charset="0"/>
                <a:cs typeface="Arial" panose="020B0604020202020204" pitchFamily="34" charset="0"/>
                <a:sym typeface="+mn-ea"/>
              </a:rPr>
              <a:t>; </a:t>
            </a:r>
            <a:r>
              <a:rPr lang="vi-VN" sz="2800" dirty="0">
                <a:effectLst/>
                <a:latin typeface="Arial" panose="020B0604020202020204" pitchFamily="34" charset="0"/>
                <a:ea typeface="Calibri" panose="020F0502020204030204" charset="0"/>
                <a:cs typeface="Arial" panose="020B0604020202020204" pitchFamily="34" charset="0"/>
                <a:sym typeface="+mn-ea"/>
              </a:rPr>
              <a:t>Protein (+)</a:t>
            </a:r>
            <a:r>
              <a:rPr lang="en-SG" altLang="vi-VN" sz="2800" dirty="0">
                <a:effectLst/>
                <a:latin typeface="Arial" panose="020B0604020202020204" pitchFamily="34" charset="0"/>
                <a:ea typeface="Calibri" panose="020F0502020204030204" charset="0"/>
                <a:cs typeface="Arial" panose="020B0604020202020204" pitchFamily="34" charset="0"/>
                <a:sym typeface="+mn-ea"/>
              </a:rPr>
              <a:t>; </a:t>
            </a:r>
            <a:r>
              <a:rPr lang="vi-VN" sz="2800" dirty="0">
                <a:effectLst/>
                <a:latin typeface="Arial" panose="020B0604020202020204" pitchFamily="34" charset="0"/>
                <a:ea typeface="Calibri" panose="020F0502020204030204" charset="0"/>
                <a:cs typeface="Arial" panose="020B0604020202020204" pitchFamily="34" charset="0"/>
                <a:sym typeface="+mn-ea"/>
              </a:rPr>
              <a:t>Glucose (-)</a:t>
            </a:r>
            <a:r>
              <a:rPr lang="en-SG" altLang="vi-VN" sz="2800" dirty="0">
                <a:effectLst/>
                <a:latin typeface="Arial" panose="020B0604020202020204" pitchFamily="34" charset="0"/>
                <a:ea typeface="Calibri" panose="020F0502020204030204" charset="0"/>
                <a:cs typeface="Arial" panose="020B0604020202020204" pitchFamily="34" charset="0"/>
                <a:sym typeface="+mn-ea"/>
              </a:rPr>
              <a:t>; </a:t>
            </a:r>
            <a:r>
              <a:rPr lang="vi-VN" sz="2800" dirty="0">
                <a:effectLst/>
                <a:latin typeface="Arial" panose="020B0604020202020204" pitchFamily="34" charset="0"/>
                <a:ea typeface="Calibri" panose="020F0502020204030204" charset="0"/>
                <a:cs typeface="Arial" panose="020B0604020202020204" pitchFamily="34" charset="0"/>
                <a:sym typeface="+mn-ea"/>
              </a:rPr>
              <a:t>Leukocytes 500/uL</a:t>
            </a:r>
          </a:p>
        </p:txBody>
      </p:sp>
      <p:sp>
        <p:nvSpPr>
          <p:cNvPr id="6" name="Text Box 5"/>
          <p:cNvSpPr txBox="1"/>
          <p:nvPr/>
        </p:nvSpPr>
        <p:spPr>
          <a:xfrm>
            <a:off x="638175" y="2032000"/>
            <a:ext cx="2926080" cy="1383665"/>
          </a:xfrm>
          <a:prstGeom prst="rect">
            <a:avLst/>
          </a:prstGeom>
          <a:noFill/>
        </p:spPr>
        <p:txBody>
          <a:bodyPr wrap="square" rtlCol="0">
            <a:spAutoFit/>
          </a:bodyPr>
          <a:lstStyle/>
          <a:p>
            <a:pPr marL="8890" indent="0">
              <a:buNone/>
            </a:pPr>
            <a:r>
              <a:rPr lang="vi-VN" sz="2800" dirty="0">
                <a:effectLst>
                  <a:outerShdw blurRad="38100" dist="19050" dir="2700000" algn="tl" rotWithShape="0">
                    <a:schemeClr val="dk1">
                      <a:alpha val="40000"/>
                    </a:schemeClr>
                  </a:outerShdw>
                </a:effectLst>
                <a:latin typeface="Arial" panose="020B0604020202020204" pitchFamily="34" charset="0"/>
                <a:ea typeface="Calibri" panose="020F0502020204030204" charset="0"/>
                <a:cs typeface="Arial" panose="020B0604020202020204" pitchFamily="34" charset="0"/>
                <a:sym typeface="+mn-ea"/>
              </a:rPr>
              <a:t>Na+ 125 mmol/L</a:t>
            </a:r>
            <a:endParaRPr lang="en-US" sz="2800" dirty="0">
              <a:solidFill>
                <a:schemeClr val="tx1"/>
              </a:solidFill>
              <a:effectLst>
                <a:outerShdw blurRad="38100" dist="19050" dir="2700000" algn="tl" rotWithShape="0">
                  <a:schemeClr val="dk1">
                    <a:alpha val="40000"/>
                  </a:schemeClr>
                </a:outerShdw>
              </a:effectLst>
              <a:latin typeface="Arial" panose="020B0604020202020204" pitchFamily="34" charset="0"/>
              <a:ea typeface="Calibri" panose="020F0502020204030204" charset="0"/>
              <a:cs typeface="Arial" panose="020B0604020202020204" pitchFamily="34" charset="0"/>
            </a:endParaRPr>
          </a:p>
          <a:p>
            <a:pPr marL="8890" indent="0">
              <a:buNone/>
            </a:pPr>
            <a:r>
              <a:rPr lang="vi-VN" sz="2800" dirty="0">
                <a:effectLst>
                  <a:outerShdw blurRad="38100" dist="19050" dir="2700000" algn="tl" rotWithShape="0">
                    <a:schemeClr val="dk1">
                      <a:alpha val="40000"/>
                    </a:schemeClr>
                  </a:outerShdw>
                </a:effectLst>
                <a:latin typeface="Arial" panose="020B0604020202020204" pitchFamily="34" charset="0"/>
                <a:ea typeface="Calibri" panose="020F0502020204030204" charset="0"/>
                <a:cs typeface="Arial" panose="020B0604020202020204" pitchFamily="34" charset="0"/>
                <a:sym typeface="+mn-ea"/>
              </a:rPr>
              <a:t>K+ 3.72 mmol/L</a:t>
            </a:r>
            <a:endParaRPr lang="en-US" sz="2800" dirty="0">
              <a:solidFill>
                <a:schemeClr val="tx1"/>
              </a:solidFill>
              <a:effectLst>
                <a:outerShdw blurRad="38100" dist="19050" dir="2700000" algn="tl" rotWithShape="0">
                  <a:schemeClr val="dk1">
                    <a:alpha val="40000"/>
                  </a:schemeClr>
                </a:outerShdw>
              </a:effectLst>
              <a:latin typeface="Arial" panose="020B0604020202020204" pitchFamily="34" charset="0"/>
              <a:ea typeface="Calibri" panose="020F0502020204030204" charset="0"/>
              <a:cs typeface="Arial" panose="020B0604020202020204" pitchFamily="34" charset="0"/>
            </a:endParaRPr>
          </a:p>
          <a:p>
            <a:pPr marL="8890" indent="0">
              <a:buNone/>
            </a:pPr>
            <a:r>
              <a:rPr lang="vi-VN" sz="2800" dirty="0">
                <a:effectLst>
                  <a:outerShdw blurRad="38100" dist="19050" dir="2700000" algn="tl" rotWithShape="0">
                    <a:schemeClr val="dk1">
                      <a:alpha val="40000"/>
                    </a:schemeClr>
                  </a:outerShdw>
                </a:effectLst>
                <a:latin typeface="Arial" panose="020B0604020202020204" pitchFamily="34" charset="0"/>
                <a:ea typeface="Calibri" panose="020F0502020204030204" charset="0"/>
                <a:cs typeface="Arial" panose="020B0604020202020204" pitchFamily="34" charset="0"/>
                <a:sym typeface="+mn-ea"/>
              </a:rPr>
              <a:t>Cl- 90.7 mmol/L</a:t>
            </a:r>
          </a:p>
        </p:txBody>
      </p:sp>
    </p:spTree>
    <p:extLst>
      <p:ext uri="{BB962C8B-B14F-4D97-AF65-F5344CB8AC3E}">
        <p14:creationId xmlns:p14="http://schemas.microsoft.com/office/powerpoint/2010/main" val="1657258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34920"/>
            <a:ext cx="8229600" cy="3592830"/>
          </a:xfrm>
        </p:spPr>
        <p:txBody>
          <a:bodyPr/>
          <a:lstStyle/>
          <a:p>
            <a:pPr marL="0" indent="0">
              <a:buNone/>
            </a:pPr>
            <a:r>
              <a:rPr lang="en-SG" altLang="en-US">
                <a:sym typeface="+mn-ea"/>
              </a:rPr>
              <a:t>2. Xác định và đ</a:t>
            </a:r>
            <a:r>
              <a:rPr lang="en-US">
                <a:sym typeface="+mn-ea"/>
              </a:rPr>
              <a:t>iều trị các yếu tố thúc đẩy mất nhanh chức năng thận</a:t>
            </a:r>
            <a:r>
              <a:rPr lang="en-SG" altLang="en-US">
                <a:sym typeface="+mn-ea"/>
              </a:rPr>
              <a:t>?</a:t>
            </a:r>
            <a:endParaRPr lang="en-US"/>
          </a:p>
          <a:p>
            <a:pPr marL="0" indent="0">
              <a:buNone/>
            </a:pPr>
            <a:endParaRPr lang="en-US"/>
          </a:p>
        </p:txBody>
      </p:sp>
      <p:sp>
        <p:nvSpPr>
          <p:cNvPr id="4" name="Slide Number Placeholder 3"/>
          <p:cNvSpPr>
            <a:spLocks noGrp="1"/>
          </p:cNvSpPr>
          <p:nvPr>
            <p:ph type="sldNum" sz="quarter" idx="12"/>
          </p:nvPr>
        </p:nvSpPr>
        <p:spPr/>
        <p:txBody>
          <a:bodyPr/>
          <a:lstStyle/>
          <a:p>
            <a:fld id="{59C7CC53-AA6F-4A68-923C-40AE4BD5D118}" type="slidenum">
              <a:rPr lang="en-US" smtClean="0"/>
              <a:t>24</a:t>
            </a:fld>
            <a:endParaRPr lang="en-US"/>
          </a:p>
        </p:txBody>
      </p:sp>
      <p:sp>
        <p:nvSpPr>
          <p:cNvPr id="5" name="Title 1"/>
          <p:cNvSpPr>
            <a:spLocks noGrp="1"/>
          </p:cNvSpPr>
          <p:nvPr/>
        </p:nvSpPr>
        <p:spPr>
          <a:xfrm>
            <a:off x="342265" y="1029970"/>
            <a:ext cx="8229600" cy="582613"/>
          </a:xfrm>
          <a:prstGeom prst="rect">
            <a:avLst/>
          </a:prstGeom>
          <a:noFill/>
          <a:ln w="9525">
            <a:noFill/>
          </a:ln>
        </p:spPr>
        <p:txBody>
          <a:bodyPr anchor="ct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lgn="ctr"/>
            <a:r>
              <a:rPr lang="en-SG" altLang="en-US" b="1">
                <a:solidFill>
                  <a:srgbClr val="C00000"/>
                </a:solidFill>
              </a:rPr>
              <a:t>Vấn đề thảo luận</a:t>
            </a:r>
          </a:p>
        </p:txBody>
      </p:sp>
    </p:spTree>
    <p:extLst>
      <p:ext uri="{BB962C8B-B14F-4D97-AF65-F5344CB8AC3E}">
        <p14:creationId xmlns:p14="http://schemas.microsoft.com/office/powerpoint/2010/main" val="3937428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73605"/>
            <a:ext cx="8229600" cy="3954145"/>
          </a:xfrm>
        </p:spPr>
        <p:txBody>
          <a:bodyPr/>
          <a:lstStyle/>
          <a:p>
            <a:pPr marL="0" indent="0">
              <a:buNone/>
            </a:pPr>
            <a:r>
              <a:rPr lang="en-SG" altLang="en-US">
                <a:sym typeface="+mn-ea"/>
              </a:rPr>
              <a:t>3. </a:t>
            </a:r>
            <a:r>
              <a:rPr lang="en-US">
                <a:sym typeface="+mn-ea"/>
              </a:rPr>
              <a:t>Điều trị </a:t>
            </a:r>
            <a:r>
              <a:rPr lang="en-SG" altLang="en-US">
                <a:sym typeface="+mn-ea"/>
              </a:rPr>
              <a:t>biến chứng thiếu máu của bệnh nhân này?</a:t>
            </a:r>
            <a:endParaRPr lang="en-SG" altLang="en-US"/>
          </a:p>
        </p:txBody>
      </p:sp>
      <p:sp>
        <p:nvSpPr>
          <p:cNvPr id="4" name="Slide Number Placeholder 3"/>
          <p:cNvSpPr>
            <a:spLocks noGrp="1"/>
          </p:cNvSpPr>
          <p:nvPr>
            <p:ph type="sldNum" sz="quarter" idx="12"/>
          </p:nvPr>
        </p:nvSpPr>
        <p:spPr/>
        <p:txBody>
          <a:bodyPr/>
          <a:lstStyle/>
          <a:p>
            <a:fld id="{59C7CC53-AA6F-4A68-923C-40AE4BD5D118}" type="slidenum">
              <a:rPr lang="en-US" smtClean="0"/>
              <a:t>25</a:t>
            </a:fld>
            <a:endParaRPr lang="en-US"/>
          </a:p>
        </p:txBody>
      </p:sp>
      <p:sp>
        <p:nvSpPr>
          <p:cNvPr id="5" name="Title 1"/>
          <p:cNvSpPr>
            <a:spLocks noGrp="1"/>
          </p:cNvSpPr>
          <p:nvPr/>
        </p:nvSpPr>
        <p:spPr>
          <a:xfrm>
            <a:off x="342265" y="1029970"/>
            <a:ext cx="8229600" cy="582613"/>
          </a:xfrm>
          <a:prstGeom prst="rect">
            <a:avLst/>
          </a:prstGeom>
          <a:noFill/>
          <a:ln w="9525">
            <a:noFill/>
          </a:ln>
        </p:spPr>
        <p:txBody>
          <a:bodyPr anchor="ct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SG" altLang="en-US" b="1">
                <a:solidFill>
                  <a:schemeClr val="accent1"/>
                </a:solidFill>
              </a:rPr>
              <a:t>Vấn đề thảo luận?</a:t>
            </a:r>
          </a:p>
        </p:txBody>
      </p:sp>
    </p:spTree>
    <p:extLst>
      <p:ext uri="{BB962C8B-B14F-4D97-AF65-F5344CB8AC3E}">
        <p14:creationId xmlns:p14="http://schemas.microsoft.com/office/powerpoint/2010/main" val="1574242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a:p>
            <a:pPr marL="0" indent="0">
              <a:buNone/>
            </a:pPr>
            <a:r>
              <a:rPr lang="en-SG" altLang="en-US"/>
              <a:t>4. </a:t>
            </a:r>
            <a:r>
              <a:rPr lang="en-US"/>
              <a:t>Bệnh nhân này có chỉ định khởi đầu điều trị thay thế thận cho suy thận mạn giai đoạn cuối chưa?</a:t>
            </a:r>
          </a:p>
        </p:txBody>
      </p:sp>
      <p:sp>
        <p:nvSpPr>
          <p:cNvPr id="4" name="Slide Number Placeholder 3"/>
          <p:cNvSpPr>
            <a:spLocks noGrp="1"/>
          </p:cNvSpPr>
          <p:nvPr>
            <p:ph type="sldNum" sz="quarter" idx="12"/>
          </p:nvPr>
        </p:nvSpPr>
        <p:spPr/>
        <p:txBody>
          <a:bodyPr/>
          <a:lstStyle/>
          <a:p>
            <a:fld id="{59C7CC53-AA6F-4A68-923C-40AE4BD5D118}" type="slidenum">
              <a:rPr lang="en-US" smtClean="0"/>
              <a:t>26</a:t>
            </a:fld>
            <a:endParaRPr lang="en-US"/>
          </a:p>
        </p:txBody>
      </p:sp>
      <p:sp>
        <p:nvSpPr>
          <p:cNvPr id="5" name="Title 1"/>
          <p:cNvSpPr>
            <a:spLocks noGrp="1"/>
          </p:cNvSpPr>
          <p:nvPr/>
        </p:nvSpPr>
        <p:spPr>
          <a:xfrm>
            <a:off x="342265" y="1029970"/>
            <a:ext cx="8229600" cy="582613"/>
          </a:xfrm>
          <a:prstGeom prst="rect">
            <a:avLst/>
          </a:prstGeom>
          <a:noFill/>
          <a:ln w="9525">
            <a:noFill/>
          </a:ln>
        </p:spPr>
        <p:txBody>
          <a:bodyPr anchor="ct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SG" altLang="en-US" b="1">
                <a:solidFill>
                  <a:schemeClr val="accent1"/>
                </a:solidFill>
              </a:rPr>
              <a:t>Vấn đề thảo luận?</a:t>
            </a:r>
          </a:p>
        </p:txBody>
      </p:sp>
    </p:spTree>
    <p:extLst>
      <p:ext uri="{BB962C8B-B14F-4D97-AF65-F5344CB8AC3E}">
        <p14:creationId xmlns:p14="http://schemas.microsoft.com/office/powerpoint/2010/main" val="1818787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0565"/>
            <a:ext cx="8229600" cy="582613"/>
          </a:xfrm>
        </p:spPr>
        <p:txBody>
          <a:bodyPr/>
          <a:lstStyle/>
          <a:p>
            <a:pPr algn="ctr"/>
            <a:r>
              <a:rPr lang="en-SG" altLang="en-US" sz="4000" b="1">
                <a:solidFill>
                  <a:srgbClr val="C00000"/>
                </a:solidFill>
              </a:rPr>
              <a:t>Hành chính</a:t>
            </a:r>
          </a:p>
        </p:txBody>
      </p:sp>
      <p:sp>
        <p:nvSpPr>
          <p:cNvPr id="3" name="Content Placeholder 2"/>
          <p:cNvSpPr>
            <a:spLocks noGrp="1"/>
          </p:cNvSpPr>
          <p:nvPr>
            <p:ph idx="1"/>
          </p:nvPr>
        </p:nvSpPr>
        <p:spPr>
          <a:xfrm>
            <a:off x="457200" y="1834515"/>
            <a:ext cx="8229600" cy="2537460"/>
          </a:xfrm>
        </p:spPr>
        <p:txBody>
          <a:bodyPr/>
          <a:lstStyle/>
          <a:p>
            <a:r>
              <a:rPr lang="vi-VN" dirty="0">
                <a:solidFill>
                  <a:schemeClr val="tx1"/>
                </a:solidFill>
                <a:sym typeface="+mn-ea"/>
              </a:rPr>
              <a:t>TRẦN THỊ KIM </a:t>
            </a:r>
            <a:r>
              <a:rPr lang="vi-VN">
                <a:solidFill>
                  <a:schemeClr val="tx1"/>
                </a:solidFill>
                <a:sym typeface="+mn-ea"/>
              </a:rPr>
              <a:t>H</a:t>
            </a:r>
            <a:r>
              <a:rPr lang="en-SG" altLang="vi-VN">
                <a:solidFill>
                  <a:schemeClr val="tx1"/>
                </a:solidFill>
                <a:sym typeface="+mn-ea"/>
              </a:rPr>
              <a:t>., nữ, 65 tuổi</a:t>
            </a:r>
            <a:r>
              <a:rPr lang="vi-VN">
                <a:solidFill>
                  <a:schemeClr val="tx1"/>
                </a:solidFill>
                <a:sym typeface="+mn-ea"/>
              </a:rPr>
              <a:t>	</a:t>
            </a:r>
            <a:r>
              <a:rPr lang="vi-VN" dirty="0">
                <a:solidFill>
                  <a:schemeClr val="tx1"/>
                </a:solidFill>
                <a:sym typeface="+mn-ea"/>
              </a:rPr>
              <a:t>	</a:t>
            </a:r>
            <a:endParaRPr lang="en-US" dirty="0">
              <a:solidFill>
                <a:schemeClr val="tx1"/>
              </a:solidFill>
            </a:endParaRPr>
          </a:p>
          <a:p>
            <a:r>
              <a:rPr lang="vi-VN" dirty="0">
                <a:solidFill>
                  <a:schemeClr val="tx1"/>
                </a:solidFill>
                <a:sym typeface="+mn-ea"/>
              </a:rPr>
              <a:t>Địa chỉ: Quận Gò Vấp TP.HCM</a:t>
            </a:r>
            <a:endParaRPr lang="vi-VN" dirty="0">
              <a:solidFill>
                <a:schemeClr val="tx1"/>
              </a:solidFill>
            </a:endParaRPr>
          </a:p>
          <a:p>
            <a:r>
              <a:rPr lang="vi-VN" dirty="0">
                <a:solidFill>
                  <a:schemeClr val="tx1"/>
                </a:solidFill>
                <a:sym typeface="+mn-ea"/>
              </a:rPr>
              <a:t>Lý do nhập viện: buồn nôn</a:t>
            </a:r>
            <a:r>
              <a:rPr lang="vi-VN">
                <a:solidFill>
                  <a:schemeClr val="tx1"/>
                </a:solidFill>
                <a:sym typeface="+mn-ea"/>
              </a:rPr>
              <a:t>, nôn</a:t>
            </a:r>
            <a:r>
              <a:rPr lang="en-US">
                <a:sym typeface="+mn-ea"/>
              </a:rPr>
              <a:t>. </a:t>
            </a:r>
            <a:endParaRPr lang="vi-VN" dirty="0">
              <a:solidFill>
                <a:schemeClr val="tx1"/>
              </a:solidFill>
              <a:sym typeface="+mn-ea"/>
            </a:endParaRPr>
          </a:p>
          <a:p>
            <a:r>
              <a:rPr lang="en-US" altLang="vi-VN" dirty="0">
                <a:solidFill>
                  <a:schemeClr val="tx1"/>
                </a:solidFill>
                <a:sym typeface="+mn-ea"/>
              </a:rPr>
              <a:t>Nhập viện</a:t>
            </a:r>
            <a:r>
              <a:rPr lang="en-US" altLang="vi-VN">
                <a:solidFill>
                  <a:schemeClr val="tx1"/>
                </a:solidFill>
                <a:sym typeface="+mn-ea"/>
              </a:rPr>
              <a:t>: 7.6.2021</a:t>
            </a:r>
            <a:endParaRPr lang="en-US" altLang="vi-VN" dirty="0">
              <a:solidFill>
                <a:schemeClr val="tx1"/>
              </a:solidFill>
              <a:sym typeface="+mn-ea"/>
            </a:endParaRPr>
          </a:p>
        </p:txBody>
      </p:sp>
      <p:sp>
        <p:nvSpPr>
          <p:cNvPr id="4" name="Slide Number Placeholder 3"/>
          <p:cNvSpPr>
            <a:spLocks noGrp="1"/>
          </p:cNvSpPr>
          <p:nvPr>
            <p:ph type="sldNum" sz="quarter" idx="12"/>
          </p:nvPr>
        </p:nvSpPr>
        <p:spPr/>
        <p:txBody>
          <a:bodyPr/>
          <a:lstStyle/>
          <a:p>
            <a:fld id="{59C7CC53-AA6F-4A68-923C-40AE4BD5D118}"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089" y="219959"/>
            <a:ext cx="8229600" cy="372110"/>
          </a:xfrm>
        </p:spPr>
        <p:txBody>
          <a:bodyPr/>
          <a:lstStyle/>
          <a:p>
            <a:pPr algn="ctr"/>
            <a:r>
              <a:rPr lang="en-SG" altLang="en-US" b="1">
                <a:solidFill>
                  <a:srgbClr val="C00000"/>
                </a:solidFill>
              </a:rPr>
              <a:t>Bệnh sử</a:t>
            </a:r>
          </a:p>
        </p:txBody>
      </p:sp>
      <p:sp>
        <p:nvSpPr>
          <p:cNvPr id="3" name="Content Placeholder 2"/>
          <p:cNvSpPr>
            <a:spLocks noGrp="1"/>
          </p:cNvSpPr>
          <p:nvPr>
            <p:ph idx="1"/>
          </p:nvPr>
        </p:nvSpPr>
        <p:spPr>
          <a:xfrm>
            <a:off x="68840" y="738164"/>
            <a:ext cx="9006320" cy="5381672"/>
          </a:xfrm>
        </p:spPr>
        <p:txBody>
          <a:bodyPr/>
          <a:lstStyle/>
          <a:p>
            <a:pPr algn="just">
              <a:lnSpc>
                <a:spcPct val="120000"/>
              </a:lnSpc>
              <a:spcBef>
                <a:spcPts val="600"/>
              </a:spcBef>
              <a:spcAft>
                <a:spcPts val="0"/>
              </a:spcAft>
            </a:pPr>
            <a:r>
              <a:rPr lang="en-SG" altLang="vi-VN" sz="2200">
                <a:solidFill>
                  <a:schemeClr val="tx1"/>
                </a:solidFill>
                <a:latin typeface="+mj-lt"/>
                <a:cs typeface="Arial" panose="020B0604020202020204" pitchFamily="34" charset="0"/>
                <a:sym typeface="+mn-ea"/>
              </a:rPr>
              <a:t>BN phát hiện </a:t>
            </a:r>
            <a:r>
              <a:rPr lang="en-SG" altLang="vi-VN" sz="2200">
                <a:solidFill>
                  <a:srgbClr val="C00000"/>
                </a:solidFill>
                <a:latin typeface="+mj-lt"/>
                <a:cs typeface="Arial" panose="020B0604020202020204" pitchFamily="34" charset="0"/>
                <a:sym typeface="+mn-ea"/>
              </a:rPr>
              <a:t>tăng huyết áp 10 năm</a:t>
            </a:r>
            <a:r>
              <a:rPr lang="en-SG" altLang="vi-VN" sz="2200">
                <a:solidFill>
                  <a:schemeClr val="tx1"/>
                </a:solidFill>
                <a:latin typeface="+mj-lt"/>
                <a:cs typeface="Arial" panose="020B0604020202020204" pitchFamily="34" charset="0"/>
                <a:sym typeface="+mn-ea"/>
              </a:rPr>
              <a:t>, </a:t>
            </a:r>
            <a:r>
              <a:rPr lang="en-SG" altLang="vi-VN" sz="2200">
                <a:solidFill>
                  <a:srgbClr val="C00000"/>
                </a:solidFill>
                <a:latin typeface="+mj-lt"/>
                <a:cs typeface="Arial" panose="020B0604020202020204" pitchFamily="34" charset="0"/>
                <a:sym typeface="+mn-ea"/>
              </a:rPr>
              <a:t>bệnh </a:t>
            </a:r>
            <a:r>
              <a:rPr lang="en-SG" altLang="vi-VN" sz="2200" dirty="0">
                <a:solidFill>
                  <a:srgbClr val="C00000"/>
                </a:solidFill>
                <a:latin typeface="+mj-lt"/>
                <a:cs typeface="Arial" panose="020B0604020202020204" pitchFamily="34" charset="0"/>
                <a:sym typeface="+mn-ea"/>
              </a:rPr>
              <a:t>thận mạn 5 năm</a:t>
            </a:r>
            <a:r>
              <a:rPr lang="en-SG" altLang="vi-VN" sz="2200">
                <a:solidFill>
                  <a:schemeClr val="tx1"/>
                </a:solidFill>
                <a:latin typeface="+mj-lt"/>
                <a:cs typeface="Arial" panose="020B0604020202020204" pitchFamily="34" charset="0"/>
                <a:sym typeface="+mn-ea"/>
              </a:rPr>
              <a:t>, </a:t>
            </a:r>
            <a:r>
              <a:rPr lang="en-SG" altLang="vi-VN" sz="2200">
                <a:latin typeface="+mj-lt"/>
                <a:cs typeface="Arial" panose="020B0604020202020204" pitchFamily="34" charset="0"/>
                <a:sym typeface="+mn-ea"/>
              </a:rPr>
              <a:t>tái khám tại phòng khám Thận. </a:t>
            </a:r>
          </a:p>
          <a:p>
            <a:pPr algn="just">
              <a:lnSpc>
                <a:spcPct val="120000"/>
              </a:lnSpc>
              <a:spcBef>
                <a:spcPts val="600"/>
              </a:spcBef>
              <a:spcAft>
                <a:spcPts val="0"/>
              </a:spcAft>
            </a:pPr>
            <a:r>
              <a:rPr lang="en-SG" sz="2200">
                <a:effectLst/>
                <a:latin typeface="+mj-lt"/>
                <a:ea typeface="SimSun" panose="02010600030101010101" pitchFamily="2" charset="-122"/>
                <a:cs typeface="Times New Roman" panose="02020603050405020304" pitchFamily="18" charset="0"/>
              </a:rPr>
              <a:t>Cách NV 2 tháng, </a:t>
            </a:r>
            <a:r>
              <a:rPr lang="en-US" sz="2200">
                <a:effectLst/>
                <a:latin typeface="+mj-lt"/>
                <a:ea typeface="SimSun" panose="02010600030101010101" pitchFamily="2" charset="-122"/>
                <a:cs typeface="Times New Roman" panose="02020603050405020304" pitchFamily="18" charset="0"/>
              </a:rPr>
              <a:t>BN </a:t>
            </a:r>
            <a:r>
              <a:rPr lang="vi-VN" sz="2200">
                <a:effectLst/>
                <a:latin typeface="+mj-lt"/>
                <a:ea typeface="SimSun" panose="02010600030101010101" pitchFamily="2" charset="-122"/>
                <a:cs typeface="Times New Roman" panose="02020603050405020304" pitchFamily="18" charset="0"/>
              </a:rPr>
              <a:t>thấy </a:t>
            </a:r>
            <a:r>
              <a:rPr lang="en-SG" sz="2200">
                <a:solidFill>
                  <a:srgbClr val="C00000"/>
                </a:solidFill>
                <a:effectLst/>
                <a:latin typeface="+mj-lt"/>
                <a:ea typeface="SimSun" panose="02010600030101010101" pitchFamily="2" charset="-122"/>
                <a:cs typeface="Times New Roman" panose="02020603050405020304" pitchFamily="18" charset="0"/>
              </a:rPr>
              <a:t>buồn nôn, mệt mỏi, chán ăn</a:t>
            </a:r>
            <a:r>
              <a:rPr lang="en-SG" sz="2200">
                <a:effectLst/>
                <a:latin typeface="+mj-lt"/>
                <a:ea typeface="SimSun" panose="02010600030101010101" pitchFamily="2" charset="-122"/>
                <a:cs typeface="Times New Roman" panose="02020603050405020304" pitchFamily="18" charset="0"/>
              </a:rPr>
              <a:t>, khó ngủ, điều trị theo toa ngoại trú: Nifedipine 20mg 2 viên x 2 lần/ngày, Methyldopa 250mg 1 viên/ngày, Furosemide 40mg 1 viên/</a:t>
            </a:r>
            <a:r>
              <a:rPr lang="vi-VN" sz="2200">
                <a:effectLst/>
                <a:latin typeface="+mj-lt"/>
                <a:ea typeface="SimSun" panose="02010600030101010101" pitchFamily="2" charset="-122"/>
                <a:cs typeface="Times New Roman" panose="02020603050405020304" pitchFamily="18" charset="0"/>
              </a:rPr>
              <a:t> ngày</a:t>
            </a:r>
            <a:r>
              <a:rPr lang="en-SG" sz="2200">
                <a:effectLst/>
                <a:latin typeface="+mj-lt"/>
                <a:ea typeface="SimSun" panose="02010600030101010101" pitchFamily="2" charset="-122"/>
                <a:cs typeface="Times New Roman" panose="02020603050405020304" pitchFamily="18" charset="0"/>
              </a:rPr>
              <a:t>, Ferrovit 1 viên x 2 lần/ngày, Calci D 1 viên/ngày nhưng t</a:t>
            </a:r>
            <a:r>
              <a:rPr lang="vi-VN" sz="2200">
                <a:effectLst/>
                <a:latin typeface="+mj-lt"/>
                <a:ea typeface="SimSun" panose="02010600030101010101" pitchFamily="2" charset="-122"/>
                <a:cs typeface="Times New Roman" panose="02020603050405020304" pitchFamily="18" charset="0"/>
              </a:rPr>
              <a:t>ình trạng không cải thiện, ngày càng</a:t>
            </a:r>
            <a:r>
              <a:rPr lang="en-US" sz="2200">
                <a:effectLst/>
                <a:latin typeface="+mj-lt"/>
                <a:ea typeface="SimSun" panose="02010600030101010101" pitchFamily="2" charset="-122"/>
                <a:cs typeface="Times New Roman" panose="02020603050405020304" pitchFamily="18" charset="0"/>
              </a:rPr>
              <a:t> mệt mỏi, chán ăn hơn,</a:t>
            </a:r>
            <a:r>
              <a:rPr lang="en-SG" sz="2200">
                <a:effectLst/>
                <a:latin typeface="+mj-lt"/>
                <a:ea typeface="SimSun" panose="02010600030101010101" pitchFamily="2" charset="-122"/>
                <a:cs typeface="Times New Roman" panose="02020603050405020304" pitchFamily="18" charset="0"/>
              </a:rPr>
              <a:t> </a:t>
            </a:r>
            <a:r>
              <a:rPr lang="en-SG" sz="2200">
                <a:solidFill>
                  <a:srgbClr val="C00000"/>
                </a:solidFill>
                <a:effectLst/>
                <a:latin typeface="+mj-lt"/>
                <a:ea typeface="SimSun" panose="02010600030101010101" pitchFamily="2" charset="-122"/>
                <a:cs typeface="Times New Roman" panose="02020603050405020304" pitchFamily="18" charset="0"/>
              </a:rPr>
              <a:t>sụt 4 kg trong 2 tháng nay</a:t>
            </a:r>
            <a:r>
              <a:rPr lang="vi-VN" sz="2200">
                <a:effectLst/>
                <a:latin typeface="+mj-lt"/>
                <a:ea typeface="SimSun" panose="02010600030101010101" pitchFamily="2" charset="-122"/>
                <a:cs typeface="Times New Roman" panose="02020603050405020304" pitchFamily="18" charset="0"/>
              </a:rPr>
              <a:t>.</a:t>
            </a:r>
            <a:r>
              <a:rPr lang="en-US" sz="2200">
                <a:effectLst/>
                <a:latin typeface="+mj-lt"/>
                <a:ea typeface="SimSun" panose="02010600030101010101" pitchFamily="2" charset="-122"/>
                <a:cs typeface="Times New Roman" panose="02020603050405020304" pitchFamily="18" charset="0"/>
              </a:rPr>
              <a:t> Bệnh nhân </a:t>
            </a:r>
            <a:r>
              <a:rPr lang="en-US" sz="2200">
                <a:solidFill>
                  <a:srgbClr val="C00000"/>
                </a:solidFill>
                <a:effectLst/>
                <a:latin typeface="+mj-lt"/>
                <a:ea typeface="SimSun" panose="02010600030101010101" pitchFamily="2" charset="-122"/>
                <a:cs typeface="Times New Roman" panose="02020603050405020304" pitchFamily="18" charset="0"/>
              </a:rPr>
              <a:t>tiểu khoảng 1 lít/ngày.</a:t>
            </a:r>
          </a:p>
          <a:p>
            <a:pPr algn="just">
              <a:lnSpc>
                <a:spcPct val="120000"/>
              </a:lnSpc>
              <a:spcBef>
                <a:spcPts val="600"/>
              </a:spcBef>
              <a:spcAft>
                <a:spcPts val="0"/>
              </a:spcAft>
            </a:pPr>
            <a:r>
              <a:rPr lang="vi-VN" sz="2200">
                <a:solidFill>
                  <a:schemeClr val="tx1"/>
                </a:solidFill>
                <a:latin typeface="+mj-lt"/>
                <a:cs typeface="Arial" panose="020B0604020202020204" pitchFamily="34" charset="0"/>
                <a:sym typeface="+mn-ea"/>
              </a:rPr>
              <a:t>Cách </a:t>
            </a:r>
            <a:r>
              <a:rPr lang="en-US" sz="2200">
                <a:solidFill>
                  <a:schemeClr val="tx1"/>
                </a:solidFill>
                <a:latin typeface="+mj-lt"/>
                <a:cs typeface="Arial" panose="020B0604020202020204" pitchFamily="34" charset="0"/>
                <a:sym typeface="+mn-ea"/>
              </a:rPr>
              <a:t>NV </a:t>
            </a:r>
            <a:r>
              <a:rPr lang="vi-VN" sz="2200">
                <a:solidFill>
                  <a:schemeClr val="tx1"/>
                </a:solidFill>
                <a:latin typeface="+mj-lt"/>
                <a:cs typeface="Arial" panose="020B0604020202020204" pitchFamily="34" charset="0"/>
                <a:sym typeface="+mn-ea"/>
              </a:rPr>
              <a:t>2 ngày</a:t>
            </a:r>
            <a:r>
              <a:rPr lang="en-US" sz="2200">
                <a:solidFill>
                  <a:schemeClr val="tx1"/>
                </a:solidFill>
                <a:latin typeface="+mj-lt"/>
                <a:cs typeface="Arial" panose="020B0604020202020204" pitchFamily="34" charset="0"/>
                <a:sym typeface="+mn-ea"/>
              </a:rPr>
              <a:t>, BN </a:t>
            </a:r>
            <a:r>
              <a:rPr lang="en-US" sz="2200">
                <a:solidFill>
                  <a:srgbClr val="C00000"/>
                </a:solidFill>
                <a:effectLst/>
                <a:latin typeface="+mj-lt"/>
                <a:ea typeface="SimSun" panose="02010600030101010101" pitchFamily="2" charset="-122"/>
                <a:cs typeface="Times New Roman" panose="02020603050405020304" pitchFamily="18" charset="0"/>
              </a:rPr>
              <a:t>buồn nôn</a:t>
            </a:r>
            <a:r>
              <a:rPr lang="en-US" sz="2200">
                <a:effectLst/>
                <a:latin typeface="+mj-lt"/>
                <a:ea typeface="SimSun" panose="02010600030101010101" pitchFamily="2" charset="-122"/>
                <a:cs typeface="Times New Roman" panose="02020603050405020304" pitchFamily="18" charset="0"/>
              </a:rPr>
              <a:t>, kèm </a:t>
            </a:r>
            <a:r>
              <a:rPr lang="vi-VN" sz="2200">
                <a:solidFill>
                  <a:srgbClr val="C00000"/>
                </a:solidFill>
                <a:effectLst/>
                <a:latin typeface="+mj-lt"/>
                <a:ea typeface="SimSun" panose="02010600030101010101" pitchFamily="2" charset="-122"/>
                <a:cs typeface="Times New Roman" panose="02020603050405020304" pitchFamily="18" charset="0"/>
              </a:rPr>
              <a:t>nôn ói </a:t>
            </a:r>
            <a:r>
              <a:rPr lang="en-SG" sz="2200">
                <a:effectLst/>
                <a:latin typeface="+mj-lt"/>
                <a:ea typeface="SimSun" panose="02010600030101010101" pitchFamily="2" charset="-122"/>
                <a:cs typeface="Times New Roman" panose="02020603050405020304" pitchFamily="18" charset="0"/>
              </a:rPr>
              <a:t>sau ăn, dịch nôn thức ăn cũ không lẫn máu, khoảng 100ml/ngày, không tiêu chảy, không đau bụng, không sốt, không chóng mặt, không đau đầu, không mờ mắt, </a:t>
            </a:r>
            <a:r>
              <a:rPr lang="en-SG" sz="2200">
                <a:solidFill>
                  <a:srgbClr val="C00000"/>
                </a:solidFill>
                <a:effectLst/>
                <a:latin typeface="+mj-lt"/>
                <a:ea typeface="SimSun" panose="02010600030101010101" pitchFamily="2" charset="-122"/>
                <a:cs typeface="Times New Roman" panose="02020603050405020304" pitchFamily="18" charset="0"/>
              </a:rPr>
              <a:t>tiểu vàng trong khoảng 800ml/ngày, </a:t>
            </a:r>
            <a:r>
              <a:rPr lang="en-US" sz="2200">
                <a:solidFill>
                  <a:srgbClr val="C00000"/>
                </a:solidFill>
                <a:effectLst/>
                <a:latin typeface="+mj-lt"/>
                <a:ea typeface="SimSun" panose="02010600030101010101" pitchFamily="2" charset="-122"/>
                <a:cs typeface="Times New Roman" panose="02020603050405020304" pitchFamily="18" charset="0"/>
              </a:rPr>
              <a:t>uống khoảng 500ml nước/ngày, 400 ml sữa/ngày, ăn cháo khoảng 200 ml/ngày</a:t>
            </a:r>
            <a:r>
              <a:rPr lang="en-US" sz="2200">
                <a:effectLst/>
                <a:latin typeface="+mj-lt"/>
                <a:ea typeface="SimSun" panose="02010600030101010101" pitchFamily="2" charset="-122"/>
                <a:cs typeface="Times New Roman" panose="02020603050405020304" pitchFamily="18" charset="0"/>
              </a:rPr>
              <a:t> </a:t>
            </a:r>
            <a:r>
              <a:rPr lang="vi-VN" sz="2200">
                <a:effectLst/>
                <a:latin typeface="+mj-lt"/>
                <a:ea typeface="SimSun" panose="02010600030101010101" pitchFamily="2" charset="-122"/>
                <a:cs typeface="Times New Roman" panose="02020603050405020304" pitchFamily="18" charset="0"/>
              </a:rPr>
              <a:t>-&gt; </a:t>
            </a:r>
            <a:r>
              <a:rPr lang="en-US" sz="2200">
                <a:effectLst/>
                <a:latin typeface="+mj-lt"/>
                <a:ea typeface="SimSun" panose="02010600030101010101" pitchFamily="2" charset="-122"/>
                <a:cs typeface="Times New Roman" panose="02020603050405020304" pitchFamily="18" charset="0"/>
              </a:rPr>
              <a:t>NV</a:t>
            </a:r>
          </a:p>
        </p:txBody>
      </p:sp>
      <p:sp>
        <p:nvSpPr>
          <p:cNvPr id="4" name="Slide Number Placeholder 3"/>
          <p:cNvSpPr>
            <a:spLocks noGrp="1"/>
          </p:cNvSpPr>
          <p:nvPr>
            <p:ph type="sldNum" sz="quarter" idx="12"/>
          </p:nvPr>
        </p:nvSpPr>
        <p:spPr/>
        <p:txBody>
          <a:bodyPr/>
          <a:lstStyle/>
          <a:p>
            <a:fld id="{59C7CC53-AA6F-4A68-923C-40AE4BD5D118}" type="slidenum">
              <a:rPr lang="en-US" smtClean="0"/>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085" y="728980"/>
            <a:ext cx="8229600" cy="582613"/>
          </a:xfrm>
        </p:spPr>
        <p:txBody>
          <a:bodyPr/>
          <a:lstStyle/>
          <a:p>
            <a:pPr algn="ctr"/>
            <a:r>
              <a:rPr lang="en-SG" altLang="en-US" b="1">
                <a:solidFill>
                  <a:srgbClr val="C00000"/>
                </a:solidFill>
              </a:rPr>
              <a:t>Tình trạng lúc nhập viện</a:t>
            </a:r>
          </a:p>
        </p:txBody>
      </p:sp>
      <p:sp>
        <p:nvSpPr>
          <p:cNvPr id="3" name="Content Placeholder 2"/>
          <p:cNvSpPr>
            <a:spLocks noGrp="1"/>
          </p:cNvSpPr>
          <p:nvPr>
            <p:ph idx="1"/>
          </p:nvPr>
        </p:nvSpPr>
        <p:spPr>
          <a:xfrm>
            <a:off x="791210" y="1518920"/>
            <a:ext cx="7811770" cy="3559175"/>
          </a:xfrm>
        </p:spPr>
        <p:txBody>
          <a:bodyPr>
            <a:scene3d>
              <a:camera prst="orthographicFront"/>
              <a:lightRig rig="threePt" dir="t"/>
            </a:scene3d>
          </a:bodyPr>
          <a:lstStyle/>
          <a:p>
            <a:pPr marL="0" indent="0">
              <a:buNone/>
            </a:pPr>
            <a:r>
              <a:rPr lang="vi-VN" dirty="0">
                <a:solidFill>
                  <a:schemeClr val="tx1"/>
                </a:solidFill>
                <a:sym typeface="+mn-ea"/>
              </a:rPr>
              <a:t>BN tỉnh, tiếp </a:t>
            </a:r>
            <a:r>
              <a:rPr lang="vi-VN">
                <a:solidFill>
                  <a:schemeClr val="tx1"/>
                </a:solidFill>
                <a:sym typeface="+mn-ea"/>
              </a:rPr>
              <a:t>xúc được</a:t>
            </a:r>
            <a:r>
              <a:rPr lang="en-US">
                <a:solidFill>
                  <a:schemeClr val="tx1"/>
                </a:solidFill>
                <a:sym typeface="+mn-ea"/>
              </a:rPr>
              <a:t>. </a:t>
            </a:r>
            <a:endParaRPr lang="en-US" dirty="0">
              <a:solidFill>
                <a:schemeClr val="tx1"/>
              </a:solidFill>
            </a:endParaRPr>
          </a:p>
          <a:p>
            <a:pPr marL="0" indent="0">
              <a:buNone/>
            </a:pPr>
            <a:r>
              <a:rPr lang="vi-VN" dirty="0">
                <a:solidFill>
                  <a:schemeClr val="tx1"/>
                </a:solidFill>
                <a:sym typeface="+mn-ea"/>
              </a:rPr>
              <a:t> Sinh hiệu </a:t>
            </a:r>
            <a:endParaRPr lang="en-US" dirty="0">
              <a:solidFill>
                <a:schemeClr val="tx1"/>
              </a:solidFill>
            </a:endParaRPr>
          </a:p>
          <a:p>
            <a:pPr marL="1905" indent="0">
              <a:buNone/>
            </a:pPr>
            <a:r>
              <a:rPr lang="vi-VN" dirty="0">
                <a:solidFill>
                  <a:schemeClr val="tx1"/>
                </a:solidFill>
                <a:sym typeface="+mn-ea"/>
              </a:rPr>
              <a:t>• Mạch: 98 l/p</a:t>
            </a:r>
          </a:p>
          <a:p>
            <a:pPr marL="1905" indent="0">
              <a:buNone/>
            </a:pPr>
            <a:r>
              <a:rPr lang="vi-VN" dirty="0">
                <a:solidFill>
                  <a:schemeClr val="tx1"/>
                </a:solidFill>
                <a:sym typeface="+mn-ea"/>
              </a:rPr>
              <a:t>• Huyết áp: 140/80 mmHg </a:t>
            </a:r>
          </a:p>
          <a:p>
            <a:pPr marL="1905" indent="0">
              <a:buNone/>
            </a:pPr>
            <a:r>
              <a:rPr lang="vi-VN" dirty="0">
                <a:solidFill>
                  <a:schemeClr val="tx1"/>
                </a:solidFill>
                <a:sym typeface="+mn-ea"/>
              </a:rPr>
              <a:t>• Nhiệt độ: 37.3 độ C </a:t>
            </a:r>
            <a:r>
              <a:rPr lang="en-US" dirty="0">
                <a:solidFill>
                  <a:schemeClr val="tx1"/>
                </a:solidFill>
                <a:sym typeface="+mn-ea"/>
              </a:rPr>
              <a:t> </a:t>
            </a:r>
          </a:p>
          <a:p>
            <a:pPr marL="1905" indent="0">
              <a:buNone/>
            </a:pPr>
            <a:r>
              <a:rPr lang="vi-VN" dirty="0">
                <a:solidFill>
                  <a:schemeClr val="tx1"/>
                </a:solidFill>
                <a:sym typeface="+mn-ea"/>
              </a:rPr>
              <a:t>• Nhịp thở: 20 lần/ phút</a:t>
            </a:r>
          </a:p>
        </p:txBody>
      </p:sp>
      <p:sp>
        <p:nvSpPr>
          <p:cNvPr id="4" name="Slide Number Placeholder 3"/>
          <p:cNvSpPr>
            <a:spLocks noGrp="1"/>
          </p:cNvSpPr>
          <p:nvPr>
            <p:ph type="sldNum" sz="quarter" idx="12"/>
          </p:nvPr>
        </p:nvSpPr>
        <p:spPr/>
        <p:txBody>
          <a:bodyPr/>
          <a:lstStyle/>
          <a:p>
            <a:fld id="{59C7CC53-AA6F-4A68-923C-40AE4BD5D118}"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36525"/>
            <a:ext cx="8229600" cy="438607"/>
          </a:xfrm>
        </p:spPr>
        <p:txBody>
          <a:bodyPr/>
          <a:lstStyle/>
          <a:p>
            <a:pPr algn="ctr"/>
            <a:r>
              <a:rPr lang="en-SG" altLang="en-US" b="1">
                <a:solidFill>
                  <a:srgbClr val="C00000"/>
                </a:solidFill>
                <a:latin typeface="Arial" panose="020B0604020202020204" pitchFamily="34" charset="0"/>
                <a:cs typeface="Arial" panose="020B0604020202020204" pitchFamily="34" charset="0"/>
              </a:rPr>
              <a:t>Tiền căn</a:t>
            </a:r>
          </a:p>
        </p:txBody>
      </p:sp>
      <p:sp>
        <p:nvSpPr>
          <p:cNvPr id="3" name="Content Placeholder 2"/>
          <p:cNvSpPr>
            <a:spLocks noGrp="1"/>
          </p:cNvSpPr>
          <p:nvPr>
            <p:ph idx="1"/>
          </p:nvPr>
        </p:nvSpPr>
        <p:spPr>
          <a:xfrm>
            <a:off x="395536" y="774494"/>
            <a:ext cx="8229600" cy="2473960"/>
          </a:xfrm>
        </p:spPr>
        <p:txBody>
          <a:bodyPr>
            <a:scene3d>
              <a:camera prst="orthographicFront"/>
              <a:lightRig rig="threePt" dir="t"/>
            </a:scene3d>
          </a:bodyPr>
          <a:lstStyle/>
          <a:p>
            <a:pPr marL="0" marR="0" lvl="0" indent="0" algn="just">
              <a:spcBef>
                <a:spcPts val="600"/>
              </a:spcBef>
              <a:spcAft>
                <a:spcPts val="0"/>
              </a:spcAft>
              <a:buNone/>
              <a:tabLst>
                <a:tab pos="266700" algn="l"/>
              </a:tabLst>
            </a:pPr>
            <a:r>
              <a:rPr lang="en-SG" sz="2000" b="1">
                <a:solidFill>
                  <a:srgbClr val="002060"/>
                </a:solidFill>
                <a:effectLst/>
                <a:latin typeface="+mj-lt"/>
                <a:ea typeface="SimSun" panose="02010600030101010101" pitchFamily="2" charset="-122"/>
                <a:cs typeface="Times New Roman" panose="02020603050405020304" pitchFamily="18" charset="0"/>
              </a:rPr>
              <a:t>1. Bản thân:</a:t>
            </a:r>
          </a:p>
          <a:p>
            <a:pPr marL="0" marR="0" lvl="0" indent="0" algn="just">
              <a:spcBef>
                <a:spcPts val="600"/>
              </a:spcBef>
              <a:spcAft>
                <a:spcPts val="0"/>
              </a:spcAft>
              <a:buNone/>
              <a:tabLst>
                <a:tab pos="266700" algn="l"/>
              </a:tabLst>
            </a:pPr>
            <a:r>
              <a:rPr lang="en-SG" sz="2000" i="1">
                <a:solidFill>
                  <a:srgbClr val="002060"/>
                </a:solidFill>
                <a:effectLst/>
                <a:latin typeface="+mj-lt"/>
                <a:ea typeface="SimSun" panose="02010600030101010101" pitchFamily="2" charset="-122"/>
                <a:cs typeface="Times New Roman" panose="02020603050405020304" pitchFamily="18" charset="0"/>
              </a:rPr>
              <a:t>a. Nội khoa:</a:t>
            </a:r>
          </a:p>
          <a:p>
            <a:pPr marR="0" lvl="0" algn="just">
              <a:spcBef>
                <a:spcPts val="600"/>
              </a:spcBef>
              <a:spcAft>
                <a:spcPts val="0"/>
              </a:spcAft>
              <a:buFont typeface="Arial" panose="020B0604020202020204" pitchFamily="34" charset="0"/>
              <a:buChar char="•"/>
              <a:tabLst>
                <a:tab pos="266700" algn="l"/>
              </a:tabLst>
            </a:pPr>
            <a:r>
              <a:rPr lang="en-SG" sz="2000">
                <a:effectLst/>
                <a:latin typeface="+mj-lt"/>
                <a:ea typeface="SimSun" panose="02010600030101010101" pitchFamily="2" charset="-122"/>
                <a:cs typeface="Times New Roman" panose="02020603050405020304" pitchFamily="18" charset="0"/>
              </a:rPr>
              <a:t>Tăng huyết áp 10 năm, huyết áp cao nhất 180mmHg, huyết áp tâm thu dễ chịu thường dao động 130-140 mmHg.</a:t>
            </a:r>
            <a:endParaRPr lang="en-US" sz="2000">
              <a:effectLst/>
              <a:latin typeface="+mj-lt"/>
              <a:ea typeface="SimSun" panose="02010600030101010101" pitchFamily="2" charset="-122"/>
              <a:cs typeface="Times New Roman" panose="02020603050405020304" pitchFamily="18" charset="0"/>
            </a:endParaRPr>
          </a:p>
          <a:p>
            <a:pPr marR="0" lvl="0" algn="just">
              <a:spcBef>
                <a:spcPts val="600"/>
              </a:spcBef>
              <a:spcAft>
                <a:spcPts val="0"/>
              </a:spcAft>
              <a:buFont typeface="Arial" panose="020B0604020202020204" pitchFamily="34" charset="0"/>
              <a:buChar char="•"/>
              <a:tabLst>
                <a:tab pos="266700" algn="l"/>
              </a:tabLst>
            </a:pPr>
            <a:r>
              <a:rPr lang="en-SG" sz="2000">
                <a:effectLst/>
                <a:latin typeface="+mj-lt"/>
                <a:ea typeface="SimSun" panose="02010600030101010101" pitchFamily="2" charset="-122"/>
                <a:cs typeface="Times New Roman" panose="02020603050405020304" pitchFamily="18" charset="0"/>
              </a:rPr>
              <a:t>Bệnh thận mạn 5 năm.  </a:t>
            </a:r>
            <a:endParaRPr lang="en-US" sz="2000">
              <a:effectLst/>
              <a:latin typeface="+mj-lt"/>
              <a:ea typeface="SimSun" panose="02010600030101010101" pitchFamily="2" charset="-122"/>
              <a:cs typeface="Times New Roman" panose="02020603050405020304" pitchFamily="18" charset="0"/>
            </a:endParaRPr>
          </a:p>
          <a:p>
            <a:pPr marL="665480" lvl="1" algn="just">
              <a:spcBef>
                <a:spcPts val="600"/>
              </a:spcBef>
              <a:spcAft>
                <a:spcPts val="0"/>
              </a:spcAft>
              <a:buFont typeface="Wingdings" panose="05000000000000000000" pitchFamily="2" charset="2"/>
              <a:buChar char="q"/>
              <a:tabLst>
                <a:tab pos="266700" algn="l"/>
              </a:tabLst>
            </a:pPr>
            <a:r>
              <a:rPr lang="en-SG" sz="2000">
                <a:effectLst/>
                <a:latin typeface="+mj-lt"/>
                <a:ea typeface="SimSun" panose="02010600030101010101" pitchFamily="2" charset="-122"/>
                <a:cs typeface="Times New Roman" panose="02020603050405020304" pitchFamily="18" charset="0"/>
              </a:rPr>
              <a:t>Cách NV 6 tháng: Creatinine HT 8.3 mg/dL </a:t>
            </a:r>
            <a:endParaRPr lang="en-US" sz="2000">
              <a:effectLst/>
              <a:latin typeface="+mj-lt"/>
              <a:ea typeface="SimSun" panose="02010600030101010101" pitchFamily="2" charset="-122"/>
              <a:cs typeface="Times New Roman" panose="02020603050405020304" pitchFamily="18" charset="0"/>
            </a:endParaRPr>
          </a:p>
          <a:p>
            <a:pPr marL="665480" lvl="1" algn="just">
              <a:spcBef>
                <a:spcPts val="600"/>
              </a:spcBef>
              <a:spcAft>
                <a:spcPts val="0"/>
              </a:spcAft>
              <a:buFont typeface="Wingdings" panose="05000000000000000000" pitchFamily="2" charset="2"/>
              <a:buChar char="q"/>
            </a:pPr>
            <a:r>
              <a:rPr lang="en-SG" sz="2000">
                <a:effectLst/>
                <a:latin typeface="+mj-lt"/>
                <a:ea typeface="SimSun" panose="02010600030101010101" pitchFamily="2" charset="-122"/>
                <a:cs typeface="Times New Roman" panose="02020603050405020304" pitchFamily="18" charset="0"/>
              </a:rPr>
              <a:t>Cách NV 1 tháng: Creatinine HT 9.6 mg/dL</a:t>
            </a:r>
            <a:endParaRPr lang="en-US" sz="2000">
              <a:effectLst/>
              <a:latin typeface="+mj-lt"/>
              <a:ea typeface="SimSu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9C7CC53-AA6F-4A68-923C-40AE4BD5D118}" type="slidenum">
              <a:rPr lang="en-US" smtClean="0"/>
              <a:t>6</a:t>
            </a:fld>
            <a:endParaRPr lang="en-US"/>
          </a:p>
        </p:txBody>
      </p:sp>
      <p:sp>
        <p:nvSpPr>
          <p:cNvPr id="6" name="TextBox 5">
            <a:extLst>
              <a:ext uri="{FF2B5EF4-FFF2-40B4-BE49-F238E27FC236}">
                <a16:creationId xmlns:a16="http://schemas.microsoft.com/office/drawing/2014/main" id="{226489F8-B35B-469B-8BB7-33E2D2AE08CC}"/>
              </a:ext>
            </a:extLst>
          </p:cNvPr>
          <p:cNvSpPr txBox="1"/>
          <p:nvPr/>
        </p:nvSpPr>
        <p:spPr>
          <a:xfrm>
            <a:off x="395536" y="3429000"/>
            <a:ext cx="8872189" cy="2323713"/>
          </a:xfrm>
          <a:prstGeom prst="rect">
            <a:avLst/>
          </a:prstGeom>
          <a:noFill/>
        </p:spPr>
        <p:txBody>
          <a:bodyPr wrap="square">
            <a:spAutoFit/>
          </a:bodyPr>
          <a:lstStyle/>
          <a:p>
            <a:pPr marL="0" indent="0">
              <a:spcBef>
                <a:spcPts val="600"/>
              </a:spcBef>
              <a:buNone/>
            </a:pPr>
            <a:r>
              <a:rPr lang="vi-VN" sz="2000" i="1">
                <a:solidFill>
                  <a:srgbClr val="002060"/>
                </a:solidFill>
                <a:sym typeface="+mn-ea"/>
              </a:rPr>
              <a:t>b. Ngoại khoa</a:t>
            </a:r>
            <a:r>
              <a:rPr lang="en-US" sz="2000" i="1">
                <a:solidFill>
                  <a:srgbClr val="002060"/>
                </a:solidFill>
                <a:sym typeface="+mn-ea"/>
              </a:rPr>
              <a:t>: </a:t>
            </a:r>
            <a:r>
              <a:rPr lang="vi-VN" sz="2000">
                <a:solidFill>
                  <a:schemeClr val="tx1"/>
                </a:solidFill>
                <a:sym typeface="+mn-ea"/>
              </a:rPr>
              <a:t>Chưa ghi nhận tiền căn chấn thương, phẫu thuật trước đây</a:t>
            </a:r>
            <a:endParaRPr lang="en-US" sz="2000">
              <a:solidFill>
                <a:schemeClr val="tx1"/>
              </a:solidFill>
            </a:endParaRPr>
          </a:p>
          <a:p>
            <a:pPr marL="0" indent="0">
              <a:spcBef>
                <a:spcPts val="600"/>
              </a:spcBef>
              <a:buNone/>
            </a:pPr>
            <a:r>
              <a:rPr lang="vi-VN" sz="2000" i="1">
                <a:solidFill>
                  <a:srgbClr val="002060"/>
                </a:solidFill>
                <a:sym typeface="+mn-ea"/>
              </a:rPr>
              <a:t>c. PARA</a:t>
            </a:r>
            <a:r>
              <a:rPr lang="vi-VN" sz="2000">
                <a:solidFill>
                  <a:schemeClr val="tx1"/>
                </a:solidFill>
                <a:sym typeface="+mn-ea"/>
              </a:rPr>
              <a:t>: 4004, sinh thường mãn kinh năm 55 tuổi</a:t>
            </a:r>
            <a:endParaRPr lang="en-US" sz="2000">
              <a:solidFill>
                <a:schemeClr val="tx1"/>
              </a:solidFill>
            </a:endParaRPr>
          </a:p>
          <a:p>
            <a:pPr marL="0" indent="0">
              <a:spcBef>
                <a:spcPts val="600"/>
              </a:spcBef>
              <a:buNone/>
            </a:pPr>
            <a:r>
              <a:rPr lang="vi-VN" sz="2000" i="1">
                <a:solidFill>
                  <a:srgbClr val="002060"/>
                </a:solidFill>
                <a:sym typeface="+mn-ea"/>
              </a:rPr>
              <a:t>d. Thói quen</a:t>
            </a:r>
            <a:r>
              <a:rPr lang="en-US" sz="2000" i="1">
                <a:solidFill>
                  <a:srgbClr val="002060"/>
                </a:solidFill>
                <a:sym typeface="+mn-ea"/>
              </a:rPr>
              <a:t>: </a:t>
            </a:r>
            <a:r>
              <a:rPr lang="vi-VN" sz="2000">
                <a:solidFill>
                  <a:schemeClr val="tx1"/>
                </a:solidFill>
                <a:sym typeface="+mn-ea"/>
              </a:rPr>
              <a:t>Không hút thuốc lá</a:t>
            </a:r>
            <a:r>
              <a:rPr lang="en-US" sz="2000">
                <a:solidFill>
                  <a:schemeClr val="tx1"/>
                </a:solidFill>
                <a:sym typeface="+mn-ea"/>
              </a:rPr>
              <a:t>, k</a:t>
            </a:r>
            <a:r>
              <a:rPr lang="vi-VN" sz="2000">
                <a:solidFill>
                  <a:schemeClr val="tx1"/>
                </a:solidFill>
                <a:sym typeface="+mn-ea"/>
              </a:rPr>
              <a:t>hông uống rượu bia</a:t>
            </a:r>
            <a:r>
              <a:rPr lang="en-US" sz="2000">
                <a:solidFill>
                  <a:schemeClr val="tx1"/>
                </a:solidFill>
                <a:sym typeface="+mn-ea"/>
              </a:rPr>
              <a:t>, ăn mặn</a:t>
            </a:r>
            <a:endParaRPr lang="en-US" sz="2000">
              <a:solidFill>
                <a:schemeClr val="tx1"/>
              </a:solidFill>
            </a:endParaRPr>
          </a:p>
          <a:p>
            <a:pPr marL="0" indent="0">
              <a:spcBef>
                <a:spcPts val="600"/>
              </a:spcBef>
              <a:buNone/>
            </a:pPr>
            <a:r>
              <a:rPr lang="vi-VN" sz="2000" i="1">
                <a:solidFill>
                  <a:srgbClr val="002060"/>
                </a:solidFill>
                <a:sym typeface="+mn-ea"/>
              </a:rPr>
              <a:t>e. Dị ứng</a:t>
            </a:r>
            <a:r>
              <a:rPr lang="en-US" sz="2000" i="1">
                <a:solidFill>
                  <a:srgbClr val="002060"/>
                </a:solidFill>
                <a:sym typeface="+mn-ea"/>
              </a:rPr>
              <a:t>: </a:t>
            </a:r>
            <a:r>
              <a:rPr lang="vi-VN" sz="2000">
                <a:solidFill>
                  <a:schemeClr val="tx1"/>
                </a:solidFill>
                <a:sym typeface="+mn-ea"/>
              </a:rPr>
              <a:t>Chưa ghi nhận tiền căn dị ứng thuốc, thức ăn</a:t>
            </a:r>
            <a:endParaRPr lang="en-US" sz="2000">
              <a:solidFill>
                <a:schemeClr val="tx1"/>
              </a:solidFill>
            </a:endParaRPr>
          </a:p>
          <a:p>
            <a:pPr marL="0" indent="0">
              <a:spcBef>
                <a:spcPts val="600"/>
              </a:spcBef>
              <a:buNone/>
            </a:pPr>
            <a:r>
              <a:rPr lang="vi-VN" sz="2000" b="1">
                <a:solidFill>
                  <a:srgbClr val="002060"/>
                </a:solidFill>
                <a:sym typeface="+mn-ea"/>
              </a:rPr>
              <a:t>2. Gia đình</a:t>
            </a:r>
            <a:endParaRPr lang="en-US" sz="2000" b="1">
              <a:solidFill>
                <a:srgbClr val="002060"/>
              </a:solidFill>
            </a:endParaRPr>
          </a:p>
          <a:p>
            <a:pPr marL="0" indent="0">
              <a:spcBef>
                <a:spcPts val="600"/>
              </a:spcBef>
              <a:buNone/>
            </a:pPr>
            <a:r>
              <a:rPr lang="vi-VN" sz="2000">
                <a:solidFill>
                  <a:schemeClr val="tx1"/>
                </a:solidFill>
                <a:sym typeface="+mn-ea"/>
              </a:rPr>
              <a:t>Chưa ghi nhận tiền căn gia đình có người mắc bệnh thận mạn, THA, ĐTĐ</a:t>
            </a:r>
            <a:r>
              <a:rPr lang="en-US" sz="2000">
                <a:sym typeface="+mn-ea"/>
              </a:rPr>
              <a:t>.</a:t>
            </a:r>
            <a:endParaRPr lang="vi-VN" sz="2000" dirty="0">
              <a:solidFill>
                <a:schemeClr val="tx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582613"/>
          </a:xfrm>
        </p:spPr>
        <p:txBody>
          <a:bodyPr/>
          <a:lstStyle/>
          <a:p>
            <a:pPr algn="ctr"/>
            <a:r>
              <a:rPr lang="en-US" b="1">
                <a:solidFill>
                  <a:srgbClr val="C00000"/>
                </a:solidFill>
              </a:rPr>
              <a:t>Khám lúc nhập viện </a:t>
            </a:r>
            <a:endParaRPr lang="en-US" b="1" dirty="0">
              <a:solidFill>
                <a:srgbClr val="C00000"/>
              </a:solidFill>
            </a:endParaRPr>
          </a:p>
        </p:txBody>
      </p:sp>
      <p:sp>
        <p:nvSpPr>
          <p:cNvPr id="3" name="Content Placeholder 2"/>
          <p:cNvSpPr>
            <a:spLocks noGrp="1"/>
          </p:cNvSpPr>
          <p:nvPr>
            <p:ph idx="1"/>
          </p:nvPr>
        </p:nvSpPr>
        <p:spPr>
          <a:xfrm>
            <a:off x="323528" y="952500"/>
            <a:ext cx="8712968" cy="4953000"/>
          </a:xfrm>
        </p:spPr>
        <p:txBody>
          <a:bodyPr>
            <a:scene3d>
              <a:camera prst="orthographicFront"/>
              <a:lightRig rig="threePt" dir="t"/>
            </a:scene3d>
          </a:bodyPr>
          <a:lstStyle/>
          <a:p>
            <a:pPr algn="just">
              <a:lnSpc>
                <a:spcPct val="120000"/>
              </a:lnSpc>
              <a:spcBef>
                <a:spcPts val="600"/>
              </a:spcBef>
            </a:pPr>
            <a:r>
              <a:rPr lang="en-US" sz="2200">
                <a:solidFill>
                  <a:schemeClr val="tx1"/>
                </a:solidFill>
                <a:latin typeface="+mj-lt"/>
              </a:rPr>
              <a:t>BN</a:t>
            </a:r>
            <a:r>
              <a:rPr lang="vi-VN" sz="2200">
                <a:solidFill>
                  <a:schemeClr val="tx1"/>
                </a:solidFill>
                <a:latin typeface="+mj-lt"/>
              </a:rPr>
              <a:t> </a:t>
            </a:r>
            <a:r>
              <a:rPr lang="vi-VN" sz="2200" dirty="0">
                <a:solidFill>
                  <a:schemeClr val="tx1"/>
                </a:solidFill>
                <a:latin typeface="+mj-lt"/>
              </a:rPr>
              <a:t>tỉnh tiếp </a:t>
            </a:r>
            <a:r>
              <a:rPr lang="vi-VN" sz="2200">
                <a:solidFill>
                  <a:schemeClr val="tx1"/>
                </a:solidFill>
                <a:latin typeface="+mj-lt"/>
              </a:rPr>
              <a:t>xúc tốt</a:t>
            </a:r>
            <a:r>
              <a:rPr lang="en-US" sz="2200">
                <a:solidFill>
                  <a:schemeClr val="tx1"/>
                </a:solidFill>
                <a:latin typeface="+mj-lt"/>
              </a:rPr>
              <a:t>. </a:t>
            </a:r>
          </a:p>
          <a:p>
            <a:pPr algn="just">
              <a:lnSpc>
                <a:spcPct val="120000"/>
              </a:lnSpc>
              <a:spcBef>
                <a:spcPts val="600"/>
              </a:spcBef>
            </a:pPr>
            <a:r>
              <a:rPr lang="vi-VN" sz="2200">
                <a:solidFill>
                  <a:schemeClr val="tx1"/>
                </a:solidFill>
                <a:latin typeface="+mj-lt"/>
              </a:rPr>
              <a:t>Da niêm nhợt</a:t>
            </a:r>
            <a:r>
              <a:rPr lang="en-US" sz="2200">
                <a:solidFill>
                  <a:schemeClr val="tx1"/>
                </a:solidFill>
                <a:latin typeface="+mj-lt"/>
              </a:rPr>
              <a:t>. </a:t>
            </a:r>
            <a:r>
              <a:rPr lang="vi-VN" sz="2200">
                <a:solidFill>
                  <a:schemeClr val="tx1"/>
                </a:solidFill>
                <a:latin typeface="+mj-lt"/>
              </a:rPr>
              <a:t>Chi </a:t>
            </a:r>
            <a:r>
              <a:rPr lang="vi-VN" sz="2200" dirty="0">
                <a:solidFill>
                  <a:schemeClr val="tx1"/>
                </a:solidFill>
                <a:latin typeface="+mj-lt"/>
              </a:rPr>
              <a:t>ấm, mạch quay </a:t>
            </a:r>
            <a:r>
              <a:rPr lang="vi-VN" sz="2200">
                <a:solidFill>
                  <a:schemeClr val="tx1"/>
                </a:solidFill>
                <a:latin typeface="+mj-lt"/>
              </a:rPr>
              <a:t>đều rõ</a:t>
            </a:r>
            <a:r>
              <a:rPr lang="en-US" sz="2200">
                <a:solidFill>
                  <a:schemeClr val="tx1"/>
                </a:solidFill>
                <a:latin typeface="+mj-lt"/>
              </a:rPr>
              <a:t>. </a:t>
            </a:r>
          </a:p>
          <a:p>
            <a:pPr algn="just">
              <a:lnSpc>
                <a:spcPct val="120000"/>
              </a:lnSpc>
              <a:spcBef>
                <a:spcPts val="600"/>
              </a:spcBef>
            </a:pPr>
            <a:r>
              <a:rPr lang="en-US" sz="2200">
                <a:solidFill>
                  <a:schemeClr val="tx1"/>
                </a:solidFill>
                <a:latin typeface="+mj-lt"/>
              </a:rPr>
              <a:t>Dấu véo da âm tính. Phù nhẹ quanh mắt cá chân 2 bên. </a:t>
            </a:r>
          </a:p>
          <a:p>
            <a:pPr algn="just">
              <a:lnSpc>
                <a:spcPct val="120000"/>
              </a:lnSpc>
              <a:spcBef>
                <a:spcPts val="600"/>
              </a:spcBef>
            </a:pPr>
            <a:r>
              <a:rPr lang="vi-VN" sz="2200">
                <a:latin typeface="+mj-lt"/>
              </a:rPr>
              <a:t>Sinh hiệu: </a:t>
            </a:r>
            <a:r>
              <a:rPr lang="vi-VN" sz="2200">
                <a:solidFill>
                  <a:schemeClr val="tx1"/>
                </a:solidFill>
                <a:latin typeface="+mj-lt"/>
              </a:rPr>
              <a:t>Mạch </a:t>
            </a:r>
            <a:r>
              <a:rPr lang="vi-VN" sz="2200" dirty="0">
                <a:solidFill>
                  <a:schemeClr val="tx1"/>
                </a:solidFill>
                <a:latin typeface="+mj-lt"/>
              </a:rPr>
              <a:t>94 lần</a:t>
            </a:r>
            <a:r>
              <a:rPr lang="vi-VN" sz="2200">
                <a:solidFill>
                  <a:schemeClr val="tx1"/>
                </a:solidFill>
                <a:latin typeface="+mj-lt"/>
              </a:rPr>
              <a:t>/phút</a:t>
            </a:r>
            <a:r>
              <a:rPr lang="en-US" sz="2200">
                <a:solidFill>
                  <a:schemeClr val="tx1"/>
                </a:solidFill>
                <a:latin typeface="+mj-lt"/>
              </a:rPr>
              <a:t>, h</a:t>
            </a:r>
            <a:r>
              <a:rPr lang="vi-VN" sz="2200">
                <a:solidFill>
                  <a:schemeClr val="tx1"/>
                </a:solidFill>
                <a:latin typeface="+mj-lt"/>
              </a:rPr>
              <a:t>uyết áp 1</a:t>
            </a:r>
            <a:r>
              <a:rPr lang="en-US" sz="2200">
                <a:solidFill>
                  <a:schemeClr val="tx1"/>
                </a:solidFill>
                <a:latin typeface="+mj-lt"/>
              </a:rPr>
              <a:t>5</a:t>
            </a:r>
            <a:r>
              <a:rPr lang="vi-VN" sz="2200">
                <a:solidFill>
                  <a:schemeClr val="tx1"/>
                </a:solidFill>
                <a:latin typeface="+mj-lt"/>
              </a:rPr>
              <a:t>0/</a:t>
            </a:r>
            <a:r>
              <a:rPr lang="en-US" sz="2200">
                <a:solidFill>
                  <a:schemeClr val="tx1"/>
                </a:solidFill>
                <a:latin typeface="+mj-lt"/>
              </a:rPr>
              <a:t>9</a:t>
            </a:r>
            <a:r>
              <a:rPr lang="vi-VN" sz="2200">
                <a:solidFill>
                  <a:schemeClr val="tx1"/>
                </a:solidFill>
                <a:latin typeface="+mj-lt"/>
              </a:rPr>
              <a:t>0 mmHg</a:t>
            </a:r>
            <a:r>
              <a:rPr lang="en-US" sz="2200">
                <a:solidFill>
                  <a:schemeClr val="tx1"/>
                </a:solidFill>
                <a:latin typeface="+mj-lt"/>
              </a:rPr>
              <a:t>, n</a:t>
            </a:r>
            <a:r>
              <a:rPr lang="vi-VN" sz="2200">
                <a:solidFill>
                  <a:schemeClr val="tx1"/>
                </a:solidFill>
                <a:latin typeface="+mj-lt"/>
              </a:rPr>
              <a:t>hiệt độ </a:t>
            </a:r>
            <a:r>
              <a:rPr lang="vi-VN" sz="2200" dirty="0">
                <a:solidFill>
                  <a:schemeClr val="tx1"/>
                </a:solidFill>
                <a:latin typeface="+mj-lt"/>
              </a:rPr>
              <a:t>37 </a:t>
            </a:r>
            <a:r>
              <a:rPr lang="vi-VN" sz="2200">
                <a:solidFill>
                  <a:schemeClr val="tx1"/>
                </a:solidFill>
                <a:latin typeface="+mj-lt"/>
              </a:rPr>
              <a:t>độ C</a:t>
            </a:r>
            <a:r>
              <a:rPr lang="en-US" sz="2200">
                <a:solidFill>
                  <a:schemeClr val="tx1"/>
                </a:solidFill>
                <a:latin typeface="+mj-lt"/>
              </a:rPr>
              <a:t>, nh</a:t>
            </a:r>
            <a:r>
              <a:rPr lang="vi-VN" sz="2200">
                <a:solidFill>
                  <a:schemeClr val="tx1"/>
                </a:solidFill>
                <a:latin typeface="+mj-lt"/>
              </a:rPr>
              <a:t>ịp thở </a:t>
            </a:r>
            <a:r>
              <a:rPr lang="vi-VN" sz="2200" dirty="0">
                <a:solidFill>
                  <a:schemeClr val="tx1"/>
                </a:solidFill>
                <a:latin typeface="+mj-lt"/>
              </a:rPr>
              <a:t>18 lần</a:t>
            </a:r>
            <a:r>
              <a:rPr lang="vi-VN" sz="2200">
                <a:solidFill>
                  <a:schemeClr val="tx1"/>
                </a:solidFill>
                <a:latin typeface="+mj-lt"/>
              </a:rPr>
              <a:t>/ phút</a:t>
            </a:r>
            <a:r>
              <a:rPr lang="en-US" sz="2200">
                <a:latin typeface="+mj-lt"/>
              </a:rPr>
              <a:t>. </a:t>
            </a:r>
          </a:p>
          <a:p>
            <a:pPr algn="just">
              <a:lnSpc>
                <a:spcPct val="120000"/>
              </a:lnSpc>
              <a:spcBef>
                <a:spcPts val="600"/>
              </a:spcBef>
            </a:pPr>
            <a:r>
              <a:rPr lang="vi-VN" sz="2200">
                <a:solidFill>
                  <a:schemeClr val="tx1"/>
                </a:solidFill>
                <a:latin typeface="+mj-lt"/>
              </a:rPr>
              <a:t>Cân nặng 52kg</a:t>
            </a:r>
            <a:r>
              <a:rPr lang="en-US" sz="2200">
                <a:latin typeface="+mj-lt"/>
              </a:rPr>
              <a:t>, chiều </a:t>
            </a:r>
            <a:r>
              <a:rPr lang="vi-VN" sz="2200">
                <a:solidFill>
                  <a:schemeClr val="tx1"/>
                </a:solidFill>
                <a:latin typeface="+mj-lt"/>
              </a:rPr>
              <a:t>cao 150cm</a:t>
            </a:r>
            <a:r>
              <a:rPr lang="en-US" sz="2200">
                <a:solidFill>
                  <a:schemeClr val="tx1"/>
                </a:solidFill>
                <a:latin typeface="+mj-lt"/>
              </a:rPr>
              <a:t>,  </a:t>
            </a:r>
            <a:r>
              <a:rPr lang="vi-VN" sz="2200">
                <a:solidFill>
                  <a:schemeClr val="tx1"/>
                </a:solidFill>
                <a:latin typeface="+mj-lt"/>
              </a:rPr>
              <a:t>BMI</a:t>
            </a:r>
            <a:r>
              <a:rPr lang="en-US" sz="2200">
                <a:latin typeface="+mj-lt"/>
              </a:rPr>
              <a:t> </a:t>
            </a:r>
            <a:r>
              <a:rPr lang="vi-VN" sz="2200">
                <a:solidFill>
                  <a:schemeClr val="tx1"/>
                </a:solidFill>
                <a:latin typeface="+mj-lt"/>
              </a:rPr>
              <a:t>2</a:t>
            </a:r>
            <a:r>
              <a:rPr lang="en-US" sz="2200">
                <a:latin typeface="+mj-lt"/>
              </a:rPr>
              <a:t>3 </a:t>
            </a:r>
            <a:r>
              <a:rPr lang="en-SG" sz="2200">
                <a:effectLst/>
                <a:latin typeface="+mj-lt"/>
                <a:ea typeface="SimSun" panose="02010600030101010101" pitchFamily="2" charset="-122"/>
              </a:rPr>
              <a:t>kg/m</a:t>
            </a:r>
            <a:r>
              <a:rPr lang="en-SG" sz="2200" baseline="30000">
                <a:effectLst/>
                <a:latin typeface="+mj-lt"/>
                <a:ea typeface="SimSun" panose="02010600030101010101" pitchFamily="2" charset="-122"/>
              </a:rPr>
              <a:t>2</a:t>
            </a:r>
          </a:p>
          <a:p>
            <a:pPr algn="just">
              <a:lnSpc>
                <a:spcPct val="120000"/>
              </a:lnSpc>
              <a:spcBef>
                <a:spcPts val="600"/>
              </a:spcBef>
            </a:pPr>
            <a:r>
              <a:rPr lang="vi-VN" sz="2200">
                <a:solidFill>
                  <a:schemeClr val="tx1"/>
                </a:solidFill>
                <a:latin typeface="Arial" panose="020B0604020202020204" pitchFamily="34" charset="0"/>
                <a:cs typeface="Arial" panose="020B0604020202020204" pitchFamily="34" charset="0"/>
                <a:sym typeface="+mn-ea"/>
              </a:rPr>
              <a:t>Tim: Mỏm tim ở khoang liên sườn V đường trung đòn trái, diện đập 1x1cm</a:t>
            </a:r>
            <a:r>
              <a:rPr lang="en-SG" altLang="vi-VN" sz="2200">
                <a:solidFill>
                  <a:schemeClr val="tx1"/>
                </a:solidFill>
                <a:latin typeface="Arial" panose="020B0604020202020204" pitchFamily="34" charset="0"/>
                <a:cs typeface="Arial" panose="020B0604020202020204" pitchFamily="34" charset="0"/>
                <a:sym typeface="+mn-ea"/>
              </a:rPr>
              <a:t>; </a:t>
            </a:r>
            <a:r>
              <a:rPr lang="vi-VN" sz="2200">
                <a:solidFill>
                  <a:schemeClr val="tx1"/>
                </a:solidFill>
                <a:latin typeface="Arial" panose="020B0604020202020204" pitchFamily="34" charset="0"/>
                <a:cs typeface="Arial" panose="020B0604020202020204" pitchFamily="34" charset="0"/>
                <a:sym typeface="+mn-ea"/>
              </a:rPr>
              <a:t>T1, T2 đều rõ, tần số 94 lần/phút</a:t>
            </a:r>
            <a:r>
              <a:rPr lang="en-SG" altLang="vi-VN" sz="2200">
                <a:solidFill>
                  <a:schemeClr val="tx1"/>
                </a:solidFill>
                <a:latin typeface="Arial" panose="020B0604020202020204" pitchFamily="34" charset="0"/>
                <a:cs typeface="Arial" panose="020B0604020202020204" pitchFamily="34" charset="0"/>
                <a:sym typeface="+mn-ea"/>
              </a:rPr>
              <a:t>; k</a:t>
            </a:r>
            <a:r>
              <a:rPr lang="vi-VN" sz="2200">
                <a:solidFill>
                  <a:schemeClr val="tx1"/>
                </a:solidFill>
                <a:latin typeface="Arial" panose="020B0604020202020204" pitchFamily="34" charset="0"/>
                <a:cs typeface="Arial" panose="020B0604020202020204" pitchFamily="34" charset="0"/>
                <a:sym typeface="+mn-ea"/>
              </a:rPr>
              <a:t>hông ổ đập bất thường, không rung miêu, không dấu nảy trước ngực</a:t>
            </a:r>
            <a:r>
              <a:rPr lang="en-SG" altLang="vi-VN" sz="2200">
                <a:solidFill>
                  <a:schemeClr val="tx1"/>
                </a:solidFill>
                <a:latin typeface="Arial" panose="020B0604020202020204" pitchFamily="34" charset="0"/>
                <a:cs typeface="Arial" panose="020B0604020202020204" pitchFamily="34" charset="0"/>
                <a:sym typeface="+mn-ea"/>
              </a:rPr>
              <a:t>, </a:t>
            </a:r>
            <a:r>
              <a:rPr lang="en-US" altLang="vi-VN" sz="2200">
                <a:latin typeface="Arial" panose="020B0604020202020204" pitchFamily="34" charset="0"/>
                <a:cs typeface="Arial" panose="020B0604020202020204" pitchFamily="34" charset="0"/>
                <a:sym typeface="+mn-ea"/>
              </a:rPr>
              <a:t>k</a:t>
            </a:r>
            <a:r>
              <a:rPr lang="vi-VN" sz="2200">
                <a:solidFill>
                  <a:schemeClr val="tx1"/>
                </a:solidFill>
                <a:latin typeface="Arial" panose="020B0604020202020204" pitchFamily="34" charset="0"/>
                <a:cs typeface="Arial" panose="020B0604020202020204" pitchFamily="34" charset="0"/>
                <a:sym typeface="+mn-ea"/>
              </a:rPr>
              <a:t>hông âm thổi bất thường</a:t>
            </a:r>
            <a:r>
              <a:rPr lang="en-US" sz="2200">
                <a:solidFill>
                  <a:schemeClr val="tx1"/>
                </a:solidFill>
                <a:latin typeface="Arial" panose="020B0604020202020204" pitchFamily="34" charset="0"/>
                <a:cs typeface="Arial" panose="020B0604020202020204" pitchFamily="34" charset="0"/>
                <a:sym typeface="+mn-ea"/>
              </a:rPr>
              <a:t>.  </a:t>
            </a:r>
          </a:p>
          <a:p>
            <a:pPr marL="344805" algn="just">
              <a:lnSpc>
                <a:spcPct val="120000"/>
              </a:lnSpc>
              <a:spcBef>
                <a:spcPts val="600"/>
              </a:spcBef>
            </a:pPr>
            <a:r>
              <a:rPr lang="en-SG" altLang="en-US" sz="2200">
                <a:solidFill>
                  <a:schemeClr val="tx1"/>
                </a:solidFill>
                <a:latin typeface="Arial" panose="020B0604020202020204" pitchFamily="34" charset="0"/>
                <a:cs typeface="Arial" panose="020B0604020202020204" pitchFamily="34" charset="0"/>
                <a:sym typeface="+mn-ea"/>
              </a:rPr>
              <a:t>Phổi trong, không ran. Bụng mềm, không điểm đau khu trú. </a:t>
            </a:r>
          </a:p>
          <a:p>
            <a:pPr marL="344805" algn="just">
              <a:lnSpc>
                <a:spcPct val="120000"/>
              </a:lnSpc>
              <a:spcBef>
                <a:spcPts val="600"/>
              </a:spcBef>
            </a:pPr>
            <a:r>
              <a:rPr lang="en-SG" altLang="en-US" sz="2200">
                <a:solidFill>
                  <a:schemeClr val="tx1"/>
                </a:solidFill>
                <a:latin typeface="Arial" panose="020B0604020202020204" pitchFamily="34" charset="0"/>
                <a:cs typeface="Arial" panose="020B0604020202020204" pitchFamily="34" charset="0"/>
                <a:sym typeface="+mn-ea"/>
              </a:rPr>
              <a:t>Các cơ quan khác chưa phát hiện bất thường</a:t>
            </a:r>
            <a:endParaRPr lang="en-US" sz="2200">
              <a:solidFill>
                <a:schemeClr val="tx1"/>
              </a:solidFill>
              <a:latin typeface="Arial" panose="020B0604020202020204" pitchFamily="34" charset="0"/>
              <a:cs typeface="Arial" panose="020B0604020202020204" pitchFamily="34" charset="0"/>
            </a:endParaRPr>
          </a:p>
          <a:p>
            <a:pPr marL="1905" indent="0" algn="just">
              <a:lnSpc>
                <a:spcPct val="120000"/>
              </a:lnSpc>
              <a:spcBef>
                <a:spcPts val="600"/>
              </a:spcBef>
              <a:buNone/>
            </a:pPr>
            <a:endParaRPr lang="en-US" sz="2200">
              <a:solidFill>
                <a:schemeClr val="tx1"/>
              </a:solidFill>
              <a:latin typeface="Arial" panose="020B0604020202020204" pitchFamily="34" charset="0"/>
              <a:cs typeface="Arial" panose="020B0604020202020204" pitchFamily="34" charset="0"/>
            </a:endParaRPr>
          </a:p>
          <a:p>
            <a:pPr marL="0" indent="0" algn="just">
              <a:lnSpc>
                <a:spcPct val="120000"/>
              </a:lnSpc>
              <a:spcBef>
                <a:spcPts val="600"/>
              </a:spcBef>
              <a:buNone/>
            </a:pPr>
            <a:endParaRPr lang="en-US" sz="2200" dirty="0">
              <a:solidFill>
                <a:schemeClr val="tx1"/>
              </a:solidFill>
              <a:latin typeface="+mj-lt"/>
            </a:endParaRPr>
          </a:p>
          <a:p>
            <a:pPr marL="0" lvl="0" indent="0" algn="just">
              <a:lnSpc>
                <a:spcPct val="120000"/>
              </a:lnSpc>
              <a:spcBef>
                <a:spcPts val="600"/>
              </a:spcBef>
              <a:buNone/>
            </a:pPr>
            <a:endParaRPr lang="en-US" sz="2200" dirty="0">
              <a:solidFill>
                <a:schemeClr val="tx1"/>
              </a:solidFill>
              <a:latin typeface="+mj-lt"/>
            </a:endParaRPr>
          </a:p>
          <a:p>
            <a:pPr marL="0" indent="0" algn="just">
              <a:lnSpc>
                <a:spcPct val="120000"/>
              </a:lnSpc>
              <a:spcBef>
                <a:spcPts val="600"/>
              </a:spcBef>
              <a:buNone/>
            </a:pPr>
            <a:endParaRPr lang="en-US" sz="2200" dirty="0">
              <a:solidFill>
                <a:schemeClr val="tx1"/>
              </a:solidFill>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582613"/>
          </a:xfrm>
        </p:spPr>
        <p:txBody>
          <a:bodyPr/>
          <a:lstStyle/>
          <a:p>
            <a:pPr algn="ctr"/>
            <a:r>
              <a:rPr lang="vi-VN" sz="3200" b="1" dirty="0">
                <a:solidFill>
                  <a:srgbClr val="C00000"/>
                </a:solidFill>
              </a:rPr>
              <a:t>Tóm tắt </a:t>
            </a:r>
            <a:r>
              <a:rPr lang="vi-VN" sz="3200" b="1">
                <a:solidFill>
                  <a:srgbClr val="C00000"/>
                </a:solidFill>
              </a:rPr>
              <a:t>bệnh án</a:t>
            </a:r>
            <a:endParaRPr lang="vi-VN" sz="3200" b="1" dirty="0">
              <a:solidFill>
                <a:srgbClr val="C00000"/>
              </a:solidFill>
            </a:endParaRPr>
          </a:p>
        </p:txBody>
      </p:sp>
      <p:sp>
        <p:nvSpPr>
          <p:cNvPr id="3" name="Content Placeholder 2"/>
          <p:cNvSpPr>
            <a:spLocks noGrp="1"/>
          </p:cNvSpPr>
          <p:nvPr>
            <p:ph idx="1"/>
          </p:nvPr>
        </p:nvSpPr>
        <p:spPr>
          <a:xfrm>
            <a:off x="323528" y="908720"/>
            <a:ext cx="8640960" cy="5356820"/>
          </a:xfrm>
        </p:spPr>
        <p:txBody>
          <a:bodyPr>
            <a:normAutofit fontScale="92500"/>
            <a:scene3d>
              <a:camera prst="orthographicFront"/>
              <a:lightRig rig="threePt" dir="t"/>
            </a:scene3d>
          </a:bodyPr>
          <a:lstStyle/>
          <a:p>
            <a:pPr algn="just">
              <a:lnSpc>
                <a:spcPct val="120000"/>
              </a:lnSpc>
              <a:spcBef>
                <a:spcPts val="600"/>
              </a:spcBef>
              <a:spcAft>
                <a:spcPts val="0"/>
              </a:spcAft>
            </a:pPr>
            <a:r>
              <a:rPr lang="en-US" sz="2400">
                <a:solidFill>
                  <a:schemeClr val="tx1"/>
                </a:solidFill>
              </a:rPr>
              <a:t>BN </a:t>
            </a:r>
            <a:r>
              <a:rPr lang="vi-VN" sz="2400">
                <a:solidFill>
                  <a:schemeClr val="tx1"/>
                </a:solidFill>
              </a:rPr>
              <a:t>nữ </a:t>
            </a:r>
            <a:r>
              <a:rPr lang="en-US" sz="2400"/>
              <a:t>65</a:t>
            </a:r>
            <a:r>
              <a:rPr lang="vi-VN" sz="2400">
                <a:solidFill>
                  <a:schemeClr val="tx1"/>
                </a:solidFill>
              </a:rPr>
              <a:t> tuổi</a:t>
            </a:r>
            <a:r>
              <a:rPr lang="en-US" sz="2400">
                <a:solidFill>
                  <a:schemeClr val="tx1"/>
                </a:solidFill>
              </a:rPr>
              <a:t>. N</a:t>
            </a:r>
            <a:r>
              <a:rPr lang="vi-VN" sz="2400">
                <a:solidFill>
                  <a:schemeClr val="tx1"/>
                </a:solidFill>
              </a:rPr>
              <a:t>hập </a:t>
            </a:r>
            <a:r>
              <a:rPr lang="vi-VN" sz="2400" dirty="0">
                <a:solidFill>
                  <a:schemeClr val="tx1"/>
                </a:solidFill>
              </a:rPr>
              <a:t>viện </a:t>
            </a:r>
            <a:r>
              <a:rPr lang="vi-VN" sz="2400">
                <a:solidFill>
                  <a:schemeClr val="tx1"/>
                </a:solidFill>
              </a:rPr>
              <a:t>vì buồn nôn,</a:t>
            </a:r>
            <a:r>
              <a:rPr lang="en-US" sz="2400">
                <a:solidFill>
                  <a:schemeClr val="tx1"/>
                </a:solidFill>
              </a:rPr>
              <a:t> nôn. Bệnh 2 ngày</a:t>
            </a:r>
          </a:p>
          <a:p>
            <a:pPr marL="341313" lvl="1" indent="-341313" algn="just">
              <a:lnSpc>
                <a:spcPct val="120000"/>
              </a:lnSpc>
              <a:spcBef>
                <a:spcPts val="600"/>
              </a:spcBef>
              <a:spcAft>
                <a:spcPts val="0"/>
              </a:spcAft>
              <a:buFont typeface="Arial" panose="020B0604020202020204" pitchFamily="34" charset="0"/>
              <a:buChar char="•"/>
            </a:pPr>
            <a:r>
              <a:rPr lang="en-SG" altLang="vi-VN" sz="2400">
                <a:solidFill>
                  <a:schemeClr val="tx1"/>
                </a:solidFill>
              </a:rPr>
              <a:t>TCCN: </a:t>
            </a:r>
            <a:r>
              <a:rPr lang="en-US" sz="2400">
                <a:effectLst/>
                <a:latin typeface="+mj-lt"/>
                <a:ea typeface="SimSun" panose="02010600030101010101" pitchFamily="2" charset="-122"/>
                <a:cs typeface="Times New Roman" panose="02020603050405020304" pitchFamily="18" charset="0"/>
              </a:rPr>
              <a:t>buồn nôn, kèm </a:t>
            </a:r>
            <a:r>
              <a:rPr lang="vi-VN" sz="2400">
                <a:effectLst/>
                <a:latin typeface="+mj-lt"/>
                <a:ea typeface="SimSun" panose="02010600030101010101" pitchFamily="2" charset="-122"/>
                <a:cs typeface="Times New Roman" panose="02020603050405020304" pitchFamily="18" charset="0"/>
              </a:rPr>
              <a:t>nôn ói </a:t>
            </a:r>
            <a:r>
              <a:rPr lang="en-SG" sz="2400">
                <a:effectLst/>
                <a:latin typeface="+mj-lt"/>
                <a:ea typeface="SimSun" panose="02010600030101010101" pitchFamily="2" charset="-122"/>
                <a:cs typeface="Times New Roman" panose="02020603050405020304" pitchFamily="18" charset="0"/>
              </a:rPr>
              <a:t>sau ăn, dịch nôn thức ăn cũ không lẫn máu, khoảng 100ml/ngày, tiểu vàng trong khoảng 800ml/ngày, </a:t>
            </a:r>
            <a:r>
              <a:rPr lang="en-US" sz="2400">
                <a:effectLst/>
                <a:latin typeface="+mj-lt"/>
                <a:ea typeface="SimSun" panose="02010600030101010101" pitchFamily="2" charset="-122"/>
                <a:cs typeface="Times New Roman" panose="02020603050405020304" pitchFamily="18" charset="0"/>
              </a:rPr>
              <a:t>uống khoảng 500ml nước/ngày, 400 ml sữa/ngày, ăn cháo khoảng 200 ml/ngày</a:t>
            </a:r>
          </a:p>
          <a:p>
            <a:pPr marL="341313" lvl="1" indent="-341313" algn="just">
              <a:lnSpc>
                <a:spcPct val="120000"/>
              </a:lnSpc>
              <a:spcBef>
                <a:spcPts val="600"/>
              </a:spcBef>
              <a:spcAft>
                <a:spcPts val="0"/>
              </a:spcAft>
              <a:buFont typeface="Arial" panose="020B0604020202020204" pitchFamily="34" charset="0"/>
              <a:buChar char="•"/>
            </a:pPr>
            <a:r>
              <a:rPr lang="en-SG" altLang="en-US" sz="2400">
                <a:solidFill>
                  <a:schemeClr val="tx1"/>
                </a:solidFill>
              </a:rPr>
              <a:t>TCTT</a:t>
            </a:r>
            <a:r>
              <a:rPr lang="en-SG" altLang="en-US" sz="2400" dirty="0">
                <a:solidFill>
                  <a:schemeClr val="tx1"/>
                </a:solidFill>
              </a:rPr>
              <a:t>: niêm nhạt, </a:t>
            </a:r>
            <a:r>
              <a:rPr lang="en-SG" altLang="en-US" sz="2400">
                <a:solidFill>
                  <a:schemeClr val="tx1"/>
                </a:solidFill>
              </a:rPr>
              <a:t>HA 150/90 mmHg. Phù nhẹ quanh mắt cá chân 2 bên. Dấu véo da âm tính.Bụng mềm, không điểm đau khu trú.  </a:t>
            </a:r>
          </a:p>
          <a:p>
            <a:pPr algn="just">
              <a:lnSpc>
                <a:spcPct val="120000"/>
              </a:lnSpc>
              <a:spcBef>
                <a:spcPts val="600"/>
              </a:spcBef>
              <a:spcAft>
                <a:spcPts val="0"/>
              </a:spcAft>
            </a:pPr>
            <a:r>
              <a:rPr lang="en-US" sz="2400"/>
              <a:t>BN</a:t>
            </a:r>
            <a:r>
              <a:rPr lang="vi-VN" sz="2400"/>
              <a:t> </a:t>
            </a:r>
            <a:r>
              <a:rPr lang="en-US" sz="2400"/>
              <a:t>tăng huyết áp 10 năm, </a:t>
            </a:r>
            <a:r>
              <a:rPr lang="vi-VN" sz="2400"/>
              <a:t>bệnh</a:t>
            </a:r>
            <a:r>
              <a:rPr lang="en-US" sz="2400"/>
              <a:t> thận mạn</a:t>
            </a:r>
            <a:r>
              <a:rPr lang="vi-VN" sz="2400"/>
              <a:t> 5 năm</a:t>
            </a:r>
            <a:r>
              <a:rPr lang="en-US" sz="2400"/>
              <a:t> (</a:t>
            </a:r>
            <a:r>
              <a:rPr lang="en-SG" sz="2400">
                <a:ea typeface="SimSun" panose="02010600030101010101" pitchFamily="2" charset="-122"/>
                <a:cs typeface="Times New Roman" panose="02020603050405020304" pitchFamily="18" charset="0"/>
              </a:rPr>
              <a:t>CreHT 8.3 mg/dL cách 6 tháng, Cre HT 9.6 mg/dL cách 1 tháng) </a:t>
            </a:r>
          </a:p>
          <a:p>
            <a:pPr algn="just">
              <a:lnSpc>
                <a:spcPct val="120000"/>
              </a:lnSpc>
              <a:spcBef>
                <a:spcPts val="600"/>
              </a:spcBef>
              <a:spcAft>
                <a:spcPts val="0"/>
              </a:spcAft>
            </a:pPr>
            <a:r>
              <a:rPr lang="en-SG" sz="2400">
                <a:ea typeface="SimSun" panose="02010600030101010101" pitchFamily="2" charset="-122"/>
                <a:cs typeface="Times New Roman" panose="02020603050405020304" pitchFamily="18" charset="0"/>
              </a:rPr>
              <a:t>Toa cơ bản: Nifedipine 20mg 2 viên x 2 lần/ngày, Methyldopa 250mg 1 viên/ngày, Furosemide 40mg 1 viên/</a:t>
            </a:r>
            <a:r>
              <a:rPr lang="vi-VN" sz="2400">
                <a:ea typeface="SimSun" panose="02010600030101010101" pitchFamily="2" charset="-122"/>
                <a:cs typeface="Times New Roman" panose="02020603050405020304" pitchFamily="18" charset="0"/>
              </a:rPr>
              <a:t> ngày</a:t>
            </a:r>
            <a:r>
              <a:rPr lang="en-SG" sz="2400">
                <a:ea typeface="SimSun" panose="02010600030101010101" pitchFamily="2" charset="-122"/>
                <a:cs typeface="Times New Roman" panose="02020603050405020304" pitchFamily="18" charset="0"/>
              </a:rPr>
              <a:t>, Ferrovit 1 viên x 2 lần/ngày, Calci D 1 viên/ngày </a:t>
            </a:r>
          </a:p>
          <a:p>
            <a:pPr marL="341313" lvl="1" indent="-341313" algn="just">
              <a:lnSpc>
                <a:spcPct val="120000"/>
              </a:lnSpc>
              <a:spcBef>
                <a:spcPts val="600"/>
              </a:spcBef>
              <a:spcAft>
                <a:spcPts val="0"/>
              </a:spcAft>
              <a:buFont typeface="Arial" panose="020B0604020202020204" pitchFamily="34" charset="0"/>
              <a:buChar char="•"/>
            </a:pPr>
            <a:endParaRPr lang="en-SG" altLang="en-US"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1513840" y="715010"/>
            <a:ext cx="5866130" cy="583565"/>
          </a:xfrm>
          <a:prstGeom prst="rect">
            <a:avLst/>
          </a:prstGeom>
          <a:noFill/>
        </p:spPr>
        <p:txBody>
          <a:bodyPr wrap="square" rtlCol="0">
            <a:spAutoFit/>
          </a:bodyPr>
          <a:lstStyle/>
          <a:p>
            <a:pPr algn="ctr"/>
            <a:r>
              <a:rPr lang="en-SG" altLang="en-US" sz="3200" b="1">
                <a:solidFill>
                  <a:srgbClr val="C00000"/>
                </a:solidFill>
                <a:latin typeface="Arial" panose="020B0604020202020204" pitchFamily="34" charset="0"/>
                <a:cs typeface="Arial" panose="020B0604020202020204" pitchFamily="34" charset="0"/>
              </a:rPr>
              <a:t>Vấn đề thảo luận</a:t>
            </a:r>
          </a:p>
        </p:txBody>
      </p:sp>
      <p:sp>
        <p:nvSpPr>
          <p:cNvPr id="7" name="Text Box 6"/>
          <p:cNvSpPr txBox="1"/>
          <p:nvPr/>
        </p:nvSpPr>
        <p:spPr>
          <a:xfrm>
            <a:off x="876935" y="1844824"/>
            <a:ext cx="7390130" cy="521970"/>
          </a:xfrm>
          <a:prstGeom prst="rect">
            <a:avLst/>
          </a:prstGeom>
          <a:noFill/>
        </p:spPr>
        <p:txBody>
          <a:bodyPr wrap="square" rtlCol="0">
            <a:spAutoFit/>
          </a:bodyPr>
          <a:lstStyle/>
          <a:p>
            <a:r>
              <a:rPr lang="en-SG" altLang="en-US" sz="2800"/>
              <a:t>1. Đặt vấn đề </a:t>
            </a:r>
          </a:p>
        </p:txBody>
      </p:sp>
      <p:sp>
        <p:nvSpPr>
          <p:cNvPr id="8" name="Text Box 7"/>
          <p:cNvSpPr txBox="1"/>
          <p:nvPr/>
        </p:nvSpPr>
        <p:spPr>
          <a:xfrm>
            <a:off x="882014" y="2839720"/>
            <a:ext cx="7650425" cy="523220"/>
          </a:xfrm>
          <a:prstGeom prst="rect">
            <a:avLst/>
          </a:prstGeom>
          <a:noFill/>
        </p:spPr>
        <p:txBody>
          <a:bodyPr wrap="square" rtlCol="0">
            <a:spAutoFit/>
          </a:bodyPr>
          <a:lstStyle/>
          <a:p>
            <a:r>
              <a:rPr lang="en-SG" altLang="en-US" sz="2800"/>
              <a:t>2. Chẩn đoán sơ bộ, chẩn đoán phân biệt</a:t>
            </a:r>
          </a:p>
        </p:txBody>
      </p:sp>
      <p:sp>
        <p:nvSpPr>
          <p:cNvPr id="9" name="Text Box 8"/>
          <p:cNvSpPr txBox="1"/>
          <p:nvPr/>
        </p:nvSpPr>
        <p:spPr>
          <a:xfrm>
            <a:off x="882015" y="3768090"/>
            <a:ext cx="7129780" cy="523220"/>
          </a:xfrm>
          <a:prstGeom prst="rect">
            <a:avLst/>
          </a:prstGeom>
          <a:noFill/>
        </p:spPr>
        <p:txBody>
          <a:bodyPr wrap="square" rtlCol="0">
            <a:spAutoFit/>
          </a:bodyPr>
          <a:lstStyle/>
          <a:p>
            <a:r>
              <a:rPr lang="en-SG" altLang="en-US" sz="2800"/>
              <a:t>3. Đề nghị cận lâm sàng</a:t>
            </a:r>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2006</Words>
  <Application>Microsoft Macintosh PowerPoint</Application>
  <PresentationFormat>On-screen Show (4:3)</PresentationFormat>
  <Paragraphs>200</Paragraphs>
  <Slides>26</Slides>
  <Notes>1</Notes>
  <HiddenSlides>9</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1" baseType="lpstr">
      <vt:lpstr>Arial</vt:lpstr>
      <vt:lpstr>Calibri</vt:lpstr>
      <vt:lpstr>Wingdings</vt:lpstr>
      <vt:lpstr>Orange Waves</vt:lpstr>
      <vt:lpstr>Paint.Picture</vt:lpstr>
      <vt:lpstr>TIẾP CẬN ĐIỀU TRỊ  BỆNH THẬN MẠN</vt:lpstr>
      <vt:lpstr>Mục tiêu bài học</vt:lpstr>
      <vt:lpstr>Hành chính</vt:lpstr>
      <vt:lpstr>Bệnh sử</vt:lpstr>
      <vt:lpstr>Tình trạng lúc nhập viện</vt:lpstr>
      <vt:lpstr>Tiền căn</vt:lpstr>
      <vt:lpstr>Khám lúc nhập viện </vt:lpstr>
      <vt:lpstr>Tóm tắt bệnh án</vt:lpstr>
      <vt:lpstr>PowerPoint Presentation</vt:lpstr>
      <vt:lpstr>Kết quả xét nghiệm (lúc nhập viện)</vt:lpstr>
      <vt:lpstr>Kết quả xét nghiệm (tt)</vt:lpstr>
      <vt:lpstr>PowerPoint Presentation</vt:lpstr>
      <vt:lpstr>X quang ngực</vt:lpstr>
      <vt:lpstr>Siêu âm tim</vt:lpstr>
      <vt:lpstr>Vấn đề thảo luận</vt:lpstr>
      <vt:lpstr>Vấn đề thảo luận</vt:lpstr>
      <vt:lpstr>XIN CHÂN THÀNH CẢM ƠN SỰ CHÚ Ý LẮNG NGHE CỦA CÁC BẠN</vt:lpstr>
      <vt:lpstr>PowerPoint Presentation</vt:lpstr>
      <vt:lpstr>Lược qua các cơ quan (sau nhập viện 7 ngày)  </vt:lpstr>
      <vt:lpstr>Khám</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giảng:</dc:title>
  <dc:creator>Administrator</dc:creator>
  <cp:lastModifiedBy>dr.si.nguyen@gmail.com</cp:lastModifiedBy>
  <cp:revision>65</cp:revision>
  <dcterms:created xsi:type="dcterms:W3CDTF">2019-01-20T13:50:00Z</dcterms:created>
  <dcterms:modified xsi:type="dcterms:W3CDTF">2021-08-18T01:17:07Z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1033-11.2.0.9052</vt:lpwstr>
  </property>
</Properties>
</file>