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0" r:id="rId3"/>
    <p:sldId id="285" r:id="rId4"/>
    <p:sldId id="286" r:id="rId5"/>
    <p:sldId id="300" r:id="rId6"/>
    <p:sldId id="301" r:id="rId7"/>
    <p:sldId id="287" r:id="rId8"/>
    <p:sldId id="302" r:id="rId9"/>
    <p:sldId id="303" r:id="rId10"/>
    <p:sldId id="312" r:id="rId11"/>
    <p:sldId id="313" r:id="rId12"/>
    <p:sldId id="290" r:id="rId13"/>
    <p:sldId id="291" r:id="rId14"/>
    <p:sldId id="292" r:id="rId15"/>
    <p:sldId id="304" r:id="rId16"/>
    <p:sldId id="311" r:id="rId17"/>
    <p:sldId id="314" r:id="rId18"/>
    <p:sldId id="315" r:id="rId19"/>
    <p:sldId id="316" r:id="rId20"/>
    <p:sldId id="310" r:id="rId2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ED3889-C080-4840-8E3F-7DD8ED70FFE8}">
          <p14:sldIdLst>
            <p14:sldId id="256"/>
            <p14:sldId id="280"/>
            <p14:sldId id="285"/>
            <p14:sldId id="286"/>
            <p14:sldId id="300"/>
            <p14:sldId id="301"/>
            <p14:sldId id="287"/>
            <p14:sldId id="302"/>
            <p14:sldId id="303"/>
            <p14:sldId id="312"/>
            <p14:sldId id="313"/>
            <p14:sldId id="290"/>
            <p14:sldId id="291"/>
            <p14:sldId id="292"/>
            <p14:sldId id="304"/>
            <p14:sldId id="311"/>
            <p14:sldId id="314"/>
            <p14:sldId id="315"/>
            <p14:sldId id="316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635" autoAdjust="0"/>
  </p:normalViewPr>
  <p:slideViewPr>
    <p:cSldViewPr>
      <p:cViewPr varScale="1">
        <p:scale>
          <a:sx n="97" d="100"/>
          <a:sy n="97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A68-C2D8-4B80-AB0F-DF6AE0D38886}" type="datetimeFigureOut">
              <a:rPr lang="vi-VN" smtClean="0"/>
              <a:t>22/04/2021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89213-F801-48EF-8E0F-D996C6FBA8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5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6A97-A19C-496F-B329-FDC9DE8DBC25}" type="datetime1">
              <a:rPr lang="vi-VN" smtClean="0"/>
              <a:t>22/04/2021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1020-24BB-4CA0-9B8F-7AA8E62C3613}" type="datetime1">
              <a:rPr lang="vi-VN" smtClean="0"/>
              <a:t>22/04/2021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61080-03E2-46F9-93AD-40468BF8486B}" type="datetime1">
              <a:rPr lang="vi-VN" smtClean="0"/>
              <a:t>22/04/2021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45AA-EF56-4868-9A0E-53F58462310E}" type="datetime1">
              <a:rPr lang="vi-VN" smtClean="0"/>
              <a:t>22/04/2021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CABE-AB11-4F67-9CD2-1E811D5AFCAE}" type="datetime1">
              <a:rPr lang="vi-VN" smtClean="0"/>
              <a:t>22/04/2021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1D4C-B6FF-4F0F-B164-8B5611D39D08}" type="datetime1">
              <a:rPr lang="vi-VN" smtClean="0"/>
              <a:t>22/04/2021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C645-2DA1-410A-95F8-99C73A896DE2}" type="datetime1">
              <a:rPr lang="vi-VN" smtClean="0"/>
              <a:t>22/04/2021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621-F8D8-4D10-AADD-5BE4F24D06C5}" type="datetime1">
              <a:rPr lang="vi-VN" smtClean="0"/>
              <a:t>22/04/2021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6F58-21C5-4F09-821B-5C5EEFB0EC2B}" type="datetime1">
              <a:rPr lang="vi-VN" smtClean="0"/>
              <a:t>22/04/2021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433A-705F-4560-8E59-58008DA8CCED}" type="datetime1">
              <a:rPr lang="vi-VN" smtClean="0"/>
              <a:t>22/04/2021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02B2-DD0B-472C-A961-4694B20148AC}" type="datetime1">
              <a:rPr lang="vi-VN" smtClean="0"/>
              <a:t>22/04/2021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AEB01C-9A43-4B4D-9B71-3B394486061B}" type="datetime1">
              <a:rPr lang="vi-VN" smtClean="0"/>
              <a:t>22/04/2021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44CCBD-4452-4161-95B7-61B2FBBC2C25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600200"/>
          </a:xfrm>
        </p:spPr>
        <p:txBody>
          <a:bodyPr>
            <a:normAutofit/>
          </a:bodyPr>
          <a:lstStyle/>
          <a:p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Bộ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môn </a:t>
            </a: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ổng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vi-VN" sz="2200">
                <a:latin typeface="Arial" panose="020B0604020202020204" pitchFamily="34" charset="0"/>
                <a:cs typeface="Arial" panose="020B0604020202020204" pitchFamily="34" charset="0"/>
              </a:rPr>
              <a:t>uát</a:t>
            </a:r>
            <a:endParaRPr lang="vi-V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Đại học Y Dược thành phố Hồ Chí Minh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 </a:t>
            </a:r>
            <a:r>
              <a:rPr lang="vi-VN"/>
              <a:t>lâm </a:t>
            </a:r>
            <a:r>
              <a:rPr lang="vi-VN" dirty="0"/>
              <a:t>sàng</a:t>
            </a:r>
            <a:br>
              <a:rPr lang="vi-VN"/>
            </a:br>
            <a:r>
              <a:rPr lang="en-US"/>
              <a:t>TIẾP CẬN ĐIỀU TRỊ BỆNH VAN TIM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14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4648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Câu hỏi thảo luận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4" y="1524000"/>
            <a:ext cx="8520684" cy="3429000"/>
          </a:xfrm>
        </p:spPr>
        <p:txBody>
          <a:bodyPr>
            <a:noAutofit/>
          </a:bodyPr>
          <a:lstStyle/>
          <a:p>
            <a:pPr marL="61913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400"/>
              <a:t>Đặt vấn đề, biện luận lâm sàng để đưa ra chẩn đoán sơ bộ và chẩn đoán phân biệt?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507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4648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Câu hỏi thảo luận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4" y="1524000"/>
            <a:ext cx="8520684" cy="3429000"/>
          </a:xfrm>
        </p:spPr>
        <p:txBody>
          <a:bodyPr>
            <a:noAutofit/>
          </a:bodyPr>
          <a:lstStyle/>
          <a:p>
            <a:pPr marL="61913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400"/>
              <a:t>Đề nghị các cận lâm sàng cần thiết cho chẩn đoán?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522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12</a:t>
            </a:fld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98080" cy="1219200"/>
          </a:xfrm>
        </p:spPr>
        <p:txBody>
          <a:bodyPr/>
          <a:lstStyle/>
          <a:p>
            <a:pPr algn="ctr"/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lúc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1752600"/>
            <a:ext cx="8474892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153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13</a:t>
            </a:fld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498080" cy="762000"/>
          </a:xfrm>
        </p:spPr>
        <p:txBody>
          <a:bodyPr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X-quang ngực thẳng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1734097" y="780503"/>
            <a:ext cx="5675806" cy="594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561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3950"/>
            <a:ext cx="8380532" cy="5181600"/>
          </a:xfrm>
        </p:spPr>
        <p:txBody>
          <a:bodyPr>
            <a:noAutofit/>
          </a:bodyPr>
          <a:lstStyle/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Dãn nhĩ (T), buồng tim (P) và động mạch phổi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Chuyển động xoáy dày đặc trong nhĩ (T)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Huyết khối tiểu nhĩ (T) d = 5 x 10 mm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Van 2 lá dày, dính, vôi hoá, lá trước mở dạng phình đầu gối, lá sau hạn chế vận động. Hẹp van 2 lá MVO = 0.8 cm</a:t>
            </a:r>
            <a:r>
              <a:rPr lang="en-US" baseline="30000"/>
              <a:t>2</a:t>
            </a:r>
            <a:r>
              <a:rPr lang="en-US"/>
              <a:t>, hệ thống dưới van phì đại xơ hoá, Wilkins = 9. Hở van 2 lá 1/4.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Hở van 3 lá 2/4. 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Tăng áp động mạch phổi PAPs = 45 mmHg. 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TAPSE = 18 mm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Chưa thấy rối loạn vận động vùng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Vách liên thất, liên nhĩ nguyên vẹn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Không thấy tràn dịch màng ngoài tim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Chức năng tâm thu thất (T) EF = 62%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14</a:t>
            </a:fld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538" y="152400"/>
            <a:ext cx="7498080" cy="762000"/>
          </a:xfrm>
        </p:spPr>
        <p:txBody>
          <a:bodyPr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SIÊU ÂM TIM</a:t>
            </a:r>
          </a:p>
        </p:txBody>
      </p:sp>
    </p:spTree>
    <p:extLst>
      <p:ext uri="{BB962C8B-B14F-4D97-AF65-F5344CB8AC3E}">
        <p14:creationId xmlns:p14="http://schemas.microsoft.com/office/powerpoint/2010/main" val="346073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3950"/>
            <a:ext cx="8380532" cy="5181600"/>
          </a:xfrm>
        </p:spPr>
        <p:txBody>
          <a:bodyPr>
            <a:noAutofit/>
          </a:bodyPr>
          <a:lstStyle/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NT proBNP = 2135 pg/mL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Công thức máu</a:t>
            </a:r>
          </a:p>
          <a:p>
            <a:pPr lvl="1"/>
            <a:r>
              <a:rPr lang="en-US" sz="2000"/>
              <a:t>WBC	8.3 K/uL</a:t>
            </a:r>
            <a:endParaRPr lang="en-US" sz="1800"/>
          </a:p>
          <a:p>
            <a:pPr lvl="2"/>
            <a:r>
              <a:rPr lang="en-US" sz="1800"/>
              <a:t>Neu	61%</a:t>
            </a:r>
            <a:endParaRPr lang="en-US" sz="1600"/>
          </a:p>
          <a:p>
            <a:pPr lvl="2"/>
            <a:r>
              <a:rPr lang="en-US" sz="1800"/>
              <a:t>Lym	24%</a:t>
            </a:r>
            <a:endParaRPr lang="en-US" sz="1600"/>
          </a:p>
          <a:p>
            <a:pPr lvl="1"/>
            <a:r>
              <a:rPr lang="en-US" sz="2000"/>
              <a:t>RBC	5.1 M/uL</a:t>
            </a:r>
            <a:endParaRPr lang="en-US" sz="1800"/>
          </a:p>
          <a:p>
            <a:pPr lvl="2"/>
            <a:r>
              <a:rPr lang="en-US" sz="1800"/>
              <a:t>HGB	15.3 g/dL</a:t>
            </a:r>
            <a:endParaRPr lang="en-US" sz="1600"/>
          </a:p>
          <a:p>
            <a:pPr lvl="2"/>
            <a:r>
              <a:rPr lang="en-US" sz="1800"/>
              <a:t>Hct	46%</a:t>
            </a:r>
            <a:endParaRPr lang="en-US" sz="1600"/>
          </a:p>
          <a:p>
            <a:pPr lvl="2"/>
            <a:r>
              <a:rPr lang="en-US" sz="1800"/>
              <a:t>MCV	92.1 fL</a:t>
            </a:r>
            <a:endParaRPr lang="en-US" sz="1600"/>
          </a:p>
          <a:p>
            <a:pPr lvl="2"/>
            <a:r>
              <a:rPr lang="en-US" sz="1800"/>
              <a:t>MCH	30.5 pg</a:t>
            </a:r>
            <a:endParaRPr lang="en-US" sz="1600"/>
          </a:p>
          <a:p>
            <a:pPr lvl="2"/>
            <a:r>
              <a:rPr lang="en-US" sz="1800"/>
              <a:t>MCHC	33.1 g/dL</a:t>
            </a:r>
            <a:endParaRPr lang="en-US" sz="1600"/>
          </a:p>
          <a:p>
            <a:pPr lvl="1"/>
            <a:r>
              <a:rPr lang="en-US" sz="2000"/>
              <a:t>PLT		227 K/uL</a:t>
            </a:r>
          </a:p>
          <a:p>
            <a:pPr marL="274320" lvl="1" indent="-274320">
              <a:spcBef>
                <a:spcPts val="0"/>
              </a:spcBef>
              <a:buClr>
                <a:schemeClr val="accent1"/>
              </a:buClr>
            </a:pPr>
            <a:r>
              <a:rPr lang="en-US"/>
              <a:t>PT: 10.3 giây, INR: 0.98, aPTT: 26 giây, Fibrinogen: 3.25 g/L</a:t>
            </a:r>
          </a:p>
          <a:p>
            <a:pPr lvl="1"/>
            <a:endParaRPr lang="en-US" sz="180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15</a:t>
            </a:fld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538" y="228600"/>
            <a:ext cx="7498080" cy="762000"/>
          </a:xfrm>
        </p:spPr>
        <p:txBody>
          <a:bodyPr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Xét nghiệm máu</a:t>
            </a:r>
          </a:p>
        </p:txBody>
      </p:sp>
    </p:spTree>
    <p:extLst>
      <p:ext uri="{BB962C8B-B14F-4D97-AF65-F5344CB8AC3E}">
        <p14:creationId xmlns:p14="http://schemas.microsoft.com/office/powerpoint/2010/main" val="341019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3950"/>
            <a:ext cx="8380532" cy="5181600"/>
          </a:xfrm>
        </p:spPr>
        <p:txBody>
          <a:bodyPr>
            <a:noAutofit/>
          </a:bodyPr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/>
              <a:t>AST: 24 U/L, ALT: 24 U/L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/>
              <a:t>Glucose: 80 mg/dL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/>
              <a:t>Creatinin: 0.6 mg/dL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/>
              <a:t>Na: 136 mmol/L, K: 3.8 mmol/L, Cl: 107 mmol/L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/>
              <a:t>Cholesterol: 186 mg/dL, HDL: 39 mg/dL, LDL: 114 mg/dL, Triglyceride: 116 mg/dL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/>
              <a:t>TSH: 1.7 mIU/L, fT4: 10.9 pmol/L</a:t>
            </a:r>
          </a:p>
          <a:p>
            <a:pPr lvl="1"/>
            <a:endParaRPr lang="en-US" sz="180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16</a:t>
            </a:fld>
            <a:endParaRPr lang="en-US" sz="18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538" y="228600"/>
            <a:ext cx="7498080" cy="762000"/>
          </a:xfrm>
        </p:spPr>
        <p:txBody>
          <a:bodyPr/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Xét nghiệm máu</a:t>
            </a:r>
          </a:p>
        </p:txBody>
      </p:sp>
    </p:spTree>
    <p:extLst>
      <p:ext uri="{BB962C8B-B14F-4D97-AF65-F5344CB8AC3E}">
        <p14:creationId xmlns:p14="http://schemas.microsoft.com/office/powerpoint/2010/main" val="105024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4648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Câu hỏi thảo luận </a:t>
            </a:r>
            <a:r>
              <a:rPr lang="en-US" b="1"/>
              <a:t>3</a:t>
            </a: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4" y="1524000"/>
            <a:ext cx="8520684" cy="3429000"/>
          </a:xfrm>
        </p:spPr>
        <p:txBody>
          <a:bodyPr>
            <a:noAutofit/>
          </a:bodyPr>
          <a:lstStyle/>
          <a:p>
            <a:pPr marL="61913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/>
              <a:t>Chẩn đoán xác định?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1572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4648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Câu hỏi thảo luận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4" y="1524000"/>
            <a:ext cx="8520684" cy="3429000"/>
          </a:xfrm>
        </p:spPr>
        <p:txBody>
          <a:bodyPr>
            <a:noAutofit/>
          </a:bodyPr>
          <a:lstStyle/>
          <a:p>
            <a:pPr marL="61913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/>
              <a:t>Mục tiêu điều trị và điều trị cụ thể về nội khoa cho bệnh nhân?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581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4648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Câu hỏi thảo luận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14" y="1524000"/>
            <a:ext cx="8520684" cy="3429000"/>
          </a:xfrm>
        </p:spPr>
        <p:txBody>
          <a:bodyPr>
            <a:noAutofit/>
          </a:bodyPr>
          <a:lstStyle/>
          <a:p>
            <a:pPr marL="61913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/>
              <a:t>Chỉ định điều trị ngoại khoa và lựa chọn phương pháp can thiệp ngoại khoa trên bệnh nhân hẹp van 2 lá này?</a:t>
            </a:r>
          </a:p>
          <a:p>
            <a:pPr marL="61913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360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1350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498080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09132" cy="5105400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dirty="0" err="1"/>
              <a:t>Tiếp</a:t>
            </a:r>
            <a:r>
              <a:rPr lang="en-US" sz="2500" dirty="0"/>
              <a:t> </a:t>
            </a:r>
            <a:r>
              <a:rPr lang="en-US" sz="2500" dirty="0" err="1"/>
              <a:t>cận</a:t>
            </a:r>
            <a:r>
              <a:rPr lang="en-US" sz="2500" dirty="0"/>
              <a:t> c</a:t>
            </a:r>
            <a:r>
              <a:rPr lang="vi-VN" sz="2500" dirty="0"/>
              <a:t>hẩn đoán được</a:t>
            </a:r>
            <a:r>
              <a:rPr lang="en-US" sz="2500" dirty="0"/>
              <a:t> </a:t>
            </a:r>
            <a:r>
              <a:rPr lang="en-US" sz="2500" dirty="0" err="1"/>
              <a:t>bệnh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có</a:t>
            </a:r>
            <a:r>
              <a:rPr lang="en-US" sz="2500" dirty="0"/>
              <a:t> </a:t>
            </a:r>
            <a:r>
              <a:rPr lang="en-US" sz="2500" dirty="0" err="1"/>
              <a:t>âm</a:t>
            </a:r>
            <a:r>
              <a:rPr lang="en-US" sz="2500" dirty="0"/>
              <a:t> </a:t>
            </a:r>
            <a:r>
              <a:rPr lang="en-US" sz="2500" dirty="0" err="1"/>
              <a:t>thổi</a:t>
            </a:r>
            <a:r>
              <a:rPr lang="en-US" sz="2500" dirty="0"/>
              <a:t> ở </a:t>
            </a:r>
            <a:r>
              <a:rPr lang="en-US" sz="2500" dirty="0" err="1"/>
              <a:t>tim</a:t>
            </a:r>
            <a:r>
              <a:rPr lang="en-US" sz="2500" dirty="0"/>
              <a:t> </a:t>
            </a:r>
            <a:r>
              <a:rPr lang="vi-VN" sz="2500" dirty="0"/>
              <a:t>qua hỏi bệnh sử, tiền căn và khám thực thể</a:t>
            </a:r>
            <a:endParaRPr lang="en-US" sz="2500" dirty="0"/>
          </a:p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500" dirty="0"/>
              <a:t>Chẩn đoán được nguyên nhân</a:t>
            </a:r>
            <a:r>
              <a:rPr lang="en-US" sz="2500" dirty="0"/>
              <a:t>, </a:t>
            </a:r>
            <a:r>
              <a:rPr lang="en-US" sz="2500" dirty="0" err="1"/>
              <a:t>mức</a:t>
            </a:r>
            <a:r>
              <a:rPr lang="en-US" sz="2500" dirty="0"/>
              <a:t>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vi-VN" sz="2500" dirty="0"/>
              <a:t>và </a:t>
            </a:r>
            <a:r>
              <a:rPr lang="en-US" sz="2500" dirty="0" err="1"/>
              <a:t>biến</a:t>
            </a:r>
            <a:r>
              <a:rPr lang="en-US" sz="2500" dirty="0"/>
              <a:t> </a:t>
            </a:r>
            <a:r>
              <a:rPr lang="en-US" sz="2500" dirty="0" err="1"/>
              <a:t>chứng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bệnh</a:t>
            </a:r>
            <a:r>
              <a:rPr lang="en-US" sz="2500" dirty="0"/>
              <a:t> van </a:t>
            </a:r>
            <a:r>
              <a:rPr lang="en-US" sz="2500" dirty="0" err="1"/>
              <a:t>tim</a:t>
            </a:r>
            <a:endParaRPr lang="en-US" sz="2500" dirty="0"/>
          </a:p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500" dirty="0"/>
              <a:t>Đề nghị được các cận lâm sàng cần thực hiện trên bệnh nhân </a:t>
            </a:r>
            <a:r>
              <a:rPr lang="en-US" sz="2500" dirty="0" err="1"/>
              <a:t>bệnh</a:t>
            </a:r>
            <a:r>
              <a:rPr lang="en-US" sz="2500" dirty="0"/>
              <a:t> van </a:t>
            </a:r>
            <a:r>
              <a:rPr lang="en-US" sz="2500" dirty="0" err="1"/>
              <a:t>tim</a:t>
            </a:r>
            <a:endParaRPr lang="en-US" sz="2500" dirty="0"/>
          </a:p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500" dirty="0"/>
              <a:t>Phân tích được kết quả </a:t>
            </a:r>
            <a:r>
              <a:rPr lang="en-US" sz="2500" dirty="0" err="1"/>
              <a:t>điện</a:t>
            </a:r>
            <a:r>
              <a:rPr lang="en-US" sz="2500" dirty="0"/>
              <a:t> </a:t>
            </a:r>
            <a:r>
              <a:rPr lang="en-US" sz="2500" dirty="0" err="1"/>
              <a:t>tâm</a:t>
            </a:r>
            <a:r>
              <a:rPr lang="en-US" sz="2500" dirty="0"/>
              <a:t> </a:t>
            </a:r>
            <a:r>
              <a:rPr lang="en-US" sz="2500" dirty="0" err="1"/>
              <a:t>đồ</a:t>
            </a:r>
            <a:r>
              <a:rPr lang="en-US" sz="2500" dirty="0"/>
              <a:t>, X </a:t>
            </a:r>
            <a:r>
              <a:rPr lang="en-US" sz="2500" dirty="0" err="1"/>
              <a:t>quang</a:t>
            </a:r>
            <a:r>
              <a:rPr lang="en-US" sz="2500" dirty="0"/>
              <a:t> </a:t>
            </a:r>
            <a:r>
              <a:rPr lang="en-US" sz="2500" dirty="0" err="1"/>
              <a:t>ngực</a:t>
            </a:r>
            <a:r>
              <a:rPr lang="en-US" sz="2500" dirty="0"/>
              <a:t>, </a:t>
            </a:r>
            <a:r>
              <a:rPr lang="vi-VN" sz="2500" dirty="0"/>
              <a:t>siêu âm tim trong chẩn đoán </a:t>
            </a:r>
            <a:r>
              <a:rPr lang="en-US" sz="2500" dirty="0" err="1"/>
              <a:t>bệnh</a:t>
            </a:r>
            <a:r>
              <a:rPr lang="en-US" sz="2500" dirty="0"/>
              <a:t> van </a:t>
            </a:r>
            <a:r>
              <a:rPr lang="en-US" sz="2500" dirty="0" err="1"/>
              <a:t>tim</a:t>
            </a:r>
            <a:endParaRPr lang="en-US" sz="2500" dirty="0"/>
          </a:p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dirty="0"/>
              <a:t>Á</a:t>
            </a:r>
            <a:r>
              <a:rPr lang="vi-VN" sz="2500" dirty="0"/>
              <a:t>p dụng được điều trị nội khoa, </a:t>
            </a:r>
            <a:r>
              <a:rPr lang="en-US" sz="2500" dirty="0" err="1"/>
              <a:t>chỉ</a:t>
            </a:r>
            <a:r>
              <a:rPr lang="en-US" sz="2500" dirty="0"/>
              <a:t> </a:t>
            </a:r>
            <a:r>
              <a:rPr lang="en-US" sz="2500" dirty="0" err="1"/>
              <a:t>định</a:t>
            </a:r>
            <a:r>
              <a:rPr lang="en-US" sz="2500" dirty="0"/>
              <a:t> </a:t>
            </a:r>
            <a:r>
              <a:rPr lang="vi-VN" sz="2500" dirty="0"/>
              <a:t>ngoại khoa hẹp van 2 lá</a:t>
            </a:r>
            <a:endParaRPr lang="en-US" sz="25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7911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116887" cy="1362075"/>
          </a:xfrm>
        </p:spPr>
        <p:txBody>
          <a:bodyPr>
            <a:normAutofit fontScale="90000"/>
          </a:bodyPr>
          <a:lstStyle/>
          <a:p>
            <a:r>
              <a:rPr lang="en-US" dirty="0"/>
              <a:t>CHÚC DỄ DÀNG </a:t>
            </a:r>
            <a:br>
              <a:rPr lang="en-US" dirty="0"/>
            </a:br>
            <a:r>
              <a:rPr lang="en-US" dirty="0"/>
              <a:t>KHI TIẾP CẬN THỰC TẾ LÂM SÀNG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4CCBD-4452-4161-95B7-61B2FBBC2C2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16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498080" cy="1143000"/>
          </a:xfrm>
        </p:spPr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CA LÂM SÀNG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09132" cy="5105400"/>
          </a:xfrm>
        </p:spPr>
        <p:txBody>
          <a:bodyPr>
            <a:noAutofit/>
          </a:bodyPr>
          <a:lstStyle/>
          <a:p>
            <a:pPr marL="80963" indent="382588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3600"/>
              <a:t>Cô V. 35 tuổi, là nội trợ, nhập khoa cấp cứu lúc </a:t>
            </a:r>
            <a:r>
              <a:rPr lang="en-US" sz="3600"/>
              <a:t>19 giờ tối</a:t>
            </a:r>
          </a:p>
          <a:p>
            <a:pPr marL="80963" indent="382588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3600" b="1">
                <a:solidFill>
                  <a:srgbClr val="0070C0"/>
                </a:solidFill>
              </a:rPr>
              <a:t>Lý do nhập viện:</a:t>
            </a:r>
            <a:r>
              <a:rPr lang="en-US" sz="3600" b="1">
                <a:solidFill>
                  <a:srgbClr val="0070C0"/>
                </a:solidFill>
              </a:rPr>
              <a:t> </a:t>
            </a:r>
            <a:r>
              <a:rPr lang="en-US" sz="3600"/>
              <a:t>Khó thở </a:t>
            </a:r>
          </a:p>
          <a:p>
            <a:pPr marL="80963" indent="382588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0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380532" cy="5943600"/>
          </a:xfrm>
        </p:spPr>
        <p:txBody>
          <a:bodyPr>
            <a:no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7 </a:t>
            </a:r>
            <a:r>
              <a:rPr lang="en-US" sz="2200" dirty="0" err="1"/>
              <a:t>ngày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 , BN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</a:t>
            </a:r>
            <a:r>
              <a:rPr lang="en-US" sz="2200" dirty="0" err="1"/>
              <a:t>cơn</a:t>
            </a:r>
            <a:r>
              <a:rPr lang="en-US" sz="2200" dirty="0"/>
              <a:t>: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nhà</a:t>
            </a:r>
            <a:r>
              <a:rPr lang="en-US" sz="2200" dirty="0"/>
              <a:t>,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50m,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2 </a:t>
            </a:r>
            <a:r>
              <a:rPr lang="en-US" sz="2200" dirty="0" err="1"/>
              <a:t>thì</a:t>
            </a:r>
            <a:r>
              <a:rPr lang="en-US" sz="2200" dirty="0"/>
              <a:t>,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,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khingồi</a:t>
            </a:r>
            <a:r>
              <a:rPr lang="en-US" sz="2200" dirty="0"/>
              <a:t> </a:t>
            </a:r>
            <a:r>
              <a:rPr lang="en-US" sz="2200" dirty="0" err="1"/>
              <a:t>nghỉ</a:t>
            </a:r>
            <a:r>
              <a:rPr lang="en-US" sz="2200" dirty="0"/>
              <a:t>  </a:t>
            </a:r>
            <a:r>
              <a:rPr lang="en-US" sz="2200" dirty="0" err="1"/>
              <a:t>kèm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hộp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trống</a:t>
            </a:r>
            <a:r>
              <a:rPr lang="en-US" sz="2200" dirty="0"/>
              <a:t> </a:t>
            </a:r>
            <a:r>
              <a:rPr lang="en-US" sz="2200" dirty="0" err="1"/>
              <a:t>ngực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. </a:t>
            </a:r>
            <a:r>
              <a:rPr lang="en-US" sz="2200" dirty="0" err="1"/>
              <a:t>Ngày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,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,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ngày</a:t>
            </a:r>
            <a:r>
              <a:rPr lang="en-US" sz="2200" dirty="0"/>
              <a:t>,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,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kê</a:t>
            </a:r>
            <a:r>
              <a:rPr lang="en-US" sz="2200" dirty="0"/>
              <a:t> 2 </a:t>
            </a:r>
            <a:r>
              <a:rPr lang="en-US" sz="2200" dirty="0" err="1"/>
              <a:t>gối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ngủ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kèm</a:t>
            </a:r>
            <a:r>
              <a:rPr lang="en-US" sz="2200" dirty="0"/>
              <a:t> </a:t>
            </a:r>
            <a:r>
              <a:rPr lang="en-US" sz="2200" dirty="0" err="1"/>
              <a:t>phù</a:t>
            </a:r>
            <a:r>
              <a:rPr lang="en-US" sz="2200" dirty="0"/>
              <a:t> 2 </a:t>
            </a:r>
            <a:r>
              <a:rPr lang="en-US" sz="2200" dirty="0" err="1"/>
              <a:t>bàn</a:t>
            </a:r>
            <a:r>
              <a:rPr lang="en-US" sz="2200" dirty="0"/>
              <a:t> </a:t>
            </a:r>
            <a:r>
              <a:rPr lang="en-US" sz="2200" dirty="0" err="1"/>
              <a:t>chân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viện</a:t>
            </a:r>
            <a:r>
              <a:rPr lang="en-US" sz="2200" dirty="0"/>
              <a:t> X.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bệnh</a:t>
            </a:r>
            <a:r>
              <a:rPr lang="en-US" sz="2200" dirty="0"/>
              <a:t>, BN </a:t>
            </a:r>
            <a:r>
              <a:rPr lang="en-US" sz="2200" dirty="0" err="1"/>
              <a:t>không</a:t>
            </a:r>
            <a:r>
              <a:rPr lang="en-US" sz="2200" dirty="0"/>
              <a:t>: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ngực</a:t>
            </a:r>
            <a:r>
              <a:rPr lang="en-US" sz="2200" dirty="0"/>
              <a:t>, ho, </a:t>
            </a:r>
            <a:r>
              <a:rPr lang="en-US" sz="2200" dirty="0" err="1"/>
              <a:t>sốt</a:t>
            </a:r>
            <a:r>
              <a:rPr lang="en-US" sz="2200" dirty="0"/>
              <a:t>,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,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bụng</a:t>
            </a:r>
            <a:r>
              <a:rPr lang="en-US" sz="2200" dirty="0"/>
              <a:t>; </a:t>
            </a:r>
            <a:r>
              <a:rPr lang="en-US" sz="2200" dirty="0" err="1"/>
              <a:t>tiểu</a:t>
            </a:r>
            <a:r>
              <a:rPr lang="en-US" sz="2200" dirty="0"/>
              <a:t> </a:t>
            </a:r>
            <a:r>
              <a:rPr lang="en-US" sz="2200" dirty="0" err="1"/>
              <a:t>vàng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gắt</a:t>
            </a:r>
            <a:r>
              <a:rPr lang="en-US" sz="2200" dirty="0"/>
              <a:t> </a:t>
            </a:r>
            <a:r>
              <a:rPr lang="en-US" sz="2200" dirty="0" err="1"/>
              <a:t>buốt</a:t>
            </a:r>
            <a:r>
              <a:rPr lang="en-US" sz="2200" dirty="0"/>
              <a:t>,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ngày</a:t>
            </a:r>
            <a:r>
              <a:rPr lang="en-US" sz="2200" dirty="0"/>
              <a:t>,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vàng</a:t>
            </a:r>
            <a:r>
              <a:rPr lang="en-US" sz="2200" dirty="0"/>
              <a:t> </a:t>
            </a:r>
            <a:r>
              <a:rPr lang="en-US" sz="2200" dirty="0" err="1"/>
              <a:t>đóng</a:t>
            </a:r>
            <a:r>
              <a:rPr lang="en-US" sz="2200" dirty="0"/>
              <a:t> </a:t>
            </a:r>
            <a:r>
              <a:rPr lang="en-US" sz="2200" dirty="0" err="1"/>
              <a:t>khuôn</a:t>
            </a:r>
            <a:r>
              <a:rPr lang="en-US" sz="2200" dirty="0"/>
              <a:t> 1 </a:t>
            </a:r>
            <a:r>
              <a:rPr lang="en-US" sz="2200" dirty="0" err="1"/>
              <a:t>lần</a:t>
            </a:r>
            <a:r>
              <a:rPr lang="en-US" sz="2200" dirty="0"/>
              <a:t>/</a:t>
            </a:r>
            <a:r>
              <a:rPr lang="en-US" sz="2200" dirty="0" err="1"/>
              <a:t>ngày</a:t>
            </a:r>
            <a:endParaRPr lang="en-US" sz="22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02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16" y="381000"/>
            <a:ext cx="8380532" cy="5486400"/>
          </a:xfrm>
        </p:spPr>
        <p:txBody>
          <a:bodyPr>
            <a:no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1 </a:t>
            </a:r>
            <a:r>
              <a:rPr lang="en-US" sz="2200" dirty="0" err="1"/>
              <a:t>năm</a:t>
            </a:r>
            <a:r>
              <a:rPr lang="en-US" sz="2200" dirty="0"/>
              <a:t> nay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100m, </a:t>
            </a:r>
            <a:r>
              <a:rPr lang="en-US" sz="2200" dirty="0" err="1"/>
              <a:t>ngồi</a:t>
            </a:r>
            <a:r>
              <a:rPr lang="en-US" sz="2200" dirty="0"/>
              <a:t> </a:t>
            </a:r>
            <a:r>
              <a:rPr lang="en-US" sz="2200" dirty="0" err="1"/>
              <a:t>nghỉ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,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khám</a:t>
            </a:r>
            <a:r>
              <a:rPr lang="en-US" sz="2200" dirty="0"/>
              <a:t> </a:t>
            </a:r>
            <a:r>
              <a:rPr lang="en-US" sz="2200" dirty="0" err="1"/>
              <a:t>bệnh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,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kịch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đêm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khớp</a:t>
            </a:r>
            <a:r>
              <a:rPr lang="en-US" sz="2200" dirty="0"/>
              <a:t>, </a:t>
            </a:r>
            <a:r>
              <a:rPr lang="en-US" sz="2200" dirty="0" err="1"/>
              <a:t>đau</a:t>
            </a:r>
            <a:r>
              <a:rPr lang="en-US" sz="2200" dirty="0"/>
              <a:t> </a:t>
            </a:r>
            <a:r>
              <a:rPr lang="en-US" sz="2200" dirty="0" err="1"/>
              <a:t>ngực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huyết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, </a:t>
            </a:r>
            <a:r>
              <a:rPr lang="en-US" sz="2200" dirty="0" err="1"/>
              <a:t>rối</a:t>
            </a:r>
            <a:r>
              <a:rPr lang="en-US" sz="2200" dirty="0"/>
              <a:t> </a:t>
            </a:r>
            <a:r>
              <a:rPr lang="en-US" sz="2200" dirty="0" err="1"/>
              <a:t>loạn</a:t>
            </a:r>
            <a:r>
              <a:rPr lang="en-US" sz="2200" dirty="0"/>
              <a:t> lipid </a:t>
            </a:r>
            <a:r>
              <a:rPr lang="en-US" sz="2200" dirty="0" err="1"/>
              <a:t>máu</a:t>
            </a:r>
            <a:r>
              <a:rPr lang="en-US" sz="2200" dirty="0"/>
              <a:t>, </a:t>
            </a:r>
            <a:r>
              <a:rPr lang="en-US" sz="2200" dirty="0" err="1"/>
              <a:t>đái</a:t>
            </a:r>
            <a:r>
              <a:rPr lang="en-US" sz="2200" dirty="0"/>
              <a:t> </a:t>
            </a:r>
            <a:r>
              <a:rPr lang="en-US" sz="2200" dirty="0" err="1"/>
              <a:t>tháo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,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phổi</a:t>
            </a:r>
            <a:r>
              <a:rPr lang="en-US" sz="2200" dirty="0"/>
              <a:t>,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thận</a:t>
            </a:r>
            <a:r>
              <a:rPr lang="en-US" sz="2200" dirty="0"/>
              <a:t>,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thần</a:t>
            </a:r>
            <a:r>
              <a:rPr lang="en-US" sz="2200" dirty="0"/>
              <a:t> </a:t>
            </a:r>
            <a:r>
              <a:rPr lang="en-US" sz="2200" dirty="0" err="1"/>
              <a:t>kinh</a:t>
            </a:r>
            <a:r>
              <a:rPr lang="en-US" sz="2200" dirty="0"/>
              <a:t> - </a:t>
            </a:r>
            <a:r>
              <a:rPr lang="en-US" sz="2200" dirty="0" err="1"/>
              <a:t>cơ</a:t>
            </a:r>
            <a:endParaRPr lang="en-US" sz="2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726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380532" cy="5638800"/>
          </a:xfrm>
        </p:spPr>
        <p:txBody>
          <a:bodyPr>
            <a:no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PARA 1001, con 5 </a:t>
            </a:r>
            <a:r>
              <a:rPr lang="en-US" sz="2200" dirty="0" err="1"/>
              <a:t>tuổi</a:t>
            </a:r>
            <a:r>
              <a:rPr lang="en-US" sz="2200" dirty="0"/>
              <a:t>, </a:t>
            </a:r>
            <a:r>
              <a:rPr lang="en-US" sz="2200" dirty="0" err="1"/>
              <a:t>sanh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,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, </a:t>
            </a:r>
            <a:r>
              <a:rPr lang="en-US" sz="2200" dirty="0" err="1"/>
              <a:t>thai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, </a:t>
            </a:r>
            <a:r>
              <a:rPr lang="en-US" sz="2200" dirty="0" err="1"/>
              <a:t>hậu</a:t>
            </a:r>
            <a:r>
              <a:rPr lang="en-US" sz="2200" dirty="0"/>
              <a:t> </a:t>
            </a:r>
            <a:r>
              <a:rPr lang="en-US" sz="2200" dirty="0" err="1"/>
              <a:t>sản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thói</a:t>
            </a:r>
            <a:r>
              <a:rPr lang="en-US" sz="2200" dirty="0"/>
              <a:t> </a:t>
            </a:r>
            <a:r>
              <a:rPr lang="en-US" sz="2200" dirty="0" err="1"/>
              <a:t>quen</a:t>
            </a:r>
            <a:r>
              <a:rPr lang="en-US" sz="2200" dirty="0"/>
              <a:t> </a:t>
            </a:r>
            <a:r>
              <a:rPr lang="en-US" sz="2200" dirty="0" err="1"/>
              <a:t>ăn</a:t>
            </a:r>
            <a:r>
              <a:rPr lang="en-US" sz="2200" dirty="0"/>
              <a:t> </a:t>
            </a:r>
            <a:r>
              <a:rPr lang="en-US" sz="2200" dirty="0" err="1"/>
              <a:t>mặn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hút</a:t>
            </a:r>
            <a:r>
              <a:rPr lang="en-US" sz="2200" dirty="0"/>
              <a:t> </a:t>
            </a:r>
            <a:r>
              <a:rPr lang="en-US" sz="2200" dirty="0" err="1"/>
              <a:t>thuốc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uống</a:t>
            </a:r>
            <a:r>
              <a:rPr lang="en-US" sz="2200" dirty="0"/>
              <a:t> </a:t>
            </a:r>
            <a:r>
              <a:rPr lang="en-US" sz="2200" dirty="0" err="1"/>
              <a:t>rượu</a:t>
            </a:r>
            <a:r>
              <a:rPr lang="en-US" sz="2200" dirty="0"/>
              <a:t> </a:t>
            </a:r>
            <a:r>
              <a:rPr lang="en-US" sz="2200" dirty="0" err="1"/>
              <a:t>bia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dị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đình</a:t>
            </a:r>
            <a:r>
              <a:rPr lang="en-US" sz="2200" dirty="0"/>
              <a:t>: </a:t>
            </a:r>
            <a:r>
              <a:rPr lang="en-US" sz="2200" dirty="0" err="1"/>
              <a:t>chưa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huyết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, </a:t>
            </a: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tim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r>
              <a:rPr lang="en-US" sz="2200" dirty="0"/>
              <a:t>, </a:t>
            </a:r>
            <a:r>
              <a:rPr lang="en-US" sz="2200" dirty="0" err="1"/>
              <a:t>đái</a:t>
            </a:r>
            <a:r>
              <a:rPr lang="en-US" sz="2200" dirty="0"/>
              <a:t> </a:t>
            </a:r>
            <a:r>
              <a:rPr lang="en-US" sz="2200" dirty="0" err="1"/>
              <a:t>tháo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5629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532932" cy="5638800"/>
          </a:xfrm>
        </p:spPr>
        <p:txBody>
          <a:bodyPr>
            <a:noAutofit/>
          </a:bodyPr>
          <a:lstStyle/>
          <a:p>
            <a:pPr marL="8229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70C0"/>
                </a:solidFill>
              </a:rPr>
              <a:t>K</a:t>
            </a:r>
            <a:r>
              <a:rPr lang="vi-VN" sz="2800" b="1" dirty="0">
                <a:solidFill>
                  <a:srgbClr val="0070C0"/>
                </a:solidFill>
              </a:rPr>
              <a:t>hám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thực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thể</a:t>
            </a:r>
            <a:r>
              <a:rPr lang="vi-VN" sz="2800" b="1" dirty="0">
                <a:solidFill>
                  <a:srgbClr val="0070C0"/>
                </a:solidFill>
              </a:rPr>
              <a:t>: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vi-VN" sz="2800" dirty="0"/>
              <a:t> cấp cứu</a:t>
            </a:r>
            <a:endParaRPr lang="en-US" sz="2800" dirty="0"/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/>
              <a:t>M: 86 </a:t>
            </a:r>
            <a:r>
              <a:rPr lang="en-US" sz="2200" dirty="0" err="1"/>
              <a:t>lần</a:t>
            </a:r>
            <a:r>
              <a:rPr lang="en-US" sz="2200" dirty="0"/>
              <a:t>/</a:t>
            </a:r>
            <a:r>
              <a:rPr lang="en-US" sz="2200" dirty="0" err="1"/>
              <a:t>phút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; HA 110/70 mmHg; </a:t>
            </a:r>
            <a:r>
              <a:rPr lang="en-US" sz="2200" dirty="0" err="1"/>
              <a:t>Nhiệt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: 37</a:t>
            </a:r>
            <a:r>
              <a:rPr lang="en-US" sz="2200" baseline="30000" dirty="0"/>
              <a:t>0</a:t>
            </a:r>
            <a:r>
              <a:rPr lang="en-US" sz="2200" dirty="0"/>
              <a:t>C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Nhịp</a:t>
            </a:r>
            <a:r>
              <a:rPr lang="en-US" sz="2200" dirty="0"/>
              <a:t> </a:t>
            </a:r>
            <a:r>
              <a:rPr lang="en-US" sz="2200" dirty="0" err="1"/>
              <a:t>thở</a:t>
            </a:r>
            <a:r>
              <a:rPr lang="en-US" sz="2200" dirty="0"/>
              <a:t> 20 </a:t>
            </a:r>
            <a:r>
              <a:rPr lang="en-US" sz="2200" dirty="0" err="1"/>
              <a:t>lần</a:t>
            </a:r>
            <a:r>
              <a:rPr lang="en-US" sz="2200" dirty="0"/>
              <a:t>/ </a:t>
            </a:r>
            <a:r>
              <a:rPr lang="en-US" sz="2200" dirty="0" err="1"/>
              <a:t>phút</a:t>
            </a:r>
            <a:r>
              <a:rPr lang="en-US" sz="2200" dirty="0"/>
              <a:t>, </a:t>
            </a:r>
            <a:r>
              <a:rPr lang="en-US" sz="2200" dirty="0" err="1"/>
              <a:t>thở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co </a:t>
            </a:r>
            <a:r>
              <a:rPr lang="en-US" sz="2200" dirty="0" err="1"/>
              <a:t>kéo</a:t>
            </a:r>
            <a:r>
              <a:rPr lang="en-US" sz="2200" dirty="0"/>
              <a:t>; SpO</a:t>
            </a:r>
            <a:r>
              <a:rPr lang="en-US" sz="2200" baseline="30000" dirty="0"/>
              <a:t>2</a:t>
            </a:r>
            <a:r>
              <a:rPr lang="en-US" sz="2200" dirty="0"/>
              <a:t> 96%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khí</a:t>
            </a:r>
            <a:r>
              <a:rPr lang="en-US" sz="2200" dirty="0"/>
              <a:t> </a:t>
            </a:r>
            <a:r>
              <a:rPr lang="en-US" sz="2200" dirty="0" err="1"/>
              <a:t>trời</a:t>
            </a:r>
            <a:r>
              <a:rPr lang="en-US" sz="2200" dirty="0"/>
              <a:t>.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Bệnh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tỉnh</a:t>
            </a:r>
            <a:r>
              <a:rPr lang="en-US" sz="2200" dirty="0"/>
              <a:t>,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xúc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endParaRPr lang="en-US" sz="2200" dirty="0"/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Nằm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45</a:t>
            </a:r>
            <a:r>
              <a:rPr lang="en-US" sz="2200" baseline="30000" dirty="0"/>
              <a:t>0</a:t>
            </a:r>
            <a:endParaRPr lang="en-US" sz="2200" dirty="0"/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, </a:t>
            </a:r>
            <a:r>
              <a:rPr lang="en-US" sz="2200" dirty="0" err="1"/>
              <a:t>cân</a:t>
            </a:r>
            <a:r>
              <a:rPr lang="en-US" sz="2200" dirty="0"/>
              <a:t> </a:t>
            </a:r>
            <a:r>
              <a:rPr lang="en-US" sz="2200" dirty="0" err="1"/>
              <a:t>nặng</a:t>
            </a:r>
            <a:r>
              <a:rPr lang="en-US" sz="2200" dirty="0"/>
              <a:t>: 52kg,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: 1.55 m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Mạch</a:t>
            </a:r>
            <a:r>
              <a:rPr lang="en-US" sz="2200" dirty="0"/>
              <a:t> </a:t>
            </a:r>
            <a:r>
              <a:rPr lang="en-US" sz="2200" dirty="0" err="1"/>
              <a:t>tứ</a:t>
            </a:r>
            <a:r>
              <a:rPr lang="en-US" sz="2200" dirty="0"/>
              <a:t> chi </a:t>
            </a:r>
            <a:r>
              <a:rPr lang="en-US" sz="2200" dirty="0" err="1"/>
              <a:t>rõ</a:t>
            </a:r>
            <a:r>
              <a:rPr lang="en-US" sz="2200" dirty="0"/>
              <a:t>,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xứng</a:t>
            </a:r>
            <a:r>
              <a:rPr lang="en-US" sz="2200" dirty="0"/>
              <a:t> 2 </a:t>
            </a:r>
            <a:r>
              <a:rPr lang="en-US" sz="2200" dirty="0" err="1"/>
              <a:t>bên</a:t>
            </a:r>
            <a:endParaRPr lang="en-US" sz="2200" dirty="0"/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Phù</a:t>
            </a:r>
            <a:r>
              <a:rPr lang="en-US" sz="2200" dirty="0"/>
              <a:t> </a:t>
            </a:r>
            <a:r>
              <a:rPr lang="en-US" sz="2200" dirty="0" err="1"/>
              <a:t>nhẹ</a:t>
            </a:r>
            <a:r>
              <a:rPr lang="en-US" sz="2200" dirty="0"/>
              <a:t> 2 </a:t>
            </a:r>
            <a:r>
              <a:rPr lang="en-US" sz="2200" dirty="0" err="1"/>
              <a:t>bàn</a:t>
            </a:r>
            <a:r>
              <a:rPr lang="en-US" sz="2200" dirty="0"/>
              <a:t> </a:t>
            </a:r>
            <a:r>
              <a:rPr lang="en-US" sz="2200" dirty="0" err="1"/>
              <a:t>chân</a:t>
            </a:r>
            <a:endParaRPr lang="en-US" sz="2200" dirty="0"/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 err="1"/>
              <a:t>Tĩnh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r>
              <a:rPr lang="en-US" sz="2200" dirty="0"/>
              <a:t> </a:t>
            </a:r>
            <a:r>
              <a:rPr lang="en-US" sz="2200" dirty="0" err="1"/>
              <a:t>cảnh</a:t>
            </a:r>
            <a:r>
              <a:rPr lang="en-US" sz="2200" dirty="0"/>
              <a:t> </a:t>
            </a:r>
            <a:r>
              <a:rPr lang="en-US" sz="2200" dirty="0" err="1"/>
              <a:t>nổi</a:t>
            </a:r>
            <a:r>
              <a:rPr lang="en-US" sz="2200" dirty="0"/>
              <a:t> (JVP = 4 cm H</a:t>
            </a:r>
            <a:r>
              <a:rPr lang="en-US" sz="2200" baseline="-25000" dirty="0"/>
              <a:t>2</a:t>
            </a:r>
            <a:r>
              <a:rPr lang="en-US" sz="2200" dirty="0"/>
              <a:t>O), </a:t>
            </a:r>
            <a:r>
              <a:rPr lang="en-US" sz="2200" dirty="0" err="1"/>
              <a:t>phản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bụng-cảnh</a:t>
            </a:r>
            <a:r>
              <a:rPr lang="en-US" sz="2200" dirty="0"/>
              <a:t> </a:t>
            </a:r>
            <a:r>
              <a:rPr lang="en-US" sz="2200" dirty="0" err="1"/>
              <a:t>dương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endParaRPr lang="en-US" sz="2200" dirty="0"/>
          </a:p>
          <a:p>
            <a:endParaRPr lang="en-US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8975" indent="-293688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891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901"/>
            <a:ext cx="8532932" cy="6172200"/>
          </a:xfrm>
        </p:spPr>
        <p:txBody>
          <a:bodyPr>
            <a:noAutofit/>
          </a:bodyPr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dirty="0"/>
              <a:t>Tim: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Mỏm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V,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nách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(T),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đập</a:t>
            </a:r>
            <a:r>
              <a:rPr lang="en-US" dirty="0"/>
              <a:t> 1x2 cm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nảy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(+), </a:t>
            </a:r>
            <a:r>
              <a:rPr lang="en-US" dirty="0" err="1"/>
              <a:t>Harzer</a:t>
            </a:r>
            <a:r>
              <a:rPr lang="en-US" dirty="0"/>
              <a:t> (+), rung </a:t>
            </a:r>
            <a:r>
              <a:rPr lang="en-US" dirty="0" err="1"/>
              <a:t>miêu</a:t>
            </a:r>
            <a:r>
              <a:rPr lang="en-US" dirty="0"/>
              <a:t> (-).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/>
              <a:t>Tim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,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92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Mỏm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: T1 </a:t>
            </a:r>
            <a:r>
              <a:rPr lang="en-US" dirty="0" err="1"/>
              <a:t>đanh</a:t>
            </a:r>
            <a:r>
              <a:rPr lang="en-US" dirty="0"/>
              <a:t> , </a:t>
            </a:r>
            <a:r>
              <a:rPr lang="en-US" dirty="0" err="1"/>
              <a:t>rù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3/6,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ức</a:t>
            </a:r>
            <a:r>
              <a:rPr lang="en-US" dirty="0"/>
              <a:t>. 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: P2 </a:t>
            </a:r>
            <a:r>
              <a:rPr lang="en-US" dirty="0" err="1"/>
              <a:t>mạnh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3/6 ở </a:t>
            </a:r>
            <a:r>
              <a:rPr lang="en-US" dirty="0" err="1"/>
              <a:t>khoang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 IV, V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ức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, </a:t>
            </a:r>
            <a:r>
              <a:rPr lang="en-US" dirty="0" err="1"/>
              <a:t>Carvallo</a:t>
            </a:r>
            <a:r>
              <a:rPr lang="en-US" dirty="0"/>
              <a:t> (+).</a:t>
            </a:r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dirty="0" err="1"/>
              <a:t>Phổi</a:t>
            </a:r>
            <a:r>
              <a:rPr lang="en-US" dirty="0"/>
              <a:t>: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/>
              <a:t>Rung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 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Rì</a:t>
            </a:r>
            <a:r>
              <a:rPr lang="en-US" dirty="0"/>
              <a:t> </a:t>
            </a:r>
            <a:r>
              <a:rPr lang="en-US" dirty="0" err="1"/>
              <a:t>rào</a:t>
            </a:r>
            <a:r>
              <a:rPr lang="en-US" dirty="0"/>
              <a:t>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êm</a:t>
            </a:r>
            <a:r>
              <a:rPr lang="en-US" dirty="0"/>
              <a:t> </a:t>
            </a:r>
            <a:r>
              <a:rPr lang="en-US" dirty="0" err="1"/>
              <a:t>dịu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ran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55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532932" cy="5715000"/>
          </a:xfrm>
        </p:spPr>
        <p:txBody>
          <a:bodyPr>
            <a:noAutofit/>
          </a:bodyPr>
          <a:lstStyle/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dirty="0" err="1"/>
              <a:t>Bụng</a:t>
            </a:r>
            <a:r>
              <a:rPr lang="en-US" dirty="0"/>
              <a:t>: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bàng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sẹo</a:t>
            </a:r>
            <a:r>
              <a:rPr lang="en-US" dirty="0"/>
              <a:t>.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trú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Gan</a:t>
            </a:r>
            <a:r>
              <a:rPr lang="en-US" dirty="0"/>
              <a:t> 2 cm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sườn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14 cm ở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đòn</a:t>
            </a:r>
            <a:r>
              <a:rPr lang="en-US" dirty="0"/>
              <a:t>,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tù</a:t>
            </a:r>
            <a:r>
              <a:rPr lang="en-US" dirty="0"/>
              <a:t>,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tức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thổi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thận</a:t>
            </a:r>
            <a:endParaRPr lang="en-US" dirty="0"/>
          </a:p>
          <a:p>
            <a:pPr marL="274320" lvl="1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–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:</a:t>
            </a:r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pPr marL="560070" lvl="2" indent="-28575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5306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237</TotalTime>
  <Words>1201</Words>
  <Application>Microsoft Macintosh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Franklin Gothic Book</vt:lpstr>
      <vt:lpstr>Perpetua</vt:lpstr>
      <vt:lpstr>Tahoma</vt:lpstr>
      <vt:lpstr>Times New Roman</vt:lpstr>
      <vt:lpstr>Wingdings</vt:lpstr>
      <vt:lpstr>Wingdings 2</vt:lpstr>
      <vt:lpstr>Equity</vt:lpstr>
      <vt:lpstr>Ca lâm sàng TIẾP CẬN ĐIỀU TRỊ BỆNH VAN TIM</vt:lpstr>
      <vt:lpstr>MỤC TIÊU HỌC TẬP</vt:lpstr>
      <vt:lpstr>CA LÂM SÀNG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Câu hỏi thảo luận 1</vt:lpstr>
      <vt:lpstr>Câu hỏi thảo luận 2</vt:lpstr>
      <vt:lpstr>Điện tâm đồ lúc nhập viện</vt:lpstr>
      <vt:lpstr>X-quang ngực thẳng</vt:lpstr>
      <vt:lpstr>SIÊU ÂM TIM</vt:lpstr>
      <vt:lpstr>Xét nghiệm máu</vt:lpstr>
      <vt:lpstr>Xét nghiệm máu</vt:lpstr>
      <vt:lpstr>Câu hỏi thảo luận 3</vt:lpstr>
      <vt:lpstr>Câu hỏi thảo luận 4</vt:lpstr>
      <vt:lpstr>Câu hỏi thảo luận 5</vt:lpstr>
      <vt:lpstr>CHÚC DỄ DÀNG  KHI TIẾP CẬN THỰC TẾ LÂM SÀNG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hợp lâm sàng SUY TIM – RUNG NHĨ</dc:title>
  <dc:creator>Si Nguyen</dc:creator>
  <cp:lastModifiedBy>dr.si.nguyen@gmail.com</cp:lastModifiedBy>
  <cp:revision>49</cp:revision>
  <dcterms:created xsi:type="dcterms:W3CDTF">2017-06-11T15:51:22Z</dcterms:created>
  <dcterms:modified xsi:type="dcterms:W3CDTF">2021-04-22T13:13:26Z</dcterms:modified>
</cp:coreProperties>
</file>