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3"/>
  </p:notesMasterIdLst>
  <p:sldIdLst>
    <p:sldId id="256" r:id="rId4"/>
    <p:sldId id="302" r:id="rId5"/>
    <p:sldId id="304" r:id="rId6"/>
    <p:sldId id="305" r:id="rId7"/>
    <p:sldId id="307" r:id="rId8"/>
    <p:sldId id="309" r:id="rId9"/>
    <p:sldId id="310" r:id="rId10"/>
    <p:sldId id="311" r:id="rId11"/>
    <p:sldId id="338" r:id="rId12"/>
    <p:sldId id="339" r:id="rId13"/>
    <p:sldId id="340" r:id="rId14"/>
    <p:sldId id="322" r:id="rId15"/>
    <p:sldId id="323" r:id="rId16"/>
    <p:sldId id="324" r:id="rId17"/>
    <p:sldId id="325" r:id="rId18"/>
    <p:sldId id="326" r:id="rId19"/>
    <p:sldId id="327" r:id="rId20"/>
    <p:sldId id="341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01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 autoAdjust="0"/>
  </p:normalViewPr>
  <p:slideViewPr>
    <p:cSldViewPr>
      <p:cViewPr varScale="1">
        <p:scale>
          <a:sx n="149" d="100"/>
          <a:sy n="149" d="100"/>
        </p:scale>
        <p:origin x="560" y="17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2021. 4. 22.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890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5836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1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39752" y="915566"/>
            <a:ext cx="6624736" cy="2304256"/>
          </a:xfrm>
        </p:spPr>
        <p:txBody>
          <a:bodyPr/>
          <a:lstStyle/>
          <a:p>
            <a:pPr lvl="0" algn="ctr"/>
            <a:r>
              <a:rPr lang="en-US" sz="3200">
                <a:solidFill>
                  <a:srgbClr val="FF0000"/>
                </a:solidFill>
              </a:rPr>
              <a:t>Tiếp Cận Điều Trị Nhiễm Trùng </a:t>
            </a:r>
            <a:br>
              <a:rPr lang="en-US" sz="3200">
                <a:solidFill>
                  <a:srgbClr val="FF0000"/>
                </a:solidFill>
              </a:rPr>
            </a:br>
            <a:r>
              <a:rPr lang="en-US" sz="3200">
                <a:solidFill>
                  <a:srgbClr val="FF0000"/>
                </a:solidFill>
              </a:rPr>
              <a:t>Hô Hấp Dưới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76056" y="3147814"/>
            <a:ext cx="2664296" cy="504056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SG" sz="1600" i="1">
                <a:solidFill>
                  <a:srgbClr val="00B0F0"/>
                </a:solidFill>
              </a:rPr>
              <a:t>Đối tượng: Sinh viên Y6</a:t>
            </a:r>
            <a:endParaRPr lang="en-US" sz="1600" i="1">
              <a:solidFill>
                <a:srgbClr val="00B0F0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131840" y="627534"/>
            <a:ext cx="3096344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2000">
                <a:solidFill>
                  <a:srgbClr val="00B0F0"/>
                </a:solidFill>
              </a:rPr>
              <a:t>Ca Lâm Sàng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267494"/>
            <a:ext cx="8567936" cy="576064"/>
          </a:xfrm>
        </p:spPr>
        <p:txBody>
          <a:bodyPr/>
          <a:lstStyle/>
          <a:p>
            <a:r>
              <a:rPr lang="en-US"/>
              <a:t>Viêm Phổi Cộng Đồng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1560" y="1059582"/>
            <a:ext cx="7884368" cy="3600400"/>
          </a:xfrm>
        </p:spPr>
        <p:txBody>
          <a:bodyPr/>
          <a:lstStyle/>
          <a:p>
            <a:pPr algn="l"/>
            <a:r>
              <a:rPr lang="en-US" sz="2400"/>
              <a:t>Tác nhân thường gặp: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i="1"/>
              <a:t>Streptococcus pneumoniae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i="1"/>
              <a:t>Haemophilus influenzae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i="1"/>
              <a:t>Moraxella catarrhalis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/>
              <a:t>Vi khuẩn không điển hình.</a:t>
            </a:r>
          </a:p>
          <a:p>
            <a:pPr algn="l"/>
            <a:r>
              <a:rPr lang="en-US" sz="2000"/>
              <a:t>Tình trạng viêm phổi nặng: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i="1"/>
              <a:t>Legionella</a:t>
            </a:r>
            <a:endParaRPr lang="en-US" sz="200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/>
              <a:t>Vi khuẩn gram âm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i="1"/>
              <a:t>Staphylococcus aureus</a:t>
            </a:r>
            <a:endParaRPr lang="en-US" sz="200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/>
              <a:t>Cúm </a:t>
            </a:r>
          </a:p>
          <a:p>
            <a:pPr algn="l"/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126542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483518"/>
            <a:ext cx="8567936" cy="576064"/>
          </a:xfrm>
        </p:spPr>
        <p:txBody>
          <a:bodyPr/>
          <a:lstStyle/>
          <a:p>
            <a:r>
              <a:rPr lang="en-US"/>
              <a:t>Viêm Phổi Cộng Đồng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915566"/>
            <a:ext cx="7884368" cy="3168352"/>
          </a:xfrm>
        </p:spPr>
        <p:txBody>
          <a:bodyPr/>
          <a:lstStyle/>
          <a:p>
            <a:pPr algn="l"/>
            <a:r>
              <a:rPr lang="en-US" sz="2400"/>
              <a:t>Yếu tố nguy cơ: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/>
              <a:t>Nguy cơ nhiễm phế cầu kháng Penicillin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i="1"/>
              <a:t>H. influenzae</a:t>
            </a:r>
            <a:r>
              <a:rPr lang="en-US" sz="1800"/>
              <a:t> và </a:t>
            </a:r>
            <a:r>
              <a:rPr lang="en-US" sz="1800" i="1"/>
              <a:t>M. catarrhalis</a:t>
            </a:r>
            <a:r>
              <a:rPr lang="en-US" sz="1800"/>
              <a:t> tiết men beta-lactamase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/>
              <a:t>Nguy cơ nhiễm Pseudomonas + vi khuẩn gram âm khac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/>
              <a:t>Nguy cơ nhiễm MRSA</a:t>
            </a:r>
          </a:p>
        </p:txBody>
      </p:sp>
    </p:spTree>
    <p:extLst>
      <p:ext uri="{BB962C8B-B14F-4D97-AF65-F5344CB8AC3E}">
        <p14:creationId xmlns:p14="http://schemas.microsoft.com/office/powerpoint/2010/main" val="149778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/>
              <a:t>Kết quả cận lâm sàng:</a:t>
            </a:r>
            <a:endParaRPr lang="vi-VN" b="1"/>
          </a:p>
        </p:txBody>
      </p:sp>
      <p:pic>
        <p:nvPicPr>
          <p:cNvPr id="6" name="Picture 5" descr="C:\Users\TTTT\Desktop\Y6\Soan Ca Lam Sang\Viem phoi thuy\New folder\1-1-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85" y="1013142"/>
            <a:ext cx="3516630" cy="3117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/>
              <a:t>Kết quả cận lâm sàng:</a:t>
            </a:r>
            <a:endParaRPr lang="vi-VN" b="1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4" t="28649" r="22287" b="45420"/>
          <a:stretch/>
        </p:blipFill>
        <p:spPr bwMode="auto">
          <a:xfrm>
            <a:off x="2219632" y="1489587"/>
            <a:ext cx="4277034" cy="110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12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/>
              <a:t>Chẩn đoán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5" y="1203598"/>
            <a:ext cx="7660531" cy="2016224"/>
          </a:xfrm>
        </p:spPr>
        <p:txBody>
          <a:bodyPr/>
          <a:lstStyle/>
          <a:p>
            <a:pPr algn="l"/>
            <a:r>
              <a:rPr lang="en-SG" sz="2400"/>
              <a:t>Viêm phổi có phù hợp không? Tác nhân?</a:t>
            </a:r>
          </a:p>
          <a:p>
            <a:pPr algn="l"/>
            <a:r>
              <a:rPr lang="en-SG" sz="2400"/>
              <a:t>Chẩn đoán phân biệt?</a:t>
            </a:r>
          </a:p>
          <a:p>
            <a:pPr algn="l"/>
            <a:r>
              <a:rPr lang="en-SG" sz="2400"/>
              <a:t>Xét nghiệm cận lâm sàng đề nghị thêm?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1357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b="1"/>
              <a:t>Chẩn đoán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583" y="1203598"/>
            <a:ext cx="8308603" cy="2016224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SG" sz="2400"/>
              <a:t>Phù hợp viêm phổi</a:t>
            </a:r>
            <a:br>
              <a:rPr lang="en-SG" sz="2400"/>
            </a:br>
            <a:r>
              <a:rPr lang="en-SG" sz="2400"/>
              <a:t>Tác nhân: phế cầu, Haemophilus influenzae, </a:t>
            </a:r>
            <a:br>
              <a:rPr lang="en-SG" sz="2400"/>
            </a:br>
            <a:r>
              <a:rPr lang="en-SG" sz="2400"/>
              <a:t>Moraxella catarrhalis, vi khuẩn không điển hình</a:t>
            </a:r>
          </a:p>
          <a:p>
            <a:pPr marL="457200" indent="-457200" algn="l">
              <a:buAutoNum type="arabicPeriod"/>
            </a:pPr>
            <a:r>
              <a:rPr lang="en-SG" sz="2400"/>
              <a:t>Lao phổi</a:t>
            </a:r>
          </a:p>
          <a:p>
            <a:pPr marL="457200" indent="-457200" algn="l">
              <a:buAutoNum type="arabicPeriod"/>
            </a:pPr>
            <a:r>
              <a:rPr lang="en-SG" sz="2400"/>
              <a:t>Xét nghiệm: CRP hoặc PCT, cấy đàm + KSĐ, AFB đàm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4605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59582"/>
            <a:ext cx="9144000" cy="576064"/>
          </a:xfrm>
        </p:spPr>
        <p:txBody>
          <a:bodyPr/>
          <a:lstStyle/>
          <a:p>
            <a:r>
              <a:rPr lang="en-SG"/>
              <a:t>AFB đàm hai mẫu (-)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7813" y="2139702"/>
            <a:ext cx="9144000" cy="1080120"/>
          </a:xfrm>
        </p:spPr>
        <p:txBody>
          <a:bodyPr/>
          <a:lstStyle/>
          <a:p>
            <a:r>
              <a:rPr lang="en-SG" sz="2400"/>
              <a:t>Lý giải kết quả này?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4605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843558"/>
            <a:ext cx="7920880" cy="3096344"/>
          </a:xfrm>
        </p:spPr>
        <p:txBody>
          <a:bodyPr/>
          <a:lstStyle/>
          <a:p>
            <a:r>
              <a:rPr lang="en-US"/>
              <a:t>Bệnh nhân này có nguy cơ nhiễm phế cầu kháng Penicillin không?</a:t>
            </a:r>
          </a:p>
          <a:p>
            <a:r>
              <a:rPr lang="en-US"/>
              <a:t>Kháng sinh lựa chọn của bạn là gì?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558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08520" y="195486"/>
            <a:ext cx="9144000" cy="576064"/>
          </a:xfrm>
        </p:spPr>
        <p:txBody>
          <a:bodyPr/>
          <a:lstStyle/>
          <a:p>
            <a:r>
              <a:rPr lang="en-SG"/>
              <a:t>Khuyến cáo điều trị VPCĐ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7544" y="843558"/>
            <a:ext cx="8136904" cy="3600400"/>
          </a:xfrm>
        </p:spPr>
        <p:txBody>
          <a:bodyPr/>
          <a:lstStyle/>
          <a:p>
            <a:pPr lvl="0" algn="l"/>
            <a:r>
              <a:rPr lang="en-US" sz="1800"/>
              <a:t>Bệnh nhân ngoại trú: betaclactam +/- ức chế men betalactamase</a:t>
            </a:r>
          </a:p>
          <a:p>
            <a:pPr lvl="0" algn="l"/>
            <a:r>
              <a:rPr lang="en-US" sz="1800"/>
              <a:t>Bệnh nhân nội trú không nằm săn sóc đặc biệt:</a:t>
            </a:r>
            <a:endParaRPr lang="vi-VN" sz="1800"/>
          </a:p>
          <a:p>
            <a:pPr algn="l"/>
            <a:r>
              <a:rPr lang="en-US" sz="1800"/>
              <a:t>+ Fluoroquinolone hô hấp</a:t>
            </a:r>
            <a:endParaRPr lang="vi-VN" sz="1800"/>
          </a:p>
          <a:p>
            <a:pPr algn="l"/>
            <a:r>
              <a:rPr lang="en-US" sz="1800"/>
              <a:t>+ Betalactama +/- ức chế men betalactamase kết hợp với macrolide hoặc </a:t>
            </a:r>
            <a:br>
              <a:rPr lang="en-US" sz="1800"/>
            </a:br>
            <a:r>
              <a:rPr lang="en-US" sz="1800"/>
              <a:t>quinolone hô hấp</a:t>
            </a:r>
            <a:endParaRPr lang="vi-VN" sz="1800"/>
          </a:p>
          <a:p>
            <a:pPr lvl="0" algn="l"/>
            <a:r>
              <a:rPr lang="en-US" sz="1800"/>
              <a:t>Bệnh nhân nội trú nằm săn sóc đặc biệt: Betalactama phổ rộng +/- ức chế </a:t>
            </a:r>
            <a:br>
              <a:rPr lang="en-US" sz="1800"/>
            </a:br>
            <a:r>
              <a:rPr lang="en-US" sz="1800"/>
              <a:t>men betalactamase kết hợp với macrolide hoặc quinolone hô hấp</a:t>
            </a:r>
            <a:endParaRPr lang="vi-VN" sz="1800"/>
          </a:p>
          <a:p>
            <a:pPr lvl="0" algn="l"/>
            <a:r>
              <a:rPr lang="en-US" sz="1800"/>
              <a:t>Yếu tố nguy cơ nhiễm </a:t>
            </a:r>
            <a:r>
              <a:rPr lang="en-US" sz="1800" i="1"/>
              <a:t>Pseudomonas</a:t>
            </a:r>
            <a:r>
              <a:rPr lang="en-US" sz="1800"/>
              <a:t>, MRSA luôn được đánh giá để sử dụng kháng sinh bao phủ những tác nhân này:</a:t>
            </a:r>
            <a:endParaRPr lang="vi-VN" sz="180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/>
              <a:t>Kháng sinh bao phủ Pseudomonas</a:t>
            </a:r>
            <a:endParaRPr lang="vi-VN" sz="180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/>
              <a:t>Kháng sinh bao phủ MRSA: teicoplanin, vancomycin hay linezolid.</a:t>
            </a:r>
            <a:endParaRPr lang="vi-VN" sz="1800"/>
          </a:p>
        </p:txBody>
      </p:sp>
    </p:spTree>
    <p:extLst>
      <p:ext uri="{BB962C8B-B14F-4D97-AF65-F5344CB8AC3E}">
        <p14:creationId xmlns:p14="http://schemas.microsoft.com/office/powerpoint/2010/main" val="45365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3568" y="843558"/>
            <a:ext cx="7776864" cy="3096344"/>
          </a:xfrm>
        </p:spPr>
        <p:txBody>
          <a:bodyPr/>
          <a:lstStyle/>
          <a:p>
            <a:pPr algn="l"/>
            <a:r>
              <a:rPr lang="en-US" b="1"/>
              <a:t>GỢI Ý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200"/>
              <a:t>Không nguy cơ nhiễm PRSP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200"/>
              <a:t>Có thể dùng: Amoxicillin/Clavulanic + Azithromycin</a:t>
            </a:r>
          </a:p>
          <a:p>
            <a:pPr marL="742950" indent="-742950" algn="l">
              <a:buAutoNum type="arabicPeriod"/>
            </a:pPr>
            <a:r>
              <a:rPr lang="en-US" sz="3200"/>
              <a:t>Thực tế: Cefixim + Azithromycin</a:t>
            </a:r>
          </a:p>
        </p:txBody>
      </p:sp>
    </p:spTree>
    <p:extLst>
      <p:ext uri="{BB962C8B-B14F-4D97-AF65-F5344CB8AC3E}">
        <p14:creationId xmlns:p14="http://schemas.microsoft.com/office/powerpoint/2010/main" val="399989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Mục tiêu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82961" y="1239623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Chẩn đoán một trường hợp viêm phổi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82961" y="2164145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 tích cận lâm sàng tương ứng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382961" y="3088667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Lựa chọn kháng sinh ban đầu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 dõi và đánh giá hiệu quả điều trị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8517" y="1923678"/>
            <a:ext cx="9144000" cy="576064"/>
          </a:xfrm>
        </p:spPr>
        <p:txBody>
          <a:bodyPr/>
          <a:lstStyle/>
          <a:p>
            <a:r>
              <a:rPr lang="en-US"/>
              <a:t>Theo dõi điều trị viêm phổi?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6871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987574"/>
            <a:ext cx="8136904" cy="2664296"/>
          </a:xfrm>
        </p:spPr>
        <p:txBody>
          <a:bodyPr/>
          <a:lstStyle/>
          <a:p>
            <a:pPr algn="l"/>
            <a:r>
              <a:rPr lang="en-US" sz="3200" b="1"/>
              <a:t>Đánh giá 48-72 giờ sau dùng kháng sinh:</a:t>
            </a:r>
          </a:p>
          <a:p>
            <a:pPr marL="571500" indent="-571500" algn="l">
              <a:buFontTx/>
              <a:buChar char="-"/>
            </a:pPr>
            <a:r>
              <a:rPr lang="en-US" sz="2400"/>
              <a:t>Triệu chứng và dấu hiệu lâm sàng</a:t>
            </a:r>
          </a:p>
          <a:p>
            <a:pPr marL="571500" indent="-571500" algn="l">
              <a:buFontTx/>
              <a:buChar char="-"/>
            </a:pPr>
            <a:r>
              <a:rPr lang="en-US" sz="2400"/>
              <a:t>Công thức máu, CRP, X quang ngực</a:t>
            </a:r>
          </a:p>
          <a:p>
            <a:pPr marL="571500" indent="-571500" algn="l">
              <a:buFontTx/>
              <a:buChar char="-"/>
            </a:pPr>
            <a:r>
              <a:rPr lang="en-US" sz="2400"/>
              <a:t>Xét nghiệm theo dõi cần thực hiện trong trường hợp nào?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391468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/>
              <a:t>Tình huống</a:t>
            </a:r>
            <a:endParaRPr lang="vi-VN" b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71600" y="699542"/>
            <a:ext cx="6912768" cy="936104"/>
          </a:xfrm>
        </p:spPr>
        <p:txBody>
          <a:bodyPr/>
          <a:lstStyle/>
          <a:p>
            <a:pPr algn="l"/>
            <a:r>
              <a:rPr lang="fr-FR" sz="1600"/>
              <a:t>Sau năm ngày điều trị, bệnh nhân mặc dù hết sốt vẫn còn ho nhiều,</a:t>
            </a:r>
            <a:br>
              <a:rPr lang="fr-FR" sz="1600"/>
            </a:br>
            <a:r>
              <a:rPr lang="fr-FR" sz="1600"/>
              <a:t>chủ yếu ho khan. Lúc này bệnh nhân chụp X-quang ngực lần 2, kết quả :</a:t>
            </a:r>
            <a:endParaRPr lang="vi-VN" sz="1600"/>
          </a:p>
          <a:p>
            <a:pPr algn="l"/>
            <a:endParaRPr lang="vi-VN"/>
          </a:p>
        </p:txBody>
      </p:sp>
      <p:pic>
        <p:nvPicPr>
          <p:cNvPr id="4" name="Picture 3" descr="C:\Users\TTTT\Desktop\Y6\Soan Ca Lam Sang\Viem phoi thuy\NGUYEN THANH PHONG 19770000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91631"/>
            <a:ext cx="3168352" cy="36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TTTT\Desktop\Y6\Soan Ca Lam Sang\Viem phoi thuy\New folder\1-1-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91631"/>
            <a:ext cx="3096344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>
            <a:off x="2123728" y="4443958"/>
            <a:ext cx="1080120" cy="4320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Lần 1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04148" y="4380334"/>
            <a:ext cx="1080120" cy="4320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Lần 2</a:t>
            </a:r>
            <a:endParaRPr lang="vi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10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4318" y="1923678"/>
            <a:ext cx="9144000" cy="576064"/>
          </a:xfrm>
        </p:spPr>
        <p:txBody>
          <a:bodyPr/>
          <a:lstStyle/>
          <a:p>
            <a:r>
              <a:rPr lang="en-US"/>
              <a:t>Hướng xử trí tiếp theo?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8683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1560" y="771550"/>
            <a:ext cx="7560840" cy="2736304"/>
          </a:xfrm>
        </p:spPr>
        <p:txBody>
          <a:bodyPr/>
          <a:lstStyle/>
          <a:p>
            <a:pPr algn="l"/>
            <a:r>
              <a:rPr lang="en-US" b="1"/>
              <a:t>Đánh giá lại nguyên nhân ho:</a:t>
            </a:r>
          </a:p>
          <a:p>
            <a:pPr marL="742950" indent="-742950" algn="l">
              <a:buAutoNum type="arabicPeriod"/>
            </a:pPr>
            <a:r>
              <a:rPr lang="en-US" sz="2800"/>
              <a:t>Viêm phổi vs Lao phổi?</a:t>
            </a:r>
          </a:p>
          <a:p>
            <a:pPr marL="742950" indent="-742950" algn="l">
              <a:buAutoNum type="arabicPeriod"/>
            </a:pPr>
            <a:r>
              <a:rPr lang="en-US" sz="2800"/>
              <a:t>Viêm hô hấp trên?</a:t>
            </a:r>
          </a:p>
          <a:p>
            <a:pPr marL="742950" indent="-742950" algn="l">
              <a:buAutoNum type="arabicPeriod"/>
            </a:pPr>
            <a:r>
              <a:rPr lang="en-US" sz="2800"/>
              <a:t>GERD?</a:t>
            </a: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673288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/>
              <a:t>Thực Tế Lâm Sàng</a:t>
            </a:r>
            <a:endParaRPr lang="vi-VN" b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720080"/>
          </a:xfrm>
        </p:spPr>
        <p:txBody>
          <a:bodyPr/>
          <a:lstStyle/>
          <a:p>
            <a:r>
              <a:rPr lang="en-US" sz="2400"/>
              <a:t>Bệnh nhân điều trị tích cực nguyên nhân ho liên quan hô hấp trên, GERD và thực hiện cả nội soi phế quản</a:t>
            </a:r>
            <a:endParaRPr lang="vi-VN" sz="2400"/>
          </a:p>
        </p:txBody>
      </p:sp>
      <p:pic>
        <p:nvPicPr>
          <p:cNvPr id="4" name="Picture 3" descr="C:\Users\TTTT\Desktop\Y6\Soan Ca Lam Sang\Viem phoi thuy\P_20170623_191721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9" b="18359"/>
          <a:stretch/>
        </p:blipFill>
        <p:spPr bwMode="auto">
          <a:xfrm>
            <a:off x="336799" y="1707654"/>
            <a:ext cx="2660015" cy="27201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:\Users\TTTT\Desktop\Y6\Soan Ca Lam Sang\Viem phoi thuy\P_20170623_19164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89" b="8589"/>
          <a:stretch/>
        </p:blipFill>
        <p:spPr bwMode="auto">
          <a:xfrm>
            <a:off x="6156176" y="1707654"/>
            <a:ext cx="2755900" cy="22313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:\Users\TTTT\Desktop\Y6\Soan Ca Lam Sang\Viem phoi thuy\P_20170623_191620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2" b="37351"/>
          <a:stretch/>
        </p:blipFill>
        <p:spPr bwMode="auto">
          <a:xfrm>
            <a:off x="3257550" y="2055812"/>
            <a:ext cx="2628900" cy="10318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1668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03648" y="4155926"/>
            <a:ext cx="6984776" cy="288032"/>
          </a:xfrm>
        </p:spPr>
        <p:txBody>
          <a:bodyPr/>
          <a:lstStyle/>
          <a:p>
            <a:r>
              <a:rPr lang="en-US" sz="2000"/>
              <a:t>Nhận xét gì về tác nhân này?</a:t>
            </a:r>
            <a:endParaRPr lang="vi-VN" sz="2000"/>
          </a:p>
        </p:txBody>
      </p:sp>
      <p:pic>
        <p:nvPicPr>
          <p:cNvPr id="4" name="Picture 3" descr="C:\Users\TTTT\Desktop\Y6\Soan Ca Lam Sang\Viem phoi thuy\P_20170623_191632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6"/>
          <a:stretch/>
        </p:blipFill>
        <p:spPr bwMode="auto">
          <a:xfrm>
            <a:off x="2915816" y="195486"/>
            <a:ext cx="3528392" cy="37444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071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/>
              <a:t>Haemophilus parainfluenza</a:t>
            </a:r>
            <a:endParaRPr lang="vi-VN" b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71600" y="987574"/>
            <a:ext cx="7416824" cy="1800200"/>
          </a:xfrm>
        </p:spPr>
        <p:txBody>
          <a:bodyPr/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400"/>
              <a:t>Gần giống Haemophilus influenzae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/>
              <a:t>Thường là vi khuẩn thường trú vùng hầu họng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/>
              <a:t>Khả năng bị lây nhiễm khi thưc hiện soi phế quản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416186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Diễn tiến và theo dõi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1559" y="843558"/>
            <a:ext cx="8352929" cy="1728192"/>
          </a:xfrm>
        </p:spPr>
        <p:txBody>
          <a:bodyPr/>
          <a:lstStyle/>
          <a:p>
            <a:pPr algn="l"/>
            <a:r>
              <a:rPr lang="en-US" sz="1800"/>
              <a:t>Bệnh nhân tiếp tục điều trị kháng sinh ban đầu 10 ngày</a:t>
            </a:r>
          </a:p>
          <a:p>
            <a:pPr algn="l"/>
            <a:r>
              <a:rPr lang="en-US" sz="1800"/>
              <a:t>Điều trị viêm hô hấp trên</a:t>
            </a:r>
          </a:p>
          <a:p>
            <a:pPr algn="l"/>
            <a:r>
              <a:rPr lang="en-US" sz="1800"/>
              <a:t>Điều trị GERD</a:t>
            </a:r>
          </a:p>
          <a:p>
            <a:pPr algn="l"/>
            <a:r>
              <a:rPr lang="en-US" sz="1800"/>
              <a:t>-&gt; Lâm sàng đáp ứng tốt và </a:t>
            </a:r>
            <a:r>
              <a:rPr lang="fr-FR" sz="1800"/>
              <a:t>kết quả theo dõi X quang sau điều trị : A. Khởi đầu, B. Sau 5 ngày, C. Sau 17 ngày, D. Sau 40 ngày</a:t>
            </a:r>
            <a:endParaRPr lang="vi-VN" sz="1800"/>
          </a:p>
          <a:p>
            <a:pPr algn="l"/>
            <a:endParaRPr lang="vi-VN"/>
          </a:p>
        </p:txBody>
      </p:sp>
      <p:pic>
        <p:nvPicPr>
          <p:cNvPr id="4" name="Picture 3" descr="C:\Users\TTTT\Desktop\Y6\Soan Ca Lam Sang\Viem phoi thuy\Submission\Original image revised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7734"/>
            <a:ext cx="7344816" cy="230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956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410B6B-6011-421E-B292-D2F9EB28C1AF}"/>
              </a:ext>
            </a:extLst>
          </p:cNvPr>
          <p:cNvGrpSpPr/>
          <p:nvPr/>
        </p:nvGrpSpPr>
        <p:grpSpPr>
          <a:xfrm>
            <a:off x="-489389" y="2822128"/>
            <a:ext cx="9726899" cy="1998945"/>
            <a:chOff x="-491345" y="1077822"/>
            <a:chExt cx="10267188" cy="21099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394E979-B09C-4577-A5F2-9EB206B59E10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474E62D-6D21-44E1-B7B1-8BBFB0106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928CE9C-1948-44F3-A7A6-B5C4C2E28A46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44CE9DF-B4F5-4E54-B1DD-04A2FB9CA5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DE13F53-8EF6-4B38-99FF-9CB84A6B2EBF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404E05A-C550-48DC-AF23-091129FB9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266C0E3-1F97-4E8A-BE13-09E8C68B1D30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D326577-A8A2-481E-B73B-DE69E2708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EDF3D62-F28A-44E5-ABCD-94F0110C155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E380E09-C093-4D1D-A08A-845BC9523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CF3A511-9611-4093-B594-6AE2F05BE879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F51158A-E743-48FC-8224-04B98F0CE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992C31C-769C-4343-961C-733B5FE310C1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9CFF72F-5045-4C23-9D3C-8504DD170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8C6726-09E0-496A-8529-AFDF0C58F1CF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2948EA9-DAD6-4BB2-A566-24B2D3CE3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5EBC715-8A01-447B-964A-23145C52B0CB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D81EE9D-D152-4232-9D73-C3AB9943D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177518C-AC45-48B6-8670-ABF6FEDA4A9C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C41258C-6DBC-474E-95C3-8577E3B9B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0AC16D1-7106-4E06-9F10-E08171AD3548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7B65909-BFEA-4557-A8F7-1368CD777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1F27F21-3210-4737-9FFC-A902445BB4B7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DCAEA2-8FB6-4956-9BA3-45DD62347B87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780A0A-DCB2-4EF2-A847-4F54A38FCEA6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3622B21-3B6F-4407-8482-809005EA2ADD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61E8961-28AD-4CC1-83B6-6CC96EA62D9F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9281B8-AFE7-40CB-B94F-B556AFF30842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B7730AD-88C3-470D-95EE-6C592180BF8E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2EC327-9CE2-4E3E-995D-9523741564B3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64F6B07-D79E-40C5-9370-27572517835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142BC9D-D39A-498C-870F-CA011B16C9D5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76D3A2E-7DF4-4EED-8D92-6C36414E8717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6690D1-41D4-4E17-9F36-4685D44FD95E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BED3960-5180-4AAA-80BD-DB951F6087FF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32F97BE-7DF7-47A9-BBD0-3F612C6B8108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CBA1E20-2419-43C3-B456-E71DAB21F9CC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7A11D9-84D4-462F-B4C5-66115E6124A9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92FCEAB-A000-4946-943B-A214BDE3E562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521403E-7E4A-4D69-99E3-E970DE2EEEB7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60DA077-A86D-4C5E-A109-0CD4D25C15AC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5E8354-4811-4A2B-B804-87E9E34AA435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8091443-1C9A-4177-A133-4E59C7496804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2A171E5-2C42-425D-A986-C20E6895EC2A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0862ADA-C0A9-4A15-9EA8-24FF9446A7E3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C72DF8A-B9C9-440C-8886-CF7F39063B84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E23715B-EFB6-463F-814D-367600B33C79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C78FEBB-A3EA-4CC6-A652-1DCF74D5C81A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BEFF9F5-6376-41F2-8939-F8097772054D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9F6A752-08BD-46E4-B973-A81A6F32AC2E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6984086-B98C-4320-B1F9-30B281E4899B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FA6350A-81D4-4A1B-9D09-88766B50BAB0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Oval 50">
              <a:extLst>
                <a:ext uri="{FF2B5EF4-FFF2-40B4-BE49-F238E27FC236}">
                  <a16:creationId xmlns:a16="http://schemas.microsoft.com/office/drawing/2014/main" id="{0E6456BA-AC71-4096-83DA-EA702E023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9" name="Heart 17">
              <a:extLst>
                <a:ext uri="{FF2B5EF4-FFF2-40B4-BE49-F238E27FC236}">
                  <a16:creationId xmlns:a16="http://schemas.microsoft.com/office/drawing/2014/main" id="{6073EECC-4242-4E2B-B1F1-DE00F9AF9DC8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0" name="Rounded Rectangle 25">
              <a:extLst>
                <a:ext uri="{FF2B5EF4-FFF2-40B4-BE49-F238E27FC236}">
                  <a16:creationId xmlns:a16="http://schemas.microsoft.com/office/drawing/2014/main" id="{11F58AA1-3539-4E8B-B0FB-7802210163F6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1" name="Chord 32">
              <a:extLst>
                <a:ext uri="{FF2B5EF4-FFF2-40B4-BE49-F238E27FC236}">
                  <a16:creationId xmlns:a16="http://schemas.microsoft.com/office/drawing/2014/main" id="{21A0C472-AAC4-49A9-948D-97723C0A5ADF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2" name="Rounded Rectangle 40">
              <a:extLst>
                <a:ext uri="{FF2B5EF4-FFF2-40B4-BE49-F238E27FC236}">
                  <a16:creationId xmlns:a16="http://schemas.microsoft.com/office/drawing/2014/main" id="{5820F5DC-6F22-43B6-9A5C-8EC86264E369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3" name="Rounded Rectangle 17">
              <a:extLst>
                <a:ext uri="{FF2B5EF4-FFF2-40B4-BE49-F238E27FC236}">
                  <a16:creationId xmlns:a16="http://schemas.microsoft.com/office/drawing/2014/main" id="{5C3A7F7C-87B3-47C9-AC4C-2A684ED63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4" name="Oval 25">
              <a:extLst>
                <a:ext uri="{FF2B5EF4-FFF2-40B4-BE49-F238E27FC236}">
                  <a16:creationId xmlns:a16="http://schemas.microsoft.com/office/drawing/2014/main" id="{8A8A0221-2C80-4C4D-8D2D-E1EBBC66D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5" name="Block Arc 20">
              <a:extLst>
                <a:ext uri="{FF2B5EF4-FFF2-40B4-BE49-F238E27FC236}">
                  <a16:creationId xmlns:a16="http://schemas.microsoft.com/office/drawing/2014/main" id="{D2A491B2-B970-4632-8510-227152B05F5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6" name="Trapezoid 28">
              <a:extLst>
                <a:ext uri="{FF2B5EF4-FFF2-40B4-BE49-F238E27FC236}">
                  <a16:creationId xmlns:a16="http://schemas.microsoft.com/office/drawing/2014/main" id="{9788695E-8B6F-48E1-A450-8299D4F5B2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/>
            </a:p>
          </p:txBody>
        </p:sp>
      </p:grp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61D906CB-6F00-4313-8BF4-8D6F73FCA564}"/>
              </a:ext>
            </a:extLst>
          </p:cNvPr>
          <p:cNvSpPr/>
          <p:nvPr/>
        </p:nvSpPr>
        <p:spPr>
          <a:xfrm>
            <a:off x="-10305" y="0"/>
            <a:ext cx="4890704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23C1A-BE80-4BAB-9EFD-3E2A28811B74}"/>
              </a:ext>
            </a:extLst>
          </p:cNvPr>
          <p:cNvSpPr/>
          <p:nvPr/>
        </p:nvSpPr>
        <p:spPr>
          <a:xfrm>
            <a:off x="1944806" y="574414"/>
            <a:ext cx="7199083" cy="1801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3347113" y="946413"/>
            <a:ext cx="5796887" cy="76174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45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C91C44E-C33F-4769-9FF7-0DB270EAAB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1289" y="574415"/>
            <a:ext cx="2756429" cy="45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</p:spPr>
        <p:txBody>
          <a:bodyPr/>
          <a:lstStyle/>
          <a:p>
            <a:r>
              <a:rPr lang="en-US" b="1"/>
              <a:t>Tình huống:</a:t>
            </a:r>
            <a:endParaRPr lang="vi-VN" b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27534"/>
            <a:ext cx="6552728" cy="4227934"/>
          </a:xfrm>
        </p:spPr>
        <p:txBody>
          <a:bodyPr/>
          <a:lstStyle/>
          <a:p>
            <a:pPr algn="l"/>
            <a:r>
              <a:rPr lang="en-US" sz="2400"/>
              <a:t>Chú Nguyễn Thanh P., 40 tuổi</a:t>
            </a:r>
          </a:p>
          <a:p>
            <a:pPr algn="l"/>
            <a:r>
              <a:rPr lang="en-US" sz="2400" i="1"/>
              <a:t>Lý do khám:</a:t>
            </a:r>
            <a:r>
              <a:rPr lang="en-US" sz="2400"/>
              <a:t> ho + sốt</a:t>
            </a:r>
          </a:p>
          <a:p>
            <a:pPr algn="l"/>
            <a:r>
              <a:rPr lang="en-US" sz="2400"/>
              <a:t>Chảy mũi nước, đau họng và đau nhức toàn </a:t>
            </a:r>
            <a:br>
              <a:rPr lang="en-US" sz="2400"/>
            </a:br>
            <a:r>
              <a:rPr lang="en-US" sz="2400"/>
              <a:t>thân trong hai ngày. Sau đó, bệnh nhân xuất </a:t>
            </a:r>
            <a:br>
              <a:rPr lang="en-US" sz="2400"/>
            </a:br>
            <a:r>
              <a:rPr lang="en-US" sz="2400"/>
              <a:t>hiện thêm sốt và ho đàm đục nên đến khám tại bệnh viện. Bệnh nhân sốt cao kèm lạnh run, </a:t>
            </a:r>
            <a:br>
              <a:rPr lang="en-US" sz="2400"/>
            </a:br>
            <a:r>
              <a:rPr lang="en-US" sz="2400"/>
              <a:t>ho đàm đục, khoảng 1 ml mỗi lần khạc, cảm </a:t>
            </a:r>
            <a:br>
              <a:rPr lang="en-US" sz="2400"/>
            </a:br>
            <a:r>
              <a:rPr lang="en-US" sz="2400"/>
              <a:t>giác đàm xuất phát cả tại vùng cổ họng và </a:t>
            </a:r>
            <a:br>
              <a:rPr lang="en-US" sz="2400"/>
            </a:br>
            <a:r>
              <a:rPr lang="en-US" sz="2400"/>
              <a:t>trong lồng ngực. Ợ hơi và ợ chua (+). Mất ngủ.</a:t>
            </a:r>
          </a:p>
          <a:p>
            <a:pPr algn="l"/>
            <a:r>
              <a:rPr lang="en-US" sz="2400" i="1"/>
              <a:t>Tiền sử:</a:t>
            </a:r>
            <a:r>
              <a:rPr lang="en-US" sz="2400"/>
              <a:t> Trầm cảm, ngưng thuốc 1 năm nay.</a:t>
            </a:r>
          </a:p>
          <a:p>
            <a:pPr algn="l"/>
            <a:r>
              <a:rPr lang="en-US" sz="2400"/>
              <a:t>Hút thuốc lá 5 gói-năm.</a:t>
            </a:r>
          </a:p>
        </p:txBody>
      </p:sp>
    </p:spTree>
    <p:extLst>
      <p:ext uri="{BB962C8B-B14F-4D97-AF65-F5344CB8AC3E}">
        <p14:creationId xmlns:p14="http://schemas.microsoft.com/office/powerpoint/2010/main" val="34125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/>
              <a:t>Tình huống</a:t>
            </a:r>
            <a:endParaRPr lang="vi-VN" b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699542"/>
            <a:ext cx="6840760" cy="3816424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/>
              <a:t>Khám lâm sàng:</a:t>
            </a:r>
          </a:p>
          <a:p>
            <a:pPr algn="l"/>
            <a:r>
              <a:rPr lang="en-SG" sz="2000"/>
              <a:t>Vẻ mặt nhiễm trùng</a:t>
            </a:r>
            <a:endParaRPr lang="en-US" sz="2000"/>
          </a:p>
          <a:p>
            <a:pPr algn="l"/>
            <a:r>
              <a:rPr lang="en-US" sz="2000"/>
              <a:t>Thể trạng trung bình, BMI 22 kg/m</a:t>
            </a:r>
            <a:r>
              <a:rPr lang="en-US" sz="2000" baseline="30000"/>
              <a:t>2</a:t>
            </a:r>
            <a:endParaRPr lang="en-US" sz="2000"/>
          </a:p>
          <a:p>
            <a:pPr algn="l"/>
            <a:r>
              <a:rPr lang="en-US" sz="2000"/>
              <a:t>Sinh hiệu: Mạch 86 L/P, HA 110/70 mmHg, T</a:t>
            </a:r>
            <a:r>
              <a:rPr lang="en-US" sz="2000" baseline="30000"/>
              <a:t>0</a:t>
            </a:r>
            <a:r>
              <a:rPr lang="en-US" sz="2000"/>
              <a:t> 37</a:t>
            </a:r>
            <a:r>
              <a:rPr lang="en-US" sz="2000" baseline="30000"/>
              <a:t>0</a:t>
            </a:r>
            <a:r>
              <a:rPr lang="en-US" sz="2000"/>
              <a:t>C, </a:t>
            </a:r>
            <a:br>
              <a:rPr lang="en-US" sz="2000"/>
            </a:br>
            <a:r>
              <a:rPr lang="en-US" sz="2000"/>
              <a:t>nhịp thở 22 L/P</a:t>
            </a:r>
          </a:p>
          <a:p>
            <a:pPr algn="l"/>
            <a:r>
              <a:rPr lang="fr-FR" sz="2000"/>
              <a:t>Tim đều, T1 T2 nghe rõ, không âm thổi</a:t>
            </a:r>
            <a:endParaRPr lang="en-US" sz="2000"/>
          </a:p>
          <a:p>
            <a:pPr algn="l"/>
            <a:r>
              <a:rPr lang="fr-FR" sz="2000"/>
              <a:t>Phổi không ran</a:t>
            </a:r>
            <a:endParaRPr lang="en-US" sz="2000"/>
          </a:p>
          <a:p>
            <a:pPr marL="342900" indent="-342900" algn="l">
              <a:buFont typeface="Arial" pitchFamily="34" charset="0"/>
              <a:buChar char="•"/>
            </a:pP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392484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2314198"/>
            <a:ext cx="1584176" cy="473576"/>
          </a:xfrm>
        </p:spPr>
        <p:txBody>
          <a:bodyPr/>
          <a:lstStyle/>
          <a:p>
            <a:pPr algn="ctr"/>
            <a:r>
              <a:rPr lang="en-US" sz="1800" b="0">
                <a:solidFill>
                  <a:srgbClr val="FF0000"/>
                </a:solidFill>
              </a:rPr>
              <a:t>Câu hỏi </a:t>
            </a:r>
            <a:endParaRPr lang="vi-VN" sz="1800" b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91880" y="1851670"/>
            <a:ext cx="4536504" cy="1584176"/>
          </a:xfrm>
        </p:spPr>
        <p:txBody>
          <a:bodyPr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Hỏi thêm thông tin gì?</a:t>
            </a:r>
          </a:p>
          <a:p>
            <a:pPr algn="ctr"/>
            <a:r>
              <a:rPr lang="en-SG" sz="2400" b="1">
                <a:solidFill>
                  <a:schemeClr val="tx1"/>
                </a:solidFill>
              </a:rPr>
              <a:t>Đặt vấn đề?</a:t>
            </a:r>
          </a:p>
          <a:p>
            <a:pPr algn="ctr"/>
            <a:r>
              <a:rPr lang="en-SG" sz="2400" b="1">
                <a:solidFill>
                  <a:schemeClr val="tx1"/>
                </a:solidFill>
              </a:rPr>
              <a:t>Biện luận và chẩn đoán?</a:t>
            </a:r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b="1"/>
              <a:t>Đặt Vấn Đề</a:t>
            </a:r>
            <a:endParaRPr lang="vi-VN" b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47664" y="771550"/>
            <a:ext cx="6624736" cy="2880320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sz="2400" i="1"/>
              <a:t>Ho đàm + sốt </a:t>
            </a:r>
          </a:p>
          <a:p>
            <a:pPr marL="457200" indent="-457200" algn="l">
              <a:buAutoNum type="arabicPeriod"/>
            </a:pPr>
            <a:r>
              <a:rPr lang="en-SG" sz="2400" i="1"/>
              <a:t>Viêm hô hấp trên</a:t>
            </a:r>
          </a:p>
          <a:p>
            <a:pPr marL="457200" indent="-457200" algn="l">
              <a:buAutoNum type="arabicPeriod"/>
            </a:pPr>
            <a:r>
              <a:rPr lang="en-SG" sz="2400" i="1"/>
              <a:t>Trào ngược dạ dày-thực quản</a:t>
            </a:r>
          </a:p>
          <a:p>
            <a:pPr marL="457200" indent="-457200" algn="l">
              <a:buAutoNum type="arabicPeriod"/>
            </a:pPr>
            <a:r>
              <a:rPr lang="en-SG" sz="2400" i="1"/>
              <a:t>Rối loạn giấc ngủ/ Tiền căn: trầm cảm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29983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/>
              <a:t>Chẩn đoán</a:t>
            </a:r>
            <a:endParaRPr lang="vi-VN" b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03648" y="699542"/>
            <a:ext cx="7632848" cy="2880320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SG" sz="2400" i="1"/>
              <a:t>Viêm phổi?</a:t>
            </a:r>
          </a:p>
          <a:p>
            <a:pPr marL="457200" indent="-457200" algn="l">
              <a:buAutoNum type="arabicPeriod"/>
            </a:pPr>
            <a:r>
              <a:rPr lang="en-SG" sz="2400" i="1"/>
              <a:t>Viêm phế quản?</a:t>
            </a:r>
          </a:p>
          <a:p>
            <a:pPr marL="457200" indent="-457200" algn="l">
              <a:buAutoNum type="arabicPeriod"/>
            </a:pPr>
            <a:r>
              <a:rPr lang="en-SG" sz="2400" i="1"/>
              <a:t>Viêm hô hấp trên?</a:t>
            </a:r>
          </a:p>
          <a:p>
            <a:pPr algn="l"/>
            <a:r>
              <a:rPr lang="en-SG" sz="2400" i="1"/>
              <a:t>Bệnh lý kèm theo: GERD – Rối loạn giấc ngủ</a:t>
            </a:r>
          </a:p>
          <a:p>
            <a:pPr algn="l"/>
            <a:r>
              <a:rPr lang="en-SG" sz="2400" i="1"/>
              <a:t>Đặc điểm lưu ý: Sốt lạnh run, vẻ mặt nhiễm trùng</a:t>
            </a:r>
          </a:p>
          <a:p>
            <a:pPr algn="l"/>
            <a:r>
              <a:rPr lang="en-SG" sz="2400" i="1"/>
              <a:t>Mặc dù khám lâm sàng không ghi nhận ran tổn thương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44596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/>
              <a:t>Viêm phổi cần trả lời?</a:t>
            </a:r>
            <a:endParaRPr lang="vi-VN" b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35696" y="699542"/>
            <a:ext cx="7308304" cy="3024336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sz="2400"/>
              <a:t>Cộng đồng vs bệnh viện?</a:t>
            </a:r>
          </a:p>
          <a:p>
            <a:pPr marL="457200" indent="-457200" algn="l">
              <a:buAutoNum type="arabicPeriod"/>
            </a:pPr>
            <a:r>
              <a:rPr lang="en-SG" sz="2400"/>
              <a:t>Mức độ nặng?</a:t>
            </a:r>
          </a:p>
          <a:p>
            <a:pPr marL="457200" indent="-457200" algn="l">
              <a:buAutoNum type="arabicPeriod"/>
            </a:pPr>
            <a:r>
              <a:rPr lang="en-SG" sz="2400"/>
              <a:t>Biến chứng?</a:t>
            </a:r>
          </a:p>
          <a:p>
            <a:pPr marL="457200" indent="-457200" algn="l">
              <a:buAutoNum type="arabicPeriod"/>
            </a:pPr>
            <a:r>
              <a:rPr lang="en-SG" sz="2400"/>
              <a:t>Tác nhân nghi ngờ?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4405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843558"/>
            <a:ext cx="8567936" cy="576064"/>
          </a:xfrm>
        </p:spPr>
        <p:txBody>
          <a:bodyPr/>
          <a:lstStyle/>
          <a:p>
            <a:r>
              <a:rPr lang="en-US"/>
              <a:t>Viêm Phổi Cộng Đồng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3568" y="915566"/>
            <a:ext cx="7884368" cy="3168352"/>
          </a:xfrm>
        </p:spPr>
        <p:txBody>
          <a:bodyPr/>
          <a:lstStyle/>
          <a:p>
            <a:pPr algn="l"/>
            <a:r>
              <a:rPr lang="en-US" sz="2400"/>
              <a:t>Nhận định tác nhân có thể gây viêm phổi: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/>
              <a:t>Mức độ nặng: xác định nơi chăm sóc bệnh nhân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/>
              <a:t>Phổ vi khuẩn gây viêm phổi tại chổ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/>
              <a:t>Đặc điểm lâm sàng toàn diện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/>
              <a:t>Yếu tố nguy cơ</a:t>
            </a:r>
            <a:endParaRPr lang="vi-VN" sz="1800"/>
          </a:p>
        </p:txBody>
      </p:sp>
    </p:spTree>
    <p:extLst>
      <p:ext uri="{BB962C8B-B14F-4D97-AF65-F5344CB8AC3E}">
        <p14:creationId xmlns:p14="http://schemas.microsoft.com/office/powerpoint/2010/main" val="34862453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955</Words>
  <Application>Microsoft Macintosh PowerPoint</Application>
  <PresentationFormat>On-screen Show (16:9)</PresentationFormat>
  <Paragraphs>124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dr.si.nguyen@gmail.com</cp:lastModifiedBy>
  <cp:revision>108</cp:revision>
  <dcterms:created xsi:type="dcterms:W3CDTF">2016-12-05T23:26:54Z</dcterms:created>
  <dcterms:modified xsi:type="dcterms:W3CDTF">2021-04-22T13:11:52Z</dcterms:modified>
</cp:coreProperties>
</file>