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17B380-89F3-43AA-898C-F0C759B3A62F}" type="datetimeFigureOut">
              <a:rPr lang="en-US" smtClean="0"/>
              <a:t>8/11/21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2DDFD8-54C3-4059-897A-370135782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673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2A2D1F-EE80-4F5C-95B9-A1496592548D}" type="datetime1">
              <a:rPr lang="en-US" smtClean="0"/>
              <a:t>8/11/21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7F71AF2-13AA-4FBC-A979-6FA9676841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817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6F74-0CC7-4DE2-8898-AFC0C3849165}" type="datetime1">
              <a:rPr lang="en-US" smtClean="0"/>
              <a:t>8/11/21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71AF2-13AA-4FBC-A979-6FA967684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650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C523A-474C-4704-B32C-C3E72B961394}" type="datetime1">
              <a:rPr lang="en-US" smtClean="0"/>
              <a:t>8/11/21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71AF2-13AA-4FBC-A979-6FA967684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657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F321D5B-753B-4859-A7F0-080D9BD968D0}" type="datetime1">
              <a:rPr lang="en-US" smtClean="0"/>
              <a:t>8/11/21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7F71AF2-13AA-4FBC-A979-6FA9676841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519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FBD36-7C21-42FC-B43F-3C21ADD1E5C7}" type="datetime1">
              <a:rPr lang="en-US" smtClean="0"/>
              <a:t>8/11/21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71AF2-13AA-4FBC-A979-6FA967684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72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6F72-8378-4D28-91B1-5783D410C6CA}" type="datetime1">
              <a:rPr lang="en-US" smtClean="0"/>
              <a:t>8/11/21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71AF2-13AA-4FBC-A979-6FA967684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152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4D46E-08AF-4AD2-936F-05F064008F80}" type="datetime1">
              <a:rPr lang="en-US" smtClean="0"/>
              <a:t>8/11/21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71AF2-13AA-4FBC-A979-6FA967684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820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7C32B-E140-475A-80CE-47BB9E1395E6}" type="datetime1">
              <a:rPr lang="en-US" smtClean="0"/>
              <a:t>8/11/21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71AF2-13AA-4FBC-A979-6FA967684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461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617F2-BFF7-407F-A169-80205BC00F1E}" type="datetime1">
              <a:rPr lang="en-US" smtClean="0"/>
              <a:t>8/11/21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71AF2-13AA-4FBC-A979-6FA967684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489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6B05B-DE68-4D3D-A448-D58A859FED57}" type="datetime1">
              <a:rPr lang="en-US" smtClean="0"/>
              <a:t>8/11/21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71AF2-13AA-4FBC-A979-6FA967684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985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366F6-E6DF-4DD3-B04E-DD4EF3421BBF}" type="datetime1">
              <a:rPr lang="en-US" smtClean="0"/>
              <a:t>8/11/21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71AF2-13AA-4FBC-A979-6FA967684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801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AD154C0B-C5B9-4A5E-84C1-C6F982040A0E}" type="datetime1">
              <a:rPr lang="en-US" smtClean="0"/>
              <a:t>8/11/21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47F71AF2-13AA-4FBC-A979-6FA9676841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731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5">
              <a:lumMod val="75000"/>
            </a:schemeClr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400" b="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7105" y="1122363"/>
            <a:ext cx="10590662" cy="2387600"/>
          </a:xfrm>
        </p:spPr>
        <p:txBody>
          <a:bodyPr>
            <a:normAutofit/>
          </a:bodyPr>
          <a:lstStyle/>
          <a:p>
            <a:r>
              <a:rPr lang="en-US" sz="5300" dirty="0"/>
              <a:t>Case </a:t>
            </a:r>
            <a:r>
              <a:rPr lang="en-US" sz="5300" dirty="0" err="1"/>
              <a:t>lâm</a:t>
            </a:r>
            <a:r>
              <a:rPr lang="en-US" sz="5300" dirty="0"/>
              <a:t> </a:t>
            </a:r>
            <a:r>
              <a:rPr lang="en-US" sz="5300" dirty="0" err="1"/>
              <a:t>sàng</a:t>
            </a:r>
            <a:r>
              <a:rPr lang="en-US" sz="5300" dirty="0"/>
              <a:t> </a:t>
            </a:r>
            <a:r>
              <a:rPr lang="en-US" sz="5300" dirty="0" err="1"/>
              <a:t>thực</a:t>
            </a:r>
            <a:r>
              <a:rPr lang="en-US" sz="5300" dirty="0"/>
              <a:t> </a:t>
            </a:r>
            <a:r>
              <a:rPr lang="en-US" sz="5300" dirty="0" err="1"/>
              <a:t>hành</a:t>
            </a:r>
            <a:r>
              <a:rPr lang="en-US" sz="5300" dirty="0"/>
              <a:t> TBL </a:t>
            </a:r>
            <a:br>
              <a:rPr lang="en-US" sz="5300" dirty="0"/>
            </a:br>
            <a:r>
              <a:rPr lang="en-US" sz="4800" dirty="0" err="1"/>
              <a:t>Suy</a:t>
            </a:r>
            <a:r>
              <a:rPr lang="en-US" sz="4800" dirty="0"/>
              <a:t> </a:t>
            </a:r>
            <a:r>
              <a:rPr lang="en-US" sz="4800" dirty="0" err="1"/>
              <a:t>tim</a:t>
            </a:r>
            <a:r>
              <a:rPr lang="en-US" sz="4800" dirty="0"/>
              <a:t> </a:t>
            </a:r>
            <a:r>
              <a:rPr lang="en-US" sz="4800" dirty="0" err="1"/>
              <a:t>mạn</a:t>
            </a:r>
            <a:r>
              <a:rPr lang="en-US" sz="4800" dirty="0"/>
              <a:t> </a:t>
            </a:r>
            <a:r>
              <a:rPr lang="en-US" sz="4800" dirty="0" err="1"/>
              <a:t>tính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705305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50376"/>
            <a:ext cx="10515600" cy="62710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VI. </a:t>
            </a:r>
            <a:r>
              <a:rPr lang="en-US" b="1" dirty="0" err="1"/>
              <a:t>Kết</a:t>
            </a:r>
            <a:r>
              <a:rPr lang="en-US" b="1" dirty="0"/>
              <a:t> </a:t>
            </a:r>
            <a:r>
              <a:rPr lang="en-US" b="1" dirty="0" err="1"/>
              <a:t>quả</a:t>
            </a:r>
            <a:r>
              <a:rPr lang="en-US" b="1" dirty="0"/>
              <a:t> </a:t>
            </a:r>
            <a:r>
              <a:rPr lang="en-US" b="1" dirty="0" err="1"/>
              <a:t>cận</a:t>
            </a:r>
            <a:r>
              <a:rPr lang="en-US" b="1" dirty="0"/>
              <a:t> </a:t>
            </a:r>
            <a:r>
              <a:rPr lang="en-US" b="1" dirty="0" err="1"/>
              <a:t>lâm</a:t>
            </a:r>
            <a:r>
              <a:rPr lang="en-US" b="1" dirty="0"/>
              <a:t> </a:t>
            </a:r>
            <a:r>
              <a:rPr lang="en-US" b="1" dirty="0" err="1"/>
              <a:t>sàng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2. </a:t>
            </a:r>
            <a:r>
              <a:rPr lang="en-US" b="1" dirty="0" err="1"/>
              <a:t>Điện</a:t>
            </a:r>
            <a:r>
              <a:rPr lang="en-US" b="1" dirty="0"/>
              <a:t> </a:t>
            </a:r>
            <a:r>
              <a:rPr lang="en-US" b="1" dirty="0" err="1"/>
              <a:t>tâm</a:t>
            </a:r>
            <a:r>
              <a:rPr lang="en-US" b="1" dirty="0"/>
              <a:t> </a:t>
            </a:r>
            <a:r>
              <a:rPr lang="en-US" b="1" dirty="0" err="1"/>
              <a:t>đồ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71AF2-13AA-4FBC-A979-6FA967684188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157226" y="-62011"/>
            <a:ext cx="5195249" cy="8006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200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50376"/>
            <a:ext cx="10515600" cy="62710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VI. </a:t>
            </a:r>
            <a:r>
              <a:rPr lang="en-US" b="1" dirty="0" err="1"/>
              <a:t>Kết</a:t>
            </a:r>
            <a:r>
              <a:rPr lang="en-US" b="1" dirty="0"/>
              <a:t> </a:t>
            </a:r>
            <a:r>
              <a:rPr lang="en-US" b="1" dirty="0" err="1"/>
              <a:t>quả</a:t>
            </a:r>
            <a:r>
              <a:rPr lang="en-US" b="1" dirty="0"/>
              <a:t> </a:t>
            </a:r>
            <a:r>
              <a:rPr lang="en-US" b="1" dirty="0" err="1"/>
              <a:t>cận</a:t>
            </a:r>
            <a:r>
              <a:rPr lang="en-US" b="1" dirty="0"/>
              <a:t> </a:t>
            </a:r>
            <a:r>
              <a:rPr lang="en-US" b="1" dirty="0" err="1"/>
              <a:t>lâm</a:t>
            </a:r>
            <a:r>
              <a:rPr lang="en-US" b="1" dirty="0"/>
              <a:t> </a:t>
            </a:r>
            <a:r>
              <a:rPr lang="en-US" b="1" dirty="0" err="1"/>
              <a:t>sàng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3. </a:t>
            </a:r>
            <a:r>
              <a:rPr lang="en-US" b="1" dirty="0" err="1"/>
              <a:t>Siêu</a:t>
            </a:r>
            <a:r>
              <a:rPr lang="en-US" b="1" dirty="0"/>
              <a:t> </a:t>
            </a:r>
            <a:r>
              <a:rPr lang="en-US" b="1" dirty="0" err="1"/>
              <a:t>âm</a:t>
            </a:r>
            <a:r>
              <a:rPr lang="en-US" b="1" dirty="0"/>
              <a:t> </a:t>
            </a:r>
            <a:r>
              <a:rPr lang="en-US" b="1" dirty="0" err="1"/>
              <a:t>tim</a:t>
            </a:r>
            <a:r>
              <a:rPr lang="en-US" b="1" dirty="0"/>
              <a:t> </a:t>
            </a:r>
          </a:p>
          <a:p>
            <a:r>
              <a:rPr lang="en-US" b="1" dirty="0"/>
              <a:t>2D-TM</a:t>
            </a:r>
            <a:endParaRPr lang="en-US" dirty="0"/>
          </a:p>
          <a:p>
            <a:pPr lvl="1"/>
            <a:r>
              <a:rPr lang="en-US" dirty="0"/>
              <a:t>Van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van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lá</a:t>
            </a:r>
            <a:r>
              <a:rPr lang="en-US" dirty="0"/>
              <a:t> </a:t>
            </a:r>
            <a:r>
              <a:rPr lang="en-US" dirty="0" err="1"/>
              <a:t>dày</a:t>
            </a:r>
            <a:r>
              <a:rPr lang="en-US" dirty="0"/>
              <a:t>, </a:t>
            </a:r>
            <a:r>
              <a:rPr lang="en-US" dirty="0" err="1"/>
              <a:t>xơ</a:t>
            </a:r>
            <a:r>
              <a:rPr lang="en-US" dirty="0"/>
              <a:t> </a:t>
            </a:r>
            <a:r>
              <a:rPr lang="en-US" dirty="0" err="1"/>
              <a:t>hoá</a:t>
            </a:r>
            <a:endParaRPr lang="en-US" dirty="0"/>
          </a:p>
          <a:p>
            <a:pPr lvl="1"/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tim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dày</a:t>
            </a:r>
            <a:endParaRPr lang="en-US" dirty="0"/>
          </a:p>
          <a:p>
            <a:pPr lvl="1"/>
            <a:r>
              <a:rPr lang="en-US" dirty="0" err="1"/>
              <a:t>Vách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thất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vách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nhĩ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vẹn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Dãn</a:t>
            </a:r>
            <a:r>
              <a:rPr lang="en-US" dirty="0"/>
              <a:t> </a:t>
            </a:r>
            <a:r>
              <a:rPr lang="en-US" dirty="0" err="1"/>
              <a:t>thất</a:t>
            </a:r>
            <a:r>
              <a:rPr lang="en-US" dirty="0"/>
              <a:t> </a:t>
            </a:r>
            <a:r>
              <a:rPr lang="en-US" dirty="0" err="1"/>
              <a:t>trái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thất</a:t>
            </a:r>
            <a:r>
              <a:rPr lang="en-US" dirty="0"/>
              <a:t> </a:t>
            </a:r>
            <a:r>
              <a:rPr lang="en-US" dirty="0" err="1"/>
              <a:t>trái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tâm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thất</a:t>
            </a:r>
            <a:r>
              <a:rPr lang="en-US" dirty="0"/>
              <a:t> </a:t>
            </a:r>
            <a:r>
              <a:rPr lang="en-US" dirty="0" err="1"/>
              <a:t>trái</a:t>
            </a:r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 EF </a:t>
            </a:r>
            <a:r>
              <a:rPr lang="en-US" dirty="0" err="1"/>
              <a:t>Teichoiz</a:t>
            </a:r>
            <a:r>
              <a:rPr lang="en-US" dirty="0"/>
              <a:t> 32.4%, EF: Simpson : 21.0%</a:t>
            </a:r>
          </a:p>
          <a:p>
            <a:pPr lvl="1"/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huyết</a:t>
            </a:r>
            <a:r>
              <a:rPr lang="en-US" dirty="0"/>
              <a:t> </a:t>
            </a:r>
            <a:r>
              <a:rPr lang="en-US" dirty="0" err="1"/>
              <a:t>khối</a:t>
            </a:r>
            <a:r>
              <a:rPr lang="en-US" dirty="0"/>
              <a:t> &gt; 3mm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buồng</a:t>
            </a:r>
            <a:r>
              <a:rPr lang="en-US" dirty="0"/>
              <a:t> </a:t>
            </a:r>
            <a:r>
              <a:rPr lang="en-US" dirty="0" err="1"/>
              <a:t>tim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tràn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màng</a:t>
            </a:r>
            <a:r>
              <a:rPr lang="en-US" dirty="0"/>
              <a:t> </a:t>
            </a:r>
            <a:r>
              <a:rPr lang="en-US" dirty="0" err="1"/>
              <a:t>ngoài</a:t>
            </a:r>
            <a:r>
              <a:rPr lang="en-US" dirty="0"/>
              <a:t> </a:t>
            </a:r>
            <a:r>
              <a:rPr lang="en-US" dirty="0" err="1"/>
              <a:t>tim</a:t>
            </a:r>
            <a:r>
              <a:rPr lang="en-US" dirty="0"/>
              <a:t> </a:t>
            </a:r>
          </a:p>
          <a:p>
            <a:r>
              <a:rPr lang="en-US" b="1" dirty="0"/>
              <a:t>Doppler </a:t>
            </a:r>
            <a:r>
              <a:rPr lang="en-US" b="1" dirty="0" err="1"/>
              <a:t>màu</a:t>
            </a:r>
            <a:r>
              <a:rPr lang="en-US" b="1" dirty="0"/>
              <a:t>:</a:t>
            </a:r>
            <a:endParaRPr lang="en-US" dirty="0"/>
          </a:p>
          <a:p>
            <a:pPr lvl="1"/>
            <a:r>
              <a:rPr lang="en-US" dirty="0" err="1"/>
              <a:t>Hở</a:t>
            </a:r>
            <a:r>
              <a:rPr lang="en-US" dirty="0"/>
              <a:t> van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lá</a:t>
            </a:r>
            <a:r>
              <a:rPr lang="en-US" dirty="0"/>
              <a:t> 1/4 </a:t>
            </a:r>
          </a:p>
          <a:p>
            <a:pPr lvl="1"/>
            <a:r>
              <a:rPr lang="en-US" dirty="0" err="1"/>
              <a:t>Hở</a:t>
            </a:r>
            <a:r>
              <a:rPr lang="en-US" dirty="0"/>
              <a:t> van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1/4</a:t>
            </a:r>
          </a:p>
          <a:p>
            <a:pPr lvl="1"/>
            <a:r>
              <a:rPr lang="en-US" dirty="0" err="1"/>
              <a:t>Hở</a:t>
            </a:r>
            <a:r>
              <a:rPr lang="en-US" dirty="0"/>
              <a:t> van </a:t>
            </a:r>
            <a:r>
              <a:rPr lang="en-US" dirty="0" err="1"/>
              <a:t>ba</a:t>
            </a:r>
            <a:r>
              <a:rPr lang="en-US" dirty="0"/>
              <a:t> </a:t>
            </a:r>
            <a:r>
              <a:rPr lang="en-US" dirty="0" err="1"/>
              <a:t>lá</a:t>
            </a:r>
            <a:r>
              <a:rPr lang="en-US" dirty="0"/>
              <a:t> 1/4, PAPs = 45 mmHg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71AF2-13AA-4FBC-A979-6FA96768418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68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50376"/>
            <a:ext cx="10515600" cy="62710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VI. </a:t>
            </a:r>
            <a:r>
              <a:rPr lang="en-US" b="1" dirty="0" err="1"/>
              <a:t>Kết</a:t>
            </a:r>
            <a:r>
              <a:rPr lang="en-US" b="1" dirty="0"/>
              <a:t> </a:t>
            </a:r>
            <a:r>
              <a:rPr lang="en-US" b="1" dirty="0" err="1"/>
              <a:t>quả</a:t>
            </a:r>
            <a:r>
              <a:rPr lang="en-US" b="1" dirty="0"/>
              <a:t> </a:t>
            </a:r>
            <a:r>
              <a:rPr lang="en-US" b="1" dirty="0" err="1"/>
              <a:t>cận</a:t>
            </a:r>
            <a:r>
              <a:rPr lang="en-US" b="1" dirty="0"/>
              <a:t> </a:t>
            </a:r>
            <a:r>
              <a:rPr lang="en-US" b="1" dirty="0" err="1"/>
              <a:t>lâm</a:t>
            </a:r>
            <a:r>
              <a:rPr lang="en-US" b="1" dirty="0"/>
              <a:t> </a:t>
            </a:r>
            <a:r>
              <a:rPr lang="en-US" b="1" dirty="0" err="1"/>
              <a:t>sàng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4. </a:t>
            </a:r>
            <a:r>
              <a:rPr lang="en-US" b="1" dirty="0" err="1"/>
              <a:t>Công</a:t>
            </a:r>
            <a:r>
              <a:rPr lang="en-US" b="1" dirty="0"/>
              <a:t> </a:t>
            </a:r>
            <a:r>
              <a:rPr lang="en-US" b="1" dirty="0" err="1"/>
              <a:t>thức</a:t>
            </a:r>
            <a:r>
              <a:rPr lang="en-US" b="1" dirty="0"/>
              <a:t> </a:t>
            </a:r>
            <a:r>
              <a:rPr lang="en-US" b="1" dirty="0" err="1"/>
              <a:t>máu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71AF2-13AA-4FBC-A979-6FA967684188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149" y="1317933"/>
            <a:ext cx="8444126" cy="5526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4289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50376"/>
            <a:ext cx="10515600" cy="62710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VI. </a:t>
            </a:r>
            <a:r>
              <a:rPr lang="en-US" b="1" dirty="0" err="1"/>
              <a:t>Kết</a:t>
            </a:r>
            <a:r>
              <a:rPr lang="en-US" b="1" dirty="0"/>
              <a:t> </a:t>
            </a:r>
            <a:r>
              <a:rPr lang="en-US" b="1" dirty="0" err="1"/>
              <a:t>quả</a:t>
            </a:r>
            <a:r>
              <a:rPr lang="en-US" b="1" dirty="0"/>
              <a:t> </a:t>
            </a:r>
            <a:r>
              <a:rPr lang="en-US" b="1" dirty="0" err="1"/>
              <a:t>cận</a:t>
            </a:r>
            <a:r>
              <a:rPr lang="en-US" b="1" dirty="0"/>
              <a:t> </a:t>
            </a:r>
            <a:r>
              <a:rPr lang="en-US" b="1" dirty="0" err="1"/>
              <a:t>lâm</a:t>
            </a:r>
            <a:r>
              <a:rPr lang="en-US" b="1" dirty="0"/>
              <a:t> </a:t>
            </a:r>
            <a:r>
              <a:rPr lang="en-US" b="1" dirty="0" err="1"/>
              <a:t>sàng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5. Ion </a:t>
            </a:r>
            <a:r>
              <a:rPr lang="en-US" b="1" dirty="0" err="1"/>
              <a:t>đồ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71AF2-13AA-4FBC-A979-6FA967684188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383" y="1728858"/>
            <a:ext cx="9656927" cy="1717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937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50376"/>
            <a:ext cx="10515600" cy="62710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VI. </a:t>
            </a:r>
            <a:r>
              <a:rPr lang="en-US" b="1" dirty="0" err="1"/>
              <a:t>Kết</a:t>
            </a:r>
            <a:r>
              <a:rPr lang="en-US" b="1" dirty="0"/>
              <a:t> </a:t>
            </a:r>
            <a:r>
              <a:rPr lang="en-US" b="1" dirty="0" err="1"/>
              <a:t>quả</a:t>
            </a:r>
            <a:r>
              <a:rPr lang="en-US" b="1" dirty="0"/>
              <a:t> </a:t>
            </a:r>
            <a:r>
              <a:rPr lang="en-US" b="1" dirty="0" err="1"/>
              <a:t>cận</a:t>
            </a:r>
            <a:r>
              <a:rPr lang="en-US" b="1" dirty="0"/>
              <a:t> </a:t>
            </a:r>
            <a:r>
              <a:rPr lang="en-US" b="1" dirty="0" err="1"/>
              <a:t>lâm</a:t>
            </a:r>
            <a:r>
              <a:rPr lang="en-US" b="1" dirty="0"/>
              <a:t> </a:t>
            </a:r>
            <a:r>
              <a:rPr lang="en-US" b="1" dirty="0" err="1"/>
              <a:t>sàng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6. </a:t>
            </a:r>
            <a:r>
              <a:rPr lang="en-US" b="1" dirty="0" err="1"/>
              <a:t>Sinh</a:t>
            </a:r>
            <a:r>
              <a:rPr lang="en-US" b="1" dirty="0"/>
              <a:t> </a:t>
            </a:r>
            <a:r>
              <a:rPr lang="en-US" b="1" dirty="0" err="1"/>
              <a:t>hoá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71AF2-13AA-4FBC-A979-6FA967684188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60239"/>
            <a:ext cx="9522976" cy="526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6632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50376"/>
            <a:ext cx="10515600" cy="62710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VII. </a:t>
            </a:r>
            <a:r>
              <a:rPr lang="en-US" b="1" dirty="0" err="1"/>
              <a:t>Câu</a:t>
            </a:r>
            <a:r>
              <a:rPr lang="en-US" b="1" dirty="0"/>
              <a:t> </a:t>
            </a:r>
            <a:r>
              <a:rPr lang="en-US" b="1" dirty="0" err="1"/>
              <a:t>hỏi</a:t>
            </a:r>
            <a:r>
              <a:rPr lang="en-US" b="1" dirty="0"/>
              <a:t> </a:t>
            </a:r>
            <a:r>
              <a:rPr lang="en-US" b="1" dirty="0" err="1"/>
              <a:t>thảo</a:t>
            </a:r>
            <a:r>
              <a:rPr lang="en-US" b="1" dirty="0"/>
              <a:t> </a:t>
            </a:r>
            <a:r>
              <a:rPr lang="en-US" b="1" dirty="0" err="1"/>
              <a:t>luận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err="1"/>
              <a:t>Tiêu</a:t>
            </a:r>
            <a:r>
              <a:rPr lang="en-US" sz="2400" dirty="0"/>
              <a:t> </a:t>
            </a:r>
            <a:r>
              <a:rPr lang="en-US" sz="2400" dirty="0" err="1"/>
              <a:t>chuẩn</a:t>
            </a:r>
            <a:r>
              <a:rPr lang="en-US" sz="2400" dirty="0"/>
              <a:t> </a:t>
            </a:r>
            <a:r>
              <a:rPr lang="en-US" sz="2400" dirty="0" err="1"/>
              <a:t>chẩn</a:t>
            </a:r>
            <a:r>
              <a:rPr lang="en-US" sz="2400" dirty="0"/>
              <a:t> </a:t>
            </a:r>
            <a:r>
              <a:rPr lang="en-US" sz="2400" dirty="0" err="1"/>
              <a:t>đoán</a:t>
            </a:r>
            <a:r>
              <a:rPr lang="en-US" sz="2400" dirty="0"/>
              <a:t> </a:t>
            </a:r>
            <a:r>
              <a:rPr lang="en-US" sz="2400" dirty="0" err="1"/>
              <a:t>suy</a:t>
            </a:r>
            <a:r>
              <a:rPr lang="en-US" sz="2400" dirty="0"/>
              <a:t> </a:t>
            </a:r>
            <a:r>
              <a:rPr lang="en-US" sz="2400" dirty="0" err="1"/>
              <a:t>tim</a:t>
            </a:r>
            <a:r>
              <a:rPr lang="en-US" sz="2400" dirty="0"/>
              <a:t> </a:t>
            </a:r>
            <a:r>
              <a:rPr lang="en-US" sz="2400" dirty="0" err="1"/>
              <a:t>theo</a:t>
            </a:r>
            <a:r>
              <a:rPr lang="en-US" sz="2400" dirty="0"/>
              <a:t> AHA/ACC</a:t>
            </a:r>
            <a:endParaRPr lang="en-US" sz="2000" dirty="0"/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err="1"/>
              <a:t>Cách</a:t>
            </a:r>
            <a:r>
              <a:rPr lang="en-US" sz="2400" dirty="0"/>
              <a:t> </a:t>
            </a:r>
            <a:r>
              <a:rPr lang="en-US" sz="2400" dirty="0" err="1"/>
              <a:t>phân</a:t>
            </a:r>
            <a:r>
              <a:rPr lang="en-US" sz="2400" dirty="0"/>
              <a:t> </a:t>
            </a:r>
            <a:r>
              <a:rPr lang="en-US" sz="2400" dirty="0" err="1"/>
              <a:t>độ</a:t>
            </a:r>
            <a:r>
              <a:rPr lang="en-US" sz="2400" dirty="0"/>
              <a:t> </a:t>
            </a:r>
            <a:r>
              <a:rPr lang="en-US" sz="2400" dirty="0" err="1"/>
              <a:t>suy</a:t>
            </a:r>
            <a:r>
              <a:rPr lang="en-US" sz="2400" dirty="0"/>
              <a:t> </a:t>
            </a:r>
            <a:r>
              <a:rPr lang="en-US" sz="2400" dirty="0" err="1"/>
              <a:t>tim</a:t>
            </a:r>
            <a:r>
              <a:rPr lang="en-US" sz="2400" dirty="0"/>
              <a:t> NYHA</a:t>
            </a:r>
            <a:endParaRPr lang="en-US" sz="2000" dirty="0"/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err="1"/>
              <a:t>Liệt</a:t>
            </a:r>
            <a:r>
              <a:rPr lang="en-US" sz="2400" dirty="0"/>
              <a:t> </a:t>
            </a:r>
            <a:r>
              <a:rPr lang="en-US" sz="2400" dirty="0" err="1"/>
              <a:t>kê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nguyên</a:t>
            </a:r>
            <a:r>
              <a:rPr lang="en-US" sz="2400" dirty="0"/>
              <a:t> </a:t>
            </a:r>
            <a:r>
              <a:rPr lang="en-US" sz="2400" dirty="0" err="1"/>
              <a:t>nhân</a:t>
            </a:r>
            <a:r>
              <a:rPr lang="en-US" sz="2400" dirty="0"/>
              <a:t> </a:t>
            </a:r>
            <a:r>
              <a:rPr lang="en-US" sz="2400" dirty="0" err="1"/>
              <a:t>gây</a:t>
            </a:r>
            <a:r>
              <a:rPr lang="en-US" sz="2400" dirty="0"/>
              <a:t> </a:t>
            </a:r>
            <a:r>
              <a:rPr lang="en-US" sz="2400" dirty="0" err="1"/>
              <a:t>suy</a:t>
            </a:r>
            <a:r>
              <a:rPr lang="en-US" sz="2400" dirty="0"/>
              <a:t> </a:t>
            </a:r>
            <a:r>
              <a:rPr lang="en-US" sz="2400" dirty="0" err="1"/>
              <a:t>tim</a:t>
            </a:r>
            <a:r>
              <a:rPr lang="en-US" sz="2400" dirty="0"/>
              <a:t> </a:t>
            </a:r>
            <a:endParaRPr lang="en-US" sz="2000" dirty="0"/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err="1"/>
              <a:t>Liệt</a:t>
            </a:r>
            <a:r>
              <a:rPr lang="en-US" sz="2400" dirty="0"/>
              <a:t> </a:t>
            </a:r>
            <a:r>
              <a:rPr lang="en-US" sz="2400" dirty="0" err="1"/>
              <a:t>kê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yếu</a:t>
            </a:r>
            <a:r>
              <a:rPr lang="en-US" sz="2400" dirty="0"/>
              <a:t> </a:t>
            </a:r>
            <a:r>
              <a:rPr lang="en-US" sz="2400" dirty="0" err="1"/>
              <a:t>tố</a:t>
            </a:r>
            <a:r>
              <a:rPr lang="en-US" sz="2400" dirty="0"/>
              <a:t> </a:t>
            </a:r>
            <a:r>
              <a:rPr lang="en-US" sz="2400" dirty="0" err="1"/>
              <a:t>làm</a:t>
            </a:r>
            <a:r>
              <a:rPr lang="en-US" sz="2400" dirty="0"/>
              <a:t> </a:t>
            </a:r>
            <a:r>
              <a:rPr lang="en-US" sz="2400" dirty="0" err="1"/>
              <a:t>nặng</a:t>
            </a:r>
            <a:r>
              <a:rPr lang="en-US" sz="2400" dirty="0"/>
              <a:t> </a:t>
            </a:r>
            <a:r>
              <a:rPr lang="en-US" sz="2400" dirty="0" err="1"/>
              <a:t>suy</a:t>
            </a:r>
            <a:r>
              <a:rPr lang="en-US" sz="2400" dirty="0"/>
              <a:t> </a:t>
            </a:r>
            <a:r>
              <a:rPr lang="en-US" sz="2400" dirty="0" err="1"/>
              <a:t>tim</a:t>
            </a:r>
            <a:endParaRPr lang="en-US" sz="2000" dirty="0"/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err="1"/>
              <a:t>Liệt</a:t>
            </a:r>
            <a:r>
              <a:rPr lang="en-US" sz="2400" dirty="0"/>
              <a:t> </a:t>
            </a:r>
            <a:r>
              <a:rPr lang="en-US" sz="2400" dirty="0" err="1"/>
              <a:t>kê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biện</a:t>
            </a:r>
            <a:r>
              <a:rPr lang="en-US" sz="2400" dirty="0"/>
              <a:t> </a:t>
            </a:r>
            <a:r>
              <a:rPr lang="en-US" sz="2400" dirty="0" err="1"/>
              <a:t>pháp</a:t>
            </a:r>
            <a:r>
              <a:rPr lang="en-US" sz="2400" dirty="0"/>
              <a:t> </a:t>
            </a:r>
            <a:r>
              <a:rPr lang="en-US" sz="2400" dirty="0" err="1"/>
              <a:t>điều</a:t>
            </a:r>
            <a:r>
              <a:rPr lang="en-US" sz="2400" dirty="0"/>
              <a:t> </a:t>
            </a:r>
            <a:r>
              <a:rPr lang="en-US" sz="2400" dirty="0" err="1"/>
              <a:t>trị</a:t>
            </a:r>
            <a:r>
              <a:rPr lang="en-US" sz="2400" dirty="0"/>
              <a:t>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dùng</a:t>
            </a:r>
            <a:r>
              <a:rPr lang="en-US" sz="2400" dirty="0"/>
              <a:t> </a:t>
            </a:r>
            <a:r>
              <a:rPr lang="en-US" sz="2400" dirty="0" err="1"/>
              <a:t>thuốc</a:t>
            </a:r>
            <a:r>
              <a:rPr lang="en-US" sz="2400" dirty="0"/>
              <a:t> </a:t>
            </a:r>
            <a:endParaRPr lang="en-US" sz="2000" dirty="0"/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err="1"/>
              <a:t>Cách</a:t>
            </a:r>
            <a:r>
              <a:rPr lang="en-US" sz="2400" dirty="0"/>
              <a:t> </a:t>
            </a:r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thuốc</a:t>
            </a:r>
            <a:r>
              <a:rPr lang="en-US" sz="2400" dirty="0"/>
              <a:t> </a:t>
            </a:r>
            <a:r>
              <a:rPr lang="en-US" sz="2400" dirty="0" err="1"/>
              <a:t>lợi</a:t>
            </a:r>
            <a:r>
              <a:rPr lang="en-US" sz="2400" dirty="0"/>
              <a:t> </a:t>
            </a:r>
            <a:r>
              <a:rPr lang="en-US" sz="2400" dirty="0" err="1"/>
              <a:t>tiểu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giảm</a:t>
            </a:r>
            <a:r>
              <a:rPr lang="en-US" sz="2400" dirty="0"/>
              <a:t> </a:t>
            </a:r>
            <a:r>
              <a:rPr lang="en-US" sz="2400" dirty="0" err="1"/>
              <a:t>triệu</a:t>
            </a:r>
            <a:r>
              <a:rPr lang="en-US" sz="2400" dirty="0"/>
              <a:t> </a:t>
            </a:r>
            <a:r>
              <a:rPr lang="en-US" sz="2400" dirty="0" err="1"/>
              <a:t>chứng</a:t>
            </a:r>
            <a:r>
              <a:rPr lang="en-US" sz="2400" dirty="0"/>
              <a:t> sung </a:t>
            </a:r>
            <a:r>
              <a:rPr lang="en-US" sz="2400" dirty="0" err="1"/>
              <a:t>huyết</a:t>
            </a:r>
            <a:r>
              <a:rPr lang="en-US" sz="2400" dirty="0"/>
              <a:t>  </a:t>
            </a:r>
            <a:endParaRPr lang="en-US" sz="2000" dirty="0"/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err="1"/>
              <a:t>Vai</a:t>
            </a:r>
            <a:r>
              <a:rPr lang="en-US" sz="2400" dirty="0"/>
              <a:t> </a:t>
            </a:r>
            <a:r>
              <a:rPr lang="en-US" sz="2400" dirty="0" err="1"/>
              <a:t>trò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cách</a:t>
            </a:r>
            <a:r>
              <a:rPr lang="en-US" sz="2400" dirty="0"/>
              <a:t> </a:t>
            </a:r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ức</a:t>
            </a:r>
            <a:r>
              <a:rPr lang="en-US" sz="2400" dirty="0"/>
              <a:t> </a:t>
            </a:r>
            <a:r>
              <a:rPr lang="en-US" sz="2400" dirty="0" err="1"/>
              <a:t>chế</a:t>
            </a:r>
            <a:r>
              <a:rPr lang="en-US" sz="2400" dirty="0"/>
              <a:t> </a:t>
            </a:r>
            <a:r>
              <a:rPr lang="en-US" sz="2400" dirty="0" err="1"/>
              <a:t>hệ</a:t>
            </a:r>
            <a:r>
              <a:rPr lang="en-US" sz="2400" dirty="0"/>
              <a:t> Renin-Angiotensin-Aldosterone 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thuốc</a:t>
            </a:r>
            <a:r>
              <a:rPr lang="en-US" sz="2400" dirty="0"/>
              <a:t> </a:t>
            </a:r>
            <a:r>
              <a:rPr lang="en-US" sz="2400" dirty="0" err="1"/>
              <a:t>ức</a:t>
            </a:r>
            <a:r>
              <a:rPr lang="en-US" sz="2400" dirty="0"/>
              <a:t> </a:t>
            </a:r>
            <a:r>
              <a:rPr lang="en-US" sz="2400" dirty="0" err="1"/>
              <a:t>chế</a:t>
            </a:r>
            <a:r>
              <a:rPr lang="en-US" sz="2400" dirty="0"/>
              <a:t> </a:t>
            </a:r>
            <a:r>
              <a:rPr lang="en-US" sz="2400" dirty="0" err="1"/>
              <a:t>thụ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 Angiotensin – </a:t>
            </a:r>
            <a:r>
              <a:rPr lang="en-US" sz="2400" dirty="0" err="1"/>
              <a:t>Neprilysin</a:t>
            </a:r>
            <a:r>
              <a:rPr lang="en-US" sz="2400" dirty="0"/>
              <a:t> (ARNI) </a:t>
            </a:r>
            <a:endParaRPr lang="en-US" sz="2000" dirty="0"/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err="1"/>
              <a:t>Vai</a:t>
            </a:r>
            <a:r>
              <a:rPr lang="en-US" sz="2400" dirty="0"/>
              <a:t> </a:t>
            </a:r>
            <a:r>
              <a:rPr lang="en-US" sz="2400" dirty="0" err="1"/>
              <a:t>trò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cách</a:t>
            </a:r>
            <a:r>
              <a:rPr lang="en-US" sz="2400" dirty="0"/>
              <a:t> </a:t>
            </a:r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ức</a:t>
            </a:r>
            <a:r>
              <a:rPr lang="en-US" sz="2400" dirty="0"/>
              <a:t> </a:t>
            </a:r>
            <a:r>
              <a:rPr lang="en-US" sz="2400" dirty="0" err="1"/>
              <a:t>chế</a:t>
            </a:r>
            <a:r>
              <a:rPr lang="en-US" sz="2400" dirty="0"/>
              <a:t> beta, </a:t>
            </a:r>
            <a:r>
              <a:rPr lang="en-US" sz="2400" dirty="0" err="1"/>
              <a:t>ức</a:t>
            </a:r>
            <a:r>
              <a:rPr lang="en-US" sz="2400" dirty="0"/>
              <a:t> </a:t>
            </a:r>
            <a:r>
              <a:rPr lang="en-US" sz="2400" dirty="0" err="1"/>
              <a:t>chế</a:t>
            </a:r>
            <a:r>
              <a:rPr lang="en-US" sz="2400" dirty="0"/>
              <a:t> </a:t>
            </a:r>
            <a:r>
              <a:rPr lang="en-US" sz="2400" dirty="0" err="1"/>
              <a:t>kênh</a:t>
            </a:r>
            <a:r>
              <a:rPr lang="en-US" sz="2400" dirty="0"/>
              <a:t> If ( </a:t>
            </a:r>
            <a:r>
              <a:rPr lang="en-US" sz="2400" dirty="0" err="1"/>
              <a:t>Ivabradine</a:t>
            </a:r>
            <a:r>
              <a:rPr lang="en-US" sz="2400" dirty="0"/>
              <a:t>) </a:t>
            </a:r>
            <a:endParaRPr lang="en-US" sz="2000" dirty="0"/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err="1"/>
              <a:t>Vai</a:t>
            </a:r>
            <a:r>
              <a:rPr lang="en-US" sz="2400" dirty="0"/>
              <a:t> </a:t>
            </a:r>
            <a:r>
              <a:rPr lang="en-US" sz="2400" dirty="0" err="1"/>
              <a:t>trò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cách</a:t>
            </a:r>
            <a:r>
              <a:rPr lang="en-US" sz="2400" dirty="0"/>
              <a:t> </a:t>
            </a:r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thuốc</a:t>
            </a:r>
            <a:r>
              <a:rPr lang="en-US" sz="2400" dirty="0"/>
              <a:t> </a:t>
            </a:r>
            <a:r>
              <a:rPr lang="en-US" sz="2400" dirty="0" err="1"/>
              <a:t>tăng</a:t>
            </a:r>
            <a:r>
              <a:rPr lang="en-US" sz="2400" dirty="0"/>
              <a:t> </a:t>
            </a:r>
            <a:r>
              <a:rPr lang="en-US" sz="2400" dirty="0" err="1"/>
              <a:t>sức</a:t>
            </a:r>
            <a:r>
              <a:rPr lang="en-US" sz="2400" dirty="0"/>
              <a:t> co </a:t>
            </a:r>
            <a:r>
              <a:rPr lang="en-US" sz="2400" dirty="0" err="1"/>
              <a:t>bóp</a:t>
            </a:r>
            <a:r>
              <a:rPr lang="en-US" sz="2400" dirty="0"/>
              <a:t> </a:t>
            </a:r>
            <a:r>
              <a:rPr lang="en-US" sz="2400" dirty="0" err="1"/>
              <a:t>cơ</a:t>
            </a:r>
            <a:r>
              <a:rPr lang="en-US" sz="2400" dirty="0"/>
              <a:t> </a:t>
            </a:r>
            <a:r>
              <a:rPr lang="en-US" sz="2400" dirty="0" err="1"/>
              <a:t>tim</a:t>
            </a:r>
            <a:r>
              <a:rPr lang="en-US" sz="2400" dirty="0"/>
              <a:t>  </a:t>
            </a:r>
            <a:endParaRPr lang="en-US" sz="2000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71AF2-13AA-4FBC-A979-6FA967684188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151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0251"/>
            <a:ext cx="10515600" cy="58767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I. </a:t>
            </a:r>
            <a:r>
              <a:rPr lang="en-US" b="1" dirty="0" err="1"/>
              <a:t>Hành</a:t>
            </a:r>
            <a:r>
              <a:rPr lang="en-US" b="1" dirty="0"/>
              <a:t> </a:t>
            </a:r>
            <a:r>
              <a:rPr lang="en-US" b="1" dirty="0" err="1"/>
              <a:t>chính</a:t>
            </a:r>
            <a:r>
              <a:rPr lang="en-US" dirty="0"/>
              <a:t>: 	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nữ</a:t>
            </a:r>
            <a:r>
              <a:rPr lang="en-US" dirty="0"/>
              <a:t>, 61 </a:t>
            </a:r>
            <a:r>
              <a:rPr lang="en-US" dirty="0" err="1"/>
              <a:t>tuổi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II. </a:t>
            </a:r>
            <a:r>
              <a:rPr lang="en-US" b="1" dirty="0" err="1"/>
              <a:t>Lý</a:t>
            </a:r>
            <a:r>
              <a:rPr lang="en-US" b="1" dirty="0"/>
              <a:t> do </a:t>
            </a:r>
            <a:r>
              <a:rPr lang="en-US" b="1" dirty="0" err="1"/>
              <a:t>đến</a:t>
            </a:r>
            <a:r>
              <a:rPr lang="en-US" b="1" dirty="0"/>
              <a:t> </a:t>
            </a:r>
            <a:r>
              <a:rPr lang="en-US" b="1" dirty="0" err="1"/>
              <a:t>khám</a:t>
            </a:r>
            <a:r>
              <a:rPr lang="en-US" b="1" dirty="0"/>
              <a:t>:</a:t>
            </a:r>
            <a:r>
              <a:rPr lang="en-US" dirty="0"/>
              <a:t> 	</a:t>
            </a:r>
            <a:r>
              <a:rPr lang="en-US" dirty="0" err="1"/>
              <a:t>Mệt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III. </a:t>
            </a:r>
            <a:r>
              <a:rPr lang="en-US" b="1" dirty="0" err="1"/>
              <a:t>Bệnh</a:t>
            </a:r>
            <a:r>
              <a:rPr lang="en-US" b="1" dirty="0"/>
              <a:t> </a:t>
            </a:r>
            <a:r>
              <a:rPr lang="en-US" b="1" dirty="0" err="1"/>
              <a:t>sử</a:t>
            </a:r>
            <a:r>
              <a:rPr lang="en-US" b="1" dirty="0"/>
              <a:t>:</a:t>
            </a:r>
          </a:p>
          <a:p>
            <a:pPr marL="0" indent="914400" algn="just">
              <a:buNone/>
            </a:pPr>
            <a:r>
              <a:rPr lang="en-US" dirty="0" err="1"/>
              <a:t>Từ</a:t>
            </a:r>
            <a:r>
              <a:rPr lang="en-US" dirty="0"/>
              <a:t> 3 </a:t>
            </a:r>
            <a:r>
              <a:rPr lang="en-US" dirty="0" err="1"/>
              <a:t>tháng</a:t>
            </a:r>
            <a:r>
              <a:rPr lang="en-US" dirty="0"/>
              <a:t> nay,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cảm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mệt</a:t>
            </a:r>
            <a:r>
              <a:rPr lang="en-US" dirty="0"/>
              <a:t>.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200 m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mệt</a:t>
            </a:r>
            <a:r>
              <a:rPr lang="en-US" dirty="0"/>
              <a:t> </a:t>
            </a:r>
            <a:r>
              <a:rPr lang="en-US" dirty="0" err="1"/>
              <a:t>mỏi</a:t>
            </a:r>
            <a:r>
              <a:rPr lang="en-US" dirty="0"/>
              <a:t>, </a:t>
            </a:r>
            <a:r>
              <a:rPr lang="en-US" dirty="0" err="1"/>
              <a:t>kèm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nặng</a:t>
            </a:r>
            <a:r>
              <a:rPr lang="en-US" dirty="0"/>
              <a:t> ở </a:t>
            </a:r>
            <a:r>
              <a:rPr lang="en-US" dirty="0" err="1"/>
              <a:t>vùng</a:t>
            </a:r>
            <a:r>
              <a:rPr lang="en-US" dirty="0"/>
              <a:t> </a:t>
            </a:r>
            <a:r>
              <a:rPr lang="en-US" dirty="0" err="1"/>
              <a:t>ngực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cảm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tim</a:t>
            </a:r>
            <a:r>
              <a:rPr lang="en-US" dirty="0"/>
              <a:t> </a:t>
            </a:r>
            <a:r>
              <a:rPr lang="en-US" dirty="0" err="1"/>
              <a:t>đập</a:t>
            </a:r>
            <a:r>
              <a:rPr lang="en-US" dirty="0"/>
              <a:t> </a:t>
            </a:r>
            <a:r>
              <a:rPr lang="en-US" dirty="0" err="1"/>
              <a:t>nhanh</a:t>
            </a:r>
            <a:r>
              <a:rPr lang="en-US" dirty="0"/>
              <a:t>.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ngồi</a:t>
            </a:r>
            <a:r>
              <a:rPr lang="en-US" dirty="0"/>
              <a:t> </a:t>
            </a:r>
            <a:r>
              <a:rPr lang="en-US" dirty="0" err="1"/>
              <a:t>nghỉ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10 – 15 </a:t>
            </a:r>
            <a:r>
              <a:rPr lang="en-US" dirty="0" err="1"/>
              <a:t>phút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mệt</a:t>
            </a:r>
            <a:r>
              <a:rPr lang="en-US" dirty="0"/>
              <a:t>. </a:t>
            </a:r>
            <a:r>
              <a:rPr lang="en-US" dirty="0" err="1"/>
              <a:t>Cách</a:t>
            </a:r>
            <a:r>
              <a:rPr lang="en-US" dirty="0"/>
              <a:t> nay 1 </a:t>
            </a:r>
            <a:r>
              <a:rPr lang="en-US" dirty="0" err="1"/>
              <a:t>tuần</a:t>
            </a:r>
            <a:r>
              <a:rPr lang="en-US" dirty="0"/>
              <a:t>,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cảm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mệt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,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50m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mệt</a:t>
            </a:r>
            <a:r>
              <a:rPr lang="en-US" dirty="0"/>
              <a:t>.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đêm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nằm</a:t>
            </a:r>
            <a:r>
              <a:rPr lang="en-US" dirty="0"/>
              <a:t> </a:t>
            </a:r>
            <a:r>
              <a:rPr lang="en-US" dirty="0" err="1"/>
              <a:t>ngủ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kê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1 </a:t>
            </a:r>
            <a:r>
              <a:rPr lang="en-US" dirty="0" err="1"/>
              <a:t>gối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cảm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khó</a:t>
            </a:r>
            <a:r>
              <a:rPr lang="en-US" dirty="0"/>
              <a:t> </a:t>
            </a:r>
            <a:r>
              <a:rPr lang="en-US" dirty="0" err="1"/>
              <a:t>thở</a:t>
            </a:r>
            <a:r>
              <a:rPr lang="en-US" dirty="0"/>
              <a:t>. </a:t>
            </a:r>
            <a:r>
              <a:rPr lang="en-US" dirty="0" err="1"/>
              <a:t>Cơn</a:t>
            </a:r>
            <a:r>
              <a:rPr lang="en-US" dirty="0"/>
              <a:t> </a:t>
            </a:r>
            <a:r>
              <a:rPr lang="en-US" dirty="0" err="1"/>
              <a:t>khó</a:t>
            </a:r>
            <a:r>
              <a:rPr lang="en-US" dirty="0"/>
              <a:t> </a:t>
            </a:r>
            <a:r>
              <a:rPr lang="en-US" dirty="0" err="1"/>
              <a:t>thở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tỉnh</a:t>
            </a:r>
            <a:r>
              <a:rPr lang="en-US" dirty="0"/>
              <a:t> </a:t>
            </a:r>
            <a:r>
              <a:rPr lang="en-US" dirty="0" err="1"/>
              <a:t>dậy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ngồi</a:t>
            </a:r>
            <a:r>
              <a:rPr lang="en-US" dirty="0"/>
              <a:t> </a:t>
            </a:r>
            <a:r>
              <a:rPr lang="en-US" dirty="0" err="1"/>
              <a:t>bật</a:t>
            </a:r>
            <a:r>
              <a:rPr lang="en-US" dirty="0"/>
              <a:t> </a:t>
            </a:r>
            <a:r>
              <a:rPr lang="en-US" dirty="0" err="1"/>
              <a:t>dậy</a:t>
            </a:r>
            <a:r>
              <a:rPr lang="en-US" dirty="0"/>
              <a:t>.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cơn</a:t>
            </a:r>
            <a:r>
              <a:rPr lang="en-US" dirty="0"/>
              <a:t> </a:t>
            </a:r>
            <a:r>
              <a:rPr lang="en-US" dirty="0" err="1"/>
              <a:t>khó</a:t>
            </a:r>
            <a:r>
              <a:rPr lang="en-US" dirty="0"/>
              <a:t> </a:t>
            </a:r>
            <a:r>
              <a:rPr lang="en-US" dirty="0" err="1"/>
              <a:t>thở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cảm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hít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thở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khó</a:t>
            </a:r>
            <a:r>
              <a:rPr lang="en-US" dirty="0"/>
              <a:t> </a:t>
            </a:r>
            <a:r>
              <a:rPr lang="en-US" dirty="0" err="1"/>
              <a:t>khăn</a:t>
            </a:r>
            <a:r>
              <a:rPr lang="en-US" dirty="0"/>
              <a:t>.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ngồi</a:t>
            </a:r>
            <a:r>
              <a:rPr lang="en-US" dirty="0"/>
              <a:t> </a:t>
            </a:r>
            <a:r>
              <a:rPr lang="en-US" dirty="0" err="1"/>
              <a:t>dậy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10 – 15 </a:t>
            </a:r>
            <a:r>
              <a:rPr lang="en-US" dirty="0" err="1"/>
              <a:t>phút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cảm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thở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nằm</a:t>
            </a:r>
            <a:r>
              <a:rPr lang="en-US" dirty="0"/>
              <a:t> </a:t>
            </a:r>
            <a:r>
              <a:rPr lang="en-US" dirty="0" err="1"/>
              <a:t>ngủ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.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đêm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1 – 2 </a:t>
            </a:r>
            <a:r>
              <a:rPr lang="en-US" dirty="0" err="1"/>
              <a:t>cơn</a:t>
            </a:r>
            <a:r>
              <a:rPr lang="en-US" dirty="0"/>
              <a:t> </a:t>
            </a:r>
            <a:r>
              <a:rPr lang="en-US" dirty="0" err="1"/>
              <a:t>khó</a:t>
            </a:r>
            <a:r>
              <a:rPr lang="en-US" dirty="0"/>
              <a:t> </a:t>
            </a:r>
            <a:r>
              <a:rPr lang="en-US" dirty="0" err="1"/>
              <a:t>thở</a:t>
            </a:r>
            <a:r>
              <a:rPr lang="en-US" dirty="0"/>
              <a:t>.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nặng</a:t>
            </a:r>
            <a:r>
              <a:rPr lang="en-US" dirty="0"/>
              <a:t> ở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bàn</a:t>
            </a:r>
            <a:r>
              <a:rPr lang="en-US" dirty="0"/>
              <a:t> </a:t>
            </a:r>
            <a:r>
              <a:rPr lang="en-US" dirty="0" err="1"/>
              <a:t>chân</a:t>
            </a:r>
            <a:r>
              <a:rPr lang="en-US" dirty="0"/>
              <a:t>.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cảm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nặng</a:t>
            </a:r>
            <a:r>
              <a:rPr lang="en-US" dirty="0"/>
              <a:t> </a:t>
            </a:r>
            <a:r>
              <a:rPr lang="en-US" dirty="0" err="1"/>
              <a:t>nề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,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cân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rõ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cân</a:t>
            </a:r>
            <a:r>
              <a:rPr lang="en-US" dirty="0"/>
              <a:t> hay </a:t>
            </a:r>
            <a:r>
              <a:rPr lang="en-US" dirty="0" err="1"/>
              <a:t>không</a:t>
            </a:r>
            <a:r>
              <a:rPr lang="en-US" dirty="0"/>
              <a:t>. Do </a:t>
            </a:r>
            <a:r>
              <a:rPr lang="en-US" dirty="0" err="1"/>
              <a:t>mệt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phòng</a:t>
            </a:r>
            <a:r>
              <a:rPr lang="en-US" dirty="0"/>
              <a:t> </a:t>
            </a:r>
            <a:r>
              <a:rPr lang="en-US" dirty="0" err="1"/>
              <a:t>khám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.</a:t>
            </a:r>
          </a:p>
          <a:p>
            <a:pPr marL="0" indent="914400" algn="just">
              <a:buNone/>
            </a:pP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vẫn</a:t>
            </a:r>
            <a:r>
              <a:rPr lang="en-US" dirty="0"/>
              <a:t> </a:t>
            </a:r>
            <a:r>
              <a:rPr lang="en-US" dirty="0" err="1"/>
              <a:t>ăn</a:t>
            </a:r>
            <a:r>
              <a:rPr lang="en-US" dirty="0"/>
              <a:t> </a:t>
            </a:r>
            <a:r>
              <a:rPr lang="en-US" dirty="0" err="1"/>
              <a:t>uống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tiểu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. </a:t>
            </a:r>
            <a:r>
              <a:rPr lang="en-US" dirty="0" err="1"/>
              <a:t>Nước</a:t>
            </a:r>
            <a:r>
              <a:rPr lang="en-US" dirty="0"/>
              <a:t> </a:t>
            </a:r>
            <a:r>
              <a:rPr lang="en-US" dirty="0" err="1"/>
              <a:t>tiểu</a:t>
            </a:r>
            <a:r>
              <a:rPr lang="en-US" dirty="0"/>
              <a:t> </a:t>
            </a:r>
            <a:r>
              <a:rPr lang="en-US" dirty="0" err="1"/>
              <a:t>sậm</a:t>
            </a:r>
            <a:r>
              <a:rPr lang="en-US" dirty="0"/>
              <a:t> </a:t>
            </a:r>
            <a:r>
              <a:rPr lang="en-US" dirty="0" err="1"/>
              <a:t>màu</a:t>
            </a:r>
            <a:r>
              <a:rPr lang="en-US" dirty="0"/>
              <a:t>.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triệu</a:t>
            </a:r>
            <a:r>
              <a:rPr lang="en-US" dirty="0"/>
              <a:t> </a:t>
            </a:r>
            <a:r>
              <a:rPr lang="en-US" dirty="0" err="1"/>
              <a:t>chứng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sốt</a:t>
            </a:r>
            <a:r>
              <a:rPr lang="en-US" dirty="0"/>
              <a:t>, ho, </a:t>
            </a:r>
            <a:r>
              <a:rPr lang="en-US" dirty="0" err="1"/>
              <a:t>đau</a:t>
            </a:r>
            <a:r>
              <a:rPr lang="en-US" dirty="0"/>
              <a:t> </a:t>
            </a:r>
            <a:r>
              <a:rPr lang="en-US" dirty="0" err="1"/>
              <a:t>ngực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71AF2-13AA-4FBC-A979-6FA96768418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02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36728"/>
            <a:ext cx="10515600" cy="6284747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b="1" dirty="0"/>
              <a:t>IV. </a:t>
            </a:r>
            <a:r>
              <a:rPr lang="en-US" b="1" dirty="0" err="1"/>
              <a:t>Tiền</a:t>
            </a:r>
            <a:r>
              <a:rPr lang="en-US" b="1" dirty="0"/>
              <a:t> </a:t>
            </a:r>
            <a:r>
              <a:rPr lang="en-US" b="1" dirty="0" err="1"/>
              <a:t>căn</a:t>
            </a:r>
            <a:endParaRPr lang="en-US" b="1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vi-VN" b="1" dirty="0"/>
              <a:t>1 Bản thân:</a:t>
            </a:r>
            <a:endParaRPr lang="en-US" b="1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400" dirty="0" err="1"/>
              <a:t>Sản</a:t>
            </a:r>
            <a:r>
              <a:rPr lang="en-US" sz="2400" dirty="0"/>
              <a:t> </a:t>
            </a:r>
            <a:r>
              <a:rPr lang="en-US" sz="2400" dirty="0" err="1"/>
              <a:t>phụ</a:t>
            </a:r>
            <a:r>
              <a:rPr lang="en-US" sz="2400" dirty="0"/>
              <a:t> </a:t>
            </a:r>
            <a:r>
              <a:rPr lang="en-US" sz="2400" dirty="0" err="1"/>
              <a:t>khoa</a:t>
            </a:r>
            <a:r>
              <a:rPr lang="en-US" sz="2400" dirty="0"/>
              <a:t>: 2002, </a:t>
            </a:r>
            <a:r>
              <a:rPr lang="en-US" sz="2400" dirty="0" err="1"/>
              <a:t>mãn</a:t>
            </a:r>
            <a:r>
              <a:rPr lang="en-US" sz="2400" dirty="0"/>
              <a:t> </a:t>
            </a:r>
            <a:r>
              <a:rPr lang="en-US" sz="2400" dirty="0" err="1"/>
              <a:t>kinh</a:t>
            </a:r>
            <a:r>
              <a:rPr lang="en-US" sz="2400" dirty="0"/>
              <a:t> </a:t>
            </a:r>
            <a:r>
              <a:rPr lang="en-US" sz="2400" dirty="0" err="1"/>
              <a:t>năm</a:t>
            </a:r>
            <a:r>
              <a:rPr lang="en-US" sz="2400" dirty="0"/>
              <a:t> 54 </a:t>
            </a:r>
            <a:r>
              <a:rPr lang="en-US" sz="2400" dirty="0" err="1"/>
              <a:t>tuổi</a:t>
            </a:r>
            <a:r>
              <a:rPr lang="en-US" sz="2400" dirty="0"/>
              <a:t>, </a:t>
            </a:r>
            <a:r>
              <a:rPr lang="en-US" sz="2400" dirty="0" err="1"/>
              <a:t>chưa</a:t>
            </a:r>
            <a:r>
              <a:rPr lang="en-US" sz="2400" dirty="0"/>
              <a:t> </a:t>
            </a:r>
            <a:r>
              <a:rPr lang="en-US" sz="2400" dirty="0" err="1"/>
              <a:t>ghi</a:t>
            </a:r>
            <a:r>
              <a:rPr lang="en-US" sz="2400" dirty="0"/>
              <a:t> </a:t>
            </a:r>
            <a:r>
              <a:rPr lang="en-US" sz="2400" dirty="0" err="1"/>
              <a:t>nhận</a:t>
            </a:r>
            <a:r>
              <a:rPr lang="en-US" sz="2400" dirty="0"/>
              <a:t> </a:t>
            </a:r>
            <a:r>
              <a:rPr lang="en-US" sz="2400" dirty="0" err="1"/>
              <a:t>tiền</a:t>
            </a:r>
            <a:r>
              <a:rPr lang="en-US" sz="2400" dirty="0"/>
              <a:t> </a:t>
            </a:r>
            <a:r>
              <a:rPr lang="en-US" sz="2400" dirty="0" err="1"/>
              <a:t>căn</a:t>
            </a:r>
            <a:r>
              <a:rPr lang="en-US" sz="2400" dirty="0"/>
              <a:t> </a:t>
            </a:r>
            <a:r>
              <a:rPr lang="en-US" sz="2400" dirty="0" err="1"/>
              <a:t>bệnh</a:t>
            </a:r>
            <a:r>
              <a:rPr lang="en-US" sz="2400" dirty="0"/>
              <a:t> </a:t>
            </a:r>
            <a:r>
              <a:rPr lang="en-US" sz="2400" dirty="0" err="1"/>
              <a:t>lý</a:t>
            </a:r>
            <a:r>
              <a:rPr lang="en-US" sz="2400" dirty="0"/>
              <a:t> </a:t>
            </a:r>
            <a:r>
              <a:rPr lang="en-US" sz="2400" dirty="0" err="1"/>
              <a:t>phụ</a:t>
            </a:r>
            <a:r>
              <a:rPr lang="en-US" sz="2400" dirty="0"/>
              <a:t> </a:t>
            </a:r>
            <a:r>
              <a:rPr lang="en-US" sz="2400" dirty="0" err="1"/>
              <a:t>khoa</a:t>
            </a:r>
            <a:endParaRPr lang="en-US" sz="2400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400" dirty="0" err="1"/>
              <a:t>Ngoại</a:t>
            </a:r>
            <a:r>
              <a:rPr lang="en-US" sz="2400" dirty="0"/>
              <a:t> </a:t>
            </a:r>
            <a:r>
              <a:rPr lang="en-US" sz="2400" dirty="0" err="1"/>
              <a:t>khoa</a:t>
            </a:r>
            <a:r>
              <a:rPr lang="en-US" sz="2400" dirty="0"/>
              <a:t>: </a:t>
            </a:r>
            <a:r>
              <a:rPr lang="en-US" sz="2400" dirty="0" err="1"/>
              <a:t>chưa</a:t>
            </a:r>
            <a:r>
              <a:rPr lang="en-US" sz="2400" dirty="0"/>
              <a:t> </a:t>
            </a:r>
            <a:r>
              <a:rPr lang="en-US" sz="2400" dirty="0" err="1"/>
              <a:t>ghi</a:t>
            </a:r>
            <a:r>
              <a:rPr lang="en-US" sz="2400" dirty="0"/>
              <a:t> </a:t>
            </a:r>
            <a:r>
              <a:rPr lang="en-US" sz="2400" dirty="0" err="1"/>
              <a:t>nhận</a:t>
            </a:r>
            <a:r>
              <a:rPr lang="en-US" sz="2400" dirty="0"/>
              <a:t> </a:t>
            </a:r>
            <a:r>
              <a:rPr lang="en-US" sz="2400" dirty="0" err="1"/>
              <a:t>tiền</a:t>
            </a:r>
            <a:r>
              <a:rPr lang="en-US" sz="2400" dirty="0"/>
              <a:t> </a:t>
            </a:r>
            <a:r>
              <a:rPr lang="en-US" sz="2400" dirty="0" err="1"/>
              <a:t>căn</a:t>
            </a:r>
            <a:r>
              <a:rPr lang="en-US" sz="2400" dirty="0"/>
              <a:t> </a:t>
            </a:r>
            <a:r>
              <a:rPr lang="en-US" sz="2400" dirty="0" err="1"/>
              <a:t>ngoại</a:t>
            </a:r>
            <a:r>
              <a:rPr lang="en-US" sz="2400" dirty="0"/>
              <a:t> </a:t>
            </a:r>
            <a:r>
              <a:rPr lang="en-US" sz="2400" dirty="0" err="1"/>
              <a:t>khoa</a:t>
            </a:r>
            <a:r>
              <a:rPr lang="en-US" sz="2400" dirty="0"/>
              <a:t> 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400" dirty="0" err="1"/>
              <a:t>Nội</a:t>
            </a:r>
            <a:r>
              <a:rPr lang="en-US" sz="2400" dirty="0"/>
              <a:t> </a:t>
            </a:r>
            <a:r>
              <a:rPr lang="en-US" sz="2400" dirty="0" err="1"/>
              <a:t>khoa</a:t>
            </a:r>
            <a:r>
              <a:rPr lang="en-US" sz="2400" dirty="0"/>
              <a:t>: </a:t>
            </a:r>
          </a:p>
          <a:p>
            <a:pPr lvl="1" algn="just">
              <a:lnSpc>
                <a:spcPct val="110000"/>
              </a:lnSpc>
              <a:spcBef>
                <a:spcPts val="0"/>
              </a:spcBef>
            </a:pPr>
            <a:r>
              <a:rPr lang="en-US" sz="2400" dirty="0" err="1"/>
              <a:t>Bệnh</a:t>
            </a:r>
            <a:r>
              <a:rPr lang="en-US" sz="2400" dirty="0"/>
              <a:t> </a:t>
            </a:r>
            <a:r>
              <a:rPr lang="en-US" sz="2400" dirty="0" err="1"/>
              <a:t>nhân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tiền</a:t>
            </a:r>
            <a:r>
              <a:rPr lang="en-US" sz="2400" dirty="0"/>
              <a:t> </a:t>
            </a:r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tăng</a:t>
            </a:r>
            <a:r>
              <a:rPr lang="en-US" sz="2400" dirty="0"/>
              <a:t> </a:t>
            </a:r>
            <a:r>
              <a:rPr lang="en-US" sz="2400" dirty="0" err="1"/>
              <a:t>huyết</a:t>
            </a:r>
            <a:r>
              <a:rPr lang="en-US" sz="2400" dirty="0"/>
              <a:t> </a:t>
            </a:r>
            <a:r>
              <a:rPr lang="en-US" sz="2400" dirty="0" err="1"/>
              <a:t>áp</a:t>
            </a:r>
            <a:r>
              <a:rPr lang="en-US" sz="2400" dirty="0"/>
              <a:t> 10 </a:t>
            </a:r>
            <a:r>
              <a:rPr lang="en-US" sz="2400" dirty="0" err="1"/>
              <a:t>năm</a:t>
            </a:r>
            <a:r>
              <a:rPr lang="en-US" sz="2400" dirty="0"/>
              <a:t>. </a:t>
            </a:r>
            <a:r>
              <a:rPr lang="en-US" sz="2400" dirty="0" err="1"/>
              <a:t>Cách</a:t>
            </a:r>
            <a:r>
              <a:rPr lang="en-US" sz="2400" dirty="0"/>
              <a:t> </a:t>
            </a:r>
            <a:r>
              <a:rPr lang="en-US" sz="2400" dirty="0" err="1"/>
              <a:t>đây</a:t>
            </a:r>
            <a:r>
              <a:rPr lang="en-US" sz="2400" dirty="0"/>
              <a:t> 10 </a:t>
            </a:r>
            <a:r>
              <a:rPr lang="en-US" sz="2400" dirty="0" err="1"/>
              <a:t>năm</a:t>
            </a:r>
            <a:r>
              <a:rPr lang="en-US" sz="2400" dirty="0"/>
              <a:t> </a:t>
            </a:r>
            <a:r>
              <a:rPr lang="en-US" sz="2400" dirty="0" err="1"/>
              <a:t>bệnh</a:t>
            </a:r>
            <a:r>
              <a:rPr lang="en-US" sz="2400" dirty="0"/>
              <a:t> </a:t>
            </a:r>
            <a:r>
              <a:rPr lang="en-US" sz="2400" dirty="0" err="1"/>
              <a:t>nhân</a:t>
            </a:r>
            <a:r>
              <a:rPr lang="en-US" sz="2400" dirty="0"/>
              <a:t> </a:t>
            </a:r>
            <a:r>
              <a:rPr lang="en-US" sz="2400" dirty="0" err="1"/>
              <a:t>đi</a:t>
            </a:r>
            <a:r>
              <a:rPr lang="en-US" sz="2400" dirty="0"/>
              <a:t> </a:t>
            </a:r>
            <a:r>
              <a:rPr lang="en-US" sz="2400" dirty="0" err="1"/>
              <a:t>kiểm</a:t>
            </a:r>
            <a:r>
              <a:rPr lang="en-US" sz="2400" dirty="0"/>
              <a:t> </a:t>
            </a:r>
            <a:r>
              <a:rPr lang="en-US" sz="2400" dirty="0" err="1"/>
              <a:t>tra</a:t>
            </a:r>
            <a:r>
              <a:rPr lang="en-US" sz="2400" dirty="0"/>
              <a:t> </a:t>
            </a:r>
            <a:r>
              <a:rPr lang="en-US" sz="2400" dirty="0" err="1"/>
              <a:t>sức</a:t>
            </a:r>
            <a:r>
              <a:rPr lang="en-US" sz="2400" dirty="0"/>
              <a:t> </a:t>
            </a:r>
            <a:r>
              <a:rPr lang="en-US" sz="2400" dirty="0" err="1"/>
              <a:t>khoẻ</a:t>
            </a:r>
            <a:r>
              <a:rPr lang="en-US" sz="2400" dirty="0"/>
              <a:t> </a:t>
            </a:r>
            <a:r>
              <a:rPr lang="en-US" sz="2400" dirty="0" err="1"/>
              <a:t>phát</a:t>
            </a:r>
            <a:r>
              <a:rPr lang="en-US" sz="2400" dirty="0"/>
              <a:t> </a:t>
            </a:r>
            <a:r>
              <a:rPr lang="en-US" sz="2400" dirty="0" err="1"/>
              <a:t>hiện</a:t>
            </a:r>
            <a:r>
              <a:rPr lang="en-US" sz="2400" dirty="0"/>
              <a:t> </a:t>
            </a:r>
            <a:r>
              <a:rPr lang="en-US" sz="2400" dirty="0" err="1"/>
              <a:t>huyết</a:t>
            </a:r>
            <a:r>
              <a:rPr lang="en-US" sz="2400" dirty="0"/>
              <a:t> </a:t>
            </a:r>
            <a:r>
              <a:rPr lang="en-US" sz="2400" dirty="0" err="1"/>
              <a:t>áp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160mmHg. </a:t>
            </a:r>
            <a:r>
              <a:rPr lang="en-US" sz="2400" dirty="0" err="1"/>
              <a:t>Bệnh</a:t>
            </a:r>
            <a:r>
              <a:rPr lang="en-US" sz="2400" dirty="0"/>
              <a:t> </a:t>
            </a:r>
            <a:r>
              <a:rPr lang="en-US" sz="2400" dirty="0" err="1"/>
              <a:t>nhân</a:t>
            </a:r>
            <a:r>
              <a:rPr lang="en-US" sz="2400" dirty="0"/>
              <a:t>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triệu</a:t>
            </a:r>
            <a:r>
              <a:rPr lang="en-US" sz="2400" dirty="0"/>
              <a:t> </a:t>
            </a:r>
            <a:r>
              <a:rPr lang="en-US" sz="2400" dirty="0" err="1"/>
              <a:t>chứng</a:t>
            </a:r>
            <a:r>
              <a:rPr lang="en-US" sz="2400" dirty="0"/>
              <a:t> </a:t>
            </a:r>
            <a:r>
              <a:rPr lang="en-US" sz="2400" dirty="0" err="1"/>
              <a:t>đau</a:t>
            </a:r>
            <a:r>
              <a:rPr lang="en-US" sz="2400" dirty="0"/>
              <a:t> </a:t>
            </a:r>
            <a:r>
              <a:rPr lang="en-US" sz="2400" dirty="0" err="1"/>
              <a:t>dầu</a:t>
            </a:r>
            <a:r>
              <a:rPr lang="en-US" sz="2400" dirty="0"/>
              <a:t> hay </a:t>
            </a:r>
            <a:r>
              <a:rPr lang="en-US" sz="2400" dirty="0" err="1"/>
              <a:t>chóng</a:t>
            </a:r>
            <a:r>
              <a:rPr lang="en-US" sz="2400" dirty="0"/>
              <a:t> </a:t>
            </a:r>
            <a:r>
              <a:rPr lang="en-US" sz="2400" dirty="0" err="1"/>
              <a:t>mặt</a:t>
            </a:r>
            <a:r>
              <a:rPr lang="en-US" sz="2400" dirty="0"/>
              <a:t>. </a:t>
            </a:r>
            <a:r>
              <a:rPr lang="en-US" sz="2400" dirty="0" err="1"/>
              <a:t>Bệnh</a:t>
            </a:r>
            <a:r>
              <a:rPr lang="en-US" sz="2400" dirty="0"/>
              <a:t> </a:t>
            </a:r>
            <a:r>
              <a:rPr lang="en-US" sz="2400" dirty="0" err="1"/>
              <a:t>nhân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dùng</a:t>
            </a:r>
            <a:r>
              <a:rPr lang="en-US" sz="2400" dirty="0"/>
              <a:t> </a:t>
            </a:r>
            <a:r>
              <a:rPr lang="en-US" sz="2400" dirty="0" err="1"/>
              <a:t>thuốc</a:t>
            </a:r>
            <a:r>
              <a:rPr lang="en-US" sz="2400" dirty="0"/>
              <a:t>, </a:t>
            </a:r>
            <a:r>
              <a:rPr lang="en-US" sz="2400" dirty="0" err="1"/>
              <a:t>bệnh</a:t>
            </a:r>
            <a:r>
              <a:rPr lang="en-US" sz="2400" dirty="0"/>
              <a:t> </a:t>
            </a:r>
            <a:r>
              <a:rPr lang="en-US" sz="2400" dirty="0" err="1"/>
              <a:t>nhân</a:t>
            </a:r>
            <a:r>
              <a:rPr lang="en-US" sz="2400" dirty="0"/>
              <a:t> </a:t>
            </a:r>
            <a:r>
              <a:rPr lang="en-US" sz="2400" dirty="0" err="1"/>
              <a:t>uống</a:t>
            </a:r>
            <a:r>
              <a:rPr lang="en-US" sz="2400" dirty="0"/>
              <a:t> </a:t>
            </a:r>
            <a:r>
              <a:rPr lang="en-US" sz="2400" dirty="0" err="1"/>
              <a:t>thuốc</a:t>
            </a:r>
            <a:r>
              <a:rPr lang="en-US" sz="2400" dirty="0"/>
              <a:t> </a:t>
            </a:r>
            <a:r>
              <a:rPr lang="en-US" sz="2400" dirty="0" err="1"/>
              <a:t>đều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liên</a:t>
            </a:r>
            <a:r>
              <a:rPr lang="en-US" sz="2400" dirty="0"/>
              <a:t> </a:t>
            </a:r>
            <a:r>
              <a:rPr lang="en-US" sz="2400" dirty="0" err="1"/>
              <a:t>tục</a:t>
            </a:r>
            <a:r>
              <a:rPr lang="en-US" sz="2400" dirty="0"/>
              <a:t>. </a:t>
            </a:r>
            <a:r>
              <a:rPr lang="en-US" sz="2400" dirty="0" err="1"/>
              <a:t>Huyết</a:t>
            </a:r>
            <a:r>
              <a:rPr lang="en-US" sz="2400" dirty="0"/>
              <a:t> </a:t>
            </a:r>
            <a:r>
              <a:rPr lang="en-US" sz="2400" dirty="0" err="1"/>
              <a:t>áp</a:t>
            </a:r>
            <a:r>
              <a:rPr lang="en-US" sz="2400" dirty="0"/>
              <a:t> </a:t>
            </a:r>
            <a:r>
              <a:rPr lang="en-US" sz="2400" dirty="0" err="1"/>
              <a:t>thường</a:t>
            </a:r>
            <a:r>
              <a:rPr lang="en-US" sz="2400" dirty="0"/>
              <a:t> </a:t>
            </a:r>
            <a:r>
              <a:rPr lang="en-US" sz="2400" dirty="0" err="1"/>
              <a:t>xuyên</a:t>
            </a:r>
            <a:r>
              <a:rPr lang="en-US" sz="2400" dirty="0"/>
              <a:t> </a:t>
            </a:r>
            <a:r>
              <a:rPr lang="en-US" sz="2400" dirty="0" err="1"/>
              <a:t>ghi</a:t>
            </a:r>
            <a:r>
              <a:rPr lang="en-US" sz="2400" dirty="0"/>
              <a:t> </a:t>
            </a:r>
            <a:r>
              <a:rPr lang="en-US" sz="2400" dirty="0" err="1"/>
              <a:t>nhận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130 – 140 mmHg.</a:t>
            </a:r>
          </a:p>
          <a:p>
            <a:pPr lvl="1" algn="just">
              <a:lnSpc>
                <a:spcPct val="110000"/>
              </a:lnSpc>
              <a:spcBef>
                <a:spcPts val="0"/>
              </a:spcBef>
            </a:pPr>
            <a:r>
              <a:rPr lang="en-US" sz="2400" dirty="0" err="1"/>
              <a:t>Cách</a:t>
            </a:r>
            <a:r>
              <a:rPr lang="en-US" sz="2400" dirty="0"/>
              <a:t> </a:t>
            </a:r>
            <a:r>
              <a:rPr lang="en-US" sz="2400" dirty="0" err="1"/>
              <a:t>đây</a:t>
            </a:r>
            <a:r>
              <a:rPr lang="en-US" sz="2400" dirty="0"/>
              <a:t> 1 </a:t>
            </a:r>
            <a:r>
              <a:rPr lang="en-US" sz="2400" dirty="0" err="1"/>
              <a:t>năm</a:t>
            </a:r>
            <a:r>
              <a:rPr lang="en-US" sz="2400" dirty="0"/>
              <a:t>, </a:t>
            </a:r>
            <a:r>
              <a:rPr lang="en-US" sz="2400" dirty="0" err="1"/>
              <a:t>bệnh</a:t>
            </a:r>
            <a:r>
              <a:rPr lang="en-US" sz="2400" dirty="0"/>
              <a:t> </a:t>
            </a:r>
            <a:r>
              <a:rPr lang="en-US" sz="2400" dirty="0" err="1"/>
              <a:t>nhân</a:t>
            </a:r>
            <a:r>
              <a:rPr lang="en-US" sz="2400" dirty="0"/>
              <a:t> </a:t>
            </a:r>
            <a:r>
              <a:rPr lang="en-US" sz="2400" dirty="0" err="1"/>
              <a:t>đang</a:t>
            </a:r>
            <a:r>
              <a:rPr lang="en-US" sz="2400" dirty="0"/>
              <a:t> </a:t>
            </a:r>
            <a:r>
              <a:rPr lang="en-US" sz="2400" dirty="0" err="1"/>
              <a:t>ngồi</a:t>
            </a:r>
            <a:r>
              <a:rPr lang="en-US" sz="2400" dirty="0"/>
              <a:t> </a:t>
            </a:r>
            <a:r>
              <a:rPr lang="en-US" sz="2400" dirty="0" err="1"/>
              <a:t>xem</a:t>
            </a:r>
            <a:r>
              <a:rPr lang="en-US" sz="2400" dirty="0"/>
              <a:t> </a:t>
            </a:r>
            <a:r>
              <a:rPr lang="en-US" sz="2400" dirty="0" err="1"/>
              <a:t>ti</a:t>
            </a:r>
            <a:r>
              <a:rPr lang="en-US" sz="2400" dirty="0"/>
              <a:t> vi, </a:t>
            </a:r>
            <a:r>
              <a:rPr lang="en-US" sz="2400" dirty="0" err="1"/>
              <a:t>đột</a:t>
            </a:r>
            <a:r>
              <a:rPr lang="en-US" sz="2400" dirty="0"/>
              <a:t> </a:t>
            </a:r>
            <a:r>
              <a:rPr lang="en-US" sz="2400" dirty="0" err="1"/>
              <a:t>ngột</a:t>
            </a:r>
            <a:r>
              <a:rPr lang="en-US" sz="2400" dirty="0"/>
              <a:t> </a:t>
            </a:r>
            <a:r>
              <a:rPr lang="en-US" sz="2400" dirty="0" err="1"/>
              <a:t>đau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dội</a:t>
            </a:r>
            <a:r>
              <a:rPr lang="en-US" sz="2400" dirty="0"/>
              <a:t> ở </a:t>
            </a:r>
            <a:r>
              <a:rPr lang="en-US" sz="2400" dirty="0" err="1"/>
              <a:t>vùng</a:t>
            </a:r>
            <a:r>
              <a:rPr lang="en-US" sz="2400" dirty="0"/>
              <a:t> </a:t>
            </a:r>
            <a:r>
              <a:rPr lang="en-US" sz="2400" dirty="0" err="1"/>
              <a:t>giữa</a:t>
            </a:r>
            <a:r>
              <a:rPr lang="en-US" sz="2400" dirty="0"/>
              <a:t> </a:t>
            </a:r>
            <a:r>
              <a:rPr lang="en-US" sz="2400" dirty="0" err="1"/>
              <a:t>ngực</a:t>
            </a:r>
            <a:r>
              <a:rPr lang="en-US" sz="2400" dirty="0"/>
              <a:t>,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lan</a:t>
            </a:r>
            <a:r>
              <a:rPr lang="en-US" sz="2400" dirty="0"/>
              <a:t>. </a:t>
            </a:r>
            <a:r>
              <a:rPr lang="en-US" sz="2400" dirty="0" err="1"/>
              <a:t>Cảm</a:t>
            </a:r>
            <a:r>
              <a:rPr lang="en-US" sz="2400" dirty="0"/>
              <a:t> </a:t>
            </a:r>
            <a:r>
              <a:rPr lang="en-US" sz="2400" dirty="0" err="1"/>
              <a:t>giác</a:t>
            </a:r>
            <a:r>
              <a:rPr lang="en-US" sz="2400" dirty="0"/>
              <a:t> </a:t>
            </a:r>
            <a:r>
              <a:rPr lang="en-US" sz="2400" dirty="0" err="1"/>
              <a:t>đau</a:t>
            </a:r>
            <a:r>
              <a:rPr lang="en-US" sz="2400" dirty="0"/>
              <a:t> </a:t>
            </a:r>
            <a:r>
              <a:rPr lang="en-US" sz="2400" dirty="0" err="1"/>
              <a:t>đè</a:t>
            </a:r>
            <a:r>
              <a:rPr lang="en-US" sz="2400" dirty="0"/>
              <a:t> </a:t>
            </a:r>
            <a:r>
              <a:rPr lang="en-US" sz="2400" dirty="0" err="1"/>
              <a:t>nặng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liên</a:t>
            </a:r>
            <a:r>
              <a:rPr lang="en-US" sz="2400" dirty="0"/>
              <a:t> </a:t>
            </a:r>
            <a:r>
              <a:rPr lang="en-US" sz="2400" dirty="0" err="1"/>
              <a:t>tục</a:t>
            </a:r>
            <a:r>
              <a:rPr lang="en-US" sz="2400" dirty="0"/>
              <a:t> </a:t>
            </a:r>
            <a:r>
              <a:rPr lang="en-US" sz="2400" dirty="0" err="1"/>
              <a:t>kèm</a:t>
            </a:r>
            <a:r>
              <a:rPr lang="en-US" sz="2400" dirty="0"/>
              <a:t> </a:t>
            </a:r>
            <a:r>
              <a:rPr lang="en-US" sz="2400" dirty="0" err="1"/>
              <a:t>theo</a:t>
            </a:r>
            <a:r>
              <a:rPr lang="en-US" sz="2400" dirty="0"/>
              <a:t> </a:t>
            </a:r>
            <a:r>
              <a:rPr lang="en-US" sz="2400" dirty="0" err="1"/>
              <a:t>vã</a:t>
            </a:r>
            <a:r>
              <a:rPr lang="en-US" sz="2400" dirty="0"/>
              <a:t> </a:t>
            </a:r>
            <a:r>
              <a:rPr lang="en-US" sz="2400" dirty="0" err="1"/>
              <a:t>mồ</a:t>
            </a:r>
            <a:r>
              <a:rPr lang="en-US" sz="2400" dirty="0"/>
              <a:t> </a:t>
            </a:r>
            <a:r>
              <a:rPr lang="en-US" sz="2400" dirty="0" err="1"/>
              <a:t>hôi</a:t>
            </a:r>
            <a:r>
              <a:rPr lang="en-US" sz="2400" dirty="0"/>
              <a:t> </a:t>
            </a:r>
            <a:r>
              <a:rPr lang="en-US" sz="2400" dirty="0" err="1"/>
              <a:t>nhiều</a:t>
            </a:r>
            <a:r>
              <a:rPr lang="en-US" sz="2400" dirty="0"/>
              <a:t>. </a:t>
            </a:r>
            <a:r>
              <a:rPr lang="en-US" sz="2400" dirty="0" err="1"/>
              <a:t>Bệnh</a:t>
            </a:r>
            <a:r>
              <a:rPr lang="en-US" sz="2400" dirty="0"/>
              <a:t> </a:t>
            </a:r>
            <a:r>
              <a:rPr lang="en-US" sz="2400" dirty="0" err="1"/>
              <a:t>nhân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người</a:t>
            </a:r>
            <a:r>
              <a:rPr lang="en-US" sz="2400" dirty="0"/>
              <a:t> </a:t>
            </a:r>
            <a:r>
              <a:rPr lang="en-US" sz="2400" dirty="0" err="1"/>
              <a:t>nhà</a:t>
            </a:r>
            <a:r>
              <a:rPr lang="en-US" sz="2400" dirty="0"/>
              <a:t> </a:t>
            </a:r>
            <a:r>
              <a:rPr lang="en-US" sz="2400" dirty="0" err="1"/>
              <a:t>đưa</a:t>
            </a:r>
            <a:r>
              <a:rPr lang="en-US" sz="2400" dirty="0"/>
              <a:t> </a:t>
            </a:r>
            <a:r>
              <a:rPr lang="en-US" sz="2400" dirty="0" err="1"/>
              <a:t>đến</a:t>
            </a:r>
            <a:r>
              <a:rPr lang="en-US" sz="2400" dirty="0"/>
              <a:t> </a:t>
            </a:r>
            <a:r>
              <a:rPr lang="en-US" sz="2400" dirty="0" err="1"/>
              <a:t>cấp</a:t>
            </a:r>
            <a:r>
              <a:rPr lang="en-US" sz="2400" dirty="0"/>
              <a:t> </a:t>
            </a:r>
            <a:r>
              <a:rPr lang="en-US" sz="2400" dirty="0" err="1"/>
              <a:t>cứu</a:t>
            </a:r>
            <a:r>
              <a:rPr lang="en-US" sz="2400" dirty="0"/>
              <a:t> </a:t>
            </a:r>
            <a:r>
              <a:rPr lang="en-US" sz="2400" dirty="0" err="1"/>
              <a:t>tại</a:t>
            </a:r>
            <a:r>
              <a:rPr lang="en-US" sz="2400" dirty="0"/>
              <a:t> </a:t>
            </a:r>
            <a:r>
              <a:rPr lang="en-US" sz="2400" dirty="0" err="1"/>
              <a:t>bệnh</a:t>
            </a:r>
            <a:r>
              <a:rPr lang="en-US" sz="2400" dirty="0"/>
              <a:t> </a:t>
            </a:r>
            <a:r>
              <a:rPr lang="en-US" sz="2400" dirty="0" err="1"/>
              <a:t>viện</a:t>
            </a:r>
            <a:r>
              <a:rPr lang="en-US" sz="2400" dirty="0"/>
              <a:t> 115. </a:t>
            </a:r>
            <a:r>
              <a:rPr lang="en-US" sz="2400" dirty="0" err="1"/>
              <a:t>Tại</a:t>
            </a:r>
            <a:r>
              <a:rPr lang="en-US" sz="2400" dirty="0"/>
              <a:t> </a:t>
            </a:r>
            <a:r>
              <a:rPr lang="en-US" sz="2400" dirty="0" err="1"/>
              <a:t>đây</a:t>
            </a:r>
            <a:r>
              <a:rPr lang="en-US" sz="2400" dirty="0"/>
              <a:t> </a:t>
            </a:r>
            <a:r>
              <a:rPr lang="en-US" sz="2400" dirty="0" err="1"/>
              <a:t>bệnh</a:t>
            </a:r>
            <a:r>
              <a:rPr lang="en-US" sz="2400" dirty="0"/>
              <a:t> </a:t>
            </a:r>
            <a:r>
              <a:rPr lang="en-US" sz="2400" dirty="0" err="1"/>
              <a:t>nhân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chẩn</a:t>
            </a:r>
            <a:r>
              <a:rPr lang="en-US" sz="2400" dirty="0"/>
              <a:t> </a:t>
            </a:r>
            <a:r>
              <a:rPr lang="en-US" sz="2400" dirty="0" err="1"/>
              <a:t>đoán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nhồi</a:t>
            </a:r>
            <a:r>
              <a:rPr lang="en-US" sz="2400" dirty="0"/>
              <a:t> </a:t>
            </a:r>
            <a:r>
              <a:rPr lang="en-US" sz="2400" dirty="0" err="1"/>
              <a:t>máu</a:t>
            </a:r>
            <a:r>
              <a:rPr lang="en-US" sz="2400" dirty="0"/>
              <a:t> </a:t>
            </a:r>
            <a:r>
              <a:rPr lang="en-US" sz="2400" dirty="0" err="1"/>
              <a:t>cơ</a:t>
            </a:r>
            <a:r>
              <a:rPr lang="en-US" sz="2400" dirty="0"/>
              <a:t> </a:t>
            </a:r>
            <a:r>
              <a:rPr lang="en-US" sz="2400" dirty="0" err="1"/>
              <a:t>tim</a:t>
            </a:r>
            <a:r>
              <a:rPr lang="en-US" sz="2400" dirty="0"/>
              <a:t> </a:t>
            </a:r>
            <a:r>
              <a:rPr lang="en-US" sz="2400" dirty="0" err="1"/>
              <a:t>cấp</a:t>
            </a:r>
            <a:r>
              <a:rPr lang="en-US" sz="2400" dirty="0"/>
              <a:t>. </a:t>
            </a:r>
            <a:r>
              <a:rPr lang="en-US" sz="2400" dirty="0" err="1"/>
              <a:t>Bệnh</a:t>
            </a:r>
            <a:r>
              <a:rPr lang="en-US" sz="2400" dirty="0"/>
              <a:t> </a:t>
            </a:r>
            <a:r>
              <a:rPr lang="en-US" sz="2400" dirty="0" err="1"/>
              <a:t>nhân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tư</a:t>
            </a:r>
            <a:r>
              <a:rPr lang="en-US" sz="2400" dirty="0"/>
              <a:t> </a:t>
            </a:r>
            <a:r>
              <a:rPr lang="en-US" sz="2400" dirty="0" err="1"/>
              <a:t>vấn</a:t>
            </a:r>
            <a:r>
              <a:rPr lang="en-US" sz="2400" dirty="0"/>
              <a:t> </a:t>
            </a:r>
            <a:r>
              <a:rPr lang="en-US" sz="2400" dirty="0" err="1"/>
              <a:t>chụp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can </a:t>
            </a:r>
            <a:r>
              <a:rPr lang="en-US" sz="2400" dirty="0" err="1"/>
              <a:t>thiệp</a:t>
            </a:r>
            <a:r>
              <a:rPr lang="en-US" sz="2400" dirty="0"/>
              <a:t> </a:t>
            </a:r>
            <a:r>
              <a:rPr lang="en-US" sz="2400" dirty="0" err="1"/>
              <a:t>động</a:t>
            </a:r>
            <a:r>
              <a:rPr lang="en-US" sz="2400" dirty="0"/>
              <a:t> </a:t>
            </a:r>
            <a:r>
              <a:rPr lang="en-US" sz="2400" dirty="0" err="1"/>
              <a:t>mạch</a:t>
            </a:r>
            <a:r>
              <a:rPr lang="en-US" sz="2400" dirty="0"/>
              <a:t> </a:t>
            </a:r>
            <a:r>
              <a:rPr lang="en-US" sz="2400" dirty="0" err="1"/>
              <a:t>vành</a:t>
            </a:r>
            <a:r>
              <a:rPr lang="en-US" sz="2400" dirty="0"/>
              <a:t>, </a:t>
            </a:r>
            <a:r>
              <a:rPr lang="en-US" sz="2400" dirty="0" err="1"/>
              <a:t>nhưng</a:t>
            </a:r>
            <a:r>
              <a:rPr lang="en-US" sz="2400" dirty="0"/>
              <a:t> do </a:t>
            </a:r>
            <a:r>
              <a:rPr lang="en-US" sz="2400" dirty="0" err="1"/>
              <a:t>điều</a:t>
            </a:r>
            <a:r>
              <a:rPr lang="en-US" sz="2400" dirty="0"/>
              <a:t> </a:t>
            </a:r>
            <a:r>
              <a:rPr lang="en-US" sz="2400" dirty="0" err="1"/>
              <a:t>kiện</a:t>
            </a:r>
            <a:r>
              <a:rPr lang="en-US" sz="2400" dirty="0"/>
              <a:t> </a:t>
            </a:r>
            <a:r>
              <a:rPr lang="en-US" sz="2400" dirty="0" err="1"/>
              <a:t>kinh</a:t>
            </a:r>
            <a:r>
              <a:rPr lang="en-US" sz="2400" dirty="0"/>
              <a:t> </a:t>
            </a:r>
            <a:r>
              <a:rPr lang="en-US" sz="2400" dirty="0" err="1"/>
              <a:t>tế</a:t>
            </a:r>
            <a:r>
              <a:rPr lang="en-US" sz="2400" dirty="0"/>
              <a:t> </a:t>
            </a:r>
            <a:r>
              <a:rPr lang="en-US" sz="2400" dirty="0" err="1"/>
              <a:t>khó</a:t>
            </a:r>
            <a:r>
              <a:rPr lang="en-US" sz="2400" dirty="0"/>
              <a:t> </a:t>
            </a:r>
            <a:r>
              <a:rPr lang="en-US" sz="2400" dirty="0" err="1"/>
              <a:t>khăn</a:t>
            </a:r>
            <a:r>
              <a:rPr lang="en-US" sz="2400" dirty="0"/>
              <a:t> </a:t>
            </a:r>
            <a:r>
              <a:rPr lang="en-US" sz="2400" dirty="0" err="1"/>
              <a:t>nên</a:t>
            </a:r>
            <a:r>
              <a:rPr lang="en-US" sz="2400" dirty="0"/>
              <a:t> </a:t>
            </a:r>
            <a:r>
              <a:rPr lang="en-US" sz="2400" dirty="0" err="1"/>
              <a:t>bệnh</a:t>
            </a:r>
            <a:r>
              <a:rPr lang="en-US" sz="2400" dirty="0"/>
              <a:t> </a:t>
            </a:r>
            <a:r>
              <a:rPr lang="en-US" sz="2400" dirty="0" err="1"/>
              <a:t>nhân</a:t>
            </a:r>
            <a:r>
              <a:rPr lang="en-US" sz="2400" dirty="0"/>
              <a:t> </a:t>
            </a:r>
            <a:r>
              <a:rPr lang="en-US" sz="2400" dirty="0" err="1"/>
              <a:t>chỉ</a:t>
            </a:r>
            <a:r>
              <a:rPr lang="en-US" sz="2400" dirty="0"/>
              <a:t> </a:t>
            </a:r>
            <a:r>
              <a:rPr lang="en-US" sz="2400" dirty="0" err="1"/>
              <a:t>muốn</a:t>
            </a:r>
            <a:r>
              <a:rPr lang="en-US" sz="2400" dirty="0"/>
              <a:t> </a:t>
            </a:r>
            <a:r>
              <a:rPr lang="en-US" sz="2400" dirty="0" err="1"/>
              <a:t>điều</a:t>
            </a:r>
            <a:r>
              <a:rPr lang="en-US" sz="2400" dirty="0"/>
              <a:t> </a:t>
            </a:r>
            <a:r>
              <a:rPr lang="en-US" sz="2400" dirty="0" err="1"/>
              <a:t>trị</a:t>
            </a:r>
            <a:r>
              <a:rPr lang="en-US" sz="2400" dirty="0"/>
              <a:t> </a:t>
            </a:r>
            <a:r>
              <a:rPr lang="en-US" sz="2400" dirty="0" err="1"/>
              <a:t>bằng</a:t>
            </a:r>
            <a:r>
              <a:rPr lang="en-US" sz="2400" dirty="0"/>
              <a:t> </a:t>
            </a:r>
            <a:r>
              <a:rPr lang="en-US" sz="2400" dirty="0" err="1"/>
              <a:t>thuốc</a:t>
            </a:r>
            <a:r>
              <a:rPr lang="en-US" sz="2400" dirty="0"/>
              <a:t>. </a:t>
            </a:r>
            <a:r>
              <a:rPr lang="en-US" sz="2400" dirty="0" err="1"/>
              <a:t>Từ</a:t>
            </a:r>
            <a:r>
              <a:rPr lang="en-US" sz="2400" dirty="0"/>
              <a:t> </a:t>
            </a:r>
            <a:r>
              <a:rPr lang="en-US" sz="2400" dirty="0" err="1"/>
              <a:t>đó</a:t>
            </a:r>
            <a:r>
              <a:rPr lang="en-US" sz="2400" dirty="0"/>
              <a:t> </a:t>
            </a:r>
            <a:r>
              <a:rPr lang="en-US" sz="2400" dirty="0" err="1"/>
              <a:t>đến</a:t>
            </a:r>
            <a:r>
              <a:rPr lang="en-US" sz="2400" dirty="0"/>
              <a:t> nay </a:t>
            </a:r>
            <a:r>
              <a:rPr lang="en-US" sz="2400" dirty="0" err="1"/>
              <a:t>bệnh</a:t>
            </a:r>
            <a:r>
              <a:rPr lang="en-US" sz="2400" dirty="0"/>
              <a:t> </a:t>
            </a:r>
            <a:r>
              <a:rPr lang="en-US" sz="2400" dirty="0" err="1"/>
              <a:t>nhân</a:t>
            </a:r>
            <a:r>
              <a:rPr lang="en-US" sz="2400" dirty="0"/>
              <a:t> </a:t>
            </a:r>
            <a:r>
              <a:rPr lang="en-US" sz="2400" dirty="0" err="1"/>
              <a:t>uống</a:t>
            </a:r>
            <a:r>
              <a:rPr lang="en-US" sz="2400" dirty="0"/>
              <a:t> </a:t>
            </a:r>
            <a:r>
              <a:rPr lang="en-US" sz="2400" dirty="0" err="1"/>
              <a:t>thuốc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tái</a:t>
            </a:r>
            <a:r>
              <a:rPr lang="en-US" sz="2400" dirty="0"/>
              <a:t> </a:t>
            </a:r>
            <a:r>
              <a:rPr lang="en-US" sz="2400" dirty="0" err="1"/>
              <a:t>khám</a:t>
            </a:r>
            <a:r>
              <a:rPr lang="en-US" sz="2400" dirty="0"/>
              <a:t> </a:t>
            </a:r>
            <a:r>
              <a:rPr lang="en-US" sz="2400" dirty="0" err="1"/>
              <a:t>tại</a:t>
            </a:r>
            <a:r>
              <a:rPr lang="en-US" sz="2400" dirty="0"/>
              <a:t> </a:t>
            </a:r>
            <a:r>
              <a:rPr lang="en-US" sz="2400" dirty="0" err="1"/>
              <a:t>bệnh</a:t>
            </a:r>
            <a:r>
              <a:rPr lang="en-US" sz="2400" dirty="0"/>
              <a:t> </a:t>
            </a:r>
            <a:r>
              <a:rPr lang="en-US" sz="2400" dirty="0" err="1"/>
              <a:t>viện</a:t>
            </a:r>
            <a:r>
              <a:rPr lang="en-US" sz="2400" dirty="0"/>
              <a:t> 115. </a:t>
            </a:r>
            <a:r>
              <a:rPr lang="en-US" sz="2400" dirty="0" err="1"/>
              <a:t>Khoảng</a:t>
            </a:r>
            <a:r>
              <a:rPr lang="en-US" sz="2400" dirty="0"/>
              <a:t> 6 </a:t>
            </a:r>
            <a:r>
              <a:rPr lang="en-US" sz="2400" dirty="0" err="1"/>
              <a:t>tháng</a:t>
            </a:r>
            <a:r>
              <a:rPr lang="en-US" sz="2400" dirty="0"/>
              <a:t> nay </a:t>
            </a:r>
            <a:r>
              <a:rPr lang="en-US" sz="2400" dirty="0" err="1"/>
              <a:t>bệnh</a:t>
            </a:r>
            <a:r>
              <a:rPr lang="en-US" sz="2400" dirty="0"/>
              <a:t> </a:t>
            </a:r>
            <a:r>
              <a:rPr lang="en-US" sz="2400" dirty="0" err="1"/>
              <a:t>nhân</a:t>
            </a:r>
            <a:r>
              <a:rPr lang="en-US" sz="2400" dirty="0"/>
              <a:t>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đến</a:t>
            </a:r>
            <a:r>
              <a:rPr lang="en-US" sz="2400" dirty="0"/>
              <a:t> </a:t>
            </a:r>
            <a:r>
              <a:rPr lang="en-US" sz="2400" dirty="0" err="1"/>
              <a:t>khám</a:t>
            </a:r>
            <a:r>
              <a:rPr lang="en-US" sz="2400" dirty="0"/>
              <a:t> </a:t>
            </a:r>
            <a:r>
              <a:rPr lang="en-US" sz="2400" dirty="0" err="1"/>
              <a:t>nữa</a:t>
            </a:r>
            <a:r>
              <a:rPr lang="en-US" sz="2400" dirty="0"/>
              <a:t> </a:t>
            </a:r>
            <a:r>
              <a:rPr lang="en-US" sz="2400" dirty="0" err="1"/>
              <a:t>mà</a:t>
            </a:r>
            <a:r>
              <a:rPr lang="en-US" sz="2400" dirty="0"/>
              <a:t> </a:t>
            </a:r>
            <a:r>
              <a:rPr lang="en-US" sz="2400" dirty="0" err="1"/>
              <a:t>dùng</a:t>
            </a:r>
            <a:r>
              <a:rPr lang="en-US" sz="2400" dirty="0"/>
              <a:t> </a:t>
            </a:r>
            <a:r>
              <a:rPr lang="en-US" sz="2400" dirty="0" err="1"/>
              <a:t>toa</a:t>
            </a:r>
            <a:r>
              <a:rPr lang="en-US" sz="2400" dirty="0"/>
              <a:t> </a:t>
            </a:r>
            <a:r>
              <a:rPr lang="en-US" sz="2400" dirty="0" err="1"/>
              <a:t>đang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đề</a:t>
            </a:r>
            <a:r>
              <a:rPr lang="en-US" sz="2400" dirty="0"/>
              <a:t> </a:t>
            </a:r>
            <a:r>
              <a:rPr lang="en-US" sz="2400" dirty="0" err="1"/>
              <a:t>mua</a:t>
            </a:r>
            <a:r>
              <a:rPr lang="en-US" sz="2400" dirty="0"/>
              <a:t> </a:t>
            </a:r>
            <a:r>
              <a:rPr lang="en-US" sz="2400" dirty="0" err="1"/>
              <a:t>thuốc</a:t>
            </a:r>
            <a:r>
              <a:rPr lang="en-US" sz="2400" dirty="0"/>
              <a:t> </a:t>
            </a:r>
            <a:r>
              <a:rPr lang="en-US" sz="2400" dirty="0" err="1"/>
              <a:t>uống</a:t>
            </a:r>
            <a:r>
              <a:rPr lang="en-US" sz="2400" dirty="0"/>
              <a:t>. </a:t>
            </a:r>
            <a:r>
              <a:rPr lang="en-US" sz="2400" dirty="0" err="1"/>
              <a:t>Bệnh</a:t>
            </a:r>
            <a:r>
              <a:rPr lang="en-US" sz="2400" dirty="0"/>
              <a:t> </a:t>
            </a:r>
            <a:r>
              <a:rPr lang="en-US" sz="2400" dirty="0" err="1"/>
              <a:t>nhân</a:t>
            </a:r>
            <a:r>
              <a:rPr lang="en-US" sz="2400" dirty="0"/>
              <a:t>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xuất</a:t>
            </a:r>
            <a:r>
              <a:rPr lang="en-US" sz="2400" dirty="0"/>
              <a:t> </a:t>
            </a:r>
            <a:r>
              <a:rPr lang="en-US" sz="2400" dirty="0" err="1"/>
              <a:t>hiện</a:t>
            </a:r>
            <a:r>
              <a:rPr lang="en-US" sz="2400" dirty="0"/>
              <a:t> </a:t>
            </a:r>
            <a:r>
              <a:rPr lang="en-US" sz="2400" dirty="0" err="1"/>
              <a:t>cơn</a:t>
            </a:r>
            <a:r>
              <a:rPr lang="en-US" sz="2400" dirty="0"/>
              <a:t> </a:t>
            </a:r>
            <a:r>
              <a:rPr lang="en-US" sz="2400" dirty="0" err="1"/>
              <a:t>đau</a:t>
            </a:r>
            <a:r>
              <a:rPr lang="en-US" sz="2400" dirty="0"/>
              <a:t> </a:t>
            </a:r>
            <a:r>
              <a:rPr lang="en-US" sz="2400" dirty="0" err="1"/>
              <a:t>ngực</a:t>
            </a:r>
            <a:r>
              <a:rPr lang="en-US" sz="24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71AF2-13AA-4FBC-A979-6FA96768418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579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50376"/>
            <a:ext cx="10515600" cy="62710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IV. </a:t>
            </a:r>
            <a:r>
              <a:rPr lang="en-US" b="1" dirty="0" err="1"/>
              <a:t>Tiền</a:t>
            </a:r>
            <a:r>
              <a:rPr lang="en-US" b="1" dirty="0"/>
              <a:t> </a:t>
            </a:r>
            <a:r>
              <a:rPr lang="en-US" b="1" dirty="0" err="1"/>
              <a:t>căn</a:t>
            </a:r>
            <a:endParaRPr lang="en-US" b="1" dirty="0"/>
          </a:p>
          <a:p>
            <a:pPr marL="0" indent="0">
              <a:buNone/>
            </a:pPr>
            <a:r>
              <a:rPr lang="vi-VN" b="1" dirty="0"/>
              <a:t>1 Bản thân:</a:t>
            </a:r>
            <a:endParaRPr lang="en-US" b="1" dirty="0"/>
          </a:p>
          <a:p>
            <a:pPr lvl="0"/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căn</a:t>
            </a:r>
            <a:r>
              <a:rPr lang="en-US" dirty="0"/>
              <a:t> </a:t>
            </a:r>
            <a:r>
              <a:rPr lang="en-US" dirty="0" err="1"/>
              <a:t>tiểu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Ngoài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ở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ăn</a:t>
            </a:r>
            <a:r>
              <a:rPr lang="en-US" dirty="0"/>
              <a:t> </a:t>
            </a:r>
            <a:r>
              <a:rPr lang="en-US" dirty="0" err="1"/>
              <a:t>mặn</a:t>
            </a:r>
            <a:r>
              <a:rPr lang="en-US" dirty="0"/>
              <a:t>,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uống</a:t>
            </a:r>
            <a:r>
              <a:rPr lang="en-US" dirty="0"/>
              <a:t> </a:t>
            </a:r>
            <a:r>
              <a:rPr lang="en-US" dirty="0" err="1"/>
              <a:t>rượu</a:t>
            </a:r>
            <a:r>
              <a:rPr lang="en-US" dirty="0"/>
              <a:t> </a:t>
            </a:r>
            <a:r>
              <a:rPr lang="en-US" dirty="0" err="1"/>
              <a:t>bia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hút</a:t>
            </a:r>
            <a:r>
              <a:rPr lang="en-US" dirty="0"/>
              <a:t> </a:t>
            </a:r>
            <a:r>
              <a:rPr lang="en-US" dirty="0" err="1"/>
              <a:t>thuốc</a:t>
            </a:r>
            <a:r>
              <a:rPr lang="en-US" dirty="0"/>
              <a:t> </a:t>
            </a:r>
            <a:r>
              <a:rPr lang="en-US" dirty="0" err="1"/>
              <a:t>lá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Ngoài</a:t>
            </a:r>
            <a:r>
              <a:rPr lang="en-US" dirty="0"/>
              <a:t> </a:t>
            </a:r>
            <a:r>
              <a:rPr lang="en-US" dirty="0" err="1"/>
              <a:t>thuốc</a:t>
            </a:r>
            <a:r>
              <a:rPr lang="en-US" dirty="0"/>
              <a:t> </a:t>
            </a:r>
            <a:r>
              <a:rPr lang="en-US" dirty="0" err="1"/>
              <a:t>tim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uống</a:t>
            </a:r>
            <a:r>
              <a:rPr lang="en-US" dirty="0"/>
              <a:t>,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thuốc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.</a:t>
            </a:r>
          </a:p>
          <a:p>
            <a:r>
              <a:rPr lang="en-US" dirty="0" err="1"/>
              <a:t>Dị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: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căn</a:t>
            </a:r>
            <a:r>
              <a:rPr lang="en-US" dirty="0"/>
              <a:t> </a:t>
            </a:r>
            <a:r>
              <a:rPr lang="en-US" dirty="0" err="1"/>
              <a:t>dị</a:t>
            </a:r>
            <a:r>
              <a:rPr lang="en-US" dirty="0"/>
              <a:t> </a:t>
            </a:r>
            <a:r>
              <a:rPr lang="en-US" dirty="0" err="1"/>
              <a:t>ứng</a:t>
            </a:r>
            <a:endParaRPr lang="en-US" dirty="0"/>
          </a:p>
          <a:p>
            <a:r>
              <a:rPr lang="en-US" dirty="0" err="1"/>
              <a:t>Thuốc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: Valsartan 80mg 1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uống</a:t>
            </a:r>
            <a:r>
              <a:rPr lang="en-US" dirty="0"/>
              <a:t> </a:t>
            </a:r>
            <a:r>
              <a:rPr lang="en-US" dirty="0" err="1"/>
              <a:t>sáng</a:t>
            </a:r>
            <a:r>
              <a:rPr lang="en-US" dirty="0"/>
              <a:t>, Carvedilol 6,25mg 1 </a:t>
            </a:r>
            <a:r>
              <a:rPr lang="en-US" dirty="0" err="1"/>
              <a:t>viên</a:t>
            </a:r>
            <a:r>
              <a:rPr lang="en-US" dirty="0"/>
              <a:t> x 2 </a:t>
            </a:r>
            <a:r>
              <a:rPr lang="en-US" dirty="0" err="1"/>
              <a:t>uống</a:t>
            </a:r>
            <a:r>
              <a:rPr lang="en-US" dirty="0"/>
              <a:t>, </a:t>
            </a:r>
            <a:r>
              <a:rPr lang="en-US" dirty="0" err="1"/>
              <a:t>Clopidogel</a:t>
            </a:r>
            <a:r>
              <a:rPr lang="en-US" dirty="0"/>
              <a:t> 75mg 1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uống</a:t>
            </a:r>
            <a:r>
              <a:rPr lang="en-US" dirty="0"/>
              <a:t>, </a:t>
            </a:r>
            <a:r>
              <a:rPr lang="en-US" dirty="0" err="1"/>
              <a:t>Rosuvastatin</a:t>
            </a:r>
            <a:r>
              <a:rPr lang="en-US" dirty="0"/>
              <a:t> 20mg 1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uống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dirty="0"/>
              <a:t>2 </a:t>
            </a:r>
            <a:r>
              <a:rPr lang="vi-VN" b="1" dirty="0"/>
              <a:t>Gia đình</a:t>
            </a:r>
            <a:r>
              <a:rPr lang="en-US" b="1" dirty="0"/>
              <a:t>:</a:t>
            </a:r>
          </a:p>
          <a:p>
            <a:pPr lvl="0"/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ai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triệu</a:t>
            </a:r>
            <a:r>
              <a:rPr lang="en-US" dirty="0"/>
              <a:t> </a:t>
            </a:r>
            <a:r>
              <a:rPr lang="en-US" dirty="0" err="1"/>
              <a:t>chứng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thân</a:t>
            </a:r>
            <a:r>
              <a:rPr lang="en-US" dirty="0"/>
              <a:t> </a:t>
            </a:r>
            <a:r>
              <a:rPr lang="en-US" dirty="0" err="1"/>
              <a:t>mắc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huyết</a:t>
            </a:r>
            <a:r>
              <a:rPr lang="en-US" dirty="0"/>
              <a:t> </a:t>
            </a:r>
            <a:r>
              <a:rPr lang="en-US" dirty="0" err="1"/>
              <a:t>áp</a:t>
            </a:r>
            <a:r>
              <a:rPr lang="en-US" dirty="0"/>
              <a:t>,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vành</a:t>
            </a:r>
            <a:r>
              <a:rPr lang="en-US" dirty="0"/>
              <a:t>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sớm</a:t>
            </a:r>
            <a:r>
              <a:rPr lang="en-US" dirty="0"/>
              <a:t>  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71AF2-13AA-4FBC-A979-6FA96768418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355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50376"/>
            <a:ext cx="10515600" cy="62710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V. </a:t>
            </a:r>
            <a:r>
              <a:rPr lang="en-US" b="1" dirty="0" err="1"/>
              <a:t>Lược</a:t>
            </a:r>
            <a:r>
              <a:rPr lang="en-US" b="1" dirty="0"/>
              <a:t> qua </a:t>
            </a:r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cơ</a:t>
            </a:r>
            <a:r>
              <a:rPr lang="en-US" b="1" dirty="0"/>
              <a:t> </a:t>
            </a:r>
            <a:r>
              <a:rPr lang="en-US" b="1" dirty="0" err="1"/>
              <a:t>quan</a:t>
            </a:r>
            <a:endParaRPr lang="en-US" b="1" dirty="0"/>
          </a:p>
          <a:p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than </a:t>
            </a:r>
            <a:r>
              <a:rPr lang="en-US" dirty="0" err="1"/>
              <a:t>phiền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mệt</a:t>
            </a:r>
            <a:r>
              <a:rPr lang="en-US" dirty="0"/>
              <a:t> </a:t>
            </a:r>
            <a:r>
              <a:rPr lang="en-US" dirty="0" err="1"/>
              <a:t>mỏi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hồi</a:t>
            </a:r>
            <a:r>
              <a:rPr lang="en-US" dirty="0"/>
              <a:t> </a:t>
            </a:r>
            <a:r>
              <a:rPr lang="en-US" dirty="0" err="1"/>
              <a:t>hộp</a:t>
            </a:r>
            <a:r>
              <a:rPr lang="en-US" dirty="0"/>
              <a:t>. </a:t>
            </a:r>
          </a:p>
          <a:p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đau</a:t>
            </a:r>
            <a:r>
              <a:rPr lang="en-US" dirty="0"/>
              <a:t> </a:t>
            </a:r>
            <a:r>
              <a:rPr lang="en-US" dirty="0" err="1"/>
              <a:t>ngực</a:t>
            </a:r>
            <a:r>
              <a:rPr lang="en-US" dirty="0"/>
              <a:t>. </a:t>
            </a:r>
          </a:p>
          <a:p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sốt</a:t>
            </a:r>
            <a:r>
              <a:rPr lang="en-US" dirty="0"/>
              <a:t>. </a:t>
            </a:r>
          </a:p>
          <a:p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ho.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71AF2-13AA-4FBC-A979-6FA96768418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264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50376"/>
            <a:ext cx="10515600" cy="62710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V. </a:t>
            </a:r>
            <a:r>
              <a:rPr lang="en-US" b="1" dirty="0" err="1"/>
              <a:t>Khám</a:t>
            </a:r>
            <a:endParaRPr lang="en-US" b="1" dirty="0"/>
          </a:p>
          <a:p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: </a:t>
            </a:r>
            <a:r>
              <a:rPr lang="en-US" dirty="0" err="1"/>
              <a:t>mạch</a:t>
            </a:r>
            <a:r>
              <a:rPr lang="en-US" dirty="0"/>
              <a:t> 100 </a:t>
            </a:r>
            <a:r>
              <a:rPr lang="en-US" dirty="0" err="1"/>
              <a:t>lần</a:t>
            </a:r>
            <a:r>
              <a:rPr lang="en-US" dirty="0"/>
              <a:t>/ </a:t>
            </a:r>
            <a:r>
              <a:rPr lang="en-US" dirty="0" err="1"/>
              <a:t>phút</a:t>
            </a:r>
            <a:r>
              <a:rPr lang="en-US" dirty="0"/>
              <a:t>, </a:t>
            </a:r>
            <a:r>
              <a:rPr lang="en-US" dirty="0" err="1"/>
              <a:t>huyết</a:t>
            </a:r>
            <a:r>
              <a:rPr lang="en-US" dirty="0"/>
              <a:t> </a:t>
            </a:r>
            <a:r>
              <a:rPr lang="en-US" dirty="0" err="1"/>
              <a:t>áp</a:t>
            </a:r>
            <a:r>
              <a:rPr lang="en-US" dirty="0"/>
              <a:t> 120/70mmHg, </a:t>
            </a:r>
            <a:r>
              <a:rPr lang="en-US" dirty="0" err="1"/>
              <a:t>nhịp</a:t>
            </a:r>
            <a:r>
              <a:rPr lang="en-US" dirty="0"/>
              <a:t> </a:t>
            </a:r>
            <a:r>
              <a:rPr lang="en-US" dirty="0" err="1"/>
              <a:t>thở</a:t>
            </a:r>
            <a:r>
              <a:rPr lang="en-US" dirty="0"/>
              <a:t> 18 </a:t>
            </a:r>
            <a:r>
              <a:rPr lang="en-US" dirty="0" err="1"/>
              <a:t>lần</a:t>
            </a:r>
            <a:r>
              <a:rPr lang="en-US" dirty="0"/>
              <a:t>/ </a:t>
            </a:r>
            <a:r>
              <a:rPr lang="en-US" dirty="0" err="1"/>
              <a:t>phút</a:t>
            </a:r>
            <a:r>
              <a:rPr lang="en-US" dirty="0"/>
              <a:t>, </a:t>
            </a:r>
            <a:r>
              <a:rPr lang="en-US" dirty="0" err="1"/>
              <a:t>nhiệt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37</a:t>
            </a:r>
            <a:r>
              <a:rPr lang="en-US" baseline="30000" dirty="0"/>
              <a:t>o</a:t>
            </a:r>
            <a:r>
              <a:rPr lang="en-US" dirty="0"/>
              <a:t>C</a:t>
            </a:r>
          </a:p>
          <a:p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quát</a:t>
            </a:r>
            <a:endParaRPr lang="en-US" dirty="0"/>
          </a:p>
          <a:p>
            <a:pPr lvl="1"/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160cm, </a:t>
            </a:r>
            <a:r>
              <a:rPr lang="en-US" dirty="0" err="1"/>
              <a:t>cân</a:t>
            </a:r>
            <a:r>
              <a:rPr lang="en-US" dirty="0"/>
              <a:t> </a:t>
            </a:r>
            <a:r>
              <a:rPr lang="en-US" dirty="0" err="1"/>
              <a:t>nặng</a:t>
            </a:r>
            <a:r>
              <a:rPr lang="en-US" dirty="0"/>
              <a:t> 58kg </a:t>
            </a:r>
          </a:p>
          <a:p>
            <a:pPr lvl="1"/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ở </a:t>
            </a:r>
            <a:r>
              <a:rPr lang="en-US" dirty="0" err="1"/>
              <a:t>tư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ngồi</a:t>
            </a:r>
            <a:r>
              <a:rPr lang="en-US" dirty="0"/>
              <a:t> </a:t>
            </a:r>
            <a:r>
              <a:rPr lang="en-US" dirty="0" err="1"/>
              <a:t>tỉnh</a:t>
            </a:r>
            <a:r>
              <a:rPr lang="en-US" dirty="0"/>
              <a:t> </a:t>
            </a:r>
            <a:r>
              <a:rPr lang="en-US" dirty="0" err="1"/>
              <a:t>táo</a:t>
            </a:r>
            <a:r>
              <a:rPr lang="en-US" dirty="0"/>
              <a:t>,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xúc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thở</a:t>
            </a:r>
            <a:r>
              <a:rPr lang="en-US" dirty="0"/>
              <a:t> </a:t>
            </a:r>
            <a:r>
              <a:rPr lang="en-US" dirty="0" err="1"/>
              <a:t>êm</a:t>
            </a:r>
            <a:r>
              <a:rPr lang="en-US" dirty="0"/>
              <a:t>, chi </a:t>
            </a:r>
            <a:r>
              <a:rPr lang="en-US" dirty="0" err="1"/>
              <a:t>ấm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rõ</a:t>
            </a:r>
            <a:endParaRPr lang="en-US" dirty="0"/>
          </a:p>
          <a:p>
            <a:pPr lvl="1"/>
            <a:r>
              <a:rPr lang="en-US" dirty="0"/>
              <a:t>Da </a:t>
            </a:r>
            <a:r>
              <a:rPr lang="en-US" dirty="0" err="1"/>
              <a:t>niêm</a:t>
            </a:r>
            <a:r>
              <a:rPr lang="en-US" dirty="0"/>
              <a:t> </a:t>
            </a:r>
            <a:r>
              <a:rPr lang="en-US" dirty="0" err="1"/>
              <a:t>hồng</a:t>
            </a:r>
            <a:r>
              <a:rPr lang="en-US" dirty="0"/>
              <a:t>, </a:t>
            </a:r>
          </a:p>
          <a:p>
            <a:pPr lvl="1"/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dấu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huyết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Phù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ấn</a:t>
            </a:r>
            <a:r>
              <a:rPr lang="en-US" dirty="0"/>
              <a:t> </a:t>
            </a:r>
            <a:r>
              <a:rPr lang="en-US" dirty="0" err="1"/>
              <a:t>lõm</a:t>
            </a:r>
            <a:r>
              <a:rPr lang="en-US" dirty="0"/>
              <a:t> ở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chân</a:t>
            </a:r>
            <a:endParaRPr lang="en-US" dirty="0"/>
          </a:p>
          <a:p>
            <a:r>
              <a:rPr lang="en-US" dirty="0" err="1"/>
              <a:t>Khám</a:t>
            </a:r>
            <a:r>
              <a:rPr lang="en-US" dirty="0"/>
              <a:t> </a:t>
            </a:r>
            <a:r>
              <a:rPr lang="en-US" dirty="0" err="1"/>
              <a:t>vùng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 dirty="0" err="1"/>
              <a:t>cổ</a:t>
            </a:r>
            <a:endParaRPr lang="en-US" dirty="0"/>
          </a:p>
          <a:p>
            <a:pPr lvl="2"/>
            <a:r>
              <a:rPr lang="en-US" dirty="0" err="1"/>
              <a:t>Tuyến</a:t>
            </a:r>
            <a:r>
              <a:rPr lang="en-US" dirty="0"/>
              <a:t> </a:t>
            </a:r>
            <a:r>
              <a:rPr lang="en-US" dirty="0" err="1"/>
              <a:t>giáp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to</a:t>
            </a:r>
          </a:p>
          <a:p>
            <a:pPr lvl="2"/>
            <a:r>
              <a:rPr lang="en-US" dirty="0" err="1"/>
              <a:t>Tĩnh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cổ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nổi</a:t>
            </a:r>
            <a:r>
              <a:rPr lang="en-US" dirty="0"/>
              <a:t> ở </a:t>
            </a:r>
            <a:r>
              <a:rPr lang="en-US" dirty="0" err="1"/>
              <a:t>tư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45 </a:t>
            </a:r>
            <a:r>
              <a:rPr lang="en-US" dirty="0" err="1"/>
              <a:t>độ</a:t>
            </a:r>
            <a:r>
              <a:rPr lang="en-US" dirty="0"/>
              <a:t> </a:t>
            </a:r>
          </a:p>
          <a:p>
            <a:pPr lvl="2"/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âm</a:t>
            </a:r>
            <a:r>
              <a:rPr lang="en-US" dirty="0"/>
              <a:t> </a:t>
            </a:r>
            <a:r>
              <a:rPr lang="en-US" dirty="0" err="1"/>
              <a:t>thổi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cảnh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71AF2-13AA-4FBC-A979-6FA96768418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890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50376"/>
            <a:ext cx="10515600" cy="62710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V. </a:t>
            </a:r>
            <a:r>
              <a:rPr lang="en-US" b="1" dirty="0" err="1"/>
              <a:t>Khám</a:t>
            </a:r>
            <a:endParaRPr lang="en-US" b="1" dirty="0"/>
          </a:p>
          <a:p>
            <a:pPr lvl="0"/>
            <a:r>
              <a:rPr lang="en-US" dirty="0" err="1"/>
              <a:t>Ngực</a:t>
            </a:r>
            <a:endParaRPr lang="en-US" dirty="0"/>
          </a:p>
          <a:p>
            <a:pPr lvl="1"/>
            <a:r>
              <a:rPr lang="en-US" dirty="0" err="1"/>
              <a:t>Ngực</a:t>
            </a:r>
            <a:r>
              <a:rPr lang="en-US" dirty="0"/>
              <a:t> </a:t>
            </a:r>
            <a:r>
              <a:rPr lang="en-US" dirty="0" err="1"/>
              <a:t>cân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di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nhịp</a:t>
            </a:r>
            <a:r>
              <a:rPr lang="en-US" dirty="0"/>
              <a:t> </a:t>
            </a:r>
            <a:r>
              <a:rPr lang="en-US" dirty="0" err="1"/>
              <a:t>thở</a:t>
            </a:r>
            <a:r>
              <a:rPr lang="en-US" dirty="0"/>
              <a:t>.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ngực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thường</a:t>
            </a:r>
            <a:endParaRPr lang="en-US" dirty="0"/>
          </a:p>
          <a:p>
            <a:pPr lvl="1"/>
            <a:r>
              <a:rPr lang="en-US" dirty="0"/>
              <a:t>Tim</a:t>
            </a:r>
          </a:p>
          <a:p>
            <a:pPr lvl="2"/>
            <a:r>
              <a:rPr lang="en-US" dirty="0" err="1"/>
              <a:t>Mỏm</a:t>
            </a:r>
            <a:r>
              <a:rPr lang="en-US" dirty="0"/>
              <a:t> </a:t>
            </a:r>
            <a:r>
              <a:rPr lang="en-US" dirty="0" err="1"/>
              <a:t>tim</a:t>
            </a:r>
            <a:r>
              <a:rPr lang="en-US" dirty="0"/>
              <a:t> ở </a:t>
            </a:r>
            <a:r>
              <a:rPr lang="en-US" dirty="0" err="1"/>
              <a:t>khoảng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sườn</a:t>
            </a:r>
            <a:r>
              <a:rPr lang="en-US" dirty="0"/>
              <a:t> VI,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nách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.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đập</a:t>
            </a:r>
            <a:r>
              <a:rPr lang="en-US" dirty="0"/>
              <a:t> </a:t>
            </a:r>
            <a:r>
              <a:rPr lang="en-US" dirty="0" err="1"/>
              <a:t>mỏm</a:t>
            </a:r>
            <a:r>
              <a:rPr lang="en-US" dirty="0"/>
              <a:t> </a:t>
            </a:r>
            <a:r>
              <a:rPr lang="en-US" dirty="0" err="1"/>
              <a:t>tim</a:t>
            </a:r>
            <a:r>
              <a:rPr lang="en-US" dirty="0"/>
              <a:t> 2cm</a:t>
            </a:r>
            <a:r>
              <a:rPr lang="en-US" baseline="30000" dirty="0"/>
              <a:t>2</a:t>
            </a:r>
            <a:endParaRPr lang="en-US" dirty="0"/>
          </a:p>
          <a:p>
            <a:pPr lvl="2"/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dấu</a:t>
            </a:r>
            <a:r>
              <a:rPr lang="en-US" dirty="0"/>
              <a:t> </a:t>
            </a:r>
            <a:r>
              <a:rPr lang="en-US" dirty="0" err="1"/>
              <a:t>Hardzer</a:t>
            </a:r>
            <a:r>
              <a:rPr lang="en-US" dirty="0"/>
              <a:t>,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dấu</a:t>
            </a:r>
            <a:r>
              <a:rPr lang="en-US" dirty="0"/>
              <a:t> </a:t>
            </a:r>
            <a:r>
              <a:rPr lang="en-US" dirty="0" err="1"/>
              <a:t>nảy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ngực</a:t>
            </a:r>
            <a:r>
              <a:rPr lang="en-US" dirty="0"/>
              <a:t>.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rung </a:t>
            </a:r>
            <a:r>
              <a:rPr lang="en-US" dirty="0" err="1"/>
              <a:t>miêu</a:t>
            </a:r>
            <a:endParaRPr lang="en-US" dirty="0"/>
          </a:p>
          <a:p>
            <a:pPr lvl="2"/>
            <a:r>
              <a:rPr lang="en-US" dirty="0"/>
              <a:t>T1 – T2 </a:t>
            </a:r>
            <a:r>
              <a:rPr lang="en-US" dirty="0" err="1"/>
              <a:t>rõ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100 </a:t>
            </a:r>
            <a:r>
              <a:rPr lang="en-US" dirty="0" err="1"/>
              <a:t>lần</a:t>
            </a:r>
            <a:r>
              <a:rPr lang="en-US" dirty="0"/>
              <a:t>/</a:t>
            </a:r>
            <a:r>
              <a:rPr lang="en-US" dirty="0" err="1"/>
              <a:t>phút</a:t>
            </a:r>
            <a:endParaRPr lang="en-US" dirty="0"/>
          </a:p>
          <a:p>
            <a:pPr lvl="2"/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âm</a:t>
            </a:r>
            <a:r>
              <a:rPr lang="en-US" dirty="0"/>
              <a:t> </a:t>
            </a:r>
            <a:r>
              <a:rPr lang="en-US" dirty="0" err="1"/>
              <a:t>thổi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tiếng</a:t>
            </a:r>
            <a:r>
              <a:rPr lang="en-US" dirty="0"/>
              <a:t> </a:t>
            </a:r>
            <a:r>
              <a:rPr lang="en-US" dirty="0" err="1"/>
              <a:t>tim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Phổi</a:t>
            </a:r>
            <a:endParaRPr lang="en-US" dirty="0"/>
          </a:p>
          <a:p>
            <a:pPr lvl="2"/>
            <a:r>
              <a:rPr lang="en-US" dirty="0" err="1"/>
              <a:t>Gõ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Rung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đều</a:t>
            </a:r>
            <a:r>
              <a:rPr lang="en-US" dirty="0"/>
              <a:t> 2 </a:t>
            </a:r>
            <a:r>
              <a:rPr lang="en-US" dirty="0" err="1"/>
              <a:t>bên</a:t>
            </a:r>
            <a:endParaRPr lang="en-US" dirty="0"/>
          </a:p>
          <a:p>
            <a:pPr lvl="2"/>
            <a:r>
              <a:rPr lang="en-US" dirty="0" err="1"/>
              <a:t>Âm</a:t>
            </a:r>
            <a:r>
              <a:rPr lang="en-US" dirty="0"/>
              <a:t> </a:t>
            </a:r>
            <a:r>
              <a:rPr lang="en-US" dirty="0" err="1"/>
              <a:t>phế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,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âm</a:t>
            </a:r>
            <a:r>
              <a:rPr lang="en-US" dirty="0"/>
              <a:t>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71AF2-13AA-4FBC-A979-6FA96768418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775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50376"/>
            <a:ext cx="10515600" cy="62710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V. </a:t>
            </a:r>
            <a:r>
              <a:rPr lang="en-US" b="1" dirty="0" err="1"/>
              <a:t>Khám</a:t>
            </a:r>
            <a:endParaRPr lang="en-US" b="1" dirty="0"/>
          </a:p>
          <a:p>
            <a:pPr lvl="0"/>
            <a:r>
              <a:rPr lang="en-US" dirty="0" err="1"/>
              <a:t>Bụng</a:t>
            </a:r>
            <a:endParaRPr lang="en-US" dirty="0"/>
          </a:p>
          <a:p>
            <a:pPr lvl="1"/>
            <a:r>
              <a:rPr lang="en-US" dirty="0" err="1"/>
              <a:t>Cân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di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nhịp</a:t>
            </a:r>
            <a:r>
              <a:rPr lang="en-US" dirty="0"/>
              <a:t> </a:t>
            </a:r>
            <a:r>
              <a:rPr lang="en-US" dirty="0" err="1"/>
              <a:t>thở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Nhu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ruột</a:t>
            </a:r>
            <a:r>
              <a:rPr lang="en-US" dirty="0"/>
              <a:t> 12 </a:t>
            </a:r>
            <a:r>
              <a:rPr lang="en-US" dirty="0" err="1"/>
              <a:t>lần</a:t>
            </a:r>
            <a:r>
              <a:rPr lang="en-US" dirty="0"/>
              <a:t>/ </a:t>
            </a:r>
            <a:r>
              <a:rPr lang="en-US" dirty="0" err="1"/>
              <a:t>phút</a:t>
            </a:r>
            <a:r>
              <a:rPr lang="en-US" dirty="0"/>
              <a:t>.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âm</a:t>
            </a:r>
            <a:r>
              <a:rPr lang="en-US" dirty="0"/>
              <a:t> </a:t>
            </a:r>
            <a:r>
              <a:rPr lang="en-US" dirty="0" err="1"/>
              <a:t>thổi</a:t>
            </a:r>
            <a:r>
              <a:rPr lang="en-US" dirty="0"/>
              <a:t> </a:t>
            </a:r>
            <a:r>
              <a:rPr lang="en-US" dirty="0" err="1"/>
              <a:t>vùng</a:t>
            </a:r>
            <a:r>
              <a:rPr lang="en-US" dirty="0"/>
              <a:t> </a:t>
            </a:r>
            <a:r>
              <a:rPr lang="en-US" dirty="0" err="1"/>
              <a:t>bụng</a:t>
            </a:r>
            <a:endParaRPr lang="en-US" dirty="0"/>
          </a:p>
          <a:p>
            <a:pPr lvl="1"/>
            <a:r>
              <a:rPr lang="en-US" dirty="0" err="1"/>
              <a:t>Ấn</a:t>
            </a:r>
            <a:r>
              <a:rPr lang="en-US" dirty="0"/>
              <a:t> </a:t>
            </a:r>
            <a:r>
              <a:rPr lang="en-US" dirty="0" err="1"/>
              <a:t>bụng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,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đau</a:t>
            </a:r>
            <a:endParaRPr lang="en-US" dirty="0"/>
          </a:p>
          <a:p>
            <a:pPr lvl="1"/>
            <a:r>
              <a:rPr lang="en-US" dirty="0" err="1"/>
              <a:t>Gan</a:t>
            </a:r>
            <a:r>
              <a:rPr lang="en-US" dirty="0"/>
              <a:t> : </a:t>
            </a:r>
            <a:r>
              <a:rPr lang="en-US" dirty="0" err="1"/>
              <a:t>bờ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sườn</a:t>
            </a:r>
            <a:r>
              <a:rPr lang="en-US" dirty="0"/>
              <a:t> IV, </a:t>
            </a:r>
            <a:r>
              <a:rPr lang="en-US" dirty="0" err="1"/>
              <a:t>bờ</a:t>
            </a:r>
            <a:r>
              <a:rPr lang="en-US" dirty="0"/>
              <a:t> </a:t>
            </a:r>
            <a:r>
              <a:rPr lang="en-US" dirty="0" err="1"/>
              <a:t>dưới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sờ</a:t>
            </a:r>
            <a:r>
              <a:rPr lang="en-US" dirty="0"/>
              <a:t> </a:t>
            </a:r>
            <a:r>
              <a:rPr lang="en-US" dirty="0" err="1"/>
              <a:t>chạm</a:t>
            </a:r>
            <a:r>
              <a:rPr lang="en-US" dirty="0"/>
              <a:t>.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gan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gõ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11 cm. </a:t>
            </a:r>
          </a:p>
          <a:p>
            <a:pPr lvl="1"/>
            <a:r>
              <a:rPr lang="en-US" dirty="0" err="1"/>
              <a:t>Lách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to</a:t>
            </a:r>
          </a:p>
          <a:p>
            <a:pPr lvl="1"/>
            <a:r>
              <a:rPr lang="en-US" dirty="0" err="1"/>
              <a:t>Chạm</a:t>
            </a:r>
            <a:r>
              <a:rPr lang="en-US" dirty="0"/>
              <a:t> </a:t>
            </a:r>
            <a:r>
              <a:rPr lang="en-US" dirty="0" err="1"/>
              <a:t>thận</a:t>
            </a:r>
            <a:r>
              <a:rPr lang="en-US" dirty="0"/>
              <a:t> </a:t>
            </a:r>
            <a:r>
              <a:rPr lang="en-US" dirty="0" err="1"/>
              <a:t>âm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, </a:t>
            </a:r>
            <a:r>
              <a:rPr lang="en-US" dirty="0" err="1"/>
              <a:t>bập</a:t>
            </a:r>
            <a:r>
              <a:rPr lang="en-US" dirty="0"/>
              <a:t> </a:t>
            </a:r>
            <a:r>
              <a:rPr lang="en-US" dirty="0" err="1"/>
              <a:t>bềnh</a:t>
            </a:r>
            <a:r>
              <a:rPr lang="en-US" dirty="0"/>
              <a:t> </a:t>
            </a:r>
            <a:r>
              <a:rPr lang="en-US" dirty="0" err="1"/>
              <a:t>thận</a:t>
            </a:r>
            <a:r>
              <a:rPr lang="en-US" dirty="0"/>
              <a:t> </a:t>
            </a:r>
            <a:r>
              <a:rPr lang="en-US" dirty="0" err="1"/>
              <a:t>âm</a:t>
            </a:r>
            <a:r>
              <a:rPr lang="en-US" dirty="0"/>
              <a:t> </a:t>
            </a:r>
            <a:r>
              <a:rPr lang="en-US" dirty="0" err="1"/>
              <a:t>tính</a:t>
            </a:r>
            <a:endParaRPr lang="en-US" dirty="0"/>
          </a:p>
          <a:p>
            <a:pPr lvl="0"/>
            <a:r>
              <a:rPr lang="en-US" dirty="0" err="1"/>
              <a:t>Tứ</a:t>
            </a:r>
            <a:r>
              <a:rPr lang="en-US" dirty="0"/>
              <a:t> chi</a:t>
            </a:r>
          </a:p>
          <a:p>
            <a:pPr lvl="1"/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khớp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,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/>
              <a:t>vận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rõ</a:t>
            </a:r>
            <a:endParaRPr lang="en-US" dirty="0"/>
          </a:p>
          <a:p>
            <a:r>
              <a:rPr lang="en-US" dirty="0" err="1"/>
              <a:t>Khám</a:t>
            </a:r>
            <a:r>
              <a:rPr lang="en-US" dirty="0"/>
              <a:t> </a:t>
            </a:r>
            <a:r>
              <a:rPr lang="en-US" dirty="0" err="1"/>
              <a:t>thần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: </a:t>
            </a:r>
            <a:r>
              <a:rPr lang="en-US" dirty="0" err="1"/>
              <a:t>cổ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,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dấu</a:t>
            </a:r>
            <a:r>
              <a:rPr lang="en-US" dirty="0"/>
              <a:t> </a:t>
            </a:r>
            <a:r>
              <a:rPr lang="en-US" dirty="0" err="1"/>
              <a:t>thần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71AF2-13AA-4FBC-A979-6FA96768418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468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50376"/>
            <a:ext cx="10515600" cy="62710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VI. </a:t>
            </a:r>
            <a:r>
              <a:rPr lang="en-US" b="1" dirty="0" err="1"/>
              <a:t>Kết</a:t>
            </a:r>
            <a:r>
              <a:rPr lang="en-US" b="1" dirty="0"/>
              <a:t> </a:t>
            </a:r>
            <a:r>
              <a:rPr lang="en-US" b="1" dirty="0" err="1"/>
              <a:t>quả</a:t>
            </a:r>
            <a:r>
              <a:rPr lang="en-US" b="1" dirty="0"/>
              <a:t> </a:t>
            </a:r>
            <a:r>
              <a:rPr lang="en-US" b="1" dirty="0" err="1"/>
              <a:t>cận</a:t>
            </a:r>
            <a:r>
              <a:rPr lang="en-US" b="1" dirty="0"/>
              <a:t> </a:t>
            </a:r>
            <a:r>
              <a:rPr lang="en-US" b="1" dirty="0" err="1"/>
              <a:t>lâm</a:t>
            </a:r>
            <a:r>
              <a:rPr lang="en-US" b="1" dirty="0"/>
              <a:t> </a:t>
            </a:r>
            <a:r>
              <a:rPr lang="en-US" b="1" dirty="0" err="1"/>
              <a:t>sàng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1. X-</a:t>
            </a:r>
            <a:r>
              <a:rPr lang="en-US" b="1" dirty="0" err="1"/>
              <a:t>quang</a:t>
            </a:r>
            <a:r>
              <a:rPr lang="en-US" b="1" dirty="0"/>
              <a:t> </a:t>
            </a:r>
            <a:r>
              <a:rPr lang="en-US" b="1" dirty="0" err="1"/>
              <a:t>ngực</a:t>
            </a:r>
            <a:r>
              <a:rPr lang="en-US" b="1" dirty="0"/>
              <a:t> </a:t>
            </a:r>
            <a:r>
              <a:rPr lang="en-US" b="1" dirty="0" err="1"/>
              <a:t>thẳng</a:t>
            </a: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71AF2-13AA-4FBC-A979-6FA967684188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1696" y="1521730"/>
            <a:ext cx="5558904" cy="50171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33597550"/>
      </p:ext>
    </p:extLst>
  </p:cSld>
  <p:clrMapOvr>
    <a:masterClrMapping/>
  </p:clrMapOvr>
</p:sld>
</file>

<file path=ppt/theme/theme1.xml><?xml version="1.0" encoding="utf-8"?>
<a:theme xmlns:a="http://schemas.openxmlformats.org/drawingml/2006/main" name="thanhtua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anhtuan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anhtuan1" id="{E0F03832-C1DE-4C6A-A104-BA64F30FBC3D}" vid="{8CA9BCF0-ED67-4BD4-84BC-8958766F8B6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thanhtuan1</Template>
  <TotalTime>843</TotalTime>
  <Words>1290</Words>
  <Application>Microsoft Macintosh PowerPoint</Application>
  <PresentationFormat>Widescreen</PresentationFormat>
  <Paragraphs>121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Tahoma</vt:lpstr>
      <vt:lpstr>Wingdings</vt:lpstr>
      <vt:lpstr>thanhtuan1</vt:lpstr>
      <vt:lpstr>Case lâm sàng thực hành TBL  Suy tim mạn tính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lâm sàng thực hành TBL  Suy tim trái mạn tính</dc:title>
  <dc:creator>Admin</dc:creator>
  <cp:lastModifiedBy>dr.si.nguyen@gmail.com</cp:lastModifiedBy>
  <cp:revision>13</cp:revision>
  <dcterms:created xsi:type="dcterms:W3CDTF">2021-08-11T06:18:15Z</dcterms:created>
  <dcterms:modified xsi:type="dcterms:W3CDTF">2021-08-12T01:37:16Z</dcterms:modified>
</cp:coreProperties>
</file>