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2" r:id="rId3"/>
    <p:sldId id="258" r:id="rId4"/>
    <p:sldId id="262" r:id="rId5"/>
    <p:sldId id="265" r:id="rId6"/>
    <p:sldId id="263" r:id="rId7"/>
    <p:sldId id="264" r:id="rId8"/>
    <p:sldId id="266" r:id="rId9"/>
    <p:sldId id="318" r:id="rId10"/>
    <p:sldId id="315" r:id="rId11"/>
    <p:sldId id="267" r:id="rId12"/>
    <p:sldId id="316" r:id="rId13"/>
    <p:sldId id="317" r:id="rId14"/>
    <p:sldId id="269" r:id="rId15"/>
    <p:sldId id="320" r:id="rId16"/>
    <p:sldId id="321" r:id="rId17"/>
    <p:sldId id="319" r:id="rId18"/>
    <p:sldId id="270" r:id="rId19"/>
    <p:sldId id="323" r:id="rId20"/>
    <p:sldId id="326" r:id="rId21"/>
    <p:sldId id="325" r:id="rId22"/>
    <p:sldId id="272" r:id="rId23"/>
    <p:sldId id="327" r:id="rId24"/>
    <p:sldId id="275" r:id="rId25"/>
    <p:sldId id="276" r:id="rId26"/>
    <p:sldId id="329" r:id="rId27"/>
    <p:sldId id="328" r:id="rId28"/>
    <p:sldId id="332" r:id="rId29"/>
    <p:sldId id="331" r:id="rId30"/>
    <p:sldId id="278" r:id="rId31"/>
    <p:sldId id="280" r:id="rId32"/>
    <p:sldId id="279" r:id="rId33"/>
    <p:sldId id="33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4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2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0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5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9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0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4/22/21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4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7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4/22/21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3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5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6BF01-12E7-4522-8090-DB971DDFFC2A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9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5280" y="868363"/>
            <a:ext cx="9144000" cy="23876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b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Viêm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tụy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6AB53-35A8-4FFF-98E1-CFE448F19939}"/>
              </a:ext>
            </a:extLst>
          </p:cNvPr>
          <p:cNvSpPr txBox="1"/>
          <p:nvPr/>
        </p:nvSpPr>
        <p:spPr>
          <a:xfrm>
            <a:off x="5781040" y="4229854"/>
            <a:ext cx="6096000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BS. VŨ THỊ HẠNH NHƯ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BS. VÕ DUY THÔNG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0514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3 (5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481679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7644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774680" cy="481679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tụy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nặng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(Atlanta 2013) do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rượu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Theo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dõi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tổn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tụy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nặng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(Atlanta 2013) do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Triglyceride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Theo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dõi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tổn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188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4 (5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481679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Nêu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tiêu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chuẩn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đánh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nặng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viêm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tụy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cấp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theo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phân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loại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Atlanta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hiệu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chỉnh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năm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2013?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733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4656"/>
            <a:ext cx="10642600" cy="3312160"/>
          </a:xfrm>
        </p:spPr>
        <p:txBody>
          <a:bodyPr>
            <a:normAutofit fontScale="25000" lnSpcReduction="20000"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8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Tiêu</a:t>
            </a:r>
            <a:r>
              <a:rPr lang="en-US" sz="8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chuẩn</a:t>
            </a:r>
            <a:r>
              <a:rPr lang="en-US" sz="8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chẩn</a:t>
            </a:r>
            <a:r>
              <a:rPr lang="en-US" sz="8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đoán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khi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3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tiêu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chuẩn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sau</a:t>
            </a:r>
            <a:endParaRPr lang="en-US" sz="8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8163" lvl="0" indent="-3556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Đau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bụng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cấp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kiểu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tụy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đau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khởi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phát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đột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ngột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ở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thượng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vị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hoặc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quanh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rốn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đau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sau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lưng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đau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liên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tục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cường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đau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tăng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dần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đến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sau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30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phút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kéo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dài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≥ 24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giờ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Đau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giảm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khi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ngồi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cúi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trước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hoặc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nằm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cong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nghiêng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trái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Đau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bụng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kèm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nôn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nhưng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sau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nôn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giảm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đau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538163" lvl="0" indent="-3556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Amylase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máu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hoặc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Lipase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máu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tăng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trên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≥ 3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lần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giới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hạn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trên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bình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thường</a:t>
            </a:r>
            <a:endParaRPr lang="en-US" sz="8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8163" lvl="0" indent="-3556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Xét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nghiệm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hình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ảnh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học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phù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hợp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viêm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tụy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cấp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siêu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âm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bụng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CT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bụng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MRI </a:t>
            </a:r>
            <a:r>
              <a:rPr lang="en-US" sz="8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bụng</a:t>
            </a:r>
            <a:r>
              <a:rPr lang="en-US" sz="8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4667BF-9A9D-4B7A-925E-6E4C4F8B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4.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070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4.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2270"/>
            <a:ext cx="10515600" cy="5383530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Viêm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tụy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cấp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nhẹ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suy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chứng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tại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chỗ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Bệnh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thường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ổn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tuần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tiên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Viêm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tụy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cấp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bình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nặng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suy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thoáng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qua (&lt;48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giờ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chứng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tại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chỗ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just">
              <a:lnSpc>
                <a:spcPct val="10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Viêm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tụy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cấp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nặng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suy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kéo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dài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(&gt; 48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giờ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080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54CB62-8D84-4DED-9617-08D6AF58FB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329196"/>
              </p:ext>
            </p:extLst>
          </p:nvPr>
        </p:nvGraphicFramePr>
        <p:xfrm>
          <a:off x="1158240" y="1622797"/>
          <a:ext cx="9905998" cy="4801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3431">
                  <a:extLst>
                    <a:ext uri="{9D8B030D-6E8A-4147-A177-3AD203B41FA5}">
                      <a16:colId xmlns:a16="http://schemas.microsoft.com/office/drawing/2014/main" val="2973911668"/>
                    </a:ext>
                  </a:extLst>
                </a:gridCol>
                <a:gridCol w="1478804">
                  <a:extLst>
                    <a:ext uri="{9D8B030D-6E8A-4147-A177-3AD203B41FA5}">
                      <a16:colId xmlns:a16="http://schemas.microsoft.com/office/drawing/2014/main" val="2184318863"/>
                    </a:ext>
                  </a:extLst>
                </a:gridCol>
                <a:gridCol w="1478804">
                  <a:extLst>
                    <a:ext uri="{9D8B030D-6E8A-4147-A177-3AD203B41FA5}">
                      <a16:colId xmlns:a16="http://schemas.microsoft.com/office/drawing/2014/main" val="3865451690"/>
                    </a:ext>
                  </a:extLst>
                </a:gridCol>
                <a:gridCol w="1331653">
                  <a:extLst>
                    <a:ext uri="{9D8B030D-6E8A-4147-A177-3AD203B41FA5}">
                      <a16:colId xmlns:a16="http://schemas.microsoft.com/office/drawing/2014/main" val="3888328242"/>
                    </a:ext>
                  </a:extLst>
                </a:gridCol>
                <a:gridCol w="1331653">
                  <a:extLst>
                    <a:ext uri="{9D8B030D-6E8A-4147-A177-3AD203B41FA5}">
                      <a16:colId xmlns:a16="http://schemas.microsoft.com/office/drawing/2014/main" val="4098217952"/>
                    </a:ext>
                  </a:extLst>
                </a:gridCol>
                <a:gridCol w="1331653">
                  <a:extLst>
                    <a:ext uri="{9D8B030D-6E8A-4147-A177-3AD203B41FA5}">
                      <a16:colId xmlns:a16="http://schemas.microsoft.com/office/drawing/2014/main" val="1517066991"/>
                    </a:ext>
                  </a:extLst>
                </a:gridCol>
              </a:tblGrid>
              <a:tr h="291094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Cơ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Điểm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681720"/>
                  </a:ext>
                </a:extLst>
              </a:tr>
              <a:tr h="4748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3539108"/>
                  </a:ext>
                </a:extLst>
              </a:tr>
              <a:tr h="7659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HÔ HẤP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(PaO2/FiO2)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400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301-400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201-300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101-200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&lt;101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7280027"/>
                  </a:ext>
                </a:extLst>
              </a:tr>
              <a:tr h="12408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THẬN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Creatinin máu (µmol/l)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Creatinin máu (mg/dl)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134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1,4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134-169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1,4-1,8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170-310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1,9-3,6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311-439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3,6-4,9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&gt;439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4,9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2990690"/>
                  </a:ext>
                </a:extLst>
              </a:tr>
              <a:tr h="15654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 MẠCH (HATT)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(mmHg, không vận mạch)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90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&lt;90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Đáp ứng dịch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&lt;90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 đáp ứng dịch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90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 &lt; 7,3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90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 &lt; 7,2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501212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C6BD6C8-92F2-465B-8146-D6E57B7F7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680" y="565843"/>
            <a:ext cx="911352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thống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Marshall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hiệu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chỉnh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đánh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2): ≥ 2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3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cơ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431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65042-28CA-40F7-875C-8CFA0DBC0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585"/>
            <a:ext cx="10515600" cy="4351338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sz="2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Đánh</a:t>
            </a:r>
            <a:r>
              <a:rPr lang="en-US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suy</a:t>
            </a:r>
            <a:r>
              <a:rPr lang="en-US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tạng</a:t>
            </a:r>
            <a:r>
              <a:rPr lang="en-US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đơn</a:t>
            </a:r>
            <a:r>
              <a:rPr lang="en-US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giản</a:t>
            </a:r>
            <a:r>
              <a:rPr lang="en-US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hóa</a:t>
            </a:r>
            <a:endParaRPr lang="en-US" sz="2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8163" lvl="0" indent="-3556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PaO2 ≤ 60 mmHg</a:t>
            </a:r>
          </a:p>
          <a:p>
            <a:pPr marL="538163" lvl="0" indent="-3556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Creatinin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≥ 1,9 mg/dl</a:t>
            </a:r>
          </a:p>
          <a:p>
            <a:pPr marL="538163" lvl="0" indent="-355600" algn="just">
              <a:lnSpc>
                <a:spcPct val="10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Huyết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áp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tâm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&lt; 90 mmHg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đáp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ứng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truyền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dịch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Nếu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suy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từ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tạng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trở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lên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gọi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suy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tạng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53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5 (5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481679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BN?</a:t>
            </a:r>
          </a:p>
        </p:txBody>
      </p:sp>
    </p:spTree>
    <p:extLst>
      <p:ext uri="{BB962C8B-B14F-4D97-AF65-F5344CB8AC3E}">
        <p14:creationId xmlns:p14="http://schemas.microsoft.com/office/powerpoint/2010/main" val="4149661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BN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727518"/>
            <a:ext cx="9860280" cy="2712402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RBC: 5.</a:t>
            </a:r>
            <a:r>
              <a:rPr lang="fr-FR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91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T/L;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Hb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173 g/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dL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fr-FR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Hct</a:t>
            </a:r>
            <a:r>
              <a:rPr lang="fr-FR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52.5%. 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MCV 8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MCH 29.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MCHC 32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9g/L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WBC: 1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G/L; N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eu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83%, L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ym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7.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%, E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0.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3%, M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ono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9.3%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PLT: 2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87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G/L 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sz="22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44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BN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040" y="1686878"/>
            <a:ext cx="9657080" cy="4348162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Đường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huyết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110 mg/dl</a:t>
            </a: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Bilirubin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toàn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phần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1.14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dl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trực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tiếp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0.51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g/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dl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tiếp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0,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63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dl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AST: </a:t>
            </a:r>
            <a:r>
              <a:rPr lang="fr-FR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120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U/L; ALT: </a:t>
            </a:r>
            <a:r>
              <a:rPr lang="fr-FR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43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U/L.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BUN: 50 mg/dl.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Creatinin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2.1 mg/dl. Na+: 138 mmol/L. K+: 4.0 mmol/L. Cl-: 102 mmol/L</a:t>
            </a: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Amylase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máu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222 U/L;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Lipase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máu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fr-FR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1184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U/L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Triglycerides: 282 mg/dL</a:t>
            </a:r>
          </a:p>
          <a:p>
            <a:pPr marL="342900" lvl="0" indent="-342900" algn="just">
              <a:lnSpc>
                <a:spcPct val="10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CRP: 385 mg/L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2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45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F5D6-69DF-45C8-8D89-3F94DA483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MỤC TIÊU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FC54C-E82B-4BD7-86C9-CE5190B96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145"/>
            <a:ext cx="10515600" cy="4351338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Thiết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lập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lưu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đồ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chẩn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đoán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bệnh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nhân viêm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tụy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cấp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dựa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hỏi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bệnh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khám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lâm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sàng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phân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tích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cận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lâm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sàng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Trình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bày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nguyên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tắc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điều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trị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bệnh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nhân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viêm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tụy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cấp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200" dirty="0">
              <a:effectLst/>
              <a:latin typeface="Arial" panose="020B0604020202020204" pitchFamily="34" charset="0"/>
              <a:ea typeface="Helvetica Neue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Hiểu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nguyên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tắc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bù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dịch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bệnh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nhân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viêm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tụy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cấp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thực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hiện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lệnh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cụ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thể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dịch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truyền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bệnh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nhân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200" dirty="0">
              <a:effectLst/>
              <a:latin typeface="Arial" panose="020B0604020202020204" pitchFamily="34" charset="0"/>
              <a:ea typeface="Helvetica Neue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Biết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phương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pháp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điều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trị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hỗ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trợ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ở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bệnh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nhân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viêm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tụy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cấp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200" dirty="0">
              <a:effectLst/>
              <a:latin typeface="Arial" panose="020B0604020202020204" pitchFamily="34" charset="0"/>
              <a:ea typeface="Helvetica Neue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Biết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cách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theo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dõi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bệnh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nhân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viêm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tụy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cấp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200" dirty="0">
              <a:effectLst/>
              <a:latin typeface="Arial" panose="020B0604020202020204" pitchFamily="34" charset="0"/>
              <a:ea typeface="Helvetica Neue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Biết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cách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điều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trị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biến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chứng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điều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trị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nguyên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nhân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thường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gặp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ở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bệnh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nhân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viêm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tụy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cấp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200" dirty="0">
              <a:effectLst/>
              <a:latin typeface="Arial" panose="020B0604020202020204" pitchFamily="34" charset="0"/>
              <a:ea typeface="Helvetica Neue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44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BN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E9033-3E1C-45F1-90DD-A6CFF08099E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876" y="1325563"/>
            <a:ext cx="5064444" cy="49329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1108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BN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7B9A2-E12A-451C-BD99-1F759B5DA45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120" y="1452881"/>
            <a:ext cx="5750559" cy="4653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8759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6 (5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481679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8710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040" y="254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CT Scan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bụng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BN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040" y="1686878"/>
            <a:ext cx="9657080" cy="4348162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kích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thước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đầu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tụy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# 3.3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cm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thân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tụy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# 2.3cm, đuôi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tụy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# 3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cm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đuôi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tụy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bắt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thuốc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kém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(&lt;50%), thâm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nhiễm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mỡ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tụ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dịch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quanh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tụy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quanh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lách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dọc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rãnh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đại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tràng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trái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hạ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vị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khoang quanh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thận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khoang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cạnh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thận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trước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trái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luận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viêm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tụy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cấp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hoại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tử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Balthazar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 (CTSI = 8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2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983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7 (5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481679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BN?</a:t>
            </a:r>
          </a:p>
        </p:txBody>
      </p:sp>
    </p:spTree>
    <p:extLst>
      <p:ext uri="{BB962C8B-B14F-4D97-AF65-F5344CB8AC3E}">
        <p14:creationId xmlns:p14="http://schemas.microsoft.com/office/powerpoint/2010/main" val="3800299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CDD9D7-AB68-4E66-B2E7-AEFD3EEBC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68" y="286819"/>
            <a:ext cx="5176452" cy="6284362"/>
          </a:xfrm>
        </p:spPr>
      </p:pic>
    </p:spTree>
    <p:extLst>
      <p:ext uri="{BB962C8B-B14F-4D97-AF65-F5344CB8AC3E}">
        <p14:creationId xmlns:p14="http://schemas.microsoft.com/office/powerpoint/2010/main" val="3334530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347960" cy="481679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Viêm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tụy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nặng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(Atlanta 2013) do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rượu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nặng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Tổn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thận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2378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8 (5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481679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nặng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42300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8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280" y="1573530"/>
            <a:ext cx="10515600" cy="481679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sz="2400" dirty="0" err="1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Hội</a:t>
            </a:r>
            <a:r>
              <a:rPr lang="en-US" sz="24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chứng</a:t>
            </a:r>
            <a:r>
              <a:rPr lang="en-US" sz="24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đáp</a:t>
            </a:r>
            <a:r>
              <a:rPr lang="en-US" sz="24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ứng</a:t>
            </a:r>
            <a:r>
              <a:rPr lang="en-US" sz="24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viêm</a:t>
            </a:r>
            <a:r>
              <a:rPr lang="en-US" sz="24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toàn</a:t>
            </a:r>
            <a:r>
              <a:rPr lang="en-US" sz="24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thân</a:t>
            </a:r>
            <a:endParaRPr lang="en-US" sz="2400" dirty="0">
              <a:effectLst/>
              <a:latin typeface="Arial" panose="020B0604020202020204" pitchFamily="34" charset="0"/>
              <a:ea typeface="Arial Unicode MS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sz="2400" dirty="0" err="1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Hct</a:t>
            </a:r>
            <a:r>
              <a:rPr lang="en-US" sz="2400" dirty="0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 &gt; 44%</a:t>
            </a:r>
          </a:p>
          <a:p>
            <a:pPr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BISAP: 3 </a:t>
            </a:r>
            <a:r>
              <a:rPr lang="en-US" sz="2400" dirty="0" err="1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điểm</a:t>
            </a:r>
            <a:endParaRPr lang="en-US" sz="2400" dirty="0">
              <a:effectLst/>
              <a:latin typeface="Arial" panose="020B0604020202020204" pitchFamily="34" charset="0"/>
              <a:ea typeface="Arial Unicode MS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CTSI: 8 </a:t>
            </a:r>
            <a:r>
              <a:rPr lang="en-US" sz="2400" dirty="0" err="1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điểm</a:t>
            </a:r>
            <a:endParaRPr lang="en-US" sz="2400" dirty="0">
              <a:effectLst/>
              <a:latin typeface="Arial" panose="020B0604020202020204" pitchFamily="34" charset="0"/>
              <a:ea typeface="Arial Unicode MS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09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9 (10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481679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06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805"/>
            <a:ext cx="10515600" cy="88074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3630"/>
            <a:ext cx="10652760" cy="544957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40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thượng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Cách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nhập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ngày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BN đi ăn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tiệc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uống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rượu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# 500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ml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Cách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nhập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ngày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BN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đột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ngột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đau liên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tục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dội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vùng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thượng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vị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đau lan ra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hạ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sườn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trái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sau lưng, đau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giảm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nhẹ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khi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cúi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trước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BN nôn 2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lần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thức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ăn, sau nôn không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giảm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đau. 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BN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tự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mua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thuốc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giảm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đau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uống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rõ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loại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nhưng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đau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bụng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ngày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càng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tăng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dần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nhập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viện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bệnh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Chợ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Rẫy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1209675" algn="l"/>
              </a:tabLst>
            </a:pP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quá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bệnh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BN không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sốt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không đau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ngực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không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khó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thở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chưa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tiêu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trung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tiện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tiểu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vàng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trong # 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300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ml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ngày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04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9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1679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Bù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dịch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sớm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cân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bằng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điện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giải</a:t>
            </a:r>
            <a:endParaRPr lang="en-US" sz="2200" dirty="0">
              <a:effectLst/>
              <a:latin typeface="Arial" panose="020B0604020202020204" pitchFamily="34" charset="0"/>
              <a:ea typeface="Arial Unicode MS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Giảm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đau</a:t>
            </a:r>
            <a:endParaRPr lang="en-US" sz="2200" dirty="0">
              <a:effectLst/>
              <a:latin typeface="Arial" panose="020B0604020202020204" pitchFamily="34" charset="0"/>
              <a:ea typeface="Arial Unicode MS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tụy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nghỉ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ngơi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nhịn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ăn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uống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đường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miệng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Tuy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nhiên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nên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BN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dinh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dưỡng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lại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bằng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đường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miệng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sớm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ngay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khi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thể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200" dirty="0">
              <a:effectLst/>
              <a:latin typeface="Arial" panose="020B0604020202020204" pitchFamily="34" charset="0"/>
              <a:ea typeface="Arial Unicode MS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Theo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dõi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xử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trí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biến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chứng</a:t>
            </a:r>
            <a:endParaRPr lang="en-US" sz="2200" dirty="0">
              <a:effectLst/>
              <a:latin typeface="Arial" panose="020B0604020202020204" pitchFamily="34" charset="0"/>
              <a:ea typeface="Arial Unicode MS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Điều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trị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nguyên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nhân</a:t>
            </a:r>
            <a:endParaRPr lang="en-US" sz="2200" dirty="0">
              <a:effectLst/>
              <a:latin typeface="Arial" panose="020B0604020202020204" pitchFamily="34" charset="0"/>
              <a:ea typeface="Arial Unicode MS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40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53149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O2 qua cannula 3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Lactate Ringer 500 ml 2 chai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30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8256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Sau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huyết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&lt; 120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trung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bình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65-85 mmHg,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&gt; 0,5 ml/kg/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giờ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thì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bù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18256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Lactate Ringer 500 ml 3 chai TTM 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giọt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8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Glucose 20% 250 ml x 3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Meperidine 50 mg TB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8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Nhịn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uống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945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10 (5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481679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dõi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61628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531495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800"/>
              </a:spcBef>
            </a:pPr>
            <a:r>
              <a:rPr lang="en-US" sz="22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BN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cần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theo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dõi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sát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vòng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24-48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giờ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đầu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sau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nhập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viện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200" dirty="0">
              <a:effectLst/>
              <a:latin typeface="Arial" panose="020B0604020202020204" pitchFamily="34" charset="0"/>
              <a:ea typeface="Arial Unicode MS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800"/>
              </a:spcBef>
            </a:pP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Nước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tiểu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nên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đo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mỗi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giờ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duy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trì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lượng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nước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tiểu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≥ 0,5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mL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kg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giờ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200" dirty="0">
              <a:effectLst/>
              <a:latin typeface="Arial" panose="020B0604020202020204" pitchFamily="34" charset="0"/>
              <a:ea typeface="Arial Unicode MS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800"/>
              </a:spcBef>
            </a:pP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Theo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dõi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sinh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hiệu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SpO</a:t>
            </a:r>
            <a:r>
              <a:rPr lang="vi-VN" sz="2200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mỗi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4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giờ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trong 24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giờ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đầu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200" dirty="0">
              <a:effectLst/>
              <a:latin typeface="Arial" panose="020B0604020202020204" pitchFamily="34" charset="0"/>
              <a:ea typeface="Arial Unicode MS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800"/>
              </a:spcBef>
            </a:pP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Nếu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BN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suy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tạng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cần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theo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dõi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liên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tục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phát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hiện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biến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chứng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Bất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kỳ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bệnh</a:t>
            </a:r>
            <a:r>
              <a:rPr lang="vi-VN" sz="2200" dirty="0"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 nhân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nào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dấu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hiệu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suy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tạng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sớm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cần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chuyển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ngay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đến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Khoa săn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sóc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tích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cực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(ICU)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vì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diễn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tiến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bệnh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nặng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thể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rất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nhanh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dẫn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đến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tử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vong.</a:t>
            </a:r>
            <a:endParaRPr lang="en-US" sz="2200" dirty="0">
              <a:effectLst/>
              <a:latin typeface="Arial" panose="020B0604020202020204" pitchFamily="34" charset="0"/>
              <a:ea typeface="Arial Unicode MS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800"/>
              </a:spcBef>
            </a:pP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Hct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tại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thời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điểm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nhập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viện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sau 12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giờ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24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giờ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200" dirty="0">
              <a:effectLst/>
              <a:latin typeface="Arial" panose="020B0604020202020204" pitchFamily="34" charset="0"/>
              <a:ea typeface="Arial Unicode MS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800"/>
              </a:spcBef>
            </a:pP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BUN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tại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thời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điểm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nhập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viện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sau 24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giờ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48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giờ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en-US" sz="2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800"/>
              </a:spcBef>
            </a:pP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CRP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lúc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48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giờ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sau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khởi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phát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200" dirty="0">
              <a:effectLst/>
              <a:latin typeface="Arial" panose="020B0604020202020204" pitchFamily="34" charset="0"/>
              <a:ea typeface="Arial Unicode MS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800"/>
              </a:spcBef>
            </a:pP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Điện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giải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đồ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nên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theo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dõi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thường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xuyên trong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vòng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48-72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giờ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đầu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Hạ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calci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máu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nên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điều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chỉnh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nếu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nồng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độ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calci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ion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hóa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thấp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Nồng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độ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Mg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máu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thấp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cũng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gây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hạ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calci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máu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cần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điều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chỉnh</a:t>
            </a:r>
            <a:r>
              <a:rPr lang="vi-VN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200" dirty="0">
              <a:effectLst/>
              <a:latin typeface="Arial" panose="020B0604020202020204" pitchFamily="34" charset="0"/>
              <a:ea typeface="Arial Unicode MS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26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870"/>
            <a:ext cx="11174730" cy="53149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725" lvl="0" indent="-365125" algn="just">
              <a:lnSpc>
                <a:spcPct val="10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Chưa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ghi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nhận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đau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bụng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trước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đây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0725" lvl="0" indent="-365125" algn="just">
              <a:lnSpc>
                <a:spcPct val="10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Uống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rượu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 năm, 0.5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lít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ngày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ít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nhất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4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ngày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tuần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77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920" y="297180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0" y="1245870"/>
            <a:ext cx="10276840" cy="531495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Khám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lúc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55600" indent="-355600" algn="just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BN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tỉnh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xúc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lvl="0" indent="-355600" algn="just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M: 1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25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lần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phút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HA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/60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mmHg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Nhịp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thở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lần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phút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SpO2: 93% (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khí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trời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Nhiệt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37</a:t>
            </a:r>
            <a:r>
              <a:rPr lang="vi-VN" sz="22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55600" lvl="0" indent="-355600" algn="just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trạng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trung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bình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Cân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nặng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50 kg,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chiều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cao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160 cm. 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55600" lvl="0" indent="-355600" algn="just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 niêm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hồng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mạc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mắt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không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vàng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55600" lvl="0" indent="-355600" algn="just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đều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125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lần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phút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55600" lvl="0" indent="-355600" algn="just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Phổi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ran</a:t>
            </a:r>
          </a:p>
          <a:p>
            <a:pPr marL="355600" lvl="0" indent="-355600" algn="just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Khám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bụng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bụng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chướng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vi-VN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 </a:t>
            </a:r>
            <a:r>
              <a:rPr lang="vi-VN" sz="2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động</a:t>
            </a:r>
            <a:r>
              <a:rPr lang="vi-VN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đều</a:t>
            </a:r>
            <a:r>
              <a:rPr lang="vi-VN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theo </a:t>
            </a:r>
            <a:r>
              <a:rPr lang="vi-VN" sz="2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nhịp</a:t>
            </a:r>
            <a:r>
              <a:rPr lang="vi-VN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thở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vi-VN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nhu </a:t>
            </a:r>
            <a:r>
              <a:rPr lang="vi-VN" sz="2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động</a:t>
            </a:r>
            <a:r>
              <a:rPr lang="vi-VN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ruột</a:t>
            </a:r>
            <a:r>
              <a:rPr lang="vi-VN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3 </a:t>
            </a:r>
            <a:r>
              <a:rPr lang="vi-VN" sz="2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lần</a:t>
            </a:r>
            <a:r>
              <a:rPr lang="vi-VN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vi-VN" sz="2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phút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ấn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đau,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đề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kháng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vùng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thượng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vị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Mayo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Robson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(+)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374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Câu hỏi 1 (5 phút)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481679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4346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Đáp án cho câu hỏi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991850" cy="4816793"/>
          </a:xfrm>
        </p:spPr>
        <p:txBody>
          <a:bodyPr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nôn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556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556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55600" indent="-3556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rượu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8559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2 (5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481679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04914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2E2D-C490-492F-B628-2AA2DA8F4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202565"/>
            <a:ext cx="10515600" cy="559435"/>
          </a:xfrm>
        </p:spPr>
        <p:txBody>
          <a:bodyPr>
            <a:normAutofit fontScale="90000"/>
          </a:bodyPr>
          <a:lstStyle/>
          <a:p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1E5B2-D0E5-47D0-AB65-18434D9CD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" y="964565"/>
            <a:ext cx="10723880" cy="589343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BN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bụng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ngọai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khoa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mổ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sz="2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Chẩn</a:t>
            </a:r>
            <a:r>
              <a:rPr lang="en-US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đoán</a:t>
            </a:r>
            <a:r>
              <a:rPr lang="en-US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phân</a:t>
            </a:r>
            <a:r>
              <a:rPr lang="en-US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biệt</a:t>
            </a:r>
            <a:r>
              <a:rPr lang="en-US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 </a:t>
            </a:r>
            <a:r>
              <a:rPr lang="en-US" sz="2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đau</a:t>
            </a:r>
            <a:r>
              <a:rPr lang="en-US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thượng</a:t>
            </a:r>
            <a:r>
              <a:rPr lang="en-US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vị</a:t>
            </a:r>
            <a:r>
              <a:rPr lang="en-US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cấp</a:t>
            </a:r>
            <a:r>
              <a:rPr lang="en-US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342900" lvl="0" indent="-342900" algn="just">
              <a:lnSpc>
                <a:spcPct val="10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Bệnh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ống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tiêu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hóa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538163" lvl="0" indent="-342900" algn="just">
              <a:lnSpc>
                <a:spcPct val="100000"/>
              </a:lnSpc>
              <a:buFont typeface="Symbol" panose="05050102010706020507" pitchFamily="18" charset="2"/>
              <a:buChar char=""/>
            </a:pP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Thủng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tạng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rỗng</a:t>
            </a:r>
            <a:endParaRPr lang="en-US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8163" lvl="0" indent="-342900" algn="just">
              <a:lnSpc>
                <a:spcPct val="100000"/>
              </a:lnSpc>
              <a:buFont typeface="Symbol" panose="05050102010706020507" pitchFamily="18" charset="2"/>
              <a:buChar char=""/>
            </a:pP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Tắc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ruột</a:t>
            </a:r>
            <a:endParaRPr lang="en-US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8163" lvl="0" indent="-342900" algn="just">
              <a:lnSpc>
                <a:spcPct val="100000"/>
              </a:lnSpc>
              <a:buFont typeface="Symbol" panose="05050102010706020507" pitchFamily="18" charset="2"/>
              <a:buChar char=""/>
            </a:pP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Viêm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ruột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thừa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giai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đoạn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sớm</a:t>
            </a:r>
            <a:endParaRPr lang="en-US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just">
              <a:lnSpc>
                <a:spcPct val="120000"/>
              </a:lnSpc>
              <a:buNone/>
            </a:pPr>
            <a:endParaRPr lang="en-US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F57E3D-5F56-4679-9260-AB75637C7DEA}"/>
              </a:ext>
            </a:extLst>
          </p:cNvPr>
          <p:cNvSpPr txBox="1"/>
          <p:nvPr/>
        </p:nvSpPr>
        <p:spPr>
          <a:xfrm>
            <a:off x="467360" y="4174490"/>
            <a:ext cx="6096000" cy="2298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Bệnh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lý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mạch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chuyển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hóa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538163" indent="-342900" algn="just">
              <a:spcBef>
                <a:spcPts val="1000"/>
              </a:spcBef>
              <a:buFont typeface="Symbol" panose="05050102010706020507" pitchFamily="18" charset="2"/>
              <a:buChar char="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Nhồi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tim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8163" indent="-342900" algn="just">
              <a:spcBef>
                <a:spcPts val="1000"/>
              </a:spcBef>
              <a:buFont typeface="Symbol" panose="05050102010706020507" pitchFamily="18" charset="2"/>
              <a:buChar char="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nhồi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treo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8163" indent="-342900" algn="just">
              <a:spcBef>
                <a:spcPts val="1000"/>
              </a:spcBef>
              <a:buFont typeface="Symbol" panose="05050102010706020507" pitchFamily="18" charset="2"/>
              <a:buChar char="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Phình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bóc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tách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bụng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8163" indent="-342900" algn="just">
              <a:spcBef>
                <a:spcPts val="1000"/>
              </a:spcBef>
              <a:buFont typeface="Symbol" panose="05050102010706020507" pitchFamily="18" charset="2"/>
              <a:buChar char="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Đái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tháo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nhiễm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ceton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4E7C4-9B4B-4FC7-8C67-B1C66BC3D926}"/>
              </a:ext>
            </a:extLst>
          </p:cNvPr>
          <p:cNvSpPr txBox="1"/>
          <p:nvPr/>
        </p:nvSpPr>
        <p:spPr>
          <a:xfrm>
            <a:off x="6563360" y="2382559"/>
            <a:ext cx="6212840" cy="2298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Bệnh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gan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mật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tụy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538163" lvl="0" indent="-342900" algn="just">
              <a:spcBef>
                <a:spcPts val="1000"/>
              </a:spcBef>
              <a:buFont typeface="Symbol" panose="05050102010706020507" pitchFamily="18" charset="2"/>
              <a:buChar char="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Cơn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quặn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8163" lvl="0" indent="-342900" algn="just">
              <a:spcBef>
                <a:spcPts val="1000"/>
              </a:spcBef>
              <a:buFont typeface="Symbol" panose="05050102010706020507" pitchFamily="18" charset="2"/>
              <a:buChar char="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8163" lvl="0" indent="-342900" algn="just">
              <a:spcBef>
                <a:spcPts val="1000"/>
              </a:spcBef>
              <a:buFont typeface="Symbol" panose="05050102010706020507" pitchFamily="18" charset="2"/>
              <a:buChar char="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Viêm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túi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8163" lvl="0" indent="-342900" algn="just">
              <a:spcBef>
                <a:spcPts val="1000"/>
              </a:spcBef>
              <a:buFont typeface="Symbol" panose="05050102010706020507" pitchFamily="18" charset="2"/>
              <a:buChar char="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Viêm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tụy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537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</TotalTime>
  <Words>1930</Words>
  <Application>Microsoft Macintosh PowerPoint</Application>
  <PresentationFormat>Widescreen</PresentationFormat>
  <Paragraphs>188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Symbol</vt:lpstr>
      <vt:lpstr>Wingdings</vt:lpstr>
      <vt:lpstr>Office Theme</vt:lpstr>
      <vt:lpstr>Ca lâm sàng Viêm tụy cấp</vt:lpstr>
      <vt:lpstr>MỤC TIÊU</vt:lpstr>
      <vt:lpstr>Bệnh án</vt:lpstr>
      <vt:lpstr>Bệnh án  </vt:lpstr>
      <vt:lpstr>Bệnh án  </vt:lpstr>
      <vt:lpstr>Câu hỏi 1 (5 phút)</vt:lpstr>
      <vt:lpstr>Đáp án cho câu hỏi 1 </vt:lpstr>
      <vt:lpstr>Câu hỏi 2 (5 phút) </vt:lpstr>
      <vt:lpstr>Đáp án cho câu hỏi 2</vt:lpstr>
      <vt:lpstr>Câu hỏi 3 (5 phút) </vt:lpstr>
      <vt:lpstr>Đáp án cho câu hỏi 3</vt:lpstr>
      <vt:lpstr>Câu hỏi 4 (5 phút) </vt:lpstr>
      <vt:lpstr>Đáp án cho câu hỏi 4. </vt:lpstr>
      <vt:lpstr>Đáp án cho câu hỏi 4. </vt:lpstr>
      <vt:lpstr>PowerPoint Presentation</vt:lpstr>
      <vt:lpstr>PowerPoint Presentation</vt:lpstr>
      <vt:lpstr>Câu hỏi 5 (5 phút)</vt:lpstr>
      <vt:lpstr>Một số kết quả cận lâm sàng của BN</vt:lpstr>
      <vt:lpstr>Một số kết quả cận lâm sàng của BN</vt:lpstr>
      <vt:lpstr>Một số kết quả cận lâm sàng của BN</vt:lpstr>
      <vt:lpstr>Một số kết quả cận lâm sàng của BN</vt:lpstr>
      <vt:lpstr>Câu hỏi 6 (5 phút)</vt:lpstr>
      <vt:lpstr>Kết quả CT Scan bụng của BN</vt:lpstr>
      <vt:lpstr>Câu hỏi 7 (5 phút)</vt:lpstr>
      <vt:lpstr>PowerPoint Presentation</vt:lpstr>
      <vt:lpstr>Đáp án cho câu hỏi 7</vt:lpstr>
      <vt:lpstr>Câu hỏi 8 (5 phút)</vt:lpstr>
      <vt:lpstr>Đáp án cho câu hỏi 8 </vt:lpstr>
      <vt:lpstr>Câu hỏi 9 (10 phút)</vt:lpstr>
      <vt:lpstr>Đáp án cho câu hỏi 9 </vt:lpstr>
      <vt:lpstr>Đáp án cho câu hỏi 9</vt:lpstr>
      <vt:lpstr>Câu hỏi 10 (5 phút). </vt:lpstr>
      <vt:lpstr>Đáp án cho câu hỏi 10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 lâm sàng  Xuất huyết tiêu hóa</dc:title>
  <dc:creator>LUAN DANG MINH</dc:creator>
  <cp:lastModifiedBy>dr.si.nguyen@gmail.com</cp:lastModifiedBy>
  <cp:revision>263</cp:revision>
  <dcterms:created xsi:type="dcterms:W3CDTF">2021-03-28T17:34:16Z</dcterms:created>
  <dcterms:modified xsi:type="dcterms:W3CDTF">2021-04-22T13:10:23Z</dcterms:modified>
</cp:coreProperties>
</file>