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63" r:id="rId6"/>
    <p:sldId id="264" r:id="rId7"/>
    <p:sldId id="266" r:id="rId8"/>
    <p:sldId id="290" r:id="rId9"/>
    <p:sldId id="291" r:id="rId10"/>
    <p:sldId id="292" r:id="rId11"/>
    <p:sldId id="293" r:id="rId12"/>
    <p:sldId id="267" r:id="rId13"/>
    <p:sldId id="268" r:id="rId14"/>
    <p:sldId id="269" r:id="rId15"/>
    <p:sldId id="303" r:id="rId16"/>
    <p:sldId id="304" r:id="rId17"/>
    <p:sldId id="305" r:id="rId18"/>
    <p:sldId id="307" r:id="rId19"/>
    <p:sldId id="308" r:id="rId20"/>
    <p:sldId id="270" r:id="rId21"/>
    <p:sldId id="271" r:id="rId22"/>
    <p:sldId id="288" r:id="rId23"/>
    <p:sldId id="272" r:id="rId24"/>
    <p:sldId id="273" r:id="rId25"/>
    <p:sldId id="275" r:id="rId26"/>
    <p:sldId id="309" r:id="rId27"/>
    <p:sldId id="302" r:id="rId28"/>
    <p:sldId id="276" r:id="rId29"/>
    <p:sldId id="277" r:id="rId30"/>
    <p:sldId id="278" r:id="rId31"/>
    <p:sldId id="301" r:id="rId32"/>
    <p:sldId id="279" r:id="rId33"/>
    <p:sldId id="313" r:id="rId34"/>
    <p:sldId id="280" r:id="rId35"/>
    <p:sldId id="31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2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3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5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6BF01-12E7-4522-8090-DB971DDFFC2A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9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420" y="1488123"/>
            <a:ext cx="9144000" cy="2387600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 lâm sàng 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Xuất huyết tiêu hóa</a:t>
            </a:r>
          </a:p>
        </p:txBody>
      </p:sp>
    </p:spTree>
    <p:extLst>
      <p:ext uri="{BB962C8B-B14F-4D97-AF65-F5344CB8AC3E}">
        <p14:creationId xmlns:p14="http://schemas.microsoft.com/office/powerpoint/2010/main" val="151051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057650"/>
            <a:ext cx="3733800" cy="28003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226127"/>
            <a:ext cx="5105400" cy="56318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Cách thực hiện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Đo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sang ngồi thõng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giường và đo lại huyết áp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20l/phút VÀ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HATT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10 mmHg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226127"/>
            <a:ext cx="3733800" cy="28003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88074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Sinh hiệu tư thế (Tilt test): phát hiện choáng sắp xãy ra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8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92380"/>
              </p:ext>
            </p:extLst>
          </p:nvPr>
        </p:nvGraphicFramePr>
        <p:xfrm>
          <a:off x="951348" y="346364"/>
          <a:ext cx="10501743" cy="55626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542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2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Nguyên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nhân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Tỉ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%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Viêm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trợt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dạ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dày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xuất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huyết</a:t>
                      </a:r>
                      <a:endParaRPr lang="en-US" sz="18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Loét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tá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tràng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132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119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25,9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23,4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5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Loét dạ dày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Vỡ dãn tĩnh mạch thực quản – dạ dày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113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22,2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itchFamily="34" charset="0"/>
                          <a:cs typeface="Arial" pitchFamily="34" charset="0"/>
                        </a:rPr>
                        <a:t>15,9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chứng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Mallory Weiss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Loét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thực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quản</a:t>
                      </a:r>
                      <a:endParaRPr lang="en-US" sz="18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Loét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miệng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nối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vị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tràng</a:t>
                      </a:r>
                      <a:endParaRPr lang="en-US" sz="18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Viêm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thực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quản</a:t>
                      </a:r>
                      <a:endParaRPr lang="en-US" sz="18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Viêm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trợt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miệng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nối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vị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tràng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5,3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1,4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1,2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0,8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0,6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50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Viêm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trợt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tá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tràng</a:t>
                      </a:r>
                      <a:endParaRPr lang="en-US" sz="18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Ung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thư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dạ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dày</a:t>
                      </a:r>
                      <a:endParaRPr lang="en-US" sz="18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rõ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0,6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0,4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2,4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97182" y="5978237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err="1"/>
              <a:t>Quách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.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do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. Y </a:t>
            </a:r>
            <a:r>
              <a:rPr lang="en-US" dirty="0" err="1"/>
              <a:t>Học</a:t>
            </a:r>
            <a:r>
              <a:rPr lang="en-US" dirty="0"/>
              <a:t> TP.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Minh 2003; </a:t>
            </a:r>
            <a:r>
              <a:rPr lang="en-US" dirty="0" err="1"/>
              <a:t>Tập</a:t>
            </a:r>
            <a:r>
              <a:rPr lang="en-US" dirty="0"/>
              <a:t> 7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cùa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4: 17 - 21.</a:t>
            </a:r>
          </a:p>
        </p:txBody>
      </p:sp>
    </p:spTree>
    <p:extLst>
      <p:ext uri="{BB962C8B-B14F-4D97-AF65-F5344CB8AC3E}">
        <p14:creationId xmlns:p14="http://schemas.microsoft.com/office/powerpoint/2010/main" val="43673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gout.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trợt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gout.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8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Câu hỏi 3 (10 phút)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Nêu xử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827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870"/>
            <a:ext cx="10515600" cy="53835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TQ, TCK,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ABO, Rh.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qui: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creatinine, AST, ALT.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oxy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Natri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Clorua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0,9% 500ml, 2 chai TTM 30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giọt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Dùng thuốc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PPI tĩnh mạch: Esomeprazole 40mg 2 lọ tiêm tĩnh mạch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Phân tầng nguy cơ</a:t>
            </a:r>
          </a:p>
        </p:txBody>
      </p:sp>
    </p:spTree>
    <p:extLst>
      <p:ext uri="{BB962C8B-B14F-4D97-AF65-F5344CB8AC3E}">
        <p14:creationId xmlns:p14="http://schemas.microsoft.com/office/powerpoint/2010/main" val="418808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2" y="3947195"/>
            <a:ext cx="5491480" cy="282257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1"/>
          <a:stretch/>
        </p:blipFill>
        <p:spPr bwMode="auto">
          <a:xfrm>
            <a:off x="6178435" y="4179922"/>
            <a:ext cx="5450840" cy="2357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8807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ức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bơm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proton (PPI)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118714"/>
            <a:ext cx="110261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pH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dày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err="1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cầu.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pH &lt; 6, pepsinogen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pepsin.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men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thành.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Axít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dày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rào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nhầy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rào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err="1">
                <a:latin typeface="Arial" panose="020B0604020202020204" pitchFamily="34" charset="0"/>
                <a:cs typeface="Arial" panose="020B0604020202020204" pitchFamily="34" charset="0"/>
              </a:rPr>
              <a:t>chắn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bicarbonate.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8181" y="3108831"/>
            <a:ext cx="8574579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PPI đường tĩnh mạch là bolus tĩnh mạch 80 mg, sau đó truyền tĩnh mạch liên tục với liều 8mg/giờ cho đến khi có kết quả nội soi.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10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9525"/>
            <a:ext cx="109442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8807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360170"/>
            <a:ext cx="10515600" cy="4816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XHTH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định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thời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điểm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nội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TQDDTT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thang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Glasgow Blatchford Scale (GBS), GBS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Rockall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AIMS65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thang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GBS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hậu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XHTH 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8807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1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94255" y="627676"/>
            <a:ext cx="3537527" cy="769441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GBS 13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điểm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GBS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cải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biên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12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điểm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23636" y="83129"/>
          <a:ext cx="7187897" cy="644956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355988">
                  <a:extLst>
                    <a:ext uri="{9D8B030D-6E8A-4147-A177-3AD203B41FA5}">
                      <a16:colId xmlns:a16="http://schemas.microsoft.com/office/drawing/2014/main" val="3530042525"/>
                    </a:ext>
                  </a:extLst>
                </a:gridCol>
                <a:gridCol w="1497752">
                  <a:extLst>
                    <a:ext uri="{9D8B030D-6E8A-4147-A177-3AD203B41FA5}">
                      <a16:colId xmlns:a16="http://schemas.microsoft.com/office/drawing/2014/main" val="4190688739"/>
                    </a:ext>
                  </a:extLst>
                </a:gridCol>
                <a:gridCol w="617717">
                  <a:extLst>
                    <a:ext uri="{9D8B030D-6E8A-4147-A177-3AD203B41FA5}">
                      <a16:colId xmlns:a16="http://schemas.microsoft.com/office/drawing/2014/main" val="4280836931"/>
                    </a:ext>
                  </a:extLst>
                </a:gridCol>
                <a:gridCol w="716440">
                  <a:extLst>
                    <a:ext uri="{9D8B030D-6E8A-4147-A177-3AD203B41FA5}">
                      <a16:colId xmlns:a16="http://schemas.microsoft.com/office/drawing/2014/main" val="737623779"/>
                    </a:ext>
                  </a:extLst>
                </a:gridCol>
              </a:tblGrid>
              <a:tr h="280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 chỉ số đánh giá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3">
                  <a:txBody>
                    <a:bodyPr/>
                    <a:lstStyle/>
                    <a:p>
                      <a:pPr marL="71755" marR="7175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Thang điểm Blatchford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46" marR="56946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8">
                  <a:txBody>
                    <a:bodyPr/>
                    <a:lstStyle/>
                    <a:p>
                      <a:pPr marL="71755" marR="7175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Thang điểm Blatchford sửa đổi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46" marR="56946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697231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Mạch ≥ 100 (lần/phút)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43624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Huyết áp tâm thu (mmHg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8454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100-109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136937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90-99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333275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&lt;90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34406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Ure máu (mmol/l)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97906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6.5-7,9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876550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8-9,9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17328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10-24,9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055285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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25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998091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Huyết sắc tố ở bệnh nhân nam (g/dl)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571950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12-12,9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72364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10-11,9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15084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&lt;10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698172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Huyết sắc tố ở bệnh nhân nữ (g/dl)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581870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10-11,9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182323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&lt;10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84396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Những dấu hiệu khác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521358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Tiêu phân đen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16701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Ngất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29203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Bệnh gan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98160"/>
                  </a:ext>
                </a:extLst>
              </a:tr>
              <a:tr h="280303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Suy tim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6946" marR="569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49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69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5" y="1"/>
            <a:ext cx="10400145" cy="144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2109" y="1741055"/>
            <a:ext cx="946727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thiệp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trước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soi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biểu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1: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GBS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dự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hậu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tất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bệnh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XHTH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(Accept- agreement 94,5%, level of evidence: high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2109" y="3692237"/>
            <a:ext cx="946727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0-1 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hiếm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thiệp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&gt;7 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thiệp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soi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10-12 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thiệp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trị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2109" y="5274088"/>
            <a:ext cx="946727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Glassgow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Blatchford (GBS) ≥ 6: 50%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GBS &lt; 6: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24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24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870"/>
            <a:ext cx="10515600" cy="493109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39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sệt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250g/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nuốt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Một số kết quả cận lâm sàng của bệnh nhân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1790" y="1473518"/>
            <a:ext cx="5181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Glucose 107 mg/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63,37 mg/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Creatinin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0,97 mg/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Acid uric: 12,97 mg/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AST: 34 U/L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ALT: 25 U/L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GGT: 64 U/L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TQ 12,1 s  INR 1.1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TCK 28s    R 1.1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473518"/>
            <a:ext cx="5181600" cy="533781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10850/mm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Neutrophil: 70,5%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3.360.000/mm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Hemoglobin: 8,1 g/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Hematocrite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26,1%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MCV: 77,7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MCH: 24,1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MCHC: 310 g/L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273.000/mm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7324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Kết quả nội soi dạ dày tá tràng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065"/>
            <a:ext cx="5779770" cy="53378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ổ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 # 1 cm,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ổ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73" y="1570702"/>
            <a:ext cx="4906818" cy="39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21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Một số kết quả cận lâm sàng khác của bệnh nhân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Siêu âm bụng: chưa ghi nhận bất thường.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X- quang ngực thẳng: chưa ghi nhận bất thường</a:t>
            </a:r>
          </a:p>
        </p:txBody>
      </p:sp>
    </p:spTree>
    <p:extLst>
      <p:ext uri="{BB962C8B-B14F-4D97-AF65-F5344CB8AC3E}">
        <p14:creationId xmlns:p14="http://schemas.microsoft.com/office/powerpoint/2010/main" val="233200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Câu hỏi 4: 10 phút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Biện luận kết quả cận lâm sàng?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Nêu chẩn đoán xác định? </a:t>
            </a:r>
          </a:p>
        </p:txBody>
      </p:sp>
    </p:spTree>
    <p:extLst>
      <p:ext uri="{BB962C8B-B14F-4D97-AF65-F5344CB8AC3E}">
        <p14:creationId xmlns:p14="http://schemas.microsoft.com/office/powerpoint/2010/main" val="36871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4.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870"/>
            <a:ext cx="11186160" cy="54292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Hemoglobin 8,1 g/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XHTH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Forrest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IIb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XHTH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XHTH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(&lt;15.000/mm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XHTH.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acid uric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Gout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XHTH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Forrest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IIb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31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Nêu điều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định?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99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8807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thiệp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005840"/>
            <a:ext cx="10515600" cy="4816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Forrest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IIb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808" r="945" b="3959"/>
          <a:stretch/>
        </p:blipFill>
        <p:spPr>
          <a:xfrm>
            <a:off x="1338263" y="3797646"/>
            <a:ext cx="8821738" cy="2225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6210" y="6094016"/>
            <a:ext cx="767499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kẹp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(B)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(C)</a:t>
            </a:r>
          </a:p>
        </p:txBody>
      </p:sp>
    </p:spTree>
    <p:extLst>
      <p:ext uri="{BB962C8B-B14F-4D97-AF65-F5344CB8AC3E}">
        <p14:creationId xmlns:p14="http://schemas.microsoft.com/office/powerpoint/2010/main" val="2944526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82"/>
          <a:stretch/>
        </p:blipFill>
        <p:spPr>
          <a:xfrm>
            <a:off x="1128712" y="341745"/>
            <a:ext cx="9934575" cy="630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91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Đáp án đề nghị cho câu hỏi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866120" cy="481679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Điều trị cầm máu qua nội soi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BN có ổ loét Forrest IIb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nguy cơ tái xuất huyết cao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cần điều trị qua nội soi.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Cần kết hợp ít nhất 2 phương pháp cầm máu qua nội soi: chích cầm máu với adrenalin pha loãng và kẹp clip cầm máu.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Điều trị nội khoa: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Nguy cơ tái xuất huyết cao, đã can thiệp nội soi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dùng PPI liều cao: Nexium truyền tĩnh mạch liên tục 8mg/giờ trong 72 giờ.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Có thể thêm: sucralfate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Theo dõi hemoglobin mỗi 24 giờ, truyền máu khi hemoglobin &lt; 7 g/dL</a:t>
            </a:r>
          </a:p>
        </p:txBody>
      </p:sp>
    </p:spTree>
    <p:extLst>
      <p:ext uri="{BB962C8B-B14F-4D97-AF65-F5344CB8AC3E}">
        <p14:creationId xmlns:p14="http://schemas.microsoft.com/office/powerpoint/2010/main" val="3334530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Câu hỏi 6 (5 phút)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Nêu nguyên nhân gây loét dạ dày tá tràng của bệnh nhân?</a:t>
            </a:r>
          </a:p>
        </p:txBody>
      </p:sp>
    </p:spTree>
    <p:extLst>
      <p:ext uri="{BB962C8B-B14F-4D97-AF65-F5344CB8AC3E}">
        <p14:creationId xmlns:p14="http://schemas.microsoft.com/office/powerpoint/2010/main" val="189183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Bệnh án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1174730" cy="53149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Tiền căn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Cách nhập viện 2 năm: được chẩn đoán gout, điều trị không thường xuyên, thường tự uống thuốc giảm đau (không rõ loại) khi bi đau khớp.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Cách nhập viện 6 tháng, bệnh nhân bị đau thượng vị và đầy bụng sau ăn, tự mua thuốc uống thì đau có giảm nhưng hay bị tái phát 1-2 lần/tuần.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Chưa từng tiêu phân đen, nôn ra máu hay nội soi tiêu hóa trước đây.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Chưa ghi nhận tiền căn bệnh lý khác.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Chưa từng phẫu thuật.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BN có uống rượu: khoảng 5 lon bia/lần, 1-2 lần/tuần, trong 15 năm nay.</a:t>
            </a:r>
          </a:p>
        </p:txBody>
      </p:sp>
    </p:spTree>
    <p:extLst>
      <p:ext uri="{BB962C8B-B14F-4D97-AF65-F5344CB8AC3E}">
        <p14:creationId xmlns:p14="http://schemas.microsoft.com/office/powerpoint/2010/main" val="771775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NSAID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H. pylori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0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65827" y="2228850"/>
            <a:ext cx="10515600" cy="36986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Arial" pitchFamily="34" charset="0"/>
                <a:cs typeface="Arial" pitchFamily="34" charset="0"/>
              </a:rPr>
              <a:t>N = 171</a:t>
            </a:r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Chẩn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đoán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H. pylori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	Pylori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			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Huyết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chẩn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đoán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			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H. pylori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nước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tiểu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				XN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thở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C13</a:t>
            </a:r>
          </a:p>
          <a:p>
            <a:r>
              <a:rPr lang="en-US" sz="2400" i="1" dirty="0">
                <a:latin typeface="Arial" pitchFamily="34" charset="0"/>
                <a:cs typeface="Arial" pitchFamily="34" charset="0"/>
              </a:rPr>
              <a:t>H. Pylori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(+) 			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94,1% (161/171)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NSAIDs 			25,1%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856" y="5712009"/>
            <a:ext cx="11304501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itchFamily="34" charset="0"/>
                <a:cs typeface="Arial" pitchFamily="34" charset="0"/>
              </a:rPr>
              <a:t>Nên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phối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2 test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trở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lên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test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lần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âm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tính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56" y="294322"/>
            <a:ext cx="10530571" cy="155733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6096000" y="658451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Quach DT, et al. Gastroenterol Res Pract. 2017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54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Câu hỏi 7 (10 phút).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trị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Bệnh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vàng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Huyết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120/80 mmHg,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92 lần/phút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Hemoglobin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7,8 g/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H. pylori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IgG (+)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Nêu chiến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Sử dụng thuốc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thuốc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1628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365125"/>
            <a:ext cx="11521440" cy="880745"/>
          </a:xfrm>
        </p:spPr>
        <p:txBody>
          <a:bodyPr>
            <a:noAutofit/>
          </a:bodyPr>
          <a:lstStyle/>
          <a:p>
            <a:r>
              <a:rPr lang="en-US" sz="360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ngừa tái phát XHTH không do TALTMC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53149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XHTH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do loét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8,4%.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XHTH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phát: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H. pylori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Aspirin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steroid (NSAID)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540" y="6305788"/>
            <a:ext cx="10160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latin typeface="Arial" pitchFamily="34" charset="0"/>
                <a:cs typeface="Arial" pitchFamily="34" charset="0"/>
              </a:rPr>
              <a:t>Quách </a:t>
            </a:r>
            <a:r>
              <a:rPr lang="en-US" sz="1400" err="1">
                <a:latin typeface="Arial" pitchFamily="34" charset="0"/>
                <a:cs typeface="Arial" pitchFamily="34" charset="0"/>
              </a:rPr>
              <a:t>Trọng</a:t>
            </a:r>
            <a:r>
              <a:rPr lang="en-US" sz="1400">
                <a:latin typeface="Arial" pitchFamily="34" charset="0"/>
                <a:cs typeface="Arial" pitchFamily="34" charset="0"/>
              </a:rPr>
              <a:t> Đức.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Y </a:t>
            </a:r>
            <a:r>
              <a:rPr lang="en-US" sz="1400" err="1">
                <a:latin typeface="Arial" pitchFamily="34" charset="0"/>
                <a:cs typeface="Arial" pitchFamily="34" charset="0"/>
              </a:rPr>
              <a:t>học</a:t>
            </a:r>
            <a:r>
              <a:rPr lang="en-US" sz="1400">
                <a:latin typeface="Arial" pitchFamily="34" charset="0"/>
                <a:cs typeface="Arial" pitchFamily="34" charset="0"/>
              </a:rPr>
              <a:t> TPHCM (2003)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263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Đáp án cho câu hỏi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53149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H. pylori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H. pylori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Nam: 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Bismuth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NSAID.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H. pylori: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PPI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6-10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trị loét dạ dày 8-12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PPI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45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ình nền Sunset Flower - Phần bổ trợ Op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15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1353800" cy="53149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 l/p,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100/60 mm Hg, t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37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nhịp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 l/p, SpO2: 97%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 (-),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(-), lòng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son (-),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(-),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 (-),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Nhịp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 l/p.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(-),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khắp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bụng.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7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Câu hỏi 1 (5 phút)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Đặt vấn đề cho bệnh nhân?</a:t>
            </a:r>
          </a:p>
        </p:txBody>
      </p:sp>
    </p:spTree>
    <p:extLst>
      <p:ext uri="{BB962C8B-B14F-4D97-AF65-F5344CB8AC3E}">
        <p14:creationId xmlns:p14="http://schemas.microsoft.com/office/powerpoint/2010/main" val="174346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Đáp án cho câu hỏi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99185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Xuất huyết tiêu hóa.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Tiền căn: Đau thượng vị, gout, dùng thuốc giảm đau, uống rượu.</a:t>
            </a:r>
          </a:p>
        </p:txBody>
      </p:sp>
    </p:spTree>
    <p:extLst>
      <p:ext uri="{BB962C8B-B14F-4D97-AF65-F5344CB8AC3E}">
        <p14:creationId xmlns:p14="http://schemas.microsoft.com/office/powerpoint/2010/main" val="424855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2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Nêu chẩn đoán sơ bộ và chẩn đoán phân biệt?</a:t>
            </a:r>
          </a:p>
        </p:txBody>
      </p:sp>
    </p:spTree>
    <p:extLst>
      <p:ext uri="{BB962C8B-B14F-4D97-AF65-F5344CB8AC3E}">
        <p14:creationId xmlns:p14="http://schemas.microsoft.com/office/powerpoint/2010/main" val="300491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Tiếp cận XHTH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XHTH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	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XHTH?		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XHTH?		</a:t>
            </a:r>
          </a:p>
          <a:p>
            <a:pPr marL="742950" indent="-742950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Nguyên nhân XHTH?</a:t>
            </a:r>
          </a:p>
          <a:p>
            <a:pPr marL="742950" indent="-742950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Diễn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XHTH?	</a:t>
            </a:r>
          </a:p>
          <a:p>
            <a:pPr marL="742950" indent="-742950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Phân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2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27337"/>
              </p:ext>
            </p:extLst>
          </p:nvPr>
        </p:nvGraphicFramePr>
        <p:xfrm>
          <a:off x="76201" y="0"/>
          <a:ext cx="11995725" cy="685800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399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9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9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9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Mức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độ</a:t>
                      </a:r>
                      <a:r>
                        <a:rPr lang="en-US" sz="1800" dirty="0">
                          <a:effectLst/>
                        </a:rPr>
                        <a:t> XHTH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Nhẹ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Trung bình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Nặng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Mức độ mất máu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II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III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IV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Lượng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máu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mất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 1 </a:t>
                      </a:r>
                      <a:r>
                        <a:rPr lang="en-US" sz="1800" dirty="0" err="1">
                          <a:effectLst/>
                        </a:rPr>
                        <a:t>lít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 15%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1lít - 1,5lít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 – 30%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1,5lít – 2lít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 – 40%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 2lít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 40%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Mạch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 100 l/p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100 - 120 l/p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 120 l/p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 140 l/p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Áp lực mạch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Bình thường / tăng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Giảm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nhẹ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Giảm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Nhẹ, khó bắt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9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Huyết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áp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Bình thường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Bình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thường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hoặc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hạ</a:t>
                      </a:r>
                      <a:r>
                        <a:rPr lang="en-US" sz="1800" dirty="0">
                          <a:effectLst/>
                        </a:rPr>
                        <a:t> HA </a:t>
                      </a:r>
                      <a:r>
                        <a:rPr lang="en-US" sz="1800" dirty="0" err="1">
                          <a:effectLst/>
                        </a:rPr>
                        <a:t>tư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thế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Giảm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khi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nằm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Giảm nặng hoặc không đo được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39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Tưới máu bình thường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Đổ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mồ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hôi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Mát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lạnh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Mát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lạnh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nhợt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nhạt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Nhịp thở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14-20 l/p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20-30 l/p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 – 40 l/p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 35l/p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Nước tiểu (ml/g)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 30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20 - 30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5-15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Vô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niệu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Tri giác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Tỉnh</a:t>
                      </a:r>
                      <a:r>
                        <a:rPr lang="en-US" sz="1800" dirty="0">
                          <a:effectLst/>
                        </a:rPr>
                        <a:t>, lo </a:t>
                      </a:r>
                      <a:r>
                        <a:rPr lang="en-US" sz="1800" dirty="0" err="1">
                          <a:effectLst/>
                        </a:rPr>
                        <a:t>lắng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nhẹ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 âu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 âu, lẫn lộn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Lẫn lộn, hôn mê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39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Hemoglobin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&gt;10g/</a:t>
                      </a:r>
                      <a:r>
                        <a:rPr lang="en-US" sz="1800" dirty="0" err="1">
                          <a:effectLst/>
                        </a:rPr>
                        <a:t>dL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7-10g/dL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 7g/dL (&lt; 8g/dL đối với bệnh nhân có dự trữ tim phổi kém)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Hct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 30%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20% - 30%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 20%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3926">
                <a:tc gridSpan="5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Ghi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chú</a:t>
                      </a:r>
                      <a:r>
                        <a:rPr lang="en-US" sz="1800" dirty="0">
                          <a:effectLst/>
                        </a:rPr>
                        <a:t>: </a:t>
                      </a:r>
                      <a:r>
                        <a:rPr lang="en-US" sz="1800" dirty="0" err="1">
                          <a:effectLst/>
                        </a:rPr>
                        <a:t>bảng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phân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mức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độ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này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có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thể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không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chính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xác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nếu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bệnh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nhân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tăng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huyết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áp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thiếu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máu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mạn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hoặc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đang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dùng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các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thuốc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điều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trị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có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thể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ảnh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hưởng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làm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mạch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chậm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2260600" y="757381"/>
            <a:ext cx="1066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51400" y="1269999"/>
            <a:ext cx="1066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96127" y="2341417"/>
            <a:ext cx="1281546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48345" y="3708399"/>
            <a:ext cx="1066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45144" y="4313381"/>
            <a:ext cx="1808019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9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2477</Words>
  <Application>Microsoft Macintosh PowerPoint</Application>
  <PresentationFormat>Widescreen</PresentationFormat>
  <Paragraphs>327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Office Theme</vt:lpstr>
      <vt:lpstr>Ca lâm sàng  Xuất huyết tiêu hóa</vt:lpstr>
      <vt:lpstr>Bệnh án</vt:lpstr>
      <vt:lpstr>Bệnh án  </vt:lpstr>
      <vt:lpstr>Bệnh án  </vt:lpstr>
      <vt:lpstr>Câu hỏi 1 (5 phút)</vt:lpstr>
      <vt:lpstr>Đáp án cho câu hỏi 1 </vt:lpstr>
      <vt:lpstr>Câu hỏi 2 (5 phút) </vt:lpstr>
      <vt:lpstr>Tiếp cận XHTH</vt:lpstr>
      <vt:lpstr>PowerPoint Presentation</vt:lpstr>
      <vt:lpstr>PowerPoint Presentation</vt:lpstr>
      <vt:lpstr>PowerPoint Presentation</vt:lpstr>
      <vt:lpstr>Đáp án cho câu hỏi 2</vt:lpstr>
      <vt:lpstr>Câu hỏi 3 (10 phút)</vt:lpstr>
      <vt:lpstr>Đáp án cho câu hỏi 3.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Một số kết quả cận lâm sàng của bệnh nhân</vt:lpstr>
      <vt:lpstr>Kết quả nội soi dạ dày tá tràng</vt:lpstr>
      <vt:lpstr>Một số kết quả cận lâm sàng khác của bệnh nhân</vt:lpstr>
      <vt:lpstr>Câu hỏi 4: 10 phút</vt:lpstr>
      <vt:lpstr>Đáp án cho câu hỏi 4. </vt:lpstr>
      <vt:lpstr>Câu hỏi 5</vt:lpstr>
      <vt:lpstr>PowerPoint Presentation</vt:lpstr>
      <vt:lpstr>PowerPoint Presentation</vt:lpstr>
      <vt:lpstr>Đáp án đề nghị cho câu hỏi 5</vt:lpstr>
      <vt:lpstr>Câu hỏi 6 (5 phút)</vt:lpstr>
      <vt:lpstr>Đáp án cho câu hỏi 6 </vt:lpstr>
      <vt:lpstr>PowerPoint Presentation</vt:lpstr>
      <vt:lpstr>Câu hỏi 7 (10 phút). </vt:lpstr>
      <vt:lpstr>Phòng ngừa tái phát XHTH không do TALTMC</vt:lpstr>
      <vt:lpstr>Đáp án cho câu hỏi 7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lâm sàng  Xuất huyết tiêu hóa</dc:title>
  <dc:creator>LUAN DANG MINH</dc:creator>
  <cp:lastModifiedBy>dr.si.nguyen@gmail.com</cp:lastModifiedBy>
  <cp:revision>44</cp:revision>
  <dcterms:created xsi:type="dcterms:W3CDTF">2021-03-28T17:34:16Z</dcterms:created>
  <dcterms:modified xsi:type="dcterms:W3CDTF">2021-04-22T13:12:51Z</dcterms:modified>
</cp:coreProperties>
</file>