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57" r:id="rId3"/>
    <p:sldId id="258" r:id="rId4"/>
    <p:sldId id="262" r:id="rId5"/>
    <p:sldId id="286" r:id="rId6"/>
    <p:sldId id="265" r:id="rId7"/>
    <p:sldId id="337" r:id="rId8"/>
    <p:sldId id="267" r:id="rId9"/>
    <p:sldId id="338" r:id="rId10"/>
    <p:sldId id="332" r:id="rId11"/>
    <p:sldId id="269" r:id="rId12"/>
    <p:sldId id="273" r:id="rId13"/>
    <p:sldId id="334" r:id="rId14"/>
    <p:sldId id="268" r:id="rId15"/>
    <p:sldId id="274" r:id="rId16"/>
    <p:sldId id="278" r:id="rId17"/>
    <p:sldId id="335" r:id="rId18"/>
    <p:sldId id="339" r:id="rId19"/>
    <p:sldId id="281" r:id="rId20"/>
    <p:sldId id="3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BF01-12E7-4522-8090-DB971DDFFC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lâm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sàng</a:t>
            </a:r>
            <a:r>
              <a:rPr lang="en-US" dirty="0">
                <a:latin typeface="Arial" pitchFamily="34" charset="0"/>
                <a:cs typeface="Arial" pitchFamily="34" charset="0"/>
              </a:rPr>
              <a:t>: XƠ GAN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32121-CAFD-824C-801F-6C1F41A0A663}"/>
              </a:ext>
            </a:extLst>
          </p:cNvPr>
          <p:cNvSpPr txBox="1"/>
          <p:nvPr/>
        </p:nvSpPr>
        <p:spPr>
          <a:xfrm>
            <a:off x="7647709" y="5158047"/>
            <a:ext cx="3530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BS. VÕ DUY THÔNG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7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Thảo luận tại bàn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vi-VN" sz="3200" b="1" dirty="0"/>
              <a:t>Câu hỏi 5: </a:t>
            </a:r>
            <a:r>
              <a:rPr lang="vi-VN" sz="3200" dirty="0"/>
              <a:t>Với những chẩn đoán đã đưa ra, cần làm những xét nghiệm gì để xác định chẩn đoán?</a:t>
            </a:r>
          </a:p>
          <a:p>
            <a:pPr>
              <a:lnSpc>
                <a:spcPct val="150000"/>
              </a:lnSpc>
            </a:pPr>
            <a:endParaRPr lang="vi-V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/>
              <a:t>				</a:t>
            </a:r>
          </a:p>
          <a:p>
            <a:pPr>
              <a:lnSpc>
                <a:spcPct val="150000"/>
              </a:lnSpc>
            </a:pPr>
            <a:endParaRPr lang="vi-V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/>
              <a:t>						</a:t>
            </a:r>
            <a:r>
              <a:rPr lang="vi-VN" sz="3200" i="1" dirty="0"/>
              <a:t>Thời gian: 5 phút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393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870DE-1619-3E4A-8ECC-BEF13F8B3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96" y="1007915"/>
            <a:ext cx="9474040" cy="45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Table"/>
          <p:cNvGraphicFramePr/>
          <p:nvPr>
            <p:extLst>
              <p:ext uri="{D42A27DB-BD31-4B8C-83A1-F6EECF244321}">
                <p14:modId xmlns:p14="http://schemas.microsoft.com/office/powerpoint/2010/main" val="3772099173"/>
              </p:ext>
            </p:extLst>
          </p:nvPr>
        </p:nvGraphicFramePr>
        <p:xfrm>
          <a:off x="314325" y="230245"/>
          <a:ext cx="11394456" cy="64018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6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187">
                <a:tc>
                  <a:txBody>
                    <a:bodyPr/>
                    <a:lstStyle/>
                    <a:p>
                      <a:pPr algn="l">
                        <a:defRPr sz="1900"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Kết</a:t>
                      </a:r>
                      <a:r>
                        <a:rPr sz="2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quả</a:t>
                      </a:r>
                      <a:endParaRPr sz="2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Giá</a:t>
                      </a:r>
                      <a:r>
                        <a:rPr sz="2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trị</a:t>
                      </a:r>
                      <a:r>
                        <a:rPr sz="2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bình</a:t>
                      </a:r>
                      <a:r>
                        <a:rPr sz="2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1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thường</a:t>
                      </a:r>
                      <a:endParaRPr sz="2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87">
                <a:tc gridSpan="3"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Huyết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học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 hMerge="1">
                  <a:txBody>
                    <a:bodyPr/>
                    <a:lstStyle/>
                    <a:p>
                      <a:pPr algn="l">
                        <a:defRPr sz="1900" b="1"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</a:defRPr>
                      </a:pPr>
                      <a:endParaRPr sz="2000">
                        <a:solidFill>
                          <a:srgbClr val="C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l">
                        <a:defRPr sz="1900"/>
                      </a:pPr>
                      <a:endParaRPr sz="20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81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WBC</a:t>
                      </a:r>
                      <a:endParaRPr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14.8</a:t>
                      </a:r>
                      <a:endParaRPr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900">
                          <a:solidFill>
                            <a:srgbClr val="424242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4.5-10 G/L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5681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RBC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900">
                          <a:solidFill>
                            <a:srgbClr val="424242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Nam: 4.2-5.4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T/L 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Nữ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4.0-4.9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T/L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Hct</a:t>
                      </a:r>
                      <a:endParaRPr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Nam: 45 - 52%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Nữ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37 - 48%</a:t>
                      </a: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PLT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900" b="1"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</a:defRPr>
                      </a:pPr>
                      <a:r>
                        <a:rPr lang="vi-VN" sz="20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9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150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–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400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G/L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sz="2000" baseline="31999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PT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giây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PT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chứng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11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giây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aPTT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giây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aPTT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chứng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28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giây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INR</a:t>
                      </a:r>
                      <a:endParaRPr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2.1</a:t>
                      </a:r>
                      <a:endParaRPr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1-1.2</a:t>
                      </a: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187">
                <a:tc gridSpan="3"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Sinh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hóa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900" b="1"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</a:defRPr>
                      </a:pPr>
                      <a:endParaRPr sz="2000" dirty="0">
                        <a:solidFill>
                          <a:srgbClr val="C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900"/>
                      </a:pPr>
                      <a:endParaRPr sz="20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AST</a:t>
                      </a:r>
                      <a:endParaRPr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U/L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– 48 U/L</a:t>
                      </a: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ALT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U/L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 U/L</a:t>
                      </a: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GGT</a:t>
                      </a:r>
                      <a:endParaRPr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321U/L</a:t>
                      </a:r>
                      <a:endParaRPr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U/L</a:t>
                      </a:r>
                      <a:endParaRPr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8003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Bilirubin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toàn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phần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
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Trực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tiếp</a:t>
                      </a:r>
                      <a:endParaRPr lang="en-US" sz="20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just" defTabSz="457200" rtl="0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Calibri"/>
                        </a:rPr>
                        <a:t>        </a:t>
                      </a:r>
                      <a:r>
                        <a:rPr lang="en-US" sz="2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Calibri"/>
                        </a:rPr>
                        <a:t>Gián</a:t>
                      </a:r>
                      <a:r>
                        <a:rPr 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Calibri"/>
                        </a:rPr>
                        <a:t> </a:t>
                      </a:r>
                      <a:r>
                        <a:rPr lang="en-US" sz="2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Calibri"/>
                        </a:rPr>
                        <a:t>tiếp</a:t>
                      </a:r>
                      <a:endParaRPr sz="2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Calibri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mg/dL
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5.6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mg/dL
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2.7 mg/dL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- 1.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mg/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dL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
0.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mg/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dL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
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0.6-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0.8 mg/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dL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187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Albumin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g/dL</a:t>
                      </a:r>
                      <a:endParaRPr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15000"/>
                        </a:lnSpc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3.5 – 4.8 g/</a:t>
                      </a:r>
                      <a:r>
                        <a:rPr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dL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8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age3image3299216.jpg" descr="page3image3299216.jpg"/>
          <p:cNvPicPr>
            <a:picLocks noChangeAspect="1"/>
          </p:cNvPicPr>
          <p:nvPr/>
        </p:nvPicPr>
        <p:blipFill rotWithShape="1">
          <a:blip r:embed="rId2"/>
          <a:srcRect l="12514" b="8046"/>
          <a:stretch/>
        </p:blipFill>
        <p:spPr>
          <a:xfrm>
            <a:off x="3294019" y="1603904"/>
            <a:ext cx="5603959" cy="427813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"/>
          <p:cNvSpPr txBox="1"/>
          <p:nvPr/>
        </p:nvSpPr>
        <p:spPr>
          <a:xfrm>
            <a:off x="2277533" y="914400"/>
            <a:ext cx="1803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9EEBA7-AFE8-E24F-A1E2-C7ADE7D2C29E}"/>
              </a:ext>
            </a:extLst>
          </p:cNvPr>
          <p:cNvSpPr txBox="1">
            <a:spLocks/>
          </p:cNvSpPr>
          <p:nvPr/>
        </p:nvSpPr>
        <p:spPr>
          <a:xfrm>
            <a:off x="838199" y="583009"/>
            <a:ext cx="10515600" cy="6627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dirty="0">
                <a:latin typeface="+mn-lt"/>
              </a:rPr>
              <a:t>Hình ảnh siêu âm bụng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6" y="1272463"/>
            <a:ext cx="5008813" cy="4226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272463"/>
            <a:ext cx="4810125" cy="4210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8550" cy="200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2273300" cy="19939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A908F9-86A2-BA47-82C4-B510B39A37BF}"/>
              </a:ext>
            </a:extLst>
          </p:cNvPr>
          <p:cNvSpPr txBox="1">
            <a:spLocks/>
          </p:cNvSpPr>
          <p:nvPr/>
        </p:nvSpPr>
        <p:spPr>
          <a:xfrm>
            <a:off x="3314699" y="304841"/>
            <a:ext cx="7753349" cy="6627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dirty="0">
                <a:latin typeface="+mn-lt"/>
              </a:rPr>
              <a:t>Hình ảnh nội soi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Thảo luận tại bàn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/>
              <a:t>Câu hỏi 6 : </a:t>
            </a:r>
            <a:r>
              <a:rPr lang="vi-VN" sz="3200" dirty="0"/>
              <a:t>Hãy giải thích các kết quả các xét nghiệm trên?</a:t>
            </a:r>
          </a:p>
          <a:p>
            <a:pPr>
              <a:lnSpc>
                <a:spcPct val="150000"/>
              </a:lnSpc>
            </a:pPr>
            <a:endParaRPr lang="vi-VN" sz="3200" dirty="0"/>
          </a:p>
          <a:p>
            <a:pPr>
              <a:lnSpc>
                <a:spcPct val="150000"/>
              </a:lnSpc>
            </a:pPr>
            <a:endParaRPr lang="vi-V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3200" i="1" dirty="0"/>
              <a:t>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i="1" dirty="0"/>
              <a:t>						Thời gian 5 phút</a:t>
            </a:r>
            <a:endParaRPr lang="en-US" sz="3200" i="1" dirty="0"/>
          </a:p>
          <a:p>
            <a:pPr>
              <a:lnSpc>
                <a:spcPct val="150000"/>
              </a:lnSpc>
            </a:pPr>
            <a:endParaRPr lang="vi-VN" sz="3200" dirty="0"/>
          </a:p>
          <a:p>
            <a:pPr>
              <a:lnSpc>
                <a:spcPct val="150000"/>
              </a:lnSpc>
            </a:pPr>
            <a:endParaRPr lang="vi-VN" sz="3200" dirty="0"/>
          </a:p>
          <a:p>
            <a:pPr>
              <a:lnSpc>
                <a:spcPct val="150000"/>
              </a:lnSpc>
            </a:pPr>
            <a:endParaRPr lang="vi-VN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513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Thảo luận tại bàn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/>
              <a:t>Câu hỏi 7: </a:t>
            </a:r>
            <a:r>
              <a:rPr lang="vi-VN" sz="3200" dirty="0"/>
              <a:t>Cần làm thêm những xét nghiệm bổ sung gì để chẩn đoán xác định? </a:t>
            </a:r>
          </a:p>
          <a:p>
            <a:pPr>
              <a:lnSpc>
                <a:spcPct val="150000"/>
              </a:lnSpc>
            </a:pPr>
            <a:endParaRPr lang="vi-VN" sz="3733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3733" dirty="0"/>
              <a:t>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733" i="1" dirty="0"/>
              <a:t>						</a:t>
            </a:r>
            <a:r>
              <a:rPr lang="vi-VN" sz="3200" i="1" dirty="0"/>
              <a:t>Thời gian: 5 phút</a:t>
            </a:r>
          </a:p>
          <a:p>
            <a:pPr>
              <a:lnSpc>
                <a:spcPct val="150000"/>
              </a:lnSpc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249488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Kết quả xét nghiệm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Anti-HCV (-)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HBsAg (+);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HBeAg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(+);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HBeAb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(-);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Anti-HBc IgM (-)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HBV-DNA: 2.3x10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copies/ml</a:t>
            </a:r>
          </a:p>
          <a:p>
            <a:pPr>
              <a:lnSpc>
                <a:spcPct val="110000"/>
              </a:lnSpc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báng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 Protein 0,9 g/dl; Albumin 0,4 g/dl;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.          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Bạch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báng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= 1430 /mm3</a:t>
            </a:r>
          </a:p>
        </p:txBody>
      </p:sp>
    </p:spTree>
    <p:extLst>
      <p:ext uri="{BB962C8B-B14F-4D97-AF65-F5344CB8AC3E}">
        <p14:creationId xmlns:p14="http://schemas.microsoft.com/office/powerpoint/2010/main" val="292794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Thảo luận tại bàn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sz="3200" b="1" dirty="0"/>
              <a:t>Câu hỏi 8: </a:t>
            </a:r>
            <a:r>
              <a:rPr lang="vi-VN" sz="3200" dirty="0"/>
              <a:t>Tổng hợp các dữ kiện lâm sàng và cận lâm sàng trên, chẩn đoán xác định là gì?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vi-VN" sz="3733" dirty="0"/>
              <a:t>													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vi-VN" sz="3733" i="1" dirty="0"/>
              <a:t>						</a:t>
            </a:r>
            <a:r>
              <a:rPr lang="vi-VN" sz="3200" i="1" dirty="0"/>
              <a:t>Thời gian: 5 phút</a:t>
            </a:r>
          </a:p>
          <a:p>
            <a:pPr>
              <a:lnSpc>
                <a:spcPct val="170000"/>
              </a:lnSpc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05260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Thảo luận tại bàn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sz="3200" b="1" dirty="0"/>
              <a:t>Câu hỏi 9: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3200" b="1" dirty="0"/>
          </a:p>
          <a:p>
            <a:pPr marL="0" indent="0">
              <a:lnSpc>
                <a:spcPct val="170000"/>
              </a:lnSpc>
              <a:buNone/>
            </a:pPr>
            <a:r>
              <a:rPr lang="vi-VN" sz="3733" dirty="0"/>
              <a:t>				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vi-VN" sz="3733" i="1" dirty="0"/>
              <a:t>						</a:t>
            </a:r>
            <a:r>
              <a:rPr lang="vi-VN" sz="3200" i="1" dirty="0"/>
              <a:t>Thời gian: 10 phút</a:t>
            </a:r>
          </a:p>
          <a:p>
            <a:pPr>
              <a:lnSpc>
                <a:spcPct val="170000"/>
              </a:lnSpc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384323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vi-VN" altLang="en-US" sz="5333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Mục tiêu học tập</a:t>
            </a:r>
            <a:endParaRPr lang="en-US" sz="5333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Autofit/>
          </a:bodyPr>
          <a:lstStyle/>
          <a:p>
            <a:pPr marL="685783" indent="-685783">
              <a:lnSpc>
                <a:spcPct val="150000"/>
              </a:lnSpc>
              <a:buClr>
                <a:schemeClr val="tx1"/>
              </a:buClr>
              <a:buSzPct val="92000"/>
              <a:buFont typeface="+mj-lt"/>
              <a:buAutoNum type="arabicPeriod"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chẩn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đoán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xơ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gan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gây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xơ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gan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685783" indent="-685783">
              <a:lnSpc>
                <a:spcPct val="150000"/>
              </a:lnSpc>
              <a:buClr>
                <a:schemeClr val="tx1"/>
              </a:buClr>
              <a:buSzPct val="92000"/>
              <a:buFont typeface="+mj-lt"/>
              <a:buAutoNum type="arabicPeriod"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bệnh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khám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lâm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sàng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h</a:t>
            </a:r>
            <a:r>
              <a:rPr lang="vi-VN" altLang="en-US" sz="2400" dirty="0">
                <a:latin typeface="Arial" pitchFamily="34" charset="0"/>
                <a:cs typeface="Arial" pitchFamily="34" charset="0"/>
              </a:rPr>
              <a:t>ư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ớng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xơ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gan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chứng</a:t>
            </a:r>
            <a:r>
              <a:rPr lang="vi-VN" alt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685783" indent="-685783">
              <a:lnSpc>
                <a:spcPct val="150000"/>
              </a:lnSpc>
              <a:buClr>
                <a:schemeClr val="tx1"/>
              </a:buClr>
              <a:buSzPct val="92000"/>
              <a:buFont typeface="+mj-lt"/>
              <a:buAutoNum type="arabicPeriod"/>
            </a:pP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nghị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lâm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sàng</a:t>
            </a:r>
            <a:endParaRPr lang="vi-VN" altLang="en-US" sz="2400" dirty="0">
              <a:latin typeface="Arial" pitchFamily="34" charset="0"/>
              <a:cs typeface="Arial" pitchFamily="34" charset="0"/>
            </a:endParaRPr>
          </a:p>
          <a:p>
            <a:pPr marL="685783" indent="-685783">
              <a:lnSpc>
                <a:spcPct val="150000"/>
              </a:lnSpc>
              <a:buClr>
                <a:schemeClr val="tx1"/>
              </a:buClr>
              <a:buSzPct val="92000"/>
              <a:buFont typeface="+mj-lt"/>
              <a:buAutoNum type="arabicPeriod"/>
            </a:pPr>
            <a:r>
              <a:rPr lang="vi-VN" altLang="en-US" sz="2400" dirty="0">
                <a:latin typeface="Arial" pitchFamily="34" charset="0"/>
                <a:cs typeface="Arial" pitchFamily="34" charset="0"/>
              </a:rPr>
              <a:t>Phân tích được các xét nghiệm chẩn đoán nguyên nhân xơ gan.</a:t>
            </a:r>
          </a:p>
          <a:p>
            <a:pPr marL="685783" indent="-685783">
              <a:lnSpc>
                <a:spcPct val="150000"/>
              </a:lnSpc>
              <a:buClr>
                <a:schemeClr val="tx1"/>
              </a:buClr>
              <a:buSzPct val="92000"/>
              <a:buFont typeface="+mj-lt"/>
              <a:buAutoNum type="arabicPeriod"/>
            </a:pP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gặp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ở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xơ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685783" indent="-685783">
              <a:lnSpc>
                <a:spcPct val="150000"/>
              </a:lnSpc>
              <a:buClr>
                <a:schemeClr val="tx1"/>
              </a:buClr>
              <a:buSzPct val="92000"/>
              <a:buFont typeface="+mj-lt"/>
              <a:buAutoNum type="arabicPeriod"/>
            </a:pP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ngừa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xơ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</a:t>
            </a:r>
            <a:endParaRPr lang="vi-V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2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Thảo luận tại bàn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sz="3200" b="1" dirty="0"/>
              <a:t>Câu hỏi 10: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sz="3733" dirty="0"/>
          </a:p>
          <a:p>
            <a:pPr marL="0" indent="0">
              <a:lnSpc>
                <a:spcPct val="170000"/>
              </a:lnSpc>
              <a:buNone/>
            </a:pPr>
            <a:r>
              <a:rPr lang="vi-VN" sz="3733" i="1" dirty="0"/>
              <a:t>						</a:t>
            </a:r>
            <a:r>
              <a:rPr lang="vi-VN" sz="3200" i="1" dirty="0"/>
              <a:t>Thời gian: 5 phút</a:t>
            </a:r>
          </a:p>
          <a:p>
            <a:pPr>
              <a:lnSpc>
                <a:spcPct val="170000"/>
              </a:lnSpc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377522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880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1550"/>
            <a:ext cx="10652760" cy="54495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52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khắp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14388" indent="-2079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2 tuần nay: bụng to dần, mệt mỏi, chán ăn</a:t>
            </a:r>
          </a:p>
          <a:p>
            <a:pPr marL="814388" indent="-2079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	1 tuần nay bệnh nhân vàng da vàng mắt tăng dần, nước tiểu vàng sậm, tiêu phân vàng lỏng 4-5 lần/ngày. Bệnh nhân sốt nhẹ, không đau bụng, thỉnh thoảng ngứa, phù 2 chân, chảy máu răng khi đánh răng, không sụt cân </a:t>
            </a:r>
          </a:p>
          <a:p>
            <a:pPr marL="814388" indent="-2079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2 ngày nay: đau khắp bụng âm ỉ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nhập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viện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vi-V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 viện Chợ Rẫy</a:t>
            </a:r>
            <a:r>
              <a:rPr lang="vi-VN" sz="22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3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7233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8008"/>
            <a:ext cx="11174730" cy="36420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400" dirty="0">
                <a:ea typeface="Calibri" panose="020F0502020204030204" pitchFamily="34" charset="0"/>
                <a:cs typeface="Arial" panose="020B0604020202020204" pitchFamily="34" charset="0"/>
              </a:rPr>
              <a:t>Nghiện rượu 20 năm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400" dirty="0">
                <a:ea typeface="Calibri" panose="020F0502020204030204" pitchFamily="34" charset="0"/>
                <a:cs typeface="Arial" panose="020B0604020202020204" pitchFamily="34" charset="0"/>
              </a:rPr>
              <a:t>Viêm gan B mạn điều trị không liên tục.</a:t>
            </a:r>
          </a:p>
        </p:txBody>
      </p:sp>
    </p:spTree>
    <p:extLst>
      <p:ext uri="{BB962C8B-B14F-4D97-AF65-F5344CB8AC3E}">
        <p14:creationId xmlns:p14="http://schemas.microsoft.com/office/powerpoint/2010/main" val="7717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n-lt"/>
              </a:rPr>
              <a:t>Thảo luận tại bàn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77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vi-VN" sz="3733" b="1" dirty="0"/>
              <a:t>Câu hỏi 1: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khắp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800" dirty="0"/>
              <a:t>- H</a:t>
            </a:r>
            <a:r>
              <a:rPr lang="vi-VN" sz="3800" dirty="0"/>
              <a:t>ãy nêu một số nguyên nhân gây vàng da?</a:t>
            </a:r>
          </a:p>
          <a:p>
            <a:pPr marL="0" indent="0">
              <a:buNone/>
            </a:pPr>
            <a:endParaRPr lang="vi-VN" dirty="0"/>
          </a:p>
          <a:p>
            <a:endParaRPr lang="vi-VN" dirty="0"/>
          </a:p>
          <a:p>
            <a:pPr marL="0" indent="0">
              <a:buNone/>
            </a:pPr>
            <a:r>
              <a:rPr lang="vi-VN" sz="3200" i="1" dirty="0"/>
              <a:t>						</a:t>
            </a:r>
          </a:p>
          <a:p>
            <a:pPr marL="0" indent="0">
              <a:buNone/>
            </a:pPr>
            <a:r>
              <a:rPr lang="vi-VN" sz="3200" i="1" dirty="0"/>
              <a:t>						Thời gian: 5 phút</a:t>
            </a: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7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297180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45870"/>
            <a:ext cx="10276840" cy="53149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416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cs typeface="Arial" panose="020B0604020202020204" pitchFamily="34" charset="0"/>
              </a:rPr>
              <a:t>BN </a:t>
            </a:r>
            <a:r>
              <a:rPr lang="vi-VN" sz="2200" dirty="0" err="1">
                <a:cs typeface="Arial" panose="020B0604020202020204" pitchFamily="34" charset="0"/>
              </a:rPr>
              <a:t>tỉnh</a:t>
            </a:r>
            <a:r>
              <a:rPr lang="vi-VN" sz="2200" dirty="0">
                <a:cs typeface="Arial" panose="020B0604020202020204" pitchFamily="34" charset="0"/>
              </a:rPr>
              <a:t>, </a:t>
            </a:r>
            <a:r>
              <a:rPr lang="vi-VN" sz="2200" dirty="0" err="1">
                <a:cs typeface="Arial" panose="020B0604020202020204" pitchFamily="34" charset="0"/>
              </a:rPr>
              <a:t>tiếp</a:t>
            </a:r>
            <a:r>
              <a:rPr lang="vi-VN" sz="2200" dirty="0">
                <a:cs typeface="Arial" panose="020B0604020202020204" pitchFamily="34" charset="0"/>
              </a:rPr>
              <a:t> </a:t>
            </a:r>
            <a:r>
              <a:rPr lang="vi-VN" sz="2200" dirty="0" err="1">
                <a:cs typeface="Arial" panose="020B0604020202020204" pitchFamily="34" charset="0"/>
              </a:rPr>
              <a:t>xúc</a:t>
            </a:r>
            <a:r>
              <a:rPr lang="vi-VN" sz="2200" dirty="0">
                <a:cs typeface="Arial" panose="020B0604020202020204" pitchFamily="34" charset="0"/>
              </a:rPr>
              <a:t> </a:t>
            </a:r>
            <a:r>
              <a:rPr lang="vi-VN" sz="2200" dirty="0" err="1">
                <a:cs typeface="Arial" panose="020B0604020202020204" pitchFamily="34" charset="0"/>
              </a:rPr>
              <a:t>tốt</a:t>
            </a:r>
            <a:endParaRPr lang="en-US" sz="2200" dirty="0">
              <a:cs typeface="Arial" panose="020B0604020202020204" pitchFamily="34" charset="0"/>
            </a:endParaRP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Mạch: 90 lần/phút, HA: 100/60 mmHg, Nhiệt độ: 38,5</a:t>
            </a:r>
            <a:r>
              <a:rPr lang="en-US" sz="2200" dirty="0"/>
              <a:t> </a:t>
            </a:r>
            <a:r>
              <a:rPr lang="vi-VN" sz="2200" baseline="30000" dirty="0"/>
              <a:t>0</a:t>
            </a:r>
            <a:r>
              <a:rPr lang="vi-VN" sz="2200" dirty="0"/>
              <a:t>C, nhịp thở 20 lần/phút 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BN tỉnh táo, da niêm hồng.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Vàng da, kết mạc mắt vàng, có mảng xuất huyết đùi (P).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Phù mềm 2 chân, ấn lõm, đối xứng 2 bên.  Sao mạch ở ngực, lòng bàn tay son.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Tim đều rõ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Phổi trong, không ran.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</a:pPr>
            <a:r>
              <a:rPr lang="vi-VN" sz="2200" dirty="0"/>
              <a:t>Bụng báng độ 2, tuần hoàn bàng hệ kiểu cửa – chủ, ấn đau khắp bụng, không đề kháng.</a:t>
            </a:r>
            <a:endParaRPr lang="en-US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Thảo luận tại bàn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776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vi-VN" sz="3733" b="1" dirty="0"/>
              <a:t>Câu hỏi 2: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dirty="0"/>
          </a:p>
          <a:p>
            <a:endParaRPr lang="vi-VN" dirty="0"/>
          </a:p>
          <a:p>
            <a:pPr marL="0" indent="0">
              <a:buNone/>
            </a:pPr>
            <a:r>
              <a:rPr lang="vi-VN" sz="3200" i="1" dirty="0"/>
              <a:t>						</a:t>
            </a:r>
          </a:p>
          <a:p>
            <a:pPr marL="0" indent="0">
              <a:buNone/>
            </a:pPr>
            <a:endParaRPr lang="vi-VN" sz="3200" i="1" dirty="0"/>
          </a:p>
          <a:p>
            <a:pPr marL="0" indent="0">
              <a:buNone/>
            </a:pPr>
            <a:endParaRPr lang="vi-VN" sz="3200" i="1" dirty="0"/>
          </a:p>
          <a:p>
            <a:pPr marL="0" indent="0">
              <a:buNone/>
            </a:pPr>
            <a:r>
              <a:rPr lang="vi-VN" sz="3200" i="1" dirty="0"/>
              <a:t>						Thời gian: 5 phút</a:t>
            </a: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6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Thảo luận tại bàn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vi-VN" sz="3200" b="1" dirty="0"/>
              <a:t>Câu hỏi 3 : </a:t>
            </a:r>
            <a:r>
              <a:rPr lang="vi-VN" sz="3200" dirty="0"/>
              <a:t>Sau khi xem xét bệnh sử, tiền căn và các kết quả thăm khám ở trên, hãy đề xuất chẩn đoán sơ bộ và chẩn đoán phân biệt cho bệnh nhân?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vi-VN" sz="3200" dirty="0"/>
              <a:t>        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vi-VN" sz="3200" i="1" dirty="0"/>
              <a:t>						Thời gian: 5 phút</a:t>
            </a:r>
          </a:p>
          <a:p>
            <a:pPr>
              <a:lnSpc>
                <a:spcPct val="16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433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n-lt"/>
              </a:rPr>
              <a:t>Thảo luận tại bàn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vi-VN" sz="3200" b="1" dirty="0"/>
              <a:t>Câu hỏi 4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Nêu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chứng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xơ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 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vi-VN" sz="3200" dirty="0"/>
          </a:p>
          <a:p>
            <a:pPr marL="0" indent="0">
              <a:lnSpc>
                <a:spcPct val="160000"/>
              </a:lnSpc>
              <a:buNone/>
            </a:pPr>
            <a:r>
              <a:rPr lang="vi-VN" sz="3200" dirty="0"/>
              <a:t>        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vi-VN" sz="3200" i="1" dirty="0"/>
              <a:t>						Thời gian: 5 phút</a:t>
            </a:r>
          </a:p>
          <a:p>
            <a:pPr>
              <a:lnSpc>
                <a:spcPct val="16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192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999</Words>
  <Application>Microsoft Macintosh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</vt:lpstr>
      <vt:lpstr>Wingdings</vt:lpstr>
      <vt:lpstr>Office Theme</vt:lpstr>
      <vt:lpstr>Ca lâm sàng: XƠ GAN</vt:lpstr>
      <vt:lpstr>Mục tiêu học tập</vt:lpstr>
      <vt:lpstr>Ca lâm sàng</vt:lpstr>
      <vt:lpstr>Bệnh án  </vt:lpstr>
      <vt:lpstr>Thảo luận tại bàn</vt:lpstr>
      <vt:lpstr>Bệnh án  </vt:lpstr>
      <vt:lpstr>Thảo luận tại bàn</vt:lpstr>
      <vt:lpstr>Thảo luận tại bàn</vt:lpstr>
      <vt:lpstr>Thảo luận tại bàn</vt:lpstr>
      <vt:lpstr>Thảo luận tại bàn</vt:lpstr>
      <vt:lpstr>PowerPoint Presentation</vt:lpstr>
      <vt:lpstr>PowerPoint Presentation</vt:lpstr>
      <vt:lpstr>PowerPoint Presentation</vt:lpstr>
      <vt:lpstr>PowerPoint Presentation</vt:lpstr>
      <vt:lpstr>Thảo luận tại bàn</vt:lpstr>
      <vt:lpstr>Thảo luận tại bàn</vt:lpstr>
      <vt:lpstr>Kết quả xét nghiệm</vt:lpstr>
      <vt:lpstr>Thảo luận tại bàn</vt:lpstr>
      <vt:lpstr>Thảo luận tại bàn</vt:lpstr>
      <vt:lpstr>Thảo luận tại bàn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Xuất huyết tiêu hóa</dc:title>
  <dc:creator>LUAN DANG MINH</dc:creator>
  <cp:lastModifiedBy>dr.si.nguyen@gmail.com</cp:lastModifiedBy>
  <cp:revision>291</cp:revision>
  <dcterms:created xsi:type="dcterms:W3CDTF">2021-03-28T17:34:16Z</dcterms:created>
  <dcterms:modified xsi:type="dcterms:W3CDTF">2021-06-26T11:42:25Z</dcterms:modified>
</cp:coreProperties>
</file>