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1.xml" ContentType="application/vnd.openxmlformats-officedocument.presentationml.notesSlide+xml"/>
  <Override PartName="/ppt/ink/ink11.xml" ContentType="application/inkml+xml"/>
  <Override PartName="/ppt/ink/ink12.xml" ContentType="application/inkml+xml"/>
  <Override PartName="/ppt/ink/ink13.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7" r:id="rId2"/>
    <p:sldId id="328" r:id="rId3"/>
    <p:sldId id="331" r:id="rId4"/>
    <p:sldId id="332" r:id="rId5"/>
    <p:sldId id="333" r:id="rId6"/>
    <p:sldId id="271" r:id="rId7"/>
    <p:sldId id="307" r:id="rId8"/>
    <p:sldId id="323" r:id="rId9"/>
    <p:sldId id="324" r:id="rId10"/>
    <p:sldId id="325" r:id="rId11"/>
    <p:sldId id="326" r:id="rId12"/>
    <p:sldId id="276" r:id="rId13"/>
    <p:sldId id="313" r:id="rId14"/>
    <p:sldId id="314" r:id="rId15"/>
    <p:sldId id="315" r:id="rId16"/>
    <p:sldId id="316" r:id="rId17"/>
    <p:sldId id="317" r:id="rId18"/>
    <p:sldId id="318" r:id="rId19"/>
    <p:sldId id="319" r:id="rId20"/>
    <p:sldId id="320" r:id="rId21"/>
    <p:sldId id="278" r:id="rId22"/>
    <p:sldId id="258" r:id="rId23"/>
    <p:sldId id="259" r:id="rId24"/>
    <p:sldId id="273" r:id="rId25"/>
    <p:sldId id="261" r:id="rId26"/>
    <p:sldId id="280" r:id="rId27"/>
    <p:sldId id="282" r:id="rId28"/>
    <p:sldId id="262" r:id="rId29"/>
    <p:sldId id="263" r:id="rId30"/>
    <p:sldId id="327" r:id="rId31"/>
    <p:sldId id="264" r:id="rId32"/>
    <p:sldId id="337" r:id="rId33"/>
    <p:sldId id="265" r:id="rId34"/>
    <p:sldId id="334" r:id="rId35"/>
    <p:sldId id="298" r:id="rId36"/>
    <p:sldId id="299" r:id="rId37"/>
    <p:sldId id="338" r:id="rId38"/>
    <p:sldId id="335" r:id="rId39"/>
    <p:sldId id="269" r:id="rId40"/>
    <p:sldId id="33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DeG+O+Xvy2F5oRxTygdryw==" hashData="xyGwESK+a/oy3qqVApMm+gLmQARZqLdEanWFbTo875FYMnP6pSxFqWng+kRYYPhfOh49CFI9i3qHUK74PmlgXw=="/>
  <p:extLst>
    <p:ext uri="{521415D9-36F7-43E2-AB2F-B90AF26B5E84}">
      <p14:sectionLst xmlns:p14="http://schemas.microsoft.com/office/powerpoint/2010/main">
        <p14:section name="Default Section" id="{43AB1B80-0671-4935-BCC0-0361E2FD2475}">
          <p14:sldIdLst>
            <p14:sldId id="257"/>
            <p14:sldId id="328"/>
            <p14:sldId id="331"/>
            <p14:sldId id="332"/>
            <p14:sldId id="333"/>
          </p14:sldIdLst>
        </p14:section>
        <p14:section name="HỘI CHỨNG THẬN HƯ" id="{2556534A-8FB1-4BE5-B581-C1C202EF61BC}">
          <p14:sldIdLst>
            <p14:sldId id="271"/>
            <p14:sldId id="307"/>
            <p14:sldId id="323"/>
            <p14:sldId id="324"/>
            <p14:sldId id="325"/>
            <p14:sldId id="326"/>
            <p14:sldId id="276"/>
            <p14:sldId id="313"/>
            <p14:sldId id="314"/>
            <p14:sldId id="315"/>
            <p14:sldId id="316"/>
            <p14:sldId id="317"/>
            <p14:sldId id="318"/>
            <p14:sldId id="319"/>
            <p14:sldId id="320"/>
            <p14:sldId id="278"/>
            <p14:sldId id="258"/>
            <p14:sldId id="259"/>
            <p14:sldId id="273"/>
            <p14:sldId id="261"/>
            <p14:sldId id="280"/>
            <p14:sldId id="282"/>
            <p14:sldId id="262"/>
            <p14:sldId id="263"/>
            <p14:sldId id="327"/>
            <p14:sldId id="264"/>
            <p14:sldId id="337"/>
            <p14:sldId id="265"/>
            <p14:sldId id="334"/>
          </p14:sldIdLst>
        </p14:section>
        <p14:section name="VIÊM CẦU THẬN CẤP:" id="{877531D7-C9D1-4E5C-9738-E77D17718B19}">
          <p14:sldIdLst>
            <p14:sldId id="298"/>
            <p14:sldId id="299"/>
            <p14:sldId id="338"/>
            <p14:sldId id="335"/>
            <p14:sldId id="269"/>
            <p14:sldId id="33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102" y="180"/>
      </p:cViewPr>
      <p:guideLst/>
    </p:cSldViewPr>
  </p:slideViewPr>
  <p:notesTextViewPr>
    <p:cViewPr>
      <p:scale>
        <a:sx n="1" d="1"/>
        <a:sy n="1" d="1"/>
      </p:scale>
      <p:origin x="0" y="0"/>
    </p:cViewPr>
  </p:notesTextViewPr>
  <p:sorterViewPr>
    <p:cViewPr>
      <p:scale>
        <a:sx n="100" d="100"/>
        <a:sy n="100" d="100"/>
      </p:scale>
      <p:origin x="0" y="-1542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i Library User" userId="b38e8abe-debd-4b7b-a571-441ea48c3b71" providerId="ADAL" clId="{86BD82D6-C142-4624-B609-9D9D656FA294}"/>
    <pc:docChg chg="undo custSel addSld delSld modSld sldOrd modSection">
      <pc:chgData name="Sci Library User" userId="b38e8abe-debd-4b7b-a571-441ea48c3b71" providerId="ADAL" clId="{86BD82D6-C142-4624-B609-9D9D656FA294}" dt="2020-01-08T18:20:19.587" v="1793" actId="14100"/>
      <pc:docMkLst>
        <pc:docMk/>
      </pc:docMkLst>
      <pc:sldChg chg="modSp">
        <pc:chgData name="Sci Library User" userId="b38e8abe-debd-4b7b-a571-441ea48c3b71" providerId="ADAL" clId="{86BD82D6-C142-4624-B609-9D9D656FA294}" dt="2020-01-08T17:53:00.786" v="192" actId="1076"/>
        <pc:sldMkLst>
          <pc:docMk/>
          <pc:sldMk cId="0" sldId="258"/>
        </pc:sldMkLst>
        <pc:spChg chg="mod">
          <ac:chgData name="Sci Library User" userId="b38e8abe-debd-4b7b-a571-441ea48c3b71" providerId="ADAL" clId="{86BD82D6-C142-4624-B609-9D9D656FA294}" dt="2020-01-08T17:53:00.786" v="192" actId="1076"/>
          <ac:spMkLst>
            <pc:docMk/>
            <pc:sldMk cId="0" sldId="258"/>
            <ac:spMk id="2" creationId="{2AFBBB53-BDC9-4ECE-8EC5-2BCB07CA2FC1}"/>
          </ac:spMkLst>
        </pc:spChg>
        <pc:spChg chg="mod">
          <ac:chgData name="Sci Library User" userId="b38e8abe-debd-4b7b-a571-441ea48c3b71" providerId="ADAL" clId="{86BD82D6-C142-4624-B609-9D9D656FA294}" dt="2020-01-08T17:52:46.494" v="188" actId="400"/>
          <ac:spMkLst>
            <pc:docMk/>
            <pc:sldMk cId="0" sldId="258"/>
            <ac:spMk id="35842" creationId="{1D696E21-1534-40A9-A958-54D2587E63E8}"/>
          </ac:spMkLst>
        </pc:spChg>
      </pc:sldChg>
      <pc:sldChg chg="modSp">
        <pc:chgData name="Sci Library User" userId="b38e8abe-debd-4b7b-a571-441ea48c3b71" providerId="ADAL" clId="{86BD82D6-C142-4624-B609-9D9D656FA294}" dt="2020-01-08T17:56:10.367" v="570" actId="948"/>
        <pc:sldMkLst>
          <pc:docMk/>
          <pc:sldMk cId="0" sldId="259"/>
        </pc:sldMkLst>
        <pc:spChg chg="mod">
          <ac:chgData name="Sci Library User" userId="b38e8abe-debd-4b7b-a571-441ea48c3b71" providerId="ADAL" clId="{86BD82D6-C142-4624-B609-9D9D656FA294}" dt="2020-01-08T17:56:10.367" v="570" actId="948"/>
          <ac:spMkLst>
            <pc:docMk/>
            <pc:sldMk cId="0" sldId="259"/>
            <ac:spMk id="36865" creationId="{4CFB147B-1979-4EEC-A8AB-AF528DF0AB3A}"/>
          </ac:spMkLst>
        </pc:spChg>
      </pc:sldChg>
      <pc:sldChg chg="addSp delSp modSp ord">
        <pc:chgData name="Sci Library User" userId="b38e8abe-debd-4b7b-a571-441ea48c3b71" providerId="ADAL" clId="{86BD82D6-C142-4624-B609-9D9D656FA294}" dt="2020-01-08T17:58:37.721" v="593" actId="13926"/>
        <pc:sldMkLst>
          <pc:docMk/>
          <pc:sldMk cId="0" sldId="261"/>
        </pc:sldMkLst>
        <pc:spChg chg="add del mod">
          <ac:chgData name="Sci Library User" userId="b38e8abe-debd-4b7b-a571-441ea48c3b71" providerId="ADAL" clId="{86BD82D6-C142-4624-B609-9D9D656FA294}" dt="2020-01-08T17:56:57.644" v="574"/>
          <ac:spMkLst>
            <pc:docMk/>
            <pc:sldMk cId="0" sldId="261"/>
            <ac:spMk id="3" creationId="{EA72CFE2-F5AA-4F26-93BC-A90DBC99F7EF}"/>
          </ac:spMkLst>
        </pc:spChg>
        <pc:spChg chg="add mod">
          <ac:chgData name="Sci Library User" userId="b38e8abe-debd-4b7b-a571-441ea48c3b71" providerId="ADAL" clId="{86BD82D6-C142-4624-B609-9D9D656FA294}" dt="2020-01-08T17:58:19.377" v="591" actId="1076"/>
          <ac:spMkLst>
            <pc:docMk/>
            <pc:sldMk cId="0" sldId="261"/>
            <ac:spMk id="4" creationId="{43C53296-512A-4C79-A520-F5A9935E19D3}"/>
          </ac:spMkLst>
        </pc:spChg>
        <pc:spChg chg="add">
          <ac:chgData name="Sci Library User" userId="b38e8abe-debd-4b7b-a571-441ea48c3b71" providerId="ADAL" clId="{86BD82D6-C142-4624-B609-9D9D656FA294}" dt="2020-01-08T17:56:57.644" v="574"/>
          <ac:spMkLst>
            <pc:docMk/>
            <pc:sldMk cId="0" sldId="261"/>
            <ac:spMk id="6" creationId="{C4EDD449-EB66-4B01-8BA5-1331B466B610}"/>
          </ac:spMkLst>
        </pc:spChg>
        <pc:spChg chg="del">
          <ac:chgData name="Sci Library User" userId="b38e8abe-debd-4b7b-a571-441ea48c3b71" providerId="ADAL" clId="{86BD82D6-C142-4624-B609-9D9D656FA294}" dt="2020-01-08T17:56:56.077" v="573" actId="478"/>
          <ac:spMkLst>
            <pc:docMk/>
            <pc:sldMk cId="0" sldId="261"/>
            <ac:spMk id="44033" creationId="{6BD307EE-A3B9-4F2A-A26F-7B31CC76DE67}"/>
          </ac:spMkLst>
        </pc:spChg>
        <pc:spChg chg="mod">
          <ac:chgData name="Sci Library User" userId="b38e8abe-debd-4b7b-a571-441ea48c3b71" providerId="ADAL" clId="{86BD82D6-C142-4624-B609-9D9D656FA294}" dt="2020-01-08T17:58:37.721" v="593" actId="13926"/>
          <ac:spMkLst>
            <pc:docMk/>
            <pc:sldMk cId="0" sldId="261"/>
            <ac:spMk id="44034" creationId="{F6B5CD0C-3F7C-45A4-9200-64C3D3123896}"/>
          </ac:spMkLst>
        </pc:spChg>
      </pc:sldChg>
      <pc:sldChg chg="modSp">
        <pc:chgData name="Sci Library User" userId="b38e8abe-debd-4b7b-a571-441ea48c3b71" providerId="ADAL" clId="{86BD82D6-C142-4624-B609-9D9D656FA294}" dt="2020-01-08T18:01:48.160" v="725" actId="114"/>
        <pc:sldMkLst>
          <pc:docMk/>
          <pc:sldMk cId="0" sldId="262"/>
        </pc:sldMkLst>
        <pc:spChg chg="mod">
          <ac:chgData name="Sci Library User" userId="b38e8abe-debd-4b7b-a571-441ea48c3b71" providerId="ADAL" clId="{86BD82D6-C142-4624-B609-9D9D656FA294}" dt="2020-01-08T17:59:37.578" v="602" actId="1076"/>
          <ac:spMkLst>
            <pc:docMk/>
            <pc:sldMk cId="0" sldId="262"/>
            <ac:spMk id="48129" creationId="{13DE0D25-2078-484B-80A7-702E582061AF}"/>
          </ac:spMkLst>
        </pc:spChg>
        <pc:spChg chg="mod">
          <ac:chgData name="Sci Library User" userId="b38e8abe-debd-4b7b-a571-441ea48c3b71" providerId="ADAL" clId="{86BD82D6-C142-4624-B609-9D9D656FA294}" dt="2020-01-08T18:01:48.160" v="725" actId="114"/>
          <ac:spMkLst>
            <pc:docMk/>
            <pc:sldMk cId="0" sldId="262"/>
            <ac:spMk id="48130" creationId="{056C6E88-BDE6-404A-AC20-E8E2C88CDD52}"/>
          </ac:spMkLst>
        </pc:spChg>
      </pc:sldChg>
      <pc:sldChg chg="addSp modSp">
        <pc:chgData name="Sci Library User" userId="b38e8abe-debd-4b7b-a571-441ea48c3b71" providerId="ADAL" clId="{86BD82D6-C142-4624-B609-9D9D656FA294}" dt="2020-01-08T18:03:11.881" v="736" actId="1076"/>
        <pc:sldMkLst>
          <pc:docMk/>
          <pc:sldMk cId="0" sldId="263"/>
        </pc:sldMkLst>
        <pc:spChg chg="add mod">
          <ac:chgData name="Sci Library User" userId="b38e8abe-debd-4b7b-a571-441ea48c3b71" providerId="ADAL" clId="{86BD82D6-C142-4624-B609-9D9D656FA294}" dt="2020-01-08T18:03:11.881" v="736" actId="1076"/>
          <ac:spMkLst>
            <pc:docMk/>
            <pc:sldMk cId="0" sldId="263"/>
            <ac:spMk id="2" creationId="{16F9D790-6C2C-4CCF-967C-C50107A402A8}"/>
          </ac:spMkLst>
        </pc:spChg>
      </pc:sldChg>
      <pc:sldChg chg="modSp">
        <pc:chgData name="Sci Library User" userId="b38e8abe-debd-4b7b-a571-441ea48c3b71" providerId="ADAL" clId="{86BD82D6-C142-4624-B609-9D9D656FA294}" dt="2020-01-08T18:07:25.359" v="790" actId="2711"/>
        <pc:sldMkLst>
          <pc:docMk/>
          <pc:sldMk cId="0" sldId="264"/>
        </pc:sldMkLst>
        <pc:spChg chg="mod">
          <ac:chgData name="Sci Library User" userId="b38e8abe-debd-4b7b-a571-441ea48c3b71" providerId="ADAL" clId="{86BD82D6-C142-4624-B609-9D9D656FA294}" dt="2020-01-08T18:07:25.359" v="790" actId="2711"/>
          <ac:spMkLst>
            <pc:docMk/>
            <pc:sldMk cId="0" sldId="264"/>
            <ac:spMk id="50178" creationId="{553B1F5E-FDDE-4286-82C6-F3F18BA65C29}"/>
          </ac:spMkLst>
        </pc:spChg>
      </pc:sldChg>
      <pc:sldChg chg="addSp modSp">
        <pc:chgData name="Sci Library User" userId="b38e8abe-debd-4b7b-a571-441ea48c3b71" providerId="ADAL" clId="{86BD82D6-C142-4624-B609-9D9D656FA294}" dt="2020-01-08T18:11:28.937" v="1093" actId="20577"/>
        <pc:sldMkLst>
          <pc:docMk/>
          <pc:sldMk cId="0" sldId="265"/>
        </pc:sldMkLst>
        <pc:spChg chg="add mod">
          <ac:chgData name="Sci Library User" userId="b38e8abe-debd-4b7b-a571-441ea48c3b71" providerId="ADAL" clId="{86BD82D6-C142-4624-B609-9D9D656FA294}" dt="2020-01-08T18:05:01.078" v="764" actId="207"/>
          <ac:spMkLst>
            <pc:docMk/>
            <pc:sldMk cId="0" sldId="265"/>
            <ac:spMk id="2" creationId="{15219E01-DB84-4BB5-81DE-BB69F67921AF}"/>
          </ac:spMkLst>
        </pc:spChg>
        <pc:spChg chg="mod">
          <ac:chgData name="Sci Library User" userId="b38e8abe-debd-4b7b-a571-441ea48c3b71" providerId="ADAL" clId="{86BD82D6-C142-4624-B609-9D9D656FA294}" dt="2020-01-08T18:04:10.161" v="751" actId="1076"/>
          <ac:spMkLst>
            <pc:docMk/>
            <pc:sldMk cId="0" sldId="265"/>
            <ac:spMk id="51201" creationId="{63A8A326-7693-4336-A51C-5B6783B63881}"/>
          </ac:spMkLst>
        </pc:spChg>
        <pc:spChg chg="mod">
          <ac:chgData name="Sci Library User" userId="b38e8abe-debd-4b7b-a571-441ea48c3b71" providerId="ADAL" clId="{86BD82D6-C142-4624-B609-9D9D656FA294}" dt="2020-01-08T18:11:28.937" v="1093" actId="20577"/>
          <ac:spMkLst>
            <pc:docMk/>
            <pc:sldMk cId="0" sldId="265"/>
            <ac:spMk id="51202" creationId="{98B2A416-F488-439A-85A1-59998543AE19}"/>
          </ac:spMkLst>
        </pc:spChg>
      </pc:sldChg>
      <pc:sldChg chg="modSp">
        <pc:chgData name="Sci Library User" userId="b38e8abe-debd-4b7b-a571-441ea48c3b71" providerId="ADAL" clId="{86BD82D6-C142-4624-B609-9D9D656FA294}" dt="2020-01-08T18:20:19.587" v="1793" actId="14100"/>
        <pc:sldMkLst>
          <pc:docMk/>
          <pc:sldMk cId="0" sldId="269"/>
        </pc:sldMkLst>
        <pc:spChg chg="mod">
          <ac:chgData name="Sci Library User" userId="b38e8abe-debd-4b7b-a571-441ea48c3b71" providerId="ADAL" clId="{86BD82D6-C142-4624-B609-9D9D656FA294}" dt="2020-01-08T18:20:19.587" v="1793" actId="14100"/>
          <ac:spMkLst>
            <pc:docMk/>
            <pc:sldMk cId="0" sldId="269"/>
            <ac:spMk id="87042" creationId="{3870CF6D-5D48-40FA-A1BB-01A123BDCC66}"/>
          </ac:spMkLst>
        </pc:spChg>
      </pc:sldChg>
      <pc:sldChg chg="addSp modSp">
        <pc:chgData name="Sci Library User" userId="b38e8abe-debd-4b7b-a571-441ea48c3b71" providerId="ADAL" clId="{86BD82D6-C142-4624-B609-9D9D656FA294}" dt="2020-01-08T17:57:43.847" v="582" actId="164"/>
        <pc:sldMkLst>
          <pc:docMk/>
          <pc:sldMk cId="0" sldId="273"/>
        </pc:sldMkLst>
        <pc:spChg chg="add mod">
          <ac:chgData name="Sci Library User" userId="b38e8abe-debd-4b7b-a571-441ea48c3b71" providerId="ADAL" clId="{86BD82D6-C142-4624-B609-9D9D656FA294}" dt="2020-01-08T17:57:43.847" v="582" actId="164"/>
          <ac:spMkLst>
            <pc:docMk/>
            <pc:sldMk cId="0" sldId="273"/>
            <ac:spMk id="2" creationId="{84652CA5-73F7-4D92-9A84-270B502D9BAF}"/>
          </ac:spMkLst>
        </pc:spChg>
        <pc:spChg chg="add mod">
          <ac:chgData name="Sci Library User" userId="b38e8abe-debd-4b7b-a571-441ea48c3b71" providerId="ADAL" clId="{86BD82D6-C142-4624-B609-9D9D656FA294}" dt="2020-01-08T17:57:43.847" v="582" actId="164"/>
          <ac:spMkLst>
            <pc:docMk/>
            <pc:sldMk cId="0" sldId="273"/>
            <ac:spMk id="3" creationId="{F2A1082C-03DF-4462-879C-1AA37A023781}"/>
          </ac:spMkLst>
        </pc:spChg>
        <pc:spChg chg="add mod">
          <ac:chgData name="Sci Library User" userId="b38e8abe-debd-4b7b-a571-441ea48c3b71" providerId="ADAL" clId="{86BD82D6-C142-4624-B609-9D9D656FA294}" dt="2020-01-08T17:57:43.847" v="582" actId="164"/>
          <ac:spMkLst>
            <pc:docMk/>
            <pc:sldMk cId="0" sldId="273"/>
            <ac:spMk id="5" creationId="{565D0D09-D266-4420-A772-AC2119F57A50}"/>
          </ac:spMkLst>
        </pc:spChg>
        <pc:grpChg chg="add mod">
          <ac:chgData name="Sci Library User" userId="b38e8abe-debd-4b7b-a571-441ea48c3b71" providerId="ADAL" clId="{86BD82D6-C142-4624-B609-9D9D656FA294}" dt="2020-01-08T17:57:43.847" v="582" actId="164"/>
          <ac:grpSpMkLst>
            <pc:docMk/>
            <pc:sldMk cId="0" sldId="273"/>
            <ac:grpSpMk id="4" creationId="{902C9F54-321B-406B-BCCF-0ACD0FDA6F65}"/>
          </ac:grpSpMkLst>
        </pc:grpChg>
      </pc:sldChg>
      <pc:sldChg chg="modSp">
        <pc:chgData name="Sci Library User" userId="b38e8abe-debd-4b7b-a571-441ea48c3b71" providerId="ADAL" clId="{86BD82D6-C142-4624-B609-9D9D656FA294}" dt="2020-01-08T17:59:05.249" v="601" actId="1076"/>
        <pc:sldMkLst>
          <pc:docMk/>
          <pc:sldMk cId="0" sldId="282"/>
        </pc:sldMkLst>
        <pc:spChg chg="mod">
          <ac:chgData name="Sci Library User" userId="b38e8abe-debd-4b7b-a571-441ea48c3b71" providerId="ADAL" clId="{86BD82D6-C142-4624-B609-9D9D656FA294}" dt="2020-01-08T17:58:55.905" v="597" actId="1076"/>
          <ac:spMkLst>
            <pc:docMk/>
            <pc:sldMk cId="0" sldId="282"/>
            <ac:spMk id="203" creationId="{BFB41982-5021-4FAA-B852-F6F1DBE1E685}"/>
          </ac:spMkLst>
        </pc:spChg>
        <pc:spChg chg="mod">
          <ac:chgData name="Sci Library User" userId="b38e8abe-debd-4b7b-a571-441ea48c3b71" providerId="ADAL" clId="{86BD82D6-C142-4624-B609-9D9D656FA294}" dt="2020-01-08T17:59:05.249" v="601" actId="1076"/>
          <ac:spMkLst>
            <pc:docMk/>
            <pc:sldMk cId="0" sldId="282"/>
            <ac:spMk id="46083" creationId="{9D93291C-D4E1-401C-825D-8B55DDE5986A}"/>
          </ac:spMkLst>
        </pc:spChg>
        <pc:picChg chg="mod">
          <ac:chgData name="Sci Library User" userId="b38e8abe-debd-4b7b-a571-441ea48c3b71" providerId="ADAL" clId="{86BD82D6-C142-4624-B609-9D9D656FA294}" dt="2020-01-08T17:58:59.846" v="599" actId="14100"/>
          <ac:picMkLst>
            <pc:docMk/>
            <pc:sldMk cId="0" sldId="282"/>
            <ac:picMk id="46082" creationId="{F8545E74-63F7-4DDC-BBA2-44F8FF530D8E}"/>
          </ac:picMkLst>
        </pc:picChg>
      </pc:sldChg>
      <pc:sldChg chg="modSp">
        <pc:chgData name="Sci Library User" userId="b38e8abe-debd-4b7b-a571-441ea48c3b71" providerId="ADAL" clId="{86BD82D6-C142-4624-B609-9D9D656FA294}" dt="2020-01-08T18:15:32.224" v="1384" actId="207"/>
        <pc:sldMkLst>
          <pc:docMk/>
          <pc:sldMk cId="0" sldId="299"/>
        </pc:sldMkLst>
        <pc:spChg chg="mod">
          <ac:chgData name="Sci Library User" userId="b38e8abe-debd-4b7b-a571-441ea48c3b71" providerId="ADAL" clId="{86BD82D6-C142-4624-B609-9D9D656FA294}" dt="2020-01-08T18:15:32.224" v="1384" actId="207"/>
          <ac:spMkLst>
            <pc:docMk/>
            <pc:sldMk cId="0" sldId="299"/>
            <ac:spMk id="84994" creationId="{FB98EFFE-976E-4B5C-9121-602278B142DE}"/>
          </ac:spMkLst>
        </pc:spChg>
      </pc:sldChg>
      <pc:sldChg chg="addSp modSp">
        <pc:chgData name="Sci Library User" userId="b38e8abe-debd-4b7b-a571-441ea48c3b71" providerId="ADAL" clId="{86BD82D6-C142-4624-B609-9D9D656FA294}" dt="2020-01-08T17:51:21.406" v="159" actId="13822"/>
        <pc:sldMkLst>
          <pc:docMk/>
          <pc:sldMk cId="0" sldId="307"/>
        </pc:sldMkLst>
        <pc:spChg chg="add mod">
          <ac:chgData name="Sci Library User" userId="b38e8abe-debd-4b7b-a571-441ea48c3b71" providerId="ADAL" clId="{86BD82D6-C142-4624-B609-9D9D656FA294}" dt="2020-01-08T17:51:21.406" v="159" actId="13822"/>
          <ac:spMkLst>
            <pc:docMk/>
            <pc:sldMk cId="0" sldId="307"/>
            <ac:spMk id="2" creationId="{B143348D-CB22-421A-8595-DBEF2260EA03}"/>
          </ac:spMkLst>
        </pc:spChg>
        <pc:spChg chg="mod">
          <ac:chgData name="Sci Library User" userId="b38e8abe-debd-4b7b-a571-441ea48c3b71" providerId="ADAL" clId="{86BD82D6-C142-4624-B609-9D9D656FA294}" dt="2020-01-08T17:51:06.353" v="154" actId="400"/>
          <ac:spMkLst>
            <pc:docMk/>
            <pc:sldMk cId="0" sldId="307"/>
            <ac:spMk id="17410" creationId="{FF02CFA2-67C4-45FA-97CC-FCDC5A50318C}"/>
          </ac:spMkLst>
        </pc:spChg>
      </pc:sldChg>
      <pc:sldChg chg="modSp">
        <pc:chgData name="Sci Library User" userId="b38e8abe-debd-4b7b-a571-441ea48c3b71" providerId="ADAL" clId="{86BD82D6-C142-4624-B609-9D9D656FA294}" dt="2020-01-08T18:03:50.042" v="748" actId="2711"/>
        <pc:sldMkLst>
          <pc:docMk/>
          <pc:sldMk cId="54964331" sldId="327"/>
        </pc:sldMkLst>
        <pc:spChg chg="mod">
          <ac:chgData name="Sci Library User" userId="b38e8abe-debd-4b7b-a571-441ea48c3b71" providerId="ADAL" clId="{86BD82D6-C142-4624-B609-9D9D656FA294}" dt="2020-01-08T18:03:50.042" v="748" actId="2711"/>
          <ac:spMkLst>
            <pc:docMk/>
            <pc:sldMk cId="54964331" sldId="327"/>
            <ac:spMk id="2" creationId="{57BCAC98-5AF4-4104-8282-CF9AD775299A}"/>
          </ac:spMkLst>
        </pc:spChg>
      </pc:sldChg>
      <pc:sldChg chg="del">
        <pc:chgData name="Sci Library User" userId="b38e8abe-debd-4b7b-a571-441ea48c3b71" providerId="ADAL" clId="{86BD82D6-C142-4624-B609-9D9D656FA294}" dt="2020-01-08T17:57:01.665" v="575" actId="47"/>
        <pc:sldMkLst>
          <pc:docMk/>
          <pc:sldMk cId="787127627" sldId="330"/>
        </pc:sldMkLst>
      </pc:sldChg>
      <pc:sldChg chg="modSp">
        <pc:chgData name="Sci Library User" userId="b38e8abe-debd-4b7b-a571-441ea48c3b71" providerId="ADAL" clId="{86BD82D6-C142-4624-B609-9D9D656FA294}" dt="2020-01-08T17:47:39.842" v="89" actId="14100"/>
        <pc:sldMkLst>
          <pc:docMk/>
          <pc:sldMk cId="2758834909" sldId="331"/>
        </pc:sldMkLst>
        <pc:spChg chg="mod">
          <ac:chgData name="Sci Library User" userId="b38e8abe-debd-4b7b-a571-441ea48c3b71" providerId="ADAL" clId="{86BD82D6-C142-4624-B609-9D9D656FA294}" dt="2020-01-08T17:47:35.305" v="87" actId="1076"/>
          <ac:spMkLst>
            <pc:docMk/>
            <pc:sldMk cId="2758834909" sldId="331"/>
            <ac:spMk id="2" creationId="{9D461D5A-1A9F-457B-AF96-C43B1892CD26}"/>
          </ac:spMkLst>
        </pc:spChg>
        <pc:spChg chg="mod">
          <ac:chgData name="Sci Library User" userId="b38e8abe-debd-4b7b-a571-441ea48c3b71" providerId="ADAL" clId="{86BD82D6-C142-4624-B609-9D9D656FA294}" dt="2020-01-08T17:47:39.842" v="89" actId="14100"/>
          <ac:spMkLst>
            <pc:docMk/>
            <pc:sldMk cId="2758834909" sldId="331"/>
            <ac:spMk id="3" creationId="{D88CE8DE-7836-4337-AA16-3F745B6F7495}"/>
          </ac:spMkLst>
        </pc:spChg>
      </pc:sldChg>
      <pc:sldChg chg="addSp modSp">
        <pc:chgData name="Sci Library User" userId="b38e8abe-debd-4b7b-a571-441ea48c3b71" providerId="ADAL" clId="{86BD82D6-C142-4624-B609-9D9D656FA294}" dt="2020-01-08T17:50:07.517" v="132" actId="164"/>
        <pc:sldMkLst>
          <pc:docMk/>
          <pc:sldMk cId="1305481285" sldId="333"/>
        </pc:sldMkLst>
        <pc:spChg chg="add mod">
          <ac:chgData name="Sci Library User" userId="b38e8abe-debd-4b7b-a571-441ea48c3b71" providerId="ADAL" clId="{86BD82D6-C142-4624-B609-9D9D656FA294}" dt="2020-01-08T17:49:36.650" v="122" actId="1076"/>
          <ac:spMkLst>
            <pc:docMk/>
            <pc:sldMk cId="1305481285" sldId="333"/>
            <ac:spMk id="2" creationId="{2DF6F87A-DA82-42D0-88F2-7B8324179214}"/>
          </ac:spMkLst>
        </pc:spChg>
        <pc:spChg chg="add mod">
          <ac:chgData name="Sci Library User" userId="b38e8abe-debd-4b7b-a571-441ea48c3b71" providerId="ADAL" clId="{86BD82D6-C142-4624-B609-9D9D656FA294}" dt="2020-01-08T17:49:39.666" v="123" actId="1076"/>
          <ac:spMkLst>
            <pc:docMk/>
            <pc:sldMk cId="1305481285" sldId="333"/>
            <ac:spMk id="3" creationId="{B2421995-77D2-48E1-8A73-FE4A02AF358E}"/>
          </ac:spMkLst>
        </pc:spChg>
        <pc:spChg chg="add mod">
          <ac:chgData name="Sci Library User" userId="b38e8abe-debd-4b7b-a571-441ea48c3b71" providerId="ADAL" clId="{86BD82D6-C142-4624-B609-9D9D656FA294}" dt="2020-01-08T17:50:07.517" v="132" actId="164"/>
          <ac:spMkLst>
            <pc:docMk/>
            <pc:sldMk cId="1305481285" sldId="333"/>
            <ac:spMk id="5" creationId="{90AED50F-ACCB-4C66-A685-31467F547D6A}"/>
          </ac:spMkLst>
        </pc:spChg>
        <pc:grpChg chg="add mod">
          <ac:chgData name="Sci Library User" userId="b38e8abe-debd-4b7b-a571-441ea48c3b71" providerId="ADAL" clId="{86BD82D6-C142-4624-B609-9D9D656FA294}" dt="2020-01-08T17:50:07.517" v="132" actId="164"/>
          <ac:grpSpMkLst>
            <pc:docMk/>
            <pc:sldMk cId="1305481285" sldId="333"/>
            <ac:grpSpMk id="6" creationId="{462899BE-317E-413B-981E-37DD650BED48}"/>
          </ac:grpSpMkLst>
        </pc:grpChg>
        <pc:picChg chg="mod">
          <ac:chgData name="Sci Library User" userId="b38e8abe-debd-4b7b-a571-441ea48c3b71" providerId="ADAL" clId="{86BD82D6-C142-4624-B609-9D9D656FA294}" dt="2020-01-08T17:50:07.517" v="132" actId="164"/>
          <ac:picMkLst>
            <pc:docMk/>
            <pc:sldMk cId="1305481285" sldId="333"/>
            <ac:picMk id="4" creationId="{664C58C1-95B5-458E-8B38-540C89005750}"/>
          </ac:picMkLst>
        </pc:picChg>
      </pc:sldChg>
      <pc:sldChg chg="addSp modSp">
        <pc:chgData name="Sci Library User" userId="b38e8abe-debd-4b7b-a571-441ea48c3b71" providerId="ADAL" clId="{86BD82D6-C142-4624-B609-9D9D656FA294}" dt="2020-01-08T18:05:51.261" v="789" actId="13822"/>
        <pc:sldMkLst>
          <pc:docMk/>
          <pc:sldMk cId="1564474811" sldId="334"/>
        </pc:sldMkLst>
        <pc:spChg chg="add mod">
          <ac:chgData name="Sci Library User" userId="b38e8abe-debd-4b7b-a571-441ea48c3b71" providerId="ADAL" clId="{86BD82D6-C142-4624-B609-9D9D656FA294}" dt="2020-01-08T18:05:51.261" v="789" actId="13822"/>
          <ac:spMkLst>
            <pc:docMk/>
            <pc:sldMk cId="1564474811" sldId="334"/>
            <ac:spMk id="4" creationId="{4BE60EE3-BE20-4D2B-9CE6-059B566FEC2F}"/>
          </ac:spMkLst>
        </pc:spChg>
      </pc:sldChg>
      <pc:sldChg chg="modSp add">
        <pc:chgData name="Sci Library User" userId="b38e8abe-debd-4b7b-a571-441ea48c3b71" providerId="ADAL" clId="{86BD82D6-C142-4624-B609-9D9D656FA294}" dt="2020-01-08T18:09:41.931" v="1068" actId="404"/>
        <pc:sldMkLst>
          <pc:docMk/>
          <pc:sldMk cId="2015263291" sldId="337"/>
        </pc:sldMkLst>
        <pc:spChg chg="mod">
          <ac:chgData name="Sci Library User" userId="b38e8abe-debd-4b7b-a571-441ea48c3b71" providerId="ADAL" clId="{86BD82D6-C142-4624-B609-9D9D656FA294}" dt="2020-01-08T18:07:48.105" v="836" actId="20577"/>
          <ac:spMkLst>
            <pc:docMk/>
            <pc:sldMk cId="2015263291" sldId="337"/>
            <ac:spMk id="2" creationId="{CAC85958-8283-4A3B-B2FA-2F0679B3D604}"/>
          </ac:spMkLst>
        </pc:spChg>
        <pc:spChg chg="mod">
          <ac:chgData name="Sci Library User" userId="b38e8abe-debd-4b7b-a571-441ea48c3b71" providerId="ADAL" clId="{86BD82D6-C142-4624-B609-9D9D656FA294}" dt="2020-01-08T18:09:41.931" v="1068" actId="404"/>
          <ac:spMkLst>
            <pc:docMk/>
            <pc:sldMk cId="2015263291" sldId="337"/>
            <ac:spMk id="3" creationId="{748A3F55-A4AA-4B96-923A-CC07F22E8C59}"/>
          </ac:spMkLst>
        </pc:spChg>
      </pc:sldChg>
      <pc:sldChg chg="addSp delSp modSp add">
        <pc:chgData name="Sci Library User" userId="b38e8abe-debd-4b7b-a571-441ea48c3b71" providerId="ADAL" clId="{86BD82D6-C142-4624-B609-9D9D656FA294}" dt="2020-01-08T18:19:48.234" v="1781" actId="113"/>
        <pc:sldMkLst>
          <pc:docMk/>
          <pc:sldMk cId="644048305" sldId="338"/>
        </pc:sldMkLst>
        <pc:spChg chg="mod">
          <ac:chgData name="Sci Library User" userId="b38e8abe-debd-4b7b-a571-441ea48c3b71" providerId="ADAL" clId="{86BD82D6-C142-4624-B609-9D9D656FA294}" dt="2020-01-08T18:19:48.234" v="1781" actId="113"/>
          <ac:spMkLst>
            <pc:docMk/>
            <pc:sldMk cId="644048305" sldId="338"/>
            <ac:spMk id="2" creationId="{DDD7A35E-DF6D-4D62-B478-6E3EA5884EDE}"/>
          </ac:spMkLst>
        </pc:spChg>
        <pc:spChg chg="mod">
          <ac:chgData name="Sci Library User" userId="b38e8abe-debd-4b7b-a571-441ea48c3b71" providerId="ADAL" clId="{86BD82D6-C142-4624-B609-9D9D656FA294}" dt="2020-01-08T18:18:47.707" v="1710" actId="21"/>
          <ac:spMkLst>
            <pc:docMk/>
            <pc:sldMk cId="644048305" sldId="338"/>
            <ac:spMk id="3" creationId="{8E1B6C89-A285-4D69-B608-814FEB92A73C}"/>
          </ac:spMkLst>
        </pc:spChg>
        <pc:spChg chg="add mod">
          <ac:chgData name="Sci Library User" userId="b38e8abe-debd-4b7b-a571-441ea48c3b71" providerId="ADAL" clId="{86BD82D6-C142-4624-B609-9D9D656FA294}" dt="2020-01-08T18:18:58.021" v="1714" actId="11"/>
          <ac:spMkLst>
            <pc:docMk/>
            <pc:sldMk cId="644048305" sldId="338"/>
            <ac:spMk id="4" creationId="{3FC15EC5-B946-4B13-9DB4-8A351F8AC860}"/>
          </ac:spMkLst>
        </pc:spChg>
        <pc:spChg chg="add del mod">
          <ac:chgData name="Sci Library User" userId="b38e8abe-debd-4b7b-a571-441ea48c3b71" providerId="ADAL" clId="{86BD82D6-C142-4624-B609-9D9D656FA294}" dt="2020-01-08T18:19:23.071" v="1719" actId="478"/>
          <ac:spMkLst>
            <pc:docMk/>
            <pc:sldMk cId="644048305" sldId="338"/>
            <ac:spMk id="5" creationId="{1285689F-7D59-4DDA-AB52-BA5115DC659E}"/>
          </ac:spMkLst>
        </pc:spChg>
      </pc:sldChg>
    </pc:docChg>
  </pc:docChgLst>
  <pc:docChgLst>
    <pc:chgData name="Sci Library User" userId="b38e8abe-debd-4b7b-a571-441ea48c3b71" providerId="ADAL" clId="{8C55D73E-7B0B-4A16-9C79-6FD4ECCAD88A}"/>
    <pc:docChg chg="modSld">
      <pc:chgData name="Sci Library User" userId="b38e8abe-debd-4b7b-a571-441ea48c3b71" providerId="ADAL" clId="{8C55D73E-7B0B-4A16-9C79-6FD4ECCAD88A}" dt="2020-04-27T01:29:41.124" v="22" actId="403"/>
      <pc:docMkLst>
        <pc:docMk/>
      </pc:docMkLst>
      <pc:sldChg chg="modSp">
        <pc:chgData name="Sci Library User" userId="b38e8abe-debd-4b7b-a571-441ea48c3b71" providerId="ADAL" clId="{8C55D73E-7B0B-4A16-9C79-6FD4ECCAD88A}" dt="2020-04-27T00:56:08.235" v="3" actId="13926"/>
        <pc:sldMkLst>
          <pc:docMk/>
          <pc:sldMk cId="0" sldId="276"/>
        </pc:sldMkLst>
        <pc:spChg chg="mod">
          <ac:chgData name="Sci Library User" userId="b38e8abe-debd-4b7b-a571-441ea48c3b71" providerId="ADAL" clId="{8C55D73E-7B0B-4A16-9C79-6FD4ECCAD88A}" dt="2020-04-27T00:56:08.235" v="3" actId="13926"/>
          <ac:spMkLst>
            <pc:docMk/>
            <pc:sldMk cId="0" sldId="276"/>
            <ac:spMk id="167" creationId="{42A945BC-F948-43E3-B2F6-AC03AAA16955}"/>
          </ac:spMkLst>
        </pc:spChg>
      </pc:sldChg>
      <pc:sldChg chg="modSp">
        <pc:chgData name="Sci Library User" userId="b38e8abe-debd-4b7b-a571-441ea48c3b71" providerId="ADAL" clId="{8C55D73E-7B0B-4A16-9C79-6FD4ECCAD88A}" dt="2020-04-27T01:07:30.548" v="21" actId="1076"/>
        <pc:sldMkLst>
          <pc:docMk/>
          <pc:sldMk cId="0" sldId="278"/>
        </pc:sldMkLst>
        <pc:spChg chg="mod">
          <ac:chgData name="Sci Library User" userId="b38e8abe-debd-4b7b-a571-441ea48c3b71" providerId="ADAL" clId="{8C55D73E-7B0B-4A16-9C79-6FD4ECCAD88A}" dt="2020-04-27T01:07:30.548" v="21" actId="1076"/>
          <ac:spMkLst>
            <pc:docMk/>
            <pc:sldMk cId="0" sldId="278"/>
            <ac:spMk id="33794" creationId="{8F3CCA77-AB80-404C-9A19-CDFF22F7692A}"/>
          </ac:spMkLst>
        </pc:spChg>
      </pc:sldChg>
      <pc:sldChg chg="modSp">
        <pc:chgData name="Sci Library User" userId="b38e8abe-debd-4b7b-a571-441ea48c3b71" providerId="ADAL" clId="{8C55D73E-7B0B-4A16-9C79-6FD4ECCAD88A}" dt="2020-04-27T01:03:27.834" v="11" actId="1076"/>
        <pc:sldMkLst>
          <pc:docMk/>
          <pc:sldMk cId="0" sldId="313"/>
        </pc:sldMkLst>
        <pc:spChg chg="mod">
          <ac:chgData name="Sci Library User" userId="b38e8abe-debd-4b7b-a571-441ea48c3b71" providerId="ADAL" clId="{8C55D73E-7B0B-4A16-9C79-6FD4ECCAD88A}" dt="2020-04-27T01:03:11.901" v="6" actId="1076"/>
          <ac:spMkLst>
            <pc:docMk/>
            <pc:sldMk cId="0" sldId="313"/>
            <ac:spMk id="2" creationId="{910CC7CC-68FF-4FCA-95B4-CCE7BD6EE7BC}"/>
          </ac:spMkLst>
        </pc:spChg>
        <pc:spChg chg="mod">
          <ac:chgData name="Sci Library User" userId="b38e8abe-debd-4b7b-a571-441ea48c3b71" providerId="ADAL" clId="{8C55D73E-7B0B-4A16-9C79-6FD4ECCAD88A}" dt="2020-04-27T01:03:27.834" v="11" actId="1076"/>
          <ac:spMkLst>
            <pc:docMk/>
            <pc:sldMk cId="0" sldId="313"/>
            <ac:spMk id="25602" creationId="{280923BF-7D7A-4631-BE56-D43E27CD2B8F}"/>
          </ac:spMkLst>
        </pc:spChg>
      </pc:sldChg>
      <pc:sldChg chg="modSp">
        <pc:chgData name="Sci Library User" userId="b38e8abe-debd-4b7b-a571-441ea48c3b71" providerId="ADAL" clId="{8C55D73E-7B0B-4A16-9C79-6FD4ECCAD88A}" dt="2020-04-27T01:06:37.430" v="12" actId="13926"/>
        <pc:sldMkLst>
          <pc:docMk/>
          <pc:sldMk cId="0" sldId="317"/>
        </pc:sldMkLst>
        <pc:spChg chg="mod">
          <ac:chgData name="Sci Library User" userId="b38e8abe-debd-4b7b-a571-441ea48c3b71" providerId="ADAL" clId="{8C55D73E-7B0B-4A16-9C79-6FD4ECCAD88A}" dt="2020-04-27T01:06:37.430" v="12" actId="13926"/>
          <ac:spMkLst>
            <pc:docMk/>
            <pc:sldMk cId="0" sldId="317"/>
            <ac:spMk id="29698" creationId="{CDF39452-38FD-43C8-9091-5015D8E406C1}"/>
          </ac:spMkLst>
        </pc:spChg>
      </pc:sldChg>
      <pc:sldChg chg="modSp">
        <pc:chgData name="Sci Library User" userId="b38e8abe-debd-4b7b-a571-441ea48c3b71" providerId="ADAL" clId="{8C55D73E-7B0B-4A16-9C79-6FD4ECCAD88A}" dt="2020-04-27T00:54:57.539" v="2" actId="1076"/>
        <pc:sldMkLst>
          <pc:docMk/>
          <pc:sldMk cId="0" sldId="324"/>
        </pc:sldMkLst>
        <pc:picChg chg="mod">
          <ac:chgData name="Sci Library User" userId="b38e8abe-debd-4b7b-a571-441ea48c3b71" providerId="ADAL" clId="{8C55D73E-7B0B-4A16-9C79-6FD4ECCAD88A}" dt="2020-04-27T00:54:57.539" v="2" actId="1076"/>
          <ac:picMkLst>
            <pc:docMk/>
            <pc:sldMk cId="0" sldId="324"/>
            <ac:picMk id="19457" creationId="{F3369664-FD14-4A16-A14E-B4BFC5CFFA8D}"/>
          </ac:picMkLst>
        </pc:picChg>
      </pc:sldChg>
      <pc:sldChg chg="modSp">
        <pc:chgData name="Sci Library User" userId="b38e8abe-debd-4b7b-a571-441ea48c3b71" providerId="ADAL" clId="{8C55D73E-7B0B-4A16-9C79-6FD4ECCAD88A}" dt="2020-04-27T00:43:12.272" v="0" actId="167"/>
        <pc:sldMkLst>
          <pc:docMk/>
          <pc:sldMk cId="1305481285" sldId="333"/>
        </pc:sldMkLst>
        <pc:grpChg chg="ord">
          <ac:chgData name="Sci Library User" userId="b38e8abe-debd-4b7b-a571-441ea48c3b71" providerId="ADAL" clId="{8C55D73E-7B0B-4A16-9C79-6FD4ECCAD88A}" dt="2020-04-27T00:43:12.272" v="0" actId="167"/>
          <ac:grpSpMkLst>
            <pc:docMk/>
            <pc:sldMk cId="1305481285" sldId="333"/>
            <ac:grpSpMk id="6" creationId="{462899BE-317E-413B-981E-37DD650BED48}"/>
          </ac:grpSpMkLst>
        </pc:grpChg>
      </pc:sldChg>
      <pc:sldChg chg="modSp">
        <pc:chgData name="Sci Library User" userId="b38e8abe-debd-4b7b-a571-441ea48c3b71" providerId="ADAL" clId="{8C55D73E-7B0B-4A16-9C79-6FD4ECCAD88A}" dt="2020-04-27T01:29:41.124" v="22" actId="403"/>
        <pc:sldMkLst>
          <pc:docMk/>
          <pc:sldMk cId="2015263291" sldId="337"/>
        </pc:sldMkLst>
        <pc:spChg chg="mod">
          <ac:chgData name="Sci Library User" userId="b38e8abe-debd-4b7b-a571-441ea48c3b71" providerId="ADAL" clId="{8C55D73E-7B0B-4A16-9C79-6FD4ECCAD88A}" dt="2020-04-27T01:29:41.124" v="22" actId="403"/>
          <ac:spMkLst>
            <pc:docMk/>
            <pc:sldMk cId="2015263291" sldId="337"/>
            <ac:spMk id="3" creationId="{748A3F55-A4AA-4B96-923A-CC07F22E8C59}"/>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7T04:46:02.47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1,'44'1,"-1"3,1 1,7 3,128 33,-122-27,84 26,-77-20,0-3,2-2,19 5,-56-12,1-1,-1-2,1-1,40 8,-49-7,0-1,1-1,1-1,460 0,-240-4,-153 2,-71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7T04:53:34.794"/>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0 501,'0'-2,"0"1,0 0,1 0,-1 0,0 0,0 0,0 0,1 0,-1-1,1 1,-1 0,1 0,-1 0,1 0,0 1,-1-1,1 0,0 0,0 0,-1 0,1 1,0-1,0 0,0 1,0-1,0 1,0-1,0 1,0-1,0 1,1 0,4-2,0 1,1 0,-1 1,0 0,5 0,-1 0,128 0,116-4,38-7,156 18,34 9,-440-14,-1 2,-1 2,1 2,20 7,-10-3,1-2,16 0,-28-6,-1 2,1 1,-1 1,22 10,368 126,-428-143,87 28,15-1,-73-21,-1-1,1-2,0-1,0-2,21-1,482-7,-316 9,-197-2,6 1,1-1,-1-1,-1-2,1 0,0-2,22-7,-35 8,11-6,2 2,-1 0,1 2,1 1,-1 1,16 0,-34 4,0 0,-1 0,1-1,-1 1,1-2,5 0,-12 1,1 1,-1 0,0-1,0 1,0-1,0 1,0-1,0 1,0-1,0 0,0 1,0-1,0 0,0 0,-1 0,1 0,0 0,0 0,-1 0,1 0,-1 0,1 0,-1 0,1 0,-1 0,0 0,0-1,1 1,-1 0,0 0,0 0,0-1,0 1,0 0,-1 0,1 0,0 0,0-1,-1 1,-1-5,-1-1,0 1,0 1,0-1,-1 0,1 1,-1 0,-1 0,1 0,-1 0,0 0,-1 0,-16-12,0 1,-9-4,23 15,-88-55,-2 5,-3 5,-1 3,-70-18,-208-75,360 131,0-1,1 0,0-2,-6-5,7 4,-1 1,0 0,-19-6,16 10,-1 1,-1 2,1 0,-1 2,1 0,-1 2,0 0,0 2,-15 2,15 1,-1 1,1 1,0 1,1 2,-7 3,-6 2,-1 1,1 3,1 1,-33 22,61-37,-1-1,0 0,0 0,0-1,0 0,-1 0,1-1,0 0,-1 0,-5-1,5 0,-1 1,0 0,1 0,-1 1,1 0,-1 1,-6 3,13-5,1 1,-1 0,1 0,-1 0,1 0,0 0,0 0,0 1,0-1,1 1,-1-1,1 1,-1 0,1-1,0 1,0 0,0 0,0 0,1 0,-1 0,1 3,-1 2,0 1,1-1,1 1,-1 0,1-1,1 0,0 4,4 10,1-1,1 1,1-1,3 3,-5-11,0-1,1 0,0 0,0 0,2-1,-1-1,4 3,-5-7,0-1,0 0,1 0,-1-1,1 0,0-1,0 0,1 0,7 1,-2 0,0 0,0 1,10 6,39 25,-46-25,0 0,1-1,0-1,0 0,1-2,1 0,3-1,-22-5,0-1,1 0,-1 0,0 0,0-1,0 1,0-1,1 1,-1-1,0 1,0-1,0 0,0 0,0 0,0 0,-1 0,1-1,0 1,0-1,-1 1,1-1,-1 1,0-1,1 0,-1 0,0 0,0 1,0-1,0 0,0-2,4-7,-1-1,0 0,-1 0,1-12,-3 23,5-35,-2 0,-1 0,-2 0,-1 0,-3-11,2 41,-1 1,1-1,-1 0,0 0,0 1,-1 0,0-1,0 1,0 0,0 0,-1 0,0 1,0-1,0 1,0 0,-1 0,0 1,0-1,-1 0,-9-5,1 1,-1 1,0 0,-1 1,0 1,-4-1,13 4,1 1,0-1,-1 1,1 1,-1-1,1 1,-3 1,7-1,0 0,0 0,1 1,-1-1,0 0,0 1,1 0,-1-1,0 1,1 0,-1 0,1 0,-1 0,1 0,-1 0,1 1,0-1,0 0,-1 1,1-1,0 1,0-1,0 1,1 0,-1-1,0 1,0 1,0 2,0 0,1 1,0-1,-1 0,2 1,-1-1,0 1,1-1,0 0,1 0,-1 1,1-1,0 0,0 0,0-1,1 1,0 0,2 3,3 3,1 0,0 0,0 0,1-1,1-1,9 7,-1-2,1-1,1-2,0 0,1-1,0-1,0-1,1-1,23 4,30 2,0-3,12-3,-3 0,34 9,4 5,-97-18</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7T04:57:21.438"/>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1 1,'9'8,"1"-1,0 1,0-1,1-1,-1 0,11 4,-4-2,39 18,0-3,1-2,2-3,59 11,-23-12,1-5,80 0,-19-5,156 3,1101-11,-1357 5,1 2,-1 2,41 13,-26-6,24 5,-31-5,1-2,0-4,0-2,21-3,-63-4,1 2,0 0,0 2,10 3,95 29,-89-24,-20-4,-6-1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7T04:57:24.803"/>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1 145,'0'0,"0"1,0-1,0 1,0-1,0 1,1-1,-1 1,0-1,0 1,1-1,-1 1,0-1,1 0,-1 1,0-1,1 1,-1-1,0 0,1 0,-1 1,1-1,-1 0,1 0,-1 1,0-1,1 0,-1 0,1 0,-1 0,1 0,-1 0,1 0,-1 1,1-2,-1 1,1 0,0 0,-1 0,27-3,-18 1,86-5,0 5,5 4,12 0,40-1,194-3,-269-4,0-3,-1-4,34-12,-88 18,1 0,-1-2,17-9,-22 9,0 1,1 1,-1 1,2 0,-1 2,8-2,2 4,0 1,0 1,0 1,0 1,18 5,37 11,15 7,-3-1,157 29,45-5,257 17,-440-54,131 16,-209-23,35 0,-39-3,0 2,23 4,-25 1,1 1,-2 2,0 1,11 6,27 12,144 51,196 47,-355-113,-33-8,-19-7,0 1,-1-1,1 0,0 1,-1-1,1 0,0 0,-1 1,1-1,0 0,-1 0,1 0,0 1,-1-1,1 0,-1 0,1 0,-1 0,1 0,0 0,-1 0,1 0,-1 0,1 0,-1 0,1 0,0 0,-1 0,1 0,-1 0,1-1,-30 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7T04:57:27.311"/>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0 0,'1'2,"-1"-1,0 0,1 1,-1-1,1 1,-1-1,1 0,0 0,-1 1,1-1,0 0,0 0,0 0,0 0,0 0,0 0,0 0,0 0,0-1,1 1,-1 0,30 14,-13-9,1-1,0-1,0 0,15 0,82 2,-81-5,537 2,-296-5,-230 2,1-3,-1-1,5-4,86-16,-88 18,0 2,1 2,-1 2,1 2,42 0,14 3,-1 5,67 16,-47-7,-10 0,-75-12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7T04:46:06.72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25,'238'-2,"261"4,-323 10,47 1,574-14,-771-1,0 0,1-2,0-1,0 0,0 2,26-1,685 5,-666-4,22-6,49-2,394 10,-277 2,-239 0,0 1,0 0,-1 2,16 4,83 29,-66-19,-30-10,49 16,1-3,1-3,67 7,-32-9,0 5,21 11,-116-29,14 4,0-2,0-1,0-1,15-1,-23 0,-1 0,1 2,-1 0,0 1,0 1,9 4,0 0,0-1,15 1,-2-5,0-2,1-1,28-4,-18 1,-33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7T04:46:20.60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48,'356'0,"-333"-1,0-1,0-1,6-3,-5 1,1 2,18-1,14 0,13-4,-17 2,37 1,971 6,-994 1,20 6,36 2,317 14,23-20,-252-6,427 2,-617 1,0 1,0 1,6 2,-3 0,1-1,4-1,350-1,-195-4,-155 3,0 2,17 4,38 4,57 1,-55-3,34-3,709-7,-809 2,0 2,0 0,0 1,0 1,4 2,-1 0,2-1,-1-1,7-1,67 1,49-7,-33 1,-109 1,1 0,-1-1,1 1,-1-1,6-2,-10 3,1-1,0 1,0-1,-1 0,1 0,0 0,-1 0,1 0,-1-1,1 1,-1 0,1-1,-1 1,0-1,0 1,0-1,0 0,0 0,5-13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7T04:46:24.81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1,'919'0,"-896"1,0 1,-1 2,7 1,-4 0,0-1,16 0,-11-4,12 1,1 2,30 6,-26-3,-27-4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7T04:46:43.35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97,'68'1,"-13"0,34-4,-68 0,-1-1,0-2,0 1,16-9,40-10,-38 15,-5 0,0 2,1 1,0 1,12 1,-21 6,-1 0,1 1,-1 1,1 1,-1 2,-1 0,1 1,10 7,-19-10,0-1,0 0,0-1,0-1,0 0,8-1,2 1,5 2,0 2,28 8,-44-9,-1 1,0-1,-1 2,1 0,-1 0,0 1,2 3,-5-3,0-2,0 1,1-1,-1-1,1 0,0 0,1-1,-1 0,1-1,0 0,0-1,0 0,33 0,24-3,-29-1,0 3,10 1,134 13,9-8,185-7,-146-2,-224 2,1 0,0-1,-1 0,8-1,1-4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7T04:47:02.10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1673 0,'72'0,"174"1,20 13,305 33,-164-21,65-19,-428-9,0-2,0-2,0-2,5-3,-11 3,0 3,0 1,12 1,119 4,-75 0,133 2,194 27,-77 6,2-14,112-17,91-6,-281 2,-137 4,37 10,24 1,55-5,0-11,149-23,-313 12,-46 5,0 1,25 1,347 6,-379 0,1 1,-1 2,0 1,0 1,6 4,-6-3,-26-7,-1 1,0-1,0 1,0-1,0 1,-1 0,1 0,0 0,-1 1,0-1,1 1,-1-1,0 1,0 0,0-1,-1 1,1 0,-1 0,1 1,-1-1,0 0,0 0,-1 1,1-1,-1 0,1 3,0 10,0 0,-1-1,-1 1,0 0,-1 2,0-8,0-1,0 0,-1 1,0-1,0 0,-1-1,-4 8,-6 7,-1-2,-3 4,-14 19,26-36,-1 1,0-1,0-1,-1 0,0 0,0 0,0-1,-8 4,-14 7,-1-1,0-2,-17 9,2 0,-49 17,73-33,1-1,-1-1,-1 0,1-2,-21 1,-457-2,240-5,150 3,-204 0,-116-24,-1178-123,578 30,803 79,-317-44,395 70,-27 5,-151 8,164 0,100-1,-66 1,106 1,1 1,-1 1,1 1,-16 5,-29 15,43-15,-2-1,1-1,-1-2,0 0,-10 0,13-4,1 0,-1 1,1 2,0 0,1 2,-1 0,1 1,1 1,-8 5,-43 20,18-9,43-21,-1 0,0 0,0 0,0-2,0 1,0-1,0-1,-3 0,-25 0,-29-3,8 0,-9 1,0 3,-17 6,-152 21,151-21,-66-4,-39 2,61 5,0-6,-56-8,-3-18,184 21,0-1,0 1,1-1,-1 0,0-1,1 1,-1-1,1 0,0-1,0 1,0-1,0 0,0 0,-3-3,-4-9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7T04:53:24.775"/>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79 1,'-5'0,"0"1,0 0,0 0,0 1,1-1,-1 1,1 0,-2 1,-6 2,-10 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7T04:53:27.706"/>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0 73,'231'1,"244"-2,-435-1,-1-1,1-2,-1-2,10-4,18-4,1 4,0 2,41 1,209 7,-157 3,208-2,-341 2,1 2,-1 1,-1 1,1 1,-1 1,19 10,32 8,-15-6,-6-1,53 8,-28-8,-45-9,1-2,10-1,-28-5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17T04:53:30.030"/>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0 39,'2'-1,"-1"1,1-1,-1 1,1-1,-1 1,1-1,-1 0,0 0,0 0,1 1,-1-1,0-1,0 1,0 0,0 0,12-10,-8 9,1 0,-1-1,1 2,0-1,0 1,0 0,0 0,0 0,4 1,61 3,-32-1,839 8,-830-10,251 12,-46-1,-196-7,0 3,0 2,30 10,-10-3,319 75,-88-20,-290-67,142 30,6-7,-87-17,64 8,0-5,28-6,-111-8,-51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B13FDF-5C3F-4934-BB72-DBABC5A63588}" type="datetimeFigureOut">
              <a:rPr lang="en-US" smtClean="0"/>
              <a:t>4/27/2020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DD3209-9F1E-4DC7-93D4-10F74B958643}" type="slidenum">
              <a:rPr lang="en-US" smtClean="0"/>
              <a:t>‹#›</a:t>
            </a:fld>
            <a:endParaRPr lang="en-US"/>
          </a:p>
        </p:txBody>
      </p:sp>
    </p:spTree>
    <p:extLst>
      <p:ext uri="{BB962C8B-B14F-4D97-AF65-F5344CB8AC3E}">
        <p14:creationId xmlns:p14="http://schemas.microsoft.com/office/powerpoint/2010/main" val="3960061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a:extLst>
              <a:ext uri="{FF2B5EF4-FFF2-40B4-BE49-F238E27FC236}">
                <a16:creationId xmlns:a16="http://schemas.microsoft.com/office/drawing/2014/main" id="{F18B0BEB-A03C-48F8-8FD8-02A84582320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6" name="Notes Placeholder 2">
            <a:extLst>
              <a:ext uri="{FF2B5EF4-FFF2-40B4-BE49-F238E27FC236}">
                <a16:creationId xmlns:a16="http://schemas.microsoft.com/office/drawing/2014/main" id="{BB263A3B-682B-4366-99AD-6FFCAA5C054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1507" name="Slide Number Placeholder 3">
            <a:extLst>
              <a:ext uri="{FF2B5EF4-FFF2-40B4-BE49-F238E27FC236}">
                <a16:creationId xmlns:a16="http://schemas.microsoft.com/office/drawing/2014/main" id="{0658F01C-CB8C-42F2-9432-739342E32A1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libri" panose="020F0502020204030204" pitchFamily="34" charset="0"/>
                <a:ea typeface="MS PGothic" panose="020B0600070205080204" pitchFamily="34" charset="-128"/>
              </a:defRPr>
            </a:lvl1pPr>
            <a:lvl2pPr marL="742950" indent="-285750">
              <a:defRPr sz="2400">
                <a:solidFill>
                  <a:schemeClr val="tx1"/>
                </a:solidFill>
                <a:latin typeface="Calibri" panose="020F0502020204030204" pitchFamily="34" charset="0"/>
                <a:ea typeface="MS PGothic" panose="020B0600070205080204" pitchFamily="34" charset="-128"/>
              </a:defRPr>
            </a:lvl2pPr>
            <a:lvl3pPr marL="1143000" indent="-228600">
              <a:defRPr sz="2400">
                <a:solidFill>
                  <a:schemeClr val="tx1"/>
                </a:solidFill>
                <a:latin typeface="Calibri" panose="020F0502020204030204" pitchFamily="34" charset="0"/>
                <a:ea typeface="MS PGothic" panose="020B0600070205080204" pitchFamily="34" charset="-128"/>
              </a:defRPr>
            </a:lvl3pPr>
            <a:lvl4pPr marL="1600200" indent="-228600">
              <a:defRPr sz="2400">
                <a:solidFill>
                  <a:schemeClr val="tx1"/>
                </a:solidFill>
                <a:latin typeface="Calibri" panose="020F0502020204030204" pitchFamily="34" charset="0"/>
                <a:ea typeface="MS PGothic" panose="020B0600070205080204" pitchFamily="34" charset="-128"/>
              </a:defRPr>
            </a:lvl4pPr>
            <a:lvl5pPr marL="2057400" indent="-22860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281D160-2378-4D4C-A101-1EB4CE7534D1}"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AC6F562-A94B-4F35-B718-8CAC05EDB72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D037DC40-1F12-4522-B77E-D8ED311729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AU" altLang="en-US">
                <a:solidFill>
                  <a:srgbClr val="000000"/>
                </a:solidFill>
                <a:latin typeface="Helvetica Neue" pitchFamily="124" charset="0"/>
              </a:rPr>
              <a:t>Transgenic mice for angiopoietin like 4 have proteinuria. Ang 4 inhibits lipoprotein lipase and leads to massive hypertriglyerceridemia. Tacrolimus reduces proteinuria and reduces Ang ptl 4 in adriamycin model of 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a:extLst>
              <a:ext uri="{FF2B5EF4-FFF2-40B4-BE49-F238E27FC236}">
                <a16:creationId xmlns:a16="http://schemas.microsoft.com/office/drawing/2014/main" id="{339DDBAE-EE8A-4C46-B3AC-D7396F5403A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8" name="Notes Placeholder 2">
            <a:extLst>
              <a:ext uri="{FF2B5EF4-FFF2-40B4-BE49-F238E27FC236}">
                <a16:creationId xmlns:a16="http://schemas.microsoft.com/office/drawing/2014/main" id="{19CFA5B3-B2F4-4EA7-B948-B90C080AF8D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AU" altLang="en-US">
                <a:solidFill>
                  <a:srgbClr val="000000"/>
                </a:solidFill>
                <a:latin typeface="Helvetica Neue" pitchFamily="124" charset="0"/>
              </a:rPr>
              <a:t>We are now learning that  SSNS persists into adult like in more patients than we originally thought.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hape 188">
            <a:extLst>
              <a:ext uri="{FF2B5EF4-FFF2-40B4-BE49-F238E27FC236}">
                <a16:creationId xmlns:a16="http://schemas.microsoft.com/office/drawing/2014/main" id="{0908D880-37C7-48BF-8794-67A0929CB8F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0" name="Shape 189">
            <a:extLst>
              <a:ext uri="{FF2B5EF4-FFF2-40B4-BE49-F238E27FC236}">
                <a16:creationId xmlns:a16="http://schemas.microsoft.com/office/drawing/2014/main" id="{98F894C2-EBB5-4DE8-8163-354FB842418A}"/>
              </a:ext>
            </a:extLst>
          </p:cNvPr>
          <p:cNvSpPr>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solidFill>
                  <a:srgbClr val="000000"/>
                </a:solidFill>
                <a:latin typeface="Arial" panose="020B0604020202020204" pitchFamily="34" charset="0"/>
                <a:cs typeface="Arial" panose="020B0604020202020204" pitchFamily="34" charset="0"/>
                <a:sym typeface="Times New Roman" panose="02020603050405020304" pitchFamily="18" charset="0"/>
              </a:rPr>
              <a:t>Have tended to use 60 mg/m</a:t>
            </a:r>
            <a:r>
              <a:rPr lang="en-US" altLang="en-US" baseline="30000">
                <a:solidFill>
                  <a:srgbClr val="000000"/>
                </a:solidFill>
                <a:latin typeface="Arial" panose="020B0604020202020204" pitchFamily="34" charset="0"/>
                <a:cs typeface="Arial" panose="020B0604020202020204" pitchFamily="34" charset="0"/>
                <a:sym typeface="Times New Roman" panose="02020603050405020304" pitchFamily="18" charset="0"/>
              </a:rPr>
              <a:t>2</a:t>
            </a:r>
            <a:r>
              <a:rPr lang="en-US" altLang="en-US">
                <a:solidFill>
                  <a:srgbClr val="000000"/>
                </a:solidFill>
                <a:latin typeface="Arial" panose="020B0604020202020204" pitchFamily="34" charset="0"/>
                <a:cs typeface="Arial" panose="020B0604020202020204" pitchFamily="34" charset="0"/>
                <a:sym typeface="Times New Roman" panose="02020603050405020304" pitchFamily="18" charset="0"/>
              </a:rPr>
              <a:t>/day and 2 mg/kg/day interchangeably but studies indicate that these are not equivalent (Feber) and underdosing likely to occur in children below 30 kg. </a:t>
            </a:r>
            <a:endParaRPr lang="en-US" altLang="en-US" sz="1100">
              <a:solidFill>
                <a:srgbClr val="000000"/>
              </a:solidFill>
              <a:latin typeface="Arial" panose="020B0604020202020204" pitchFamily="34" charset="0"/>
              <a:cs typeface="Arial" panose="020B0604020202020204" pitchFamily="34" charset="0"/>
              <a:sym typeface="Times New Roman" panose="02020603050405020304" pitchFamily="18" charset="0"/>
            </a:endParaRPr>
          </a:p>
          <a:p>
            <a:pPr eaLnBrk="1" hangingPunct="1">
              <a:spcBef>
                <a:spcPts val="300"/>
              </a:spcBef>
            </a:pPr>
            <a:endParaRPr lang="en-US" altLang="en-US">
              <a:solidFill>
                <a:srgbClr val="000000"/>
              </a:solidFill>
              <a:latin typeface="Arial" panose="020B0604020202020204" pitchFamily="34" charset="0"/>
              <a:cs typeface="Arial" panose="020B0604020202020204" pitchFamily="34" charset="0"/>
              <a:sym typeface="Times New Roman" panose="02020603050405020304" pitchFamily="18" charset="0"/>
            </a:endParaRPr>
          </a:p>
          <a:p>
            <a:pPr eaLnBrk="1" hangingPunct="1">
              <a:spcBef>
                <a:spcPts val="300"/>
              </a:spcBef>
            </a:pPr>
            <a:r>
              <a:rPr lang="en-US" altLang="en-US">
                <a:solidFill>
                  <a:srgbClr val="000000"/>
                </a:solidFill>
                <a:latin typeface="Arial" panose="020B0604020202020204" pitchFamily="34" charset="0"/>
                <a:cs typeface="Arial" panose="020B0604020202020204" pitchFamily="34" charset="0"/>
                <a:sym typeface="Times New Roman" panose="02020603050405020304" pitchFamily="18" charset="0"/>
              </a:rPr>
              <a:t>Sadeeh et al: Ped Neph in press: Retrospective study where per kg dose compared with theoretical dose based on calculated BSA and relative underdosing amount calculated. (RUP = DD/BSA dose X 100%).  In &lt; 30 kg where dose &lt; 60 mg/day they found mean underdosing of 4.8 +/- 3.9 mg (RUP 12.4 +/- 9.5%). </a:t>
            </a:r>
            <a:endParaRPr lang="en-US" altLang="en-US" sz="1100">
              <a:solidFill>
                <a:srgbClr val="000000"/>
              </a:solidFill>
              <a:latin typeface="Arial" panose="020B0604020202020204" pitchFamily="34" charset="0"/>
              <a:cs typeface="Arial" panose="020B0604020202020204" pitchFamily="34" charset="0"/>
              <a:sym typeface="Times New Roman" panose="02020603050405020304" pitchFamily="18" charset="0"/>
            </a:endParaRPr>
          </a:p>
          <a:p>
            <a:pPr eaLnBrk="1" hangingPunct="1">
              <a:spcBef>
                <a:spcPts val="300"/>
              </a:spcBef>
            </a:pPr>
            <a:endParaRPr lang="en-US" altLang="en-US">
              <a:solidFill>
                <a:srgbClr val="000000"/>
              </a:solidFill>
              <a:latin typeface="Arial" panose="020B0604020202020204" pitchFamily="34" charset="0"/>
              <a:cs typeface="Arial" panose="020B0604020202020204" pitchFamily="34" charset="0"/>
              <a:sym typeface="Times New Roman" panose="02020603050405020304" pitchFamily="18" charset="0"/>
            </a:endParaRPr>
          </a:p>
          <a:p>
            <a:pPr eaLnBrk="1" hangingPunct="1">
              <a:spcBef>
                <a:spcPts val="300"/>
              </a:spcBef>
            </a:pPr>
            <a:r>
              <a:rPr lang="en-US" altLang="en-US">
                <a:solidFill>
                  <a:srgbClr val="000000"/>
                </a:solidFill>
                <a:latin typeface="Arial" panose="020B0604020202020204" pitchFamily="34" charset="0"/>
                <a:cs typeface="Arial" panose="020B0604020202020204" pitchFamily="34" charset="0"/>
                <a:sym typeface="Times New Roman" panose="02020603050405020304" pitchFamily="18" charset="0"/>
              </a:rPr>
              <a:t>Outcome: 43/56 SSNS; 5/43 no relapses; 13/43 IFR; 25/43 FR/SD. RUP significantly higher in FR/SD (16.6%) vs IFR (8.7%)</a:t>
            </a:r>
            <a:endParaRPr lang="en-US" altLang="en-US" sz="1100">
              <a:solidFill>
                <a:srgbClr val="000000"/>
              </a:solidFill>
              <a:latin typeface="Arial" panose="020B0604020202020204" pitchFamily="34" charset="0"/>
              <a:cs typeface="Arial" panose="020B0604020202020204" pitchFamily="34" charset="0"/>
              <a:sym typeface="Times New Roman" panose="02020603050405020304" pitchFamily="18" charset="0"/>
            </a:endParaRPr>
          </a:p>
          <a:p>
            <a:pPr eaLnBrk="1" hangingPunct="1">
              <a:spcBef>
                <a:spcPts val="300"/>
              </a:spcBef>
            </a:pPr>
            <a:r>
              <a:rPr lang="en-US" altLang="en-US">
                <a:solidFill>
                  <a:srgbClr val="000000"/>
                </a:solidFill>
                <a:latin typeface="Arial" panose="020B0604020202020204" pitchFamily="34" charset="0"/>
                <a:cs typeface="Arial" panose="020B0604020202020204" pitchFamily="34" charset="0"/>
                <a:sym typeface="Times New Roman" panose="02020603050405020304" pitchFamily="18" charset="0"/>
              </a:rPr>
              <a:t>Conclude: No diff in number achieving remission but increase in FR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hape 206">
            <a:extLst>
              <a:ext uri="{FF2B5EF4-FFF2-40B4-BE49-F238E27FC236}">
                <a16:creationId xmlns:a16="http://schemas.microsoft.com/office/drawing/2014/main" id="{CAC1CD54-92B2-4AB9-84EB-D959A0899AC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6" name="Shape 207">
            <a:extLst>
              <a:ext uri="{FF2B5EF4-FFF2-40B4-BE49-F238E27FC236}">
                <a16:creationId xmlns:a16="http://schemas.microsoft.com/office/drawing/2014/main" id="{7FDEE60E-781C-420E-BC14-5CE3D163B304}"/>
              </a:ext>
            </a:extLst>
          </p:cNvPr>
          <p:cNvSpPr>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solidFill>
                  <a:srgbClr val="000000"/>
                </a:solidFill>
                <a:latin typeface="Arial" panose="020B0604020202020204" pitchFamily="34" charset="0"/>
                <a:cs typeface="Arial" panose="020B0604020202020204" pitchFamily="34" charset="0"/>
                <a:sym typeface="Times New Roman" panose="02020603050405020304" pitchFamily="18" charset="0"/>
              </a:rPr>
              <a:t>BUT</a:t>
            </a:r>
            <a:endParaRPr lang="en-US" altLang="en-US" sz="1100">
              <a:solidFill>
                <a:srgbClr val="000000"/>
              </a:solidFill>
              <a:latin typeface="Arial" panose="020B0604020202020204" pitchFamily="34" charset="0"/>
              <a:cs typeface="Arial" panose="020B0604020202020204" pitchFamily="34" charset="0"/>
              <a:sym typeface="Times New Roman" panose="02020603050405020304" pitchFamily="18" charset="0"/>
            </a:endParaRPr>
          </a:p>
          <a:p>
            <a:pPr eaLnBrk="1" hangingPunct="1">
              <a:spcBef>
                <a:spcPts val="300"/>
              </a:spcBef>
            </a:pPr>
            <a:r>
              <a:rPr lang="en-US" altLang="en-US">
                <a:solidFill>
                  <a:srgbClr val="000000"/>
                </a:solidFill>
                <a:latin typeface="Arial" panose="020B0604020202020204" pitchFamily="34" charset="0"/>
                <a:cs typeface="Arial" panose="020B0604020202020204" pitchFamily="34" charset="0"/>
                <a:sym typeface="Times New Roman" panose="02020603050405020304" pitchFamily="18" charset="0"/>
              </a:rPr>
              <a:t>A Well designed parallel group double blind RCT has shown that there is no significant difference in cumulative incidence of FRNS between 3 months of pred and same dose given over 6 months suggesting that increased dose not duration is the factor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hape 235">
            <a:extLst>
              <a:ext uri="{FF2B5EF4-FFF2-40B4-BE49-F238E27FC236}">
                <a16:creationId xmlns:a16="http://schemas.microsoft.com/office/drawing/2014/main" id="{CD57ACC7-A6E4-49F0-9171-6F98BCB840C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4" name="Shape 236">
            <a:extLst>
              <a:ext uri="{FF2B5EF4-FFF2-40B4-BE49-F238E27FC236}">
                <a16:creationId xmlns:a16="http://schemas.microsoft.com/office/drawing/2014/main" id="{02E02E6E-0F78-4C77-9B8E-E9200FD368D2}"/>
              </a:ext>
            </a:extLst>
          </p:cNvPr>
          <p:cNvSpPr>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AU" altLang="en-US" sz="1100">
                <a:solidFill>
                  <a:srgbClr val="000000"/>
                </a:solidFill>
                <a:latin typeface="Arial" panose="020B0604020202020204" pitchFamily="34" charset="0"/>
                <a:cs typeface="Arial" panose="020B0604020202020204" pitchFamily="34" charset="0"/>
                <a:sym typeface="Times New Roman" panose="02020603050405020304" pitchFamily="18" charset="0"/>
              </a:rPr>
              <a:t>Here is a list of the commonest steroid sparing agents we would use, their dosing and duration of treatment</a:t>
            </a:r>
            <a:endParaRPr lang="en-US" altLang="en-US" sz="1100">
              <a:solidFill>
                <a:srgbClr val="000000"/>
              </a:solidFill>
              <a:latin typeface="Arial" panose="020B0604020202020204" pitchFamily="34" charset="0"/>
              <a:cs typeface="Arial" panose="020B0604020202020204" pitchFamily="34" charset="0"/>
              <a:sym typeface="Times New Roman" panose="02020603050405020304" pitchFamily="18" charset="0"/>
            </a:endParaRPr>
          </a:p>
        </p:txBody>
      </p:sp>
    </p:spTree>
    <p:extLst>
      <p:ext uri="{BB962C8B-B14F-4D97-AF65-F5344CB8AC3E}">
        <p14:creationId xmlns:p14="http://schemas.microsoft.com/office/powerpoint/2010/main" val="3266073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AB4342B5-A513-4781-B9E3-71FFEF78B1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libri" panose="020F0502020204030204" pitchFamily="34" charset="0"/>
                <a:ea typeface="MS PGothic" panose="020B0600070205080204" pitchFamily="34" charset="-128"/>
              </a:defRPr>
            </a:lvl1pPr>
            <a:lvl2pPr marL="742950" indent="-285750">
              <a:defRPr sz="2400">
                <a:solidFill>
                  <a:schemeClr val="tx1"/>
                </a:solidFill>
                <a:latin typeface="Calibri" panose="020F0502020204030204" pitchFamily="34" charset="0"/>
                <a:ea typeface="MS PGothic" panose="020B0600070205080204" pitchFamily="34" charset="-128"/>
              </a:defRPr>
            </a:lvl2pPr>
            <a:lvl3pPr marL="1143000" indent="-228600">
              <a:defRPr sz="2400">
                <a:solidFill>
                  <a:schemeClr val="tx1"/>
                </a:solidFill>
                <a:latin typeface="Calibri" panose="020F0502020204030204" pitchFamily="34" charset="0"/>
                <a:ea typeface="MS PGothic" panose="020B0600070205080204" pitchFamily="34" charset="-128"/>
              </a:defRPr>
            </a:lvl3pPr>
            <a:lvl4pPr marL="1600200" indent="-228600">
              <a:defRPr sz="2400">
                <a:solidFill>
                  <a:schemeClr val="tx1"/>
                </a:solidFill>
                <a:latin typeface="Calibri" panose="020F0502020204030204" pitchFamily="34" charset="0"/>
                <a:ea typeface="MS PGothic" panose="020B0600070205080204" pitchFamily="34" charset="-128"/>
              </a:defRPr>
            </a:lvl4pPr>
            <a:lvl5pPr marL="2057400" indent="-22860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AAA42A8-CECA-4663-BC72-B43BEB0AFBCD}"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8066" name="Rectangle 2">
            <a:extLst>
              <a:ext uri="{FF2B5EF4-FFF2-40B4-BE49-F238E27FC236}">
                <a16:creationId xmlns:a16="http://schemas.microsoft.com/office/drawing/2014/main" id="{386D99A1-B2A1-45AF-8E9D-F216F7F59BE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Rectangle 3">
            <a:extLst>
              <a:ext uri="{FF2B5EF4-FFF2-40B4-BE49-F238E27FC236}">
                <a16:creationId xmlns:a16="http://schemas.microsoft.com/office/drawing/2014/main" id="{AFADBBD9-B381-4D45-890E-B1A58610B60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B6AAD8BD-DC6D-45DE-AB25-5DE4822243C4}"/>
              </a:ext>
            </a:extLst>
          </p:cNvPr>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5" name="Freeform 9">
            <a:extLst>
              <a:ext uri="{FF2B5EF4-FFF2-40B4-BE49-F238E27FC236}">
                <a16:creationId xmlns:a16="http://schemas.microsoft.com/office/drawing/2014/main" id="{0A8D91FC-7D70-49CF-A2DD-3380252A77DE}"/>
              </a:ext>
            </a:extLst>
          </p:cNvPr>
          <p:cNvSpPr/>
          <p:nvPr/>
        </p:nvSpPr>
        <p:spPr>
          <a:xfrm>
            <a:off x="-2117" y="-1588"/>
            <a:ext cx="12194117" cy="6859588"/>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2" name="Title 1"/>
          <p:cNvSpPr>
            <a:spLocks noGrp="1"/>
          </p:cNvSpPr>
          <p:nvPr>
            <p:ph type="ctrTitle"/>
          </p:nvPr>
        </p:nvSpPr>
        <p:spPr>
          <a:xfrm rot="19140000">
            <a:off x="1089484" y="1730403"/>
            <a:ext cx="7531497" cy="1204306"/>
          </a:xfrm>
        </p:spPr>
        <p:txBody>
          <a:bodyPr bIns="9144" anchor="b"/>
          <a:lstStyle>
            <a:lvl1pPr>
              <a:defRPr sz="3200"/>
            </a:lvl1pPr>
          </a:lstStyle>
          <a:p>
            <a:r>
              <a:rPr lang="en-US"/>
              <a:t>Click to edit Master title style</a:t>
            </a:r>
            <a:endParaRPr lang="en-US" dirty="0"/>
          </a:p>
        </p:txBody>
      </p:sp>
      <p:sp>
        <p:nvSpPr>
          <p:cNvPr id="3" name="Subtitle 2"/>
          <p:cNvSpPr>
            <a:spLocks noGrp="1"/>
          </p:cNvSpPr>
          <p:nvPr>
            <p:ph type="subTitle" idx="1"/>
          </p:nvPr>
        </p:nvSpPr>
        <p:spPr>
          <a:xfrm rot="19140000">
            <a:off x="1616370" y="2470926"/>
            <a:ext cx="8681508"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a:t>Click to edit Master subtitle style</a:t>
            </a:r>
            <a:endParaRPr lang="en-US" dirty="0"/>
          </a:p>
        </p:txBody>
      </p:sp>
      <p:sp>
        <p:nvSpPr>
          <p:cNvPr id="6" name="Date Placeholder 3">
            <a:extLst>
              <a:ext uri="{FF2B5EF4-FFF2-40B4-BE49-F238E27FC236}">
                <a16:creationId xmlns:a16="http://schemas.microsoft.com/office/drawing/2014/main" id="{B09E8126-76DC-4D6E-AC6F-A94A17B16E91}"/>
              </a:ext>
            </a:extLst>
          </p:cNvPr>
          <p:cNvSpPr>
            <a:spLocks noGrp="1"/>
          </p:cNvSpPr>
          <p:nvPr>
            <p:ph type="dt" sz="half" idx="10"/>
          </p:nvPr>
        </p:nvSpPr>
        <p:spPr/>
        <p:txBody>
          <a:bodyPr/>
          <a:lstStyle>
            <a:lvl1pPr>
              <a:defRPr/>
            </a:lvl1pPr>
          </a:lstStyle>
          <a:p>
            <a:fld id="{4F310BFE-0191-431F-A47B-1AFBB6DCCC0F}" type="datetimeFigureOut">
              <a:rPr lang="en-US" altLang="en-US"/>
              <a:pPr/>
              <a:t>4/27/2020</a:t>
            </a:fld>
            <a:endParaRPr lang="en-US" altLang="en-US"/>
          </a:p>
        </p:txBody>
      </p:sp>
      <p:sp>
        <p:nvSpPr>
          <p:cNvPr id="7" name="Footer Placeholder 4">
            <a:extLst>
              <a:ext uri="{FF2B5EF4-FFF2-40B4-BE49-F238E27FC236}">
                <a16:creationId xmlns:a16="http://schemas.microsoft.com/office/drawing/2014/main" id="{D3BFFD15-90C7-4068-A830-ED68707AA3CF}"/>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3C341448-ABB7-4E6C-AAE2-8F43A4678251}"/>
              </a:ext>
            </a:extLst>
          </p:cNvPr>
          <p:cNvSpPr>
            <a:spLocks noGrp="1"/>
          </p:cNvSpPr>
          <p:nvPr>
            <p:ph type="sldNum" sz="quarter" idx="12"/>
          </p:nvPr>
        </p:nvSpPr>
        <p:spPr/>
        <p:txBody>
          <a:bodyPr/>
          <a:lstStyle>
            <a:lvl1pPr>
              <a:defRPr/>
            </a:lvl1pPr>
          </a:lstStyle>
          <a:p>
            <a:fld id="{FF79B757-61B4-4061-9A4D-C986913439F2}" type="slidenum">
              <a:rPr lang="en-US" altLang="en-US"/>
              <a:pPr/>
              <a:t>‹#›</a:t>
            </a:fld>
            <a:endParaRPr lang="en-US" altLang="en-US"/>
          </a:p>
        </p:txBody>
      </p:sp>
    </p:spTree>
    <p:extLst>
      <p:ext uri="{BB962C8B-B14F-4D97-AF65-F5344CB8AC3E}">
        <p14:creationId xmlns:p14="http://schemas.microsoft.com/office/powerpoint/2010/main" val="937333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77BBE-6095-4343-B16A-A21DE651D530}"/>
              </a:ext>
            </a:extLst>
          </p:cNvPr>
          <p:cNvSpPr>
            <a:spLocks noGrp="1"/>
          </p:cNvSpPr>
          <p:nvPr>
            <p:ph type="dt" sz="half" idx="10"/>
          </p:nvPr>
        </p:nvSpPr>
        <p:spPr/>
        <p:txBody>
          <a:bodyPr/>
          <a:lstStyle>
            <a:lvl1pPr>
              <a:defRPr/>
            </a:lvl1pPr>
          </a:lstStyle>
          <a:p>
            <a:fld id="{5320F599-D74B-4B4B-98F7-73F56B82BF24}" type="datetimeFigureOut">
              <a:rPr lang="en-US" altLang="en-US"/>
              <a:pPr/>
              <a:t>4/27/2020</a:t>
            </a:fld>
            <a:endParaRPr lang="en-US" altLang="en-US"/>
          </a:p>
        </p:txBody>
      </p:sp>
      <p:sp>
        <p:nvSpPr>
          <p:cNvPr id="5" name="Footer Placeholder 4">
            <a:extLst>
              <a:ext uri="{FF2B5EF4-FFF2-40B4-BE49-F238E27FC236}">
                <a16:creationId xmlns:a16="http://schemas.microsoft.com/office/drawing/2014/main" id="{61A0995C-6962-4BCB-9579-FAD0BCAAB72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4805578-57E4-440F-9E4C-D275A7C28B5C}"/>
              </a:ext>
            </a:extLst>
          </p:cNvPr>
          <p:cNvSpPr>
            <a:spLocks noGrp="1"/>
          </p:cNvSpPr>
          <p:nvPr>
            <p:ph type="sldNum" sz="quarter" idx="12"/>
          </p:nvPr>
        </p:nvSpPr>
        <p:spPr>
          <a:ln/>
        </p:spPr>
        <p:txBody>
          <a:bodyPr/>
          <a:lstStyle>
            <a:lvl1pPr>
              <a:defRPr/>
            </a:lvl1pPr>
          </a:lstStyle>
          <a:p>
            <a:fld id="{AD6002F8-6A84-4067-A80D-C806C71941F7}" type="slidenum">
              <a:rPr lang="en-US" altLang="en-US"/>
              <a:pPr/>
              <a:t>‹#›</a:t>
            </a:fld>
            <a:endParaRPr lang="en-US" altLang="en-US"/>
          </a:p>
        </p:txBody>
      </p:sp>
    </p:spTree>
    <p:extLst>
      <p:ext uri="{BB962C8B-B14F-4D97-AF65-F5344CB8AC3E}">
        <p14:creationId xmlns:p14="http://schemas.microsoft.com/office/powerpoint/2010/main" val="3992357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6783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467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3F1DA2-B6C5-41BD-9D54-8C8E476B5392}"/>
              </a:ext>
            </a:extLst>
          </p:cNvPr>
          <p:cNvSpPr>
            <a:spLocks noGrp="1"/>
          </p:cNvSpPr>
          <p:nvPr>
            <p:ph type="dt" sz="half" idx="10"/>
          </p:nvPr>
        </p:nvSpPr>
        <p:spPr/>
        <p:txBody>
          <a:bodyPr/>
          <a:lstStyle>
            <a:lvl1pPr>
              <a:defRPr/>
            </a:lvl1pPr>
          </a:lstStyle>
          <a:p>
            <a:fld id="{FED0531D-D150-4875-88A0-D725FC9D01B3}" type="datetimeFigureOut">
              <a:rPr lang="en-US" altLang="en-US"/>
              <a:pPr/>
              <a:t>4/27/2020</a:t>
            </a:fld>
            <a:endParaRPr lang="en-US" altLang="en-US"/>
          </a:p>
        </p:txBody>
      </p:sp>
      <p:sp>
        <p:nvSpPr>
          <p:cNvPr id="5" name="Footer Placeholder 4">
            <a:extLst>
              <a:ext uri="{FF2B5EF4-FFF2-40B4-BE49-F238E27FC236}">
                <a16:creationId xmlns:a16="http://schemas.microsoft.com/office/drawing/2014/main" id="{8EFEAD13-17B9-480E-8013-898B4462B1F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7FEC0A1-6DAA-4954-B028-FE4170F1AF7D}"/>
              </a:ext>
            </a:extLst>
          </p:cNvPr>
          <p:cNvSpPr>
            <a:spLocks noGrp="1"/>
          </p:cNvSpPr>
          <p:nvPr>
            <p:ph type="sldNum" sz="quarter" idx="12"/>
          </p:nvPr>
        </p:nvSpPr>
        <p:spPr>
          <a:ln/>
        </p:spPr>
        <p:txBody>
          <a:bodyPr/>
          <a:lstStyle>
            <a:lvl1pPr>
              <a:defRPr/>
            </a:lvl1pPr>
          </a:lstStyle>
          <a:p>
            <a:fld id="{7521A6BF-EA71-4C11-A00E-5E7DE102CC30}" type="slidenum">
              <a:rPr lang="en-US" altLang="en-US"/>
              <a:pPr/>
              <a:t>‹#›</a:t>
            </a:fld>
            <a:endParaRPr lang="en-US" altLang="en-US"/>
          </a:p>
        </p:txBody>
      </p:sp>
    </p:spTree>
    <p:extLst>
      <p:ext uri="{BB962C8B-B14F-4D97-AF65-F5344CB8AC3E}">
        <p14:creationId xmlns:p14="http://schemas.microsoft.com/office/powerpoint/2010/main" val="263307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F8FF4E8-B846-4643-A251-F4312C5C1F53}"/>
              </a:ext>
            </a:extLst>
          </p:cNvPr>
          <p:cNvSpPr>
            <a:spLocks noGrp="1"/>
          </p:cNvSpPr>
          <p:nvPr>
            <p:ph type="dt" sz="half" idx="10"/>
          </p:nvPr>
        </p:nvSpPr>
        <p:spPr/>
        <p:txBody>
          <a:bodyPr/>
          <a:lstStyle>
            <a:lvl1pPr>
              <a:defRPr/>
            </a:lvl1pPr>
          </a:lstStyle>
          <a:p>
            <a:fld id="{35A2B969-03B1-4E3C-8B91-842765C58EE6}" type="datetimeFigureOut">
              <a:rPr lang="en-US" altLang="en-US"/>
              <a:pPr/>
              <a:t>4/27/2020</a:t>
            </a:fld>
            <a:endParaRPr lang="en-US" altLang="en-US"/>
          </a:p>
        </p:txBody>
      </p:sp>
      <p:sp>
        <p:nvSpPr>
          <p:cNvPr id="5" name="Footer Placeholder 4">
            <a:extLst>
              <a:ext uri="{FF2B5EF4-FFF2-40B4-BE49-F238E27FC236}">
                <a16:creationId xmlns:a16="http://schemas.microsoft.com/office/drawing/2014/main" id="{7718BA40-F60B-430D-AB75-FC83CFE7A70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66194D4-5C5A-4A35-AC62-7FC6410B9018}"/>
              </a:ext>
            </a:extLst>
          </p:cNvPr>
          <p:cNvSpPr>
            <a:spLocks noGrp="1"/>
          </p:cNvSpPr>
          <p:nvPr>
            <p:ph type="sldNum" sz="quarter" idx="12"/>
          </p:nvPr>
        </p:nvSpPr>
        <p:spPr>
          <a:ln/>
        </p:spPr>
        <p:txBody>
          <a:bodyPr/>
          <a:lstStyle>
            <a:lvl1pPr>
              <a:defRPr/>
            </a:lvl1pPr>
          </a:lstStyle>
          <a:p>
            <a:fld id="{DCBCBB0F-D420-4FB1-B2B9-2D71E1FC0E6E}" type="slidenum">
              <a:rPr lang="en-US" altLang="en-US"/>
              <a:pPr/>
              <a:t>‹#›</a:t>
            </a:fld>
            <a:endParaRPr lang="en-US" altLang="en-US"/>
          </a:p>
        </p:txBody>
      </p:sp>
    </p:spTree>
    <p:extLst>
      <p:ext uri="{BB962C8B-B14F-4D97-AF65-F5344CB8AC3E}">
        <p14:creationId xmlns:p14="http://schemas.microsoft.com/office/powerpoint/2010/main" val="3674646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Freeform 8">
            <a:extLst>
              <a:ext uri="{FF2B5EF4-FFF2-40B4-BE49-F238E27FC236}">
                <a16:creationId xmlns:a16="http://schemas.microsoft.com/office/drawing/2014/main" id="{E5E9FC0B-BDBE-49FA-969B-8A2F9487402B}"/>
              </a:ext>
            </a:extLst>
          </p:cNvPr>
          <p:cNvSpPr/>
          <p:nvPr/>
        </p:nvSpPr>
        <p:spPr>
          <a:xfrm>
            <a:off x="-2117" y="-1588"/>
            <a:ext cx="12194117" cy="6859588"/>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5" name="Right Triangle 4">
            <a:extLst>
              <a:ext uri="{FF2B5EF4-FFF2-40B4-BE49-F238E27FC236}">
                <a16:creationId xmlns:a16="http://schemas.microsoft.com/office/drawing/2014/main" id="{C738E816-FA23-4B18-BD65-3D457691045A}"/>
              </a:ext>
            </a:extLst>
          </p:cNvPr>
          <p:cNvSpPr/>
          <p:nvPr/>
        </p:nvSpPr>
        <p:spPr>
          <a:xfrm>
            <a:off x="1" y="2647950"/>
            <a:ext cx="4762500"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2" name="Title 1"/>
          <p:cNvSpPr>
            <a:spLocks noGrp="1"/>
          </p:cNvSpPr>
          <p:nvPr>
            <p:ph type="title"/>
          </p:nvPr>
        </p:nvSpPr>
        <p:spPr>
          <a:xfrm rot="19140000">
            <a:off x="1092532" y="1726738"/>
            <a:ext cx="7534656"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lvl="0"/>
            <a:r>
              <a:rPr lang="en-US"/>
              <a:t>Click to edit Master title style</a:t>
            </a:r>
            <a:endParaRPr lang="en-US" dirty="0"/>
          </a:p>
        </p:txBody>
      </p:sp>
      <p:sp>
        <p:nvSpPr>
          <p:cNvPr id="3" name="Text Placeholder 2"/>
          <p:cNvSpPr>
            <a:spLocks noGrp="1"/>
          </p:cNvSpPr>
          <p:nvPr>
            <p:ph type="body" idx="1"/>
          </p:nvPr>
        </p:nvSpPr>
        <p:spPr>
          <a:xfrm rot="19140000">
            <a:off x="1621536" y="2468304"/>
            <a:ext cx="8680704" cy="329184"/>
          </a:xfrm>
        </p:spPr>
        <p:txBody>
          <a:bodyPr>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09950880-0C13-4674-99D1-FA3FAE42CDFD}"/>
              </a:ext>
            </a:extLst>
          </p:cNvPr>
          <p:cNvSpPr>
            <a:spLocks noGrp="1"/>
          </p:cNvSpPr>
          <p:nvPr>
            <p:ph type="dt" sz="half" idx="10"/>
          </p:nvPr>
        </p:nvSpPr>
        <p:spPr/>
        <p:txBody>
          <a:bodyPr/>
          <a:lstStyle>
            <a:lvl1pPr>
              <a:defRPr/>
            </a:lvl1pPr>
          </a:lstStyle>
          <a:p>
            <a:fld id="{DDE45678-7D30-40FE-AC3C-5A7D35899E29}" type="datetimeFigureOut">
              <a:rPr lang="en-US" altLang="en-US"/>
              <a:pPr/>
              <a:t>4/27/2020</a:t>
            </a:fld>
            <a:endParaRPr lang="en-US" altLang="en-US"/>
          </a:p>
        </p:txBody>
      </p:sp>
      <p:sp>
        <p:nvSpPr>
          <p:cNvPr id="7" name="Footer Placeholder 4">
            <a:extLst>
              <a:ext uri="{FF2B5EF4-FFF2-40B4-BE49-F238E27FC236}">
                <a16:creationId xmlns:a16="http://schemas.microsoft.com/office/drawing/2014/main" id="{8382675F-42CC-4BD2-9B60-35DE3B86BF27}"/>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F6E8A5D9-7136-4A9D-8C53-2049E289FD6D}"/>
              </a:ext>
            </a:extLst>
          </p:cNvPr>
          <p:cNvSpPr>
            <a:spLocks noGrp="1"/>
          </p:cNvSpPr>
          <p:nvPr>
            <p:ph type="sldNum" sz="quarter" idx="12"/>
          </p:nvPr>
        </p:nvSpPr>
        <p:spPr/>
        <p:txBody>
          <a:bodyPr/>
          <a:lstStyle>
            <a:lvl1pPr>
              <a:defRPr/>
            </a:lvl1pPr>
          </a:lstStyle>
          <a:p>
            <a:fld id="{7684FFB4-E954-4A82-954E-05F636EB55B6}" type="slidenum">
              <a:rPr lang="en-US" altLang="en-US"/>
              <a:pPr/>
              <a:t>‹#›</a:t>
            </a:fld>
            <a:endParaRPr lang="en-US" altLang="en-US"/>
          </a:p>
        </p:txBody>
      </p:sp>
    </p:spTree>
    <p:extLst>
      <p:ext uri="{BB962C8B-B14F-4D97-AF65-F5344CB8AC3E}">
        <p14:creationId xmlns:p14="http://schemas.microsoft.com/office/powerpoint/2010/main" val="3765510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6688"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p>
            <a:r>
              <a:rPr lang="en-US"/>
              <a:t>Click to edit Master title style</a:t>
            </a:r>
          </a:p>
        </p:txBody>
      </p:sp>
      <p:sp>
        <p:nvSpPr>
          <p:cNvPr id="5" name="Date Placeholder 3">
            <a:extLst>
              <a:ext uri="{FF2B5EF4-FFF2-40B4-BE49-F238E27FC236}">
                <a16:creationId xmlns:a16="http://schemas.microsoft.com/office/drawing/2014/main" id="{9B5CE302-A7F6-4D1D-B146-9FB990D176B2}"/>
              </a:ext>
            </a:extLst>
          </p:cNvPr>
          <p:cNvSpPr>
            <a:spLocks noGrp="1"/>
          </p:cNvSpPr>
          <p:nvPr>
            <p:ph type="dt" sz="half" idx="10"/>
          </p:nvPr>
        </p:nvSpPr>
        <p:spPr/>
        <p:txBody>
          <a:bodyPr/>
          <a:lstStyle>
            <a:lvl1pPr>
              <a:defRPr/>
            </a:lvl1pPr>
          </a:lstStyle>
          <a:p>
            <a:fld id="{05136438-421B-4630-B8F9-3035B4DDC9E6}" type="datetimeFigureOut">
              <a:rPr lang="en-US" altLang="en-US"/>
              <a:pPr/>
              <a:t>4/27/2020</a:t>
            </a:fld>
            <a:endParaRPr lang="en-US" altLang="en-US"/>
          </a:p>
        </p:txBody>
      </p:sp>
      <p:sp>
        <p:nvSpPr>
          <p:cNvPr id="6" name="Footer Placeholder 4">
            <a:extLst>
              <a:ext uri="{FF2B5EF4-FFF2-40B4-BE49-F238E27FC236}">
                <a16:creationId xmlns:a16="http://schemas.microsoft.com/office/drawing/2014/main" id="{887113CB-2D6A-420F-B70D-CF257A885FC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0D204BA-4D75-416E-9113-CBCA58549EB2}"/>
              </a:ext>
            </a:extLst>
          </p:cNvPr>
          <p:cNvSpPr>
            <a:spLocks noGrp="1"/>
          </p:cNvSpPr>
          <p:nvPr>
            <p:ph type="sldNum" sz="quarter" idx="12"/>
          </p:nvPr>
        </p:nvSpPr>
        <p:spPr>
          <a:ln/>
        </p:spPr>
        <p:txBody>
          <a:bodyPr/>
          <a:lstStyle>
            <a:lvl1pPr>
              <a:defRPr/>
            </a:lvl1pPr>
          </a:lstStyle>
          <a:p>
            <a:fld id="{40DDCA4A-09B6-4F6E-BFB8-06CC5808AB37}" type="slidenum">
              <a:rPr lang="en-US" altLang="en-US"/>
              <a:pPr/>
              <a:t>‹#›</a:t>
            </a:fld>
            <a:endParaRPr lang="en-US" altLang="en-US"/>
          </a:p>
        </p:txBody>
      </p:sp>
    </p:spTree>
    <p:extLst>
      <p:ext uri="{BB962C8B-B14F-4D97-AF65-F5344CB8AC3E}">
        <p14:creationId xmlns:p14="http://schemas.microsoft.com/office/powerpoint/2010/main" val="2360837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97280"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2200"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6688"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6688"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C5E8C966-E530-4CCD-AEC9-332D59229F07}"/>
              </a:ext>
            </a:extLst>
          </p:cNvPr>
          <p:cNvSpPr>
            <a:spLocks noGrp="1"/>
          </p:cNvSpPr>
          <p:nvPr>
            <p:ph type="dt" sz="half" idx="10"/>
          </p:nvPr>
        </p:nvSpPr>
        <p:spPr/>
        <p:txBody>
          <a:bodyPr/>
          <a:lstStyle>
            <a:lvl1pPr>
              <a:defRPr/>
            </a:lvl1pPr>
          </a:lstStyle>
          <a:p>
            <a:fld id="{886F6740-1922-4400-A9A9-4E3055F65F67}" type="datetimeFigureOut">
              <a:rPr lang="en-US" altLang="en-US"/>
              <a:pPr/>
              <a:t>4/27/2020</a:t>
            </a:fld>
            <a:endParaRPr lang="en-US" altLang="en-US"/>
          </a:p>
        </p:txBody>
      </p:sp>
      <p:sp>
        <p:nvSpPr>
          <p:cNvPr id="8" name="Footer Placeholder 4">
            <a:extLst>
              <a:ext uri="{FF2B5EF4-FFF2-40B4-BE49-F238E27FC236}">
                <a16:creationId xmlns:a16="http://schemas.microsoft.com/office/drawing/2014/main" id="{311484BA-633B-4348-8D7F-2ACE6D7290EA}"/>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D56E03E5-D679-451F-9775-934C791A39CC}"/>
              </a:ext>
            </a:extLst>
          </p:cNvPr>
          <p:cNvSpPr>
            <a:spLocks noGrp="1"/>
          </p:cNvSpPr>
          <p:nvPr>
            <p:ph type="sldNum" sz="quarter" idx="12"/>
          </p:nvPr>
        </p:nvSpPr>
        <p:spPr>
          <a:ln/>
        </p:spPr>
        <p:txBody>
          <a:bodyPr/>
          <a:lstStyle>
            <a:lvl1pPr>
              <a:defRPr/>
            </a:lvl1pPr>
          </a:lstStyle>
          <a:p>
            <a:fld id="{43AAB491-C084-4D04-B03C-241DA526D557}" type="slidenum">
              <a:rPr lang="en-US" altLang="en-US"/>
              <a:pPr/>
              <a:t>‹#›</a:t>
            </a:fld>
            <a:endParaRPr lang="en-US" altLang="en-US"/>
          </a:p>
        </p:txBody>
      </p:sp>
    </p:spTree>
    <p:extLst>
      <p:ext uri="{BB962C8B-B14F-4D97-AF65-F5344CB8AC3E}">
        <p14:creationId xmlns:p14="http://schemas.microsoft.com/office/powerpoint/2010/main" val="1882213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B30CBB68-6013-47F8-ACA8-D6300812381C}"/>
              </a:ext>
            </a:extLst>
          </p:cNvPr>
          <p:cNvSpPr>
            <a:spLocks noGrp="1"/>
          </p:cNvSpPr>
          <p:nvPr>
            <p:ph type="dt" sz="half" idx="10"/>
          </p:nvPr>
        </p:nvSpPr>
        <p:spPr/>
        <p:txBody>
          <a:bodyPr/>
          <a:lstStyle>
            <a:lvl1pPr>
              <a:defRPr/>
            </a:lvl1pPr>
          </a:lstStyle>
          <a:p>
            <a:fld id="{A9FB812E-8FA0-4A67-B821-536DEA297E33}" type="datetimeFigureOut">
              <a:rPr lang="en-US" altLang="en-US"/>
              <a:pPr/>
              <a:t>4/27/2020</a:t>
            </a:fld>
            <a:endParaRPr lang="en-US" altLang="en-US"/>
          </a:p>
        </p:txBody>
      </p:sp>
      <p:sp>
        <p:nvSpPr>
          <p:cNvPr id="4" name="Footer Placeholder 4">
            <a:extLst>
              <a:ext uri="{FF2B5EF4-FFF2-40B4-BE49-F238E27FC236}">
                <a16:creationId xmlns:a16="http://schemas.microsoft.com/office/drawing/2014/main" id="{4433C0FB-9E61-4C14-9CA9-EEA3904B77BA}"/>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5EFADE20-DED7-4A84-9A00-A87229B5C084}"/>
              </a:ext>
            </a:extLst>
          </p:cNvPr>
          <p:cNvSpPr>
            <a:spLocks noGrp="1"/>
          </p:cNvSpPr>
          <p:nvPr>
            <p:ph type="sldNum" sz="quarter" idx="12"/>
          </p:nvPr>
        </p:nvSpPr>
        <p:spPr>
          <a:ln/>
        </p:spPr>
        <p:txBody>
          <a:bodyPr/>
          <a:lstStyle>
            <a:lvl1pPr>
              <a:defRPr/>
            </a:lvl1pPr>
          </a:lstStyle>
          <a:p>
            <a:fld id="{C506257F-7AA2-44CA-9C93-490F6919FA41}" type="slidenum">
              <a:rPr lang="en-US" altLang="en-US"/>
              <a:pPr/>
              <a:t>‹#›</a:t>
            </a:fld>
            <a:endParaRPr lang="en-US" altLang="en-US"/>
          </a:p>
        </p:txBody>
      </p:sp>
    </p:spTree>
    <p:extLst>
      <p:ext uri="{BB962C8B-B14F-4D97-AF65-F5344CB8AC3E}">
        <p14:creationId xmlns:p14="http://schemas.microsoft.com/office/powerpoint/2010/main" val="4213569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5673B2C-84DA-471C-9324-E28A2DFFAC33}"/>
              </a:ext>
            </a:extLst>
          </p:cNvPr>
          <p:cNvSpPr>
            <a:spLocks noGrp="1"/>
          </p:cNvSpPr>
          <p:nvPr>
            <p:ph type="dt" sz="half" idx="10"/>
          </p:nvPr>
        </p:nvSpPr>
        <p:spPr/>
        <p:txBody>
          <a:bodyPr/>
          <a:lstStyle>
            <a:lvl1pPr>
              <a:defRPr/>
            </a:lvl1pPr>
          </a:lstStyle>
          <a:p>
            <a:fld id="{3E8A842B-521C-49E3-96DA-25A94D830917}" type="datetimeFigureOut">
              <a:rPr lang="en-US" altLang="en-US"/>
              <a:pPr/>
              <a:t>4/27/2020</a:t>
            </a:fld>
            <a:endParaRPr lang="en-US" altLang="en-US"/>
          </a:p>
        </p:txBody>
      </p:sp>
      <p:sp>
        <p:nvSpPr>
          <p:cNvPr id="3" name="Footer Placeholder 4">
            <a:extLst>
              <a:ext uri="{FF2B5EF4-FFF2-40B4-BE49-F238E27FC236}">
                <a16:creationId xmlns:a16="http://schemas.microsoft.com/office/drawing/2014/main" id="{BAD799D6-8B3B-4D20-BCA9-69A8AEC6B92D}"/>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DE81DD77-4D0F-4C54-90C2-CF6D9893F016}"/>
              </a:ext>
            </a:extLst>
          </p:cNvPr>
          <p:cNvSpPr>
            <a:spLocks noGrp="1"/>
          </p:cNvSpPr>
          <p:nvPr>
            <p:ph type="sldNum" sz="quarter" idx="12"/>
          </p:nvPr>
        </p:nvSpPr>
        <p:spPr>
          <a:ln/>
        </p:spPr>
        <p:txBody>
          <a:bodyPr/>
          <a:lstStyle>
            <a:lvl1pPr>
              <a:defRPr/>
            </a:lvl1pPr>
          </a:lstStyle>
          <a:p>
            <a:fld id="{0E470EDD-6F3B-444A-9BD1-A20B36B56AF6}" type="slidenum">
              <a:rPr lang="en-US" altLang="en-US"/>
              <a:pPr/>
              <a:t>‹#›</a:t>
            </a:fld>
            <a:endParaRPr lang="en-US" altLang="en-US"/>
          </a:p>
        </p:txBody>
      </p:sp>
    </p:spTree>
    <p:extLst>
      <p:ext uri="{BB962C8B-B14F-4D97-AF65-F5344CB8AC3E}">
        <p14:creationId xmlns:p14="http://schemas.microsoft.com/office/powerpoint/2010/main" val="793840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1695A31E-4A53-4375-9C09-46F0CF64463D}"/>
              </a:ext>
            </a:extLst>
          </p:cNvPr>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6" name="Right Triangle 5">
            <a:extLst>
              <a:ext uri="{FF2B5EF4-FFF2-40B4-BE49-F238E27FC236}">
                <a16:creationId xmlns:a16="http://schemas.microsoft.com/office/drawing/2014/main" id="{B7D2CDF1-E55E-47B1-B286-94447D5FF40A}"/>
              </a:ext>
            </a:extLst>
          </p:cNvPr>
          <p:cNvSpPr/>
          <p:nvPr/>
        </p:nvSpPr>
        <p:spPr>
          <a:xfrm rot="5400000">
            <a:off x="1720851" y="-1720850"/>
            <a:ext cx="6858000" cy="1029970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2" name="Title 1"/>
          <p:cNvSpPr>
            <a:spLocks noGrp="1"/>
          </p:cNvSpPr>
          <p:nvPr>
            <p:ph type="title"/>
          </p:nvPr>
        </p:nvSpPr>
        <p:spPr>
          <a:xfrm rot="19140000">
            <a:off x="1046573" y="1576104"/>
            <a:ext cx="694944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lvl="0"/>
            <a:r>
              <a:rPr lang="en-US"/>
              <a:t>Click to edit Master title style</a:t>
            </a:r>
            <a:endParaRPr lang="en-US" dirty="0"/>
          </a:p>
        </p:txBody>
      </p:sp>
      <p:sp>
        <p:nvSpPr>
          <p:cNvPr id="3" name="Content Placeholder 2"/>
          <p:cNvSpPr>
            <a:spLocks noGrp="1"/>
          </p:cNvSpPr>
          <p:nvPr>
            <p:ph idx="1"/>
          </p:nvPr>
        </p:nvSpPr>
        <p:spPr>
          <a:xfrm>
            <a:off x="6332737" y="2618913"/>
            <a:ext cx="507703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19140000">
            <a:off x="1730605" y="2253385"/>
            <a:ext cx="7726347"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a:extLst>
              <a:ext uri="{FF2B5EF4-FFF2-40B4-BE49-F238E27FC236}">
                <a16:creationId xmlns:a16="http://schemas.microsoft.com/office/drawing/2014/main" id="{8A4D71D8-64E1-45EA-9C71-D24C375173D9}"/>
              </a:ext>
            </a:extLst>
          </p:cNvPr>
          <p:cNvSpPr>
            <a:spLocks noGrp="1"/>
          </p:cNvSpPr>
          <p:nvPr>
            <p:ph type="dt" sz="half" idx="10"/>
          </p:nvPr>
        </p:nvSpPr>
        <p:spPr/>
        <p:txBody>
          <a:bodyPr/>
          <a:lstStyle>
            <a:lvl1pPr>
              <a:defRPr/>
            </a:lvl1pPr>
          </a:lstStyle>
          <a:p>
            <a:fld id="{FA592361-9793-4499-A2C3-6BEBDA952114}" type="datetimeFigureOut">
              <a:rPr lang="en-US" altLang="en-US"/>
              <a:pPr/>
              <a:t>4/27/2020</a:t>
            </a:fld>
            <a:endParaRPr lang="en-US" altLang="en-US"/>
          </a:p>
        </p:txBody>
      </p:sp>
      <p:sp>
        <p:nvSpPr>
          <p:cNvPr id="8" name="Footer Placeholder 5">
            <a:extLst>
              <a:ext uri="{FF2B5EF4-FFF2-40B4-BE49-F238E27FC236}">
                <a16:creationId xmlns:a16="http://schemas.microsoft.com/office/drawing/2014/main" id="{A6ADD436-8A28-461F-803B-CA2240233B28}"/>
              </a:ext>
            </a:extLst>
          </p:cNvPr>
          <p:cNvSpPr>
            <a:spLocks noGrp="1"/>
          </p:cNvSpPr>
          <p:nvPr>
            <p:ph type="ftr" sz="quarter" idx="11"/>
          </p:nvPr>
        </p:nvSpPr>
        <p:spPr/>
        <p:txBody>
          <a:bodyPr/>
          <a:lstStyle>
            <a:lvl1pPr>
              <a:defRPr>
                <a:solidFill>
                  <a:schemeClr val="tx2"/>
                </a:solidFill>
              </a:defRPr>
            </a:lvl1pPr>
          </a:lstStyle>
          <a:p>
            <a:pPr>
              <a:defRPr/>
            </a:pPr>
            <a:endParaRPr lang="en-US"/>
          </a:p>
        </p:txBody>
      </p:sp>
      <p:sp>
        <p:nvSpPr>
          <p:cNvPr id="9" name="Slide Number Placeholder 6">
            <a:extLst>
              <a:ext uri="{FF2B5EF4-FFF2-40B4-BE49-F238E27FC236}">
                <a16:creationId xmlns:a16="http://schemas.microsoft.com/office/drawing/2014/main" id="{8AA0CF9B-EE06-427D-9C2F-6B5F3667221F}"/>
              </a:ext>
            </a:extLst>
          </p:cNvPr>
          <p:cNvSpPr>
            <a:spLocks noGrp="1"/>
          </p:cNvSpPr>
          <p:nvPr>
            <p:ph type="sldNum" sz="quarter" idx="12"/>
          </p:nvPr>
        </p:nvSpPr>
        <p:spPr>
          <a:ln>
            <a:solidFill>
              <a:schemeClr val="tx2"/>
            </a:solidFill>
          </a:ln>
        </p:spPr>
        <p:txBody>
          <a:bodyPr/>
          <a:lstStyle>
            <a:lvl1pPr>
              <a:defRPr>
                <a:solidFill>
                  <a:schemeClr val="tx2"/>
                </a:solidFill>
              </a:defRPr>
            </a:lvl1pPr>
          </a:lstStyle>
          <a:p>
            <a:fld id="{EF90924D-6390-431F-82BC-80CB191C0F6F}" type="slidenum">
              <a:rPr lang="en-US" altLang="en-US"/>
              <a:pPr/>
              <a:t>‹#›</a:t>
            </a:fld>
            <a:endParaRPr lang="en-US" altLang="en-US"/>
          </a:p>
        </p:txBody>
      </p:sp>
    </p:spTree>
    <p:extLst>
      <p:ext uri="{BB962C8B-B14F-4D97-AF65-F5344CB8AC3E}">
        <p14:creationId xmlns:p14="http://schemas.microsoft.com/office/powerpoint/2010/main" val="1705637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6A788E0B-F2CE-4F50-8121-9CFF3828CBE8}"/>
              </a:ext>
            </a:extLst>
          </p:cNvPr>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6" name="Freeform 9">
            <a:extLst>
              <a:ext uri="{FF2B5EF4-FFF2-40B4-BE49-F238E27FC236}">
                <a16:creationId xmlns:a16="http://schemas.microsoft.com/office/drawing/2014/main" id="{020D4D1B-0D9D-424C-92D6-472787E2B7E7}"/>
              </a:ext>
            </a:extLst>
          </p:cNvPr>
          <p:cNvSpPr/>
          <p:nvPr/>
        </p:nvSpPr>
        <p:spPr>
          <a:xfrm>
            <a:off x="1" y="5048250"/>
            <a:ext cx="4762500"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11" name="Picture Placeholder 10"/>
          <p:cNvSpPr>
            <a:spLocks noGrp="1"/>
          </p:cNvSpPr>
          <p:nvPr>
            <p:ph type="pic" sz="quarter" idx="14"/>
          </p:nvPr>
        </p:nvSpPr>
        <p:spPr>
          <a:xfrm>
            <a:off x="2705101" y="0"/>
            <a:ext cx="9486900"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rtlCol="0" anchor="ctr">
            <a:normAutofit/>
          </a:bodyPr>
          <a:lstStyle>
            <a:lvl1pPr algn="r">
              <a:defRPr/>
            </a:lvl1pPr>
          </a:lstStyle>
          <a:p>
            <a:pPr lvl="0"/>
            <a:r>
              <a:rPr lang="en-US" noProof="0"/>
              <a:t>Click icon to add picture</a:t>
            </a:r>
            <a:endParaRPr lang="en-US" noProof="0" dirty="0"/>
          </a:p>
        </p:txBody>
      </p:sp>
      <p:sp>
        <p:nvSpPr>
          <p:cNvPr id="2" name="Title 1"/>
          <p:cNvSpPr>
            <a:spLocks noGrp="1"/>
          </p:cNvSpPr>
          <p:nvPr>
            <p:ph type="title"/>
          </p:nvPr>
        </p:nvSpPr>
        <p:spPr>
          <a:xfrm rot="19140000">
            <a:off x="894929" y="1717501"/>
            <a:ext cx="7315200" cy="867444"/>
          </a:xfrm>
        </p:spPr>
        <p:txBody>
          <a:bodyPr anchor="b"/>
          <a:lstStyle>
            <a:lvl1pPr algn="l">
              <a:defRPr sz="2800" b="0">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rot="19140000">
            <a:off x="1524639" y="2180529"/>
            <a:ext cx="8128727"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a:extLst>
              <a:ext uri="{FF2B5EF4-FFF2-40B4-BE49-F238E27FC236}">
                <a16:creationId xmlns:a16="http://schemas.microsoft.com/office/drawing/2014/main" id="{4ADCE438-F9C6-48B2-ABD6-FC7D48571133}"/>
              </a:ext>
            </a:extLst>
          </p:cNvPr>
          <p:cNvSpPr>
            <a:spLocks noGrp="1"/>
          </p:cNvSpPr>
          <p:nvPr>
            <p:ph type="dt" sz="half" idx="15"/>
          </p:nvPr>
        </p:nvSpPr>
        <p:spPr/>
        <p:txBody>
          <a:bodyPr/>
          <a:lstStyle>
            <a:lvl1pPr>
              <a:defRPr/>
            </a:lvl1pPr>
          </a:lstStyle>
          <a:p>
            <a:fld id="{A32D2999-B4CC-4082-9200-3DE3D37964F2}" type="datetimeFigureOut">
              <a:rPr lang="en-US" altLang="en-US"/>
              <a:pPr/>
              <a:t>4/27/2020</a:t>
            </a:fld>
            <a:endParaRPr lang="en-US" altLang="en-US"/>
          </a:p>
        </p:txBody>
      </p:sp>
      <p:sp>
        <p:nvSpPr>
          <p:cNvPr id="8" name="Footer Placeholder 5">
            <a:extLst>
              <a:ext uri="{FF2B5EF4-FFF2-40B4-BE49-F238E27FC236}">
                <a16:creationId xmlns:a16="http://schemas.microsoft.com/office/drawing/2014/main" id="{F49427AB-24D2-4C07-9C09-89D5AC724B12}"/>
              </a:ext>
            </a:extLst>
          </p:cNvPr>
          <p:cNvSpPr>
            <a:spLocks noGrp="1"/>
          </p:cNvSpPr>
          <p:nvPr>
            <p:ph type="ftr" sz="quarter" idx="16"/>
          </p:nvPr>
        </p:nvSpPr>
        <p:spPr/>
        <p:txBody>
          <a:bodyPr/>
          <a:lstStyle>
            <a:lvl1pPr>
              <a:defRPr/>
            </a:lvl1pPr>
          </a:lstStyle>
          <a:p>
            <a:pPr>
              <a:defRPr/>
            </a:pPr>
            <a:endParaRPr lang="en-US"/>
          </a:p>
        </p:txBody>
      </p:sp>
      <p:sp>
        <p:nvSpPr>
          <p:cNvPr id="9" name="Slide Number Placeholder 6">
            <a:extLst>
              <a:ext uri="{FF2B5EF4-FFF2-40B4-BE49-F238E27FC236}">
                <a16:creationId xmlns:a16="http://schemas.microsoft.com/office/drawing/2014/main" id="{753B0CCC-3B77-4404-9C68-4199D0A72C1E}"/>
              </a:ext>
            </a:extLst>
          </p:cNvPr>
          <p:cNvSpPr>
            <a:spLocks noGrp="1"/>
          </p:cNvSpPr>
          <p:nvPr>
            <p:ph type="sldNum" sz="quarter" idx="17"/>
          </p:nvPr>
        </p:nvSpPr>
        <p:spPr/>
        <p:txBody>
          <a:bodyPr/>
          <a:lstStyle>
            <a:lvl1pPr>
              <a:defRPr/>
            </a:lvl1pPr>
          </a:lstStyle>
          <a:p>
            <a:fld id="{A8CD679C-A676-4126-8026-184995EA2BEE}" type="slidenum">
              <a:rPr lang="en-US" altLang="en-US"/>
              <a:pPr/>
              <a:t>‹#›</a:t>
            </a:fld>
            <a:endParaRPr lang="en-US" altLang="en-US"/>
          </a:p>
        </p:txBody>
      </p:sp>
    </p:spTree>
    <p:extLst>
      <p:ext uri="{BB962C8B-B14F-4D97-AF65-F5344CB8AC3E}">
        <p14:creationId xmlns:p14="http://schemas.microsoft.com/office/powerpoint/2010/main" val="2202433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C07C41E7-0BC1-440F-A7A3-DE1DA427AAE2}"/>
              </a:ext>
            </a:extLst>
          </p:cNvPr>
          <p:cNvSpPr/>
          <p:nvPr/>
        </p:nvSpPr>
        <p:spPr>
          <a:xfrm>
            <a:off x="-4233" y="5051426"/>
            <a:ext cx="4766733" cy="1806575"/>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8" name="Freeform 7">
            <a:extLst>
              <a:ext uri="{FF2B5EF4-FFF2-40B4-BE49-F238E27FC236}">
                <a16:creationId xmlns:a16="http://schemas.microsoft.com/office/drawing/2014/main" id="{9E7FA8EC-7380-4CBE-BF92-10C636FE28D8}"/>
              </a:ext>
            </a:extLst>
          </p:cNvPr>
          <p:cNvSpPr/>
          <p:nvPr/>
        </p:nvSpPr>
        <p:spPr>
          <a:xfrm>
            <a:off x="-2117" y="5051426"/>
            <a:ext cx="12194117" cy="180657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2" name="Title Placeholder 1">
            <a:extLst>
              <a:ext uri="{FF2B5EF4-FFF2-40B4-BE49-F238E27FC236}">
                <a16:creationId xmlns:a16="http://schemas.microsoft.com/office/drawing/2014/main" id="{9DCF43A0-D147-4860-89E5-6474C3A749CD}"/>
              </a:ext>
            </a:extLst>
          </p:cNvPr>
          <p:cNvSpPr>
            <a:spLocks noGrp="1"/>
          </p:cNvSpPr>
          <p:nvPr>
            <p:ph type="title"/>
          </p:nvPr>
        </p:nvSpPr>
        <p:spPr>
          <a:xfrm>
            <a:off x="1096434" y="365126"/>
            <a:ext cx="10028767" cy="54927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029" name="Text Placeholder 2">
            <a:extLst>
              <a:ext uri="{FF2B5EF4-FFF2-40B4-BE49-F238E27FC236}">
                <a16:creationId xmlns:a16="http://schemas.microsoft.com/office/drawing/2014/main" id="{D62F7A07-C390-4263-958B-313330B2587D}"/>
              </a:ext>
            </a:extLst>
          </p:cNvPr>
          <p:cNvSpPr>
            <a:spLocks noGrp="1"/>
          </p:cNvSpPr>
          <p:nvPr>
            <p:ph type="body" idx="1"/>
          </p:nvPr>
        </p:nvSpPr>
        <p:spPr bwMode="auto">
          <a:xfrm>
            <a:off x="1096434" y="1100138"/>
            <a:ext cx="10028767"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9482D70D-37A4-4036-9686-535A630596F4}"/>
              </a:ext>
            </a:extLst>
          </p:cNvPr>
          <p:cNvSpPr>
            <a:spLocks noGrp="1"/>
          </p:cNvSpPr>
          <p:nvPr>
            <p:ph type="dt" sz="half" idx="2"/>
          </p:nvPr>
        </p:nvSpPr>
        <p:spPr>
          <a:xfrm rot="19140000">
            <a:off x="268818" y="5870576"/>
            <a:ext cx="2901949" cy="201613"/>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FFFFFF"/>
                </a:solidFill>
                <a:cs typeface="Arial" panose="020B0604020202020204" pitchFamily="34" charset="0"/>
              </a:defRPr>
            </a:lvl1pPr>
          </a:lstStyle>
          <a:p>
            <a:fld id="{62603E40-2D0F-470B-88A2-59FBA6F7DC7A}" type="datetimeFigureOut">
              <a:rPr lang="en-US" altLang="en-US"/>
              <a:pPr/>
              <a:t>4/27/2020</a:t>
            </a:fld>
            <a:endParaRPr lang="en-US" altLang="en-US"/>
          </a:p>
        </p:txBody>
      </p:sp>
      <p:sp>
        <p:nvSpPr>
          <p:cNvPr id="5" name="Footer Placeholder 4">
            <a:extLst>
              <a:ext uri="{FF2B5EF4-FFF2-40B4-BE49-F238E27FC236}">
                <a16:creationId xmlns:a16="http://schemas.microsoft.com/office/drawing/2014/main" id="{66A3B343-43F6-43A7-8F56-6CB6FCFE268A}"/>
              </a:ext>
            </a:extLst>
          </p:cNvPr>
          <p:cNvSpPr>
            <a:spLocks noGrp="1"/>
          </p:cNvSpPr>
          <p:nvPr>
            <p:ph type="ftr" sz="quarter" idx="3"/>
          </p:nvPr>
        </p:nvSpPr>
        <p:spPr>
          <a:xfrm>
            <a:off x="4690533" y="6284914"/>
            <a:ext cx="6299200" cy="274637"/>
          </a:xfrm>
          <a:prstGeom prst="rect">
            <a:avLst/>
          </a:prstGeom>
        </p:spPr>
        <p:txBody>
          <a:bodyPr vert="horz" lIns="91440" tIns="45720" rIns="91440" bIns="45720" rtlCol="0" anchor="ctr"/>
          <a:lstStyle>
            <a:lvl1pPr algn="r" eaLnBrk="1" fontAlgn="auto" hangingPunct="1">
              <a:spcBef>
                <a:spcPts val="0"/>
              </a:spcBef>
              <a:spcAft>
                <a:spcPts val="0"/>
              </a:spcAft>
              <a:defRPr sz="1000" cap="all" spc="200" baseline="0">
                <a:solidFill>
                  <a:srgbClr val="FFFFFF"/>
                </a:solidFill>
                <a:latin typeface="+mn-lt"/>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416966C5-251D-44D6-ADC3-7BEC5B05D397}"/>
              </a:ext>
            </a:extLst>
          </p:cNvPr>
          <p:cNvSpPr>
            <a:spLocks noGrp="1"/>
          </p:cNvSpPr>
          <p:nvPr>
            <p:ph type="sldNum" sz="quarter" idx="4"/>
          </p:nvPr>
        </p:nvSpPr>
        <p:spPr>
          <a:xfrm>
            <a:off x="11201400" y="6170614"/>
            <a:ext cx="670984" cy="503237"/>
          </a:xfrm>
          <a:prstGeom prst="ellipse">
            <a:avLst/>
          </a:prstGeom>
          <a:ln w="19050">
            <a:solidFill>
              <a:srgbClr val="FFFFFF"/>
            </a:solidFill>
          </a:ln>
        </p:spPr>
        <p:txBody>
          <a:bodyPr vert="horz" wrap="square" lIns="9144" tIns="9144" rIns="9144" bIns="9144" numCol="1" anchor="ctr" anchorCtr="0" compatLnSpc="1">
            <a:prstTxWarp prst="textNoShape">
              <a:avLst/>
            </a:prstTxWarp>
            <a:normAutofit/>
          </a:bodyPr>
          <a:lstStyle>
            <a:lvl1pPr algn="ctr" eaLnBrk="1" hangingPunct="1">
              <a:defRPr sz="1600">
                <a:solidFill>
                  <a:srgbClr val="FFFFFF"/>
                </a:solidFill>
                <a:cs typeface="Arial" panose="020B0604020202020204" pitchFamily="34" charset="0"/>
              </a:defRPr>
            </a:lvl1pPr>
          </a:lstStyle>
          <a:p>
            <a:fld id="{6FAE5487-D373-4215-A2F9-6F15ECF3A0FB}" type="slidenum">
              <a:rPr lang="en-US" altLang="en-US"/>
              <a:pPr/>
              <a:t>‹#›</a:t>
            </a:fld>
            <a:endParaRPr lang="en-US" altLang="en-US"/>
          </a:p>
        </p:txBody>
      </p:sp>
    </p:spTree>
    <p:extLst>
      <p:ext uri="{BB962C8B-B14F-4D97-AF65-F5344CB8AC3E}">
        <p14:creationId xmlns:p14="http://schemas.microsoft.com/office/powerpoint/2010/main" val="20657713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2800" kern="1200" cap="all">
          <a:solidFill>
            <a:schemeClr val="tx1"/>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2800">
          <a:solidFill>
            <a:schemeClr val="tx1"/>
          </a:solidFill>
          <a:latin typeface="Calibri" pitchFamily="34" charset="0"/>
          <a:ea typeface="MS PGothic" panose="020B0600070205080204" pitchFamily="34" charset="-128"/>
          <a:cs typeface="MS PGothic" charset="0"/>
        </a:defRPr>
      </a:lvl2pPr>
      <a:lvl3pPr algn="l" rtl="0" eaLnBrk="0" fontAlgn="base" hangingPunct="0">
        <a:spcBef>
          <a:spcPct val="0"/>
        </a:spcBef>
        <a:spcAft>
          <a:spcPct val="0"/>
        </a:spcAft>
        <a:defRPr sz="2800">
          <a:solidFill>
            <a:schemeClr val="tx1"/>
          </a:solidFill>
          <a:latin typeface="Calibri" pitchFamily="34" charset="0"/>
          <a:ea typeface="MS PGothic" panose="020B0600070205080204" pitchFamily="34" charset="-128"/>
          <a:cs typeface="MS PGothic" charset="0"/>
        </a:defRPr>
      </a:lvl3pPr>
      <a:lvl4pPr algn="l" rtl="0" eaLnBrk="0" fontAlgn="base" hangingPunct="0">
        <a:spcBef>
          <a:spcPct val="0"/>
        </a:spcBef>
        <a:spcAft>
          <a:spcPct val="0"/>
        </a:spcAft>
        <a:defRPr sz="2800">
          <a:solidFill>
            <a:schemeClr val="tx1"/>
          </a:solidFill>
          <a:latin typeface="Calibri" pitchFamily="34" charset="0"/>
          <a:ea typeface="MS PGothic" panose="020B0600070205080204" pitchFamily="34" charset="-128"/>
          <a:cs typeface="MS PGothic" charset="0"/>
        </a:defRPr>
      </a:lvl4pPr>
      <a:lvl5pPr algn="l" rtl="0" eaLnBrk="0" fontAlgn="base" hangingPunct="0">
        <a:spcBef>
          <a:spcPct val="0"/>
        </a:spcBef>
        <a:spcAft>
          <a:spcPct val="0"/>
        </a:spcAft>
        <a:defRPr sz="2800">
          <a:solidFill>
            <a:schemeClr val="tx1"/>
          </a:solidFill>
          <a:latin typeface="Calibri" pitchFamily="34" charset="0"/>
          <a:ea typeface="MS PGothic" panose="020B0600070205080204" pitchFamily="34" charset="-128"/>
          <a:cs typeface="MS PGothic" charset="0"/>
        </a:defRPr>
      </a:lvl5pPr>
      <a:lvl6pPr marL="457200" algn="l" rtl="0" fontAlgn="base">
        <a:spcBef>
          <a:spcPct val="0"/>
        </a:spcBef>
        <a:spcAft>
          <a:spcPct val="0"/>
        </a:spcAft>
        <a:defRPr sz="2800">
          <a:solidFill>
            <a:schemeClr val="tx1"/>
          </a:solidFill>
          <a:latin typeface="Calibri" pitchFamily="34" charset="0"/>
        </a:defRPr>
      </a:lvl6pPr>
      <a:lvl7pPr marL="914400" algn="l" rtl="0" fontAlgn="base">
        <a:spcBef>
          <a:spcPct val="0"/>
        </a:spcBef>
        <a:spcAft>
          <a:spcPct val="0"/>
        </a:spcAft>
        <a:defRPr sz="2800">
          <a:solidFill>
            <a:schemeClr val="tx1"/>
          </a:solidFill>
          <a:latin typeface="Calibri" pitchFamily="34" charset="0"/>
        </a:defRPr>
      </a:lvl7pPr>
      <a:lvl8pPr marL="1371600" algn="l" rtl="0" fontAlgn="base">
        <a:spcBef>
          <a:spcPct val="0"/>
        </a:spcBef>
        <a:spcAft>
          <a:spcPct val="0"/>
        </a:spcAft>
        <a:defRPr sz="2800">
          <a:solidFill>
            <a:schemeClr val="tx1"/>
          </a:solidFill>
          <a:latin typeface="Calibri" pitchFamily="34" charset="0"/>
        </a:defRPr>
      </a:lvl8pPr>
      <a:lvl9pPr marL="1828800" algn="l" rtl="0" fontAlgn="base">
        <a:spcBef>
          <a:spcPct val="0"/>
        </a:spcBef>
        <a:spcAft>
          <a:spcPct val="0"/>
        </a:spcAft>
        <a:defRPr sz="2800">
          <a:solidFill>
            <a:schemeClr val="tx1"/>
          </a:solidFill>
          <a:latin typeface="Calibri" pitchFamily="34" charset="0"/>
        </a:defRPr>
      </a:lvl9pPr>
    </p:titleStyle>
    <p:bodyStyle>
      <a:lvl1pPr marL="342900" indent="-342900" algn="l" rtl="0" eaLnBrk="0" fontAlgn="base" hangingPunct="0">
        <a:spcBef>
          <a:spcPts val="800"/>
        </a:spcBef>
        <a:spcAft>
          <a:spcPct val="0"/>
        </a:spcAft>
        <a:buFont typeface="Arial" panose="020B0604020202020204" pitchFamily="34" charset="0"/>
        <a:defRPr sz="1600" b="1" kern="1200">
          <a:solidFill>
            <a:schemeClr val="tx1"/>
          </a:solidFill>
          <a:latin typeface="+mn-lt"/>
          <a:ea typeface="MS PGothic" panose="020B0600070205080204" pitchFamily="34" charset="-128"/>
          <a:cs typeface="MS PGothic" charset="0"/>
        </a:defRPr>
      </a:lvl1pPr>
      <a:lvl2pPr marL="173038" indent="-173038" algn="l" rtl="0" eaLnBrk="0" fontAlgn="base" hangingPunct="0">
        <a:spcBef>
          <a:spcPts val="300"/>
        </a:spcBef>
        <a:spcAft>
          <a:spcPct val="0"/>
        </a:spcAft>
        <a:buClr>
          <a:schemeClr val="accent2"/>
        </a:buClr>
        <a:buFont typeface="Wingdings" panose="05000000000000000000" pitchFamily="2" charset="2"/>
        <a:buChar char="§"/>
        <a:defRPr sz="1600" kern="1200">
          <a:solidFill>
            <a:schemeClr val="tx1"/>
          </a:solidFill>
          <a:latin typeface="+mn-lt"/>
          <a:ea typeface="MS PGothic" panose="020B0600070205080204" pitchFamily="34" charset="-128"/>
          <a:cs typeface="MS PGothic" charset="0"/>
        </a:defRPr>
      </a:lvl2pPr>
      <a:lvl3pPr marL="401638" indent="-163513" algn="l" rtl="0" eaLnBrk="0" fontAlgn="base" hangingPunct="0">
        <a:spcBef>
          <a:spcPts val="300"/>
        </a:spcBef>
        <a:spcAft>
          <a:spcPct val="0"/>
        </a:spcAft>
        <a:buClr>
          <a:schemeClr val="accent2"/>
        </a:buClr>
        <a:buFont typeface="Wingdings" panose="05000000000000000000" pitchFamily="2" charset="2"/>
        <a:buChar char="§"/>
        <a:defRPr sz="1600" kern="1200">
          <a:solidFill>
            <a:schemeClr val="tx1"/>
          </a:solidFill>
          <a:latin typeface="+mn-lt"/>
          <a:ea typeface="MS PGothic" panose="020B0600070205080204" pitchFamily="34" charset="-128"/>
          <a:cs typeface="MS PGothic" charset="0"/>
        </a:defRPr>
      </a:lvl3pPr>
      <a:lvl4pPr marL="630238" indent="-163513" algn="l" rtl="0" eaLnBrk="0" fontAlgn="base" hangingPunct="0">
        <a:spcBef>
          <a:spcPts val="300"/>
        </a:spcBef>
        <a:spcAft>
          <a:spcPct val="0"/>
        </a:spcAft>
        <a:buClr>
          <a:schemeClr val="accent2"/>
        </a:buClr>
        <a:buFont typeface="Wingdings" panose="05000000000000000000" pitchFamily="2" charset="2"/>
        <a:buChar char="§"/>
        <a:defRPr sz="1600" kern="1200">
          <a:solidFill>
            <a:schemeClr val="tx1"/>
          </a:solidFill>
          <a:latin typeface="+mn-lt"/>
          <a:ea typeface="MS PGothic" panose="020B0600070205080204" pitchFamily="34" charset="-128"/>
          <a:cs typeface="MS PGothic" charset="0"/>
        </a:defRPr>
      </a:lvl4pPr>
      <a:lvl5pPr marL="858838" indent="-173038" algn="l" rtl="0" eaLnBrk="0" fontAlgn="base" hangingPunct="0">
        <a:spcBef>
          <a:spcPts val="300"/>
        </a:spcBef>
        <a:spcAft>
          <a:spcPct val="0"/>
        </a:spcAft>
        <a:buClr>
          <a:schemeClr val="accent2"/>
        </a:buClr>
        <a:buFont typeface="Wingdings" panose="05000000000000000000" pitchFamily="2" charset="2"/>
        <a:buChar char="§"/>
        <a:defRPr sz="1600" kern="1200">
          <a:solidFill>
            <a:schemeClr val="tx1"/>
          </a:solidFill>
          <a:latin typeface="+mn-lt"/>
          <a:ea typeface="MS PGothic" panose="020B0600070205080204" pitchFamily="34" charset="-128"/>
          <a:cs typeface="MS PGothic" charset="0"/>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6.png"/><Relationship Id="rId7" Type="http://schemas.openxmlformats.org/officeDocument/2006/relationships/customXml" Target="../ink/ink1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8.emf"/><Relationship Id="rId5" Type="http://schemas.openxmlformats.org/officeDocument/2006/relationships/customXml" Target="../ink/ink11.xml"/><Relationship Id="rId10" Type="http://schemas.openxmlformats.org/officeDocument/2006/relationships/image" Target="../media/image20.emf"/><Relationship Id="rId4" Type="http://schemas.openxmlformats.org/officeDocument/2006/relationships/image" Target="../media/image7.png"/><Relationship Id="rId9" Type="http://schemas.openxmlformats.org/officeDocument/2006/relationships/customXml" Target="../ink/ink1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9.emf"/><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emf"/><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8.emf"/><Relationship Id="rId4" Type="http://schemas.openxmlformats.org/officeDocument/2006/relationships/image" Target="../media/image5.emf"/><Relationship Id="rId9" Type="http://schemas.openxmlformats.org/officeDocument/2006/relationships/customXml" Target="../ink/ink4.xml"/><Relationship Id="rId14" Type="http://schemas.openxmlformats.org/officeDocument/2006/relationships/image" Target="../media/image10.emf"/></Relationships>
</file>

<file path=ppt/slides/_rels/slide9.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customXml" Target="../ink/ink7.xml"/><Relationship Id="rId7" Type="http://schemas.openxmlformats.org/officeDocument/2006/relationships/customXml" Target="../ink/ink9.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customXml" Target="../ink/ink8.xml"/><Relationship Id="rId10" Type="http://schemas.openxmlformats.org/officeDocument/2006/relationships/image" Target="../media/image15.emf"/><Relationship Id="rId4" Type="http://schemas.openxmlformats.org/officeDocument/2006/relationships/image" Target="../media/image12.emf"/><Relationship Id="rId9" Type="http://schemas.openxmlformats.org/officeDocument/2006/relationships/customXml" Target="../ink/ink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2">
            <a:extLst>
              <a:ext uri="{FF2B5EF4-FFF2-40B4-BE49-F238E27FC236}">
                <a16:creationId xmlns:a16="http://schemas.microsoft.com/office/drawing/2014/main" id="{C94DC033-5B26-4293-A891-A2EDD5188B8B}"/>
              </a:ext>
            </a:extLst>
          </p:cNvPr>
          <p:cNvSpPr>
            <a:spLocks noGrp="1" noChangeArrowheads="1"/>
          </p:cNvSpPr>
          <p:nvPr>
            <p:ph type="ctrTitle"/>
          </p:nvPr>
        </p:nvSpPr>
        <p:spPr bwMode="auto">
          <a:xfrm>
            <a:off x="2208214" y="1125538"/>
            <a:ext cx="8135937" cy="3167062"/>
          </a:xfrm>
        </p:spPr>
        <p:txBody>
          <a:bodyPr wrap="square" numCol="1" anchorCtr="0" compatLnSpc="1">
            <a:prstTxWarp prst="textNoShape">
              <a:avLst/>
            </a:prstTxWarp>
          </a:bodyPr>
          <a:lstStyle/>
          <a:p>
            <a:pPr eaLnBrk="1" hangingPunct="1"/>
            <a:r>
              <a:rPr lang="en-US" altLang="en-US" sz="4400" b="1" cap="none">
                <a:latin typeface="VNI-Times" pitchFamily="2" charset="0"/>
              </a:rPr>
              <a:t>ĐIỀU TRỊ</a:t>
            </a:r>
            <a:br>
              <a:rPr lang="en-US" altLang="en-US" sz="4400" b="1" cap="none">
                <a:latin typeface="VNI-Times" pitchFamily="2" charset="0"/>
              </a:rPr>
            </a:br>
            <a:r>
              <a:rPr lang="en-US" altLang="en-US" sz="4400" b="1" cap="none">
                <a:latin typeface="VNI-Times" pitchFamily="2" charset="0"/>
              </a:rPr>
              <a:t>HC THẬN HƯ – </a:t>
            </a:r>
            <a:br>
              <a:rPr lang="en-US" altLang="en-US" sz="4400" b="1" cap="none">
                <a:latin typeface="VNI-Times" pitchFamily="2" charset="0"/>
              </a:rPr>
            </a:br>
            <a:r>
              <a:rPr lang="en-US" altLang="en-US" sz="4400" b="1" cap="none">
                <a:latin typeface="VNI-Times" pitchFamily="2" charset="0"/>
              </a:rPr>
              <a:t>VIEÂM CẦU THẬN CẤP</a:t>
            </a:r>
            <a:br>
              <a:rPr lang="en-US" altLang="en-US" b="1" cap="none">
                <a:latin typeface="VNI-Times" pitchFamily="2" charset="0"/>
              </a:rPr>
            </a:br>
            <a:br>
              <a:rPr lang="en-US" altLang="en-US" cap="none">
                <a:latin typeface="VNI-Times" pitchFamily="2" charset="0"/>
              </a:rPr>
            </a:br>
            <a:r>
              <a:rPr lang="en-US" altLang="en-US" cap="none">
                <a:latin typeface="VNI-Times" pitchFamily="2" charset="0"/>
              </a:rPr>
              <a:t>                             </a:t>
            </a:r>
            <a:r>
              <a:rPr lang="en-US" altLang="en-US" cap="none">
                <a:latin typeface="VNI-Times" pitchFamily="2" charset="0"/>
                <a:ea typeface="Adobe Heiti Std R" pitchFamily="34" charset="-128"/>
              </a:rPr>
              <a:t>PGS.TS VŨ HUY TRỤ</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Content Placeholder 4" descr="A screenshot of a cell phone&#10;&#10;Description generated with very high confidence">
            <a:extLst>
              <a:ext uri="{FF2B5EF4-FFF2-40B4-BE49-F238E27FC236}">
                <a16:creationId xmlns:a16="http://schemas.microsoft.com/office/drawing/2014/main" id="{A29D8654-F06E-4A66-BCA5-F2665122066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232025" y="2801939"/>
            <a:ext cx="7727950" cy="2122487"/>
          </a:xfrm>
        </p:spPr>
      </p:pic>
      <p:pic>
        <p:nvPicPr>
          <p:cNvPr id="20482" name="Picture 8" descr="A screenshot of a cell phone&#10;&#10;Description generated with very high confidence">
            <a:extLst>
              <a:ext uri="{FF2B5EF4-FFF2-40B4-BE49-F238E27FC236}">
                <a16:creationId xmlns:a16="http://schemas.microsoft.com/office/drawing/2014/main" id="{6F4E697B-74CC-4BD9-886B-87A5DD76F4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304800"/>
            <a:ext cx="9242425"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
            <a:extLst>
              <a:ext uri="{FF2B5EF4-FFF2-40B4-BE49-F238E27FC236}">
                <a16:creationId xmlns:a16="http://schemas.microsoft.com/office/drawing/2014/main" id="{911109E8-A98E-4B87-88F7-C296FB898A09}"/>
              </a:ext>
            </a:extLst>
          </p:cNvPr>
          <p:cNvGrpSpPr/>
          <p:nvPr/>
        </p:nvGrpSpPr>
        <p:grpSpPr>
          <a:xfrm>
            <a:off x="1709680" y="295840"/>
            <a:ext cx="1721520" cy="4002480"/>
            <a:chOff x="1709680" y="295840"/>
            <a:chExt cx="1721520" cy="4002480"/>
          </a:xfrm>
        </p:grpSpPr>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22E78806-A16D-4530-8E06-97225B473422}"/>
                    </a:ext>
                  </a:extLst>
                </p14:cNvPr>
                <p14:cNvContentPartPr/>
                <p14:nvPr/>
              </p14:nvContentPartPr>
              <p14:xfrm>
                <a:off x="1709680" y="295840"/>
                <a:ext cx="1377000" cy="156600"/>
              </p14:xfrm>
            </p:contentPart>
          </mc:Choice>
          <mc:Fallback xmlns="">
            <p:pic>
              <p:nvPicPr>
                <p:cNvPr id="3" name="Ink 2">
                  <a:extLst>
                    <a:ext uri="{FF2B5EF4-FFF2-40B4-BE49-F238E27FC236}">
                      <a16:creationId xmlns:a16="http://schemas.microsoft.com/office/drawing/2014/main" id="{22E78806-A16D-4530-8E06-97225B473422}"/>
                    </a:ext>
                  </a:extLst>
                </p:cNvPr>
                <p:cNvPicPr/>
                <p:nvPr/>
              </p:nvPicPr>
              <p:blipFill>
                <a:blip r:embed="rId6"/>
                <a:stretch>
                  <a:fillRect/>
                </a:stretch>
              </p:blipFill>
              <p:spPr>
                <a:xfrm>
                  <a:off x="1655680" y="187840"/>
                  <a:ext cx="148464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3687A4F4-9C48-4863-A397-FED7A03356C5}"/>
                    </a:ext>
                  </a:extLst>
                </p14:cNvPr>
                <p14:cNvContentPartPr/>
                <p14:nvPr/>
              </p14:nvContentPartPr>
              <p14:xfrm>
                <a:off x="1777360" y="2605960"/>
                <a:ext cx="1653840" cy="225000"/>
              </p14:xfrm>
            </p:contentPart>
          </mc:Choice>
          <mc:Fallback xmlns="">
            <p:pic>
              <p:nvPicPr>
                <p:cNvPr id="4" name="Ink 3">
                  <a:extLst>
                    <a:ext uri="{FF2B5EF4-FFF2-40B4-BE49-F238E27FC236}">
                      <a16:creationId xmlns:a16="http://schemas.microsoft.com/office/drawing/2014/main" id="{3687A4F4-9C48-4863-A397-FED7A03356C5}"/>
                    </a:ext>
                  </a:extLst>
                </p:cNvPr>
                <p:cNvPicPr/>
                <p:nvPr/>
              </p:nvPicPr>
              <p:blipFill>
                <a:blip r:embed="rId8"/>
                <a:stretch>
                  <a:fillRect/>
                </a:stretch>
              </p:blipFill>
              <p:spPr>
                <a:xfrm>
                  <a:off x="1723360" y="2497787"/>
                  <a:ext cx="1761480" cy="440986"/>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BD780914-C756-4121-9498-D8D527935C8A}"/>
                    </a:ext>
                  </a:extLst>
                </p14:cNvPr>
                <p14:cNvContentPartPr/>
                <p14:nvPr/>
              </p14:nvContentPartPr>
              <p14:xfrm>
                <a:off x="1743880" y="4258360"/>
                <a:ext cx="895320" cy="39960"/>
              </p14:xfrm>
            </p:contentPart>
          </mc:Choice>
          <mc:Fallback xmlns="">
            <p:pic>
              <p:nvPicPr>
                <p:cNvPr id="5" name="Ink 4">
                  <a:extLst>
                    <a:ext uri="{FF2B5EF4-FFF2-40B4-BE49-F238E27FC236}">
                      <a16:creationId xmlns:a16="http://schemas.microsoft.com/office/drawing/2014/main" id="{BD780914-C756-4121-9498-D8D527935C8A}"/>
                    </a:ext>
                  </a:extLst>
                </p:cNvPr>
                <p:cNvPicPr/>
                <p:nvPr/>
              </p:nvPicPr>
              <p:blipFill>
                <a:blip r:embed="rId10"/>
                <a:stretch>
                  <a:fillRect/>
                </a:stretch>
              </p:blipFill>
              <p:spPr>
                <a:xfrm>
                  <a:off x="1689880" y="4150360"/>
                  <a:ext cx="1002960" cy="255600"/>
                </a:xfrm>
                <a:prstGeom prst="rect">
                  <a:avLst/>
                </a:prstGeom>
              </p:spPr>
            </p:pic>
          </mc:Fallback>
        </mc:AlternateContent>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Content Placeholder 4" descr="A screenshot of a cell phone&#10;&#10;Description generated with very high confidence">
            <a:extLst>
              <a:ext uri="{FF2B5EF4-FFF2-40B4-BE49-F238E27FC236}">
                <a16:creationId xmlns:a16="http://schemas.microsoft.com/office/drawing/2014/main" id="{878A4D46-D273-4162-948D-B295045A50C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73756" y="460022"/>
            <a:ext cx="11109724" cy="5937956"/>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hape 166">
            <a:extLst>
              <a:ext uri="{FF2B5EF4-FFF2-40B4-BE49-F238E27FC236}">
                <a16:creationId xmlns:a16="http://schemas.microsoft.com/office/drawing/2014/main" id="{CCD3049E-3937-41E9-83F9-99A658C30795}"/>
              </a:ext>
            </a:extLst>
          </p:cNvPr>
          <p:cNvSpPr>
            <a:spLocks noGrp="1"/>
          </p:cNvSpPr>
          <p:nvPr>
            <p:ph type="title"/>
          </p:nvPr>
        </p:nvSpPr>
        <p:spPr>
          <a:xfrm>
            <a:off x="2012525" y="189225"/>
            <a:ext cx="7772400" cy="927098"/>
          </a:xfrm>
        </p:spPr>
        <p:txBody>
          <a:bodyPr vert="horz" lIns="45699" tIns="45699" rIns="45699" bIns="45699" rtlCol="0" anchor="ctr">
            <a:noAutofit/>
          </a:bodyPr>
          <a:lstStyle/>
          <a:p>
            <a:pPr eaLnBrk="1" hangingPunct="1">
              <a:defRPr/>
            </a:pPr>
            <a:r>
              <a:rPr lang="en-US" sz="3200">
                <a:latin typeface="Arial" panose="020B0604020202020204" pitchFamily="34" charset="0"/>
                <a:ea typeface="ＭＳ Ｐゴシック" charset="0"/>
                <a:cs typeface="Arial" panose="020B0604020202020204" pitchFamily="34" charset="0"/>
                <a:sym typeface="Times New Roman" charset="0"/>
              </a:rPr>
              <a:t>Aetiology/pathogenesis in NS</a:t>
            </a:r>
          </a:p>
        </p:txBody>
      </p:sp>
      <p:sp>
        <p:nvSpPr>
          <p:cNvPr id="167" name="Shape 167">
            <a:extLst>
              <a:ext uri="{FF2B5EF4-FFF2-40B4-BE49-F238E27FC236}">
                <a16:creationId xmlns:a16="http://schemas.microsoft.com/office/drawing/2014/main" id="{42A945BC-F948-43E3-B2F6-AC03AAA16955}"/>
              </a:ext>
            </a:extLst>
          </p:cNvPr>
          <p:cNvSpPr>
            <a:spLocks noGrp="1"/>
          </p:cNvSpPr>
          <p:nvPr>
            <p:ph type="body" idx="1"/>
          </p:nvPr>
        </p:nvSpPr>
        <p:spPr>
          <a:xfrm>
            <a:off x="1270794" y="1116323"/>
            <a:ext cx="9650412" cy="4114800"/>
          </a:xfrm>
        </p:spPr>
        <p:txBody>
          <a:bodyPr vert="horz" wrap="square" lIns="45699" tIns="45699" rIns="45699" bIns="45699" numCol="1" anchor="t" anchorCtr="0" compatLnSpc="1">
            <a:prstTxWarp prst="textNoShape">
              <a:avLst/>
            </a:prstTxWarp>
            <a:normAutofit lnSpcReduction="10000"/>
          </a:bodyPr>
          <a:lstStyle/>
          <a:p>
            <a:pPr marL="329184" indent="-329184" defTabSz="877823" eaLnBrk="1" fontAlgn="auto" hangingPunct="1">
              <a:lnSpc>
                <a:spcPct val="150000"/>
              </a:lnSpc>
              <a:spcBef>
                <a:spcPts val="0"/>
              </a:spcBef>
              <a:spcAft>
                <a:spcPts val="0"/>
              </a:spcAft>
              <a:buClr>
                <a:srgbClr val="737373"/>
              </a:buClr>
              <a:buFont typeface="Times New Roman"/>
              <a:buChar char="•"/>
              <a:defRPr sz="3072">
                <a:solidFill>
                  <a:srgbClr val="737373"/>
                </a:solidFill>
                <a:latin typeface="Times New Roman"/>
                <a:ea typeface="Times New Roman"/>
                <a:cs typeface="Times New Roman"/>
                <a:sym typeface="Times New Roman"/>
              </a:defRPr>
            </a:pPr>
            <a:r>
              <a:rPr sz="3072">
                <a:solidFill>
                  <a:srgbClr val="737373"/>
                </a:solidFill>
                <a:latin typeface="Arial" panose="020B0604020202020204" pitchFamily="34" charset="0"/>
                <a:ea typeface="Times New Roman"/>
                <a:cs typeface="Arial" panose="020B0604020202020204" pitchFamily="34" charset="0"/>
                <a:sym typeface="Times New Roman"/>
              </a:rPr>
              <a:t>Still to be fully elucidated</a:t>
            </a:r>
          </a:p>
          <a:p>
            <a:pPr marL="329184" indent="-329184" defTabSz="877823" eaLnBrk="1" fontAlgn="auto" hangingPunct="1">
              <a:lnSpc>
                <a:spcPct val="150000"/>
              </a:lnSpc>
              <a:spcBef>
                <a:spcPts val="0"/>
              </a:spcBef>
              <a:spcAft>
                <a:spcPts val="0"/>
              </a:spcAft>
              <a:buClr>
                <a:srgbClr val="737373"/>
              </a:buClr>
              <a:buFont typeface="Times New Roman"/>
              <a:buChar char="•"/>
              <a:defRPr sz="3072">
                <a:solidFill>
                  <a:srgbClr val="737373"/>
                </a:solidFill>
                <a:latin typeface="Times New Roman"/>
                <a:ea typeface="Times New Roman"/>
                <a:cs typeface="Times New Roman"/>
                <a:sym typeface="Times New Roman"/>
              </a:defRPr>
            </a:pPr>
            <a:r>
              <a:rPr sz="3072">
                <a:solidFill>
                  <a:srgbClr val="737373"/>
                </a:solidFill>
                <a:highlight>
                  <a:srgbClr val="FFFF00"/>
                </a:highlight>
                <a:latin typeface="Arial" panose="020B0604020202020204" pitchFamily="34" charset="0"/>
                <a:ea typeface="Times New Roman"/>
                <a:cs typeface="Arial" panose="020B0604020202020204" pitchFamily="34" charset="0"/>
                <a:sym typeface="Times New Roman"/>
              </a:rPr>
              <a:t>The original theory about T cell secreted factors causing it is no longer supported</a:t>
            </a:r>
          </a:p>
          <a:p>
            <a:pPr marL="329184" indent="-329184" defTabSz="877823" eaLnBrk="1" fontAlgn="auto" hangingPunct="1">
              <a:lnSpc>
                <a:spcPct val="150000"/>
              </a:lnSpc>
              <a:spcBef>
                <a:spcPts val="0"/>
              </a:spcBef>
              <a:spcAft>
                <a:spcPts val="0"/>
              </a:spcAft>
              <a:buClr>
                <a:srgbClr val="737373"/>
              </a:buClr>
              <a:buFont typeface="Times New Roman"/>
              <a:buChar char="•"/>
              <a:defRPr sz="3072">
                <a:solidFill>
                  <a:srgbClr val="737373"/>
                </a:solidFill>
                <a:latin typeface="Times New Roman"/>
                <a:ea typeface="Times New Roman"/>
                <a:cs typeface="Times New Roman"/>
                <a:sym typeface="Times New Roman"/>
              </a:defRPr>
            </a:pPr>
            <a:r>
              <a:rPr sz="3072">
                <a:solidFill>
                  <a:srgbClr val="737373"/>
                </a:solidFill>
                <a:latin typeface="Arial" panose="020B0604020202020204" pitchFamily="34" charset="0"/>
                <a:ea typeface="Times New Roman"/>
                <a:cs typeface="Arial" panose="020B0604020202020204" pitchFamily="34" charset="0"/>
                <a:sym typeface="Times New Roman"/>
              </a:rPr>
              <a:t>Secretion of angiopoietin like 4 (Angptl4) from podocytes in human and experimental forms NS explain clinical/pathological picture</a:t>
            </a:r>
          </a:p>
        </p:txBody>
      </p:sp>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CC7CC-68FF-4FCA-95B4-CCE7BD6EE7BC}"/>
              </a:ext>
            </a:extLst>
          </p:cNvPr>
          <p:cNvSpPr>
            <a:spLocks noGrp="1"/>
          </p:cNvSpPr>
          <p:nvPr>
            <p:ph type="title"/>
          </p:nvPr>
        </p:nvSpPr>
        <p:spPr>
          <a:xfrm>
            <a:off x="1790700" y="163125"/>
            <a:ext cx="8610600" cy="1143000"/>
          </a:xfrm>
        </p:spPr>
        <p:txBody>
          <a:bodyPr>
            <a:normAutofit/>
          </a:bodyPr>
          <a:lstStyle/>
          <a:p>
            <a:pPr>
              <a:defRPr/>
            </a:pPr>
            <a:r>
              <a:rPr lang="en-US" dirty="0">
                <a:cs typeface="ＭＳ Ｐゴシック" charset="0"/>
              </a:rPr>
              <a:t>Proposed Immunologic Pathogenesis for Idiopathic </a:t>
            </a:r>
            <a:r>
              <a:rPr lang="en-US" dirty="0" err="1">
                <a:cs typeface="ＭＳ Ｐゴシック" charset="0"/>
              </a:rPr>
              <a:t>Nephrotic</a:t>
            </a:r>
            <a:r>
              <a:rPr lang="en-US" dirty="0">
                <a:cs typeface="ＭＳ Ｐゴシック" charset="0"/>
              </a:rPr>
              <a:t> Syndrome (INS)</a:t>
            </a:r>
          </a:p>
        </p:txBody>
      </p:sp>
      <p:sp>
        <p:nvSpPr>
          <p:cNvPr id="25602" name="Content Placeholder 2">
            <a:extLst>
              <a:ext uri="{FF2B5EF4-FFF2-40B4-BE49-F238E27FC236}">
                <a16:creationId xmlns:a16="http://schemas.microsoft.com/office/drawing/2014/main" id="{280923BF-7D7A-4631-BE56-D43E27CD2B8F}"/>
              </a:ext>
            </a:extLst>
          </p:cNvPr>
          <p:cNvSpPr>
            <a:spLocks noGrp="1"/>
          </p:cNvSpPr>
          <p:nvPr>
            <p:ph idx="1"/>
          </p:nvPr>
        </p:nvSpPr>
        <p:spPr>
          <a:xfrm>
            <a:off x="860502" y="1306125"/>
            <a:ext cx="10470995" cy="4525963"/>
          </a:xfrm>
        </p:spPr>
        <p:txBody>
          <a:bodyPr/>
          <a:lstStyle/>
          <a:p>
            <a:pPr>
              <a:buFont typeface="Arial" panose="020B0604020202020204" pitchFamily="34" charset="0"/>
              <a:buChar char="•"/>
            </a:pPr>
            <a:r>
              <a:rPr lang="en-US" altLang="en-US" sz="2400"/>
              <a:t>In 1974 Shalhoub hypothesized that INS is a disorder of T-cell function because of the association with Hodgkin’s disease &amp; remission after measles infection.</a:t>
            </a:r>
          </a:p>
          <a:p>
            <a:pPr>
              <a:buFont typeface="Arial" panose="020B0604020202020204" pitchFamily="34" charset="0"/>
              <a:buChar char="•"/>
            </a:pPr>
            <a:r>
              <a:rPr lang="en-US" altLang="en-US" sz="2400">
                <a:highlight>
                  <a:srgbClr val="FFFF00"/>
                </a:highlight>
              </a:rPr>
              <a:t>Supported by immunologic findings of a certain lymphokine &amp; the response to treatment with T-cell-specific immunosuppressants like calcineurin inhibitors.</a:t>
            </a:r>
          </a:p>
          <a:p>
            <a:pPr>
              <a:buFont typeface="Arial" panose="020B0604020202020204" pitchFamily="34" charset="0"/>
              <a:buChar char="•"/>
            </a:pPr>
            <a:r>
              <a:rPr lang="en-US" altLang="en-US" sz="2400">
                <a:highlight>
                  <a:srgbClr val="FFFF00"/>
                </a:highlight>
              </a:rPr>
              <a:t>Recent data showed that B-cell immunity is also altered in INS with persisting hypogammaglobulinemia in remission or an increase in the B-cell activation markers in steroid dependency.</a:t>
            </a:r>
          </a:p>
          <a:p>
            <a:pPr>
              <a:buFont typeface="Arial" panose="020B0604020202020204" pitchFamily="34" charset="0"/>
              <a:buChar char="•"/>
            </a:pPr>
            <a:r>
              <a:rPr lang="en-US" altLang="en-US" sz="2400"/>
              <a:t>Also, the therapeutic effect of immunosuppressants acting on B-cells (cyclophosphamide, MMF) supports the role of altered B immunity in INS.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1">
            <a:extLst>
              <a:ext uri="{FF2B5EF4-FFF2-40B4-BE49-F238E27FC236}">
                <a16:creationId xmlns:a16="http://schemas.microsoft.com/office/drawing/2014/main" id="{31A3ABBA-E920-4588-B9BC-D604C99E1E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52400"/>
            <a:ext cx="77343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6" name="TextBox 2">
            <a:extLst>
              <a:ext uri="{FF2B5EF4-FFF2-40B4-BE49-F238E27FC236}">
                <a16:creationId xmlns:a16="http://schemas.microsoft.com/office/drawing/2014/main" id="{1BBE335E-C4C6-41CE-A157-64E01E3F02C9}"/>
              </a:ext>
            </a:extLst>
          </p:cNvPr>
          <p:cNvSpPr txBox="1">
            <a:spLocks noChangeArrowheads="1"/>
          </p:cNvSpPr>
          <p:nvPr/>
        </p:nvSpPr>
        <p:spPr bwMode="auto">
          <a:xfrm>
            <a:off x="1524000" y="6019801"/>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panose="020F0502020204030204" pitchFamily="34" charset="0"/>
                <a:ea typeface="MS PGothic" panose="020B0600070205080204" pitchFamily="34" charset="-128"/>
              </a:defRPr>
            </a:lvl1pPr>
            <a:lvl2pPr marL="742950" indent="-285750">
              <a:defRPr sz="2400">
                <a:solidFill>
                  <a:schemeClr val="tx1"/>
                </a:solidFill>
                <a:latin typeface="Calibri" panose="020F0502020204030204" pitchFamily="34" charset="0"/>
                <a:ea typeface="MS PGothic" panose="020B0600070205080204" pitchFamily="34" charset="-128"/>
              </a:defRPr>
            </a:lvl2pPr>
            <a:lvl3pPr marL="1143000" indent="-228600">
              <a:defRPr sz="2400">
                <a:solidFill>
                  <a:schemeClr val="tx1"/>
                </a:solidFill>
                <a:latin typeface="Calibri" panose="020F0502020204030204" pitchFamily="34" charset="0"/>
                <a:ea typeface="MS PGothic" panose="020B0600070205080204" pitchFamily="34" charset="-128"/>
              </a:defRPr>
            </a:lvl3pPr>
            <a:lvl4pPr marL="1600200" indent="-228600">
              <a:defRPr sz="2400">
                <a:solidFill>
                  <a:schemeClr val="tx1"/>
                </a:solidFill>
                <a:latin typeface="Calibri" panose="020F0502020204030204" pitchFamily="34" charset="0"/>
                <a:ea typeface="MS PGothic" panose="020B0600070205080204" pitchFamily="34" charset="-128"/>
              </a:defRPr>
            </a:lvl4pPr>
            <a:lvl5pPr marL="2057400" indent="-22860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0" fontAlgn="base" hangingPunct="0">
              <a:spcBef>
                <a:spcPct val="0"/>
              </a:spcBef>
              <a:spcAft>
                <a:spcPct val="0"/>
              </a:spcAft>
            </a:pPr>
            <a:r>
              <a:rPr lang="en-US" altLang="en-US" sz="1800" i="1">
                <a:solidFill>
                  <a:srgbClr val="000000"/>
                </a:solidFill>
              </a:rPr>
              <a:t>B-cells are multifunctional &amp; regulate immune homeostasis in many ways. </a:t>
            </a:r>
            <a:r>
              <a:rPr lang="en-US" altLang="en-US" sz="1800">
                <a:solidFill>
                  <a:srgbClr val="000000"/>
                </a:solidFill>
              </a:rPr>
              <a:t>Is rituximab effective in childhood nephrotic syndrome? Yes &amp; No, Kemper et al. Peds Neph ‘14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677AC-F50E-476D-85F2-73DBE39A7CD9}"/>
              </a:ext>
            </a:extLst>
          </p:cNvPr>
          <p:cNvSpPr>
            <a:spLocks noGrp="1"/>
          </p:cNvSpPr>
          <p:nvPr>
            <p:ph type="title"/>
          </p:nvPr>
        </p:nvSpPr>
        <p:spPr/>
        <p:txBody>
          <a:bodyPr/>
          <a:lstStyle/>
          <a:p>
            <a:pPr>
              <a:defRPr/>
            </a:pPr>
            <a:r>
              <a:rPr lang="en-US" dirty="0">
                <a:cs typeface="ＭＳ Ｐゴシック" charset="0"/>
              </a:rPr>
              <a:t>T-cell Dysfunction in INS</a:t>
            </a:r>
          </a:p>
        </p:txBody>
      </p:sp>
      <p:sp>
        <p:nvSpPr>
          <p:cNvPr id="27650" name="Content Placeholder 2">
            <a:extLst>
              <a:ext uri="{FF2B5EF4-FFF2-40B4-BE49-F238E27FC236}">
                <a16:creationId xmlns:a16="http://schemas.microsoft.com/office/drawing/2014/main" id="{35E71C36-6E55-408A-BF68-2B2B5CA389B0}"/>
              </a:ext>
            </a:extLst>
          </p:cNvPr>
          <p:cNvSpPr>
            <a:spLocks noGrp="1"/>
          </p:cNvSpPr>
          <p:nvPr>
            <p:ph idx="1"/>
          </p:nvPr>
        </p:nvSpPr>
        <p:spPr>
          <a:xfrm>
            <a:off x="871550" y="1245104"/>
            <a:ext cx="10837229" cy="3579812"/>
          </a:xfrm>
        </p:spPr>
        <p:txBody>
          <a:bodyPr/>
          <a:lstStyle/>
          <a:p>
            <a:pPr>
              <a:lnSpc>
                <a:spcPct val="150000"/>
              </a:lnSpc>
              <a:buFont typeface="Arial" panose="020B0604020202020204" pitchFamily="34" charset="0"/>
              <a:buChar char="•"/>
            </a:pPr>
            <a:r>
              <a:rPr lang="en-US" altLang="en-US" sz="2800"/>
              <a:t>T cells presumed to synthesize a circulating permeability factor(s), Pf, that alters normal glomerular protein permselectivity.</a:t>
            </a:r>
          </a:p>
          <a:p>
            <a:pPr>
              <a:lnSpc>
                <a:spcPct val="150000"/>
              </a:lnSpc>
              <a:buFont typeface="Arial" panose="020B0604020202020204" pitchFamily="34" charset="0"/>
              <a:buChar char="•"/>
            </a:pPr>
            <a:r>
              <a:rPr lang="en-US" altLang="en-US" sz="2800"/>
              <a:t>T-cell process may inhibit or down-regulate a permeability inhibitor factor that normally prevents proteinuria.</a:t>
            </a:r>
          </a:p>
          <a:p>
            <a:pPr>
              <a:lnSpc>
                <a:spcPct val="150000"/>
              </a:lnSpc>
              <a:buFont typeface="Arial" panose="020B0604020202020204" pitchFamily="34" charset="0"/>
              <a:buChar char="•"/>
            </a:pPr>
            <a:r>
              <a:rPr lang="en-US" altLang="en-US" sz="2800"/>
              <a:t>Podocyte target?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3">
            <a:extLst>
              <a:ext uri="{FF2B5EF4-FFF2-40B4-BE49-F238E27FC236}">
                <a16:creationId xmlns:a16="http://schemas.microsoft.com/office/drawing/2014/main" id="{3E7DABF1-3871-4E4E-998D-7D2EABA8E2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50800"/>
            <a:ext cx="7620000" cy="490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4" name="TextBox 4">
            <a:extLst>
              <a:ext uri="{FF2B5EF4-FFF2-40B4-BE49-F238E27FC236}">
                <a16:creationId xmlns:a16="http://schemas.microsoft.com/office/drawing/2014/main" id="{399CC653-7006-4ABA-ADDA-AEC4C1FB689F}"/>
              </a:ext>
            </a:extLst>
          </p:cNvPr>
          <p:cNvSpPr txBox="1">
            <a:spLocks noChangeArrowheads="1"/>
          </p:cNvSpPr>
          <p:nvPr/>
        </p:nvSpPr>
        <p:spPr bwMode="auto">
          <a:xfrm>
            <a:off x="2007219" y="5172308"/>
            <a:ext cx="977962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Calibri" panose="020F0502020204030204" pitchFamily="34" charset="0"/>
                <a:ea typeface="MS PGothic" panose="020B0600070205080204" pitchFamily="34" charset="-128"/>
              </a:defRPr>
            </a:lvl1pPr>
            <a:lvl2pPr marL="742950" indent="-285750">
              <a:defRPr sz="2400">
                <a:solidFill>
                  <a:schemeClr val="tx1"/>
                </a:solidFill>
                <a:latin typeface="Calibri" panose="020F0502020204030204" pitchFamily="34" charset="0"/>
                <a:ea typeface="MS PGothic" panose="020B0600070205080204" pitchFamily="34" charset="-128"/>
              </a:defRPr>
            </a:lvl2pPr>
            <a:lvl3pPr marL="1143000" indent="-228600">
              <a:defRPr sz="2400">
                <a:solidFill>
                  <a:schemeClr val="tx1"/>
                </a:solidFill>
                <a:latin typeface="Calibri" panose="020F0502020204030204" pitchFamily="34" charset="0"/>
                <a:ea typeface="MS PGothic" panose="020B0600070205080204" pitchFamily="34" charset="-128"/>
              </a:defRPr>
            </a:lvl3pPr>
            <a:lvl4pPr marL="1600200" indent="-228600">
              <a:defRPr sz="2400">
                <a:solidFill>
                  <a:schemeClr val="tx1"/>
                </a:solidFill>
                <a:latin typeface="Calibri" panose="020F0502020204030204" pitchFamily="34" charset="0"/>
                <a:ea typeface="MS PGothic" panose="020B0600070205080204" pitchFamily="34" charset="-128"/>
              </a:defRPr>
            </a:lvl4pPr>
            <a:lvl5pPr marL="2057400" indent="-22860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pPr>
            <a:r>
              <a:rPr lang="en-US" altLang="en-US" sz="1800" b="1">
                <a:solidFill>
                  <a:srgbClr val="000000"/>
                </a:solidFill>
                <a:latin typeface="arial" panose="020B0604020202020204" pitchFamily="34" charset="0"/>
                <a:cs typeface="arial" panose="020B0604020202020204" pitchFamily="34" charset="0"/>
              </a:rPr>
              <a:t>suPAR is produced by neutrophils, monocytes and perhaps other cells, such as T cells and enters the kidney glomerulus and binds and activates β3 integrin, one of the major proteins anchoring podocytes to the underlying glomerular basement membrane (GBM). Increased plasma levels of suPAR lead to increased β3 integrin activation, thus leading to podocyte dysfunction and effacement and proteinuria characteristic of FSGS.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D05BC-232E-465B-81AC-FC1B4AB9B79A}"/>
              </a:ext>
            </a:extLst>
          </p:cNvPr>
          <p:cNvSpPr>
            <a:spLocks noGrp="1"/>
          </p:cNvSpPr>
          <p:nvPr>
            <p:ph type="title"/>
          </p:nvPr>
        </p:nvSpPr>
        <p:spPr/>
        <p:txBody>
          <a:bodyPr/>
          <a:lstStyle/>
          <a:p>
            <a:pPr>
              <a:defRPr/>
            </a:pPr>
            <a:r>
              <a:rPr lang="en-US" sz="3600" dirty="0">
                <a:cs typeface="ＭＳ Ｐゴシック" charset="0"/>
              </a:rPr>
              <a:t>Permeability factor in INS</a:t>
            </a:r>
          </a:p>
        </p:txBody>
      </p:sp>
      <p:sp>
        <p:nvSpPr>
          <p:cNvPr id="29698" name="Content Placeholder 2">
            <a:extLst>
              <a:ext uri="{FF2B5EF4-FFF2-40B4-BE49-F238E27FC236}">
                <a16:creationId xmlns:a16="http://schemas.microsoft.com/office/drawing/2014/main" id="{CDF39452-38FD-43C8-9091-5015D8E406C1}"/>
              </a:ext>
            </a:extLst>
          </p:cNvPr>
          <p:cNvSpPr>
            <a:spLocks noGrp="1"/>
          </p:cNvSpPr>
          <p:nvPr>
            <p:ph idx="1"/>
          </p:nvPr>
        </p:nvSpPr>
        <p:spPr>
          <a:xfrm>
            <a:off x="1096434" y="1100138"/>
            <a:ext cx="10456229" cy="3579812"/>
          </a:xfrm>
        </p:spPr>
        <p:txBody>
          <a:bodyPr/>
          <a:lstStyle/>
          <a:p>
            <a:pPr>
              <a:lnSpc>
                <a:spcPct val="150000"/>
              </a:lnSpc>
              <a:buFont typeface="Arial" panose="020B0604020202020204" pitchFamily="34" charset="0"/>
              <a:buChar char="•"/>
            </a:pPr>
            <a:r>
              <a:rPr lang="en-US" altLang="en-US" sz="2800">
                <a:highlight>
                  <a:srgbClr val="FFFF00"/>
                </a:highlight>
              </a:rPr>
              <a:t>Therapeutic use of plasma exchange with immunoabsorption to protein A may remove Pf indicating that it circulates with IgG.</a:t>
            </a:r>
          </a:p>
          <a:p>
            <a:pPr>
              <a:lnSpc>
                <a:spcPct val="150000"/>
              </a:lnSpc>
              <a:buFont typeface="Arial" panose="020B0604020202020204" pitchFamily="34" charset="0"/>
              <a:buChar char="•"/>
            </a:pPr>
            <a:r>
              <a:rPr lang="en-US" altLang="en-US" sz="2800">
                <a:highlight>
                  <a:srgbClr val="FFFF00"/>
                </a:highlight>
              </a:rPr>
              <a:t>Factor crosses placenta to induce transient neonatal proteinuria.</a:t>
            </a:r>
          </a:p>
          <a:p>
            <a:pPr>
              <a:lnSpc>
                <a:spcPct val="150000"/>
              </a:lnSpc>
              <a:buFont typeface="Arial" panose="020B0604020202020204" pitchFamily="34" charset="0"/>
              <a:buChar char="•"/>
            </a:pPr>
            <a:r>
              <a:rPr lang="en-US" altLang="en-US" sz="2800">
                <a:highlight>
                  <a:srgbClr val="FFFF00"/>
                </a:highlight>
              </a:rPr>
              <a:t>Factor found in plasma from patients with podocin mutations so not unique to idiopathic FSGS.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0874-81E6-40A2-BB97-135070D6A1A3}"/>
              </a:ext>
            </a:extLst>
          </p:cNvPr>
          <p:cNvSpPr>
            <a:spLocks noGrp="1"/>
          </p:cNvSpPr>
          <p:nvPr>
            <p:ph type="title"/>
          </p:nvPr>
        </p:nvSpPr>
        <p:spPr/>
        <p:txBody>
          <a:bodyPr>
            <a:normAutofit/>
          </a:bodyPr>
          <a:lstStyle/>
          <a:p>
            <a:pPr>
              <a:defRPr/>
            </a:pPr>
            <a:r>
              <a:rPr lang="en-US" dirty="0">
                <a:cs typeface="ＭＳ Ｐゴシック" charset="0"/>
              </a:rPr>
              <a:t>Possible Immunological Basis for Nephrotic Syndrome</a:t>
            </a:r>
          </a:p>
        </p:txBody>
      </p:sp>
      <p:sp>
        <p:nvSpPr>
          <p:cNvPr id="30722" name="Content Placeholder 2">
            <a:extLst>
              <a:ext uri="{FF2B5EF4-FFF2-40B4-BE49-F238E27FC236}">
                <a16:creationId xmlns:a16="http://schemas.microsoft.com/office/drawing/2014/main" id="{6914783C-AF33-4334-A07C-362CECE14FA6}"/>
              </a:ext>
            </a:extLst>
          </p:cNvPr>
          <p:cNvSpPr>
            <a:spLocks noGrp="1"/>
          </p:cNvSpPr>
          <p:nvPr>
            <p:ph idx="1"/>
          </p:nvPr>
        </p:nvSpPr>
        <p:spPr/>
        <p:txBody>
          <a:bodyPr/>
          <a:lstStyle/>
          <a:p>
            <a:pPr>
              <a:buFont typeface="Arial" panose="020B0604020202020204" pitchFamily="34" charset="0"/>
              <a:buChar char="•"/>
            </a:pPr>
            <a:r>
              <a:rPr lang="en-US" altLang="en-US" sz="2400"/>
              <a:t>Pf derived from lymphoid cells.</a:t>
            </a:r>
          </a:p>
          <a:p>
            <a:pPr>
              <a:buFont typeface="Arial" panose="020B0604020202020204" pitchFamily="34" charset="0"/>
              <a:buChar char="•"/>
            </a:pPr>
            <a:r>
              <a:rPr lang="en-US" altLang="en-US" sz="2400"/>
              <a:t>Association of NS with primary immunological disorders: lymphoma, leukemia, thymoma, Kimura’s disease &amp; Castleman’s disease &amp; use of interferon support hypothesis.</a:t>
            </a:r>
          </a:p>
          <a:p>
            <a:pPr>
              <a:buFont typeface="Arial" panose="020B0604020202020204" pitchFamily="34" charset="0"/>
              <a:buChar char="•"/>
            </a:pPr>
            <a:r>
              <a:rPr lang="en-US" altLang="en-US" sz="2400"/>
              <a:t>Cultured T cells from nephrotic patients synthesize a Pf that cause proteinuria when injected into rats.</a:t>
            </a:r>
          </a:p>
          <a:p>
            <a:pPr>
              <a:buFont typeface="Arial" panose="020B0604020202020204" pitchFamily="34" charset="0"/>
              <a:buChar char="•"/>
            </a:pPr>
            <a:r>
              <a:rPr lang="en-US" altLang="en-US" sz="2400"/>
              <a:t>Is MCNS a manifestation of a primary allergic disorder? No known triggering allergens.</a:t>
            </a:r>
          </a:p>
          <a:p>
            <a:pPr>
              <a:buFont typeface="Arial" panose="020B0604020202020204" pitchFamily="34" charset="0"/>
              <a:buChar char="•"/>
            </a:pPr>
            <a:r>
              <a:rPr lang="en-US" altLang="en-US" sz="2400"/>
              <a:t>Infectious causes:  viral genome, HIV, hep C, P19.</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3DE3B-8C46-4E19-85A1-FD51CC3972EC}"/>
              </a:ext>
            </a:extLst>
          </p:cNvPr>
          <p:cNvSpPr>
            <a:spLocks noGrp="1"/>
          </p:cNvSpPr>
          <p:nvPr>
            <p:ph type="title"/>
          </p:nvPr>
        </p:nvSpPr>
        <p:spPr/>
        <p:txBody>
          <a:bodyPr>
            <a:normAutofit/>
          </a:bodyPr>
          <a:lstStyle/>
          <a:p>
            <a:pPr>
              <a:defRPr/>
            </a:pPr>
            <a:r>
              <a:rPr lang="en-US" dirty="0">
                <a:cs typeface="ＭＳ Ｐゴシック" charset="0"/>
              </a:rPr>
              <a:t>Potential Immunologic Mechanisms of </a:t>
            </a:r>
            <a:r>
              <a:rPr lang="en-US" dirty="0" err="1">
                <a:cs typeface="ＭＳ Ｐゴシック" charset="0"/>
              </a:rPr>
              <a:t>Podocyte</a:t>
            </a:r>
            <a:r>
              <a:rPr lang="en-US" dirty="0">
                <a:cs typeface="ＭＳ Ｐゴシック" charset="0"/>
              </a:rPr>
              <a:t> Injury</a:t>
            </a:r>
          </a:p>
        </p:txBody>
      </p:sp>
      <p:sp>
        <p:nvSpPr>
          <p:cNvPr id="31746" name="Content Placeholder 2">
            <a:extLst>
              <a:ext uri="{FF2B5EF4-FFF2-40B4-BE49-F238E27FC236}">
                <a16:creationId xmlns:a16="http://schemas.microsoft.com/office/drawing/2014/main" id="{29837B99-F125-40DF-93D3-ACF4C3252EAE}"/>
              </a:ext>
            </a:extLst>
          </p:cNvPr>
          <p:cNvSpPr>
            <a:spLocks noGrp="1"/>
          </p:cNvSpPr>
          <p:nvPr>
            <p:ph idx="1"/>
          </p:nvPr>
        </p:nvSpPr>
        <p:spPr>
          <a:xfrm>
            <a:off x="665253" y="1178195"/>
            <a:ext cx="10891127" cy="3895609"/>
          </a:xfrm>
        </p:spPr>
        <p:txBody>
          <a:bodyPr/>
          <a:lstStyle/>
          <a:p>
            <a:pPr>
              <a:buFont typeface="Arial" panose="020B0604020202020204" pitchFamily="34" charset="0"/>
              <a:buChar char="•"/>
            </a:pPr>
            <a:r>
              <a:rPr lang="en-US" altLang="en-US" sz="2400"/>
              <a:t>Reorganization of actin cytoskeleton:</a:t>
            </a:r>
          </a:p>
          <a:p>
            <a:pPr lvl="2"/>
            <a:r>
              <a:rPr lang="en-US" altLang="en-US" sz="2400"/>
              <a:t>foot process effacement, molecular re-characterization of slit diaphragms, apoptosis, detachment from GBM.</a:t>
            </a:r>
          </a:p>
          <a:p>
            <a:pPr>
              <a:buFont typeface="Arial" panose="020B0604020202020204" pitchFamily="34" charset="0"/>
              <a:buChar char="•"/>
            </a:pPr>
            <a:r>
              <a:rPr lang="en-US" altLang="en-US" sz="2400"/>
              <a:t>De-differentiated podocytes can proliferate &amp; cell outcome dependent upon interplay of genetic &amp; epigenetic factors.</a:t>
            </a:r>
          </a:p>
          <a:p>
            <a:pPr>
              <a:buFont typeface="Arial" panose="020B0604020202020204" pitchFamily="34" charset="0"/>
              <a:buChar char="•"/>
            </a:pPr>
            <a:r>
              <a:rPr lang="en-US" altLang="en-US" sz="2400"/>
              <a:t>Podocytes express cytokine and chemokine receptors as well as Toll Like receptors (TLRs)</a:t>
            </a:r>
          </a:p>
          <a:p>
            <a:pPr>
              <a:buFont typeface="Arial" panose="020B0604020202020204" pitchFamily="34" charset="0"/>
              <a:buChar char="•"/>
            </a:pPr>
            <a:r>
              <a:rPr lang="en-US" altLang="en-US" sz="2400"/>
              <a:t>Respond to immune stimuli, Pf, cytokine imbalance, immune complex injury, with rare genomic variants affecting susceptibility or resistance to immune triggers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AD0CA-F892-4F93-8E50-6A1BEA135297}"/>
              </a:ext>
            </a:extLst>
          </p:cNvPr>
          <p:cNvSpPr>
            <a:spLocks noGrp="1"/>
          </p:cNvSpPr>
          <p:nvPr>
            <p:ph type="title"/>
          </p:nvPr>
        </p:nvSpPr>
        <p:spPr/>
        <p:txBody>
          <a:bodyPr/>
          <a:lstStyle/>
          <a:p>
            <a:r>
              <a:rPr lang="en-US" b="1" u="sng" dirty="0"/>
              <a:t>MỤC TIÊU :</a:t>
            </a:r>
          </a:p>
        </p:txBody>
      </p:sp>
      <p:sp>
        <p:nvSpPr>
          <p:cNvPr id="3" name="Content Placeholder 2">
            <a:extLst>
              <a:ext uri="{FF2B5EF4-FFF2-40B4-BE49-F238E27FC236}">
                <a16:creationId xmlns:a16="http://schemas.microsoft.com/office/drawing/2014/main" id="{FAB5B4D7-FBC1-4E02-BBA5-FD0859E2DF63}"/>
              </a:ext>
            </a:extLst>
          </p:cNvPr>
          <p:cNvSpPr>
            <a:spLocks noGrp="1"/>
          </p:cNvSpPr>
          <p:nvPr>
            <p:ph idx="1"/>
          </p:nvPr>
        </p:nvSpPr>
        <p:spPr>
          <a:xfrm>
            <a:off x="1096434" y="1100138"/>
            <a:ext cx="9575283" cy="3579812"/>
          </a:xfrm>
        </p:spPr>
        <p:txBody>
          <a:bodyPr/>
          <a:lstStyle/>
          <a:p>
            <a:pPr>
              <a:buAutoNum type="arabicPeriod"/>
            </a:pPr>
            <a:r>
              <a:rPr lang="en-US" sz="2800" dirty="0" err="1"/>
              <a:t>Chẩn</a:t>
            </a:r>
            <a:r>
              <a:rPr lang="en-US" sz="2800" dirty="0"/>
              <a:t> </a:t>
            </a:r>
            <a:r>
              <a:rPr lang="en-US" sz="2800" dirty="0" err="1"/>
              <a:t>đoán</a:t>
            </a:r>
            <a:r>
              <a:rPr lang="en-US" sz="2800" dirty="0"/>
              <a:t> HCTH ở </a:t>
            </a:r>
            <a:r>
              <a:rPr lang="en-US" sz="2800" err="1"/>
              <a:t>trẻ</a:t>
            </a:r>
            <a:r>
              <a:rPr lang="en-US" sz="2800"/>
              <a:t> em: </a:t>
            </a:r>
            <a:r>
              <a:rPr lang="en-US" sz="2800" dirty="0" err="1"/>
              <a:t>chú</a:t>
            </a:r>
            <a:r>
              <a:rPr lang="en-US" sz="2800" dirty="0"/>
              <a:t> ý thể </a:t>
            </a:r>
            <a:r>
              <a:rPr lang="en-US" sz="2800"/>
              <a:t>hay gặp: </a:t>
            </a:r>
            <a:r>
              <a:rPr lang="en-US" sz="2800" err="1"/>
              <a:t>nguyên</a:t>
            </a:r>
            <a:r>
              <a:rPr lang="en-US" sz="2800"/>
              <a:t> phát, </a:t>
            </a:r>
            <a:r>
              <a:rPr lang="en-US" sz="2800" dirty="0"/>
              <a:t>sang </a:t>
            </a:r>
            <a:r>
              <a:rPr lang="en-US" sz="2800" dirty="0" err="1"/>
              <a:t>th</a:t>
            </a:r>
            <a:r>
              <a:rPr lang="vi-VN" sz="2800" dirty="0"/>
              <a:t>ư</a:t>
            </a:r>
            <a:r>
              <a:rPr lang="en-US" sz="2800" dirty="0" err="1"/>
              <a:t>ơng</a:t>
            </a:r>
            <a:r>
              <a:rPr lang="en-US" sz="2800" dirty="0"/>
              <a:t> </a:t>
            </a:r>
            <a:r>
              <a:rPr lang="en-US" sz="2800" err="1"/>
              <a:t>tối</a:t>
            </a:r>
            <a:r>
              <a:rPr lang="en-US" sz="2800"/>
              <a:t> thiểu. </a:t>
            </a:r>
            <a:endParaRPr lang="en-US" sz="2800" dirty="0"/>
          </a:p>
          <a:p>
            <a:pPr>
              <a:buAutoNum type="arabicPeriod"/>
            </a:pPr>
            <a:r>
              <a:rPr lang="en-US" sz="2800" dirty="0" err="1"/>
              <a:t>Điều</a:t>
            </a:r>
            <a:r>
              <a:rPr lang="en-US" sz="2800" dirty="0"/>
              <a:t> </a:t>
            </a:r>
            <a:r>
              <a:rPr lang="en-US" sz="2800" dirty="0" err="1"/>
              <a:t>trị</a:t>
            </a:r>
            <a:r>
              <a:rPr lang="en-US" sz="2800" dirty="0"/>
              <a:t> được HCTH </a:t>
            </a:r>
            <a:r>
              <a:rPr lang="en-US" sz="2800"/>
              <a:t>thể nguyên phát, </a:t>
            </a:r>
            <a:r>
              <a:rPr lang="en-US" sz="2800" dirty="0"/>
              <a:t>sang </a:t>
            </a:r>
            <a:r>
              <a:rPr lang="en-US" sz="2800" dirty="0" err="1"/>
              <a:t>th</a:t>
            </a:r>
            <a:r>
              <a:rPr lang="vi-VN" sz="2800" dirty="0"/>
              <a:t>ư</a:t>
            </a:r>
            <a:r>
              <a:rPr lang="en-US" sz="2800" dirty="0" err="1"/>
              <a:t>ơng</a:t>
            </a:r>
            <a:r>
              <a:rPr lang="en-US" sz="2800" dirty="0"/>
              <a:t> </a:t>
            </a:r>
            <a:r>
              <a:rPr lang="en-US" sz="2800" err="1"/>
              <a:t>tối</a:t>
            </a:r>
            <a:r>
              <a:rPr lang="en-US" sz="2800"/>
              <a:t> thiểu: </a:t>
            </a:r>
            <a:r>
              <a:rPr lang="en-US" sz="2800" err="1"/>
              <a:t>lần</a:t>
            </a:r>
            <a:r>
              <a:rPr lang="en-US" sz="2800"/>
              <a:t> đầu, </a:t>
            </a:r>
            <a:r>
              <a:rPr lang="en-US" sz="2800" dirty="0" err="1"/>
              <a:t>tái</a:t>
            </a:r>
            <a:r>
              <a:rPr lang="en-US" sz="2800" dirty="0"/>
              <a:t> </a:t>
            </a:r>
            <a:r>
              <a:rPr lang="en-US" sz="2800" err="1"/>
              <a:t>phát</a:t>
            </a:r>
            <a:r>
              <a:rPr lang="en-US" sz="2800"/>
              <a:t> xa, </a:t>
            </a:r>
            <a:r>
              <a:rPr lang="en-US" sz="2800" dirty="0" err="1"/>
              <a:t>tái</a:t>
            </a:r>
            <a:r>
              <a:rPr lang="en-US" sz="2800" dirty="0"/>
              <a:t> </a:t>
            </a:r>
            <a:r>
              <a:rPr lang="en-US" sz="2800" dirty="0" err="1"/>
              <a:t>phát</a:t>
            </a:r>
            <a:r>
              <a:rPr lang="en-US" sz="2800" dirty="0"/>
              <a:t> </a:t>
            </a:r>
            <a:r>
              <a:rPr lang="en-US" sz="2800" dirty="0" err="1"/>
              <a:t>th</a:t>
            </a:r>
            <a:r>
              <a:rPr lang="vi-VN" sz="2800" dirty="0"/>
              <a:t>ư</a:t>
            </a:r>
            <a:r>
              <a:rPr lang="en-US" sz="2800" err="1"/>
              <a:t>ờng</a:t>
            </a:r>
            <a:r>
              <a:rPr lang="en-US" sz="2800"/>
              <a:t> xuyên, </a:t>
            </a:r>
            <a:r>
              <a:rPr lang="en-US" sz="2800" err="1"/>
              <a:t>kháng</a:t>
            </a:r>
            <a:r>
              <a:rPr lang="en-US" sz="2800"/>
              <a:t> corticoid.</a:t>
            </a:r>
            <a:endParaRPr lang="en-US" sz="2800" dirty="0"/>
          </a:p>
          <a:p>
            <a:pPr>
              <a:buAutoNum type="arabicPeriod"/>
            </a:pPr>
            <a:r>
              <a:rPr lang="en-US" sz="2800" dirty="0" err="1"/>
              <a:t>Chẩn</a:t>
            </a:r>
            <a:r>
              <a:rPr lang="en-US" sz="2800" dirty="0"/>
              <a:t> </a:t>
            </a:r>
            <a:r>
              <a:rPr lang="en-US" sz="2800" dirty="0" err="1"/>
              <a:t>đoán</a:t>
            </a:r>
            <a:r>
              <a:rPr lang="en-US" sz="2800" dirty="0"/>
              <a:t> đ</a:t>
            </a:r>
            <a:r>
              <a:rPr lang="vi-VN" sz="2800" dirty="0"/>
              <a:t>ư</a:t>
            </a:r>
            <a:r>
              <a:rPr lang="en-US" sz="2800" dirty="0" err="1"/>
              <a:t>ợc</a:t>
            </a:r>
            <a:r>
              <a:rPr lang="en-US" sz="2800" dirty="0"/>
              <a:t> VCTC ở </a:t>
            </a:r>
            <a:r>
              <a:rPr lang="en-US" sz="2800" dirty="0" err="1"/>
              <a:t>trẻ</a:t>
            </a:r>
            <a:r>
              <a:rPr lang="en-US" sz="2800" dirty="0"/>
              <a:t> </a:t>
            </a:r>
            <a:r>
              <a:rPr lang="en-US" sz="2800" dirty="0" err="1"/>
              <a:t>em</a:t>
            </a:r>
            <a:r>
              <a:rPr lang="en-US" sz="2800" dirty="0"/>
              <a:t> </a:t>
            </a:r>
          </a:p>
          <a:p>
            <a:pPr>
              <a:buAutoNum type="arabicPeriod"/>
            </a:pPr>
            <a:r>
              <a:rPr lang="en-US" sz="2800" dirty="0" err="1"/>
              <a:t>Điều</a:t>
            </a:r>
            <a:r>
              <a:rPr lang="en-US" sz="2800" dirty="0"/>
              <a:t> </a:t>
            </a:r>
            <a:r>
              <a:rPr lang="en-US" sz="2800" dirty="0" err="1"/>
              <a:t>trị</a:t>
            </a:r>
            <a:r>
              <a:rPr lang="en-US" sz="2800" dirty="0"/>
              <a:t> đ</a:t>
            </a:r>
            <a:r>
              <a:rPr lang="vi-VN" sz="2800" dirty="0"/>
              <a:t>ư</a:t>
            </a:r>
            <a:r>
              <a:rPr lang="en-US" sz="2800" dirty="0" err="1"/>
              <a:t>ợc</a:t>
            </a:r>
            <a:r>
              <a:rPr lang="en-US" sz="2800" dirty="0"/>
              <a:t> VCTC </a:t>
            </a:r>
            <a:r>
              <a:rPr lang="en-US" sz="2800" dirty="0" err="1"/>
              <a:t>hậu</a:t>
            </a:r>
            <a:r>
              <a:rPr lang="en-US" sz="2800" dirty="0"/>
              <a:t> </a:t>
            </a:r>
            <a:r>
              <a:rPr lang="en-US" sz="2800" dirty="0" err="1"/>
              <a:t>nhiễm</a:t>
            </a:r>
            <a:r>
              <a:rPr lang="en-US" sz="2800" dirty="0"/>
              <a:t> </a:t>
            </a:r>
            <a:r>
              <a:rPr lang="en-US" sz="2800" dirty="0" err="1"/>
              <a:t>liên</a:t>
            </a:r>
            <a:r>
              <a:rPr lang="en-US" sz="2800" dirty="0"/>
              <a:t> </a:t>
            </a:r>
            <a:r>
              <a:rPr lang="en-US" sz="2800" err="1"/>
              <a:t>cầu</a:t>
            </a:r>
            <a:r>
              <a:rPr lang="en-US" sz="2800"/>
              <a:t> </a:t>
            </a:r>
            <a:endParaRPr lang="en-US" sz="2800" dirty="0"/>
          </a:p>
        </p:txBody>
      </p:sp>
    </p:spTree>
    <p:extLst>
      <p:ext uri="{BB962C8B-B14F-4D97-AF65-F5344CB8AC3E}">
        <p14:creationId xmlns:p14="http://schemas.microsoft.com/office/powerpoint/2010/main" val="2075416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D85F8-AB62-4F00-BB88-48638986FB4C}"/>
              </a:ext>
            </a:extLst>
          </p:cNvPr>
          <p:cNvSpPr>
            <a:spLocks noGrp="1"/>
          </p:cNvSpPr>
          <p:nvPr>
            <p:ph type="title"/>
          </p:nvPr>
        </p:nvSpPr>
        <p:spPr/>
        <p:txBody>
          <a:bodyPr/>
          <a:lstStyle/>
          <a:p>
            <a:pPr>
              <a:defRPr/>
            </a:pPr>
            <a:r>
              <a:rPr lang="en-US" sz="4000" dirty="0">
                <a:cs typeface="ＭＳ Ｐゴシック" charset="0"/>
              </a:rPr>
              <a:t>Immune-mediated INS</a:t>
            </a:r>
          </a:p>
        </p:txBody>
      </p:sp>
      <p:sp>
        <p:nvSpPr>
          <p:cNvPr id="32770" name="Content Placeholder 2">
            <a:extLst>
              <a:ext uri="{FF2B5EF4-FFF2-40B4-BE49-F238E27FC236}">
                <a16:creationId xmlns:a16="http://schemas.microsoft.com/office/drawing/2014/main" id="{083DDB04-7611-46EF-9466-325BBDC67D32}"/>
              </a:ext>
            </a:extLst>
          </p:cNvPr>
          <p:cNvSpPr>
            <a:spLocks noGrp="1"/>
          </p:cNvSpPr>
          <p:nvPr>
            <p:ph idx="1"/>
          </p:nvPr>
        </p:nvSpPr>
        <p:spPr>
          <a:xfrm>
            <a:off x="973771" y="1233952"/>
            <a:ext cx="10612346" cy="3851003"/>
          </a:xfrm>
        </p:spPr>
        <p:txBody>
          <a:bodyPr/>
          <a:lstStyle/>
          <a:p>
            <a:pPr>
              <a:buFont typeface="Arial" panose="020B0604020202020204" pitchFamily="34" charset="0"/>
              <a:buChar char="•"/>
            </a:pPr>
            <a:r>
              <a:rPr lang="en-US" altLang="en-US" sz="2400"/>
              <a:t>Evidence does support differences between lymphocyte phenotype, cytokine expression profile, &amp; lymphocyte function between relapses and remissions.</a:t>
            </a:r>
          </a:p>
          <a:p>
            <a:pPr>
              <a:buFont typeface="Arial" panose="020B0604020202020204" pitchFamily="34" charset="0"/>
              <a:buChar char="•"/>
            </a:pPr>
            <a:r>
              <a:rPr lang="en-US" altLang="en-US" sz="2400"/>
              <a:t>Increased levels of IgE &amp; IL-13 may mediate proteinuria via induction of CD80 (B7-1) expression.</a:t>
            </a:r>
          </a:p>
          <a:p>
            <a:pPr>
              <a:buFont typeface="Arial" panose="020B0604020202020204" pitchFamily="34" charset="0"/>
              <a:buChar char="•"/>
            </a:pPr>
            <a:r>
              <a:rPr lang="en-US" altLang="en-US" sz="2400"/>
              <a:t>CD80 is a transmembrane protein on B cell surfaces &amp; other antigen presenting cells involved in T-cell co-stimulation once bound to CD28 receptor.</a:t>
            </a:r>
          </a:p>
          <a:p>
            <a:pPr>
              <a:buFont typeface="Arial" panose="020B0604020202020204" pitchFamily="34" charset="0"/>
              <a:buChar char="•"/>
            </a:pPr>
            <a:r>
              <a:rPr lang="en-US" altLang="en-US" sz="2400"/>
              <a:t>Expressed in podocytes causing actin reorganization &amp; proteinuria.</a:t>
            </a:r>
          </a:p>
          <a:p>
            <a:pPr>
              <a:buFont typeface="Arial" panose="020B0604020202020204" pitchFamily="34" charset="0"/>
              <a:buChar char="•"/>
            </a:pPr>
            <a:r>
              <a:rPr lang="en-US" altLang="en-US" sz="2400"/>
              <a:t>Urinary CD80 levels are elevated in MCD but not FSGS &amp; return to normal with remission. Ling et al Ped Neph ’15</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a:extLst>
              <a:ext uri="{FF2B5EF4-FFF2-40B4-BE49-F238E27FC236}">
                <a16:creationId xmlns:a16="http://schemas.microsoft.com/office/drawing/2014/main" id="{9D7AA7C5-3A77-4DFF-BA35-FFA4595AC811}"/>
              </a:ext>
            </a:extLst>
          </p:cNvPr>
          <p:cNvSpPr>
            <a:spLocks noGrp="1"/>
          </p:cNvSpPr>
          <p:nvPr>
            <p:ph type="title"/>
          </p:nvPr>
        </p:nvSpPr>
        <p:spPr>
          <a:xfrm>
            <a:off x="1048214" y="87351"/>
            <a:ext cx="10095571" cy="1066800"/>
          </a:xfrm>
          <a:solidFill>
            <a:srgbClr val="002060"/>
          </a:solidFill>
        </p:spPr>
        <p:txBody>
          <a:bodyPr vert="horz" lIns="45699" tIns="45699" rIns="45699" bIns="45699" rtlCol="0" anchor="ctr">
            <a:noAutofit/>
          </a:bodyPr>
          <a:lstStyle>
            <a:lvl1pPr defTabSz="768095">
              <a:defRPr sz="2688">
                <a:solidFill>
                  <a:srgbClr val="FFFFFF"/>
                </a:solidFill>
              </a:defRPr>
            </a:lvl1pPr>
          </a:lstStyle>
          <a:p>
            <a:pPr eaLnBrk="1" fontAlgn="auto" hangingPunct="1">
              <a:spcBef>
                <a:spcPts val="0"/>
              </a:spcBef>
              <a:spcAft>
                <a:spcPts val="0"/>
              </a:spcAft>
              <a:defRPr/>
            </a:pPr>
            <a:r>
              <a:rPr>
                <a:ea typeface="ＭＳ Ｐゴシック" charset="0"/>
                <a:cs typeface="ＭＳ Ｐゴシック" charset="0"/>
              </a:rPr>
              <a:t>Long term renal outcomes of idiopathic nephrotic syndrome</a:t>
            </a:r>
          </a:p>
        </p:txBody>
      </p:sp>
      <p:sp>
        <p:nvSpPr>
          <p:cNvPr id="33794" name="Shape 184">
            <a:extLst>
              <a:ext uri="{FF2B5EF4-FFF2-40B4-BE49-F238E27FC236}">
                <a16:creationId xmlns:a16="http://schemas.microsoft.com/office/drawing/2014/main" id="{8F3CCA77-AB80-404C-9A19-CDFF22F7692A}"/>
              </a:ext>
            </a:extLst>
          </p:cNvPr>
          <p:cNvSpPr>
            <a:spLocks noGrp="1"/>
          </p:cNvSpPr>
          <p:nvPr>
            <p:ph type="body" idx="1"/>
          </p:nvPr>
        </p:nvSpPr>
        <p:spPr>
          <a:xfrm>
            <a:off x="1226634" y="1154151"/>
            <a:ext cx="9917151" cy="3928133"/>
          </a:xfrm>
        </p:spPr>
        <p:txBody>
          <a:bodyPr vert="horz" wrap="square" lIns="45699" tIns="45699" rIns="45699" bIns="45699" numCol="1" anchor="t" anchorCtr="0" compatLnSpc="1">
            <a:prstTxWarp prst="textNoShape">
              <a:avLst/>
            </a:prstTxWarp>
          </a:bodyPr>
          <a:lstStyle/>
          <a:p>
            <a:pPr indent="-317500" eaLnBrk="1" hangingPunct="1">
              <a:spcBef>
                <a:spcPct val="0"/>
              </a:spcBef>
            </a:pPr>
            <a:r>
              <a:rPr lang="en-US" altLang="en-US" sz="2800"/>
              <a:t>Adult course</a:t>
            </a:r>
          </a:p>
          <a:p>
            <a:pPr marL="1143000" lvl="2" indent="-228600" eaLnBrk="1" hangingPunct="1">
              <a:spcBef>
                <a:spcPts val="400"/>
              </a:spcBef>
            </a:pPr>
            <a:r>
              <a:rPr lang="en-US" altLang="en-US" sz="2800">
                <a:highlight>
                  <a:srgbClr val="FFFF00"/>
                </a:highlight>
              </a:rPr>
              <a:t>SSNS persists into adult life in 27-42% of children with frequently relapsing or steroid dependent course</a:t>
            </a:r>
            <a:r>
              <a:rPr lang="en-US" altLang="en-US" sz="2800"/>
              <a:t>.</a:t>
            </a:r>
          </a:p>
          <a:p>
            <a:pPr marL="1143000" lvl="2" indent="-228600" eaLnBrk="1" hangingPunct="1">
              <a:spcBef>
                <a:spcPts val="400"/>
              </a:spcBef>
            </a:pPr>
            <a:r>
              <a:rPr lang="en-US" altLang="en-US" sz="2800"/>
              <a:t>Risk factors for relapses as adult: </a:t>
            </a:r>
            <a:r>
              <a:rPr lang="en-US" altLang="en-US" sz="2800" b="1" i="1">
                <a:solidFill>
                  <a:srgbClr val="FF0000"/>
                </a:solidFill>
              </a:rPr>
              <a:t>younger age at onset, frequent relapses, use of alkylating agents and cyclosporin</a:t>
            </a:r>
          </a:p>
          <a:p>
            <a:pPr indent="-317500" eaLnBrk="1" hangingPunct="1">
              <a:spcBef>
                <a:spcPts val="500"/>
              </a:spcBef>
            </a:pPr>
            <a:r>
              <a:rPr lang="en-US" altLang="en-US" sz="2800"/>
              <a:t>End stage kidney disease </a:t>
            </a:r>
          </a:p>
          <a:p>
            <a:pPr marL="1143000" lvl="2" indent="-228600" eaLnBrk="1" hangingPunct="1">
              <a:spcBef>
                <a:spcPts val="400"/>
              </a:spcBef>
            </a:pPr>
            <a:r>
              <a:rPr lang="en-US" altLang="en-US" sz="2800"/>
              <a:t>SSNS with minimal change &lt; 1%</a:t>
            </a:r>
          </a:p>
          <a:p>
            <a:pPr marL="1143000" lvl="2" indent="-228600" eaLnBrk="1" hangingPunct="1">
              <a:spcBef>
                <a:spcPts val="400"/>
              </a:spcBef>
            </a:pPr>
            <a:r>
              <a:rPr lang="en-US" altLang="en-US" sz="2800"/>
              <a:t>SRNS with FSGS/IgM nephropathy 12-40%</a:t>
            </a:r>
          </a:p>
        </p:txBody>
      </p:sp>
    </p:spTree>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7E2DFBA6-AF49-4A86-83DB-DED2178FAF8A}"/>
              </a:ext>
            </a:extLst>
          </p:cNvPr>
          <p:cNvSpPr>
            <a:spLocks noGrp="1" noChangeArrowheads="1"/>
          </p:cNvSpPr>
          <p:nvPr>
            <p:ph type="title"/>
          </p:nvPr>
        </p:nvSpPr>
        <p:spPr bwMode="auto"/>
        <p:txBody>
          <a:bodyPr wrap="square" numCol="1" anchorCtr="0" compatLnSpc="1">
            <a:prstTxWarp prst="textNoShape">
              <a:avLst/>
            </a:prstTxWarp>
          </a:bodyPr>
          <a:lstStyle/>
          <a:p>
            <a:pPr eaLnBrk="1" hangingPunct="1"/>
            <a:r>
              <a:rPr lang="en-US" altLang="en-US" b="1" cap="none" dirty="0">
                <a:solidFill>
                  <a:srgbClr val="0000FF"/>
                </a:solidFill>
              </a:rPr>
              <a:t>3. NHẮC </a:t>
            </a:r>
            <a:r>
              <a:rPr lang="en-US" altLang="en-US" b="1" cap="none">
                <a:solidFill>
                  <a:srgbClr val="0000FF"/>
                </a:solidFill>
              </a:rPr>
              <a:t>LẠI CHẨN ĐOÁN</a:t>
            </a:r>
            <a:endParaRPr lang="en-US" altLang="en-US" b="1" cap="none" dirty="0">
              <a:solidFill>
                <a:srgbClr val="0000FF"/>
              </a:solidFill>
            </a:endParaRPr>
          </a:p>
        </p:txBody>
      </p:sp>
      <p:sp>
        <p:nvSpPr>
          <p:cNvPr id="35842" name="Rectangle 3">
            <a:extLst>
              <a:ext uri="{FF2B5EF4-FFF2-40B4-BE49-F238E27FC236}">
                <a16:creationId xmlns:a16="http://schemas.microsoft.com/office/drawing/2014/main" id="{1D696E21-1534-40A9-A958-54D2587E63E8}"/>
              </a:ext>
            </a:extLst>
          </p:cNvPr>
          <p:cNvSpPr>
            <a:spLocks noGrp="1"/>
          </p:cNvSpPr>
          <p:nvPr>
            <p:ph type="body" idx="1"/>
          </p:nvPr>
        </p:nvSpPr>
        <p:spPr>
          <a:xfrm>
            <a:off x="524029" y="1096110"/>
            <a:ext cx="11463505" cy="3821577"/>
          </a:xfrm>
        </p:spPr>
        <p:txBody>
          <a:bodyPr/>
          <a:lstStyle/>
          <a:p>
            <a:r>
              <a:rPr lang="en-US" sz="3200" i="1" u="sng">
                <a:solidFill>
                  <a:srgbClr val="C00000"/>
                </a:solidFill>
                <a:latin typeface="Calibri (Body)"/>
              </a:rPr>
              <a:t>1. Chẩn đoán xác định:</a:t>
            </a:r>
          </a:p>
          <a:p>
            <a:r>
              <a:rPr lang="en-US" sz="3200">
                <a:latin typeface="Calibri (Body)"/>
                <a:sym typeface="Wingdings" panose="05000000000000000000" pitchFamily="2" charset="2"/>
              </a:rPr>
              <a:t> </a:t>
            </a:r>
            <a:r>
              <a:rPr lang="en-US" sz="3200" strike="sngStrike">
                <a:latin typeface="Calibri (Body)"/>
                <a:sym typeface="Wingdings" panose="05000000000000000000" pitchFamily="2" charset="2"/>
              </a:rPr>
              <a:t>Phù</a:t>
            </a:r>
            <a:r>
              <a:rPr lang="en-US" sz="3200">
                <a:latin typeface="Calibri (Body)"/>
                <a:sym typeface="Wingdings" panose="05000000000000000000" pitchFamily="2" charset="2"/>
              </a:rPr>
              <a:t> </a:t>
            </a:r>
            <a:r>
              <a:rPr lang="en-US" sz="2000">
                <a:solidFill>
                  <a:srgbClr val="00B050"/>
                </a:solidFill>
                <a:latin typeface="Calibri (Body)"/>
                <a:sym typeface="Wingdings" panose="05000000000000000000" pitchFamily="2" charset="2"/>
              </a:rPr>
              <a:t>(</a:t>
            </a:r>
            <a:r>
              <a:rPr lang="en-US" sz="2000">
                <a:solidFill>
                  <a:srgbClr val="00B050"/>
                </a:solidFill>
                <a:latin typeface="Calibri (Body)"/>
              </a:rPr>
              <a:t>có những trường hợp không phù hay phù ít)</a:t>
            </a:r>
            <a:endParaRPr lang="en-US" sz="2000">
              <a:solidFill>
                <a:srgbClr val="00B050"/>
              </a:solidFill>
              <a:latin typeface="Calibri (Body)"/>
              <a:sym typeface="Wingdings" panose="05000000000000000000" pitchFamily="2" charset="2"/>
            </a:endParaRPr>
          </a:p>
          <a:p>
            <a:r>
              <a:rPr lang="en-US" sz="3200">
                <a:latin typeface="Calibri (Body)"/>
                <a:sym typeface="Wingdings" panose="05000000000000000000" pitchFamily="2" charset="2"/>
              </a:rPr>
              <a:t> Đạm máu ↓ &lt;  55 g/l,     Albumin máu ↓ &lt; 25 g/l</a:t>
            </a:r>
          </a:p>
          <a:p>
            <a:pPr marL="457200" indent="-457200">
              <a:buFont typeface="Wingdings" panose="05000000000000000000" pitchFamily="2" charset="2"/>
              <a:buChar char="w"/>
            </a:pPr>
            <a:r>
              <a:rPr lang="nl-NL" sz="3200" strike="sngStrike">
                <a:latin typeface="Calibri (Body)"/>
                <a:sym typeface="Wingdings" panose="05000000000000000000" pitchFamily="2" charset="2"/>
              </a:rPr>
              <a:t>Cholesterol máu ↑ &gt; 2,2 g/l</a:t>
            </a:r>
          </a:p>
          <a:p>
            <a:pPr marL="515938" lvl="2" indent="-457200">
              <a:buFont typeface="Wingdings" panose="05000000000000000000" pitchFamily="2" charset="2"/>
              <a:buChar char="w"/>
            </a:pPr>
            <a:r>
              <a:rPr lang="en-US" sz="1800" b="1">
                <a:solidFill>
                  <a:srgbClr val="00B050"/>
                </a:solidFill>
                <a:latin typeface="Calibri (Body)"/>
              </a:rPr>
              <a:t>1-2 năm trở lại đây, thì HCTH chẩn đoán </a:t>
            </a:r>
            <a:r>
              <a:rPr lang="vi-VN" sz="1800" b="1">
                <a:solidFill>
                  <a:srgbClr val="00B050"/>
                </a:solidFill>
                <a:latin typeface="Calibri (Body)"/>
              </a:rPr>
              <a:t>ko</a:t>
            </a:r>
            <a:r>
              <a:rPr lang="en-US" sz="1800" b="1">
                <a:solidFill>
                  <a:srgbClr val="00B050"/>
                </a:solidFill>
                <a:latin typeface="Calibri (Body)"/>
              </a:rPr>
              <a:t> có tiêu chuẩn </a:t>
            </a:r>
            <a:r>
              <a:rPr lang="vi-VN" sz="1800" b="1">
                <a:solidFill>
                  <a:srgbClr val="00B050"/>
                </a:solidFill>
                <a:latin typeface="Calibri (Body)"/>
              </a:rPr>
              <a:t>phù và </a:t>
            </a:r>
            <a:r>
              <a:rPr lang="en-US" sz="1800" b="1">
                <a:solidFill>
                  <a:srgbClr val="00B050"/>
                </a:solidFill>
                <a:latin typeface="Calibri (Body)"/>
              </a:rPr>
              <a:t>RL lipid máu, chỉ củng cố thêm cho chẩn đoán.</a:t>
            </a:r>
            <a:endParaRPr lang="nl-NL" sz="3600" b="1">
              <a:latin typeface="Calibri (Body)"/>
              <a:sym typeface="Wingdings" panose="05000000000000000000" pitchFamily="2" charset="2"/>
            </a:endParaRPr>
          </a:p>
          <a:p>
            <a:r>
              <a:rPr lang="en-US" sz="3200">
                <a:latin typeface="Calibri (Body)"/>
                <a:sym typeface="Wingdings" panose="05000000000000000000" pitchFamily="2" charset="2"/>
              </a:rPr>
              <a:t> Đạm niệu/ 24 giờ : &gt; 50 mg/kg/ ngày,</a:t>
            </a:r>
          </a:p>
          <a:p>
            <a:r>
              <a:rPr lang="en-US" sz="3200">
                <a:latin typeface="Calibri (Body)"/>
              </a:rPr>
              <a:t>hay Protein niệu/ Creatinine niệu &gt; 2 (mg/mg). </a:t>
            </a:r>
          </a:p>
        </p:txBody>
      </p:sp>
      <p:sp>
        <p:nvSpPr>
          <p:cNvPr id="2" name="Rectangle 1">
            <a:extLst>
              <a:ext uri="{FF2B5EF4-FFF2-40B4-BE49-F238E27FC236}">
                <a16:creationId xmlns:a16="http://schemas.microsoft.com/office/drawing/2014/main" id="{2AFBBB53-BDC9-4ECE-8EC5-2BCB07CA2FC1}"/>
              </a:ext>
            </a:extLst>
          </p:cNvPr>
          <p:cNvSpPr/>
          <p:nvPr/>
        </p:nvSpPr>
        <p:spPr>
          <a:xfrm>
            <a:off x="540743" y="5367026"/>
            <a:ext cx="11140147" cy="102245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indent="107950" algn="just">
              <a:lnSpc>
                <a:spcPct val="115000"/>
              </a:lnSpc>
            </a:pPr>
            <a:r>
              <a:rPr lang="en-US">
                <a:solidFill>
                  <a:srgbClr val="7030A0"/>
                </a:solidFill>
                <a:latin typeface="Times New Roman" panose="02020603050405020304" pitchFamily="18" charset="0"/>
                <a:ea typeface="Times New Roman" panose="02020603050405020304" pitchFamily="18" charset="0"/>
              </a:rPr>
              <a:t>Cần thay đổi quan điểm về HCTH. Không phải tất cả HCTH đều dùng Corticoids, chỉ ưu tiên dùng trong sang thương tối thiểu. Khi mất cân bằng cán cân 4 chân: BS, khám + Nước tiểu + CLS miễn dịch + GPB, khi có 3 cái đầu tiên thì không làm sinh thiết, khi mất cân bằng thì làm sinh thiết. Tuỳ vào độ tuổi có nguyên nhân theo sinh thiết ưu tiên.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5" name="Content Placeholder 2">
            <a:extLst>
              <a:ext uri="{FF2B5EF4-FFF2-40B4-BE49-F238E27FC236}">
                <a16:creationId xmlns:a16="http://schemas.microsoft.com/office/drawing/2014/main" id="{4CFB147B-1979-4EEC-A8AB-AF528DF0AB3A}"/>
              </a:ext>
            </a:extLst>
          </p:cNvPr>
          <p:cNvSpPr>
            <a:spLocks noGrp="1"/>
          </p:cNvSpPr>
          <p:nvPr>
            <p:ph idx="1"/>
          </p:nvPr>
        </p:nvSpPr>
        <p:spPr>
          <a:xfrm>
            <a:off x="486937" y="120669"/>
            <a:ext cx="11218126" cy="6616662"/>
          </a:xfrm>
        </p:spPr>
        <p:txBody>
          <a:bodyPr/>
          <a:lstStyle/>
          <a:p>
            <a:pPr>
              <a:spcBef>
                <a:spcPts val="600"/>
              </a:spcBef>
              <a:buFont typeface="+mj-lt"/>
              <a:buAutoNum type="arabicPeriod" startAt="2"/>
            </a:pPr>
            <a:r>
              <a:rPr lang="en-US" sz="2400"/>
              <a:t>THỨ PHÁT? </a:t>
            </a:r>
            <a:r>
              <a:rPr lang="en-US" altLang="en-US" sz="2400"/>
              <a:t>NGUYÊN PHÁT  TE &gt; 90%, NL 75%</a:t>
            </a:r>
            <a:endParaRPr lang="en-US" altLang="en-US" sz="2400">
              <a:solidFill>
                <a:srgbClr val="00B050"/>
              </a:solidFill>
            </a:endParaRPr>
          </a:p>
          <a:p>
            <a:pPr lvl="2">
              <a:spcBef>
                <a:spcPts val="600"/>
              </a:spcBef>
            </a:pPr>
            <a:r>
              <a:rPr lang="vi-VN" sz="1800">
                <a:solidFill>
                  <a:srgbClr val="002060"/>
                </a:solidFill>
              </a:rPr>
              <a:t>Bệnh miễn dịch hệ thống: SLE, HSP</a:t>
            </a:r>
          </a:p>
          <a:p>
            <a:pPr lvl="2">
              <a:spcBef>
                <a:spcPts val="600"/>
              </a:spcBef>
            </a:pPr>
            <a:r>
              <a:rPr lang="vi-VN" sz="1800">
                <a:solidFill>
                  <a:srgbClr val="002060"/>
                </a:solidFill>
              </a:rPr>
              <a:t>Nhiễm trùng HBV, HCV</a:t>
            </a:r>
          </a:p>
          <a:p>
            <a:pPr lvl="2">
              <a:spcBef>
                <a:spcPts val="600"/>
              </a:spcBef>
            </a:pPr>
            <a:r>
              <a:rPr lang="vi-VN" sz="1800">
                <a:solidFill>
                  <a:srgbClr val="002060"/>
                </a:solidFill>
              </a:rPr>
              <a:t>Thuốc: vàng, thủy ngân, KL nặng, PNC, NSAIDs</a:t>
            </a:r>
          </a:p>
          <a:p>
            <a:pPr lvl="2">
              <a:spcBef>
                <a:spcPts val="600"/>
              </a:spcBef>
            </a:pPr>
            <a:r>
              <a:rPr lang="vi-VN" sz="1800">
                <a:solidFill>
                  <a:srgbClr val="002060"/>
                </a:solidFill>
              </a:rPr>
              <a:t>U bướu: Hodgkin, Lymphoma</a:t>
            </a:r>
          </a:p>
          <a:p>
            <a:pPr lvl="2">
              <a:spcBef>
                <a:spcPts val="600"/>
              </a:spcBef>
            </a:pPr>
            <a:r>
              <a:rPr lang="vi-VN" sz="1800">
                <a:solidFill>
                  <a:srgbClr val="002060"/>
                </a:solidFill>
              </a:rPr>
              <a:t>Bệnh di truyền, chuyển hóa: ĐTĐ, HCTH gia đình</a:t>
            </a:r>
          </a:p>
          <a:p>
            <a:pPr lvl="2">
              <a:spcBef>
                <a:spcPts val="600"/>
              </a:spcBef>
            </a:pPr>
            <a:r>
              <a:rPr lang="vi-VN" sz="1800">
                <a:solidFill>
                  <a:srgbClr val="002060"/>
                </a:solidFill>
              </a:rPr>
              <a:t>≠: dị ứng, nọc độc</a:t>
            </a:r>
            <a:endParaRPr lang="en-US" sz="2800">
              <a:solidFill>
                <a:srgbClr val="002060"/>
              </a:solidFill>
            </a:endParaRPr>
          </a:p>
          <a:p>
            <a:pPr>
              <a:spcBef>
                <a:spcPts val="600"/>
              </a:spcBef>
              <a:buFont typeface="+mj-lt"/>
              <a:buAutoNum type="arabicPeriod" startAt="2"/>
            </a:pPr>
            <a:r>
              <a:rPr lang="en-US" sz="2400"/>
              <a:t>THỂ TỐI THIỂU?</a:t>
            </a:r>
            <a:r>
              <a:rPr lang="vi-VN" sz="2400"/>
              <a:t> </a:t>
            </a:r>
            <a:r>
              <a:rPr lang="vi-VN" sz="2000" b="0">
                <a:solidFill>
                  <a:srgbClr val="7030A0"/>
                </a:solidFill>
              </a:rPr>
              <a:t>Chỉ tổn thương epithelial cell </a:t>
            </a:r>
            <a:endParaRPr lang="en-US" sz="2000" b="0">
              <a:solidFill>
                <a:srgbClr val="7030A0"/>
              </a:solidFill>
            </a:endParaRPr>
          </a:p>
          <a:p>
            <a:pPr lvl="2">
              <a:spcBef>
                <a:spcPts val="600"/>
              </a:spcBef>
              <a:buFont typeface="Arial" panose="020B0604020202020204" pitchFamily="34" charset="0"/>
              <a:buChar char="•"/>
            </a:pPr>
            <a:r>
              <a:rPr lang="en-US" altLang="en-US" sz="2000"/>
              <a:t>TUỔI: 1 – 12 tuổi </a:t>
            </a:r>
            <a:r>
              <a:rPr lang="en-US" sz="1800" b="1">
                <a:solidFill>
                  <a:srgbClr val="00B050"/>
                </a:solidFill>
              </a:rPr>
              <a:t>[&lt;1 tuổi (đặc biệt &lt; 3 mo): hầu như do gen bắt buộc phải sửa gene, không Tx corticoid]</a:t>
            </a:r>
          </a:p>
          <a:p>
            <a:pPr lvl="2">
              <a:spcBef>
                <a:spcPts val="600"/>
              </a:spcBef>
              <a:buFont typeface="Arial" panose="020B0604020202020204" pitchFamily="34" charset="0"/>
              <a:buChar char="•"/>
            </a:pPr>
            <a:r>
              <a:rPr lang="en-US" altLang="en-US" sz="2000"/>
              <a:t>KHÔNG: </a:t>
            </a:r>
            <a:r>
              <a:rPr lang="en-US" altLang="en-US" sz="1800"/>
              <a:t>TIỂU MÁU ĐẠI THỂ, HA CAO, SUY THẬN </a:t>
            </a:r>
          </a:p>
          <a:p>
            <a:pPr lvl="2">
              <a:spcBef>
                <a:spcPts val="600"/>
              </a:spcBef>
              <a:buFont typeface="Arial" panose="020B0604020202020204" pitchFamily="34" charset="0"/>
              <a:buChar char="•"/>
            </a:pPr>
            <a:r>
              <a:rPr lang="en-US" altLang="en-US" sz="2000"/>
              <a:t>BỔ THỂ  bt </a:t>
            </a:r>
          </a:p>
          <a:p>
            <a:pPr lvl="2">
              <a:spcBef>
                <a:spcPts val="600"/>
              </a:spcBef>
              <a:buFont typeface="Arial" panose="020B0604020202020204" pitchFamily="34" charset="0"/>
              <a:buChar char="•"/>
            </a:pPr>
            <a:r>
              <a:rPr lang="en-US" altLang="en-US" sz="2000"/>
              <a:t>KHÔNG NGOÀI THẬN: MALAR RASH or PURPURA</a:t>
            </a:r>
          </a:p>
          <a:p>
            <a:pPr lvl="2">
              <a:spcBef>
                <a:spcPts val="600"/>
              </a:spcBef>
            </a:pPr>
            <a:r>
              <a:rPr lang="en-US" sz="1800" b="1">
                <a:solidFill>
                  <a:srgbClr val="00B050"/>
                </a:solidFill>
              </a:rPr>
              <a:t>Chỉ có MCD dự phòng mới tốt được, nhất là ở trẻ em phần lớn là MCD và đáp ứng 95% corticoid.</a:t>
            </a:r>
          </a:p>
          <a:p>
            <a:pPr lvl="2">
              <a:spcBef>
                <a:spcPts val="600"/>
              </a:spcBef>
            </a:pPr>
            <a:r>
              <a:rPr lang="en-US" sz="1800" b="1">
                <a:solidFill>
                  <a:srgbClr val="00B050"/>
                </a:solidFill>
              </a:rPr>
              <a:t>HCTH chỉ dùng Corticoids khi biết NP/TP, sang thương là gì?</a:t>
            </a:r>
          </a:p>
          <a:p>
            <a:pPr>
              <a:spcBef>
                <a:spcPts val="600"/>
              </a:spcBef>
              <a:buFont typeface="+mj-lt"/>
              <a:buAutoNum type="arabicPeriod" startAt="2"/>
            </a:pPr>
            <a:r>
              <a:rPr lang="vi-VN" sz="2400"/>
              <a:t>Thuần tuý hay không thuần tuý? </a:t>
            </a:r>
            <a:r>
              <a:rPr lang="vi-VN" sz="1800" b="0">
                <a:solidFill>
                  <a:srgbClr val="00B050"/>
                </a:solidFill>
              </a:rPr>
              <a:t>cái này hiện tại không còn đúng nữa do thuần tuý là chỉ tổn thương tế bào biểu bì </a:t>
            </a:r>
            <a:r>
              <a:rPr lang="en-US" sz="1800" b="0">
                <a:solidFill>
                  <a:srgbClr val="00B050"/>
                </a:solidFill>
              </a:rPr>
              <a:t> →</a:t>
            </a:r>
            <a:r>
              <a:rPr lang="vi-VN" sz="1800" b="0">
                <a:solidFill>
                  <a:srgbClr val="00B050"/>
                </a:solidFill>
              </a:rPr>
              <a:t>tiểu đạm, còn khi đã không thuần tuý thì viêm thận là chủ yếu (ảnh hưởng lên trung mô và nội bì </a:t>
            </a:r>
            <a:r>
              <a:rPr lang="en-US" sz="1800" b="0">
                <a:solidFill>
                  <a:srgbClr val="00B050"/>
                </a:solidFill>
              </a:rPr>
              <a:t>→</a:t>
            </a:r>
            <a:r>
              <a:rPr lang="vi-VN" sz="1800" b="0">
                <a:solidFill>
                  <a:srgbClr val="00B050"/>
                </a:solidFill>
              </a:rPr>
              <a:t>tiểu máu, cao huyêt áp, suy thận.</a:t>
            </a:r>
            <a:endParaRPr lang="en-US" sz="2000" b="0">
              <a:solidFill>
                <a:srgbClr val="00B050"/>
              </a:solidFill>
            </a:endParaRPr>
          </a:p>
          <a:p>
            <a:pPr>
              <a:spcBef>
                <a:spcPts val="600"/>
              </a:spcBef>
              <a:buFont typeface="+mj-lt"/>
              <a:buAutoNum type="arabicPeriod" startAt="2"/>
            </a:pPr>
            <a:r>
              <a:rPr lang="vi-VN" sz="2400"/>
              <a:t>Biến chứng gì chưa?</a:t>
            </a:r>
            <a:endParaRPr lang="en-US"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Content Placeholder 3">
            <a:extLst>
              <a:ext uri="{FF2B5EF4-FFF2-40B4-BE49-F238E27FC236}">
                <a16:creationId xmlns:a16="http://schemas.microsoft.com/office/drawing/2014/main" id="{D933CA41-8E90-4800-852C-0B9D8ABAF3C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92" r="713"/>
          <a:stretch/>
        </p:blipFill>
        <p:spPr>
          <a:xfrm>
            <a:off x="1546302" y="50199"/>
            <a:ext cx="9099396" cy="6757601"/>
          </a:xfrm>
        </p:spPr>
      </p:pic>
      <p:grpSp>
        <p:nvGrpSpPr>
          <p:cNvPr id="4" name="Group 3">
            <a:extLst>
              <a:ext uri="{FF2B5EF4-FFF2-40B4-BE49-F238E27FC236}">
                <a16:creationId xmlns:a16="http://schemas.microsoft.com/office/drawing/2014/main" id="{902C9F54-321B-406B-BCCF-0ACD0FDA6F65}"/>
              </a:ext>
            </a:extLst>
          </p:cNvPr>
          <p:cNvGrpSpPr/>
          <p:nvPr/>
        </p:nvGrpSpPr>
        <p:grpSpPr>
          <a:xfrm>
            <a:off x="2765502" y="2106909"/>
            <a:ext cx="5895278" cy="4249286"/>
            <a:chOff x="2765502" y="2106909"/>
            <a:chExt cx="5895278" cy="4249286"/>
          </a:xfrm>
        </p:grpSpPr>
        <p:sp>
          <p:nvSpPr>
            <p:cNvPr id="2" name="Rectangle 1">
              <a:extLst>
                <a:ext uri="{FF2B5EF4-FFF2-40B4-BE49-F238E27FC236}">
                  <a16:creationId xmlns:a16="http://schemas.microsoft.com/office/drawing/2014/main" id="{84652CA5-73F7-4D92-9A84-270B502D9BAF}"/>
                </a:ext>
              </a:extLst>
            </p:cNvPr>
            <p:cNvSpPr/>
            <p:nvPr/>
          </p:nvSpPr>
          <p:spPr>
            <a:xfrm>
              <a:off x="2913577" y="2106909"/>
              <a:ext cx="3308804" cy="70788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US" sz="2000"/>
                <a:t>3 thể của HCTH nguyên phát: MCD, MCGN, MESP-GN</a:t>
              </a:r>
            </a:p>
          </p:txBody>
        </p:sp>
        <p:sp>
          <p:nvSpPr>
            <p:cNvPr id="3" name="Oval 2">
              <a:extLst>
                <a:ext uri="{FF2B5EF4-FFF2-40B4-BE49-F238E27FC236}">
                  <a16:creationId xmlns:a16="http://schemas.microsoft.com/office/drawing/2014/main" id="{F2A1082C-03DF-4462-879C-1AA37A023781}"/>
                </a:ext>
              </a:extLst>
            </p:cNvPr>
            <p:cNvSpPr/>
            <p:nvPr/>
          </p:nvSpPr>
          <p:spPr>
            <a:xfrm>
              <a:off x="2765502" y="5910146"/>
              <a:ext cx="334537" cy="44604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565D0D09-D266-4420-A772-AC2119F57A50}"/>
                </a:ext>
              </a:extLst>
            </p:cNvPr>
            <p:cNvSpPr/>
            <p:nvPr/>
          </p:nvSpPr>
          <p:spPr>
            <a:xfrm>
              <a:off x="8326243" y="5884126"/>
              <a:ext cx="334537" cy="44604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a:extLst>
              <a:ext uri="{FF2B5EF4-FFF2-40B4-BE49-F238E27FC236}">
                <a16:creationId xmlns:a16="http://schemas.microsoft.com/office/drawing/2014/main" id="{F6B5CD0C-3F7C-45A4-9200-64C3D3123896}"/>
              </a:ext>
            </a:extLst>
          </p:cNvPr>
          <p:cNvSpPr>
            <a:spLocks noGrp="1"/>
          </p:cNvSpPr>
          <p:nvPr>
            <p:ph type="body" idx="1"/>
          </p:nvPr>
        </p:nvSpPr>
        <p:spPr>
          <a:xfrm>
            <a:off x="1096434" y="1088986"/>
            <a:ext cx="10433926" cy="3579812"/>
          </a:xfrm>
        </p:spPr>
        <p:txBody>
          <a:bodyPr/>
          <a:lstStyle/>
          <a:p>
            <a:r>
              <a:rPr lang="en-US" sz="2800">
                <a:solidFill>
                  <a:srgbClr val="C00000"/>
                </a:solidFill>
              </a:rPr>
              <a:t>Điều trị lần đầu: HCTH NGUYÊN PHÁT NGHI TỐI THIỂU:</a:t>
            </a:r>
          </a:p>
          <a:p>
            <a:r>
              <a:rPr lang="en-US" sz="2800"/>
              <a:t>                                                     </a:t>
            </a:r>
            <a:r>
              <a:rPr lang="en-US" sz="2800">
                <a:highlight>
                  <a:srgbClr val="FFFF00"/>
                </a:highlight>
              </a:rPr>
              <a:t>Phác đồ 6-6</a:t>
            </a:r>
          </a:p>
          <a:p>
            <a:pPr marL="457200" indent="-457200">
              <a:buFont typeface="Wingdings" panose="05000000000000000000" pitchFamily="2" charset="2"/>
              <a:buChar char="w"/>
            </a:pPr>
            <a:r>
              <a:rPr lang="en-US" sz="2800">
                <a:sym typeface="Wingdings" panose="05000000000000000000" pitchFamily="2" charset="2"/>
              </a:rPr>
              <a:t>6 tuần tấn công:	</a:t>
            </a:r>
            <a:r>
              <a:rPr lang="en-US" sz="2800">
                <a:highlight>
                  <a:srgbClr val="00FF00"/>
                </a:highlight>
                <a:sym typeface="Wingdings" panose="05000000000000000000" pitchFamily="2" charset="2"/>
              </a:rPr>
              <a:t>Prednisone 2mg/kg/ngày</a:t>
            </a:r>
          </a:p>
          <a:p>
            <a:pPr marL="0" indent="0"/>
            <a:r>
              <a:rPr lang="en-US" sz="2800"/>
              <a:t>				1 lần sáng uống sau ăn.</a:t>
            </a:r>
          </a:p>
          <a:p>
            <a:pPr marL="457200" indent="-457200">
              <a:buFont typeface="Arial" panose="020B0604020202020204" pitchFamily="34" charset="0"/>
              <a:buChar char="•"/>
            </a:pPr>
            <a:r>
              <a:rPr lang="en-US" sz="2800">
                <a:sym typeface="Wingdings" panose="05000000000000000000" pitchFamily="2" charset="2"/>
              </a:rPr>
              <a:t>6 tuần cách ngày: 	</a:t>
            </a:r>
            <a:r>
              <a:rPr lang="en-US" sz="2800">
                <a:highlight>
                  <a:srgbClr val="00FFFF"/>
                </a:highlight>
                <a:sym typeface="Wingdings" panose="05000000000000000000" pitchFamily="2" charset="2"/>
              </a:rPr>
              <a:t>Prednisone 1,5mg/kg/cách ngày</a:t>
            </a:r>
          </a:p>
          <a:p>
            <a:pPr marL="0" indent="0"/>
            <a:r>
              <a:rPr lang="en-US" sz="2800">
                <a:sym typeface="Wingdings" panose="05000000000000000000" pitchFamily="2" charset="2"/>
              </a:rPr>
              <a:t>				</a:t>
            </a:r>
            <a:r>
              <a:rPr lang="en-US" sz="2800"/>
              <a:t>Uống 1 lần duy nhất vào buổi sáng sau ăn.</a:t>
            </a:r>
          </a:p>
        </p:txBody>
      </p:sp>
      <p:sp>
        <p:nvSpPr>
          <p:cNvPr id="6" name="Title 1">
            <a:extLst>
              <a:ext uri="{FF2B5EF4-FFF2-40B4-BE49-F238E27FC236}">
                <a16:creationId xmlns:a16="http://schemas.microsoft.com/office/drawing/2014/main" id="{C4EDD449-EB66-4B01-8BA5-1331B466B610}"/>
              </a:ext>
            </a:extLst>
          </p:cNvPr>
          <p:cNvSpPr>
            <a:spLocks noGrp="1"/>
          </p:cNvSpPr>
          <p:nvPr>
            <p:ph type="title"/>
          </p:nvPr>
        </p:nvSpPr>
        <p:spPr>
          <a:xfrm>
            <a:off x="1096963" y="365125"/>
            <a:ext cx="10028237" cy="549275"/>
          </a:xfrm>
        </p:spPr>
        <p:txBody>
          <a:bodyPr/>
          <a:lstStyle/>
          <a:p>
            <a:r>
              <a:rPr lang="en-US" b="1" u="sng" dirty="0"/>
              <a:t>4. ĐIỀU TRỊ : </a:t>
            </a:r>
          </a:p>
        </p:txBody>
      </p:sp>
      <p:sp>
        <p:nvSpPr>
          <p:cNvPr id="4" name="Rectangle 3">
            <a:extLst>
              <a:ext uri="{FF2B5EF4-FFF2-40B4-BE49-F238E27FC236}">
                <a16:creationId xmlns:a16="http://schemas.microsoft.com/office/drawing/2014/main" id="{43C53296-512A-4C79-A520-F5A9935E19D3}"/>
              </a:ext>
            </a:extLst>
          </p:cNvPr>
          <p:cNvSpPr/>
          <p:nvPr/>
        </p:nvSpPr>
        <p:spPr>
          <a:xfrm>
            <a:off x="1230350" y="4314855"/>
            <a:ext cx="7445298" cy="70788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vi-VN" sz="2000"/>
              <a:t>Phác đồ 6-6 đang là trend (Y6 chỉ nhớ cái này).</a:t>
            </a:r>
          </a:p>
          <a:p>
            <a:r>
              <a:rPr lang="vi-VN" sz="2000"/>
              <a:t>Sau 12w thì có thể ngưng ngay (Mỹ) hoặc giảm liều dần (kdigo)</a:t>
            </a:r>
            <a:endParaRPr lang="en-US"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hape 186">
            <a:extLst>
              <a:ext uri="{FF2B5EF4-FFF2-40B4-BE49-F238E27FC236}">
                <a16:creationId xmlns:a16="http://schemas.microsoft.com/office/drawing/2014/main" id="{2FE4561F-0826-4352-B91C-40F7E176ED46}"/>
              </a:ext>
            </a:extLst>
          </p:cNvPr>
          <p:cNvSpPr>
            <a:spLocks noGrp="1"/>
          </p:cNvSpPr>
          <p:nvPr>
            <p:ph type="title"/>
          </p:nvPr>
        </p:nvSpPr>
        <p:spPr>
          <a:xfrm>
            <a:off x="880946" y="76200"/>
            <a:ext cx="10192215" cy="914400"/>
          </a:xfrm>
          <a:solidFill>
            <a:srgbClr val="002060"/>
          </a:solidFill>
        </p:spPr>
        <p:txBody>
          <a:bodyPr vert="horz" lIns="45699" tIns="45699" rIns="45699" bIns="45699" rtlCol="0" anchor="ctr">
            <a:noAutofit/>
          </a:bodyPr>
          <a:lstStyle/>
          <a:p>
            <a:pPr eaLnBrk="1" hangingPunct="1">
              <a:defRPr/>
            </a:pPr>
            <a:r>
              <a:rPr lang="en-US" sz="2400">
                <a:solidFill>
                  <a:srgbClr val="FFFFFF"/>
                </a:solidFill>
                <a:latin typeface="Arial" charset="0"/>
                <a:ea typeface="ＭＳ Ｐゴシック" charset="0"/>
                <a:cs typeface="Arial" charset="0"/>
                <a:sym typeface="Arial" charset="0"/>
              </a:rPr>
              <a:t>Regimens for steroid treatment of first episode of SSNS</a:t>
            </a:r>
          </a:p>
        </p:txBody>
      </p:sp>
      <p:sp>
        <p:nvSpPr>
          <p:cNvPr id="187" name="Shape 187">
            <a:extLst>
              <a:ext uri="{FF2B5EF4-FFF2-40B4-BE49-F238E27FC236}">
                <a16:creationId xmlns:a16="http://schemas.microsoft.com/office/drawing/2014/main" id="{CDFEE694-3366-45F8-AA44-A9FA77962E8E}"/>
              </a:ext>
            </a:extLst>
          </p:cNvPr>
          <p:cNvSpPr>
            <a:spLocks noGrp="1"/>
          </p:cNvSpPr>
          <p:nvPr>
            <p:ph type="body" idx="1"/>
          </p:nvPr>
        </p:nvSpPr>
        <p:spPr>
          <a:xfrm>
            <a:off x="516673" y="990600"/>
            <a:ext cx="11158653" cy="4038600"/>
          </a:xfrm>
        </p:spPr>
        <p:txBody>
          <a:bodyPr vert="horz" wrap="square" lIns="45699" tIns="45699" rIns="45699" bIns="45699" numCol="1" anchor="t" anchorCtr="0" compatLnSpc="1">
            <a:prstTxWarp prst="textNoShape">
              <a:avLst/>
            </a:prstTxWarp>
            <a:normAutofit/>
          </a:bodyPr>
          <a:lstStyle/>
          <a:p>
            <a:pPr eaLnBrk="1" fontAlgn="auto" hangingPunct="1">
              <a:spcBef>
                <a:spcPts val="0"/>
              </a:spcBef>
              <a:spcAft>
                <a:spcPts val="0"/>
              </a:spcAft>
              <a:buFont typeface="Trebuchet MS"/>
              <a:buChar char="•"/>
              <a:defRPr sz="2800">
                <a:latin typeface="Calibri"/>
                <a:ea typeface="Calibri"/>
                <a:cs typeface="Calibri"/>
                <a:sym typeface="Calibri"/>
              </a:defRPr>
            </a:pPr>
            <a:r>
              <a:rPr sz="3600">
                <a:ea typeface="Calibri"/>
                <a:cs typeface="Calibri"/>
                <a:sym typeface="Calibri"/>
              </a:rPr>
              <a:t>I</a:t>
            </a:r>
            <a:r>
              <a:rPr sz="2400">
                <a:ea typeface="Calibri"/>
                <a:cs typeface="Calibri"/>
                <a:sym typeface="Calibri"/>
              </a:rPr>
              <a:t>SKDC regimen 1966</a:t>
            </a:r>
          </a:p>
          <a:p>
            <a:pPr marL="742950" lvl="1" indent="-247650" eaLnBrk="1" fontAlgn="auto" hangingPunct="1">
              <a:spcBef>
                <a:spcPts val="400"/>
              </a:spcBef>
              <a:spcAft>
                <a:spcPts val="0"/>
              </a:spcAft>
              <a:buFont typeface="Trebuchet MS"/>
              <a:buChar char="–"/>
              <a:defRPr sz="1800">
                <a:latin typeface="Calibri"/>
                <a:ea typeface="Calibri"/>
                <a:cs typeface="Calibri"/>
                <a:sym typeface="Calibri"/>
              </a:defRPr>
            </a:pPr>
            <a:r>
              <a:rPr sz="2400">
                <a:ea typeface="Calibri"/>
                <a:cs typeface="Calibri"/>
                <a:sym typeface="Calibri"/>
              </a:rPr>
              <a:t>Prednisolone at 60mg/m</a:t>
            </a:r>
            <a:r>
              <a:rPr sz="2400" baseline="30000">
                <a:ea typeface="Calibri"/>
                <a:cs typeface="Calibri"/>
                <a:sym typeface="Calibri"/>
              </a:rPr>
              <a:t>2</a:t>
            </a:r>
            <a:r>
              <a:rPr sz="2400">
                <a:ea typeface="Calibri"/>
                <a:cs typeface="Calibri"/>
                <a:sym typeface="Calibri"/>
              </a:rPr>
              <a:t>/day (max 80mg) for 4 weeks</a:t>
            </a:r>
            <a:endParaRPr sz="3600">
              <a:ea typeface="Calibri"/>
              <a:cs typeface="Calibri"/>
              <a:sym typeface="Calibri"/>
            </a:endParaRPr>
          </a:p>
          <a:p>
            <a:pPr marL="742950" lvl="1" indent="-247650" eaLnBrk="1" fontAlgn="auto" hangingPunct="1">
              <a:spcBef>
                <a:spcPts val="400"/>
              </a:spcBef>
              <a:spcAft>
                <a:spcPts val="0"/>
              </a:spcAft>
              <a:buFont typeface="Trebuchet MS"/>
              <a:buChar char="–"/>
              <a:defRPr sz="1800">
                <a:latin typeface="Calibri"/>
                <a:ea typeface="Calibri"/>
                <a:cs typeface="Calibri"/>
                <a:sym typeface="Calibri"/>
              </a:defRPr>
            </a:pPr>
            <a:r>
              <a:rPr sz="2400">
                <a:ea typeface="Calibri"/>
                <a:cs typeface="Calibri"/>
                <a:sym typeface="Calibri"/>
              </a:rPr>
              <a:t>Prednisolone at 40mg/m</a:t>
            </a:r>
            <a:r>
              <a:rPr sz="2400" baseline="30000">
                <a:ea typeface="Calibri"/>
                <a:cs typeface="Calibri"/>
                <a:sym typeface="Calibri"/>
              </a:rPr>
              <a:t>2</a:t>
            </a:r>
            <a:r>
              <a:rPr sz="2400">
                <a:ea typeface="Calibri"/>
                <a:cs typeface="Calibri"/>
                <a:sym typeface="Calibri"/>
              </a:rPr>
              <a:t>/day (max 60mg) for 3 of 7 days for 4 weeks</a:t>
            </a:r>
            <a:endParaRPr sz="3600">
              <a:ea typeface="Calibri"/>
              <a:cs typeface="Calibri"/>
              <a:sym typeface="Calibri"/>
            </a:endParaRPr>
          </a:p>
          <a:p>
            <a:pPr indent="-279400" eaLnBrk="1" fontAlgn="auto" hangingPunct="1">
              <a:spcBef>
                <a:spcPts val="500"/>
              </a:spcBef>
              <a:spcAft>
                <a:spcPts val="0"/>
              </a:spcAft>
              <a:buFont typeface="Trebuchet MS"/>
              <a:buChar char="•"/>
              <a:defRPr sz="1800">
                <a:latin typeface="Calibri"/>
                <a:ea typeface="Calibri"/>
                <a:cs typeface="Calibri"/>
                <a:sym typeface="Calibri"/>
              </a:defRPr>
            </a:pPr>
            <a:r>
              <a:rPr sz="2400">
                <a:ea typeface="Calibri"/>
                <a:cs typeface="Calibri"/>
                <a:sym typeface="Calibri"/>
              </a:rPr>
              <a:t>APN regimen 1979</a:t>
            </a:r>
          </a:p>
          <a:p>
            <a:pPr marL="742950" lvl="1" indent="-247650" eaLnBrk="1" fontAlgn="auto" hangingPunct="1">
              <a:spcBef>
                <a:spcPts val="400"/>
              </a:spcBef>
              <a:spcAft>
                <a:spcPts val="0"/>
              </a:spcAft>
              <a:buFont typeface="Trebuchet MS"/>
              <a:buChar char="–"/>
              <a:defRPr sz="1800">
                <a:latin typeface="Calibri"/>
                <a:ea typeface="Calibri"/>
                <a:cs typeface="Calibri"/>
                <a:sym typeface="Calibri"/>
              </a:defRPr>
            </a:pPr>
            <a:r>
              <a:rPr sz="2400">
                <a:ea typeface="Calibri"/>
                <a:cs typeface="Calibri"/>
                <a:sym typeface="Calibri"/>
              </a:rPr>
              <a:t>Prednisolone at 60mg/m</a:t>
            </a:r>
            <a:r>
              <a:rPr sz="2400" baseline="30000">
                <a:ea typeface="Calibri"/>
                <a:cs typeface="Calibri"/>
                <a:sym typeface="Calibri"/>
              </a:rPr>
              <a:t>2</a:t>
            </a:r>
            <a:r>
              <a:rPr sz="2400">
                <a:ea typeface="Calibri"/>
                <a:cs typeface="Calibri"/>
                <a:sym typeface="Calibri"/>
              </a:rPr>
              <a:t>/day (max 80mg) for 4 weeks</a:t>
            </a:r>
            <a:endParaRPr sz="3600">
              <a:ea typeface="Calibri"/>
              <a:cs typeface="Calibri"/>
              <a:sym typeface="Calibri"/>
            </a:endParaRPr>
          </a:p>
          <a:p>
            <a:pPr marL="742950" lvl="1" indent="-247650" eaLnBrk="1" fontAlgn="auto" hangingPunct="1">
              <a:spcBef>
                <a:spcPts val="400"/>
              </a:spcBef>
              <a:spcAft>
                <a:spcPts val="0"/>
              </a:spcAft>
              <a:buFont typeface="Trebuchet MS"/>
              <a:buChar char="–"/>
              <a:defRPr sz="1800">
                <a:latin typeface="Calibri"/>
                <a:ea typeface="Calibri"/>
                <a:cs typeface="Calibri"/>
                <a:sym typeface="Calibri"/>
              </a:defRPr>
            </a:pPr>
            <a:r>
              <a:rPr sz="2400">
                <a:ea typeface="Calibri"/>
                <a:cs typeface="Calibri"/>
                <a:sym typeface="Calibri"/>
              </a:rPr>
              <a:t>Prednisolone at 40mg/m</a:t>
            </a:r>
            <a:r>
              <a:rPr sz="2400" baseline="30000">
                <a:ea typeface="Calibri"/>
                <a:cs typeface="Calibri"/>
                <a:sym typeface="Calibri"/>
              </a:rPr>
              <a:t>2</a:t>
            </a:r>
            <a:r>
              <a:rPr sz="2400">
                <a:ea typeface="Calibri"/>
                <a:cs typeface="Calibri"/>
                <a:sym typeface="Calibri"/>
              </a:rPr>
              <a:t>/day (max 60mg) given on alternate mornings for 4 weeks</a:t>
            </a:r>
            <a:endParaRPr sz="3600">
              <a:ea typeface="Calibri"/>
              <a:cs typeface="Calibri"/>
              <a:sym typeface="Calibri"/>
            </a:endParaRPr>
          </a:p>
          <a:p>
            <a:pPr indent="-279400" eaLnBrk="1" fontAlgn="auto" hangingPunct="1">
              <a:spcBef>
                <a:spcPts val="500"/>
              </a:spcBef>
              <a:spcAft>
                <a:spcPts val="0"/>
              </a:spcAft>
              <a:buFont typeface="Trebuchet MS"/>
              <a:buChar char="•"/>
              <a:defRPr sz="1800">
                <a:latin typeface="Calibri"/>
                <a:ea typeface="Calibri"/>
                <a:cs typeface="Calibri"/>
                <a:sym typeface="Calibri"/>
              </a:defRPr>
            </a:pPr>
            <a:r>
              <a:rPr sz="2400">
                <a:ea typeface="Calibri"/>
                <a:cs typeface="Calibri"/>
                <a:sym typeface="Calibri"/>
              </a:rPr>
              <a:t>APN regimen 1993</a:t>
            </a:r>
          </a:p>
          <a:p>
            <a:pPr marL="742950" lvl="1" indent="-247650" eaLnBrk="1" fontAlgn="auto" hangingPunct="1">
              <a:spcBef>
                <a:spcPts val="400"/>
              </a:spcBef>
              <a:spcAft>
                <a:spcPts val="0"/>
              </a:spcAft>
              <a:buFont typeface="Trebuchet MS"/>
              <a:buChar char="–"/>
              <a:defRPr sz="1800">
                <a:latin typeface="Calibri"/>
                <a:ea typeface="Calibri"/>
                <a:cs typeface="Calibri"/>
                <a:sym typeface="Calibri"/>
              </a:defRPr>
            </a:pPr>
            <a:r>
              <a:rPr sz="2400">
                <a:ea typeface="Calibri"/>
                <a:cs typeface="Calibri"/>
                <a:sym typeface="Calibri"/>
              </a:rPr>
              <a:t>Prednisolone at 60mg/m</a:t>
            </a:r>
            <a:r>
              <a:rPr sz="2400" baseline="30000">
                <a:ea typeface="Calibri"/>
                <a:cs typeface="Calibri"/>
                <a:sym typeface="Calibri"/>
              </a:rPr>
              <a:t>2</a:t>
            </a:r>
            <a:r>
              <a:rPr sz="2400">
                <a:ea typeface="Calibri"/>
                <a:cs typeface="Calibri"/>
                <a:sym typeface="Calibri"/>
              </a:rPr>
              <a:t>/day (max 80mg) for 6 weeks</a:t>
            </a:r>
            <a:endParaRPr sz="3600">
              <a:ea typeface="Calibri"/>
              <a:cs typeface="Calibri"/>
              <a:sym typeface="Calibri"/>
            </a:endParaRPr>
          </a:p>
          <a:p>
            <a:pPr marL="742950" lvl="1" indent="-247650" eaLnBrk="1" fontAlgn="auto" hangingPunct="1">
              <a:spcBef>
                <a:spcPts val="400"/>
              </a:spcBef>
              <a:spcAft>
                <a:spcPts val="0"/>
              </a:spcAft>
              <a:buFont typeface="Trebuchet MS"/>
              <a:buChar char="–"/>
              <a:defRPr sz="1800">
                <a:latin typeface="Calibri"/>
                <a:ea typeface="Calibri"/>
                <a:cs typeface="Calibri"/>
                <a:sym typeface="Calibri"/>
              </a:defRPr>
            </a:pPr>
            <a:r>
              <a:rPr sz="2400">
                <a:ea typeface="Calibri"/>
                <a:cs typeface="Calibri"/>
                <a:sym typeface="Calibri"/>
              </a:rPr>
              <a:t>Prednisolone at 40mg/m</a:t>
            </a:r>
            <a:r>
              <a:rPr sz="2400" baseline="30000">
                <a:ea typeface="Calibri"/>
                <a:cs typeface="Calibri"/>
                <a:sym typeface="Calibri"/>
              </a:rPr>
              <a:t>2</a:t>
            </a:r>
            <a:r>
              <a:rPr sz="2400">
                <a:ea typeface="Calibri"/>
                <a:cs typeface="Calibri"/>
                <a:sym typeface="Calibri"/>
              </a:rPr>
              <a:t>/day (max 60mg) on alternate mornings for 6 weeks</a:t>
            </a:r>
          </a:p>
        </p:txBody>
      </p:sp>
    </p:spTree>
  </p:cSld>
  <p:clrMapOvr>
    <a:masterClrMapping/>
  </p:clrMapOvr>
  <p:transition>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hape 203">
            <a:extLst>
              <a:ext uri="{FF2B5EF4-FFF2-40B4-BE49-F238E27FC236}">
                <a16:creationId xmlns:a16="http://schemas.microsoft.com/office/drawing/2014/main" id="{BFB41982-5021-4FAA-B852-F6F1DBE1E685}"/>
              </a:ext>
            </a:extLst>
          </p:cNvPr>
          <p:cNvSpPr>
            <a:spLocks noGrp="1"/>
          </p:cNvSpPr>
          <p:nvPr>
            <p:ph type="title"/>
          </p:nvPr>
        </p:nvSpPr>
        <p:spPr>
          <a:xfrm>
            <a:off x="1828800" y="148683"/>
            <a:ext cx="8153400" cy="721112"/>
          </a:xfrm>
        </p:spPr>
        <p:txBody>
          <a:bodyPr vert="horz" lIns="45699" tIns="45699" rIns="45699" bIns="45699" rtlCol="0" anchor="ctr">
            <a:normAutofit/>
          </a:bodyPr>
          <a:lstStyle/>
          <a:p>
            <a:pPr algn="ctr" defTabSz="649223" eaLnBrk="1" fontAlgn="auto" hangingPunct="1">
              <a:spcBef>
                <a:spcPts val="0"/>
              </a:spcBef>
              <a:spcAft>
                <a:spcPts val="0"/>
              </a:spcAft>
              <a:defRPr sz="1703">
                <a:solidFill>
                  <a:srgbClr val="070955"/>
                </a:solidFill>
                <a:latin typeface="Arial"/>
                <a:ea typeface="Arial"/>
                <a:cs typeface="Arial"/>
                <a:sym typeface="Arial"/>
              </a:defRPr>
            </a:pPr>
            <a:r>
              <a:rPr sz="1703">
                <a:solidFill>
                  <a:srgbClr val="070955"/>
                </a:solidFill>
                <a:latin typeface="Arial"/>
                <a:ea typeface="Arial"/>
                <a:cs typeface="Arial"/>
                <a:sym typeface="Arial"/>
              </a:rPr>
              <a:t>Increased duration of prednisolone does not reduce risk of frequently relapsing SSNS- dose not duration is the factor</a:t>
            </a:r>
          </a:p>
        </p:txBody>
      </p:sp>
      <p:pic>
        <p:nvPicPr>
          <p:cNvPr id="46082" name="image01.png">
            <a:extLst>
              <a:ext uri="{FF2B5EF4-FFF2-40B4-BE49-F238E27FC236}">
                <a16:creationId xmlns:a16="http://schemas.microsoft.com/office/drawing/2014/main" id="{F8545E74-63F7-4DDC-BBA2-44F8FF530D8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61370" y="869794"/>
            <a:ext cx="7554351" cy="5988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46083" name="Shape 205">
            <a:extLst>
              <a:ext uri="{FF2B5EF4-FFF2-40B4-BE49-F238E27FC236}">
                <a16:creationId xmlns:a16="http://schemas.microsoft.com/office/drawing/2014/main" id="{9D93291C-D4E1-401C-825D-8B55DDE5986A}"/>
              </a:ext>
            </a:extLst>
          </p:cNvPr>
          <p:cNvSpPr>
            <a:spLocks noChangeArrowheads="1"/>
          </p:cNvSpPr>
          <p:nvPr/>
        </p:nvSpPr>
        <p:spPr bwMode="auto">
          <a:xfrm>
            <a:off x="558490" y="6339429"/>
            <a:ext cx="254061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45719" rIns="45719">
            <a:spAutoFit/>
          </a:bodyPr>
          <a:lstStyle>
            <a:lvl1pPr>
              <a:defRPr sz="2400">
                <a:solidFill>
                  <a:schemeClr val="tx1"/>
                </a:solidFill>
                <a:latin typeface="Calibri" panose="020F0502020204030204" pitchFamily="34" charset="0"/>
                <a:ea typeface="MS PGothic" panose="020B0600070205080204" pitchFamily="34" charset="-128"/>
              </a:defRPr>
            </a:lvl1pPr>
            <a:lvl2pPr marL="742950" indent="-285750">
              <a:defRPr sz="2400">
                <a:solidFill>
                  <a:schemeClr val="tx1"/>
                </a:solidFill>
                <a:latin typeface="Calibri" panose="020F0502020204030204" pitchFamily="34" charset="0"/>
                <a:ea typeface="MS PGothic" panose="020B0600070205080204" pitchFamily="34" charset="-128"/>
              </a:defRPr>
            </a:lvl2pPr>
            <a:lvl3pPr marL="1143000" indent="-228600">
              <a:defRPr sz="2400">
                <a:solidFill>
                  <a:schemeClr val="tx1"/>
                </a:solidFill>
                <a:latin typeface="Calibri" panose="020F0502020204030204" pitchFamily="34" charset="0"/>
                <a:ea typeface="MS PGothic" panose="020B0600070205080204" pitchFamily="34" charset="-128"/>
              </a:defRPr>
            </a:lvl3pPr>
            <a:lvl4pPr marL="1600200" indent="-228600">
              <a:defRPr sz="2400">
                <a:solidFill>
                  <a:schemeClr val="tx1"/>
                </a:solidFill>
                <a:latin typeface="Calibri" panose="020F0502020204030204" pitchFamily="34" charset="0"/>
                <a:ea typeface="MS PGothic" panose="020B0600070205080204" pitchFamily="34" charset="-128"/>
              </a:defRPr>
            </a:lvl4pPr>
            <a:lvl5pPr marL="2057400" indent="-22860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fontAlgn="base" hangingPunct="0">
              <a:spcBef>
                <a:spcPct val="0"/>
              </a:spcBef>
              <a:spcAft>
                <a:spcPct val="0"/>
              </a:spcAft>
            </a:pPr>
            <a:r>
              <a:rPr lang="en-US" altLang="en-US" sz="1800">
                <a:solidFill>
                  <a:srgbClr val="000000"/>
                </a:solidFill>
              </a:rPr>
              <a:t>Teeninga et al. JASN 2013</a:t>
            </a:r>
          </a:p>
        </p:txBody>
      </p:sp>
    </p:spTree>
  </p:cSld>
  <p:clrMapOvr>
    <a:masterClrMapping/>
  </p:clrMapOvr>
  <p:transition>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13DE0D25-2078-484B-80A7-702E582061AF}"/>
              </a:ext>
            </a:extLst>
          </p:cNvPr>
          <p:cNvSpPr>
            <a:spLocks noGrp="1" noChangeArrowheads="1"/>
          </p:cNvSpPr>
          <p:nvPr>
            <p:ph type="title"/>
          </p:nvPr>
        </p:nvSpPr>
        <p:spPr bwMode="auto">
          <a:xfrm>
            <a:off x="1081616" y="275916"/>
            <a:ext cx="10028767" cy="549275"/>
          </a:xfrm>
        </p:spPr>
        <p:txBody>
          <a:bodyPr wrap="square" numCol="1" anchorCtr="0" compatLnSpc="1">
            <a:prstTxWarp prst="textNoShape">
              <a:avLst/>
            </a:prstTxWarp>
          </a:bodyPr>
          <a:lstStyle/>
          <a:p>
            <a:pPr eaLnBrk="1" hangingPunct="1"/>
            <a:r>
              <a:rPr lang="en-US" altLang="en-US" cap="none" dirty="0">
                <a:solidFill>
                  <a:srgbClr val="0000FF"/>
                </a:solidFill>
              </a:rPr>
              <a:t> </a:t>
            </a:r>
            <a:r>
              <a:rPr lang="en-US" altLang="en-US" cap="none">
                <a:solidFill>
                  <a:srgbClr val="0000FF"/>
                </a:solidFill>
              </a:rPr>
              <a:t>4.2 ĐIỀU TRỊ TÁI PHÁT</a:t>
            </a:r>
            <a:endParaRPr lang="en-US" altLang="en-US" cap="none" dirty="0">
              <a:solidFill>
                <a:srgbClr val="0000FF"/>
              </a:solidFill>
            </a:endParaRPr>
          </a:p>
        </p:txBody>
      </p:sp>
      <p:sp>
        <p:nvSpPr>
          <p:cNvPr id="48130" name="Rectangle 3">
            <a:extLst>
              <a:ext uri="{FF2B5EF4-FFF2-40B4-BE49-F238E27FC236}">
                <a16:creationId xmlns:a16="http://schemas.microsoft.com/office/drawing/2014/main" id="{056C6E88-BDE6-404A-AC20-E8E2C88CDD52}"/>
              </a:ext>
            </a:extLst>
          </p:cNvPr>
          <p:cNvSpPr>
            <a:spLocks noGrp="1"/>
          </p:cNvSpPr>
          <p:nvPr>
            <p:ph type="body" idx="1"/>
          </p:nvPr>
        </p:nvSpPr>
        <p:spPr>
          <a:xfrm>
            <a:off x="185854" y="724830"/>
            <a:ext cx="11820292" cy="4326672"/>
          </a:xfrm>
        </p:spPr>
        <p:txBody>
          <a:bodyPr/>
          <a:lstStyle/>
          <a:p>
            <a:r>
              <a:rPr lang="en-US" sz="3200" i="1" u="sng">
                <a:solidFill>
                  <a:srgbClr val="C00000"/>
                </a:solidFill>
                <a:latin typeface="+mj-lt"/>
              </a:rPr>
              <a:t>4.2.1 Tái phát lần đầu:</a:t>
            </a:r>
          </a:p>
          <a:p>
            <a:pPr lvl="0">
              <a:buFont typeface="Arial" panose="020B0604020202020204" pitchFamily="34" charset="0"/>
              <a:buChar char="•"/>
            </a:pPr>
            <a:r>
              <a:rPr lang="en-US" sz="2400" b="0">
                <a:solidFill>
                  <a:srgbClr val="002060"/>
                </a:solidFill>
                <a:latin typeface="+mj-lt"/>
              </a:rPr>
              <a:t>100 bé HCTH </a:t>
            </a:r>
            <a:r>
              <a:rPr lang="vi-VN" sz="2400" b="0">
                <a:solidFill>
                  <a:srgbClr val="002060"/>
                </a:solidFill>
                <a:latin typeface="+mj-lt"/>
              </a:rPr>
              <a:t>lần đầu</a:t>
            </a:r>
          </a:p>
          <a:p>
            <a:pPr lvl="3">
              <a:buFont typeface="Arial" panose="020B0604020202020204" pitchFamily="34" charset="0"/>
              <a:buChar char="•"/>
            </a:pPr>
            <a:r>
              <a:rPr lang="en-US" sz="2400">
                <a:solidFill>
                  <a:srgbClr val="002060"/>
                </a:solidFill>
                <a:latin typeface="+mj-lt"/>
              </a:rPr>
              <a:t>Đáp ứng 90</a:t>
            </a:r>
            <a:endParaRPr lang="vi-VN" sz="2400">
              <a:solidFill>
                <a:srgbClr val="002060"/>
              </a:solidFill>
              <a:latin typeface="+mj-lt"/>
            </a:endParaRPr>
          </a:p>
          <a:p>
            <a:pPr lvl="4">
              <a:buFont typeface="Arial" panose="020B0604020202020204" pitchFamily="34" charset="0"/>
              <a:buChar char="•"/>
            </a:pPr>
            <a:r>
              <a:rPr lang="en-US" sz="2400">
                <a:solidFill>
                  <a:srgbClr val="002060"/>
                </a:solidFill>
                <a:latin typeface="+mj-lt"/>
              </a:rPr>
              <a:t>10% chỉ tái phát một lần</a:t>
            </a:r>
            <a:endParaRPr lang="vi-VN" sz="2400">
              <a:solidFill>
                <a:srgbClr val="002060"/>
              </a:solidFill>
              <a:latin typeface="+mj-lt"/>
            </a:endParaRPr>
          </a:p>
          <a:p>
            <a:pPr lvl="4">
              <a:buFont typeface="Arial" panose="020B0604020202020204" pitchFamily="34" charset="0"/>
              <a:buChar char="•"/>
            </a:pPr>
            <a:r>
              <a:rPr lang="en-US" sz="2400">
                <a:solidFill>
                  <a:srgbClr val="002060"/>
                </a:solidFill>
                <a:latin typeface="+mj-lt"/>
              </a:rPr>
              <a:t>30-40% tái phát xa</a:t>
            </a:r>
            <a:endParaRPr lang="vi-VN" sz="2400">
              <a:solidFill>
                <a:srgbClr val="002060"/>
              </a:solidFill>
              <a:latin typeface="+mj-lt"/>
            </a:endParaRPr>
          </a:p>
          <a:p>
            <a:pPr lvl="4">
              <a:buFont typeface="Arial" panose="020B0604020202020204" pitchFamily="34" charset="0"/>
              <a:buChar char="•"/>
            </a:pPr>
            <a:r>
              <a:rPr lang="en-US" sz="2400">
                <a:solidFill>
                  <a:srgbClr val="002060"/>
                </a:solidFill>
                <a:latin typeface="+mj-lt"/>
              </a:rPr>
              <a:t>40-50% tái phát thường </a:t>
            </a:r>
            <a:r>
              <a:rPr lang="vi-VN" sz="2400">
                <a:solidFill>
                  <a:srgbClr val="002060"/>
                </a:solidFill>
                <a:latin typeface="+mj-lt"/>
              </a:rPr>
              <a:t>xuyên, phụ thuộc</a:t>
            </a:r>
            <a:endParaRPr lang="vi-VN" sz="2400" b="0">
              <a:solidFill>
                <a:srgbClr val="002060"/>
              </a:solidFill>
              <a:latin typeface="+mj-lt"/>
            </a:endParaRPr>
          </a:p>
          <a:p>
            <a:pPr lvl="0">
              <a:buFont typeface="Arial" panose="020B0604020202020204" pitchFamily="34" charset="0"/>
              <a:buChar char="•"/>
            </a:pPr>
            <a:r>
              <a:rPr lang="en-US" sz="2800">
                <a:latin typeface="+mj-lt"/>
              </a:rPr>
              <a:t>Dùng phác đồ: </a:t>
            </a:r>
          </a:p>
          <a:p>
            <a:pPr lvl="2">
              <a:buFont typeface="Arial" panose="020B0604020202020204" pitchFamily="34" charset="0"/>
              <a:buChar char="•"/>
            </a:pPr>
            <a:r>
              <a:rPr lang="en-US" sz="2400">
                <a:highlight>
                  <a:srgbClr val="FFFF00"/>
                </a:highlight>
                <a:latin typeface="+mj-lt"/>
              </a:rPr>
              <a:t>Prednisone 2mg/kg/ngày </a:t>
            </a:r>
            <a:r>
              <a:rPr lang="en-US" sz="2400">
                <a:latin typeface="+mj-lt"/>
              </a:rPr>
              <a:t>cho đến khi đạm niệu (-) 3 ngày liên tiếp, tối thiểu 14 ngày.</a:t>
            </a:r>
          </a:p>
          <a:p>
            <a:pPr lvl="2">
              <a:buFont typeface="Arial" panose="020B0604020202020204" pitchFamily="34" charset="0"/>
              <a:buChar char="•"/>
            </a:pPr>
            <a:r>
              <a:rPr lang="en-US" sz="2400">
                <a:latin typeface="+mj-lt"/>
              </a:rPr>
              <a:t>Sau đó: </a:t>
            </a:r>
            <a:r>
              <a:rPr lang="en-US" sz="2400">
                <a:highlight>
                  <a:srgbClr val="00FF00"/>
                </a:highlight>
                <a:latin typeface="+mj-lt"/>
              </a:rPr>
              <a:t>Prednisone 1,5 mg/kg/cách ngày, trong 4 tuần. </a:t>
            </a:r>
          </a:p>
          <a:p>
            <a:pPr lvl="2">
              <a:buFont typeface="Arial" panose="020B0604020202020204" pitchFamily="34" charset="0"/>
              <a:buChar char="•"/>
            </a:pPr>
            <a:r>
              <a:rPr lang="vi-VN" sz="2400">
                <a:latin typeface="Calibri" panose="020F0502020204030204" pitchFamily="34" charset="0"/>
                <a:cs typeface="Calibri" panose="020F0502020204030204" pitchFamily="34" charset="0"/>
              </a:rPr>
              <a:t>và sau đó giảm liều và ngưng sau 4 tuần nữa </a:t>
            </a:r>
            <a:r>
              <a:rPr lang="en-US" sz="2400" b="1" i="1">
                <a:solidFill>
                  <a:srgbClr val="00B050"/>
                </a:solidFill>
              </a:rPr>
              <a:t>(gỉam liều hay ko thì tùy)</a:t>
            </a:r>
            <a:endParaRPr lang="en-US" sz="2400" b="1" i="1">
              <a:solidFill>
                <a:srgbClr val="00B050"/>
              </a:solidFill>
              <a:highlight>
                <a:srgbClr val="00FF00"/>
              </a:highlight>
              <a:latin typeface="Calibri" panose="020F0502020204030204" pitchFamily="34" charset="0"/>
              <a:cs typeface="Calibri" panose="020F0502020204030204" pitchFamily="34" charset="0"/>
            </a:endParaRPr>
          </a:p>
          <a:p>
            <a:pPr>
              <a:buFont typeface="Arial" panose="020B0604020202020204" pitchFamily="34" charset="0"/>
              <a:buChar char="•"/>
            </a:pPr>
            <a:r>
              <a:rPr lang="en-US" sz="2800">
                <a:solidFill>
                  <a:srgbClr val="002060"/>
                </a:solidFill>
                <a:latin typeface="+mj-lt"/>
              </a:rPr>
              <a:t>Áp dụng tái phát xa lun. Thường phác đồ này dùng cho tái phát 2 lần đầu</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4F5A9885-AF16-446F-8460-364121EE01EF}"/>
              </a:ext>
            </a:extLst>
          </p:cNvPr>
          <p:cNvSpPr>
            <a:spLocks noGrp="1" noChangeArrowheads="1"/>
          </p:cNvSpPr>
          <p:nvPr>
            <p:ph type="title"/>
          </p:nvPr>
        </p:nvSpPr>
        <p:spPr bwMode="auto">
          <a:xfrm>
            <a:off x="628083" y="86346"/>
            <a:ext cx="10028767" cy="549275"/>
          </a:xfrm>
        </p:spPr>
        <p:txBody>
          <a:bodyPr wrap="square" numCol="1" anchorCtr="0" compatLnSpc="1">
            <a:prstTxWarp prst="textNoShape">
              <a:avLst/>
            </a:prstTxWarp>
          </a:bodyPr>
          <a:lstStyle/>
          <a:p>
            <a:pPr eaLnBrk="1" hangingPunct="1"/>
            <a:r>
              <a:rPr lang="en-US" altLang="en-US" sz="3200" b="1" cap="none">
                <a:solidFill>
                  <a:srgbClr val="0000FF"/>
                </a:solidFill>
              </a:rPr>
              <a:t> 4.2 ĐIỀU TRỊ TÁI PHÁT</a:t>
            </a:r>
            <a:endParaRPr lang="en-US" altLang="en-US" sz="3200" b="1" cap="none" dirty="0">
              <a:solidFill>
                <a:srgbClr val="0000FF"/>
              </a:solidFill>
              <a:latin typeface="VNI-Times" pitchFamily="2" charset="0"/>
            </a:endParaRPr>
          </a:p>
        </p:txBody>
      </p:sp>
      <p:sp>
        <p:nvSpPr>
          <p:cNvPr id="49154" name="Rectangle 3">
            <a:extLst>
              <a:ext uri="{FF2B5EF4-FFF2-40B4-BE49-F238E27FC236}">
                <a16:creationId xmlns:a16="http://schemas.microsoft.com/office/drawing/2014/main" id="{BDE4C5B2-DBD0-4A69-888E-26FF897FA0FD}"/>
              </a:ext>
            </a:extLst>
          </p:cNvPr>
          <p:cNvSpPr>
            <a:spLocks noGrp="1" noChangeArrowheads="1"/>
          </p:cNvSpPr>
          <p:nvPr>
            <p:ph type="body" idx="1"/>
          </p:nvPr>
        </p:nvSpPr>
        <p:spPr>
          <a:xfrm>
            <a:off x="178420" y="635620"/>
            <a:ext cx="12013580" cy="6136033"/>
          </a:xfrm>
        </p:spPr>
        <p:txBody>
          <a:bodyPr/>
          <a:lstStyle/>
          <a:p>
            <a:r>
              <a:rPr lang="vi-VN" sz="2400" i="1" u="sng">
                <a:solidFill>
                  <a:srgbClr val="C00000"/>
                </a:solidFill>
                <a:latin typeface="Calibri" panose="020F0502020204030204" pitchFamily="34" charset="0"/>
                <a:cs typeface="Calibri" panose="020F0502020204030204" pitchFamily="34" charset="0"/>
              </a:rPr>
              <a:t>4.2.2 Tái phát thường xuyên, hoặc lệ thuộc corticoid:</a:t>
            </a:r>
          </a:p>
          <a:p>
            <a:pPr marL="457200" indent="-457200">
              <a:buFont typeface="Arial" panose="020B0604020202020204" pitchFamily="34" charset="0"/>
              <a:buChar char="•"/>
            </a:pPr>
            <a:r>
              <a:rPr lang="en-US" sz="2400">
                <a:latin typeface="Calibri" panose="020F0502020204030204" pitchFamily="34" charset="0"/>
                <a:cs typeface="Calibri" panose="020F0502020204030204" pitchFamily="34" charset="0"/>
              </a:rPr>
              <a:t>Tái phát thường xuyên (40-50%): là tái phát &gt;2 lần/6 tháng hoặc &gt;3 lần/1năm.</a:t>
            </a:r>
          </a:p>
          <a:p>
            <a:pPr marL="457200" indent="-457200">
              <a:buFont typeface="Arial" panose="020B0604020202020204" pitchFamily="34" charset="0"/>
              <a:buChar char="•"/>
            </a:pPr>
            <a:r>
              <a:rPr lang="en-US" sz="2400">
                <a:latin typeface="Calibri" panose="020F0502020204030204" pitchFamily="34" charset="0"/>
                <a:cs typeface="Calibri" panose="020F0502020204030204" pitchFamily="34" charset="0"/>
              </a:rPr>
              <a:t>Dùng phác đồ sau:</a:t>
            </a:r>
          </a:p>
          <a:p>
            <a:pPr marL="515938" lvl="2" indent="-457200">
              <a:buFont typeface="Arial" panose="020B0604020202020204" pitchFamily="34" charset="0"/>
              <a:buChar char="•"/>
            </a:pPr>
            <a:r>
              <a:rPr lang="en-US" sz="2400">
                <a:latin typeface="Calibri" panose="020F0502020204030204" pitchFamily="34" charset="0"/>
                <a:cs typeface="Calibri" panose="020F0502020204030204" pitchFamily="34" charset="0"/>
              </a:rPr>
              <a:t>Prednisone 2mg/kg/ngày cho đến khi đạm niệu (-) 3 ngày liên tiếp</a:t>
            </a:r>
          </a:p>
          <a:p>
            <a:pPr marL="515938" lvl="2" indent="-457200">
              <a:buFont typeface="Arial" panose="020B0604020202020204" pitchFamily="34" charset="0"/>
              <a:buChar char="•"/>
            </a:pPr>
            <a:r>
              <a:rPr lang="en-US" sz="2400">
                <a:latin typeface="Calibri" panose="020F0502020204030204" pitchFamily="34" charset="0"/>
                <a:cs typeface="Calibri" panose="020F0502020204030204" pitchFamily="34" charset="0"/>
              </a:rPr>
              <a:t>Sau đó: Prednisone 1,5 mg/kg/ cách ngày, trong 4 tuần</a:t>
            </a:r>
          </a:p>
          <a:p>
            <a:pPr marL="515938" lvl="2" indent="-457200">
              <a:buFont typeface="Arial" panose="020B0604020202020204" pitchFamily="34" charset="0"/>
              <a:buChar char="•"/>
            </a:pPr>
            <a:r>
              <a:rPr lang="en-US" sz="2400">
                <a:latin typeface="Calibri" panose="020F0502020204030204" pitchFamily="34" charset="0"/>
                <a:cs typeface="Calibri" panose="020F0502020204030204" pitchFamily="34" charset="0"/>
              </a:rPr>
              <a:t>Tiếp theo giảm liều dần, rồi duy trì: 0,1- 0,5mg/kg/cách ngày trong 3-12</a:t>
            </a:r>
            <a:r>
              <a:rPr lang="en-US" sz="2400" baseline="30000">
                <a:latin typeface="Calibri" panose="020F0502020204030204" pitchFamily="34" charset="0"/>
                <a:cs typeface="Calibri" panose="020F0502020204030204" pitchFamily="34" charset="0"/>
              </a:rPr>
              <a:t>th</a:t>
            </a:r>
            <a:endParaRPr lang="en-US" sz="2400">
              <a:latin typeface="Calibri" panose="020F0502020204030204" pitchFamily="34" charset="0"/>
              <a:cs typeface="Calibri" panose="020F0502020204030204" pitchFamily="34" charset="0"/>
            </a:endParaRPr>
          </a:p>
          <a:p>
            <a:pPr marL="973138" lvl="4" indent="-457200">
              <a:buFont typeface="Arial" panose="020B0604020202020204" pitchFamily="34" charset="0"/>
              <a:buChar char="•"/>
            </a:pPr>
            <a:r>
              <a:rPr lang="en-US" sz="2400">
                <a:latin typeface="Calibri" panose="020F0502020204030204" pitchFamily="34" charset="0"/>
                <a:cs typeface="Calibri" panose="020F0502020204030204" pitchFamily="34" charset="0"/>
              </a:rPr>
              <a:t>TPTX : 3-6</a:t>
            </a:r>
            <a:r>
              <a:rPr lang="en-US" sz="2400" baseline="30000">
                <a:latin typeface="Calibri" panose="020F0502020204030204" pitchFamily="34" charset="0"/>
                <a:cs typeface="Calibri" panose="020F0502020204030204" pitchFamily="34" charset="0"/>
              </a:rPr>
              <a:t>th</a:t>
            </a:r>
            <a:endParaRPr lang="en-US" sz="2400">
              <a:latin typeface="Calibri" panose="020F0502020204030204" pitchFamily="34" charset="0"/>
              <a:cs typeface="Calibri" panose="020F0502020204030204" pitchFamily="34" charset="0"/>
            </a:endParaRPr>
          </a:p>
          <a:p>
            <a:pPr marL="973138" lvl="4" indent="-457200">
              <a:buFont typeface="Arial" panose="020B0604020202020204" pitchFamily="34" charset="0"/>
              <a:buChar char="•"/>
            </a:pPr>
            <a:r>
              <a:rPr lang="en-US" sz="2400">
                <a:latin typeface="Calibri" panose="020F0502020204030204" pitchFamily="34" charset="0"/>
                <a:cs typeface="Calibri" panose="020F0502020204030204" pitchFamily="34" charset="0"/>
              </a:rPr>
              <a:t>Phụ thuộc : 9-12</a:t>
            </a:r>
            <a:r>
              <a:rPr lang="en-US" sz="2400" baseline="30000">
                <a:latin typeface="Calibri" panose="020F0502020204030204" pitchFamily="34" charset="0"/>
                <a:cs typeface="Calibri" panose="020F0502020204030204" pitchFamily="34" charset="0"/>
              </a:rPr>
              <a:t>th</a:t>
            </a:r>
          </a:p>
          <a:p>
            <a:pPr lvl="0">
              <a:buFont typeface="Arial" panose="020B0604020202020204" pitchFamily="34" charset="0"/>
              <a:buChar char="•"/>
            </a:pPr>
            <a:r>
              <a:rPr lang="en-US" sz="2000"/>
              <a:t>Nếu lúc ↓ liều bị tái phát với liều Prednisone &gt;0,5mg/kg/cách ngày →thêm Levamisole 2,5mg/kg/cách ngày trong 4-12m.</a:t>
            </a:r>
          </a:p>
          <a:p>
            <a:pPr lvl="0">
              <a:buFont typeface="Arial" panose="020B0604020202020204" pitchFamily="34" charset="0"/>
              <a:buChar char="•"/>
            </a:pPr>
            <a:r>
              <a:rPr lang="en-US" sz="2000"/>
              <a:t>Nếu lúc giảm liều có một trong các trường hợp sau thì thêm Cyclophosphamide 2,5mg/kg/ngày trong 8-12m</a:t>
            </a:r>
          </a:p>
          <a:p>
            <a:pPr lvl="3"/>
            <a:r>
              <a:rPr lang="en-US" sz="2000"/>
              <a:t>Bị tái phát với liều Prednisone &gt;1mg/kg/cách ngày </a:t>
            </a:r>
          </a:p>
          <a:p>
            <a:pPr lvl="3"/>
            <a:r>
              <a:rPr lang="en-US" sz="2000"/>
              <a:t>Bị tái phát với liều Prednisone &gt;0,5mg/kg/cách ngày kèm bị độc tính của corticoid (THA, đục thủy tinh thể, và/hoặc chậm phát triển)</a:t>
            </a:r>
          </a:p>
          <a:p>
            <a:pPr lvl="3"/>
            <a:r>
              <a:rPr lang="en-US" sz="2000"/>
              <a:t>Có yếu tố nguy cơ: lùn, ĐTĐ, thường tái phát trong bệnh cảnh nặng </a:t>
            </a:r>
          </a:p>
        </p:txBody>
      </p:sp>
      <p:sp>
        <p:nvSpPr>
          <p:cNvPr id="2" name="Rectangle 1">
            <a:extLst>
              <a:ext uri="{FF2B5EF4-FFF2-40B4-BE49-F238E27FC236}">
                <a16:creationId xmlns:a16="http://schemas.microsoft.com/office/drawing/2014/main" id="{16F9D790-6C2C-4CCF-967C-C50107A402A8}"/>
              </a:ext>
            </a:extLst>
          </p:cNvPr>
          <p:cNvSpPr/>
          <p:nvPr/>
        </p:nvSpPr>
        <p:spPr>
          <a:xfrm>
            <a:off x="9850243" y="2702880"/>
            <a:ext cx="2074127" cy="584775"/>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vi-VN" sz="1600"/>
              <a:t>Khác biệt là bắt buộc thêm bước này</a:t>
            </a:r>
            <a:endParaRPr lang="en-US"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61D5A-1A9F-457B-AF96-C43B1892CD26}"/>
              </a:ext>
            </a:extLst>
          </p:cNvPr>
          <p:cNvSpPr>
            <a:spLocks noGrp="1"/>
          </p:cNvSpPr>
          <p:nvPr>
            <p:ph type="title"/>
          </p:nvPr>
        </p:nvSpPr>
        <p:spPr>
          <a:xfrm>
            <a:off x="248941" y="86346"/>
            <a:ext cx="10028767" cy="549275"/>
          </a:xfrm>
        </p:spPr>
        <p:txBody>
          <a:bodyPr/>
          <a:lstStyle/>
          <a:p>
            <a:r>
              <a:rPr lang="en-US" b="1">
                <a:effectLst>
                  <a:outerShdw sx="0" sy="0">
                    <a:srgbClr val="000000"/>
                  </a:outerShdw>
                </a:effectLst>
              </a:rPr>
              <a:t>THẬN HỌC TRẺ EM</a:t>
            </a:r>
            <a:endParaRPr lang="en-US"/>
          </a:p>
        </p:txBody>
      </p:sp>
      <p:sp>
        <p:nvSpPr>
          <p:cNvPr id="3" name="Content Placeholder 2">
            <a:extLst>
              <a:ext uri="{FF2B5EF4-FFF2-40B4-BE49-F238E27FC236}">
                <a16:creationId xmlns:a16="http://schemas.microsoft.com/office/drawing/2014/main" id="{D88CE8DE-7836-4337-AA16-3F745B6F7495}"/>
              </a:ext>
            </a:extLst>
          </p:cNvPr>
          <p:cNvSpPr>
            <a:spLocks noGrp="1"/>
          </p:cNvSpPr>
          <p:nvPr>
            <p:ph idx="1"/>
          </p:nvPr>
        </p:nvSpPr>
        <p:spPr>
          <a:xfrm>
            <a:off x="115126" y="546410"/>
            <a:ext cx="11917040" cy="6225243"/>
          </a:xfrm>
        </p:spPr>
        <p:txBody>
          <a:bodyPr/>
          <a:lstStyle/>
          <a:p>
            <a:pPr lvl="0">
              <a:buFont typeface="Arial" panose="020B0604020202020204" pitchFamily="34" charset="0"/>
              <a:buChar char="•"/>
            </a:pPr>
            <a:r>
              <a:rPr lang="en-US" sz="2000">
                <a:latin typeface="calibri" panose="020F0502020204030204" pitchFamily="34" charset="0"/>
                <a:cs typeface="calibri" panose="020F0502020204030204" pitchFamily="34" charset="0"/>
              </a:rPr>
              <a:t>Gồm hai bộ phận lớn:</a:t>
            </a:r>
          </a:p>
          <a:p>
            <a:pPr lvl="2"/>
            <a:r>
              <a:rPr lang="en-US" sz="2000">
                <a:latin typeface="calibri" panose="020F0502020204030204" pitchFamily="34" charset="0"/>
                <a:cs typeface="calibri" panose="020F0502020204030204" pitchFamily="34" charset="0"/>
              </a:rPr>
              <a:t>Thận học tổng quát: bệnh cầu thận, ống thận, mạch máu thận, </a:t>
            </a:r>
            <a:r>
              <a:rPr lang="vi-VN" sz="2000">
                <a:latin typeface="calibri" panose="020F0502020204030204" pitchFamily="34" charset="0"/>
                <a:cs typeface="calibri" panose="020F0502020204030204" pitchFamily="34" charset="0"/>
              </a:rPr>
              <a:t>AKI</a:t>
            </a:r>
            <a:r>
              <a:rPr lang="en-US" sz="2000">
                <a:latin typeface="calibri" panose="020F0502020204030204" pitchFamily="34" charset="0"/>
                <a:cs typeface="calibri" panose="020F0502020204030204" pitchFamily="34" charset="0"/>
              </a:rPr>
              <a:t>, nhiễm trùng tiểu, </a:t>
            </a:r>
            <a:r>
              <a:rPr lang="vi-VN" sz="2000">
                <a:latin typeface="calibri" panose="020F0502020204030204" pitchFamily="34" charset="0"/>
                <a:cs typeface="calibri" panose="020F0502020204030204" pitchFamily="34" charset="0"/>
              </a:rPr>
              <a:t>RL </a:t>
            </a:r>
            <a:r>
              <a:rPr lang="en-US" sz="2000">
                <a:latin typeface="calibri" panose="020F0502020204030204" pitchFamily="34" charset="0"/>
                <a:cs typeface="calibri" panose="020F0502020204030204" pitchFamily="34" charset="0"/>
              </a:rPr>
              <a:t>nước, điện giải.</a:t>
            </a:r>
          </a:p>
          <a:p>
            <a:pPr lvl="2"/>
            <a:r>
              <a:rPr lang="en-US" sz="2000">
                <a:latin typeface="calibri" panose="020F0502020204030204" pitchFamily="34" charset="0"/>
                <a:cs typeface="calibri" panose="020F0502020204030204" pitchFamily="34" charset="0"/>
              </a:rPr>
              <a:t>Suy thận mạn giai đoạn cuối: chạy thận nhân tạo (HD), thẩm phân phúc mạc (PD), ghép thận.</a:t>
            </a:r>
          </a:p>
          <a:p>
            <a:pPr lvl="0">
              <a:buFont typeface="Arial" panose="020B0604020202020204" pitchFamily="34" charset="0"/>
              <a:buChar char="•"/>
            </a:pPr>
            <a:r>
              <a:rPr lang="en-US" sz="2000" b="0">
                <a:latin typeface="calibri" panose="020F0502020204030204" pitchFamily="34" charset="0"/>
                <a:cs typeface="calibri" panose="020F0502020204030204" pitchFamily="34" charset="0"/>
              </a:rPr>
              <a:t>Theo thống kê của BV Nhi đồng 1 thì tỉ lệ các bệnh thận như sau: HCTH (46,4%), </a:t>
            </a:r>
            <a:r>
              <a:rPr lang="vi-VN" sz="2000" b="0">
                <a:latin typeface="calibri" panose="020F0502020204030204" pitchFamily="34" charset="0"/>
                <a:cs typeface="calibri" panose="020F0502020204030204" pitchFamily="34" charset="0"/>
              </a:rPr>
              <a:t>VCTC </a:t>
            </a:r>
            <a:r>
              <a:rPr lang="en-US" sz="2000" b="0">
                <a:latin typeface="calibri" panose="020F0502020204030204" pitchFamily="34" charset="0"/>
                <a:cs typeface="calibri" panose="020F0502020204030204" pitchFamily="34" charset="0"/>
              </a:rPr>
              <a:t>(15,4%), lupus (20,6%), Henoch-Scholein (6%), nhiễm trùng tiểu (3,71%), </a:t>
            </a:r>
            <a:r>
              <a:rPr lang="vi-VN" sz="2000" b="0">
                <a:latin typeface="calibri" panose="020F0502020204030204" pitchFamily="34" charset="0"/>
                <a:cs typeface="calibri" panose="020F0502020204030204" pitchFamily="34" charset="0"/>
              </a:rPr>
              <a:t>CKD </a:t>
            </a:r>
            <a:r>
              <a:rPr lang="en-US" sz="2000" b="0">
                <a:latin typeface="calibri" panose="020F0502020204030204" pitchFamily="34" charset="0"/>
                <a:cs typeface="calibri" panose="020F0502020204030204" pitchFamily="34" charset="0"/>
              </a:rPr>
              <a:t>(3,2%), </a:t>
            </a:r>
            <a:r>
              <a:rPr lang="vi-VN" sz="2000" b="0">
                <a:latin typeface="calibri" panose="020F0502020204030204" pitchFamily="34" charset="0"/>
                <a:cs typeface="calibri" panose="020F0502020204030204" pitchFamily="34" charset="0"/>
              </a:rPr>
              <a:t>AKI </a:t>
            </a:r>
            <a:r>
              <a:rPr lang="en-US" sz="2000" b="0">
                <a:latin typeface="calibri" panose="020F0502020204030204" pitchFamily="34" charset="0"/>
                <a:cs typeface="calibri" panose="020F0502020204030204" pitchFamily="34" charset="0"/>
              </a:rPr>
              <a:t>(1,2%), bệnh thận khác (3,44%).</a:t>
            </a:r>
            <a:endParaRPr lang="vi-VN" sz="2000" b="0">
              <a:latin typeface="calibri" panose="020F0502020204030204" pitchFamily="34" charset="0"/>
              <a:cs typeface="calibri" panose="020F0502020204030204" pitchFamily="34" charset="0"/>
            </a:endParaRPr>
          </a:p>
          <a:p>
            <a:pPr lvl="3">
              <a:buFont typeface="Arial" panose="020B0604020202020204" pitchFamily="34" charset="0"/>
              <a:buChar char="•"/>
            </a:pPr>
            <a:r>
              <a:rPr lang="en-US">
                <a:latin typeface="calibri" panose="020F0502020204030204" pitchFamily="34" charset="0"/>
                <a:cs typeface="calibri" panose="020F0502020204030204" pitchFamily="34" charset="0"/>
              </a:rPr>
              <a:t>Trẻ em vẫn có lupus, có khi sơ sinh bị luôn do mẹ bị nên con bị</a:t>
            </a:r>
            <a:endParaRPr lang="en-US" sz="2000">
              <a:latin typeface="calibri" panose="020F0502020204030204" pitchFamily="34" charset="0"/>
              <a:cs typeface="calibri" panose="020F0502020204030204" pitchFamily="34" charset="0"/>
            </a:endParaRPr>
          </a:p>
          <a:p>
            <a:pPr lvl="0">
              <a:buFont typeface="Arial" panose="020B0604020202020204" pitchFamily="34" charset="0"/>
              <a:buChar char="•"/>
            </a:pPr>
            <a:r>
              <a:rPr lang="en-US" sz="2000">
                <a:latin typeface="calibri" panose="020F0502020204030204" pitchFamily="34" charset="0"/>
                <a:cs typeface="calibri" panose="020F0502020204030204" pitchFamily="34" charset="0"/>
              </a:rPr>
              <a:t>Trình tự khám bệnh thận: bệnh sử</a:t>
            </a:r>
            <a:r>
              <a:rPr lang="vi-VN" sz="2000">
                <a:latin typeface="calibri" panose="020F0502020204030204" pitchFamily="34" charset="0"/>
                <a:cs typeface="calibri" panose="020F0502020204030204" pitchFamily="34" charset="0"/>
              </a:rPr>
              <a:t> - </a:t>
            </a:r>
            <a:r>
              <a:rPr lang="en-US" sz="2000">
                <a:latin typeface="calibri" panose="020F0502020204030204" pitchFamily="34" charset="0"/>
                <a:cs typeface="calibri" panose="020F0502020204030204" pitchFamily="34" charset="0"/>
              </a:rPr>
              <a:t>tiền căn</a:t>
            </a:r>
            <a:r>
              <a:rPr lang="vi-VN" sz="2000">
                <a:latin typeface="calibri" panose="020F0502020204030204" pitchFamily="34" charset="0"/>
                <a:cs typeface="calibri" panose="020F0502020204030204" pitchFamily="34" charset="0"/>
              </a:rPr>
              <a:t> →</a:t>
            </a:r>
            <a:r>
              <a:rPr lang="en-US" sz="2000">
                <a:latin typeface="calibri" panose="020F0502020204030204" pitchFamily="34" charset="0"/>
                <a:cs typeface="calibri" panose="020F0502020204030204" pitchFamily="34" charset="0"/>
              </a:rPr>
              <a:t>nước tiểu </a:t>
            </a:r>
            <a:r>
              <a:rPr lang="vi-VN" sz="2000">
                <a:latin typeface="calibri" panose="020F0502020204030204" pitchFamily="34" charset="0"/>
                <a:cs typeface="calibri" panose="020F0502020204030204" pitchFamily="34" charset="0"/>
              </a:rPr>
              <a:t>→</a:t>
            </a:r>
            <a:r>
              <a:rPr lang="en-US" sz="2000">
                <a:highlight>
                  <a:srgbClr val="FFFF00"/>
                </a:highlight>
                <a:latin typeface="calibri" panose="020F0502020204030204" pitchFamily="34" charset="0"/>
                <a:cs typeface="calibri" panose="020F0502020204030204" pitchFamily="34" charset="0"/>
              </a:rPr>
              <a:t>khám lại</a:t>
            </a:r>
            <a:r>
              <a:rPr lang="en-US" sz="2000">
                <a:latin typeface="calibri" panose="020F0502020204030204" pitchFamily="34" charset="0"/>
                <a:cs typeface="calibri" panose="020F0502020204030204" pitchFamily="34" charset="0"/>
              </a:rPr>
              <a:t> </a:t>
            </a:r>
            <a:r>
              <a:rPr lang="vi-VN" sz="2000">
                <a:latin typeface="calibri" panose="020F0502020204030204" pitchFamily="34" charset="0"/>
                <a:cs typeface="calibri" panose="020F0502020204030204" pitchFamily="34" charset="0"/>
              </a:rPr>
              <a:t>→CLS </a:t>
            </a:r>
            <a:r>
              <a:rPr lang="en-US" sz="2000">
                <a:latin typeface="calibri" panose="020F0502020204030204" pitchFamily="34" charset="0"/>
                <a:cs typeface="calibri" panose="020F0502020204030204" pitchFamily="34" charset="0"/>
              </a:rPr>
              <a:t>(sinh hóa, miễn dịch, </a:t>
            </a:r>
            <a:r>
              <a:rPr lang="vi-VN" sz="2000">
                <a:latin typeface="calibri" panose="020F0502020204030204" pitchFamily="34" charset="0"/>
                <a:cs typeface="calibri" panose="020F0502020204030204" pitchFamily="34" charset="0"/>
              </a:rPr>
              <a:t>GPB</a:t>
            </a:r>
            <a:r>
              <a:rPr lang="en-US" sz="2000">
                <a:latin typeface="calibri" panose="020F0502020204030204" pitchFamily="34" charset="0"/>
                <a:cs typeface="calibri" panose="020F0502020204030204" pitchFamily="34" charset="0"/>
              </a:rPr>
              <a:t>).</a:t>
            </a:r>
            <a:endParaRPr lang="vi-VN" sz="2000">
              <a:latin typeface="calibri" panose="020F0502020204030204" pitchFamily="34" charset="0"/>
              <a:cs typeface="calibri" panose="020F0502020204030204" pitchFamily="34" charset="0"/>
            </a:endParaRPr>
          </a:p>
          <a:p>
            <a:pPr lvl="3">
              <a:buFont typeface="Arial" panose="020B0604020202020204" pitchFamily="34" charset="0"/>
              <a:buChar char="•"/>
            </a:pPr>
            <a:r>
              <a:rPr lang="en-US">
                <a:latin typeface="calibri" panose="020F0502020204030204" pitchFamily="34" charset="0"/>
                <a:cs typeface="calibri" panose="020F0502020204030204" pitchFamily="34" charset="0"/>
              </a:rPr>
              <a:t>Khoa thận phải có phòng XN nước tiểu tại khoa mới chuẩn. Được xem là "SINH THIẾT SỐNG"</a:t>
            </a:r>
            <a:endParaRPr lang="en-US" sz="2000">
              <a:latin typeface="calibri" panose="020F0502020204030204" pitchFamily="34" charset="0"/>
              <a:cs typeface="calibri" panose="020F0502020204030204" pitchFamily="34" charset="0"/>
            </a:endParaRPr>
          </a:p>
          <a:p>
            <a:pPr lvl="0">
              <a:buFont typeface="Arial" panose="020B0604020202020204" pitchFamily="34" charset="0"/>
              <a:buChar char="•"/>
            </a:pPr>
            <a:r>
              <a:rPr lang="en-US" sz="2000">
                <a:latin typeface="calibri" panose="020F0502020204030204" pitchFamily="34" charset="0"/>
                <a:cs typeface="calibri" panose="020F0502020204030204" pitchFamily="34" charset="0"/>
              </a:rPr>
              <a:t>Chẩn đoán bệnh thận dựa trên </a:t>
            </a:r>
            <a:r>
              <a:rPr lang="en-US" sz="2000">
                <a:highlight>
                  <a:srgbClr val="FFFF00"/>
                </a:highlight>
                <a:latin typeface="calibri" panose="020F0502020204030204" pitchFamily="34" charset="0"/>
                <a:cs typeface="calibri" panose="020F0502020204030204" pitchFamily="34" charset="0"/>
              </a:rPr>
              <a:t>4 yếu tố sau: BS-TC-khám, nước tiểu, CLS</a:t>
            </a:r>
            <a:r>
              <a:rPr lang="vi-VN" sz="2000">
                <a:highlight>
                  <a:srgbClr val="FFFF00"/>
                </a:highlight>
                <a:latin typeface="calibri" panose="020F0502020204030204" pitchFamily="34" charset="0"/>
                <a:cs typeface="calibri" panose="020F0502020204030204" pitchFamily="34" charset="0"/>
              </a:rPr>
              <a:t> (miễn dịch)</a:t>
            </a:r>
            <a:r>
              <a:rPr lang="en-US" sz="2000">
                <a:highlight>
                  <a:srgbClr val="FFFF00"/>
                </a:highlight>
                <a:latin typeface="calibri" panose="020F0502020204030204" pitchFamily="34" charset="0"/>
                <a:cs typeface="calibri" panose="020F0502020204030204" pitchFamily="34" charset="0"/>
              </a:rPr>
              <a:t>, GPB</a:t>
            </a:r>
            <a:r>
              <a:rPr lang="en-US" sz="2000">
                <a:latin typeface="calibri" panose="020F0502020204030204" pitchFamily="34" charset="0"/>
                <a:cs typeface="calibri" panose="020F0502020204030204" pitchFamily="34" charset="0"/>
              </a:rPr>
              <a:t>; ít khi phải nhờ đến sinh thiết thận. Khi 3 yếu tố trên có bất thường thì mới có chỉ định dùng sinh thiết thận.</a:t>
            </a:r>
          </a:p>
          <a:p>
            <a:pPr lvl="0">
              <a:buFont typeface="Arial" panose="020B0604020202020204" pitchFamily="34" charset="0"/>
              <a:buChar char="•"/>
            </a:pPr>
            <a:r>
              <a:rPr lang="en-US" sz="2000">
                <a:latin typeface="calibri" panose="020F0502020204030204" pitchFamily="34" charset="0"/>
                <a:cs typeface="calibri" panose="020F0502020204030204" pitchFamily="34" charset="0"/>
              </a:rPr>
              <a:t>Hội chứng bệnh thận bao gồm: </a:t>
            </a:r>
          </a:p>
          <a:p>
            <a:pPr lvl="2"/>
            <a:r>
              <a:rPr lang="en-US" sz="2000">
                <a:latin typeface="calibri" panose="020F0502020204030204" pitchFamily="34" charset="0"/>
                <a:cs typeface="calibri" panose="020F0502020204030204" pitchFamily="34" charset="0"/>
              </a:rPr>
              <a:t>HC cầu thận (5): </a:t>
            </a:r>
            <a:r>
              <a:rPr lang="vi-VN" sz="2000">
                <a:latin typeface="calibri" panose="020F0502020204030204" pitchFamily="34" charset="0"/>
                <a:cs typeface="calibri" panose="020F0502020204030204" pitchFamily="34" charset="0"/>
              </a:rPr>
              <a:t>VCTC</a:t>
            </a:r>
            <a:r>
              <a:rPr lang="en-US" sz="2000">
                <a:latin typeface="calibri" panose="020F0502020204030204" pitchFamily="34" charset="0"/>
                <a:cs typeface="calibri" panose="020F0502020204030204" pitchFamily="34" charset="0"/>
              </a:rPr>
              <a:t>, </a:t>
            </a:r>
            <a:r>
              <a:rPr lang="vi-VN" sz="2000">
                <a:latin typeface="calibri" panose="020F0502020204030204" pitchFamily="34" charset="0"/>
                <a:cs typeface="calibri" panose="020F0502020204030204" pitchFamily="34" charset="0"/>
              </a:rPr>
              <a:t>HCTH</a:t>
            </a:r>
            <a:r>
              <a:rPr lang="en-US" sz="2000">
                <a:latin typeface="calibri" panose="020F0502020204030204" pitchFamily="34" charset="0"/>
                <a:cs typeface="calibri" panose="020F0502020204030204" pitchFamily="34" charset="0"/>
              </a:rPr>
              <a:t>, bất thường nước tiểu, </a:t>
            </a:r>
            <a:r>
              <a:rPr lang="vi-VN" sz="2000">
                <a:latin typeface="calibri" panose="020F0502020204030204" pitchFamily="34" charset="0"/>
                <a:cs typeface="calibri" panose="020F0502020204030204" pitchFamily="34" charset="0"/>
              </a:rPr>
              <a:t>VCT </a:t>
            </a:r>
            <a:r>
              <a:rPr lang="en-US" sz="2000">
                <a:latin typeface="calibri" panose="020F0502020204030204" pitchFamily="34" charset="0"/>
                <a:cs typeface="calibri" panose="020F0502020204030204" pitchFamily="34" charset="0"/>
              </a:rPr>
              <a:t>tiến triển nhanh, </a:t>
            </a:r>
            <a:r>
              <a:rPr lang="vi-VN" sz="2000">
                <a:latin typeface="calibri" panose="020F0502020204030204" pitchFamily="34" charset="0"/>
                <a:cs typeface="calibri" panose="020F0502020204030204" pitchFamily="34" charset="0"/>
              </a:rPr>
              <a:t>VCT </a:t>
            </a:r>
            <a:r>
              <a:rPr lang="en-US" sz="2000">
                <a:latin typeface="calibri" panose="020F0502020204030204" pitchFamily="34" charset="0"/>
                <a:cs typeface="calibri" panose="020F0502020204030204" pitchFamily="34" charset="0"/>
              </a:rPr>
              <a:t>mạn.</a:t>
            </a:r>
          </a:p>
          <a:p>
            <a:pPr lvl="2"/>
            <a:r>
              <a:rPr lang="en-US" sz="2000">
                <a:latin typeface="calibri" panose="020F0502020204030204" pitchFamily="34" charset="0"/>
                <a:cs typeface="calibri" panose="020F0502020204030204" pitchFamily="34" charset="0"/>
              </a:rPr>
              <a:t>HC ống thận </a:t>
            </a:r>
          </a:p>
          <a:p>
            <a:pPr lvl="2"/>
            <a:r>
              <a:rPr lang="en-US" sz="2000">
                <a:latin typeface="calibri" panose="020F0502020204030204" pitchFamily="34" charset="0"/>
                <a:cs typeface="calibri" panose="020F0502020204030204" pitchFamily="34" charset="0"/>
              </a:rPr>
              <a:t>Tổn thương thận cấp</a:t>
            </a:r>
          </a:p>
          <a:p>
            <a:pPr lvl="2"/>
            <a:r>
              <a:rPr lang="en-US" sz="2000">
                <a:latin typeface="calibri" panose="020F0502020204030204" pitchFamily="34" charset="0"/>
                <a:cs typeface="calibri" panose="020F0502020204030204" pitchFamily="34" charset="0"/>
              </a:rPr>
              <a:t>Suy thận mạn </a:t>
            </a:r>
          </a:p>
          <a:p>
            <a:pPr lvl="2"/>
            <a:r>
              <a:rPr lang="en-US" sz="2000">
                <a:latin typeface="calibri" panose="020F0502020204030204" pitchFamily="34" charset="0"/>
                <a:cs typeface="calibri" panose="020F0502020204030204" pitchFamily="34" charset="0"/>
              </a:rPr>
              <a:t>Nhiễm trùng tiểu</a:t>
            </a:r>
          </a:p>
          <a:p>
            <a:pPr lvl="2"/>
            <a:r>
              <a:rPr lang="en-US" sz="2000">
                <a:latin typeface="calibri" panose="020F0502020204030204" pitchFamily="34" charset="0"/>
                <a:cs typeface="calibri" panose="020F0502020204030204" pitchFamily="34" charset="0"/>
              </a:rPr>
              <a:t>Tăng huyết áp</a:t>
            </a:r>
          </a:p>
          <a:p>
            <a:pPr lvl="2"/>
            <a:r>
              <a:rPr lang="en-US" sz="2000">
                <a:latin typeface="calibri" panose="020F0502020204030204" pitchFamily="34" charset="0"/>
                <a:cs typeface="calibri" panose="020F0502020204030204" pitchFamily="34" charset="0"/>
              </a:rPr>
              <a:t>Sỏi </a:t>
            </a:r>
          </a:p>
        </p:txBody>
      </p:sp>
    </p:spTree>
    <p:extLst>
      <p:ext uri="{BB962C8B-B14F-4D97-AF65-F5344CB8AC3E}">
        <p14:creationId xmlns:p14="http://schemas.microsoft.com/office/powerpoint/2010/main" val="27588349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hape 232">
            <a:extLst>
              <a:ext uri="{FF2B5EF4-FFF2-40B4-BE49-F238E27FC236}">
                <a16:creationId xmlns:a16="http://schemas.microsoft.com/office/drawing/2014/main" id="{F2E1975A-94D7-4E38-A713-E64C24DD6EA2}"/>
              </a:ext>
            </a:extLst>
          </p:cNvPr>
          <p:cNvSpPr>
            <a:spLocks noGrp="1"/>
          </p:cNvSpPr>
          <p:nvPr>
            <p:ph type="title"/>
          </p:nvPr>
        </p:nvSpPr>
        <p:spPr>
          <a:xfrm>
            <a:off x="944136" y="205833"/>
            <a:ext cx="10303727" cy="550523"/>
          </a:xfrm>
        </p:spPr>
        <p:txBody>
          <a:bodyPr vert="horz" lIns="45699" tIns="45699" rIns="45699" bIns="45699" rtlCol="0" anchor="ctr">
            <a:noAutofit/>
          </a:bodyPr>
          <a:lstStyle/>
          <a:p>
            <a:pPr eaLnBrk="1" hangingPunct="1">
              <a:defRPr/>
            </a:pPr>
            <a:r>
              <a:rPr lang="en-US" sz="3200">
                <a:latin typeface="Arial" charset="0"/>
                <a:ea typeface="ＭＳ Ｐゴシック" charset="0"/>
                <a:cs typeface="Arial" charset="0"/>
                <a:sym typeface="Arial" charset="0"/>
              </a:rPr>
              <a:t>Effective steroid sparing agents for SSNS</a:t>
            </a:r>
          </a:p>
        </p:txBody>
      </p:sp>
      <p:graphicFrame>
        <p:nvGraphicFramePr>
          <p:cNvPr id="233" name="Table 233">
            <a:extLst>
              <a:ext uri="{FF2B5EF4-FFF2-40B4-BE49-F238E27FC236}">
                <a16:creationId xmlns:a16="http://schemas.microsoft.com/office/drawing/2014/main" id="{2F2EA0FC-ECBA-4A2F-BED5-99FC15702C3F}"/>
              </a:ext>
            </a:extLst>
          </p:cNvPr>
          <p:cNvGraphicFramePr/>
          <p:nvPr>
            <p:extLst>
              <p:ext uri="{D42A27DB-BD31-4B8C-83A1-F6EECF244321}">
                <p14:modId xmlns:p14="http://schemas.microsoft.com/office/powerpoint/2010/main" val="1229107016"/>
              </p:ext>
            </p:extLst>
          </p:nvPr>
        </p:nvGraphicFramePr>
        <p:xfrm>
          <a:off x="334010" y="855210"/>
          <a:ext cx="11523978" cy="3901568"/>
        </p:xfrm>
        <a:graphic>
          <a:graphicData uri="http://schemas.openxmlformats.org/drawingml/2006/table">
            <a:tbl>
              <a:tblPr firstRow="1" bandRow="1"/>
              <a:tblGrid>
                <a:gridCol w="3356059">
                  <a:extLst>
                    <a:ext uri="{9D8B030D-6E8A-4147-A177-3AD203B41FA5}">
                      <a16:colId xmlns:a16="http://schemas.microsoft.com/office/drawing/2014/main" val="20000"/>
                    </a:ext>
                  </a:extLst>
                </a:gridCol>
                <a:gridCol w="3909271">
                  <a:extLst>
                    <a:ext uri="{9D8B030D-6E8A-4147-A177-3AD203B41FA5}">
                      <a16:colId xmlns:a16="http://schemas.microsoft.com/office/drawing/2014/main" val="20001"/>
                    </a:ext>
                  </a:extLst>
                </a:gridCol>
                <a:gridCol w="4258648">
                  <a:extLst>
                    <a:ext uri="{9D8B030D-6E8A-4147-A177-3AD203B41FA5}">
                      <a16:colId xmlns:a16="http://schemas.microsoft.com/office/drawing/2014/main" val="20002"/>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b="0">
                          <a:solidFill>
                            <a:srgbClr val="000000"/>
                          </a:solidFill>
                        </a:defRPr>
                      </a:pPr>
                      <a:r>
                        <a:rPr lang="en-US" altLang="en-US" sz="2000">
                          <a:solidFill>
                            <a:srgbClr val="000000"/>
                          </a:solidFill>
                        </a:rPr>
                        <a:t>* Starting dose; monitor levels</a:t>
                      </a:r>
                    </a:p>
                  </a:txBody>
                  <a:tcPr marL="34300" marR="34300" marT="45728" marB="45728" horzOverflow="overflow"/>
                </a:tc>
                <a:tc>
                  <a:txBody>
                    <a:bodyPr/>
                    <a:lstStyle/>
                    <a:p>
                      <a:pPr algn="l">
                        <a:defRPr sz="1800" b="0">
                          <a:solidFill>
                            <a:srgbClr val="000000"/>
                          </a:solidFill>
                        </a:defRPr>
                      </a:pPr>
                      <a:r>
                        <a:rPr sz="2600" b="1">
                          <a:solidFill>
                            <a:srgbClr val="C00000"/>
                          </a:solidFill>
                          <a:sym typeface="Arial"/>
                        </a:rPr>
                        <a:t>Dose</a:t>
                      </a:r>
                    </a:p>
                  </a:txBody>
                  <a:tcPr marL="34300" marR="34300" marT="45728" marB="45728" horzOverflow="overflow"/>
                </a:tc>
                <a:tc>
                  <a:txBody>
                    <a:bodyPr/>
                    <a:lstStyle/>
                    <a:p>
                      <a:pPr algn="l">
                        <a:defRPr sz="1800" b="0">
                          <a:solidFill>
                            <a:srgbClr val="000000"/>
                          </a:solidFill>
                        </a:defRPr>
                      </a:pPr>
                      <a:r>
                        <a:rPr sz="2600" b="1">
                          <a:solidFill>
                            <a:srgbClr val="C00000"/>
                          </a:solidFill>
                          <a:sym typeface="Arial"/>
                        </a:rPr>
                        <a:t>Duration</a:t>
                      </a:r>
                    </a:p>
                  </a:txBody>
                  <a:tcPr marL="34300" marR="34300" marT="45728" marB="45728" horzOverflow="overflow"/>
                </a:tc>
                <a:extLst>
                  <a:ext uri="{0D108BD9-81ED-4DB2-BD59-A6C34878D82A}">
                    <a16:rowId xmlns:a16="http://schemas.microsoft.com/office/drawing/2014/main" val="10000"/>
                  </a:ext>
                </a:extLst>
              </a:tr>
              <a:tr h="403049">
                <a:tc>
                  <a:txBody>
                    <a:bodyPr/>
                    <a:lstStyle/>
                    <a:p>
                      <a:pPr algn="l">
                        <a:defRPr sz="1800">
                          <a:solidFill>
                            <a:srgbClr val="000000"/>
                          </a:solidFill>
                        </a:defRPr>
                      </a:pPr>
                      <a:r>
                        <a:rPr sz="2600" b="1">
                          <a:solidFill>
                            <a:srgbClr val="C00000"/>
                          </a:solidFill>
                          <a:sym typeface="Arial"/>
                        </a:rPr>
                        <a:t>Cyclophosphamide</a:t>
                      </a:r>
                    </a:p>
                  </a:txBody>
                  <a:tcPr marL="34300" marR="34300" marT="45728" marB="45728" horzOverflow="overflow"/>
                </a:tc>
                <a:tc>
                  <a:txBody>
                    <a:bodyPr/>
                    <a:lstStyle/>
                    <a:p>
                      <a:pPr algn="l">
                        <a:defRPr sz="1800">
                          <a:solidFill>
                            <a:srgbClr val="000000"/>
                          </a:solidFill>
                        </a:defRPr>
                      </a:pPr>
                      <a:r>
                        <a:rPr sz="2600" b="1">
                          <a:solidFill>
                            <a:srgbClr val="C00000"/>
                          </a:solidFill>
                          <a:sym typeface="Arial"/>
                        </a:rPr>
                        <a:t>2 mg/kg/day</a:t>
                      </a:r>
                    </a:p>
                  </a:txBody>
                  <a:tcPr marL="34300" marR="34300" marT="45728" marB="45728" horzOverflow="overflow"/>
                </a:tc>
                <a:tc>
                  <a:txBody>
                    <a:bodyPr/>
                    <a:lstStyle/>
                    <a:p>
                      <a:pPr algn="l">
                        <a:defRPr sz="1800">
                          <a:solidFill>
                            <a:srgbClr val="000000"/>
                          </a:solidFill>
                        </a:defRPr>
                      </a:pPr>
                      <a:r>
                        <a:rPr sz="2600" b="1">
                          <a:solidFill>
                            <a:srgbClr val="C00000"/>
                          </a:solidFill>
                          <a:sym typeface="Arial"/>
                        </a:rPr>
                        <a:t>8-12 weeks</a:t>
                      </a:r>
                    </a:p>
                  </a:txBody>
                  <a:tcPr marL="34300" marR="34300" marT="45728" marB="45728" horzOverflow="overflow"/>
                </a:tc>
                <a:extLst>
                  <a:ext uri="{0D108BD9-81ED-4DB2-BD59-A6C34878D82A}">
                    <a16:rowId xmlns:a16="http://schemas.microsoft.com/office/drawing/2014/main" val="10001"/>
                  </a:ext>
                </a:extLst>
              </a:tr>
              <a:tr h="403049">
                <a:tc>
                  <a:txBody>
                    <a:bodyPr/>
                    <a:lstStyle/>
                    <a:p>
                      <a:pPr algn="l">
                        <a:defRPr sz="1800">
                          <a:solidFill>
                            <a:srgbClr val="000000"/>
                          </a:solidFill>
                        </a:defRPr>
                      </a:pPr>
                      <a:r>
                        <a:rPr sz="2600">
                          <a:solidFill>
                            <a:srgbClr val="4285F4"/>
                          </a:solidFill>
                          <a:sym typeface="Arial"/>
                        </a:rPr>
                        <a:t>Chlorambucil</a:t>
                      </a:r>
                    </a:p>
                  </a:txBody>
                  <a:tcPr marL="34300" marR="34300" marT="45728" marB="45728" horzOverflow="overflow"/>
                </a:tc>
                <a:tc>
                  <a:txBody>
                    <a:bodyPr/>
                    <a:lstStyle/>
                    <a:p>
                      <a:pPr algn="l">
                        <a:defRPr sz="1800">
                          <a:solidFill>
                            <a:srgbClr val="000000"/>
                          </a:solidFill>
                        </a:defRPr>
                      </a:pPr>
                      <a:r>
                        <a:rPr sz="2600">
                          <a:solidFill>
                            <a:srgbClr val="4285F4"/>
                          </a:solidFill>
                          <a:sym typeface="Arial"/>
                        </a:rPr>
                        <a:t>0.1-0.2 mg/kg/day</a:t>
                      </a:r>
                    </a:p>
                  </a:txBody>
                  <a:tcPr marL="34300" marR="34300" marT="45728" marB="45728" horzOverflow="overflow"/>
                </a:tc>
                <a:tc>
                  <a:txBody>
                    <a:bodyPr/>
                    <a:lstStyle/>
                    <a:p>
                      <a:pPr algn="l">
                        <a:defRPr sz="1800">
                          <a:solidFill>
                            <a:srgbClr val="000000"/>
                          </a:solidFill>
                        </a:defRPr>
                      </a:pPr>
                      <a:r>
                        <a:rPr sz="2600">
                          <a:solidFill>
                            <a:srgbClr val="4285F4"/>
                          </a:solidFill>
                          <a:sym typeface="Arial"/>
                        </a:rPr>
                        <a:t>8-12 weeks</a:t>
                      </a:r>
                    </a:p>
                  </a:txBody>
                  <a:tcPr marL="34300" marR="34300" marT="45728" marB="45728" horzOverflow="overflow"/>
                </a:tc>
                <a:extLst>
                  <a:ext uri="{0D108BD9-81ED-4DB2-BD59-A6C34878D82A}">
                    <a16:rowId xmlns:a16="http://schemas.microsoft.com/office/drawing/2014/main" val="10002"/>
                  </a:ext>
                </a:extLst>
              </a:tr>
              <a:tr h="403049">
                <a:tc>
                  <a:txBody>
                    <a:bodyPr/>
                    <a:lstStyle/>
                    <a:p>
                      <a:pPr algn="l">
                        <a:defRPr sz="1800">
                          <a:solidFill>
                            <a:srgbClr val="000000"/>
                          </a:solidFill>
                        </a:defRPr>
                      </a:pPr>
                      <a:r>
                        <a:rPr sz="2600">
                          <a:solidFill>
                            <a:srgbClr val="4285F4"/>
                          </a:solidFill>
                          <a:sym typeface="Arial"/>
                        </a:rPr>
                        <a:t>Levamisole</a:t>
                      </a:r>
                    </a:p>
                  </a:txBody>
                  <a:tcPr marL="34300" marR="34300" marT="45728" marB="45728" horzOverflow="overflow"/>
                </a:tc>
                <a:tc>
                  <a:txBody>
                    <a:bodyPr/>
                    <a:lstStyle/>
                    <a:p>
                      <a:pPr algn="l">
                        <a:defRPr sz="1800">
                          <a:solidFill>
                            <a:srgbClr val="000000"/>
                          </a:solidFill>
                        </a:defRPr>
                      </a:pPr>
                      <a:r>
                        <a:rPr sz="2600">
                          <a:solidFill>
                            <a:srgbClr val="4285F4"/>
                          </a:solidFill>
                          <a:sym typeface="Arial"/>
                        </a:rPr>
                        <a:t>2.5 mg/kg on alt days</a:t>
                      </a:r>
                    </a:p>
                  </a:txBody>
                  <a:tcPr marL="34300" marR="34300" marT="45728" marB="45728" horzOverflow="overflow"/>
                </a:tc>
                <a:tc>
                  <a:txBody>
                    <a:bodyPr/>
                    <a:lstStyle/>
                    <a:p>
                      <a:pPr algn="l">
                        <a:defRPr sz="1800">
                          <a:solidFill>
                            <a:srgbClr val="000000"/>
                          </a:solidFill>
                        </a:defRPr>
                      </a:pPr>
                      <a:r>
                        <a:rPr sz="2600">
                          <a:solidFill>
                            <a:srgbClr val="4285F4"/>
                          </a:solidFill>
                          <a:sym typeface="Arial"/>
                        </a:rPr>
                        <a:t>12 months or more</a:t>
                      </a:r>
                    </a:p>
                  </a:txBody>
                  <a:tcPr marL="34300" marR="34300" marT="45728" marB="45728" horzOverflow="overflow"/>
                </a:tc>
                <a:extLst>
                  <a:ext uri="{0D108BD9-81ED-4DB2-BD59-A6C34878D82A}">
                    <a16:rowId xmlns:a16="http://schemas.microsoft.com/office/drawing/2014/main" val="10003"/>
                  </a:ext>
                </a:extLst>
              </a:tr>
              <a:tr h="403049">
                <a:tc>
                  <a:txBody>
                    <a:bodyPr/>
                    <a:lstStyle/>
                    <a:p>
                      <a:pPr algn="l">
                        <a:defRPr sz="1800">
                          <a:solidFill>
                            <a:srgbClr val="000000"/>
                          </a:solidFill>
                        </a:defRPr>
                      </a:pPr>
                      <a:r>
                        <a:rPr sz="2600" b="1">
                          <a:solidFill>
                            <a:srgbClr val="C00000"/>
                          </a:solidFill>
                          <a:sym typeface="Arial"/>
                        </a:rPr>
                        <a:t>Cyclosporin*</a:t>
                      </a:r>
                    </a:p>
                  </a:txBody>
                  <a:tcPr marL="34300" marR="34300" marT="45728" marB="45728" horzOverflow="overflow"/>
                </a:tc>
                <a:tc>
                  <a:txBody>
                    <a:bodyPr/>
                    <a:lstStyle/>
                    <a:p>
                      <a:pPr algn="l">
                        <a:defRPr sz="1800">
                          <a:solidFill>
                            <a:srgbClr val="000000"/>
                          </a:solidFill>
                        </a:defRPr>
                      </a:pPr>
                      <a:r>
                        <a:rPr sz="2600" b="1">
                          <a:solidFill>
                            <a:srgbClr val="C00000"/>
                          </a:solidFill>
                          <a:sym typeface="Arial"/>
                        </a:rPr>
                        <a:t>4-5 mg/kg/day in 2 doses</a:t>
                      </a:r>
                    </a:p>
                  </a:txBody>
                  <a:tcPr marL="34300" marR="34300" marT="45728" marB="45728" horzOverflow="overflow"/>
                </a:tc>
                <a:tc>
                  <a:txBody>
                    <a:bodyPr/>
                    <a:lstStyle/>
                    <a:p>
                      <a:pPr algn="l">
                        <a:defRPr sz="1800">
                          <a:solidFill>
                            <a:srgbClr val="000000"/>
                          </a:solidFill>
                        </a:defRPr>
                      </a:pPr>
                      <a:r>
                        <a:rPr sz="2600" b="1">
                          <a:solidFill>
                            <a:srgbClr val="C00000"/>
                          </a:solidFill>
                          <a:sym typeface="Arial"/>
                        </a:rPr>
                        <a:t>12 months or more</a:t>
                      </a:r>
                    </a:p>
                  </a:txBody>
                  <a:tcPr marL="34300" marR="34300" marT="45728" marB="45728" horzOverflow="overflow"/>
                </a:tc>
                <a:extLst>
                  <a:ext uri="{0D108BD9-81ED-4DB2-BD59-A6C34878D82A}">
                    <a16:rowId xmlns:a16="http://schemas.microsoft.com/office/drawing/2014/main" val="10004"/>
                  </a:ext>
                </a:extLst>
              </a:tr>
              <a:tr h="403049">
                <a:tc>
                  <a:txBody>
                    <a:bodyPr/>
                    <a:lstStyle/>
                    <a:p>
                      <a:pPr algn="l">
                        <a:defRPr sz="1800">
                          <a:solidFill>
                            <a:srgbClr val="000000"/>
                          </a:solidFill>
                        </a:defRPr>
                      </a:pPr>
                      <a:r>
                        <a:rPr sz="2600" b="1">
                          <a:solidFill>
                            <a:srgbClr val="C00000"/>
                          </a:solidFill>
                          <a:sym typeface="Arial"/>
                        </a:rPr>
                        <a:t>Tacrolimus*</a:t>
                      </a:r>
                    </a:p>
                  </a:txBody>
                  <a:tcPr marL="34300" marR="34300" marT="45728" marB="45728" horzOverflow="overflow"/>
                </a:tc>
                <a:tc>
                  <a:txBody>
                    <a:bodyPr/>
                    <a:lstStyle/>
                    <a:p>
                      <a:pPr algn="l">
                        <a:defRPr sz="1800">
                          <a:solidFill>
                            <a:srgbClr val="000000"/>
                          </a:solidFill>
                        </a:defRPr>
                      </a:pPr>
                      <a:r>
                        <a:rPr sz="2600" b="1">
                          <a:solidFill>
                            <a:srgbClr val="C00000"/>
                          </a:solidFill>
                          <a:sym typeface="Arial"/>
                        </a:rPr>
                        <a:t>0.1 mg/kg/day in 2 doses</a:t>
                      </a:r>
                    </a:p>
                  </a:txBody>
                  <a:tcPr marL="34300" marR="34300" marT="45728" marB="45728" horzOverflow="overflow"/>
                </a:tc>
                <a:tc>
                  <a:txBody>
                    <a:bodyPr/>
                    <a:lstStyle/>
                    <a:p>
                      <a:pPr algn="l">
                        <a:defRPr sz="1800">
                          <a:solidFill>
                            <a:srgbClr val="000000"/>
                          </a:solidFill>
                        </a:defRPr>
                      </a:pPr>
                      <a:r>
                        <a:rPr sz="2600" b="1">
                          <a:solidFill>
                            <a:srgbClr val="C00000"/>
                          </a:solidFill>
                          <a:sym typeface="Arial"/>
                        </a:rPr>
                        <a:t>12 months or more</a:t>
                      </a:r>
                    </a:p>
                  </a:txBody>
                  <a:tcPr marL="34300" marR="34300" marT="45728" marB="45728" horzOverflow="overflow"/>
                </a:tc>
                <a:extLst>
                  <a:ext uri="{0D108BD9-81ED-4DB2-BD59-A6C34878D82A}">
                    <a16:rowId xmlns:a16="http://schemas.microsoft.com/office/drawing/2014/main" val="10005"/>
                  </a:ext>
                </a:extLst>
              </a:tr>
              <a:tr h="0">
                <a:tc>
                  <a:txBody>
                    <a:bodyPr/>
                    <a:lstStyle/>
                    <a:p>
                      <a:pPr algn="l">
                        <a:defRPr sz="1800">
                          <a:solidFill>
                            <a:srgbClr val="000000"/>
                          </a:solidFill>
                        </a:defRPr>
                      </a:pPr>
                      <a:r>
                        <a:rPr sz="2600" b="1">
                          <a:solidFill>
                            <a:srgbClr val="C00000"/>
                          </a:solidFill>
                          <a:sym typeface="Arial"/>
                        </a:rPr>
                        <a:t>Mycophenolate mofetil</a:t>
                      </a:r>
                    </a:p>
                  </a:txBody>
                  <a:tcPr marL="34300" marR="34300" marT="45728" marB="45728" horzOverflow="overflow"/>
                </a:tc>
                <a:tc>
                  <a:txBody>
                    <a:bodyPr/>
                    <a:lstStyle/>
                    <a:p>
                      <a:pPr algn="l">
                        <a:defRPr sz="1400">
                          <a:sym typeface="Arial"/>
                        </a:defRPr>
                      </a:pPr>
                      <a:r>
                        <a:rPr sz="2600" b="1">
                          <a:solidFill>
                            <a:srgbClr val="C00000"/>
                          </a:solidFill>
                        </a:rPr>
                        <a:t>1200 mg/m</a:t>
                      </a:r>
                      <a:r>
                        <a:rPr sz="2600" b="1" baseline="30000">
                          <a:solidFill>
                            <a:srgbClr val="C00000"/>
                          </a:solidFill>
                        </a:rPr>
                        <a:t>2</a:t>
                      </a:r>
                      <a:r>
                        <a:rPr sz="2600" b="1">
                          <a:solidFill>
                            <a:srgbClr val="C00000"/>
                          </a:solidFill>
                        </a:rPr>
                        <a:t>/day in 2 doses</a:t>
                      </a:r>
                    </a:p>
                  </a:txBody>
                  <a:tcPr marL="34300" marR="34300" marT="45728" marB="45728" horzOverflow="overflow"/>
                </a:tc>
                <a:tc>
                  <a:txBody>
                    <a:bodyPr/>
                    <a:lstStyle/>
                    <a:p>
                      <a:pPr algn="l">
                        <a:defRPr sz="1800">
                          <a:solidFill>
                            <a:srgbClr val="000000"/>
                          </a:solidFill>
                        </a:defRPr>
                      </a:pPr>
                      <a:r>
                        <a:rPr sz="2600" b="1">
                          <a:solidFill>
                            <a:srgbClr val="C00000"/>
                          </a:solidFill>
                          <a:sym typeface="Arial"/>
                        </a:rPr>
                        <a:t>12 months or more</a:t>
                      </a:r>
                    </a:p>
                  </a:txBody>
                  <a:tcPr marL="34300" marR="34300" marT="45728" marB="45728" horzOverflow="overflow"/>
                </a:tc>
                <a:extLst>
                  <a:ext uri="{0D108BD9-81ED-4DB2-BD59-A6C34878D82A}">
                    <a16:rowId xmlns:a16="http://schemas.microsoft.com/office/drawing/2014/main" val="10006"/>
                  </a:ext>
                </a:extLst>
              </a:tr>
              <a:tr h="0">
                <a:tc>
                  <a:txBody>
                    <a:bodyPr/>
                    <a:lstStyle/>
                    <a:p>
                      <a:pPr algn="l">
                        <a:defRPr sz="1800">
                          <a:solidFill>
                            <a:srgbClr val="000000"/>
                          </a:solidFill>
                        </a:defRPr>
                      </a:pPr>
                      <a:r>
                        <a:rPr sz="2600">
                          <a:solidFill>
                            <a:srgbClr val="4285F4"/>
                          </a:solidFill>
                          <a:sym typeface="Arial"/>
                        </a:rPr>
                        <a:t>Rituximab</a:t>
                      </a:r>
                    </a:p>
                  </a:txBody>
                  <a:tcPr marL="34300" marR="34300" marT="45728" marB="45728" horzOverflow="overflow"/>
                </a:tc>
                <a:tc>
                  <a:txBody>
                    <a:bodyPr/>
                    <a:lstStyle/>
                    <a:p>
                      <a:pPr algn="l">
                        <a:defRPr sz="1400">
                          <a:sym typeface="Arial"/>
                        </a:defRPr>
                      </a:pPr>
                      <a:r>
                        <a:rPr sz="2600"/>
                        <a:t>375 mg/m</a:t>
                      </a:r>
                      <a:r>
                        <a:rPr sz="2600" baseline="30000"/>
                        <a:t>2 per dose</a:t>
                      </a:r>
                    </a:p>
                  </a:txBody>
                  <a:tcPr marL="34300" marR="34300" marT="45728" marB="45728" horzOverflow="overflow"/>
                </a:tc>
                <a:tc>
                  <a:txBody>
                    <a:bodyPr/>
                    <a:lstStyle/>
                    <a:p>
                      <a:pPr algn="l">
                        <a:defRPr sz="1800">
                          <a:solidFill>
                            <a:srgbClr val="000000"/>
                          </a:solidFill>
                        </a:defRPr>
                      </a:pPr>
                      <a:r>
                        <a:rPr sz="2600">
                          <a:solidFill>
                            <a:srgbClr val="4285F4"/>
                          </a:solidFill>
                          <a:sym typeface="Arial"/>
                        </a:rPr>
                        <a:t>?once /once yearly as required</a:t>
                      </a:r>
                    </a:p>
                  </a:txBody>
                  <a:tcPr marL="34300" marR="34300" marT="45728" marB="45728" horzOverflow="overflow"/>
                </a:tc>
                <a:extLst>
                  <a:ext uri="{0D108BD9-81ED-4DB2-BD59-A6C34878D82A}">
                    <a16:rowId xmlns:a16="http://schemas.microsoft.com/office/drawing/2014/main" val="10007"/>
                  </a:ext>
                </a:extLst>
              </a:tr>
            </a:tbl>
          </a:graphicData>
        </a:graphic>
      </p:graphicFrame>
      <p:sp>
        <p:nvSpPr>
          <p:cNvPr id="2" name="Rectangle 1">
            <a:extLst>
              <a:ext uri="{FF2B5EF4-FFF2-40B4-BE49-F238E27FC236}">
                <a16:creationId xmlns:a16="http://schemas.microsoft.com/office/drawing/2014/main" id="{57BCAC98-5AF4-4104-8282-CF9AD775299A}"/>
              </a:ext>
            </a:extLst>
          </p:cNvPr>
          <p:cNvSpPr/>
          <p:nvPr/>
        </p:nvSpPr>
        <p:spPr>
          <a:xfrm>
            <a:off x="812799" y="5103988"/>
            <a:ext cx="10316117" cy="166455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marR="0" lvl="0" indent="-342900" algn="just">
              <a:lnSpc>
                <a:spcPct val="115000"/>
              </a:lnSpc>
              <a:spcBef>
                <a:spcPts val="0"/>
              </a:spcBef>
              <a:spcAft>
                <a:spcPts val="0"/>
              </a:spcAft>
              <a:buSzPts val="1200"/>
              <a:buFont typeface="Symbol" panose="05050102010706020507" pitchFamily="18" charset="2"/>
              <a:buChar char=""/>
            </a:pPr>
            <a:r>
              <a:rPr lang="en-US">
                <a:latin typeface="calibri" panose="020F0502020204030204" pitchFamily="34" charset="0"/>
                <a:ea typeface="Times New Roman" panose="02020603050405020304" pitchFamily="18" charset="0"/>
                <a:cs typeface="calibri" panose="020F0502020204030204" pitchFamily="34" charset="0"/>
              </a:rPr>
              <a:t>Lưu ý: đối với những bé tái phát thường xuyên, không giảm liều một cách ép buộc, cố gắng duy trì liều corticoid trên liều mà bé bị tái phát. Kinh nghiệm cho thấy có thể duy trì được ở 3-6 tháng hoặc 9-12 tháng, nhưng thực tế đều thất bại. </a:t>
            </a:r>
            <a:endParaRPr lang="vi-VN">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lgn="just">
              <a:lnSpc>
                <a:spcPct val="115000"/>
              </a:lnSpc>
              <a:spcBef>
                <a:spcPts val="0"/>
              </a:spcBef>
              <a:spcAft>
                <a:spcPts val="0"/>
              </a:spcAft>
              <a:buSzPts val="1200"/>
              <a:buFont typeface="Symbol" panose="05050102010706020507" pitchFamily="18" charset="2"/>
              <a:buChar char=""/>
            </a:pPr>
            <a:r>
              <a:rPr lang="vi-VN">
                <a:latin typeface="calibri" panose="020F0502020204030204" pitchFamily="34" charset="0"/>
                <a:cs typeface="calibri" panose="020F0502020204030204" pitchFamily="34" charset="0"/>
              </a:rPr>
              <a:t>Phần lớn tái phát thường xuyên phải thêm mâý thuốc này mới trị nổi nhưng phải cân nhắc vì mấy thuốc này cũng độc. </a:t>
            </a:r>
            <a:r>
              <a:rPr lang="en-US">
                <a:highlight>
                  <a:srgbClr val="00FF00"/>
                </a:highlight>
                <a:latin typeface="calibri" panose="020F0502020204030204" pitchFamily="34" charset="0"/>
                <a:cs typeface="calibri" panose="020F0502020204030204" pitchFamily="34" charset="0"/>
              </a:rPr>
              <a:t>Khi thất bại: dùng 1 trong 7 loại thuốc sau:</a:t>
            </a:r>
          </a:p>
        </p:txBody>
      </p:sp>
    </p:spTree>
    <p:extLst>
      <p:ext uri="{BB962C8B-B14F-4D97-AF65-F5344CB8AC3E}">
        <p14:creationId xmlns:p14="http://schemas.microsoft.com/office/powerpoint/2010/main" val="54964331"/>
      </p:ext>
    </p:extLst>
  </p:cSld>
  <p:clrMapOvr>
    <a:masterClrMapping/>
  </p:clrMapOvr>
  <p:transition>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3">
            <a:extLst>
              <a:ext uri="{FF2B5EF4-FFF2-40B4-BE49-F238E27FC236}">
                <a16:creationId xmlns:a16="http://schemas.microsoft.com/office/drawing/2014/main" id="{444900E3-E912-4588-87BD-AB16FCAE542A}"/>
              </a:ext>
            </a:extLst>
          </p:cNvPr>
          <p:cNvSpPr>
            <a:spLocks noGrp="1"/>
          </p:cNvSpPr>
          <p:nvPr>
            <p:ph type="body" idx="1"/>
          </p:nvPr>
        </p:nvSpPr>
        <p:spPr>
          <a:xfrm>
            <a:off x="1199622" y="1196094"/>
            <a:ext cx="7777162" cy="3579812"/>
          </a:xfrm>
        </p:spPr>
        <p:txBody>
          <a:bodyPr/>
          <a:lstStyle/>
          <a:p>
            <a:pPr marL="571500" indent="-571500" algn="just" eaLnBrk="1" hangingPunct="1">
              <a:lnSpc>
                <a:spcPct val="90000"/>
              </a:lnSpc>
              <a:buFont typeface="Arial" panose="020B0604020202020204" pitchFamily="34" charset="0"/>
              <a:buChar char="•"/>
            </a:pPr>
            <a:r>
              <a:rPr lang="en-US" altLang="en-US" sz="3600">
                <a:latin typeface="+mj-lt"/>
                <a:sym typeface="Wingdings" panose="05000000000000000000" pitchFamily="2" charset="2"/>
              </a:rPr>
              <a:t>MMF</a:t>
            </a:r>
            <a:endParaRPr lang="en-US" altLang="en-US" sz="3600" dirty="0">
              <a:latin typeface="+mj-lt"/>
              <a:sym typeface="Wingdings" panose="05000000000000000000" pitchFamily="2" charset="2"/>
            </a:endParaRPr>
          </a:p>
          <a:p>
            <a:pPr marL="571500" indent="-571500" algn="just" eaLnBrk="1" hangingPunct="1">
              <a:lnSpc>
                <a:spcPct val="90000"/>
              </a:lnSpc>
              <a:buFont typeface="Arial" panose="020B0604020202020204" pitchFamily="34" charset="0"/>
              <a:buChar char="•"/>
            </a:pPr>
            <a:r>
              <a:rPr lang="en-US" altLang="en-US" sz="3600" dirty="0">
                <a:latin typeface="+mj-lt"/>
                <a:sym typeface="Wingdings" panose="05000000000000000000" pitchFamily="2" charset="2"/>
              </a:rPr>
              <a:t>CYCLOSPORINE</a:t>
            </a:r>
          </a:p>
          <a:p>
            <a:pPr marL="571500" indent="-571500" algn="just" eaLnBrk="1" hangingPunct="1">
              <a:lnSpc>
                <a:spcPct val="90000"/>
              </a:lnSpc>
              <a:buFont typeface="Arial" panose="020B0604020202020204" pitchFamily="34" charset="0"/>
              <a:buChar char="•"/>
            </a:pPr>
            <a:r>
              <a:rPr lang="en-US" altLang="en-US" sz="3600" dirty="0">
                <a:latin typeface="+mj-lt"/>
                <a:sym typeface="Wingdings" panose="05000000000000000000" pitchFamily="2" charset="2"/>
              </a:rPr>
              <a:t>TACROLIMUS</a:t>
            </a:r>
          </a:p>
        </p:txBody>
      </p:sp>
      <p:sp>
        <p:nvSpPr>
          <p:cNvPr id="50178" name="Rectangle 6">
            <a:extLst>
              <a:ext uri="{FF2B5EF4-FFF2-40B4-BE49-F238E27FC236}">
                <a16:creationId xmlns:a16="http://schemas.microsoft.com/office/drawing/2014/main" id="{553B1F5E-FDDE-4286-82C6-F3F18BA65C29}"/>
              </a:ext>
            </a:extLst>
          </p:cNvPr>
          <p:cNvSpPr>
            <a:spLocks noGrp="1" noChangeArrowheads="1"/>
          </p:cNvSpPr>
          <p:nvPr>
            <p:ph type="title"/>
          </p:nvPr>
        </p:nvSpPr>
        <p:spPr bwMode="auto"/>
        <p:txBody>
          <a:bodyPr wrap="square" numCol="1" anchorCtr="0" compatLnSpc="1">
            <a:prstTxWarp prst="textNoShape">
              <a:avLst/>
            </a:prstTxWarp>
          </a:bodyPr>
          <a:lstStyle/>
          <a:p>
            <a:pPr eaLnBrk="1" hangingPunct="1"/>
            <a:r>
              <a:rPr lang="en-US" b="1">
                <a:solidFill>
                  <a:srgbClr val="0070C0"/>
                </a:solidFill>
                <a:latin typeface="Calibri (Headings)"/>
              </a:rPr>
              <a:t>ĐIỀU TRỊ TÁI PHÁT TH</a:t>
            </a:r>
            <a:r>
              <a:rPr lang="vi-VN" b="1">
                <a:solidFill>
                  <a:srgbClr val="0070C0"/>
                </a:solidFill>
                <a:latin typeface="Calibri (Headings)"/>
              </a:rPr>
              <a:t>Ư</a:t>
            </a:r>
            <a:r>
              <a:rPr lang="en-US" b="1">
                <a:solidFill>
                  <a:srgbClr val="0070C0"/>
                </a:solidFill>
                <a:latin typeface="Calibri (Headings)"/>
              </a:rPr>
              <a:t>ỜNG XUYEN , PHỤ THUỘC :</a:t>
            </a:r>
            <a:endParaRPr lang="en-US" altLang="en-US" b="1" cap="none" dirty="0">
              <a:solidFill>
                <a:srgbClr val="0070C0"/>
              </a:solidFill>
              <a:latin typeface="Calibri (Headings)"/>
            </a:endParaRPr>
          </a:p>
        </p:txBody>
      </p:sp>
      <p:sp>
        <p:nvSpPr>
          <p:cNvPr id="2" name="Rectangle 1">
            <a:extLst>
              <a:ext uri="{FF2B5EF4-FFF2-40B4-BE49-F238E27FC236}">
                <a16:creationId xmlns:a16="http://schemas.microsoft.com/office/drawing/2014/main" id="{E5080702-4AD4-47BB-825C-02CB9D005D5A}"/>
              </a:ext>
            </a:extLst>
          </p:cNvPr>
          <p:cNvSpPr/>
          <p:nvPr/>
        </p:nvSpPr>
        <p:spPr>
          <a:xfrm>
            <a:off x="469547" y="3151198"/>
            <a:ext cx="11252906" cy="3249416"/>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342900" marR="0" lvl="0" indent="-342900" algn="just">
              <a:lnSpc>
                <a:spcPct val="115000"/>
              </a:lnSpc>
              <a:spcBef>
                <a:spcPts val="0"/>
              </a:spcBef>
              <a:spcAft>
                <a:spcPts val="0"/>
              </a:spcAft>
              <a:buSzPts val="1200"/>
              <a:buFont typeface="Symbol" panose="05050102010706020507" pitchFamily="18" charset="2"/>
              <a:buChar char=""/>
            </a:pPr>
            <a:r>
              <a:rPr lang="en-US" sz="2000">
                <a:latin typeface="Times New Roman" panose="02020603050405020304" pitchFamily="18" charset="0"/>
                <a:ea typeface="Times New Roman" panose="02020603050405020304" pitchFamily="18" charset="0"/>
              </a:rPr>
              <a:t>Tại VN chỉ có: Cyclophosphamide, Cyclosporin, Tacrolimus, Mycophenolate mofetil. </a:t>
            </a:r>
          </a:p>
          <a:p>
            <a:pPr marL="342900" marR="0" lvl="0" indent="-342900" algn="just">
              <a:lnSpc>
                <a:spcPct val="115000"/>
              </a:lnSpc>
              <a:spcBef>
                <a:spcPts val="0"/>
              </a:spcBef>
              <a:spcAft>
                <a:spcPts val="0"/>
              </a:spcAft>
              <a:buSzPts val="1200"/>
              <a:buFont typeface="Symbol" panose="05050102010706020507" pitchFamily="18" charset="2"/>
              <a:buChar char=""/>
            </a:pPr>
            <a:r>
              <a:rPr lang="en-US" sz="2000">
                <a:latin typeface="Times New Roman" panose="02020603050405020304" pitchFamily="18" charset="0"/>
                <a:ea typeface="Times New Roman" panose="02020603050405020304" pitchFamily="18" charset="0"/>
              </a:rPr>
              <a:t>Nên dùng loại nào? Theo các nghiên cứu:</a:t>
            </a:r>
          </a:p>
          <a:p>
            <a:pPr marL="742950" marR="0" lvl="1" indent="-285750" algn="just">
              <a:lnSpc>
                <a:spcPct val="115000"/>
              </a:lnSpc>
              <a:spcBef>
                <a:spcPts val="0"/>
              </a:spcBef>
              <a:spcAft>
                <a:spcPts val="0"/>
              </a:spcAft>
              <a:buSzPts val="1400"/>
              <a:buFont typeface="Symbol" panose="05050102010706020507" pitchFamily="18" charset="2"/>
              <a:buChar char=""/>
            </a:pPr>
            <a:r>
              <a:rPr lang="en-US" sz="2000">
                <a:latin typeface="Times New Roman" panose="02020603050405020304" pitchFamily="18" charset="0"/>
                <a:ea typeface="Times New Roman" panose="02020603050405020304" pitchFamily="18" charset="0"/>
              </a:rPr>
              <a:t>Năm 2012: người ta nhận thấy dùng Mycophenolate mofetil có tỉ lệ tái phát cao hơn, khuyên dùng Cyclosporin nhiều hơn.</a:t>
            </a:r>
          </a:p>
          <a:p>
            <a:pPr marL="742950" marR="0" lvl="1" indent="-285750" algn="just">
              <a:lnSpc>
                <a:spcPct val="115000"/>
              </a:lnSpc>
              <a:spcBef>
                <a:spcPts val="0"/>
              </a:spcBef>
              <a:spcAft>
                <a:spcPts val="0"/>
              </a:spcAft>
              <a:buSzPts val="1400"/>
              <a:buFont typeface="Symbol" panose="05050102010706020507" pitchFamily="18" charset="2"/>
              <a:buChar char=""/>
            </a:pPr>
            <a:r>
              <a:rPr lang="en-US" sz="2000">
                <a:latin typeface="Times New Roman" panose="02020603050405020304" pitchFamily="18" charset="0"/>
                <a:ea typeface="Times New Roman" panose="02020603050405020304" pitchFamily="18" charset="0"/>
              </a:rPr>
              <a:t>Năm 2016: tổng kết cho thấy các loại thuốc có tỉ lệ tái phát như nhau </a:t>
            </a:r>
            <a:r>
              <a:rPr lang="en-US" sz="2000">
                <a:latin typeface="Times New Roman" panose="02020603050405020304" pitchFamily="18" charset="0"/>
                <a:ea typeface="Times New Roman" panose="02020603050405020304" pitchFamily="18" charset="0"/>
                <a:sym typeface="Wingdings 3" panose="05040102010807070707" pitchFamily="18" charset="2"/>
              </a:rPr>
              <a:t></a:t>
            </a:r>
            <a:r>
              <a:rPr lang="en-US" sz="2000">
                <a:latin typeface="Times New Roman" panose="02020603050405020304" pitchFamily="18" charset="0"/>
                <a:ea typeface="Times New Roman" panose="02020603050405020304" pitchFamily="18" charset="0"/>
              </a:rPr>
              <a:t> sử dụng loại nào cũng được.</a:t>
            </a:r>
          </a:p>
          <a:p>
            <a:pPr marL="342900" marR="0" lvl="0" indent="-342900" algn="just">
              <a:lnSpc>
                <a:spcPct val="115000"/>
              </a:lnSpc>
              <a:spcBef>
                <a:spcPts val="0"/>
              </a:spcBef>
              <a:spcAft>
                <a:spcPts val="0"/>
              </a:spcAft>
              <a:buSzPts val="1200"/>
              <a:buFont typeface="Symbol" panose="05050102010706020507" pitchFamily="18" charset="2"/>
              <a:buChar char=""/>
            </a:pPr>
            <a:r>
              <a:rPr lang="en-US" sz="2000">
                <a:latin typeface="Times New Roman" panose="02020603050405020304" pitchFamily="18" charset="0"/>
                <a:ea typeface="Times New Roman" panose="02020603050405020304" pitchFamily="18" charset="0"/>
              </a:rPr>
              <a:t>Tacrolimus thường được sử dụng hơn.</a:t>
            </a:r>
          </a:p>
          <a:p>
            <a:pPr marL="342900" marR="0" lvl="0" indent="-342900" algn="just">
              <a:lnSpc>
                <a:spcPct val="115000"/>
              </a:lnSpc>
              <a:spcBef>
                <a:spcPts val="0"/>
              </a:spcBef>
              <a:spcAft>
                <a:spcPts val="0"/>
              </a:spcAft>
              <a:buSzPts val="1200"/>
              <a:buFont typeface="Symbol" panose="05050102010706020507" pitchFamily="18" charset="2"/>
              <a:buChar char=""/>
            </a:pPr>
            <a:r>
              <a:rPr lang="en-US" sz="2000">
                <a:latin typeface="Times New Roman" panose="02020603050405020304" pitchFamily="18" charset="0"/>
                <a:ea typeface="Times New Roman" panose="02020603050405020304" pitchFamily="18" charset="0"/>
              </a:rPr>
              <a:t>Lưu ý điều trị cơ bản ở một bé tái phát thường xuyên vẫn là corticoid, nhưng khi dùng nhiều thì sẽ có biến chứng của corticoid →khi cân nhắc giữa tiếp tục sử dụng corticoid và dùng các loại thuốc độc tế bào trên thì dùng 7 loại thuốc trên vẫn tốt hơn.</a:t>
            </a:r>
            <a:endParaRPr lang="en-US" sz="200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85958-8283-4A3B-B2FA-2F0679B3D604}"/>
              </a:ext>
            </a:extLst>
          </p:cNvPr>
          <p:cNvSpPr>
            <a:spLocks noGrp="1"/>
          </p:cNvSpPr>
          <p:nvPr>
            <p:ph type="title"/>
          </p:nvPr>
        </p:nvSpPr>
        <p:spPr/>
        <p:txBody>
          <a:bodyPr/>
          <a:lstStyle/>
          <a:p>
            <a:r>
              <a:rPr lang="vi-VN"/>
              <a:t>Nguyên nhân kháng corticosteroid</a:t>
            </a:r>
            <a:endParaRPr lang="en-US"/>
          </a:p>
        </p:txBody>
      </p:sp>
      <p:sp>
        <p:nvSpPr>
          <p:cNvPr id="3" name="Content Placeholder 2">
            <a:extLst>
              <a:ext uri="{FF2B5EF4-FFF2-40B4-BE49-F238E27FC236}">
                <a16:creationId xmlns:a16="http://schemas.microsoft.com/office/drawing/2014/main" id="{748A3F55-A4AA-4B96-923A-CC07F22E8C59}"/>
              </a:ext>
            </a:extLst>
          </p:cNvPr>
          <p:cNvSpPr>
            <a:spLocks noGrp="1"/>
          </p:cNvSpPr>
          <p:nvPr>
            <p:ph idx="1"/>
          </p:nvPr>
        </p:nvSpPr>
        <p:spPr/>
        <p:txBody>
          <a:bodyPr/>
          <a:lstStyle/>
          <a:p>
            <a:pPr>
              <a:buFont typeface="Arial" panose="020B0604020202020204" pitchFamily="34" charset="0"/>
              <a:buChar char="•"/>
            </a:pPr>
            <a:r>
              <a:rPr lang="vi-VN" sz="3200"/>
              <a:t>Most: không</a:t>
            </a:r>
          </a:p>
          <a:p>
            <a:pPr>
              <a:buFont typeface="Arial" panose="020B0604020202020204" pitchFamily="34" charset="0"/>
              <a:buChar char="•"/>
            </a:pPr>
            <a:r>
              <a:rPr lang="vi-VN" sz="3200"/>
              <a:t>¼ - ⅓:</a:t>
            </a:r>
          </a:p>
          <a:p>
            <a:pPr lvl="2">
              <a:buFont typeface="Arial" panose="020B0604020202020204" pitchFamily="34" charset="0"/>
              <a:buChar char="•"/>
            </a:pPr>
            <a:r>
              <a:rPr lang="vi-VN" sz="3200"/>
              <a:t>Genetic mutation: 1 hay 2 …? 75</a:t>
            </a:r>
          </a:p>
          <a:p>
            <a:pPr lvl="2">
              <a:buFont typeface="Arial" panose="020B0604020202020204" pitchFamily="34" charset="0"/>
              <a:buChar char="•"/>
            </a:pPr>
            <a:r>
              <a:rPr lang="vi-VN" sz="3200"/>
              <a:t>Hội chứng</a:t>
            </a:r>
          </a:p>
          <a:p>
            <a:pPr>
              <a:buFont typeface="Arial" panose="020B0604020202020204" pitchFamily="34" charset="0"/>
              <a:buChar char="•"/>
            </a:pPr>
            <a:r>
              <a:rPr lang="vi-VN" sz="2400" b="0">
                <a:solidFill>
                  <a:srgbClr val="00B050"/>
                </a:solidFill>
              </a:rPr>
              <a:t>Đúng ra là đứa nào kháng cũng phải làm gene hết vì nếu có đb (75 loại lận) thì ko điều trị theo phác đồ nữa mà điều trị gene nhưng tại mắc quá nên VN điều trị luôn →điều trị thừa cho ¼ - ⅓ bé</a:t>
            </a:r>
            <a:endParaRPr lang="en-US" sz="2400" b="0">
              <a:solidFill>
                <a:srgbClr val="00B050"/>
              </a:solidFill>
            </a:endParaRPr>
          </a:p>
        </p:txBody>
      </p:sp>
    </p:spTree>
    <p:extLst>
      <p:ext uri="{BB962C8B-B14F-4D97-AF65-F5344CB8AC3E}">
        <p14:creationId xmlns:p14="http://schemas.microsoft.com/office/powerpoint/2010/main" val="2015263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63A8A326-7693-4336-A51C-5B6783B63881}"/>
              </a:ext>
            </a:extLst>
          </p:cNvPr>
          <p:cNvSpPr>
            <a:spLocks noGrp="1" noChangeArrowheads="1"/>
          </p:cNvSpPr>
          <p:nvPr>
            <p:ph type="title"/>
          </p:nvPr>
        </p:nvSpPr>
        <p:spPr bwMode="auto">
          <a:xfrm>
            <a:off x="315849" y="242462"/>
            <a:ext cx="5806171" cy="549275"/>
          </a:xfrm>
        </p:spPr>
        <p:txBody>
          <a:bodyPr wrap="square" numCol="1" anchorCtr="0" compatLnSpc="1">
            <a:prstTxWarp prst="textNoShape">
              <a:avLst/>
            </a:prstTxWarp>
          </a:bodyPr>
          <a:lstStyle/>
          <a:p>
            <a:pPr eaLnBrk="1" hangingPunct="1"/>
            <a:r>
              <a:rPr lang="en-US" b="1" i="1" u="sng">
                <a:solidFill>
                  <a:srgbClr val="0070C0"/>
                </a:solidFill>
              </a:rPr>
              <a:t>4.3 ĐIỀU TRỊ THỂ KHÁNG CORTICOID:</a:t>
            </a:r>
            <a:endParaRPr lang="en-US" altLang="en-US" b="1" i="1" u="sng" cap="none" dirty="0">
              <a:solidFill>
                <a:srgbClr val="0070C0"/>
              </a:solidFill>
              <a:latin typeface="VNI-Times" pitchFamily="2" charset="0"/>
            </a:endParaRPr>
          </a:p>
        </p:txBody>
      </p:sp>
      <p:sp>
        <p:nvSpPr>
          <p:cNvPr id="51202" name="Rectangle 3">
            <a:extLst>
              <a:ext uri="{FF2B5EF4-FFF2-40B4-BE49-F238E27FC236}">
                <a16:creationId xmlns:a16="http://schemas.microsoft.com/office/drawing/2014/main" id="{98B2A416-F488-439A-85A1-59998543AE19}"/>
              </a:ext>
            </a:extLst>
          </p:cNvPr>
          <p:cNvSpPr>
            <a:spLocks noGrp="1"/>
          </p:cNvSpPr>
          <p:nvPr>
            <p:ph type="body" idx="1"/>
          </p:nvPr>
        </p:nvSpPr>
        <p:spPr>
          <a:xfrm>
            <a:off x="189572" y="1442791"/>
            <a:ext cx="11864896" cy="5116550"/>
          </a:xfrm>
        </p:spPr>
        <p:txBody>
          <a:bodyPr/>
          <a:lstStyle/>
          <a:p>
            <a:pPr eaLnBrk="1" hangingPunct="1">
              <a:lnSpc>
                <a:spcPct val="90000"/>
              </a:lnSpc>
              <a:buFont typeface="Arial" panose="020B0604020202020204" pitchFamily="34" charset="0"/>
              <a:buChar char="•"/>
            </a:pPr>
            <a:r>
              <a:rPr lang="en-US" sz="2800">
                <a:latin typeface="calibri" panose="020F0502020204030204" pitchFamily="34" charset="0"/>
                <a:cs typeface="calibri" panose="020F0502020204030204" pitchFamily="34" charset="0"/>
              </a:rPr>
              <a:t>Kháng corticoid: HCTH không giảm sau 8w điều trị corticoid</a:t>
            </a:r>
            <a:endParaRPr lang="vi-VN" sz="2800">
              <a:latin typeface="calibri" panose="020F0502020204030204" pitchFamily="34" charset="0"/>
              <a:cs typeface="calibri" panose="020F0502020204030204" pitchFamily="34" charset="0"/>
            </a:endParaRPr>
          </a:p>
          <a:p>
            <a:pPr eaLnBrk="1" hangingPunct="1">
              <a:lnSpc>
                <a:spcPct val="90000"/>
              </a:lnSpc>
              <a:buFont typeface="Arial" panose="020B0604020202020204" pitchFamily="34" charset="0"/>
              <a:buChar char="•"/>
            </a:pPr>
            <a:r>
              <a:rPr lang="en-US" sz="2800">
                <a:latin typeface="calibri" panose="020F0502020204030204" pitchFamily="34" charset="0"/>
                <a:cs typeface="calibri" panose="020F0502020204030204" pitchFamily="34" charset="0"/>
              </a:rPr>
              <a:t>Phác đồ: </a:t>
            </a:r>
          </a:p>
          <a:p>
            <a:pPr lvl="1"/>
            <a:r>
              <a:rPr lang="en-US" sz="2800">
                <a:latin typeface="calibri" panose="020F0502020204030204" pitchFamily="34" charset="0"/>
                <a:cs typeface="calibri" panose="020F0502020204030204" pitchFamily="34" charset="0"/>
              </a:rPr>
              <a:t>Methylprednisolone 1g/1,73m2da/ngày trong 3 lần cách ngày</a:t>
            </a:r>
          </a:p>
          <a:p>
            <a:pPr lvl="1"/>
            <a:r>
              <a:rPr lang="en-US" sz="2800">
                <a:highlight>
                  <a:srgbClr val="FFFF00"/>
                </a:highlight>
                <a:latin typeface="calibri" panose="020F0502020204030204" pitchFamily="34" charset="0"/>
                <a:cs typeface="calibri" panose="020F0502020204030204" pitchFamily="34" charset="0"/>
              </a:rPr>
              <a:t>Hoặc sinh thiết thận ngay</a:t>
            </a:r>
            <a:r>
              <a:rPr lang="en-US" sz="2800">
                <a:latin typeface="calibri" panose="020F0502020204030204" pitchFamily="34" charset="0"/>
                <a:cs typeface="calibri" panose="020F0502020204030204" pitchFamily="34" charset="0"/>
              </a:rPr>
              <a:t> không cần 3 liều methylprednisolone, sau đó tùy theo dạng sang thương mà xử trí, nếu là </a:t>
            </a:r>
            <a:r>
              <a:rPr lang="en-US" sz="2800">
                <a:solidFill>
                  <a:srgbClr val="FFFF00"/>
                </a:solidFill>
                <a:highlight>
                  <a:srgbClr val="800000"/>
                </a:highlight>
                <a:latin typeface="calibri" panose="020F0502020204030204" pitchFamily="34" charset="0"/>
                <a:cs typeface="calibri" panose="020F0502020204030204" pitchFamily="34" charset="0"/>
              </a:rPr>
              <a:t>MCNS, MESP-GN, FSGS</a:t>
            </a:r>
            <a:r>
              <a:rPr lang="en-US" sz="2800">
                <a:latin typeface="calibri" panose="020F0502020204030204" pitchFamily="34" charset="0"/>
                <a:cs typeface="calibri" panose="020F0502020204030204" pitchFamily="34" charset="0"/>
              </a:rPr>
              <a:t>: </a:t>
            </a:r>
            <a:endParaRPr lang="vi-VN" sz="2800">
              <a:highlight>
                <a:srgbClr val="FFFF00"/>
              </a:highlight>
              <a:latin typeface="calibri" panose="020F0502020204030204" pitchFamily="34" charset="0"/>
              <a:cs typeface="calibri" panose="020F0502020204030204" pitchFamily="34" charset="0"/>
            </a:endParaRPr>
          </a:p>
          <a:p>
            <a:pPr lvl="3"/>
            <a:r>
              <a:rPr lang="vi-VN" sz="2800">
                <a:highlight>
                  <a:srgbClr val="00FFFF"/>
                </a:highlight>
                <a:latin typeface="calibri" panose="020F0502020204030204" pitchFamily="34" charset="0"/>
                <a:cs typeface="calibri" panose="020F0502020204030204" pitchFamily="34" charset="0"/>
              </a:rPr>
              <a:t>Cyclosporin 5mg/kg/ngày </a:t>
            </a:r>
            <a:r>
              <a:rPr lang="vi-VN" sz="2800" b="1" i="1" u="sng">
                <a:latin typeface="calibri" panose="020F0502020204030204" pitchFamily="34" charset="0"/>
                <a:cs typeface="calibri" panose="020F0502020204030204" pitchFamily="34" charset="0"/>
              </a:rPr>
              <a:t>hoặc</a:t>
            </a:r>
            <a:r>
              <a:rPr lang="vi-VN" sz="2800">
                <a:latin typeface="calibri" panose="020F0502020204030204" pitchFamily="34" charset="0"/>
                <a:cs typeface="calibri" panose="020F0502020204030204" pitchFamily="34" charset="0"/>
              </a:rPr>
              <a:t> </a:t>
            </a:r>
            <a:r>
              <a:rPr lang="vi-VN" sz="2800">
                <a:highlight>
                  <a:srgbClr val="00FFFF"/>
                </a:highlight>
                <a:latin typeface="calibri" panose="020F0502020204030204" pitchFamily="34" charset="0"/>
                <a:cs typeface="calibri" panose="020F0502020204030204" pitchFamily="34" charset="0"/>
              </a:rPr>
              <a:t>Tacrolimus 0,15mg/kg/ngày chia 2 liều</a:t>
            </a:r>
            <a:r>
              <a:rPr lang="vi-VN" sz="2800">
                <a:latin typeface="calibri" panose="020F0502020204030204" pitchFamily="34" charset="0"/>
                <a:cs typeface="calibri" panose="020F0502020204030204" pitchFamily="34" charset="0"/>
              </a:rPr>
              <a:t>,nếu không có Cylosporine có thể dùng: Cyclophosphamide 2,5 mg/kg/ ngày, trong 12 tuần</a:t>
            </a:r>
          </a:p>
          <a:p>
            <a:pPr lvl="3"/>
            <a:r>
              <a:rPr lang="vi-VN" sz="2800">
                <a:highlight>
                  <a:srgbClr val="00FF00"/>
                </a:highlight>
                <a:latin typeface="calibri" panose="020F0502020204030204" pitchFamily="34" charset="0"/>
                <a:cs typeface="calibri" panose="020F0502020204030204" pitchFamily="34" charset="0"/>
              </a:rPr>
              <a:t>Prednisone: 1mg/kg/ngày x 1 tháng → 1mg/kg/cách ngày x 5 tháng </a:t>
            </a:r>
          </a:p>
          <a:p>
            <a:pPr lvl="3"/>
            <a:r>
              <a:rPr lang="vi-VN" sz="2800">
                <a:latin typeface="calibri" panose="020F0502020204030204" pitchFamily="34" charset="0"/>
                <a:cs typeface="calibri" panose="020F0502020204030204" pitchFamily="34" charset="0"/>
              </a:rPr>
              <a:t>Sang thương tối thiểu hay tăng sinh trung mô lan tỏa có thể cho Cyclophosphamide và Prednisone</a:t>
            </a:r>
          </a:p>
        </p:txBody>
      </p:sp>
      <p:sp>
        <p:nvSpPr>
          <p:cNvPr id="2" name="Rectangle 1">
            <a:extLst>
              <a:ext uri="{FF2B5EF4-FFF2-40B4-BE49-F238E27FC236}">
                <a16:creationId xmlns:a16="http://schemas.microsoft.com/office/drawing/2014/main" id="{15219E01-DB84-4BB5-81DE-BB69F67921AF}"/>
              </a:ext>
            </a:extLst>
          </p:cNvPr>
          <p:cNvSpPr/>
          <p:nvPr/>
        </p:nvSpPr>
        <p:spPr>
          <a:xfrm>
            <a:off x="6207616" y="191572"/>
            <a:ext cx="5668535"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285750" indent="-285750">
              <a:buFont typeface="Arial" panose="020B0604020202020204" pitchFamily="34" charset="0"/>
              <a:buChar char="•"/>
            </a:pPr>
            <a:r>
              <a:rPr lang="vi-VN">
                <a:solidFill>
                  <a:srgbClr val="002060"/>
                </a:solidFill>
              </a:rPr>
              <a:t>Nhiều định nghĩa nhưng chốt 8w đi</a:t>
            </a:r>
          </a:p>
          <a:p>
            <a:pPr marL="285750" indent="-285750">
              <a:buFont typeface="Arial" panose="020B0604020202020204" pitchFamily="34" charset="0"/>
              <a:buChar char="•"/>
            </a:pPr>
            <a:r>
              <a:rPr lang="vi-VN">
                <a:solidFill>
                  <a:srgbClr val="002060"/>
                </a:solidFill>
              </a:rPr>
              <a:t>Tuy nhiên 4-8w là phải cảnh giác, nếu LS vẫn điển hình MCD thì kéo 8w nhưng nếu ko điển hình (tuổi, tiểu máu, THA, ...) =&gt;Phải sinh thiết sớm</a:t>
            </a:r>
            <a:endParaRPr lang="en-US">
              <a:solidFill>
                <a:srgbClr val="00206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BD1C5-1E61-4FAC-BC19-295E555E0B94}"/>
              </a:ext>
            </a:extLst>
          </p:cNvPr>
          <p:cNvSpPr>
            <a:spLocks noGrp="1"/>
          </p:cNvSpPr>
          <p:nvPr>
            <p:ph type="title"/>
          </p:nvPr>
        </p:nvSpPr>
        <p:spPr/>
        <p:txBody>
          <a:bodyPr/>
          <a:lstStyle/>
          <a:p>
            <a:r>
              <a:rPr lang="en-US" b="1" i="1" u="sng">
                <a:solidFill>
                  <a:srgbClr val="0070C0"/>
                </a:solidFill>
              </a:rPr>
              <a:t>4.3 ĐIỀU TRỊ THỂ KHÁNG CORTICOID:</a:t>
            </a:r>
            <a:endParaRPr lang="en-US"/>
          </a:p>
        </p:txBody>
      </p:sp>
      <p:sp>
        <p:nvSpPr>
          <p:cNvPr id="3" name="Content Placeholder 2">
            <a:extLst>
              <a:ext uri="{FF2B5EF4-FFF2-40B4-BE49-F238E27FC236}">
                <a16:creationId xmlns:a16="http://schemas.microsoft.com/office/drawing/2014/main" id="{4CDDE11C-8AB0-486D-A0CA-B4AD6232F47D}"/>
              </a:ext>
            </a:extLst>
          </p:cNvPr>
          <p:cNvSpPr>
            <a:spLocks noGrp="1"/>
          </p:cNvSpPr>
          <p:nvPr>
            <p:ph idx="1"/>
          </p:nvPr>
        </p:nvSpPr>
        <p:spPr>
          <a:xfrm>
            <a:off x="1066799" y="914401"/>
            <a:ext cx="10028767" cy="4107482"/>
          </a:xfrm>
        </p:spPr>
        <p:txBody>
          <a:bodyPr/>
          <a:lstStyle/>
          <a:p>
            <a:pPr lvl="0">
              <a:lnSpc>
                <a:spcPct val="150000"/>
              </a:lnSpc>
              <a:buFont typeface="Arial" panose="020B0604020202020204" pitchFamily="34" charset="0"/>
              <a:buChar char="•"/>
            </a:pPr>
            <a:r>
              <a:rPr lang="en-US" sz="2400">
                <a:solidFill>
                  <a:srgbClr val="0070C0"/>
                </a:solidFill>
              </a:rPr>
              <a:t>Trớ trêu là kháng corticoid rồi mà vẫn phải cho corticoid, chưa giải thích được nhưng thấy tốt hơn. Sau 8 tuần không cải thiện thì khoan hãy kết luận là kháng corticoid, mà hãy cho sinh thiết và cho mấy thuốc kia thử. </a:t>
            </a:r>
          </a:p>
          <a:p>
            <a:pPr lvl="0">
              <a:lnSpc>
                <a:spcPct val="150000"/>
              </a:lnSpc>
              <a:buFont typeface="Arial" panose="020B0604020202020204" pitchFamily="34" charset="0"/>
              <a:buChar char="•"/>
            </a:pPr>
            <a:r>
              <a:rPr lang="en-US" sz="2400">
                <a:solidFill>
                  <a:srgbClr val="0070C0"/>
                </a:solidFill>
              </a:rPr>
              <a:t>Phác đồ trên chỉ có 40% đáp ứng, sau 6 tháng mà không đáp ứng </a:t>
            </a:r>
            <a:r>
              <a:rPr lang="en-US" sz="2400">
                <a:solidFill>
                  <a:srgbClr val="0070C0"/>
                </a:solidFill>
                <a:sym typeface="Wingdings 3" panose="05040102010807070707" pitchFamily="18" charset="2"/>
              </a:rPr>
              <a:t></a:t>
            </a:r>
            <a:r>
              <a:rPr lang="en-US" sz="2400">
                <a:solidFill>
                  <a:srgbClr val="0070C0"/>
                </a:solidFill>
              </a:rPr>
              <a:t>HCTH kháng cyclosporin / tacrolimus</a:t>
            </a:r>
          </a:p>
          <a:p>
            <a:pPr lvl="0">
              <a:lnSpc>
                <a:spcPct val="150000"/>
              </a:lnSpc>
              <a:buFont typeface="Arial" panose="020B0604020202020204" pitchFamily="34" charset="0"/>
              <a:buChar char="•"/>
            </a:pPr>
            <a:r>
              <a:rPr lang="en-US" sz="2400">
                <a:solidFill>
                  <a:srgbClr val="0070C0"/>
                </a:solidFill>
              </a:rPr>
              <a:t>Một số trường hợp sau khi dùng cyclosporin hay tacrolimus thì quay lại điều trị bằng corticoid lại có đáp ứng, điều này vẫn chưa được giải thích.</a:t>
            </a:r>
          </a:p>
        </p:txBody>
      </p:sp>
      <p:sp>
        <p:nvSpPr>
          <p:cNvPr id="4" name="Rectangle 3">
            <a:extLst>
              <a:ext uri="{FF2B5EF4-FFF2-40B4-BE49-F238E27FC236}">
                <a16:creationId xmlns:a16="http://schemas.microsoft.com/office/drawing/2014/main" id="{4BE60EE3-BE20-4D2B-9CE6-059B566FEC2F}"/>
              </a:ext>
            </a:extLst>
          </p:cNvPr>
          <p:cNvSpPr/>
          <p:nvPr/>
        </p:nvSpPr>
        <p:spPr>
          <a:xfrm>
            <a:off x="2759894" y="5571158"/>
            <a:ext cx="7487114" cy="584775"/>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3200">
                <a:latin typeface="Calibri (Body)"/>
              </a:rPr>
              <a:t>Y6 ko cần học điều trị triệu chứng</a:t>
            </a:r>
            <a:r>
              <a:rPr lang="vi-VN" sz="3200">
                <a:latin typeface="Calibri (Body)"/>
              </a:rPr>
              <a:t> của HCTH</a:t>
            </a:r>
            <a:endParaRPr lang="en-US" sz="3200">
              <a:latin typeface="Calibri (Body)"/>
            </a:endParaRPr>
          </a:p>
        </p:txBody>
      </p:sp>
    </p:spTree>
    <p:extLst>
      <p:ext uri="{BB962C8B-B14F-4D97-AF65-F5344CB8AC3E}">
        <p14:creationId xmlns:p14="http://schemas.microsoft.com/office/powerpoint/2010/main" val="15644748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a:extLst>
              <a:ext uri="{FF2B5EF4-FFF2-40B4-BE49-F238E27FC236}">
                <a16:creationId xmlns:a16="http://schemas.microsoft.com/office/drawing/2014/main" id="{F2ED48C3-B2F2-4F6D-8553-EC3FD374A2ED}"/>
              </a:ext>
            </a:extLst>
          </p:cNvPr>
          <p:cNvSpPr>
            <a:spLocks noGrp="1" noChangeArrowheads="1"/>
          </p:cNvSpPr>
          <p:nvPr>
            <p:ph type="title"/>
          </p:nvPr>
        </p:nvSpPr>
        <p:spPr bwMode="auto">
          <a:xfrm rot="19140000">
            <a:off x="1249227" y="2145839"/>
            <a:ext cx="6257025" cy="1207509"/>
          </a:xfrm>
        </p:spPr>
        <p:txBody>
          <a:bodyPr wrap="square" numCol="1" anchorCtr="0" compatLnSpc="1">
            <a:prstTxWarp prst="textNoShape">
              <a:avLst/>
            </a:prstTxWarp>
          </a:bodyPr>
          <a:lstStyle/>
          <a:p>
            <a:pPr eaLnBrk="1" hangingPunct="1"/>
            <a:r>
              <a:rPr lang="en-US" sz="4800" b="1" u="sng" dirty="0"/>
              <a:t>VIÊM CẦU </a:t>
            </a:r>
            <a:r>
              <a:rPr lang="en-US" sz="4800" b="1" u="sng"/>
              <a:t>THẬN CẤP:</a:t>
            </a:r>
            <a:endParaRPr lang="en-US" altLang="en-US" sz="6000" b="1" u="sng" cap="none">
              <a:latin typeface="VNI-Times" pitchFamily="2"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D15CFAC-EF10-438A-8BFE-96E8A0E9E4AD}"/>
              </a:ext>
            </a:extLst>
          </p:cNvPr>
          <p:cNvSpPr>
            <a:spLocks noGrp="1" noChangeArrowheads="1"/>
          </p:cNvSpPr>
          <p:nvPr>
            <p:ph type="title"/>
          </p:nvPr>
        </p:nvSpPr>
        <p:spPr bwMode="auto">
          <a:xfrm>
            <a:off x="282395" y="186706"/>
            <a:ext cx="10028767" cy="549275"/>
          </a:xfrm>
        </p:spPr>
        <p:txBody>
          <a:bodyPr wrap="square" numCol="1" anchorCtr="0" compatLnSpc="1">
            <a:prstTxWarp prst="textNoShape">
              <a:avLst/>
            </a:prstTxWarp>
          </a:bodyPr>
          <a:lstStyle/>
          <a:p>
            <a:pPr eaLnBrk="1" hangingPunct="1"/>
            <a:r>
              <a:rPr lang="en-US" b="1" u="sng"/>
              <a:t>NHẮC LẠI CHẨN ĐOÁN</a:t>
            </a:r>
            <a:r>
              <a:rPr lang="en-US"/>
              <a:t>:</a:t>
            </a:r>
            <a:endParaRPr lang="en-US" altLang="en-US" cap="none">
              <a:latin typeface="VNI-Times" pitchFamily="2" charset="0"/>
            </a:endParaRPr>
          </a:p>
        </p:txBody>
      </p:sp>
      <p:sp>
        <p:nvSpPr>
          <p:cNvPr id="84994" name="Content Placeholder 2">
            <a:extLst>
              <a:ext uri="{FF2B5EF4-FFF2-40B4-BE49-F238E27FC236}">
                <a16:creationId xmlns:a16="http://schemas.microsoft.com/office/drawing/2014/main" id="{FB98EFFE-976E-4B5C-9121-602278B142DE}"/>
              </a:ext>
            </a:extLst>
          </p:cNvPr>
          <p:cNvSpPr>
            <a:spLocks noGrp="1"/>
          </p:cNvSpPr>
          <p:nvPr>
            <p:ph idx="1"/>
          </p:nvPr>
        </p:nvSpPr>
        <p:spPr>
          <a:xfrm>
            <a:off x="706140" y="691375"/>
            <a:ext cx="11292571" cy="6122020"/>
          </a:xfrm>
        </p:spPr>
        <p:style>
          <a:lnRef idx="2">
            <a:schemeClr val="dk1"/>
          </a:lnRef>
          <a:fillRef idx="1">
            <a:schemeClr val="lt1"/>
          </a:fillRef>
          <a:effectRef idx="0">
            <a:schemeClr val="dk1"/>
          </a:effectRef>
          <a:fontRef idx="minor">
            <a:schemeClr val="dk1"/>
          </a:fontRef>
        </p:style>
        <p:txBody>
          <a:bodyPr/>
          <a:lstStyle/>
          <a:p>
            <a:pPr>
              <a:lnSpc>
                <a:spcPct val="130000"/>
              </a:lnSpc>
              <a:spcBef>
                <a:spcPts val="0"/>
              </a:spcBef>
              <a:buFont typeface="+mj-lt"/>
              <a:buAutoNum type="arabicPeriod"/>
            </a:pPr>
            <a:r>
              <a:rPr lang="en-US" sz="2800">
                <a:latin typeface="calibri" panose="020F0502020204030204" pitchFamily="34" charset="0"/>
                <a:cs typeface="calibri" panose="020F0502020204030204" pitchFamily="34" charset="0"/>
              </a:rPr>
              <a:t>HC  VCTC?</a:t>
            </a:r>
            <a:endParaRPr lang="vi-VN" sz="2800">
              <a:latin typeface="calibri" panose="020F0502020204030204" pitchFamily="34" charset="0"/>
              <a:cs typeface="calibri" panose="020F0502020204030204" pitchFamily="34" charset="0"/>
            </a:endParaRPr>
          </a:p>
          <a:p>
            <a:pPr lvl="2">
              <a:lnSpc>
                <a:spcPct val="130000"/>
              </a:lnSpc>
              <a:spcBef>
                <a:spcPts val="0"/>
              </a:spcBef>
              <a:buFont typeface="Arial" panose="020B0604020202020204" pitchFamily="34" charset="0"/>
              <a:buChar char="•"/>
            </a:pPr>
            <a:r>
              <a:rPr lang="en-US" sz="2000">
                <a:solidFill>
                  <a:srgbClr val="7030A0"/>
                </a:solidFill>
                <a:latin typeface="calibri" panose="020F0502020204030204" pitchFamily="34" charset="0"/>
                <a:cs typeface="calibri" panose="020F0502020204030204" pitchFamily="34" charset="0"/>
              </a:rPr>
              <a:t>Tiêu chuẩn bắt buộc: Tiểu máu: đúng nhất vẫn là thấy có &gt;5 hồng cầu dysmorphic /</a:t>
            </a:r>
            <a:r>
              <a:rPr lang="vi-VN" sz="2000">
                <a:solidFill>
                  <a:srgbClr val="7030A0"/>
                </a:solidFill>
                <a:latin typeface="calibri" panose="020F0502020204030204" pitchFamily="34" charset="0"/>
                <a:cs typeface="calibri" panose="020F0502020204030204" pitchFamily="34" charset="0"/>
              </a:rPr>
              <a:t>QT</a:t>
            </a:r>
            <a:r>
              <a:rPr lang="en-US" sz="2000">
                <a:solidFill>
                  <a:srgbClr val="7030A0"/>
                </a:solidFill>
                <a:latin typeface="calibri" panose="020F0502020204030204" pitchFamily="34" charset="0"/>
                <a:cs typeface="calibri" panose="020F0502020204030204" pitchFamily="34" charset="0"/>
              </a:rPr>
              <a:t> 40 </a:t>
            </a:r>
          </a:p>
          <a:p>
            <a:pPr lvl="2">
              <a:lnSpc>
                <a:spcPct val="130000"/>
              </a:lnSpc>
              <a:spcBef>
                <a:spcPts val="0"/>
              </a:spcBef>
              <a:buFont typeface="Arial" panose="020B0604020202020204" pitchFamily="34" charset="0"/>
              <a:buChar char="•"/>
            </a:pPr>
            <a:r>
              <a:rPr lang="en-US" sz="2000">
                <a:solidFill>
                  <a:srgbClr val="7030A0"/>
                </a:solidFill>
                <a:latin typeface="calibri" panose="020F0502020204030204" pitchFamily="34" charset="0"/>
                <a:cs typeface="calibri" panose="020F0502020204030204" pitchFamily="34" charset="0"/>
              </a:rPr>
              <a:t>Tiêu chuẩn phụ: phù, THA, suy thận</a:t>
            </a:r>
            <a:endParaRPr lang="en-US" sz="4000">
              <a:solidFill>
                <a:srgbClr val="7030A0"/>
              </a:solidFill>
              <a:latin typeface="calibri" panose="020F0502020204030204" pitchFamily="34" charset="0"/>
              <a:cs typeface="calibri" panose="020F0502020204030204" pitchFamily="34" charset="0"/>
            </a:endParaRPr>
          </a:p>
          <a:p>
            <a:pPr>
              <a:lnSpc>
                <a:spcPct val="130000"/>
              </a:lnSpc>
              <a:spcBef>
                <a:spcPts val="0"/>
              </a:spcBef>
              <a:buFont typeface="+mj-lt"/>
              <a:buAutoNum type="arabicPeriod"/>
            </a:pPr>
            <a:r>
              <a:rPr lang="pt-BR" sz="2800">
                <a:latin typeface="calibri" panose="020F0502020204030204" pitchFamily="34" charset="0"/>
                <a:cs typeface="calibri" panose="020F0502020204030204" pitchFamily="34" charset="0"/>
              </a:rPr>
              <a:t>VCTC DO SAU NHIỄM TRÙNG?</a:t>
            </a:r>
            <a:endParaRPr lang="vi-VN" sz="2800">
              <a:latin typeface="calibri" panose="020F0502020204030204" pitchFamily="34" charset="0"/>
              <a:cs typeface="calibri" panose="020F0502020204030204" pitchFamily="34" charset="0"/>
            </a:endParaRPr>
          </a:p>
          <a:p>
            <a:pPr lvl="2">
              <a:lnSpc>
                <a:spcPct val="130000"/>
              </a:lnSpc>
              <a:spcBef>
                <a:spcPts val="0"/>
              </a:spcBef>
            </a:pPr>
            <a:r>
              <a:rPr lang="vi-VN" sz="2000">
                <a:solidFill>
                  <a:srgbClr val="002060"/>
                </a:solidFill>
                <a:latin typeface="calibri" panose="020F0502020204030204" pitchFamily="34" charset="0"/>
                <a:cs typeface="calibri" panose="020F0502020204030204" pitchFamily="34" charset="0"/>
              </a:rPr>
              <a:t>Nhiễm trùng: vi trùng, virus (HBV, HCV, HIV, …), KST (SR, Toxoplasma, …)</a:t>
            </a:r>
          </a:p>
          <a:p>
            <a:pPr lvl="2">
              <a:lnSpc>
                <a:spcPct val="130000"/>
              </a:lnSpc>
              <a:spcBef>
                <a:spcPts val="0"/>
              </a:spcBef>
            </a:pPr>
            <a:r>
              <a:rPr lang="vi-VN" sz="2000">
                <a:solidFill>
                  <a:srgbClr val="002060"/>
                </a:solidFill>
                <a:latin typeface="calibri" panose="020F0502020204030204" pitchFamily="34" charset="0"/>
                <a:cs typeface="calibri" panose="020F0502020204030204" pitchFamily="34" charset="0"/>
              </a:rPr>
              <a:t>Bệnh cầu thận: IgA, VCTTSM, viêm mạch máu ANCA</a:t>
            </a:r>
          </a:p>
          <a:p>
            <a:pPr lvl="2">
              <a:lnSpc>
                <a:spcPct val="130000"/>
              </a:lnSpc>
              <a:spcBef>
                <a:spcPts val="0"/>
              </a:spcBef>
            </a:pPr>
            <a:r>
              <a:rPr lang="vi-VN" sz="2000">
                <a:solidFill>
                  <a:srgbClr val="002060"/>
                </a:solidFill>
                <a:latin typeface="calibri" panose="020F0502020204030204" pitchFamily="34" charset="0"/>
                <a:cs typeface="calibri" panose="020F0502020204030204" pitchFamily="34" charset="0"/>
              </a:rPr>
              <a:t>Bệnh hệ thống: SLE, HSP</a:t>
            </a:r>
          </a:p>
          <a:p>
            <a:pPr lvl="2">
              <a:lnSpc>
                <a:spcPct val="130000"/>
              </a:lnSpc>
              <a:spcBef>
                <a:spcPts val="0"/>
              </a:spcBef>
            </a:pPr>
            <a:r>
              <a:rPr lang="vi-VN" sz="2000">
                <a:solidFill>
                  <a:srgbClr val="002060"/>
                </a:solidFill>
                <a:latin typeface="calibri" panose="020F0502020204030204" pitchFamily="34" charset="0"/>
                <a:cs typeface="calibri" panose="020F0502020204030204" pitchFamily="34" charset="0"/>
              </a:rPr>
              <a:t>≠: Shunt Nephritis</a:t>
            </a:r>
            <a:endParaRPr lang="pt-BR" sz="2000">
              <a:solidFill>
                <a:srgbClr val="002060"/>
              </a:solidFill>
              <a:latin typeface="calibri" panose="020F0502020204030204" pitchFamily="34" charset="0"/>
              <a:cs typeface="calibri" panose="020F0502020204030204" pitchFamily="34" charset="0"/>
            </a:endParaRPr>
          </a:p>
          <a:p>
            <a:pPr>
              <a:lnSpc>
                <a:spcPct val="130000"/>
              </a:lnSpc>
              <a:spcBef>
                <a:spcPts val="0"/>
              </a:spcBef>
              <a:buFont typeface="+mj-lt"/>
              <a:buAutoNum type="arabicPeriod"/>
            </a:pPr>
            <a:r>
              <a:rPr lang="en-US" sz="2800">
                <a:latin typeface="calibri" panose="020F0502020204030204" pitchFamily="34" charset="0"/>
                <a:cs typeface="calibri" panose="020F0502020204030204" pitchFamily="34" charset="0"/>
              </a:rPr>
              <a:t>NẾU KHÔNG NGHI SAU NT, XEM XÉT C:</a:t>
            </a:r>
            <a:r>
              <a:rPr lang="vi-VN" sz="2800">
                <a:latin typeface="calibri" panose="020F0502020204030204" pitchFamily="34" charset="0"/>
                <a:cs typeface="calibri" panose="020F0502020204030204" pitchFamily="34" charset="0"/>
              </a:rPr>
              <a:t> </a:t>
            </a:r>
            <a:r>
              <a:rPr lang="en-US" sz="2800">
                <a:latin typeface="calibri" panose="020F0502020204030204" pitchFamily="34" charset="0"/>
                <a:cs typeface="calibri" panose="020F0502020204030204" pitchFamily="34" charset="0"/>
              </a:rPr>
              <a:t>C</a:t>
            </a:r>
            <a:r>
              <a:rPr lang="en-US" sz="2800" baseline="-25000">
                <a:latin typeface="calibri" panose="020F0502020204030204" pitchFamily="34" charset="0"/>
                <a:cs typeface="calibri" panose="020F0502020204030204" pitchFamily="34" charset="0"/>
              </a:rPr>
              <a:t>3</a:t>
            </a:r>
            <a:r>
              <a:rPr lang="en-US" sz="2800">
                <a:latin typeface="calibri" panose="020F0502020204030204" pitchFamily="34" charset="0"/>
                <a:cs typeface="calibri" panose="020F0502020204030204" pitchFamily="34" charset="0"/>
              </a:rPr>
              <a:t> GIẢM </a:t>
            </a:r>
            <a:r>
              <a:rPr lang="vi-VN" sz="2800">
                <a:latin typeface="calibri" panose="020F0502020204030204" pitchFamily="34" charset="0"/>
                <a:cs typeface="calibri" panose="020F0502020204030204" pitchFamily="34" charset="0"/>
              </a:rPr>
              <a:t>HAY BÌNH THƯỜNG </a:t>
            </a:r>
          </a:p>
          <a:p>
            <a:pPr lvl="2">
              <a:lnSpc>
                <a:spcPct val="130000"/>
              </a:lnSpc>
              <a:spcBef>
                <a:spcPts val="0"/>
              </a:spcBef>
              <a:buFont typeface="Arial" panose="020B0604020202020204" pitchFamily="34" charset="0"/>
              <a:buChar char="•"/>
            </a:pPr>
            <a:r>
              <a:rPr lang="en-US" sz="2000">
                <a:solidFill>
                  <a:srgbClr val="7030A0"/>
                </a:solidFill>
                <a:highlight>
                  <a:srgbClr val="FFFF00"/>
                </a:highlight>
                <a:latin typeface="calibri" panose="020F0502020204030204" pitchFamily="34" charset="0"/>
                <a:cs typeface="calibri" panose="020F0502020204030204" pitchFamily="34" charset="0"/>
              </a:rPr>
              <a:t>VCTC có C3 giảm dưới 3 </a:t>
            </a:r>
            <a:r>
              <a:rPr lang="vi-VN" sz="2000">
                <a:solidFill>
                  <a:srgbClr val="7030A0"/>
                </a:solidFill>
                <a:highlight>
                  <a:srgbClr val="FFFF00"/>
                </a:highlight>
                <a:latin typeface="calibri" panose="020F0502020204030204" pitchFamily="34" charset="0"/>
                <a:cs typeface="calibri" panose="020F0502020204030204" pitchFamily="34" charset="0"/>
              </a:rPr>
              <a:t>th</a:t>
            </a:r>
            <a:r>
              <a:rPr lang="en-US" sz="2000">
                <a:solidFill>
                  <a:srgbClr val="7030A0"/>
                </a:solidFill>
                <a:highlight>
                  <a:srgbClr val="FFFF00"/>
                </a:highlight>
                <a:latin typeface="calibri" panose="020F0502020204030204" pitchFamily="34" charset="0"/>
                <a:cs typeface="calibri" panose="020F0502020204030204" pitchFamily="34" charset="0"/>
              </a:rPr>
              <a:t>áng: thường là VCTC hậu nhiễm liên cầu trùng, lupus, VCT tăng sinh màng</a:t>
            </a:r>
            <a:endParaRPr lang="vi-VN" sz="2000">
              <a:solidFill>
                <a:srgbClr val="7030A0"/>
              </a:solidFill>
              <a:highlight>
                <a:srgbClr val="FFFF00"/>
              </a:highlight>
              <a:latin typeface="calibri" panose="020F0502020204030204" pitchFamily="34" charset="0"/>
              <a:cs typeface="calibri" panose="020F0502020204030204" pitchFamily="34" charset="0"/>
            </a:endParaRPr>
          </a:p>
          <a:p>
            <a:pPr lvl="3">
              <a:lnSpc>
                <a:spcPct val="130000"/>
              </a:lnSpc>
              <a:spcBef>
                <a:spcPts val="0"/>
              </a:spcBef>
              <a:buFont typeface="Arial" panose="020B0604020202020204" pitchFamily="34" charset="0"/>
              <a:buChar char="•"/>
            </a:pPr>
            <a:r>
              <a:rPr lang="en-US" sz="2000">
                <a:solidFill>
                  <a:srgbClr val="7030A0"/>
                </a:solidFill>
                <a:latin typeface="calibri" panose="020F0502020204030204" pitchFamily="34" charset="0"/>
                <a:cs typeface="calibri" panose="020F0502020204030204" pitchFamily="34" charset="0"/>
              </a:rPr>
              <a:t>Sau khi loại hết còn VCT hậu nhiễm thì thử ASO ... →rất nghi ngờ là VCT hậu nhiễm</a:t>
            </a:r>
          </a:p>
          <a:p>
            <a:pPr lvl="3">
              <a:lnSpc>
                <a:spcPct val="130000"/>
              </a:lnSpc>
              <a:spcBef>
                <a:spcPts val="0"/>
              </a:spcBef>
              <a:buFont typeface="Arial" panose="020B0604020202020204" pitchFamily="34" charset="0"/>
              <a:buChar char="•"/>
            </a:pPr>
            <a:r>
              <a:rPr lang="en-US" sz="2000">
                <a:solidFill>
                  <a:srgbClr val="7030A0"/>
                </a:solidFill>
                <a:latin typeface="calibri" panose="020F0502020204030204" pitchFamily="34" charset="0"/>
                <a:cs typeface="calibri" panose="020F0502020204030204" pitchFamily="34" charset="0"/>
              </a:rPr>
              <a:t>Loại trừ lupus bằng 17 tiêu chuẩn mới (SLICC)</a:t>
            </a:r>
            <a:endParaRPr lang="vi-VN" sz="2000">
              <a:solidFill>
                <a:srgbClr val="7030A0"/>
              </a:solidFill>
              <a:latin typeface="calibri" panose="020F0502020204030204" pitchFamily="34" charset="0"/>
              <a:cs typeface="calibri" panose="020F0502020204030204" pitchFamily="34" charset="0"/>
            </a:endParaRPr>
          </a:p>
          <a:p>
            <a:pPr lvl="3">
              <a:lnSpc>
                <a:spcPct val="130000"/>
              </a:lnSpc>
              <a:spcBef>
                <a:spcPts val="0"/>
              </a:spcBef>
              <a:buFont typeface="Arial" panose="020B0604020202020204" pitchFamily="34" charset="0"/>
              <a:buChar char="•"/>
            </a:pPr>
            <a:r>
              <a:rPr lang="en-US" sz="2000">
                <a:solidFill>
                  <a:srgbClr val="7030A0"/>
                </a:solidFill>
                <a:latin typeface="calibri" panose="020F0502020204030204" pitchFamily="34" charset="0"/>
                <a:cs typeface="calibri" panose="020F0502020204030204" pitchFamily="34" charset="0"/>
              </a:rPr>
              <a:t>Còn VCT tăng sinh màng thì sau 8w điều trị mà C3 </a:t>
            </a:r>
            <a:r>
              <a:rPr lang="vi-VN" sz="2000">
                <a:solidFill>
                  <a:srgbClr val="7030A0"/>
                </a:solidFill>
                <a:latin typeface="calibri" panose="020F0502020204030204" pitchFamily="34" charset="0"/>
                <a:cs typeface="calibri" panose="020F0502020204030204" pitchFamily="34" charset="0"/>
              </a:rPr>
              <a:t>ko </a:t>
            </a:r>
            <a:r>
              <a:rPr lang="en-US" sz="2000">
                <a:solidFill>
                  <a:srgbClr val="7030A0"/>
                </a:solidFill>
                <a:latin typeface="calibri" panose="020F0502020204030204" pitchFamily="34" charset="0"/>
                <a:cs typeface="calibri" panose="020F0502020204030204" pitchFamily="34" charset="0"/>
              </a:rPr>
              <a:t>về bình thường thì mới nghĩ đến và sinh thiết. </a:t>
            </a:r>
          </a:p>
          <a:p>
            <a:pPr lvl="2">
              <a:lnSpc>
                <a:spcPct val="130000"/>
              </a:lnSpc>
              <a:spcBef>
                <a:spcPts val="0"/>
              </a:spcBef>
              <a:buFont typeface="Arial" panose="020B0604020202020204" pitchFamily="34" charset="0"/>
              <a:buChar char="•"/>
            </a:pPr>
            <a:r>
              <a:rPr lang="en-US" sz="2000">
                <a:solidFill>
                  <a:srgbClr val="7030A0"/>
                </a:solidFill>
                <a:highlight>
                  <a:srgbClr val="00FFFF"/>
                </a:highlight>
                <a:latin typeface="calibri" panose="020F0502020204030204" pitchFamily="34" charset="0"/>
                <a:cs typeface="calibri" panose="020F0502020204030204" pitchFamily="34" charset="0"/>
              </a:rPr>
              <a:t>VCTC có C3 bình thường: IgA, Henoch-Scholein </a:t>
            </a:r>
            <a:r>
              <a:rPr lang="en-US" sz="2000">
                <a:solidFill>
                  <a:srgbClr val="7030A0"/>
                </a:solidFill>
              </a:rPr>
              <a:t>(giờ HSP gọi chuẩn viêm mạch máu IgA)</a:t>
            </a:r>
            <a:endParaRPr lang="en-US" sz="2000">
              <a:solidFill>
                <a:srgbClr val="7030A0"/>
              </a:solidFill>
              <a:latin typeface="calibri" panose="020F0502020204030204" pitchFamily="34" charset="0"/>
              <a:cs typeface="calibri" panose="020F050202020403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1B6C89-A285-4D69-B608-814FEB92A73C}"/>
              </a:ext>
            </a:extLst>
          </p:cNvPr>
          <p:cNvSpPr>
            <a:spLocks noGrp="1"/>
          </p:cNvSpPr>
          <p:nvPr>
            <p:ph sz="half" idx="1"/>
          </p:nvPr>
        </p:nvSpPr>
        <p:spPr/>
        <p:txBody>
          <a:bodyPr/>
          <a:lstStyle/>
          <a:p>
            <a:pPr>
              <a:lnSpc>
                <a:spcPct val="150000"/>
              </a:lnSpc>
              <a:buAutoNum type="arabicPeriod"/>
            </a:pPr>
            <a:r>
              <a:rPr lang="vi-VN"/>
              <a:t>Khỏi: đa số</a:t>
            </a:r>
          </a:p>
          <a:p>
            <a:pPr lvl="2">
              <a:lnSpc>
                <a:spcPct val="150000"/>
              </a:lnSpc>
            </a:pPr>
            <a:r>
              <a:rPr lang="vi-VN"/>
              <a:t>W1: LS</a:t>
            </a:r>
          </a:p>
          <a:p>
            <a:pPr lvl="2">
              <a:lnSpc>
                <a:spcPct val="150000"/>
              </a:lnSpc>
            </a:pPr>
            <a:r>
              <a:rPr lang="vi-VN"/>
              <a:t>W8: C3</a:t>
            </a:r>
          </a:p>
          <a:p>
            <a:pPr lvl="2">
              <a:lnSpc>
                <a:spcPct val="150000"/>
              </a:lnSpc>
            </a:pPr>
            <a:r>
              <a:rPr lang="vi-VN"/>
              <a:t>M6: đạm</a:t>
            </a:r>
          </a:p>
          <a:p>
            <a:pPr lvl="2">
              <a:lnSpc>
                <a:spcPct val="150000"/>
              </a:lnSpc>
            </a:pPr>
            <a:r>
              <a:rPr lang="vi-VN"/>
              <a:t>M12: hồng cầu / vi thể</a:t>
            </a:r>
          </a:p>
          <a:p>
            <a:pPr>
              <a:lnSpc>
                <a:spcPct val="150000"/>
              </a:lnSpc>
              <a:buAutoNum type="arabicPeriod"/>
            </a:pPr>
            <a:r>
              <a:rPr lang="vi-VN"/>
              <a:t>Biến chứng cấp</a:t>
            </a:r>
          </a:p>
        </p:txBody>
      </p:sp>
      <p:sp>
        <p:nvSpPr>
          <p:cNvPr id="4" name="Content Placeholder 3">
            <a:extLst>
              <a:ext uri="{FF2B5EF4-FFF2-40B4-BE49-F238E27FC236}">
                <a16:creationId xmlns:a16="http://schemas.microsoft.com/office/drawing/2014/main" id="{3FC15EC5-B946-4B13-9DB4-8A351F8AC860}"/>
              </a:ext>
            </a:extLst>
          </p:cNvPr>
          <p:cNvSpPr>
            <a:spLocks noGrp="1"/>
          </p:cNvSpPr>
          <p:nvPr>
            <p:ph sz="half" idx="2"/>
          </p:nvPr>
        </p:nvSpPr>
        <p:spPr>
          <a:xfrm>
            <a:off x="6266688" y="1097280"/>
            <a:ext cx="5308278" cy="3712464"/>
          </a:xfrm>
        </p:spPr>
        <p:txBody>
          <a:bodyPr/>
          <a:lstStyle/>
          <a:p>
            <a:pPr marL="514350" indent="-514350">
              <a:lnSpc>
                <a:spcPct val="150000"/>
              </a:lnSpc>
              <a:buFont typeface="+mj-lt"/>
              <a:buAutoNum type="arabicPeriod" startAt="3"/>
            </a:pPr>
            <a:r>
              <a:rPr lang="vi-VN"/>
              <a:t>VCTTTN 2%</a:t>
            </a:r>
          </a:p>
          <a:p>
            <a:pPr marL="514350" indent="-514350">
              <a:lnSpc>
                <a:spcPct val="150000"/>
              </a:lnSpc>
              <a:buFont typeface="+mj-lt"/>
              <a:buAutoNum type="arabicPeriod" startAt="3"/>
            </a:pPr>
            <a:r>
              <a:rPr lang="vi-VN"/>
              <a:t>Mãn: 1%</a:t>
            </a:r>
          </a:p>
          <a:p>
            <a:pPr>
              <a:lnSpc>
                <a:spcPct val="150000"/>
              </a:lnSpc>
              <a:buAutoNum type="arabicPeriod" startAt="3"/>
            </a:pPr>
            <a:r>
              <a:rPr lang="vi-VN"/>
              <a:t>Bị lần 2:</a:t>
            </a:r>
          </a:p>
          <a:p>
            <a:pPr lvl="2">
              <a:lnSpc>
                <a:spcPct val="150000"/>
              </a:lnSpc>
            </a:pPr>
            <a:r>
              <a:rPr lang="vi-VN"/>
              <a:t>MD tốt</a:t>
            </a:r>
          </a:p>
          <a:p>
            <a:pPr lvl="2">
              <a:lnSpc>
                <a:spcPct val="150000"/>
              </a:lnSpc>
            </a:pPr>
            <a:r>
              <a:rPr lang="vi-VN"/>
              <a:t>0.7 – 7%</a:t>
            </a:r>
          </a:p>
          <a:p>
            <a:pPr lvl="2">
              <a:lnSpc>
                <a:spcPct val="150000"/>
              </a:lnSpc>
            </a:pPr>
            <a:r>
              <a:rPr lang="vi-VN"/>
              <a:t>NAPlr protein: mesansial, màng đáy</a:t>
            </a:r>
            <a:endParaRPr lang="en-US"/>
          </a:p>
        </p:txBody>
      </p:sp>
      <p:sp>
        <p:nvSpPr>
          <p:cNvPr id="2" name="Title 1">
            <a:extLst>
              <a:ext uri="{FF2B5EF4-FFF2-40B4-BE49-F238E27FC236}">
                <a16:creationId xmlns:a16="http://schemas.microsoft.com/office/drawing/2014/main" id="{DDD7A35E-DF6D-4D62-B478-6E3EA5884EDE}"/>
              </a:ext>
            </a:extLst>
          </p:cNvPr>
          <p:cNvSpPr>
            <a:spLocks noGrp="1"/>
          </p:cNvSpPr>
          <p:nvPr>
            <p:ph type="title"/>
          </p:nvPr>
        </p:nvSpPr>
        <p:spPr/>
        <p:txBody>
          <a:bodyPr/>
          <a:lstStyle/>
          <a:p>
            <a:r>
              <a:rPr lang="vi-VN" b="1">
                <a:latin typeface="calibri" panose="020F0502020204030204" pitchFamily="34" charset="0"/>
                <a:cs typeface="calibri" panose="020F0502020204030204" pitchFamily="34" charset="0"/>
              </a:rPr>
              <a:t>Diễn tiến dự hậu </a:t>
            </a:r>
            <a:r>
              <a:rPr lang="vi-VN" sz="2000">
                <a:solidFill>
                  <a:srgbClr val="00B050"/>
                </a:solidFill>
                <a:latin typeface="calibri" panose="020F0502020204030204" pitchFamily="34" charset="0"/>
                <a:cs typeface="calibri" panose="020F0502020204030204" pitchFamily="34" charset="0"/>
              </a:rPr>
              <a:t>(điển hình của VCTC hậu nhiễm)</a:t>
            </a:r>
            <a:endParaRPr lang="en-US">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440483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20EC3-78A3-4B12-B420-41BB7AB0A30A}"/>
              </a:ext>
            </a:extLst>
          </p:cNvPr>
          <p:cNvSpPr>
            <a:spLocks noGrp="1"/>
          </p:cNvSpPr>
          <p:nvPr>
            <p:ph type="title"/>
          </p:nvPr>
        </p:nvSpPr>
        <p:spPr>
          <a:xfrm>
            <a:off x="1081616" y="175555"/>
            <a:ext cx="10028767" cy="549275"/>
          </a:xfrm>
        </p:spPr>
        <p:txBody>
          <a:bodyPr/>
          <a:lstStyle/>
          <a:p>
            <a:r>
              <a:rPr lang="en-US"/>
              <a:t>Tiêu chuẩn chẩn đoán Lupus theo SLICC 2012</a:t>
            </a:r>
          </a:p>
        </p:txBody>
      </p:sp>
      <p:graphicFrame>
        <p:nvGraphicFramePr>
          <p:cNvPr id="7" name="Table 6">
            <a:extLst>
              <a:ext uri="{FF2B5EF4-FFF2-40B4-BE49-F238E27FC236}">
                <a16:creationId xmlns:a16="http://schemas.microsoft.com/office/drawing/2014/main" id="{78CDECE0-3F59-44FE-B73D-C8822AD483E6}"/>
              </a:ext>
            </a:extLst>
          </p:cNvPr>
          <p:cNvGraphicFramePr>
            <a:graphicFrameLocks noGrp="1"/>
          </p:cNvGraphicFramePr>
          <p:nvPr>
            <p:extLst>
              <p:ext uri="{D42A27DB-BD31-4B8C-83A1-F6EECF244321}">
                <p14:modId xmlns:p14="http://schemas.microsoft.com/office/powerpoint/2010/main" val="3730667738"/>
              </p:ext>
            </p:extLst>
          </p:nvPr>
        </p:nvGraphicFramePr>
        <p:xfrm>
          <a:off x="271559" y="897674"/>
          <a:ext cx="11648879" cy="5411724"/>
        </p:xfrm>
        <a:graphic>
          <a:graphicData uri="http://schemas.openxmlformats.org/drawingml/2006/table">
            <a:tbl>
              <a:tblPr firstRow="1" firstCol="1" bandRow="1">
                <a:tableStyleId>{0660B408-B3CF-4A94-85FC-2B1E0A45F4A2}</a:tableStyleId>
              </a:tblPr>
              <a:tblGrid>
                <a:gridCol w="5096350">
                  <a:extLst>
                    <a:ext uri="{9D8B030D-6E8A-4147-A177-3AD203B41FA5}">
                      <a16:colId xmlns:a16="http://schemas.microsoft.com/office/drawing/2014/main" val="1253465341"/>
                    </a:ext>
                  </a:extLst>
                </a:gridCol>
                <a:gridCol w="6552529">
                  <a:extLst>
                    <a:ext uri="{9D8B030D-6E8A-4147-A177-3AD203B41FA5}">
                      <a16:colId xmlns:a16="http://schemas.microsoft.com/office/drawing/2014/main" val="609756799"/>
                    </a:ext>
                  </a:extLst>
                </a:gridCol>
              </a:tblGrid>
              <a:tr h="0">
                <a:tc>
                  <a:txBody>
                    <a:bodyPr/>
                    <a:lstStyle/>
                    <a:p>
                      <a:pPr marL="0" marR="0" indent="107950" algn="ctr">
                        <a:lnSpc>
                          <a:spcPct val="115000"/>
                        </a:lnSpc>
                        <a:spcBef>
                          <a:spcPts val="0"/>
                        </a:spcBef>
                        <a:spcAft>
                          <a:spcPts val="0"/>
                        </a:spcAft>
                      </a:pPr>
                      <a:r>
                        <a:rPr lang="vi-VN" sz="2200">
                          <a:effectLst/>
                        </a:rPr>
                        <a:t>Tiêu chuẩn lâm sàng.</a:t>
                      </a:r>
                      <a:endParaRPr lang="en-US" sz="2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107950" algn="ctr">
                        <a:lnSpc>
                          <a:spcPct val="115000"/>
                        </a:lnSpc>
                        <a:spcBef>
                          <a:spcPts val="0"/>
                        </a:spcBef>
                        <a:spcAft>
                          <a:spcPts val="0"/>
                        </a:spcAft>
                      </a:pPr>
                      <a:r>
                        <a:rPr lang="vi-VN" sz="2200">
                          <a:effectLst/>
                        </a:rPr>
                        <a:t>Tiêu chuẩn cận lâm sàng.</a:t>
                      </a:r>
                      <a:endParaRPr lang="en-US" sz="2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340194479"/>
                  </a:ext>
                </a:extLst>
              </a:tr>
              <a:tr h="0">
                <a:tc>
                  <a:txBody>
                    <a:bodyPr/>
                    <a:lstStyle/>
                    <a:p>
                      <a:pPr marL="0" marR="0" lvl="0" indent="0" algn="l">
                        <a:lnSpc>
                          <a:spcPct val="115000"/>
                        </a:lnSpc>
                        <a:spcBef>
                          <a:spcPts val="0"/>
                        </a:spcBef>
                        <a:spcAft>
                          <a:spcPts val="0"/>
                        </a:spcAft>
                        <a:buFont typeface="+mj-lt"/>
                        <a:buNone/>
                      </a:pPr>
                      <a:r>
                        <a:rPr lang="vi-VN" sz="2200" b="0">
                          <a:effectLst/>
                        </a:rPr>
                        <a:t>1. Lupus da cấp.</a:t>
                      </a:r>
                      <a:endParaRPr lang="en-US" sz="2200" b="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342900" marR="0" lvl="0" indent="-342900" algn="l">
                        <a:lnSpc>
                          <a:spcPct val="115000"/>
                        </a:lnSpc>
                        <a:spcBef>
                          <a:spcPts val="0"/>
                        </a:spcBef>
                        <a:spcAft>
                          <a:spcPts val="0"/>
                        </a:spcAft>
                        <a:buFont typeface="+mj-lt"/>
                        <a:buAutoNum type="arabicPeriod"/>
                      </a:pPr>
                      <a:r>
                        <a:rPr lang="vi-VN" sz="2200">
                          <a:effectLst/>
                        </a:rPr>
                        <a:t>ANA.</a:t>
                      </a:r>
                      <a:endParaRPr lang="en-US" sz="2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670932180"/>
                  </a:ext>
                </a:extLst>
              </a:tr>
              <a:tr h="0">
                <a:tc>
                  <a:txBody>
                    <a:bodyPr/>
                    <a:lstStyle/>
                    <a:p>
                      <a:pPr marL="0" marR="0" lvl="0" indent="0" algn="l">
                        <a:lnSpc>
                          <a:spcPct val="115000"/>
                        </a:lnSpc>
                        <a:spcBef>
                          <a:spcPts val="0"/>
                        </a:spcBef>
                        <a:spcAft>
                          <a:spcPts val="0"/>
                        </a:spcAft>
                        <a:buFont typeface="+mj-lt"/>
                        <a:buNone/>
                      </a:pPr>
                      <a:r>
                        <a:rPr lang="vi-VN" sz="2200" b="0">
                          <a:effectLst/>
                        </a:rPr>
                        <a:t>2. Lupus da mạn.</a:t>
                      </a:r>
                      <a:endParaRPr lang="en-US" sz="2200" b="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lvl="0" indent="0" algn="l">
                        <a:lnSpc>
                          <a:spcPct val="115000"/>
                        </a:lnSpc>
                        <a:spcBef>
                          <a:spcPts val="0"/>
                        </a:spcBef>
                        <a:spcAft>
                          <a:spcPts val="0"/>
                        </a:spcAft>
                        <a:buFont typeface="+mj-lt"/>
                        <a:buNone/>
                      </a:pPr>
                      <a:r>
                        <a:rPr lang="vi-VN" sz="2200">
                          <a:effectLst/>
                        </a:rPr>
                        <a:t>2. Anti- DNA.</a:t>
                      </a:r>
                      <a:endParaRPr lang="en-US" sz="2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621515987"/>
                  </a:ext>
                </a:extLst>
              </a:tr>
              <a:tr h="0">
                <a:tc>
                  <a:txBody>
                    <a:bodyPr/>
                    <a:lstStyle/>
                    <a:p>
                      <a:pPr marL="0" marR="0" lvl="0" indent="0" algn="l">
                        <a:lnSpc>
                          <a:spcPct val="115000"/>
                        </a:lnSpc>
                        <a:spcBef>
                          <a:spcPts val="0"/>
                        </a:spcBef>
                        <a:spcAft>
                          <a:spcPts val="0"/>
                        </a:spcAft>
                        <a:buFont typeface="+mj-lt"/>
                        <a:buNone/>
                      </a:pPr>
                      <a:r>
                        <a:rPr lang="vi-VN" sz="2200" b="0">
                          <a:effectLst/>
                        </a:rPr>
                        <a:t>3. Loét miệng hay mũi.</a:t>
                      </a:r>
                      <a:endParaRPr lang="en-US" sz="2200" b="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lvl="0" indent="0" algn="l">
                        <a:lnSpc>
                          <a:spcPct val="115000"/>
                        </a:lnSpc>
                        <a:spcBef>
                          <a:spcPts val="0"/>
                        </a:spcBef>
                        <a:spcAft>
                          <a:spcPts val="0"/>
                        </a:spcAft>
                        <a:buFont typeface="+mj-lt"/>
                        <a:buNone/>
                      </a:pPr>
                      <a:r>
                        <a:rPr lang="vi-VN" sz="2200">
                          <a:effectLst/>
                        </a:rPr>
                        <a:t>3. Anti-Sm.</a:t>
                      </a:r>
                      <a:endParaRPr lang="en-US" sz="2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581085276"/>
                  </a:ext>
                </a:extLst>
              </a:tr>
              <a:tr h="0">
                <a:tc>
                  <a:txBody>
                    <a:bodyPr/>
                    <a:lstStyle/>
                    <a:p>
                      <a:pPr marL="0" marR="0" lvl="0" indent="0" algn="l">
                        <a:lnSpc>
                          <a:spcPct val="115000"/>
                        </a:lnSpc>
                        <a:spcBef>
                          <a:spcPts val="0"/>
                        </a:spcBef>
                        <a:spcAft>
                          <a:spcPts val="0"/>
                        </a:spcAft>
                        <a:buFont typeface="+mj-lt"/>
                        <a:buNone/>
                      </a:pPr>
                      <a:r>
                        <a:rPr lang="vi-VN" sz="2200" b="0">
                          <a:effectLst/>
                        </a:rPr>
                        <a:t>4. Rụng tóc không sẹo.</a:t>
                      </a:r>
                      <a:endParaRPr lang="en-US" sz="2200" b="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lvl="0" indent="0" algn="l">
                        <a:lnSpc>
                          <a:spcPct val="115000"/>
                        </a:lnSpc>
                        <a:spcBef>
                          <a:spcPts val="0"/>
                        </a:spcBef>
                        <a:spcAft>
                          <a:spcPts val="0"/>
                        </a:spcAft>
                        <a:buFont typeface="+mj-lt"/>
                        <a:buNone/>
                      </a:pPr>
                      <a:r>
                        <a:rPr lang="vi-VN" sz="2200">
                          <a:effectLst/>
                        </a:rPr>
                        <a:t>4. KT Antiphospholipide.</a:t>
                      </a:r>
                      <a:endParaRPr lang="en-US" sz="2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462176452"/>
                  </a:ext>
                </a:extLst>
              </a:tr>
              <a:tr h="0">
                <a:tc>
                  <a:txBody>
                    <a:bodyPr/>
                    <a:lstStyle/>
                    <a:p>
                      <a:pPr marL="0" marR="0" lvl="0" indent="0" algn="l">
                        <a:lnSpc>
                          <a:spcPct val="115000"/>
                        </a:lnSpc>
                        <a:spcBef>
                          <a:spcPts val="0"/>
                        </a:spcBef>
                        <a:spcAft>
                          <a:spcPts val="0"/>
                        </a:spcAft>
                        <a:buFont typeface="+mj-lt"/>
                        <a:buNone/>
                      </a:pPr>
                      <a:r>
                        <a:rPr lang="vi-VN" sz="2200" b="0">
                          <a:effectLst/>
                        </a:rPr>
                        <a:t>5. Viêm khớp.</a:t>
                      </a:r>
                      <a:endParaRPr lang="en-US" sz="2200" b="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lvl="0" indent="0" algn="l">
                        <a:lnSpc>
                          <a:spcPct val="115000"/>
                        </a:lnSpc>
                        <a:spcBef>
                          <a:spcPts val="0"/>
                        </a:spcBef>
                        <a:spcAft>
                          <a:spcPts val="0"/>
                        </a:spcAft>
                        <a:buFont typeface="+mj-lt"/>
                        <a:buNone/>
                      </a:pPr>
                      <a:r>
                        <a:rPr lang="vi-VN" sz="2200">
                          <a:effectLst/>
                        </a:rPr>
                        <a:t>5. Giảm bổ thể C3, C4</a:t>
                      </a:r>
                      <a:endParaRPr lang="en-US" sz="2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072179021"/>
                  </a:ext>
                </a:extLst>
              </a:tr>
              <a:tr h="0">
                <a:tc>
                  <a:txBody>
                    <a:bodyPr/>
                    <a:lstStyle/>
                    <a:p>
                      <a:pPr marL="0" marR="0" lvl="0" indent="0" algn="l">
                        <a:lnSpc>
                          <a:spcPct val="115000"/>
                        </a:lnSpc>
                        <a:spcBef>
                          <a:spcPts val="0"/>
                        </a:spcBef>
                        <a:spcAft>
                          <a:spcPts val="0"/>
                        </a:spcAft>
                        <a:buFont typeface="+mj-lt"/>
                        <a:buNone/>
                      </a:pPr>
                      <a:r>
                        <a:rPr lang="vi-VN" sz="2200" b="0">
                          <a:effectLst/>
                        </a:rPr>
                        <a:t>6. Viêm thanh mạc.</a:t>
                      </a:r>
                      <a:endParaRPr lang="en-US" sz="2200" b="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lvl="0" indent="0" algn="l">
                        <a:lnSpc>
                          <a:spcPct val="115000"/>
                        </a:lnSpc>
                        <a:spcBef>
                          <a:spcPts val="0"/>
                        </a:spcBef>
                        <a:spcAft>
                          <a:spcPts val="0"/>
                        </a:spcAft>
                        <a:buFont typeface="+mj-lt"/>
                        <a:buNone/>
                      </a:pPr>
                      <a:r>
                        <a:rPr lang="vi-VN" sz="2200">
                          <a:effectLst/>
                        </a:rPr>
                        <a:t>6. Test Coombs trực tiếp (không được tính khi có sự tồn tại của thiếu máu tan huyết).</a:t>
                      </a:r>
                      <a:endParaRPr lang="en-US" sz="2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888478050"/>
                  </a:ext>
                </a:extLst>
              </a:tr>
              <a:tr h="0">
                <a:tc>
                  <a:txBody>
                    <a:bodyPr/>
                    <a:lstStyle/>
                    <a:p>
                      <a:pPr marL="0" marR="0" lvl="0" indent="0" algn="l">
                        <a:lnSpc>
                          <a:spcPct val="115000"/>
                        </a:lnSpc>
                        <a:spcBef>
                          <a:spcPts val="0"/>
                        </a:spcBef>
                        <a:spcAft>
                          <a:spcPts val="0"/>
                        </a:spcAft>
                        <a:buFont typeface="+mj-lt"/>
                        <a:buNone/>
                      </a:pPr>
                      <a:r>
                        <a:rPr lang="vi-VN" sz="2200" b="0">
                          <a:effectLst/>
                        </a:rPr>
                        <a:t>7. Thận.</a:t>
                      </a:r>
                      <a:endParaRPr lang="en-US" sz="2200" b="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107950" algn="ctr">
                        <a:lnSpc>
                          <a:spcPct val="115000"/>
                        </a:lnSpc>
                        <a:spcBef>
                          <a:spcPts val="0"/>
                        </a:spcBef>
                        <a:spcAft>
                          <a:spcPts val="0"/>
                        </a:spcAft>
                      </a:pPr>
                      <a:r>
                        <a:rPr lang="en-US" sz="2200">
                          <a:effectLst/>
                        </a:rPr>
                        <a:t> </a:t>
                      </a:r>
                      <a:endParaRPr lang="en-US" sz="2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567457557"/>
                  </a:ext>
                </a:extLst>
              </a:tr>
              <a:tr h="0">
                <a:tc>
                  <a:txBody>
                    <a:bodyPr/>
                    <a:lstStyle/>
                    <a:p>
                      <a:pPr marL="0" marR="0" lvl="0" indent="0" algn="l">
                        <a:lnSpc>
                          <a:spcPct val="115000"/>
                        </a:lnSpc>
                        <a:spcBef>
                          <a:spcPts val="0"/>
                        </a:spcBef>
                        <a:spcAft>
                          <a:spcPts val="0"/>
                        </a:spcAft>
                        <a:buFont typeface="+mj-lt"/>
                        <a:buNone/>
                      </a:pPr>
                      <a:r>
                        <a:rPr lang="vi-VN" sz="2200" b="0">
                          <a:effectLst/>
                        </a:rPr>
                        <a:t>8. Thần kinh.</a:t>
                      </a:r>
                      <a:endParaRPr lang="en-US" sz="2200" b="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107950" algn="ctr">
                        <a:lnSpc>
                          <a:spcPct val="115000"/>
                        </a:lnSpc>
                        <a:spcBef>
                          <a:spcPts val="0"/>
                        </a:spcBef>
                        <a:spcAft>
                          <a:spcPts val="0"/>
                        </a:spcAft>
                      </a:pPr>
                      <a:r>
                        <a:rPr lang="en-US" sz="2200">
                          <a:effectLst/>
                        </a:rPr>
                        <a:t> </a:t>
                      </a:r>
                      <a:endParaRPr lang="en-US" sz="2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463833207"/>
                  </a:ext>
                </a:extLst>
              </a:tr>
              <a:tr h="0">
                <a:tc>
                  <a:txBody>
                    <a:bodyPr/>
                    <a:lstStyle/>
                    <a:p>
                      <a:pPr marL="0" marR="0" lvl="0" indent="0" algn="l">
                        <a:lnSpc>
                          <a:spcPct val="115000"/>
                        </a:lnSpc>
                        <a:spcBef>
                          <a:spcPts val="0"/>
                        </a:spcBef>
                        <a:spcAft>
                          <a:spcPts val="0"/>
                        </a:spcAft>
                        <a:buFont typeface="+mj-lt"/>
                        <a:buNone/>
                      </a:pPr>
                      <a:r>
                        <a:rPr lang="vi-VN" sz="2200" b="0">
                          <a:effectLst/>
                        </a:rPr>
                        <a:t>9. Thiếu máu tan máu.</a:t>
                      </a:r>
                      <a:endParaRPr lang="en-US" sz="2200" b="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107950" algn="ctr">
                        <a:lnSpc>
                          <a:spcPct val="115000"/>
                        </a:lnSpc>
                        <a:spcBef>
                          <a:spcPts val="0"/>
                        </a:spcBef>
                        <a:spcAft>
                          <a:spcPts val="0"/>
                        </a:spcAft>
                      </a:pPr>
                      <a:r>
                        <a:rPr lang="en-US" sz="2200">
                          <a:effectLst/>
                        </a:rPr>
                        <a:t> </a:t>
                      </a:r>
                      <a:endParaRPr lang="en-US" sz="2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209699411"/>
                  </a:ext>
                </a:extLst>
              </a:tr>
              <a:tr h="0">
                <a:tc>
                  <a:txBody>
                    <a:bodyPr/>
                    <a:lstStyle/>
                    <a:p>
                      <a:pPr marL="0" marR="0" lvl="0" indent="0" algn="l">
                        <a:lnSpc>
                          <a:spcPct val="115000"/>
                        </a:lnSpc>
                        <a:spcBef>
                          <a:spcPts val="0"/>
                        </a:spcBef>
                        <a:spcAft>
                          <a:spcPts val="0"/>
                        </a:spcAft>
                        <a:buFont typeface="+mj-lt"/>
                        <a:buNone/>
                      </a:pPr>
                      <a:r>
                        <a:rPr lang="vi-VN" sz="2200" b="0">
                          <a:effectLst/>
                        </a:rPr>
                        <a:t>10. Giảm bạch cầu.</a:t>
                      </a:r>
                      <a:endParaRPr lang="en-US" sz="2200" b="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107950" algn="ctr">
                        <a:lnSpc>
                          <a:spcPct val="115000"/>
                        </a:lnSpc>
                        <a:spcBef>
                          <a:spcPts val="0"/>
                        </a:spcBef>
                        <a:spcAft>
                          <a:spcPts val="0"/>
                        </a:spcAft>
                      </a:pPr>
                      <a:r>
                        <a:rPr lang="en-US" sz="2200">
                          <a:effectLst/>
                        </a:rPr>
                        <a:t> </a:t>
                      </a:r>
                      <a:endParaRPr lang="en-US" sz="2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789986331"/>
                  </a:ext>
                </a:extLst>
              </a:tr>
              <a:tr h="0">
                <a:tc>
                  <a:txBody>
                    <a:bodyPr/>
                    <a:lstStyle/>
                    <a:p>
                      <a:pPr marL="0" marR="0" lvl="0" indent="0" algn="l">
                        <a:lnSpc>
                          <a:spcPct val="115000"/>
                        </a:lnSpc>
                        <a:spcBef>
                          <a:spcPts val="0"/>
                        </a:spcBef>
                        <a:spcAft>
                          <a:spcPts val="0"/>
                        </a:spcAft>
                        <a:buFont typeface="+mj-lt"/>
                        <a:buNone/>
                      </a:pPr>
                      <a:r>
                        <a:rPr lang="vi-VN" sz="2200" b="0">
                          <a:effectLst/>
                        </a:rPr>
                        <a:t>11. Giảm tiểu cầu &lt; 100.000/ ml.</a:t>
                      </a:r>
                      <a:endParaRPr lang="en-US" sz="2200" b="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107950" algn="ctr">
                        <a:lnSpc>
                          <a:spcPct val="115000"/>
                        </a:lnSpc>
                        <a:spcBef>
                          <a:spcPts val="0"/>
                        </a:spcBef>
                        <a:spcAft>
                          <a:spcPts val="0"/>
                        </a:spcAft>
                      </a:pPr>
                      <a:r>
                        <a:rPr lang="en-US" sz="2200">
                          <a:effectLst/>
                        </a:rPr>
                        <a:t> </a:t>
                      </a:r>
                      <a:endParaRPr lang="en-US" sz="2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692841730"/>
                  </a:ext>
                </a:extLst>
              </a:tr>
              <a:tr h="0">
                <a:tc gridSpan="2">
                  <a:txBody>
                    <a:bodyPr/>
                    <a:lstStyle/>
                    <a:p>
                      <a:pPr marL="0" marR="0" indent="107950" algn="just">
                        <a:lnSpc>
                          <a:spcPct val="115000"/>
                        </a:lnSpc>
                        <a:spcBef>
                          <a:spcPts val="0"/>
                        </a:spcBef>
                        <a:spcAft>
                          <a:spcPts val="0"/>
                        </a:spcAft>
                      </a:pPr>
                      <a:r>
                        <a:rPr lang="el-GR" sz="2200">
                          <a:effectLst/>
                        </a:rPr>
                        <a:t>Δ</a:t>
                      </a:r>
                      <a:r>
                        <a:rPr lang="vi-VN" sz="2200">
                          <a:effectLst/>
                        </a:rPr>
                        <a:t> SLE khi có </a:t>
                      </a:r>
                      <a:r>
                        <a:rPr lang="vi-VN" sz="2200">
                          <a:effectLst/>
                          <a:highlight>
                            <a:srgbClr val="FFFF00"/>
                          </a:highlight>
                          <a:sym typeface="Symbol" panose="05050102010706020507" pitchFamily="18" charset="2"/>
                        </a:rPr>
                        <a:t></a:t>
                      </a:r>
                      <a:r>
                        <a:rPr lang="vi-VN" sz="2200">
                          <a:effectLst/>
                          <a:highlight>
                            <a:srgbClr val="FFFF00"/>
                          </a:highlight>
                        </a:rPr>
                        <a:t> 4 tiêu chuẩn </a:t>
                      </a:r>
                      <a:r>
                        <a:rPr lang="vi-VN" sz="2200">
                          <a:effectLst/>
                        </a:rPr>
                        <a:t>(≥ 1 tiêu chuẩn lâm sàng và 1 tiêu chuẩn CLS) hoặc bệnh thận lupus được chứng minh trên sinh thiết kèm với ANA hoặc anti- DNA.</a:t>
                      </a:r>
                      <a:endParaRPr lang="en-US" sz="2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408629781"/>
                  </a:ext>
                </a:extLst>
              </a:tr>
            </a:tbl>
          </a:graphicData>
        </a:graphic>
      </p:graphicFrame>
    </p:spTree>
    <p:extLst>
      <p:ext uri="{BB962C8B-B14F-4D97-AF65-F5344CB8AC3E}">
        <p14:creationId xmlns:p14="http://schemas.microsoft.com/office/powerpoint/2010/main" val="38835515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0B09746C-4D09-4B2F-854F-9D7BCF5C2911}"/>
              </a:ext>
            </a:extLst>
          </p:cNvPr>
          <p:cNvSpPr>
            <a:spLocks noGrp="1" noChangeArrowheads="1"/>
          </p:cNvSpPr>
          <p:nvPr>
            <p:ph type="title"/>
          </p:nvPr>
        </p:nvSpPr>
        <p:spPr bwMode="auto">
          <a:xfrm>
            <a:off x="1096434" y="365126"/>
            <a:ext cx="10690405" cy="549275"/>
          </a:xfrm>
        </p:spPr>
        <p:txBody>
          <a:bodyPr wrap="square" numCol="1" anchorCtr="0" compatLnSpc="1">
            <a:prstTxWarp prst="textNoShape">
              <a:avLst/>
            </a:prstTxWarp>
          </a:bodyPr>
          <a:lstStyle/>
          <a:p>
            <a:pPr eaLnBrk="1" hangingPunct="1"/>
            <a:r>
              <a:rPr lang="en-US" b="1" u="sng"/>
              <a:t>ĐIỀU TRỊ: VCTC SAU LIÊN CẦU:</a:t>
            </a:r>
            <a:r>
              <a:rPr lang="vi-VN" b="1" u="sng"/>
              <a:t> </a:t>
            </a:r>
            <a:r>
              <a:rPr lang="en-US" sz="2400">
                <a:solidFill>
                  <a:srgbClr val="00B050"/>
                </a:solidFill>
              </a:rPr>
              <a:t>chủ yếu: </a:t>
            </a:r>
            <a:r>
              <a:rPr lang="en-US" sz="2400" b="1">
                <a:solidFill>
                  <a:srgbClr val="00B050"/>
                </a:solidFill>
              </a:rPr>
              <a:t>theo dõi và điều trị biến chứng</a:t>
            </a:r>
            <a:endParaRPr lang="en-US" altLang="en-US" b="1" u="sng" cap="none">
              <a:solidFill>
                <a:srgbClr val="00B050"/>
              </a:solidFill>
              <a:latin typeface="VNI-Times" pitchFamily="2" charset="0"/>
            </a:endParaRPr>
          </a:p>
        </p:txBody>
      </p:sp>
      <p:sp>
        <p:nvSpPr>
          <p:cNvPr id="87042" name="Rectangle 3">
            <a:extLst>
              <a:ext uri="{FF2B5EF4-FFF2-40B4-BE49-F238E27FC236}">
                <a16:creationId xmlns:a16="http://schemas.microsoft.com/office/drawing/2014/main" id="{3870CF6D-5D48-40FA-A1BB-01A123BDCC66}"/>
              </a:ext>
            </a:extLst>
          </p:cNvPr>
          <p:cNvSpPr>
            <a:spLocks noGrp="1"/>
          </p:cNvSpPr>
          <p:nvPr>
            <p:ph type="body" idx="1"/>
          </p:nvPr>
        </p:nvSpPr>
        <p:spPr>
          <a:xfrm>
            <a:off x="1096434" y="1010929"/>
            <a:ext cx="10378171" cy="5769012"/>
          </a:xfrm>
        </p:spPr>
        <p:style>
          <a:lnRef idx="2">
            <a:schemeClr val="accent2"/>
          </a:lnRef>
          <a:fillRef idx="1">
            <a:schemeClr val="lt1"/>
          </a:fillRef>
          <a:effectRef idx="0">
            <a:schemeClr val="accent2"/>
          </a:effectRef>
          <a:fontRef idx="minor">
            <a:schemeClr val="dk1"/>
          </a:fontRef>
        </p:style>
        <p:txBody>
          <a:bodyPr/>
          <a:lstStyle/>
          <a:p>
            <a:pPr>
              <a:lnSpc>
                <a:spcPct val="150000"/>
              </a:lnSpc>
              <a:buFont typeface="Arial" panose="020B0604020202020204" pitchFamily="34" charset="0"/>
              <a:buChar char="•"/>
            </a:pPr>
            <a:r>
              <a:rPr lang="vi-VN" sz="2000" u="sng">
                <a:latin typeface="arial" panose="020B0604020202020204" pitchFamily="34" charset="0"/>
                <a:cs typeface="arial" panose="020B0604020202020204" pitchFamily="34" charset="0"/>
              </a:rPr>
              <a:t>KS:</a:t>
            </a:r>
            <a:r>
              <a:rPr lang="en-US" sz="2000">
                <a:latin typeface="arial" panose="020B0604020202020204" pitchFamily="34" charset="0"/>
                <a:cs typeface="arial" panose="020B0604020202020204" pitchFamily="34" charset="0"/>
              </a:rPr>
              <a:t> </a:t>
            </a:r>
            <a:r>
              <a:rPr lang="en-US" sz="1800">
                <a:solidFill>
                  <a:srgbClr val="00B050"/>
                </a:solidFill>
              </a:rPr>
              <a:t>chỉ cho khi ở da, họng vẫn còn liên </a:t>
            </a:r>
            <a:r>
              <a:rPr lang="vi-VN" sz="1800">
                <a:solidFill>
                  <a:srgbClr val="00B050"/>
                </a:solidFill>
              </a:rPr>
              <a:t>cầu, </a:t>
            </a:r>
            <a:r>
              <a:rPr lang="en-US" sz="1800">
                <a:solidFill>
                  <a:srgbClr val="00B050"/>
                </a:solidFill>
              </a:rPr>
              <a:t>Lâm sàng là vẫn còn viêm ở đó</a:t>
            </a:r>
            <a:r>
              <a:rPr lang="en-US" sz="1800"/>
              <a:t> </a:t>
            </a:r>
            <a:r>
              <a:rPr lang="en-US" sz="1800">
                <a:solidFill>
                  <a:srgbClr val="00B050"/>
                </a:solidFill>
              </a:rPr>
              <a:t>; khi đó dùng kháng sinh không phải để điều trị VCTC mà để ngăn chặn tạo ra những phức hợp miễn dịch mới</a:t>
            </a:r>
            <a:endParaRPr lang="en-US" sz="2800">
              <a:solidFill>
                <a:srgbClr val="00B050"/>
              </a:solidFill>
              <a:latin typeface="arial" panose="020B0604020202020204" pitchFamily="34" charset="0"/>
              <a:cs typeface="arial" panose="020B0604020202020204" pitchFamily="34" charset="0"/>
            </a:endParaRPr>
          </a:p>
          <a:p>
            <a:pPr>
              <a:lnSpc>
                <a:spcPct val="150000"/>
              </a:lnSpc>
              <a:buFont typeface="Arial" panose="020B0604020202020204" pitchFamily="34" charset="0"/>
              <a:buChar char="•"/>
            </a:pPr>
            <a:r>
              <a:rPr lang="en-US" sz="2000" u="sng">
                <a:latin typeface="arial" panose="020B0604020202020204" pitchFamily="34" charset="0"/>
                <a:cs typeface="arial" panose="020B0604020202020204" pitchFamily="34" charset="0"/>
              </a:rPr>
              <a:t>HA CAO:</a:t>
            </a:r>
            <a:endParaRPr lang="en-US" sz="2000">
              <a:latin typeface="arial" panose="020B0604020202020204" pitchFamily="34" charset="0"/>
              <a:cs typeface="arial" panose="020B0604020202020204" pitchFamily="34" charset="0"/>
            </a:endParaRPr>
          </a:p>
          <a:p>
            <a:pPr lvl="2">
              <a:lnSpc>
                <a:spcPct val="150000"/>
              </a:lnSpc>
              <a:buFont typeface="Arial" panose="020B0604020202020204" pitchFamily="34" charset="0"/>
              <a:buChar char="•"/>
            </a:pPr>
            <a:r>
              <a:rPr lang="en-US" sz="2000" b="0">
                <a:latin typeface="arial" panose="020B0604020202020204" pitchFamily="34" charset="0"/>
                <a:cs typeface="arial" panose="020B0604020202020204" pitchFamily="34" charset="0"/>
              </a:rPr>
              <a:t>VỪA: FUROSEMIDE</a:t>
            </a:r>
            <a:r>
              <a:rPr lang="vi-VN" sz="2000">
                <a:latin typeface="arial" panose="020B0604020202020204" pitchFamily="34" charset="0"/>
                <a:cs typeface="arial" panose="020B0604020202020204" pitchFamily="34" charset="0"/>
              </a:rPr>
              <a:t> ± </a:t>
            </a:r>
            <a:r>
              <a:rPr lang="vi-VN" sz="2000" b="0">
                <a:latin typeface="arial" panose="020B0604020202020204" pitchFamily="34" charset="0"/>
                <a:cs typeface="arial" panose="020B0604020202020204" pitchFamily="34" charset="0"/>
              </a:rPr>
              <a:t>CCB </a:t>
            </a:r>
            <a:r>
              <a:rPr lang="vi-VN" sz="1800" b="0">
                <a:solidFill>
                  <a:srgbClr val="00B050"/>
                </a:solidFill>
                <a:latin typeface="arial" panose="020B0604020202020204" pitchFamily="34" charset="0"/>
                <a:cs typeface="arial" panose="020B0604020202020204" pitchFamily="34" charset="0"/>
              </a:rPr>
              <a:t>(</a:t>
            </a:r>
            <a:r>
              <a:rPr lang="vi-VN" sz="1800">
                <a:solidFill>
                  <a:srgbClr val="00B050"/>
                </a:solidFill>
              </a:rPr>
              <a:t>Nên kết hợp cả 2 từ đầu (cơ chế THA là ứ dịch =&gt;Furosemide)</a:t>
            </a:r>
            <a:endParaRPr lang="en-US" sz="1800" b="0">
              <a:solidFill>
                <a:srgbClr val="00B050"/>
              </a:solidFill>
              <a:latin typeface="arial" panose="020B0604020202020204" pitchFamily="34" charset="0"/>
              <a:cs typeface="arial" panose="020B0604020202020204" pitchFamily="34" charset="0"/>
            </a:endParaRPr>
          </a:p>
          <a:p>
            <a:pPr lvl="2">
              <a:lnSpc>
                <a:spcPct val="150000"/>
              </a:lnSpc>
              <a:buFont typeface="Arial" panose="020B0604020202020204" pitchFamily="34" charset="0"/>
              <a:buChar char="•"/>
            </a:pPr>
            <a:r>
              <a:rPr lang="en-US" sz="2000" b="0">
                <a:latin typeface="arial" panose="020B0604020202020204" pitchFamily="34" charset="0"/>
                <a:cs typeface="arial" panose="020B0604020202020204" pitchFamily="34" charset="0"/>
              </a:rPr>
              <a:t>CC:   </a:t>
            </a:r>
            <a:r>
              <a:rPr lang="vi-VN" sz="2000" b="0">
                <a:latin typeface="arial" panose="020B0604020202020204" pitchFamily="34" charset="0"/>
                <a:cs typeface="arial" panose="020B0604020202020204" pitchFamily="34" charset="0"/>
              </a:rPr>
              <a:t> </a:t>
            </a:r>
            <a:r>
              <a:rPr lang="en-US" sz="2000" b="0">
                <a:latin typeface="arial" panose="020B0604020202020204" pitchFamily="34" charset="0"/>
                <a:cs typeface="arial" panose="020B0604020202020204" pitchFamily="34" charset="0"/>
              </a:rPr>
              <a:t>PIV NICARDIPINE, LABETALOL, HYDRALAZINE</a:t>
            </a:r>
          </a:p>
          <a:p>
            <a:pPr>
              <a:lnSpc>
                <a:spcPct val="150000"/>
              </a:lnSpc>
              <a:buFont typeface="Arial" panose="020B0604020202020204" pitchFamily="34" charset="0"/>
              <a:buChar char="•"/>
            </a:pPr>
            <a:r>
              <a:rPr lang="en-US" sz="2000" u="sng">
                <a:latin typeface="arial" panose="020B0604020202020204" pitchFamily="34" charset="0"/>
                <a:cs typeface="arial" panose="020B0604020202020204" pitchFamily="34" charset="0"/>
              </a:rPr>
              <a:t>SUY TIM , PHÙ PHỔI CẤP</a:t>
            </a:r>
            <a:r>
              <a:rPr lang="en-US" sz="2000">
                <a:latin typeface="arial" panose="020B0604020202020204" pitchFamily="34" charset="0"/>
                <a:cs typeface="arial" panose="020B0604020202020204" pitchFamily="34" charset="0"/>
              </a:rPr>
              <a:t> :</a:t>
            </a:r>
          </a:p>
          <a:p>
            <a:pPr>
              <a:lnSpc>
                <a:spcPct val="150000"/>
              </a:lnSpc>
              <a:buFont typeface="Arial" panose="020B0604020202020204" pitchFamily="34" charset="0"/>
              <a:buChar char="•"/>
            </a:pPr>
            <a:r>
              <a:rPr lang="vi-VN" sz="2000" u="sng">
                <a:latin typeface="arial" panose="020B0604020202020204" pitchFamily="34" charset="0"/>
                <a:cs typeface="arial" panose="020B0604020202020204" pitchFamily="34" charset="0"/>
              </a:rPr>
              <a:t>TỔN THƯƠNG  THẬN CẤP :</a:t>
            </a:r>
          </a:p>
          <a:p>
            <a:pPr>
              <a:lnSpc>
                <a:spcPct val="150000"/>
              </a:lnSpc>
              <a:buFont typeface="Arial" panose="020B0604020202020204" pitchFamily="34" charset="0"/>
              <a:buChar char="•"/>
            </a:pPr>
            <a:r>
              <a:rPr lang="en-US" sz="2000" u="sng">
                <a:latin typeface="arial" panose="020B0604020202020204" pitchFamily="34" charset="0"/>
                <a:cs typeface="arial" panose="020B0604020202020204" pitchFamily="34" charset="0"/>
              </a:rPr>
              <a:t>VCT TIẾN TRIỂN NHANH</a:t>
            </a:r>
            <a:r>
              <a:rPr lang="en-US" sz="2000">
                <a:latin typeface="arial" panose="020B0604020202020204" pitchFamily="34" charset="0"/>
                <a:cs typeface="arial" panose="020B0604020202020204" pitchFamily="34" charset="0"/>
              </a:rPr>
              <a:t>: </a:t>
            </a:r>
            <a:r>
              <a:rPr lang="en-US" sz="2000" b="0">
                <a:latin typeface="arial" panose="020B0604020202020204" pitchFamily="34" charset="0"/>
                <a:cs typeface="arial" panose="020B0604020202020204" pitchFamily="34" charset="0"/>
              </a:rPr>
              <a:t>MP ± ĐỘC TẾ BAO</a:t>
            </a:r>
            <a:endParaRPr lang="vi-VN" sz="2000" b="0">
              <a:latin typeface="arial" panose="020B0604020202020204" pitchFamily="34" charset="0"/>
              <a:cs typeface="arial" panose="020B0604020202020204" pitchFamily="34" charset="0"/>
            </a:endParaRPr>
          </a:p>
          <a:p>
            <a:pPr lvl="3">
              <a:lnSpc>
                <a:spcPct val="150000"/>
              </a:lnSpc>
              <a:buFont typeface="Arial" panose="020B0604020202020204" pitchFamily="34" charset="0"/>
              <a:buChar char="•"/>
            </a:pPr>
            <a:r>
              <a:rPr lang="en-US" b="1">
                <a:solidFill>
                  <a:srgbClr val="00B050"/>
                </a:solidFill>
              </a:rPr>
              <a:t>VCTC hậu nhiễm liên cầu đến 95% có dự hậu tốt nên không cần dùng UCMD, trừ khi VCT biểu hiện bằng suy thận tiến triển nhanh với suy thận, Ure tăng, Creatine tăng giảm độ lọc cầu thận- chiếm 1-2%.</a:t>
            </a:r>
          </a:p>
          <a:p>
            <a:pPr lvl="3">
              <a:lnSpc>
                <a:spcPct val="150000"/>
              </a:lnSpc>
              <a:buFont typeface="Arial" panose="020B0604020202020204" pitchFamily="34" charset="0"/>
              <a:buChar char="•"/>
            </a:pPr>
            <a:r>
              <a:rPr lang="en-US" b="1">
                <a:solidFill>
                  <a:srgbClr val="00B050"/>
                </a:solidFill>
              </a:rPr>
              <a:t>Chữ VCTC không quyết định dùng corticoid hay UCMD; mà tùy thuộc nguyên nhân và bệnh cảnh lâm sàng. Dùng corticoid trong: VCTC do lupus, Henoch-Scholein, hậu nhiễm liên cầu dẫn đến VCT tiến triển nhanh.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61D5A-1A9F-457B-AF96-C43B1892CD26}"/>
              </a:ext>
            </a:extLst>
          </p:cNvPr>
          <p:cNvSpPr>
            <a:spLocks noGrp="1"/>
          </p:cNvSpPr>
          <p:nvPr>
            <p:ph type="title"/>
          </p:nvPr>
        </p:nvSpPr>
        <p:spPr>
          <a:xfrm>
            <a:off x="304697" y="175555"/>
            <a:ext cx="10028767" cy="549275"/>
          </a:xfrm>
        </p:spPr>
        <p:txBody>
          <a:bodyPr/>
          <a:lstStyle/>
          <a:p>
            <a:r>
              <a:rPr lang="en-US" b="1">
                <a:effectLst>
                  <a:outerShdw sx="0" sy="0">
                    <a:srgbClr val="000000"/>
                  </a:outerShdw>
                </a:effectLst>
              </a:rPr>
              <a:t>THẬN HỌC TRẺ EM</a:t>
            </a:r>
            <a:endParaRPr lang="en-US"/>
          </a:p>
        </p:txBody>
      </p:sp>
      <p:sp>
        <p:nvSpPr>
          <p:cNvPr id="3" name="Content Placeholder 2">
            <a:extLst>
              <a:ext uri="{FF2B5EF4-FFF2-40B4-BE49-F238E27FC236}">
                <a16:creationId xmlns:a16="http://schemas.microsoft.com/office/drawing/2014/main" id="{D88CE8DE-7836-4337-AA16-3F745B6F7495}"/>
              </a:ext>
            </a:extLst>
          </p:cNvPr>
          <p:cNvSpPr>
            <a:spLocks noGrp="1"/>
          </p:cNvSpPr>
          <p:nvPr>
            <p:ph idx="1"/>
          </p:nvPr>
        </p:nvSpPr>
        <p:spPr>
          <a:xfrm>
            <a:off x="0" y="635620"/>
            <a:ext cx="11917040" cy="5366600"/>
          </a:xfrm>
        </p:spPr>
        <p:txBody>
          <a:bodyPr/>
          <a:lstStyle/>
          <a:p>
            <a:pPr lvl="0">
              <a:buFont typeface="Arial" panose="020B0604020202020204" pitchFamily="34" charset="0"/>
              <a:buChar char="•"/>
            </a:pPr>
            <a:r>
              <a:rPr lang="en-US" sz="2400">
                <a:latin typeface="calibri" panose="020F0502020204030204" pitchFamily="34" charset="0"/>
                <a:cs typeface="calibri" panose="020F0502020204030204" pitchFamily="34" charset="0"/>
              </a:rPr>
              <a:t>Ngày nay người ta không thích dùng các thuật ngữ HCTH, VCTC nữa vì các </a:t>
            </a:r>
            <a:r>
              <a:rPr lang="vi-VN" sz="2400">
                <a:latin typeface="calibri" panose="020F0502020204030204" pitchFamily="34" charset="0"/>
                <a:cs typeface="calibri" panose="020F0502020204030204" pitchFamily="34" charset="0"/>
              </a:rPr>
              <a:t>tr/c </a:t>
            </a:r>
            <a:r>
              <a:rPr lang="en-US" sz="2400">
                <a:latin typeface="calibri" panose="020F0502020204030204" pitchFamily="34" charset="0"/>
                <a:cs typeface="calibri" panose="020F0502020204030204" pitchFamily="34" charset="0"/>
              </a:rPr>
              <a:t>của các hội chứng này có thể chồng lấp </a:t>
            </a:r>
            <a:r>
              <a:rPr lang="vi-VN" sz="2400">
                <a:latin typeface="calibri" panose="020F0502020204030204" pitchFamily="34" charset="0"/>
                <a:cs typeface="calibri" panose="020F0502020204030204" pitchFamily="34" charset="0"/>
              </a:rPr>
              <a:t>→</a:t>
            </a:r>
            <a:r>
              <a:rPr lang="en-US" sz="2400">
                <a:latin typeface="calibri" panose="020F0502020204030204" pitchFamily="34" charset="0"/>
                <a:cs typeface="calibri" panose="020F0502020204030204" pitchFamily="34" charset="0"/>
              </a:rPr>
              <a:t>khái niệm về kiểu hình (pattern). Nếu lâm sàng thấy </a:t>
            </a:r>
            <a:r>
              <a:rPr lang="vi-VN" sz="2400">
                <a:latin typeface="calibri" panose="020F0502020204030204" pitchFamily="34" charset="0"/>
                <a:cs typeface="calibri" panose="020F0502020204030204" pitchFamily="34" charset="0"/>
              </a:rPr>
              <a:t>có:</a:t>
            </a:r>
            <a:endParaRPr lang="en-US" sz="2400">
              <a:latin typeface="calibri" panose="020F0502020204030204" pitchFamily="34" charset="0"/>
              <a:cs typeface="calibri" panose="020F0502020204030204" pitchFamily="34" charset="0"/>
            </a:endParaRPr>
          </a:p>
          <a:p>
            <a:pPr lvl="3"/>
            <a:r>
              <a:rPr lang="en-US" sz="2400">
                <a:latin typeface="calibri" panose="020F0502020204030204" pitchFamily="34" charset="0"/>
                <a:cs typeface="calibri" panose="020F0502020204030204" pitchFamily="34" charset="0"/>
              </a:rPr>
              <a:t>THA, suy thận </a:t>
            </a:r>
            <a:r>
              <a:rPr lang="vi-VN" sz="2400">
                <a:latin typeface="calibri" panose="020F0502020204030204" pitchFamily="34" charset="0"/>
                <a:cs typeface="calibri" panose="020F0502020204030204" pitchFamily="34" charset="0"/>
              </a:rPr>
              <a:t>→</a:t>
            </a:r>
            <a:r>
              <a:rPr lang="en-US" sz="2400">
                <a:latin typeface="calibri" panose="020F0502020204030204" pitchFamily="34" charset="0"/>
                <a:cs typeface="calibri" panose="020F0502020204030204" pitchFamily="34" charset="0"/>
              </a:rPr>
              <a:t>tổn thương nội bì.</a:t>
            </a:r>
          </a:p>
          <a:p>
            <a:pPr lvl="3"/>
            <a:r>
              <a:rPr lang="en-US" sz="2400">
                <a:latin typeface="calibri" panose="020F0502020204030204" pitchFamily="34" charset="0"/>
                <a:cs typeface="calibri" panose="020F0502020204030204" pitchFamily="34" charset="0"/>
              </a:rPr>
              <a:t>Tiểu đạm </a:t>
            </a:r>
            <a:r>
              <a:rPr lang="en-US" sz="2400">
                <a:latin typeface="calibri" panose="020F0502020204030204" pitchFamily="34" charset="0"/>
                <a:cs typeface="calibri" panose="020F0502020204030204" pitchFamily="34" charset="0"/>
                <a:sym typeface="Wingdings 3" panose="05040102010807070707" pitchFamily="18" charset="2"/>
              </a:rPr>
              <a:t></a:t>
            </a:r>
            <a:r>
              <a:rPr lang="en-US" sz="2400">
                <a:latin typeface="calibri" panose="020F0502020204030204" pitchFamily="34" charset="0"/>
                <a:cs typeface="calibri" panose="020F0502020204030204" pitchFamily="34" charset="0"/>
              </a:rPr>
              <a:t>tổn thương biểu bì.</a:t>
            </a:r>
          </a:p>
          <a:p>
            <a:pPr lvl="3"/>
            <a:r>
              <a:rPr lang="en-US" sz="2400">
                <a:latin typeface="calibri" panose="020F0502020204030204" pitchFamily="34" charset="0"/>
                <a:cs typeface="calibri" panose="020F0502020204030204" pitchFamily="34" charset="0"/>
              </a:rPr>
              <a:t>Nước tiểu HC (+) </a:t>
            </a:r>
            <a:r>
              <a:rPr lang="en-US" sz="2400">
                <a:latin typeface="calibri" panose="020F0502020204030204" pitchFamily="34" charset="0"/>
                <a:cs typeface="calibri" panose="020F0502020204030204" pitchFamily="34" charset="0"/>
                <a:sym typeface="Wingdings 3" panose="05040102010807070707" pitchFamily="18" charset="2"/>
              </a:rPr>
              <a:t></a:t>
            </a:r>
            <a:r>
              <a:rPr lang="en-US" sz="2400">
                <a:latin typeface="calibri" panose="020F0502020204030204" pitchFamily="34" charset="0"/>
                <a:cs typeface="calibri" panose="020F0502020204030204" pitchFamily="34" charset="0"/>
              </a:rPr>
              <a:t>tổn thương tế bào gian mạch. </a:t>
            </a:r>
          </a:p>
          <a:p>
            <a:pPr lvl="0">
              <a:buFont typeface="Arial" panose="020B0604020202020204" pitchFamily="34" charset="0"/>
              <a:buChar char="•"/>
            </a:pPr>
            <a:r>
              <a:rPr lang="en-US" sz="2400">
                <a:latin typeface="calibri" panose="020F0502020204030204" pitchFamily="34" charset="0"/>
                <a:cs typeface="calibri" panose="020F0502020204030204" pitchFamily="34" charset="0"/>
              </a:rPr>
              <a:t>Ví dụ 1 bé có THA, tiểu đỏ </a:t>
            </a:r>
            <a:r>
              <a:rPr lang="en-US" sz="2400">
                <a:latin typeface="calibri" panose="020F0502020204030204" pitchFamily="34" charset="0"/>
                <a:cs typeface="calibri" panose="020F0502020204030204" pitchFamily="34" charset="0"/>
                <a:sym typeface="Wingdings 3" panose="05040102010807070707" pitchFamily="18" charset="2"/>
              </a:rPr>
              <a:t></a:t>
            </a:r>
            <a:r>
              <a:rPr lang="en-US" sz="2400">
                <a:latin typeface="calibri" panose="020F0502020204030204" pitchFamily="34" charset="0"/>
                <a:cs typeface="calibri" panose="020F0502020204030204" pitchFamily="34" charset="0"/>
              </a:rPr>
              <a:t>tổn thương nội bì, gian mạch; </a:t>
            </a:r>
            <a:r>
              <a:rPr lang="vi-VN" sz="2400">
                <a:latin typeface="calibri" panose="020F0502020204030204" pitchFamily="34" charset="0"/>
                <a:cs typeface="calibri" panose="020F0502020204030204" pitchFamily="34" charset="0"/>
              </a:rPr>
              <a:t>ko</a:t>
            </a:r>
            <a:r>
              <a:rPr lang="en-US" sz="2400">
                <a:latin typeface="calibri" panose="020F0502020204030204" pitchFamily="34" charset="0"/>
                <a:cs typeface="calibri" panose="020F0502020204030204" pitchFamily="34" charset="0"/>
              </a:rPr>
              <a:t> cần biết đó là HCTH </a:t>
            </a:r>
            <a:r>
              <a:rPr lang="vi-VN" sz="2400">
                <a:latin typeface="calibri" panose="020F0502020204030204" pitchFamily="34" charset="0"/>
                <a:cs typeface="calibri" panose="020F0502020204030204" pitchFamily="34" charset="0"/>
              </a:rPr>
              <a:t>/ </a:t>
            </a:r>
            <a:r>
              <a:rPr lang="en-US" sz="2400">
                <a:latin typeface="calibri" panose="020F0502020204030204" pitchFamily="34" charset="0"/>
                <a:cs typeface="calibri" panose="020F0502020204030204" pitchFamily="34" charset="0"/>
              </a:rPr>
              <a:t>VCTC.</a:t>
            </a:r>
          </a:p>
          <a:p>
            <a:pPr lvl="0">
              <a:buFont typeface="Arial" panose="020B0604020202020204" pitchFamily="34" charset="0"/>
              <a:buChar char="•"/>
            </a:pPr>
            <a:r>
              <a:rPr lang="en-US" sz="2400">
                <a:latin typeface="calibri" panose="020F0502020204030204" pitchFamily="34" charset="0"/>
                <a:cs typeface="calibri" panose="020F0502020204030204" pitchFamily="34" charset="0"/>
              </a:rPr>
              <a:t>Khi xác định một bé là HCTH thì xét tiếp HCTH này là nguyên phát? Tối thiểu?; nếu là HCTH nguyên phát, tối thiểu có nghĩa chỉ tổn thương biểu bì (gây tiểu đạm) mà không có: THA, suy thận, tiểu máu; và khi đó nghĩ nhiều trên GPB là sang thương tối thiểu. </a:t>
            </a:r>
          </a:p>
          <a:p>
            <a:pPr lvl="0">
              <a:buFont typeface="Arial" panose="020B0604020202020204" pitchFamily="34" charset="0"/>
              <a:buChar char="•"/>
            </a:pPr>
            <a:r>
              <a:rPr lang="en-US" sz="2400">
                <a:latin typeface="calibri" panose="020F0502020204030204" pitchFamily="34" charset="0"/>
                <a:cs typeface="calibri" panose="020F0502020204030204" pitchFamily="34" charset="0"/>
              </a:rPr>
              <a:t>Nếu HCTH mà lâm sàng kèm theo một trong: THA, suy thận, tiểu đỏ </a:t>
            </a:r>
            <a:r>
              <a:rPr lang="vi-VN" sz="2400">
                <a:latin typeface="calibri" panose="020F0502020204030204" pitchFamily="34" charset="0"/>
                <a:cs typeface="calibri" panose="020F0502020204030204" pitchFamily="34" charset="0"/>
              </a:rPr>
              <a:t>→</a:t>
            </a:r>
            <a:r>
              <a:rPr lang="en-US" sz="2400">
                <a:latin typeface="calibri" panose="020F0502020204030204" pitchFamily="34" charset="0"/>
                <a:cs typeface="calibri" panose="020F0502020204030204" pitchFamily="34" charset="0"/>
              </a:rPr>
              <a:t>xác suất là sang thương tối thiểu giảm xuống. </a:t>
            </a:r>
          </a:p>
          <a:p>
            <a:pPr lvl="0">
              <a:buFont typeface="Arial" panose="020B0604020202020204" pitchFamily="34" charset="0"/>
              <a:buChar char="•"/>
            </a:pPr>
            <a:r>
              <a:rPr lang="en-US" sz="2400">
                <a:latin typeface="calibri" panose="020F0502020204030204" pitchFamily="34" charset="0"/>
                <a:cs typeface="calibri" panose="020F0502020204030204" pitchFamily="34" charset="0"/>
              </a:rPr>
              <a:t>Theo định nghĩa, HCTH là tổn thương tế bào biểu bì; do đó HCTH không thuần túy không được gọi là HCTH.</a:t>
            </a:r>
          </a:p>
        </p:txBody>
      </p:sp>
    </p:spTree>
    <p:extLst>
      <p:ext uri="{BB962C8B-B14F-4D97-AF65-F5344CB8AC3E}">
        <p14:creationId xmlns:p14="http://schemas.microsoft.com/office/powerpoint/2010/main" val="21936700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53CDA-22B3-4843-8251-9A57BA762C44}"/>
              </a:ext>
            </a:extLst>
          </p:cNvPr>
          <p:cNvSpPr>
            <a:spLocks noGrp="1"/>
          </p:cNvSpPr>
          <p:nvPr>
            <p:ph type="title"/>
          </p:nvPr>
        </p:nvSpPr>
        <p:spPr/>
        <p:txBody>
          <a:bodyPr/>
          <a:lstStyle/>
          <a:p>
            <a:r>
              <a:rPr lang="en-US" b="1">
                <a:solidFill>
                  <a:srgbClr val="00B050"/>
                </a:solidFill>
                <a:effectLst>
                  <a:outerShdw sx="0" sy="0">
                    <a:srgbClr val="000000"/>
                  </a:outerShdw>
                </a:effectLst>
              </a:rPr>
              <a:t>Vấn đề cần nhớ qua 2 bài học</a:t>
            </a:r>
            <a:endParaRPr lang="en-US">
              <a:solidFill>
                <a:srgbClr val="00B050"/>
              </a:solidFill>
            </a:endParaRPr>
          </a:p>
        </p:txBody>
      </p:sp>
      <p:sp>
        <p:nvSpPr>
          <p:cNvPr id="3" name="Content Placeholder 2">
            <a:extLst>
              <a:ext uri="{FF2B5EF4-FFF2-40B4-BE49-F238E27FC236}">
                <a16:creationId xmlns:a16="http://schemas.microsoft.com/office/drawing/2014/main" id="{B53F5B02-95AE-431F-96EA-4654C923EF42}"/>
              </a:ext>
            </a:extLst>
          </p:cNvPr>
          <p:cNvSpPr>
            <a:spLocks noGrp="1"/>
          </p:cNvSpPr>
          <p:nvPr>
            <p:ph idx="1"/>
          </p:nvPr>
        </p:nvSpPr>
        <p:spPr>
          <a:xfrm>
            <a:off x="418120" y="1100138"/>
            <a:ext cx="11385394" cy="3579812"/>
          </a:xfrm>
        </p:spPr>
        <p:txBody>
          <a:bodyPr/>
          <a:lstStyle/>
          <a:p>
            <a:pPr lvl="0">
              <a:lnSpc>
                <a:spcPct val="150000"/>
              </a:lnSpc>
              <a:buFont typeface="Arial" panose="020B0604020202020204" pitchFamily="34" charset="0"/>
              <a:buChar char="•"/>
            </a:pPr>
            <a:r>
              <a:rPr lang="en-US" sz="2000"/>
              <a:t>Không phải cứ HCTH thì dùng corticoids, phải biết HCTH nguyên phát/ thứ phát, sang thương gì? =&gt; dùng corticoids trong HCTH nguyên phát sang thương tối thiểu, thuần tuý (do đáp ứng với Corticoids).</a:t>
            </a:r>
          </a:p>
          <a:p>
            <a:pPr lvl="0">
              <a:lnSpc>
                <a:spcPct val="150000"/>
              </a:lnSpc>
              <a:buFont typeface="Arial" panose="020B0604020202020204" pitchFamily="34" charset="0"/>
              <a:buChar char="•"/>
            </a:pPr>
            <a:r>
              <a:rPr lang="en-US" sz="2000"/>
              <a:t>Không phải Viêm cầu thận cấp là dùng Kháng sinh- cơ chế nó là miễn dịch, chỉ dùng kháng sinh khi có bằng chứng còn đang nhiễm trùng, cần diệt vi trùng để giảm phức hợp mới hình thành.</a:t>
            </a:r>
          </a:p>
          <a:p>
            <a:pPr lvl="0">
              <a:lnSpc>
                <a:spcPct val="150000"/>
              </a:lnSpc>
              <a:buFont typeface="Arial" panose="020B0604020202020204" pitchFamily="34" charset="0"/>
              <a:buChar char="•"/>
            </a:pPr>
            <a:r>
              <a:rPr lang="en-US" sz="2000"/>
              <a:t>Không phải viêm cầu thận cấp là không dùng Corticoids. CD VCTC không có ý nghĩa quyết định dùng Corticoids, mà phải biết đó là nguyên nhân gì? VCTC tiến triển nhanh thì mới dùng Corticoids.</a:t>
            </a:r>
          </a:p>
        </p:txBody>
      </p:sp>
    </p:spTree>
    <p:extLst>
      <p:ext uri="{BB962C8B-B14F-4D97-AF65-F5344CB8AC3E}">
        <p14:creationId xmlns:p14="http://schemas.microsoft.com/office/powerpoint/2010/main" val="3317765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462899BE-317E-413B-981E-37DD650BED48}"/>
              </a:ext>
            </a:extLst>
          </p:cNvPr>
          <p:cNvGrpSpPr/>
          <p:nvPr/>
        </p:nvGrpSpPr>
        <p:grpSpPr>
          <a:xfrm>
            <a:off x="2844608" y="0"/>
            <a:ext cx="9205427" cy="6858000"/>
            <a:chOff x="2844608" y="0"/>
            <a:chExt cx="9205427" cy="6858000"/>
          </a:xfrm>
        </p:grpSpPr>
        <p:pic>
          <p:nvPicPr>
            <p:cNvPr id="4" name="Picture 3">
              <a:extLst>
                <a:ext uri="{FF2B5EF4-FFF2-40B4-BE49-F238E27FC236}">
                  <a16:creationId xmlns:a16="http://schemas.microsoft.com/office/drawing/2014/main" id="{664C58C1-95B5-458E-8B38-540C89005750}"/>
                </a:ext>
              </a:extLst>
            </p:cNvPr>
            <p:cNvPicPr/>
            <p:nvPr/>
          </p:nvPicPr>
          <p:blipFill>
            <a:blip r:embed="rId2">
              <a:extLst>
                <a:ext uri="{28A0092B-C50C-407E-A947-70E740481C1C}">
                  <a14:useLocalDpi xmlns:a14="http://schemas.microsoft.com/office/drawing/2010/main" val="0"/>
                </a:ext>
              </a:extLst>
            </a:blip>
            <a:srcRect l="2779" t="1900" r="6635"/>
            <a:stretch>
              <a:fillRect/>
            </a:stretch>
          </p:blipFill>
          <p:spPr bwMode="auto">
            <a:xfrm>
              <a:off x="2844608" y="0"/>
              <a:ext cx="8751617" cy="6858000"/>
            </a:xfrm>
            <a:prstGeom prst="rect">
              <a:avLst/>
            </a:prstGeom>
            <a:noFill/>
            <a:ln>
              <a:noFill/>
            </a:ln>
          </p:spPr>
        </p:pic>
        <p:sp>
          <p:nvSpPr>
            <p:cNvPr id="5" name="Rectangle 4">
              <a:extLst>
                <a:ext uri="{FF2B5EF4-FFF2-40B4-BE49-F238E27FC236}">
                  <a16:creationId xmlns:a16="http://schemas.microsoft.com/office/drawing/2014/main" id="{90AED50F-ACCB-4C66-A685-31467F547D6A}"/>
                </a:ext>
              </a:extLst>
            </p:cNvPr>
            <p:cNvSpPr/>
            <p:nvPr/>
          </p:nvSpPr>
          <p:spPr>
            <a:xfrm>
              <a:off x="11227374" y="5715000"/>
              <a:ext cx="822661" cy="369332"/>
            </a:xfrm>
            <a:prstGeom prst="rect">
              <a:avLst/>
            </a:prstGeom>
          </p:spPr>
          <p:txBody>
            <a:bodyPr wrap="none">
              <a:spAutoFit/>
            </a:bodyPr>
            <a:lstStyle/>
            <a:p>
              <a:r>
                <a:rPr lang="en-US"/>
                <a:t>, </a:t>
              </a:r>
              <a:r>
                <a:rPr lang="vi-VN"/>
                <a:t>HTN</a:t>
              </a:r>
              <a:r>
                <a:rPr lang="en-US"/>
                <a:t> </a:t>
              </a:r>
            </a:p>
          </p:txBody>
        </p:sp>
      </p:grpSp>
      <p:sp>
        <p:nvSpPr>
          <p:cNvPr id="2" name="Rectangle 1">
            <a:extLst>
              <a:ext uri="{FF2B5EF4-FFF2-40B4-BE49-F238E27FC236}">
                <a16:creationId xmlns:a16="http://schemas.microsoft.com/office/drawing/2014/main" id="{2DF6F87A-DA82-42D0-88F2-7B8324179214}"/>
              </a:ext>
            </a:extLst>
          </p:cNvPr>
          <p:cNvSpPr/>
          <p:nvPr/>
        </p:nvSpPr>
        <p:spPr>
          <a:xfrm>
            <a:off x="737838" y="5161002"/>
            <a:ext cx="3810000" cy="147732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285750" indent="-285750">
              <a:buFont typeface="Arial" panose="020B0604020202020204" pitchFamily="34" charset="0"/>
              <a:buChar char="•"/>
            </a:pPr>
            <a:r>
              <a:rPr lang="vi-VN"/>
              <a:t>HCTH là epithelial </a:t>
            </a:r>
          </a:p>
          <a:p>
            <a:pPr marL="285750" indent="-285750">
              <a:buFont typeface="Arial" panose="020B0604020202020204" pitchFamily="34" charset="0"/>
              <a:buChar char="•"/>
            </a:pPr>
            <a:r>
              <a:rPr lang="vi-VN"/>
              <a:t>VCTC là endothelial, mesengial</a:t>
            </a:r>
          </a:p>
          <a:p>
            <a:pPr marL="285750" indent="-285750">
              <a:buFont typeface="Arial" panose="020B0604020202020204" pitchFamily="34" charset="0"/>
              <a:buChar char="•"/>
            </a:pPr>
            <a:r>
              <a:rPr lang="vi-VN"/>
              <a:t>Ko bao giờ chỉ có tổn thương tại cầu thận đơn thuần, chẳng qua nó nổi trội hơn thôi</a:t>
            </a:r>
            <a:endParaRPr lang="en-US"/>
          </a:p>
        </p:txBody>
      </p:sp>
      <p:sp>
        <p:nvSpPr>
          <p:cNvPr id="3" name="Rectangle 2">
            <a:extLst>
              <a:ext uri="{FF2B5EF4-FFF2-40B4-BE49-F238E27FC236}">
                <a16:creationId xmlns:a16="http://schemas.microsoft.com/office/drawing/2014/main" id="{B2421995-77D2-48E1-8A73-FE4A02AF358E}"/>
              </a:ext>
            </a:extLst>
          </p:cNvPr>
          <p:cNvSpPr/>
          <p:nvPr/>
        </p:nvSpPr>
        <p:spPr>
          <a:xfrm>
            <a:off x="737838" y="1794675"/>
            <a:ext cx="2966224" cy="9233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a:latin typeface="Calibri (Body)"/>
              </a:rPr>
              <a:t>3 tế bào và 2 khoảng </a:t>
            </a:r>
            <a:r>
              <a:rPr lang="vi-VN">
                <a:latin typeface="Calibri (Body)"/>
              </a:rPr>
              <a:t>trống:</a:t>
            </a:r>
          </a:p>
          <a:p>
            <a:pPr marL="342900" indent="-342900">
              <a:buAutoNum type="arabicPeriod"/>
            </a:pPr>
            <a:r>
              <a:rPr lang="en-US">
                <a:latin typeface="Calibri (Body)"/>
              </a:rPr>
              <a:t>Khoảng trống mao mạch</a:t>
            </a:r>
            <a:endParaRPr lang="vi-VN">
              <a:latin typeface="Calibri (Body)"/>
            </a:endParaRPr>
          </a:p>
          <a:p>
            <a:pPr marL="342900" indent="-342900">
              <a:buAutoNum type="arabicPeriod"/>
            </a:pPr>
            <a:r>
              <a:rPr lang="en-US">
                <a:latin typeface="Calibri (Body)"/>
              </a:rPr>
              <a:t>Khoang Bowman</a:t>
            </a:r>
          </a:p>
        </p:txBody>
      </p:sp>
    </p:spTree>
    <p:extLst>
      <p:ext uri="{BB962C8B-B14F-4D97-AF65-F5344CB8AC3E}">
        <p14:creationId xmlns:p14="http://schemas.microsoft.com/office/powerpoint/2010/main" val="1305481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2BC0AD57-F465-439C-AD99-6EAB98FD050A}"/>
              </a:ext>
            </a:extLst>
          </p:cNvPr>
          <p:cNvSpPr>
            <a:spLocks noGrp="1" noChangeArrowheads="1"/>
          </p:cNvSpPr>
          <p:nvPr>
            <p:ph type="title"/>
          </p:nvPr>
        </p:nvSpPr>
        <p:spPr bwMode="auto">
          <a:xfrm rot="19140000">
            <a:off x="1273095" y="2209677"/>
            <a:ext cx="6062413" cy="1207509"/>
          </a:xfrm>
        </p:spPr>
        <p:txBody>
          <a:bodyPr wrap="square" numCol="1" anchorCtr="0" compatLnSpc="1">
            <a:prstTxWarp prst="textNoShape">
              <a:avLst/>
            </a:prstTxWarp>
          </a:bodyPr>
          <a:lstStyle/>
          <a:p>
            <a:pPr eaLnBrk="1" hangingPunct="1"/>
            <a:r>
              <a:rPr lang="en-US" altLang="en-US" sz="4000" b="1" u="sng" cap="none">
                <a:latin typeface="VNI-Times" pitchFamily="2" charset="0"/>
              </a:rPr>
              <a:t>HỘI CHỨNG THẬN HƯ</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233934EE-018D-4F83-9C52-1DE015F58199}"/>
              </a:ext>
            </a:extLst>
          </p:cNvPr>
          <p:cNvSpPr>
            <a:spLocks noGrp="1" noChangeArrowheads="1"/>
          </p:cNvSpPr>
          <p:nvPr>
            <p:ph type="ctrTitle"/>
          </p:nvPr>
        </p:nvSpPr>
        <p:spPr bwMode="auto">
          <a:xfrm>
            <a:off x="1016619" y="234177"/>
            <a:ext cx="7467600" cy="769433"/>
          </a:xfrm>
        </p:spPr>
        <p:txBody>
          <a:bodyPr wrap="square" numCol="1" anchorCtr="0" compatLnSpc="1">
            <a:prstTxWarp prst="textNoShape">
              <a:avLst/>
            </a:prstTxWarp>
          </a:bodyPr>
          <a:lstStyle/>
          <a:p>
            <a:pPr eaLnBrk="1" hangingPunct="1"/>
            <a:r>
              <a:rPr lang="en-US" altLang="en-US" cap="none" dirty="0">
                <a:solidFill>
                  <a:srgbClr val="0000FF"/>
                </a:solidFill>
                <a:latin typeface="VNI-Awchon" pitchFamily="2" charset="0"/>
              </a:rPr>
              <a:t> 1. ÑÒNH NGHÓA</a:t>
            </a:r>
          </a:p>
        </p:txBody>
      </p:sp>
      <p:sp>
        <p:nvSpPr>
          <p:cNvPr id="17410" name="Rectangle 6">
            <a:extLst>
              <a:ext uri="{FF2B5EF4-FFF2-40B4-BE49-F238E27FC236}">
                <a16:creationId xmlns:a16="http://schemas.microsoft.com/office/drawing/2014/main" id="{FF02CFA2-67C4-45FA-97CC-FCDC5A50318C}"/>
              </a:ext>
            </a:extLst>
          </p:cNvPr>
          <p:cNvSpPr>
            <a:spLocks noChangeArrowheads="1"/>
          </p:cNvSpPr>
          <p:nvPr/>
        </p:nvSpPr>
        <p:spPr bwMode="auto">
          <a:xfrm>
            <a:off x="62089" y="1211085"/>
            <a:ext cx="12067822" cy="4435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288925">
              <a:defRPr sz="2400">
                <a:solidFill>
                  <a:schemeClr val="tx1"/>
                </a:solidFill>
                <a:latin typeface="Calibri" panose="020F0502020204030204" pitchFamily="34" charset="0"/>
                <a:ea typeface="MS PGothic" panose="020B0600070205080204" pitchFamily="34" charset="-128"/>
              </a:defRPr>
            </a:lvl1pPr>
            <a:lvl2pPr marL="742950" indent="-285750">
              <a:defRPr sz="2400">
                <a:solidFill>
                  <a:schemeClr val="tx1"/>
                </a:solidFill>
                <a:latin typeface="Calibri" panose="020F0502020204030204" pitchFamily="34" charset="0"/>
                <a:ea typeface="MS PGothic" panose="020B0600070205080204" pitchFamily="34" charset="-128"/>
              </a:defRPr>
            </a:lvl2pPr>
            <a:lvl3pPr marL="1143000" indent="-228600">
              <a:defRPr sz="2400">
                <a:solidFill>
                  <a:schemeClr val="tx1"/>
                </a:solidFill>
                <a:latin typeface="Calibri" panose="020F0502020204030204" pitchFamily="34" charset="0"/>
                <a:ea typeface="MS PGothic" panose="020B0600070205080204" pitchFamily="34" charset="-128"/>
              </a:defRPr>
            </a:lvl3pPr>
            <a:lvl4pPr marL="1600200" indent="-228600">
              <a:defRPr sz="2400">
                <a:solidFill>
                  <a:schemeClr val="tx1"/>
                </a:solidFill>
                <a:latin typeface="Calibri" panose="020F0502020204030204" pitchFamily="34" charset="0"/>
                <a:ea typeface="MS PGothic" panose="020B0600070205080204" pitchFamily="34" charset="-128"/>
              </a:defRPr>
            </a:lvl4pPr>
            <a:lvl5pPr marL="2057400" indent="-22860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fontAlgn="base">
              <a:lnSpc>
                <a:spcPct val="150000"/>
              </a:lnSpc>
              <a:spcBef>
                <a:spcPct val="0"/>
              </a:spcBef>
              <a:spcAft>
                <a:spcPct val="0"/>
              </a:spcAft>
            </a:pPr>
            <a:r>
              <a:rPr lang="en-US" altLang="en-US" sz="3200" b="1">
                <a:solidFill>
                  <a:srgbClr val="006600"/>
                </a:solidFill>
                <a:latin typeface="VNI-Aptima" pitchFamily="2" charset="0"/>
              </a:rPr>
              <a:t>Hoäi </a:t>
            </a:r>
            <a:r>
              <a:rPr lang="en-US" altLang="en-US" sz="3200" b="1" dirty="0" err="1">
                <a:solidFill>
                  <a:srgbClr val="006600"/>
                </a:solidFill>
                <a:latin typeface="VNI-Aptima" pitchFamily="2" charset="0"/>
              </a:rPr>
              <a:t>chöùng</a:t>
            </a:r>
            <a:r>
              <a:rPr lang="en-US" altLang="en-US" sz="3200" b="1" dirty="0">
                <a:solidFill>
                  <a:srgbClr val="006600"/>
                </a:solidFill>
                <a:latin typeface="VNI-Aptima" pitchFamily="2" charset="0"/>
              </a:rPr>
              <a:t> </a:t>
            </a:r>
            <a:r>
              <a:rPr lang="en-US" altLang="en-US" sz="3200" b="1" dirty="0" err="1">
                <a:solidFill>
                  <a:srgbClr val="006600"/>
                </a:solidFill>
                <a:latin typeface="VNI-Aptima" pitchFamily="2" charset="0"/>
              </a:rPr>
              <a:t>thaän</a:t>
            </a:r>
            <a:r>
              <a:rPr lang="en-US" altLang="en-US" sz="3200" b="1" dirty="0">
                <a:solidFill>
                  <a:srgbClr val="006600"/>
                </a:solidFill>
                <a:latin typeface="VNI-Aptima" pitchFamily="2" charset="0"/>
              </a:rPr>
              <a:t> </a:t>
            </a:r>
            <a:r>
              <a:rPr lang="en-US" altLang="en-US" sz="3200" b="1" err="1">
                <a:solidFill>
                  <a:srgbClr val="006600"/>
                </a:solidFill>
                <a:latin typeface="VNI-Aptima" pitchFamily="2" charset="0"/>
              </a:rPr>
              <a:t>hö</a:t>
            </a:r>
            <a:r>
              <a:rPr lang="en-US" altLang="en-US" sz="3200">
                <a:solidFill>
                  <a:srgbClr val="000000"/>
                </a:solidFill>
                <a:latin typeface="VNI-Aptima" pitchFamily="2" charset="0"/>
              </a:rPr>
              <a:t> laø </a:t>
            </a:r>
            <a:r>
              <a:rPr lang="en-US" altLang="en-US" sz="3200" dirty="0" err="1">
                <a:solidFill>
                  <a:srgbClr val="000000"/>
                </a:solidFill>
                <a:latin typeface="VNI-Aptima" pitchFamily="2" charset="0"/>
              </a:rPr>
              <a:t>moät</a:t>
            </a:r>
            <a:r>
              <a:rPr lang="en-US" altLang="en-US" sz="3200" dirty="0">
                <a:solidFill>
                  <a:srgbClr val="000000"/>
                </a:solidFill>
                <a:latin typeface="VNI-Aptima" pitchFamily="2" charset="0"/>
              </a:rPr>
              <a:t> </a:t>
            </a:r>
            <a:r>
              <a:rPr lang="en-US" altLang="en-US" sz="3200" dirty="0" err="1">
                <a:solidFill>
                  <a:srgbClr val="000000"/>
                </a:solidFill>
                <a:latin typeface="VNI-Aptima" pitchFamily="2" charset="0"/>
              </a:rPr>
              <a:t>hoäi</a:t>
            </a:r>
            <a:r>
              <a:rPr lang="en-US" altLang="en-US" sz="3200" dirty="0">
                <a:solidFill>
                  <a:srgbClr val="000000"/>
                </a:solidFill>
                <a:latin typeface="VNI-Aptima" pitchFamily="2" charset="0"/>
              </a:rPr>
              <a:t> </a:t>
            </a:r>
            <a:r>
              <a:rPr lang="en-US" altLang="en-US" sz="3200" dirty="0" err="1">
                <a:solidFill>
                  <a:srgbClr val="000000"/>
                </a:solidFill>
                <a:latin typeface="VNI-Aptima" pitchFamily="2" charset="0"/>
              </a:rPr>
              <a:t>chöùng</a:t>
            </a:r>
            <a:r>
              <a:rPr lang="en-US" altLang="en-US" sz="3200" dirty="0">
                <a:solidFill>
                  <a:srgbClr val="000000"/>
                </a:solidFill>
                <a:latin typeface="VNI-Aptima" pitchFamily="2" charset="0"/>
              </a:rPr>
              <a:t> </a:t>
            </a:r>
            <a:r>
              <a:rPr lang="en-US" altLang="en-US" sz="3200" dirty="0" err="1">
                <a:solidFill>
                  <a:srgbClr val="000000"/>
                </a:solidFill>
                <a:latin typeface="VNI-Aptima" pitchFamily="2" charset="0"/>
              </a:rPr>
              <a:t>laâm</a:t>
            </a:r>
            <a:r>
              <a:rPr lang="en-US" altLang="en-US" sz="3200" dirty="0">
                <a:solidFill>
                  <a:srgbClr val="000000"/>
                </a:solidFill>
                <a:latin typeface="VNI-Aptima" pitchFamily="2" charset="0"/>
              </a:rPr>
              <a:t> </a:t>
            </a:r>
            <a:r>
              <a:rPr lang="en-US" altLang="en-US" sz="3200" dirty="0" err="1">
                <a:solidFill>
                  <a:srgbClr val="000000"/>
                </a:solidFill>
                <a:latin typeface="VNI-Aptima" pitchFamily="2" charset="0"/>
              </a:rPr>
              <a:t>saøng</a:t>
            </a:r>
            <a:r>
              <a:rPr lang="en-US" altLang="en-US" sz="3200" dirty="0">
                <a:solidFill>
                  <a:srgbClr val="000000"/>
                </a:solidFill>
                <a:latin typeface="VNI-Aptima" pitchFamily="2" charset="0"/>
              </a:rPr>
              <a:t> bao </a:t>
            </a:r>
            <a:r>
              <a:rPr lang="en-US" altLang="en-US" sz="3200" dirty="0" err="1">
                <a:solidFill>
                  <a:srgbClr val="000000"/>
                </a:solidFill>
                <a:latin typeface="VNI-Aptima" pitchFamily="2" charset="0"/>
              </a:rPr>
              <a:t>goàm</a:t>
            </a:r>
            <a:r>
              <a:rPr lang="en-US" altLang="en-US" sz="3200" dirty="0">
                <a:solidFill>
                  <a:srgbClr val="000000"/>
                </a:solidFill>
                <a:latin typeface="VNI-Aptima" pitchFamily="2" charset="0"/>
              </a:rPr>
              <a:t>:</a:t>
            </a:r>
          </a:p>
          <a:p>
            <a:pPr marL="457200" indent="-457200" fontAlgn="base">
              <a:lnSpc>
                <a:spcPct val="150000"/>
              </a:lnSpc>
              <a:spcBef>
                <a:spcPct val="0"/>
              </a:spcBef>
              <a:spcAft>
                <a:spcPct val="0"/>
              </a:spcAft>
              <a:buFont typeface="Arial" panose="020B0604020202020204" pitchFamily="34" charset="0"/>
              <a:buChar char="•"/>
            </a:pPr>
            <a:r>
              <a:rPr lang="en-US" altLang="en-US" sz="3200">
                <a:solidFill>
                  <a:srgbClr val="000000"/>
                </a:solidFill>
                <a:latin typeface="VNI-Aptima" pitchFamily="2" charset="0"/>
              </a:rPr>
              <a:t>Tieåu </a:t>
            </a:r>
            <a:r>
              <a:rPr lang="en-US" altLang="en-US" sz="3200" err="1">
                <a:solidFill>
                  <a:srgbClr val="000000"/>
                </a:solidFill>
                <a:latin typeface="VNI-Aptima" pitchFamily="2" charset="0"/>
              </a:rPr>
              <a:t>ñaïm</a:t>
            </a:r>
            <a:r>
              <a:rPr lang="en-US" altLang="en-US" sz="3200">
                <a:solidFill>
                  <a:srgbClr val="000000"/>
                </a:solidFill>
                <a:latin typeface="VNI-Aptima" pitchFamily="2" charset="0"/>
              </a:rPr>
              <a:t> &gt;50mg</a:t>
            </a:r>
            <a:r>
              <a:rPr lang="en-US" altLang="en-US" sz="3200" dirty="0">
                <a:solidFill>
                  <a:srgbClr val="000000"/>
                </a:solidFill>
                <a:latin typeface="VNI-Aptima" pitchFamily="2" charset="0"/>
              </a:rPr>
              <a:t>/kg/</a:t>
            </a:r>
            <a:r>
              <a:rPr lang="en-US" altLang="en-US" sz="3200" dirty="0" err="1">
                <a:solidFill>
                  <a:srgbClr val="000000"/>
                </a:solidFill>
                <a:latin typeface="VNI-Aptima" pitchFamily="2" charset="0"/>
              </a:rPr>
              <a:t>ngaøy</a:t>
            </a:r>
            <a:r>
              <a:rPr lang="en-US" altLang="en-US" sz="3200" dirty="0">
                <a:solidFill>
                  <a:srgbClr val="000000"/>
                </a:solidFill>
                <a:latin typeface="VNI-Aptima" pitchFamily="2" charset="0"/>
              </a:rPr>
              <a:t> </a:t>
            </a:r>
            <a:r>
              <a:rPr lang="en-US" altLang="en-US" sz="3200">
                <a:solidFill>
                  <a:srgbClr val="000000"/>
                </a:solidFill>
                <a:latin typeface="VNI-Aptima" pitchFamily="2" charset="0"/>
              </a:rPr>
              <a:t>hay &gt;1g</a:t>
            </a:r>
            <a:r>
              <a:rPr lang="en-US" altLang="en-US" sz="3200" dirty="0">
                <a:solidFill>
                  <a:srgbClr val="000000"/>
                </a:solidFill>
                <a:latin typeface="VNI-Aptima" pitchFamily="2" charset="0"/>
              </a:rPr>
              <a:t>/m</a:t>
            </a:r>
            <a:r>
              <a:rPr lang="en-US" altLang="en-US" sz="3200" baseline="30000" dirty="0">
                <a:solidFill>
                  <a:srgbClr val="000000"/>
                </a:solidFill>
                <a:latin typeface="VNI-Aptima" pitchFamily="2" charset="0"/>
                <a:sym typeface="Wingdings" panose="05000000000000000000" pitchFamily="2" charset="2"/>
              </a:rPr>
              <a:t>2</a:t>
            </a:r>
            <a:r>
              <a:rPr lang="en-US" altLang="en-US" sz="3200" dirty="0">
                <a:solidFill>
                  <a:srgbClr val="000000"/>
                </a:solidFill>
                <a:latin typeface="VNI-Aptima" pitchFamily="2" charset="0"/>
                <a:sym typeface="Wingdings" panose="05000000000000000000" pitchFamily="2" charset="2"/>
              </a:rPr>
              <a:t>/</a:t>
            </a:r>
            <a:r>
              <a:rPr lang="en-US" altLang="en-US" sz="3200" dirty="0" err="1">
                <a:solidFill>
                  <a:srgbClr val="000000"/>
                </a:solidFill>
                <a:latin typeface="VNI-Aptima" pitchFamily="2" charset="0"/>
                <a:sym typeface="Wingdings" panose="05000000000000000000" pitchFamily="2" charset="2"/>
              </a:rPr>
              <a:t>ngaøy</a:t>
            </a:r>
            <a:r>
              <a:rPr lang="en-US" altLang="en-US" sz="3200" dirty="0">
                <a:solidFill>
                  <a:srgbClr val="000000"/>
                </a:solidFill>
                <a:latin typeface="VNI-Aptima" pitchFamily="2" charset="0"/>
                <a:sym typeface="Wingdings" panose="05000000000000000000" pitchFamily="2" charset="2"/>
              </a:rPr>
              <a:t> (</a:t>
            </a:r>
            <a:r>
              <a:rPr lang="en-US" altLang="en-US" sz="3200">
                <a:solidFill>
                  <a:srgbClr val="000000"/>
                </a:solidFill>
                <a:latin typeface="VNI-Aptima" pitchFamily="2" charset="0"/>
                <a:sym typeface="Wingdings" panose="05000000000000000000" pitchFamily="2" charset="2"/>
              </a:rPr>
              <a:t>hay &gt;40mg</a:t>
            </a:r>
            <a:r>
              <a:rPr lang="en-US" altLang="en-US" sz="3200" dirty="0">
                <a:solidFill>
                  <a:srgbClr val="000000"/>
                </a:solidFill>
                <a:latin typeface="VNI-Aptima" pitchFamily="2" charset="0"/>
                <a:sym typeface="Wingdings" panose="05000000000000000000" pitchFamily="2" charset="2"/>
              </a:rPr>
              <a:t>/m</a:t>
            </a:r>
            <a:r>
              <a:rPr lang="en-US" altLang="en-US" sz="3200" baseline="30000" dirty="0">
                <a:solidFill>
                  <a:srgbClr val="000000"/>
                </a:solidFill>
                <a:latin typeface="VNI-Aptima" pitchFamily="2" charset="0"/>
                <a:sym typeface="Wingdings" panose="05000000000000000000" pitchFamily="2" charset="2"/>
              </a:rPr>
              <a:t>2</a:t>
            </a:r>
            <a:r>
              <a:rPr lang="en-US" altLang="en-US" sz="3200" dirty="0">
                <a:solidFill>
                  <a:srgbClr val="000000"/>
                </a:solidFill>
                <a:latin typeface="VNI-Aptima" pitchFamily="2" charset="0"/>
                <a:sym typeface="Wingdings" panose="05000000000000000000" pitchFamily="2" charset="2"/>
              </a:rPr>
              <a:t>/</a:t>
            </a:r>
            <a:r>
              <a:rPr lang="en-US" altLang="en-US" sz="3200" dirty="0" err="1">
                <a:solidFill>
                  <a:srgbClr val="000000"/>
                </a:solidFill>
                <a:latin typeface="VNI-Aptima" pitchFamily="2" charset="0"/>
                <a:sym typeface="Wingdings" panose="05000000000000000000" pitchFamily="2" charset="2"/>
              </a:rPr>
              <a:t>giôø</a:t>
            </a:r>
            <a:r>
              <a:rPr lang="en-US" altLang="en-US" sz="3200" dirty="0">
                <a:solidFill>
                  <a:srgbClr val="000000"/>
                </a:solidFill>
                <a:latin typeface="VNI-Aptima" pitchFamily="2" charset="0"/>
                <a:sym typeface="Wingdings" panose="05000000000000000000" pitchFamily="2" charset="2"/>
              </a:rPr>
              <a:t>) hay protein/creatinine &gt; 2 mg</a:t>
            </a:r>
            <a:r>
              <a:rPr lang="en-US" altLang="en-US" sz="3200">
                <a:solidFill>
                  <a:srgbClr val="000000"/>
                </a:solidFill>
                <a:latin typeface="VNI-Aptima" pitchFamily="2" charset="0"/>
                <a:sym typeface="Wingdings" panose="05000000000000000000" pitchFamily="2" charset="2"/>
              </a:rPr>
              <a:t>/mg</a:t>
            </a:r>
            <a:endParaRPr lang="vi-VN" altLang="en-US" sz="3200">
              <a:solidFill>
                <a:srgbClr val="000000"/>
              </a:solidFill>
              <a:latin typeface="VNI-Aptima" pitchFamily="2" charset="0"/>
              <a:sym typeface="Wingdings" panose="05000000000000000000" pitchFamily="2" charset="2"/>
            </a:endParaRPr>
          </a:p>
          <a:p>
            <a:pPr marL="457200" indent="-457200" fontAlgn="base">
              <a:lnSpc>
                <a:spcPct val="150000"/>
              </a:lnSpc>
              <a:spcBef>
                <a:spcPct val="0"/>
              </a:spcBef>
              <a:spcAft>
                <a:spcPct val="0"/>
              </a:spcAft>
              <a:buFont typeface="Arial" panose="020B0604020202020204" pitchFamily="34" charset="0"/>
              <a:buChar char="•"/>
            </a:pPr>
            <a:r>
              <a:rPr lang="en-US" altLang="en-US" sz="3200">
                <a:solidFill>
                  <a:srgbClr val="000000"/>
                </a:solidFill>
                <a:latin typeface="VNI-Aptima" pitchFamily="2" charset="0"/>
              </a:rPr>
              <a:t>Albumine </a:t>
            </a:r>
            <a:r>
              <a:rPr lang="en-US" altLang="en-US" sz="3200" dirty="0" err="1">
                <a:solidFill>
                  <a:srgbClr val="000000"/>
                </a:solidFill>
                <a:latin typeface="VNI-Aptima" pitchFamily="2" charset="0"/>
              </a:rPr>
              <a:t>maùu</a:t>
            </a:r>
            <a:r>
              <a:rPr lang="en-US" altLang="en-US" sz="3200" dirty="0">
                <a:solidFill>
                  <a:srgbClr val="000000"/>
                </a:solidFill>
                <a:latin typeface="VNI-Aptima" pitchFamily="2" charset="0"/>
              </a:rPr>
              <a:t> &lt; 25g/l, </a:t>
            </a:r>
            <a:r>
              <a:rPr lang="en-US" altLang="en-US" sz="3200" dirty="0" err="1">
                <a:solidFill>
                  <a:srgbClr val="000000"/>
                </a:solidFill>
                <a:latin typeface="VNI-Aptima" pitchFamily="2" charset="0"/>
              </a:rPr>
              <a:t>ñaïm</a:t>
            </a:r>
            <a:r>
              <a:rPr lang="en-US" altLang="en-US" sz="3200" dirty="0">
                <a:solidFill>
                  <a:srgbClr val="000000"/>
                </a:solidFill>
                <a:latin typeface="VNI-Aptima" pitchFamily="2" charset="0"/>
              </a:rPr>
              <a:t> </a:t>
            </a:r>
            <a:r>
              <a:rPr lang="en-US" altLang="en-US" sz="3200" dirty="0" err="1">
                <a:solidFill>
                  <a:srgbClr val="000000"/>
                </a:solidFill>
                <a:latin typeface="VNI-Aptima" pitchFamily="2" charset="0"/>
              </a:rPr>
              <a:t>maùu</a:t>
            </a:r>
            <a:r>
              <a:rPr lang="en-US" altLang="en-US" sz="3200" dirty="0">
                <a:solidFill>
                  <a:srgbClr val="000000"/>
                </a:solidFill>
                <a:latin typeface="VNI-Aptima" pitchFamily="2" charset="0"/>
              </a:rPr>
              <a:t> &lt; 55g</a:t>
            </a:r>
            <a:r>
              <a:rPr lang="en-US" altLang="en-US" sz="3200">
                <a:solidFill>
                  <a:srgbClr val="000000"/>
                </a:solidFill>
                <a:latin typeface="VNI-Aptima" pitchFamily="2" charset="0"/>
              </a:rPr>
              <a:t>/l</a:t>
            </a:r>
            <a:endParaRPr lang="vi-VN" altLang="en-US" sz="3200">
              <a:solidFill>
                <a:srgbClr val="000000"/>
              </a:solidFill>
              <a:latin typeface="VNI-Aptima" pitchFamily="2" charset="0"/>
            </a:endParaRPr>
          </a:p>
          <a:p>
            <a:pPr marL="457200" indent="-457200" fontAlgn="base">
              <a:lnSpc>
                <a:spcPct val="150000"/>
              </a:lnSpc>
              <a:spcBef>
                <a:spcPct val="0"/>
              </a:spcBef>
              <a:spcAft>
                <a:spcPct val="0"/>
              </a:spcAft>
              <a:buFont typeface="Arial" panose="020B0604020202020204" pitchFamily="34" charset="0"/>
              <a:buChar char="•"/>
            </a:pPr>
            <a:r>
              <a:rPr lang="en-US" altLang="en-US" sz="3200" strike="sngStrike">
                <a:solidFill>
                  <a:srgbClr val="000000"/>
                </a:solidFill>
                <a:latin typeface="VNI-Aptima" pitchFamily="2" charset="0"/>
              </a:rPr>
              <a:t>Phuø</a:t>
            </a:r>
            <a:endParaRPr lang="vi-VN" altLang="en-US" sz="3200" strike="sngStrike">
              <a:solidFill>
                <a:srgbClr val="000000"/>
              </a:solidFill>
              <a:latin typeface="VNI-Aptima" pitchFamily="2" charset="0"/>
            </a:endParaRPr>
          </a:p>
          <a:p>
            <a:pPr marL="457200" indent="-457200" fontAlgn="base">
              <a:lnSpc>
                <a:spcPct val="150000"/>
              </a:lnSpc>
              <a:spcBef>
                <a:spcPct val="0"/>
              </a:spcBef>
              <a:spcAft>
                <a:spcPct val="0"/>
              </a:spcAft>
              <a:buFont typeface="Arial" panose="020B0604020202020204" pitchFamily="34" charset="0"/>
              <a:buChar char="•"/>
            </a:pPr>
            <a:r>
              <a:rPr lang="en-US" altLang="en-US" sz="3200" strike="sngStrike">
                <a:solidFill>
                  <a:srgbClr val="000000"/>
                </a:solidFill>
                <a:latin typeface="VNI-Aptima" pitchFamily="2" charset="0"/>
              </a:rPr>
              <a:t>Taêng </a:t>
            </a:r>
            <a:r>
              <a:rPr lang="en-US" altLang="en-US" sz="3200" strike="sngStrike" dirty="0">
                <a:solidFill>
                  <a:srgbClr val="000000"/>
                </a:solidFill>
                <a:latin typeface="VNI-Aptima" pitchFamily="2" charset="0"/>
              </a:rPr>
              <a:t>lipid </a:t>
            </a:r>
            <a:r>
              <a:rPr lang="en-US" altLang="en-US" sz="3200" strike="sngStrike" dirty="0" err="1">
                <a:solidFill>
                  <a:srgbClr val="000000"/>
                </a:solidFill>
                <a:latin typeface="VNI-Aptima" pitchFamily="2" charset="0"/>
              </a:rPr>
              <a:t>maùu</a:t>
            </a:r>
            <a:r>
              <a:rPr lang="en-US" altLang="en-US" sz="3200" strike="sngStrike" dirty="0">
                <a:solidFill>
                  <a:srgbClr val="000000"/>
                </a:solidFill>
                <a:latin typeface="VNI-Aptima" pitchFamily="2" charset="0"/>
              </a:rPr>
              <a:t> (cholesterol&gt; 2,2g/l).</a:t>
            </a:r>
          </a:p>
        </p:txBody>
      </p:sp>
      <p:sp>
        <p:nvSpPr>
          <p:cNvPr id="2" name="Rectangle 1">
            <a:extLst>
              <a:ext uri="{FF2B5EF4-FFF2-40B4-BE49-F238E27FC236}">
                <a16:creationId xmlns:a16="http://schemas.microsoft.com/office/drawing/2014/main" id="{B143348D-CB22-421A-8595-DBEF2260EA03}"/>
              </a:ext>
            </a:extLst>
          </p:cNvPr>
          <p:cNvSpPr/>
          <p:nvPr/>
        </p:nvSpPr>
        <p:spPr>
          <a:xfrm>
            <a:off x="7563556" y="4333290"/>
            <a:ext cx="4402667"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vi-VN"/>
              <a:t>Theo định nghĩa mới thì ko cần phù và tăng lipid máu =&gt;chỉ cần tiểu đạm và giảm đạm máu. Nhưng vẫn nên làm đủ XN để hỗ trợ thêm cho chẩn đoán.</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Content Placeholder 4" descr="A close up of a device&#10;&#10;Description generated with high confidence">
            <a:extLst>
              <a:ext uri="{FF2B5EF4-FFF2-40B4-BE49-F238E27FC236}">
                <a16:creationId xmlns:a16="http://schemas.microsoft.com/office/drawing/2014/main" id="{F8213A63-101D-4AB8-8B1C-F4514C0EAAE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28800" y="228600"/>
            <a:ext cx="9067800" cy="6629400"/>
          </a:xfrm>
        </p:spPr>
      </p:pic>
      <p:grpSp>
        <p:nvGrpSpPr>
          <p:cNvPr id="5" name="Group 4">
            <a:extLst>
              <a:ext uri="{FF2B5EF4-FFF2-40B4-BE49-F238E27FC236}">
                <a16:creationId xmlns:a16="http://schemas.microsoft.com/office/drawing/2014/main" id="{9D52DF2C-87B1-4BA7-ABE1-D317DB7A353A}"/>
              </a:ext>
            </a:extLst>
          </p:cNvPr>
          <p:cNvGrpSpPr/>
          <p:nvPr/>
        </p:nvGrpSpPr>
        <p:grpSpPr>
          <a:xfrm>
            <a:off x="2472160" y="4614040"/>
            <a:ext cx="7622640" cy="1787760"/>
            <a:chOff x="2472160" y="4614040"/>
            <a:chExt cx="7622640" cy="1787760"/>
          </a:xfrm>
        </p:grpSpPr>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C8D11DEB-3B36-4343-B8DB-36778AA2FE78}"/>
                    </a:ext>
                  </a:extLst>
                </p14:cNvPr>
                <p14:cNvContentPartPr/>
                <p14:nvPr/>
              </p14:nvContentPartPr>
              <p14:xfrm>
                <a:off x="2522920" y="4783240"/>
                <a:ext cx="702000" cy="85680"/>
              </p14:xfrm>
            </p:contentPart>
          </mc:Choice>
          <mc:Fallback xmlns="">
            <p:pic>
              <p:nvPicPr>
                <p:cNvPr id="2" name="Ink 1">
                  <a:extLst>
                    <a:ext uri="{FF2B5EF4-FFF2-40B4-BE49-F238E27FC236}">
                      <a16:creationId xmlns:a16="http://schemas.microsoft.com/office/drawing/2014/main" id="{C8D11DEB-3B36-4343-B8DB-36778AA2FE78}"/>
                    </a:ext>
                  </a:extLst>
                </p:cNvPr>
                <p:cNvPicPr/>
                <p:nvPr/>
              </p:nvPicPr>
              <p:blipFill>
                <a:blip r:embed="rId4"/>
                <a:stretch>
                  <a:fillRect/>
                </a:stretch>
              </p:blipFill>
              <p:spPr>
                <a:xfrm>
                  <a:off x="2468892" y="4675240"/>
                  <a:ext cx="809695"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8AB86C50-0727-40E4-A3FD-3087394CABCF}"/>
                    </a:ext>
                  </a:extLst>
                </p14:cNvPr>
                <p14:cNvContentPartPr/>
                <p14:nvPr/>
              </p14:nvContentPartPr>
              <p14:xfrm>
                <a:off x="3767440" y="4782880"/>
                <a:ext cx="2048760" cy="120600"/>
              </p14:xfrm>
            </p:contentPart>
          </mc:Choice>
          <mc:Fallback xmlns="">
            <p:pic>
              <p:nvPicPr>
                <p:cNvPr id="3" name="Ink 2">
                  <a:extLst>
                    <a:ext uri="{FF2B5EF4-FFF2-40B4-BE49-F238E27FC236}">
                      <a16:creationId xmlns:a16="http://schemas.microsoft.com/office/drawing/2014/main" id="{8AB86C50-0727-40E4-A3FD-3087394CABCF}"/>
                    </a:ext>
                  </a:extLst>
                </p:cNvPr>
                <p:cNvPicPr/>
                <p:nvPr/>
              </p:nvPicPr>
              <p:blipFill>
                <a:blip r:embed="rId6"/>
                <a:stretch>
                  <a:fillRect/>
                </a:stretch>
              </p:blipFill>
              <p:spPr>
                <a:xfrm>
                  <a:off x="3713431" y="4674880"/>
                  <a:ext cx="2156419" cy="336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BCA700BC-6038-42B2-895D-08F24685CBAA}"/>
                    </a:ext>
                  </a:extLst>
                </p14:cNvPr>
                <p14:cNvContentPartPr/>
                <p14:nvPr/>
              </p14:nvContentPartPr>
              <p14:xfrm>
                <a:off x="2488720" y="5020120"/>
                <a:ext cx="2397240" cy="60840"/>
              </p14:xfrm>
            </p:contentPart>
          </mc:Choice>
          <mc:Fallback xmlns="">
            <p:pic>
              <p:nvPicPr>
                <p:cNvPr id="4" name="Ink 3">
                  <a:extLst>
                    <a:ext uri="{FF2B5EF4-FFF2-40B4-BE49-F238E27FC236}">
                      <a16:creationId xmlns:a16="http://schemas.microsoft.com/office/drawing/2014/main" id="{BCA700BC-6038-42B2-895D-08F24685CBAA}"/>
                    </a:ext>
                  </a:extLst>
                </p:cNvPr>
                <p:cNvPicPr/>
                <p:nvPr/>
              </p:nvPicPr>
              <p:blipFill>
                <a:blip r:embed="rId8"/>
                <a:stretch>
                  <a:fillRect/>
                </a:stretch>
              </p:blipFill>
              <p:spPr>
                <a:xfrm>
                  <a:off x="2434720" y="4912120"/>
                  <a:ext cx="250488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Ink 5">
                  <a:extLst>
                    <a:ext uri="{FF2B5EF4-FFF2-40B4-BE49-F238E27FC236}">
                      <a16:creationId xmlns:a16="http://schemas.microsoft.com/office/drawing/2014/main" id="{0B7C0209-74E5-4024-BE30-84EBB016AEE3}"/>
                    </a:ext>
                  </a:extLst>
                </p14:cNvPr>
                <p14:cNvContentPartPr/>
                <p14:nvPr/>
              </p14:nvContentPartPr>
              <p14:xfrm>
                <a:off x="5918080" y="5053960"/>
                <a:ext cx="490680" cy="16920"/>
              </p14:xfrm>
            </p:contentPart>
          </mc:Choice>
          <mc:Fallback xmlns="">
            <p:pic>
              <p:nvPicPr>
                <p:cNvPr id="6" name="Ink 5">
                  <a:extLst>
                    <a:ext uri="{FF2B5EF4-FFF2-40B4-BE49-F238E27FC236}">
                      <a16:creationId xmlns:a16="http://schemas.microsoft.com/office/drawing/2014/main" id="{0B7C0209-74E5-4024-BE30-84EBB016AEE3}"/>
                    </a:ext>
                  </a:extLst>
                </p:cNvPr>
                <p:cNvPicPr/>
                <p:nvPr/>
              </p:nvPicPr>
              <p:blipFill>
                <a:blip r:embed="rId10"/>
                <a:stretch>
                  <a:fillRect/>
                </a:stretch>
              </p:blipFill>
              <p:spPr>
                <a:xfrm>
                  <a:off x="5864080" y="4945960"/>
                  <a:ext cx="59832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id="{AE31A5FA-2A32-40B0-B2FC-F5CFC28EBAEE}"/>
                    </a:ext>
                  </a:extLst>
                </p14:cNvPr>
                <p14:cNvContentPartPr/>
                <p14:nvPr/>
              </p14:nvContentPartPr>
              <p14:xfrm>
                <a:off x="2472160" y="6315040"/>
                <a:ext cx="944640" cy="86760"/>
              </p14:xfrm>
            </p:contentPart>
          </mc:Choice>
          <mc:Fallback xmlns="">
            <p:pic>
              <p:nvPicPr>
                <p:cNvPr id="7" name="Ink 6">
                  <a:extLst>
                    <a:ext uri="{FF2B5EF4-FFF2-40B4-BE49-F238E27FC236}">
                      <a16:creationId xmlns:a16="http://schemas.microsoft.com/office/drawing/2014/main" id="{AE31A5FA-2A32-40B0-B2FC-F5CFC28EBAEE}"/>
                    </a:ext>
                  </a:extLst>
                </p:cNvPr>
                <p:cNvPicPr/>
                <p:nvPr/>
              </p:nvPicPr>
              <p:blipFill>
                <a:blip r:embed="rId12"/>
                <a:stretch>
                  <a:fillRect/>
                </a:stretch>
              </p:blipFill>
              <p:spPr>
                <a:xfrm>
                  <a:off x="2418181" y="6207040"/>
                  <a:ext cx="1052239"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Ink 7">
                  <a:extLst>
                    <a:ext uri="{FF2B5EF4-FFF2-40B4-BE49-F238E27FC236}">
                      <a16:creationId xmlns:a16="http://schemas.microsoft.com/office/drawing/2014/main" id="{EDE39647-8740-4724-AC5E-B81D913448AF}"/>
                    </a:ext>
                  </a:extLst>
                </p14:cNvPr>
                <p14:cNvContentPartPr/>
                <p14:nvPr/>
              </p14:nvContentPartPr>
              <p14:xfrm>
                <a:off x="6763720" y="4614040"/>
                <a:ext cx="3331080" cy="280440"/>
              </p14:xfrm>
            </p:contentPart>
          </mc:Choice>
          <mc:Fallback xmlns="">
            <p:pic>
              <p:nvPicPr>
                <p:cNvPr id="8" name="Ink 7">
                  <a:extLst>
                    <a:ext uri="{FF2B5EF4-FFF2-40B4-BE49-F238E27FC236}">
                      <a16:creationId xmlns:a16="http://schemas.microsoft.com/office/drawing/2014/main" id="{EDE39647-8740-4724-AC5E-B81D913448AF}"/>
                    </a:ext>
                  </a:extLst>
                </p:cNvPr>
                <p:cNvPicPr/>
                <p:nvPr/>
              </p:nvPicPr>
              <p:blipFill>
                <a:blip r:embed="rId14"/>
                <a:stretch>
                  <a:fillRect/>
                </a:stretch>
              </p:blipFill>
              <p:spPr>
                <a:xfrm>
                  <a:off x="6709720" y="4506178"/>
                  <a:ext cx="3438720" cy="495804"/>
                </a:xfrm>
                <a:prstGeom prst="rect">
                  <a:avLst/>
                </a:prstGeom>
              </p:spPr>
            </p:pic>
          </mc:Fallback>
        </mc:AlternateContent>
      </p:grpSp>
      <p:sp>
        <p:nvSpPr>
          <p:cNvPr id="9" name="Title 1">
            <a:extLst>
              <a:ext uri="{FF2B5EF4-FFF2-40B4-BE49-F238E27FC236}">
                <a16:creationId xmlns:a16="http://schemas.microsoft.com/office/drawing/2014/main" id="{5DC47D5E-70B5-49CF-93D1-F6997E141376}"/>
              </a:ext>
            </a:extLst>
          </p:cNvPr>
          <p:cNvSpPr>
            <a:spLocks noGrp="1"/>
          </p:cNvSpPr>
          <p:nvPr>
            <p:ph type="title"/>
          </p:nvPr>
        </p:nvSpPr>
        <p:spPr>
          <a:xfrm>
            <a:off x="650385" y="228600"/>
            <a:ext cx="10028767" cy="549275"/>
          </a:xfrm>
        </p:spPr>
        <p:txBody>
          <a:bodyPr/>
          <a:lstStyle/>
          <a:p>
            <a:r>
              <a:rPr lang="en-US" b="1" u="sng" dirty="0"/>
              <a:t>2. NHẮC LẠI C</a:t>
            </a:r>
            <a:r>
              <a:rPr lang="vi-VN" b="1" u="sng" dirty="0">
                <a:latin typeface="Arial" panose="020B0604020202020204" pitchFamily="34" charset="0"/>
              </a:rPr>
              <a:t>Ơ</a:t>
            </a:r>
            <a:r>
              <a:rPr lang="en-US" b="1" u="sng" dirty="0"/>
              <a:t> CHẾ BỊNH SINH </a:t>
            </a:r>
            <a:r>
              <a:rPr lang="en-US"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Content Placeholder 4" descr="A screenshot of a cell phone&#10;&#10;Description generated with very high confidence">
            <a:extLst>
              <a:ext uri="{FF2B5EF4-FFF2-40B4-BE49-F238E27FC236}">
                <a16:creationId xmlns:a16="http://schemas.microsoft.com/office/drawing/2014/main" id="{F3369664-FD14-4A16-A14E-B4BFC5CFFA8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94934" y="293511"/>
            <a:ext cx="8763000" cy="6096000"/>
          </a:xfrm>
        </p:spPr>
      </p:pic>
      <p:grpSp>
        <p:nvGrpSpPr>
          <p:cNvPr id="6" name="Group 5">
            <a:extLst>
              <a:ext uri="{FF2B5EF4-FFF2-40B4-BE49-F238E27FC236}">
                <a16:creationId xmlns:a16="http://schemas.microsoft.com/office/drawing/2014/main" id="{88DE78FF-846C-48EC-9297-940C066962A2}"/>
              </a:ext>
            </a:extLst>
          </p:cNvPr>
          <p:cNvGrpSpPr/>
          <p:nvPr/>
        </p:nvGrpSpPr>
        <p:grpSpPr>
          <a:xfrm>
            <a:off x="2014600" y="1218160"/>
            <a:ext cx="1579680" cy="4896720"/>
            <a:chOff x="2014600" y="1218160"/>
            <a:chExt cx="1579680" cy="4896720"/>
          </a:xfrm>
        </p:grpSpPr>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F556246F-F44B-4141-A98E-A55277B9089A}"/>
                    </a:ext>
                  </a:extLst>
                </p14:cNvPr>
                <p14:cNvContentPartPr/>
                <p14:nvPr/>
              </p14:nvContentPartPr>
              <p14:xfrm>
                <a:off x="3383680" y="1481320"/>
                <a:ext cx="28440" cy="10080"/>
              </p14:xfrm>
            </p:contentPart>
          </mc:Choice>
          <mc:Fallback xmlns="">
            <p:pic>
              <p:nvPicPr>
                <p:cNvPr id="2" name="Ink 1">
                  <a:extLst>
                    <a:ext uri="{FF2B5EF4-FFF2-40B4-BE49-F238E27FC236}">
                      <a16:creationId xmlns:a16="http://schemas.microsoft.com/office/drawing/2014/main" id="{F556246F-F44B-4141-A98E-A55277B9089A}"/>
                    </a:ext>
                  </a:extLst>
                </p:cNvPr>
                <p:cNvPicPr/>
                <p:nvPr/>
              </p:nvPicPr>
              <p:blipFill>
                <a:blip r:embed="rId4"/>
                <a:stretch>
                  <a:fillRect/>
                </a:stretch>
              </p:blipFill>
              <p:spPr>
                <a:xfrm>
                  <a:off x="3329680" y="1373320"/>
                  <a:ext cx="13608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CAC2C012-7AB0-449F-BE0D-356695BC2A77}"/>
                    </a:ext>
                  </a:extLst>
                </p14:cNvPr>
                <p14:cNvContentPartPr/>
                <p14:nvPr/>
              </p14:nvContentPartPr>
              <p14:xfrm>
                <a:off x="2031880" y="1218160"/>
                <a:ext cx="1015200" cy="68760"/>
              </p14:xfrm>
            </p:contentPart>
          </mc:Choice>
          <mc:Fallback xmlns="">
            <p:pic>
              <p:nvPicPr>
                <p:cNvPr id="3" name="Ink 2">
                  <a:extLst>
                    <a:ext uri="{FF2B5EF4-FFF2-40B4-BE49-F238E27FC236}">
                      <a16:creationId xmlns:a16="http://schemas.microsoft.com/office/drawing/2014/main" id="{CAC2C012-7AB0-449F-BE0D-356695BC2A77}"/>
                    </a:ext>
                  </a:extLst>
                </p:cNvPr>
                <p:cNvPicPr/>
                <p:nvPr/>
              </p:nvPicPr>
              <p:blipFill>
                <a:blip r:embed="rId6"/>
                <a:stretch>
                  <a:fillRect/>
                </a:stretch>
              </p:blipFill>
              <p:spPr>
                <a:xfrm>
                  <a:off x="1977880" y="1110160"/>
                  <a:ext cx="112284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B3B62DB4-FC00-455B-AF5A-01D5B640ABD2}"/>
                    </a:ext>
                  </a:extLst>
                </p14:cNvPr>
                <p14:cNvContentPartPr/>
                <p14:nvPr/>
              </p14:nvContentPartPr>
              <p14:xfrm>
                <a:off x="2090920" y="4354480"/>
                <a:ext cx="1322280" cy="132840"/>
              </p14:xfrm>
            </p:contentPart>
          </mc:Choice>
          <mc:Fallback xmlns="">
            <p:pic>
              <p:nvPicPr>
                <p:cNvPr id="4" name="Ink 3">
                  <a:extLst>
                    <a:ext uri="{FF2B5EF4-FFF2-40B4-BE49-F238E27FC236}">
                      <a16:creationId xmlns:a16="http://schemas.microsoft.com/office/drawing/2014/main" id="{B3B62DB4-FC00-455B-AF5A-01D5B640ABD2}"/>
                    </a:ext>
                  </a:extLst>
                </p:cNvPr>
                <p:cNvPicPr/>
                <p:nvPr/>
              </p:nvPicPr>
              <p:blipFill>
                <a:blip r:embed="rId8"/>
                <a:stretch>
                  <a:fillRect/>
                </a:stretch>
              </p:blipFill>
              <p:spPr>
                <a:xfrm>
                  <a:off x="2036920" y="4246480"/>
                  <a:ext cx="1429920" cy="348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DA185E0F-0ACA-4356-A873-174AFC757EE9}"/>
                    </a:ext>
                  </a:extLst>
                </p14:cNvPr>
                <p14:cNvContentPartPr/>
                <p14:nvPr/>
              </p14:nvContentPartPr>
              <p14:xfrm>
                <a:off x="2014600" y="5822560"/>
                <a:ext cx="1579680" cy="292320"/>
              </p14:xfrm>
            </p:contentPart>
          </mc:Choice>
          <mc:Fallback xmlns="">
            <p:pic>
              <p:nvPicPr>
                <p:cNvPr id="5" name="Ink 4">
                  <a:extLst>
                    <a:ext uri="{FF2B5EF4-FFF2-40B4-BE49-F238E27FC236}">
                      <a16:creationId xmlns:a16="http://schemas.microsoft.com/office/drawing/2014/main" id="{DA185E0F-0ACA-4356-A873-174AFC757EE9}"/>
                    </a:ext>
                  </a:extLst>
                </p:cNvPr>
                <p:cNvPicPr/>
                <p:nvPr/>
              </p:nvPicPr>
              <p:blipFill>
                <a:blip r:embed="rId10"/>
                <a:stretch>
                  <a:fillRect/>
                </a:stretch>
              </p:blipFill>
              <p:spPr>
                <a:xfrm>
                  <a:off x="1960612" y="5714560"/>
                  <a:ext cx="1687295" cy="507960"/>
                </a:xfrm>
                <a:prstGeom prst="rect">
                  <a:avLst/>
                </a:prstGeom>
              </p:spPr>
            </p:pic>
          </mc:Fallback>
        </mc:AlternateContent>
      </p:gr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4229</Words>
  <Application>Microsoft Office PowerPoint</Application>
  <PresentationFormat>Widescreen</PresentationFormat>
  <Paragraphs>306</Paragraphs>
  <Slides>40</Slides>
  <Notes>7</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40</vt:i4>
      </vt:variant>
    </vt:vector>
  </HeadingPairs>
  <TitlesOfParts>
    <vt:vector size="55" baseType="lpstr">
      <vt:lpstr>Arial</vt:lpstr>
      <vt:lpstr>Arial</vt:lpstr>
      <vt:lpstr>calibri</vt:lpstr>
      <vt:lpstr>calibri</vt:lpstr>
      <vt:lpstr>Calibri (Body)</vt:lpstr>
      <vt:lpstr>Calibri (Headings)</vt:lpstr>
      <vt:lpstr>Helvetica Neue</vt:lpstr>
      <vt:lpstr>Symbol</vt:lpstr>
      <vt:lpstr>Times New Roman</vt:lpstr>
      <vt:lpstr>Trebuchet MS</vt:lpstr>
      <vt:lpstr>VNI-Aptima</vt:lpstr>
      <vt:lpstr>VNI-Awchon</vt:lpstr>
      <vt:lpstr>VNI-Times</vt:lpstr>
      <vt:lpstr>Wingdings</vt:lpstr>
      <vt:lpstr>Angles</vt:lpstr>
      <vt:lpstr>ĐIỀU TRỊ HC THẬN HƯ –  VIEÂM CẦU THẬN CẤP                               PGS.TS VŨ HUY TRỤ</vt:lpstr>
      <vt:lpstr>MỤC TIÊU :</vt:lpstr>
      <vt:lpstr>THẬN HỌC TRẺ EM</vt:lpstr>
      <vt:lpstr>THẬN HỌC TRẺ EM</vt:lpstr>
      <vt:lpstr>PowerPoint Presentation</vt:lpstr>
      <vt:lpstr>HỘI CHỨNG THẬN HƯ</vt:lpstr>
      <vt:lpstr> 1. ÑÒNH NGHÓA</vt:lpstr>
      <vt:lpstr>2. NHẮC LẠI CƠ CHẾ BỊNH SINH :</vt:lpstr>
      <vt:lpstr>PowerPoint Presentation</vt:lpstr>
      <vt:lpstr>PowerPoint Presentation</vt:lpstr>
      <vt:lpstr>PowerPoint Presentation</vt:lpstr>
      <vt:lpstr>Aetiology/pathogenesis in NS</vt:lpstr>
      <vt:lpstr>Proposed Immunologic Pathogenesis for Idiopathic Nephrotic Syndrome (INS)</vt:lpstr>
      <vt:lpstr>PowerPoint Presentation</vt:lpstr>
      <vt:lpstr>T-cell Dysfunction in INS</vt:lpstr>
      <vt:lpstr>PowerPoint Presentation</vt:lpstr>
      <vt:lpstr>Permeability factor in INS</vt:lpstr>
      <vt:lpstr>Possible Immunological Basis for Nephrotic Syndrome</vt:lpstr>
      <vt:lpstr>Potential Immunologic Mechanisms of Podocyte Injury</vt:lpstr>
      <vt:lpstr>Immune-mediated INS</vt:lpstr>
      <vt:lpstr>Long term renal outcomes of idiopathic nephrotic syndrome</vt:lpstr>
      <vt:lpstr>3. NHẮC LẠI CHẨN ĐOÁN</vt:lpstr>
      <vt:lpstr>PowerPoint Presentation</vt:lpstr>
      <vt:lpstr>PowerPoint Presentation</vt:lpstr>
      <vt:lpstr>4. ĐIỀU TRỊ : </vt:lpstr>
      <vt:lpstr>Regimens for steroid treatment of first episode of SSNS</vt:lpstr>
      <vt:lpstr>Increased duration of prednisolone does not reduce risk of frequently relapsing SSNS- dose not duration is the factor</vt:lpstr>
      <vt:lpstr> 4.2 ĐIỀU TRỊ TÁI PHÁT</vt:lpstr>
      <vt:lpstr> 4.2 ĐIỀU TRỊ TÁI PHÁT</vt:lpstr>
      <vt:lpstr>Effective steroid sparing agents for SSNS</vt:lpstr>
      <vt:lpstr>ĐIỀU TRỊ TÁI PHÁT THƯỜNG XUYEN , PHỤ THUỘC :</vt:lpstr>
      <vt:lpstr>Nguyên nhân kháng corticosteroid</vt:lpstr>
      <vt:lpstr>4.3 ĐIỀU TRỊ THỂ KHÁNG CORTICOID:</vt:lpstr>
      <vt:lpstr>4.3 ĐIỀU TRỊ THỂ KHÁNG CORTICOID:</vt:lpstr>
      <vt:lpstr>VIÊM CẦU THẬN CẤP:</vt:lpstr>
      <vt:lpstr>NHẮC LẠI CHẨN ĐOÁN:</vt:lpstr>
      <vt:lpstr>Diễn tiến dự hậu (điển hình của VCTC hậu nhiễm)</vt:lpstr>
      <vt:lpstr>Tiêu chuẩn chẩn đoán Lupus theo SLICC 2012</vt:lpstr>
      <vt:lpstr>ĐIỀU TRỊ: VCTC SAU LIÊN CẦU: chủ yếu: theo dõi và điều trị biến chứng</vt:lpstr>
      <vt:lpstr>Vấn đề cần nhớ qua 2 bài học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ĐIỀU TRỊ HC THẬN HƯ –  VIEÂM CẦU THẬN CẤP                               PGS.TS VŨ HUY TRỤ</dc:title>
  <dc:creator>DR. VU HUY TRU</dc:creator>
  <cp:lastModifiedBy>Theo</cp:lastModifiedBy>
  <cp:revision>33</cp:revision>
  <dcterms:created xsi:type="dcterms:W3CDTF">2019-08-29T22:56:29Z</dcterms:created>
  <dcterms:modified xsi:type="dcterms:W3CDTF">2020-04-27T01:29:43Z</dcterms:modified>
</cp:coreProperties>
</file>