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35"/>
  </p:notesMasterIdLst>
  <p:sldIdLst>
    <p:sldId id="257" r:id="rId5"/>
    <p:sldId id="258" r:id="rId6"/>
    <p:sldId id="259" r:id="rId7"/>
    <p:sldId id="260" r:id="rId8"/>
    <p:sldId id="283" r:id="rId9"/>
    <p:sldId id="284" r:id="rId10"/>
    <p:sldId id="261" r:id="rId11"/>
    <p:sldId id="290" r:id="rId12"/>
    <p:sldId id="264" r:id="rId13"/>
    <p:sldId id="289" r:id="rId14"/>
    <p:sldId id="265" r:id="rId15"/>
    <p:sldId id="266" r:id="rId16"/>
    <p:sldId id="267" r:id="rId17"/>
    <p:sldId id="268" r:id="rId18"/>
    <p:sldId id="285" r:id="rId19"/>
    <p:sldId id="293" r:id="rId20"/>
    <p:sldId id="269" r:id="rId21"/>
    <p:sldId id="286" r:id="rId22"/>
    <p:sldId id="270" r:id="rId23"/>
    <p:sldId id="288" r:id="rId24"/>
    <p:sldId id="271" r:id="rId25"/>
    <p:sldId id="273" r:id="rId26"/>
    <p:sldId id="274" r:id="rId27"/>
    <p:sldId id="275" r:id="rId28"/>
    <p:sldId id="276" r:id="rId29"/>
    <p:sldId id="279" r:id="rId30"/>
    <p:sldId id="280" r:id="rId31"/>
    <p:sldId id="281" r:id="rId32"/>
    <p:sldId id="292" r:id="rId33"/>
    <p:sldId id="291" r:id="rId3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modifyVerifier cryptProviderType="rsaAES" cryptAlgorithmClass="hash" cryptAlgorithmType="typeAny" cryptAlgorithmSid="14" spinCount="100000" saltData="B1E1HrmC4fK9tdyJWCQwkQ==" hashData="AHxMTNqAzlLxcmDJ5zBQ3Gz9NuPgHyAzy3F+d2x1Wh+HldtRL0ZwSvFauUFANJFy/46T/iVa3u8rDb2NN/gI/g=="/>
  <p:extLst>
    <p:ext uri="{521415D9-36F7-43E2-AB2F-B90AF26B5E84}">
      <p14:sectionLst xmlns:p14="http://schemas.microsoft.com/office/powerpoint/2010/main">
        <p14:section name="Default Section" id="{9C84A3E9-FC7F-4C46-B4EF-50104E049E87}">
          <p14:sldIdLst>
            <p14:sldId id="257"/>
            <p14:sldId id="258"/>
            <p14:sldId id="259"/>
            <p14:sldId id="260"/>
            <p14:sldId id="283"/>
            <p14:sldId id="284"/>
            <p14:sldId id="261"/>
            <p14:sldId id="290"/>
          </p14:sldIdLst>
        </p14:section>
        <p14:section name="NGUYÊN NHÂN &amp; SINH LÝ BỆNH" id="{D70568E6-359B-43A6-89A0-DBA62C90F641}">
          <p14:sldIdLst>
            <p14:sldId id="264"/>
            <p14:sldId id="289"/>
            <p14:sldId id="265"/>
          </p14:sldIdLst>
        </p14:section>
        <p14:section name="CHẨN ĐOÁN" id="{D0010702-D3F6-4E3C-81FA-6D319EB84CD8}">
          <p14:sldIdLst>
            <p14:sldId id="266"/>
            <p14:sldId id="267"/>
            <p14:sldId id="268"/>
          </p14:sldIdLst>
        </p14:section>
        <p14:section name="ĐIỀU TRỊ" id="{9CCE896A-4FA8-4999-8C87-C58F655BE5C0}">
          <p14:sldIdLst>
            <p14:sldId id="285"/>
            <p14:sldId id="293"/>
            <p14:sldId id="269"/>
            <p14:sldId id="286"/>
            <p14:sldId id="270"/>
            <p14:sldId id="288"/>
            <p14:sldId id="271"/>
          </p14:sldIdLst>
        </p14:section>
        <p14:section name="BIẾN CHỨNG" id="{1F73D5C5-5EE5-480E-99C1-25992BC67391}">
          <p14:sldIdLst>
            <p14:sldId id="273"/>
            <p14:sldId id="274"/>
            <p14:sldId id="275"/>
            <p14:sldId id="276"/>
            <p14:sldId id="279"/>
            <p14:sldId id="280"/>
            <p14:sldId id="281"/>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0889" autoAdjust="0"/>
  </p:normalViewPr>
  <p:slideViewPr>
    <p:cSldViewPr snapToGrid="0">
      <p:cViewPr varScale="1">
        <p:scale>
          <a:sx n="90" d="100"/>
          <a:sy n="90" d="100"/>
        </p:scale>
        <p:origin x="636" y="90"/>
      </p:cViewPr>
      <p:guideLst/>
    </p:cSldViewPr>
  </p:slideViewPr>
  <p:notesTextViewPr>
    <p:cViewPr>
      <p:scale>
        <a:sx n="1" d="1"/>
        <a:sy n="1" d="1"/>
      </p:scale>
      <p:origin x="0" y="0"/>
    </p:cViewPr>
  </p:notesTextViewPr>
  <p:sorterViewPr>
    <p:cViewPr>
      <p:scale>
        <a:sx n="100" d="100"/>
        <a:sy n="100" d="100"/>
      </p:scale>
      <p:origin x="0" y="-60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i Library User" userId="b38e8abe-debd-4b7b-a571-441ea48c3b71" providerId="ADAL" clId="{8684D9DE-FAD2-40B6-809E-8FEE5F627839}"/>
    <pc:docChg chg="undo custSel modSld">
      <pc:chgData name="Sci Library User" userId="b38e8abe-debd-4b7b-a571-441ea48c3b71" providerId="ADAL" clId="{8684D9DE-FAD2-40B6-809E-8FEE5F627839}" dt="2020-06-08T16:41:55.653" v="415" actId="6549"/>
      <pc:docMkLst>
        <pc:docMk/>
      </pc:docMkLst>
      <pc:sldChg chg="modSp mod">
        <pc:chgData name="Sci Library User" userId="b38e8abe-debd-4b7b-a571-441ea48c3b71" providerId="ADAL" clId="{8684D9DE-FAD2-40B6-809E-8FEE5F627839}" dt="2020-06-08T16:24:30.605" v="365" actId="404"/>
        <pc:sldMkLst>
          <pc:docMk/>
          <pc:sldMk cId="0" sldId="257"/>
        </pc:sldMkLst>
        <pc:spChg chg="mod">
          <ac:chgData name="Sci Library User" userId="b38e8abe-debd-4b7b-a571-441ea48c3b71" providerId="ADAL" clId="{8684D9DE-FAD2-40B6-809E-8FEE5F627839}" dt="2020-06-08T16:24:30.605" v="365" actId="404"/>
          <ac:spMkLst>
            <pc:docMk/>
            <pc:sldMk cId="0" sldId="257"/>
            <ac:spMk id="2050" creationId="{DBCC7A9D-34AC-44A7-9EC1-3CB543C15241}"/>
          </ac:spMkLst>
        </pc:spChg>
      </pc:sldChg>
      <pc:sldChg chg="modSp mod">
        <pc:chgData name="Sci Library User" userId="b38e8abe-debd-4b7b-a571-441ea48c3b71" providerId="ADAL" clId="{8684D9DE-FAD2-40B6-809E-8FEE5F627839}" dt="2020-06-08T15:20:14.099" v="0" actId="13926"/>
        <pc:sldMkLst>
          <pc:docMk/>
          <pc:sldMk cId="0" sldId="260"/>
        </pc:sldMkLst>
        <pc:spChg chg="mod">
          <ac:chgData name="Sci Library User" userId="b38e8abe-debd-4b7b-a571-441ea48c3b71" providerId="ADAL" clId="{8684D9DE-FAD2-40B6-809E-8FEE5F627839}" dt="2020-06-08T15:20:14.099" v="0" actId="13926"/>
          <ac:spMkLst>
            <pc:docMk/>
            <pc:sldMk cId="0" sldId="260"/>
            <ac:spMk id="15363" creationId="{A8A6908B-6CBB-4F07-B11B-4B822E6F63A4}"/>
          </ac:spMkLst>
        </pc:spChg>
      </pc:sldChg>
      <pc:sldChg chg="modSp mod">
        <pc:chgData name="Sci Library User" userId="b38e8abe-debd-4b7b-a571-441ea48c3b71" providerId="ADAL" clId="{8684D9DE-FAD2-40B6-809E-8FEE5F627839}" dt="2020-06-08T15:46:59.072" v="243" actId="20577"/>
        <pc:sldMkLst>
          <pc:docMk/>
          <pc:sldMk cId="0" sldId="261"/>
        </pc:sldMkLst>
        <pc:spChg chg="mod">
          <ac:chgData name="Sci Library User" userId="b38e8abe-debd-4b7b-a571-441ea48c3b71" providerId="ADAL" clId="{8684D9DE-FAD2-40B6-809E-8FEE5F627839}" dt="2020-06-08T15:29:23.934" v="47" actId="5793"/>
          <ac:spMkLst>
            <pc:docMk/>
            <pc:sldMk cId="0" sldId="261"/>
            <ac:spMk id="2" creationId="{99553CB2-0E43-4BB8-8020-8ACBDFB3358F}"/>
          </ac:spMkLst>
        </pc:spChg>
        <pc:spChg chg="mod">
          <ac:chgData name="Sci Library User" userId="b38e8abe-debd-4b7b-a571-441ea48c3b71" providerId="ADAL" clId="{8684D9DE-FAD2-40B6-809E-8FEE5F627839}" dt="2020-06-08T15:46:59.072" v="243" actId="20577"/>
          <ac:spMkLst>
            <pc:docMk/>
            <pc:sldMk cId="0" sldId="261"/>
            <ac:spMk id="21507" creationId="{0D4D3B57-9703-442A-9434-876446C659B8}"/>
          </ac:spMkLst>
        </pc:spChg>
      </pc:sldChg>
      <pc:sldChg chg="modSp mod">
        <pc:chgData name="Sci Library User" userId="b38e8abe-debd-4b7b-a571-441ea48c3b71" providerId="ADAL" clId="{8684D9DE-FAD2-40B6-809E-8FEE5F627839}" dt="2020-06-08T15:31:22.379" v="107" actId="13926"/>
        <pc:sldMkLst>
          <pc:docMk/>
          <pc:sldMk cId="0" sldId="264"/>
        </pc:sldMkLst>
        <pc:spChg chg="mod">
          <ac:chgData name="Sci Library User" userId="b38e8abe-debd-4b7b-a571-441ea48c3b71" providerId="ADAL" clId="{8684D9DE-FAD2-40B6-809E-8FEE5F627839}" dt="2020-06-08T15:31:22.379" v="107" actId="13926"/>
          <ac:spMkLst>
            <pc:docMk/>
            <pc:sldMk cId="0" sldId="264"/>
            <ac:spMk id="2" creationId="{A4938ED6-B367-4A55-9B49-1CB6CD0EE931}"/>
          </ac:spMkLst>
        </pc:spChg>
        <pc:picChg chg="mod">
          <ac:chgData name="Sci Library User" userId="b38e8abe-debd-4b7b-a571-441ea48c3b71" providerId="ADAL" clId="{8684D9DE-FAD2-40B6-809E-8FEE5F627839}" dt="2020-06-08T15:30:37.373" v="91" actId="1076"/>
          <ac:picMkLst>
            <pc:docMk/>
            <pc:sldMk cId="0" sldId="264"/>
            <ac:picMk id="25606" creationId="{439803CE-4B81-42F3-98DB-4163E4D51EDA}"/>
          </ac:picMkLst>
        </pc:picChg>
      </pc:sldChg>
      <pc:sldChg chg="modSp mod">
        <pc:chgData name="Sci Library User" userId="b38e8abe-debd-4b7b-a571-441ea48c3b71" providerId="ADAL" clId="{8684D9DE-FAD2-40B6-809E-8FEE5F627839}" dt="2020-06-08T15:32:35.956" v="127" actId="13926"/>
        <pc:sldMkLst>
          <pc:docMk/>
          <pc:sldMk cId="0" sldId="265"/>
        </pc:sldMkLst>
        <pc:spChg chg="mod">
          <ac:chgData name="Sci Library User" userId="b38e8abe-debd-4b7b-a571-441ea48c3b71" providerId="ADAL" clId="{8684D9DE-FAD2-40B6-809E-8FEE5F627839}" dt="2020-06-08T15:32:35.956" v="127" actId="13926"/>
          <ac:spMkLst>
            <pc:docMk/>
            <pc:sldMk cId="0" sldId="265"/>
            <ac:spMk id="4" creationId="{9C03EE80-0C48-478C-8374-C1181BA7CD81}"/>
          </ac:spMkLst>
        </pc:spChg>
        <pc:spChg chg="mod">
          <ac:chgData name="Sci Library User" userId="b38e8abe-debd-4b7b-a571-441ea48c3b71" providerId="ADAL" clId="{8684D9DE-FAD2-40B6-809E-8FEE5F627839}" dt="2020-06-08T15:32:26.152" v="126"/>
          <ac:spMkLst>
            <pc:docMk/>
            <pc:sldMk cId="0" sldId="265"/>
            <ac:spMk id="44064" creationId="{83EE021A-D475-49F9-ACC9-31FBC5B1368E}"/>
          </ac:spMkLst>
        </pc:spChg>
        <pc:spChg chg="mod">
          <ac:chgData name="Sci Library User" userId="b38e8abe-debd-4b7b-a571-441ea48c3b71" providerId="ADAL" clId="{8684D9DE-FAD2-40B6-809E-8FEE5F627839}" dt="2020-06-08T15:32:14.808" v="120" actId="13926"/>
          <ac:spMkLst>
            <pc:docMk/>
            <pc:sldMk cId="0" sldId="265"/>
            <ac:spMk id="44079" creationId="{7C842A55-4EF1-49B7-B753-C639CA64611D}"/>
          </ac:spMkLst>
        </pc:spChg>
      </pc:sldChg>
      <pc:sldChg chg="modSp mod">
        <pc:chgData name="Sci Library User" userId="b38e8abe-debd-4b7b-a571-441ea48c3b71" providerId="ADAL" clId="{8684D9DE-FAD2-40B6-809E-8FEE5F627839}" dt="2020-06-08T15:45:50.298" v="203" actId="20577"/>
        <pc:sldMkLst>
          <pc:docMk/>
          <pc:sldMk cId="0" sldId="266"/>
        </pc:sldMkLst>
        <pc:spChg chg="mod">
          <ac:chgData name="Sci Library User" userId="b38e8abe-debd-4b7b-a571-441ea48c3b71" providerId="ADAL" clId="{8684D9DE-FAD2-40B6-809E-8FEE5F627839}" dt="2020-06-08T15:45:50.298" v="203" actId="20577"/>
          <ac:spMkLst>
            <pc:docMk/>
            <pc:sldMk cId="0" sldId="266"/>
            <ac:spMk id="31747" creationId="{680D05C7-4779-4D3E-8523-1E9E58E46E14}"/>
          </ac:spMkLst>
        </pc:spChg>
      </pc:sldChg>
      <pc:sldChg chg="addSp modSp mod">
        <pc:chgData name="Sci Library User" userId="b38e8abe-debd-4b7b-a571-441ea48c3b71" providerId="ADAL" clId="{8684D9DE-FAD2-40B6-809E-8FEE5F627839}" dt="2020-06-08T16:05:33.854" v="324" actId="13926"/>
        <pc:sldMkLst>
          <pc:docMk/>
          <pc:sldMk cId="0" sldId="268"/>
        </pc:sldMkLst>
        <pc:spChg chg="add mod">
          <ac:chgData name="Sci Library User" userId="b38e8abe-debd-4b7b-a571-441ea48c3b71" providerId="ADAL" clId="{8684D9DE-FAD2-40B6-809E-8FEE5F627839}" dt="2020-06-08T16:02:09.836" v="323" actId="1076"/>
          <ac:spMkLst>
            <pc:docMk/>
            <pc:sldMk cId="0" sldId="268"/>
            <ac:spMk id="3" creationId="{FD8E3215-1A45-4BA0-A16C-AB2DDEB36A64}"/>
          </ac:spMkLst>
        </pc:spChg>
        <pc:graphicFrameChg chg="modGraphic">
          <ac:chgData name="Sci Library User" userId="b38e8abe-debd-4b7b-a571-441ea48c3b71" providerId="ADAL" clId="{8684D9DE-FAD2-40B6-809E-8FEE5F627839}" dt="2020-06-08T16:05:33.854" v="324" actId="13926"/>
          <ac:graphicFrameMkLst>
            <pc:docMk/>
            <pc:sldMk cId="0" sldId="268"/>
            <ac:graphicFrameMk id="2" creationId="{39EED243-A334-4694-BB55-5E6F2D77878F}"/>
          </ac:graphicFrameMkLst>
        </pc:graphicFrameChg>
      </pc:sldChg>
      <pc:sldChg chg="modSp mod">
        <pc:chgData name="Sci Library User" userId="b38e8abe-debd-4b7b-a571-441ea48c3b71" providerId="ADAL" clId="{8684D9DE-FAD2-40B6-809E-8FEE5F627839}" dt="2020-06-08T16:19:23.411" v="331" actId="1076"/>
        <pc:sldMkLst>
          <pc:docMk/>
          <pc:sldMk cId="0" sldId="270"/>
        </pc:sldMkLst>
        <pc:spChg chg="mod">
          <ac:chgData name="Sci Library User" userId="b38e8abe-debd-4b7b-a571-441ea48c3b71" providerId="ADAL" clId="{8684D9DE-FAD2-40B6-809E-8FEE5F627839}" dt="2020-06-08T16:19:23.411" v="331" actId="1076"/>
          <ac:spMkLst>
            <pc:docMk/>
            <pc:sldMk cId="0" sldId="270"/>
            <ac:spMk id="2" creationId="{29ACC621-4F3D-42EB-AE37-18D90245A90B}"/>
          </ac:spMkLst>
        </pc:spChg>
        <pc:spChg chg="mod">
          <ac:chgData name="Sci Library User" userId="b38e8abe-debd-4b7b-a571-441ea48c3b71" providerId="ADAL" clId="{8684D9DE-FAD2-40B6-809E-8FEE5F627839}" dt="2020-06-08T16:19:15.565" v="329" actId="114"/>
          <ac:spMkLst>
            <pc:docMk/>
            <pc:sldMk cId="0" sldId="270"/>
            <ac:spMk id="44035" creationId="{71E9209E-17C2-4473-924A-54C2262DF93D}"/>
          </ac:spMkLst>
        </pc:spChg>
      </pc:sldChg>
      <pc:sldChg chg="modSp mod">
        <pc:chgData name="Sci Library User" userId="b38e8abe-debd-4b7b-a571-441ea48c3b71" providerId="ADAL" clId="{8684D9DE-FAD2-40B6-809E-8FEE5F627839}" dt="2020-06-08T16:33:25.765" v="369" actId="13926"/>
        <pc:sldMkLst>
          <pc:docMk/>
          <pc:sldMk cId="0" sldId="271"/>
        </pc:sldMkLst>
        <pc:spChg chg="mod">
          <ac:chgData name="Sci Library User" userId="b38e8abe-debd-4b7b-a571-441ea48c3b71" providerId="ADAL" clId="{8684D9DE-FAD2-40B6-809E-8FEE5F627839}" dt="2020-06-08T16:33:25.765" v="369" actId="13926"/>
          <ac:spMkLst>
            <pc:docMk/>
            <pc:sldMk cId="0" sldId="271"/>
            <ac:spMk id="2" creationId="{A61251EC-159F-430E-99DE-C537D7317AA2}"/>
          </ac:spMkLst>
        </pc:spChg>
        <pc:spChg chg="mod">
          <ac:chgData name="Sci Library User" userId="b38e8abe-debd-4b7b-a571-441ea48c3b71" providerId="ADAL" clId="{8684D9DE-FAD2-40B6-809E-8FEE5F627839}" dt="2020-06-08T16:33:09.361" v="368" actId="1076"/>
          <ac:spMkLst>
            <pc:docMk/>
            <pc:sldMk cId="0" sldId="271"/>
            <ac:spMk id="48131" creationId="{4FC3E10F-FA2F-43EA-A30C-6A9667D31051}"/>
          </ac:spMkLst>
        </pc:spChg>
      </pc:sldChg>
      <pc:sldChg chg="modSp mod">
        <pc:chgData name="Sci Library User" userId="b38e8abe-debd-4b7b-a571-441ea48c3b71" providerId="ADAL" clId="{8684D9DE-FAD2-40B6-809E-8FEE5F627839}" dt="2020-06-08T16:35:45.392" v="395" actId="1035"/>
        <pc:sldMkLst>
          <pc:docMk/>
          <pc:sldMk cId="0" sldId="273"/>
        </pc:sldMkLst>
        <pc:spChg chg="mod">
          <ac:chgData name="Sci Library User" userId="b38e8abe-debd-4b7b-a571-441ea48c3b71" providerId="ADAL" clId="{8684D9DE-FAD2-40B6-809E-8FEE5F627839}" dt="2020-06-08T16:35:45.392" v="395" actId="1035"/>
          <ac:spMkLst>
            <pc:docMk/>
            <pc:sldMk cId="0" sldId="273"/>
            <ac:spMk id="52227" creationId="{D0C44948-A3A4-4D7D-971D-23A8F3F7A7B2}"/>
          </ac:spMkLst>
        </pc:spChg>
      </pc:sldChg>
      <pc:sldChg chg="modSp mod">
        <pc:chgData name="Sci Library User" userId="b38e8abe-debd-4b7b-a571-441ea48c3b71" providerId="ADAL" clId="{8684D9DE-FAD2-40B6-809E-8FEE5F627839}" dt="2020-06-08T15:20:53.009" v="4" actId="14100"/>
        <pc:sldMkLst>
          <pc:docMk/>
          <pc:sldMk cId="0" sldId="283"/>
        </pc:sldMkLst>
        <pc:spChg chg="mod">
          <ac:chgData name="Sci Library User" userId="b38e8abe-debd-4b7b-a571-441ea48c3b71" providerId="ADAL" clId="{8684D9DE-FAD2-40B6-809E-8FEE5F627839}" dt="2020-06-08T15:20:53.009" v="4" actId="14100"/>
          <ac:spMkLst>
            <pc:docMk/>
            <pc:sldMk cId="0" sldId="283"/>
            <ac:spMk id="2" creationId="{B5E8DF67-2D2A-457D-B863-9482B0299BBA}"/>
          </ac:spMkLst>
        </pc:spChg>
      </pc:sldChg>
      <pc:sldChg chg="modSp mod">
        <pc:chgData name="Sci Library User" userId="b38e8abe-debd-4b7b-a571-441ea48c3b71" providerId="ADAL" clId="{8684D9DE-FAD2-40B6-809E-8FEE5F627839}" dt="2020-06-08T15:27:15.296" v="17" actId="14100"/>
        <pc:sldMkLst>
          <pc:docMk/>
          <pc:sldMk cId="0" sldId="284"/>
        </pc:sldMkLst>
        <pc:spChg chg="mod">
          <ac:chgData name="Sci Library User" userId="b38e8abe-debd-4b7b-a571-441ea48c3b71" providerId="ADAL" clId="{8684D9DE-FAD2-40B6-809E-8FEE5F627839}" dt="2020-06-08T15:27:15.296" v="17" actId="14100"/>
          <ac:spMkLst>
            <pc:docMk/>
            <pc:sldMk cId="0" sldId="284"/>
            <ac:spMk id="19459" creationId="{7E0679B3-E1BA-4DB5-A8AA-A064B168431E}"/>
          </ac:spMkLst>
        </pc:spChg>
      </pc:sldChg>
      <pc:sldChg chg="modSp mod">
        <pc:chgData name="Sci Library User" userId="b38e8abe-debd-4b7b-a571-441ea48c3b71" providerId="ADAL" clId="{8684D9DE-FAD2-40B6-809E-8FEE5F627839}" dt="2020-06-08T16:29:41.861" v="367" actId="13926"/>
        <pc:sldMkLst>
          <pc:docMk/>
          <pc:sldMk cId="0" sldId="288"/>
        </pc:sldMkLst>
        <pc:spChg chg="mod">
          <ac:chgData name="Sci Library User" userId="b38e8abe-debd-4b7b-a571-441ea48c3b71" providerId="ADAL" clId="{8684D9DE-FAD2-40B6-809E-8FEE5F627839}" dt="2020-06-08T16:29:41.861" v="367" actId="13926"/>
          <ac:spMkLst>
            <pc:docMk/>
            <pc:sldMk cId="0" sldId="288"/>
            <ac:spMk id="46083" creationId="{8A1CCA4D-5D43-4438-9DAA-E9A71534A6C2}"/>
          </ac:spMkLst>
        </pc:spChg>
      </pc:sldChg>
      <pc:sldChg chg="modSp mod">
        <pc:chgData name="Sci Library User" userId="b38e8abe-debd-4b7b-a571-441ea48c3b71" providerId="ADAL" clId="{8684D9DE-FAD2-40B6-809E-8FEE5F627839}" dt="2020-06-08T15:31:49.671" v="119" actId="20577"/>
        <pc:sldMkLst>
          <pc:docMk/>
          <pc:sldMk cId="0" sldId="289"/>
        </pc:sldMkLst>
        <pc:spChg chg="mod">
          <ac:chgData name="Sci Library User" userId="b38e8abe-debd-4b7b-a571-441ea48c3b71" providerId="ADAL" clId="{8684D9DE-FAD2-40B6-809E-8FEE5F627839}" dt="2020-06-08T15:31:49.671" v="119" actId="20577"/>
          <ac:spMkLst>
            <pc:docMk/>
            <pc:sldMk cId="0" sldId="289"/>
            <ac:spMk id="27651" creationId="{BDC9EC00-B3F9-4F6F-B87B-CE3B77E072CF}"/>
          </ac:spMkLst>
        </pc:spChg>
      </pc:sldChg>
      <pc:sldChg chg="modSp mod">
        <pc:chgData name="Sci Library User" userId="b38e8abe-debd-4b7b-a571-441ea48c3b71" providerId="ADAL" clId="{8684D9DE-FAD2-40B6-809E-8FEE5F627839}" dt="2020-06-08T15:30:20.423" v="88" actId="6549"/>
        <pc:sldMkLst>
          <pc:docMk/>
          <pc:sldMk cId="0" sldId="290"/>
        </pc:sldMkLst>
        <pc:spChg chg="mod">
          <ac:chgData name="Sci Library User" userId="b38e8abe-debd-4b7b-a571-441ea48c3b71" providerId="ADAL" clId="{8684D9DE-FAD2-40B6-809E-8FEE5F627839}" dt="2020-06-08T15:30:20.423" v="88" actId="6549"/>
          <ac:spMkLst>
            <pc:docMk/>
            <pc:sldMk cId="0" sldId="290"/>
            <ac:spMk id="5" creationId="{A382D564-811C-46D5-8433-4A9625435490}"/>
          </ac:spMkLst>
        </pc:spChg>
      </pc:sldChg>
      <pc:sldChg chg="modSp mod">
        <pc:chgData name="Sci Library User" userId="b38e8abe-debd-4b7b-a571-441ea48c3b71" providerId="ADAL" clId="{8684D9DE-FAD2-40B6-809E-8FEE5F627839}" dt="2020-06-08T16:41:55.653" v="415" actId="6549"/>
        <pc:sldMkLst>
          <pc:docMk/>
          <pc:sldMk cId="1714832958" sldId="291"/>
        </pc:sldMkLst>
        <pc:spChg chg="mod">
          <ac:chgData name="Sci Library User" userId="b38e8abe-debd-4b7b-a571-441ea48c3b71" providerId="ADAL" clId="{8684D9DE-FAD2-40B6-809E-8FEE5F627839}" dt="2020-06-08T16:41:55.653" v="415" actId="6549"/>
          <ac:spMkLst>
            <pc:docMk/>
            <pc:sldMk cId="1714832958" sldId="291"/>
            <ac:spMk id="3" creationId="{3DFECE7C-4047-49B9-B624-4CB76E8028E9}"/>
          </ac:spMkLst>
        </pc:spChg>
      </pc:sldChg>
      <pc:sldChg chg="modSp mod">
        <pc:chgData name="Sci Library User" userId="b38e8abe-debd-4b7b-a571-441ea48c3b71" providerId="ADAL" clId="{8684D9DE-FAD2-40B6-809E-8FEE5F627839}" dt="2020-06-08T16:41:41.311" v="407" actId="1076"/>
        <pc:sldMkLst>
          <pc:docMk/>
          <pc:sldMk cId="381648777" sldId="292"/>
        </pc:sldMkLst>
        <pc:spChg chg="mod">
          <ac:chgData name="Sci Library User" userId="b38e8abe-debd-4b7b-a571-441ea48c3b71" providerId="ADAL" clId="{8684D9DE-FAD2-40B6-809E-8FEE5F627839}" dt="2020-06-08T16:41:34.290" v="403" actId="14100"/>
          <ac:spMkLst>
            <pc:docMk/>
            <pc:sldMk cId="381648777" sldId="292"/>
            <ac:spMk id="2" creationId="{BA0506BA-109E-411C-A211-CD94952326D4}"/>
          </ac:spMkLst>
        </pc:spChg>
        <pc:spChg chg="mod">
          <ac:chgData name="Sci Library User" userId="b38e8abe-debd-4b7b-a571-441ea48c3b71" providerId="ADAL" clId="{8684D9DE-FAD2-40B6-809E-8FEE5F627839}" dt="2020-06-08T16:41:41.311" v="407" actId="1076"/>
          <ac:spMkLst>
            <pc:docMk/>
            <pc:sldMk cId="381648777" sldId="292"/>
            <ac:spMk id="3" creationId="{31729E8F-65FD-4DA1-A05D-3B58B11D3C52}"/>
          </ac:spMkLst>
        </pc:spChg>
      </pc:sldChg>
    </pc:docChg>
  </pc:docChgLst>
  <pc:docChgLst>
    <pc:chgData name="Sci Library User" userId="b38e8abe-debd-4b7b-a571-441ea48c3b71" providerId="ADAL" clId="{3F9B2E3E-446C-4473-98D5-FBD5AAC67D0C}"/>
    <pc:docChg chg="modSld">
      <pc:chgData name="Sci Library User" userId="b38e8abe-debd-4b7b-a571-441ea48c3b71" providerId="ADAL" clId="{3F9B2E3E-446C-4473-98D5-FBD5AAC67D0C}" dt="2020-06-11T17:00:02.247" v="5" actId="13926"/>
      <pc:docMkLst>
        <pc:docMk/>
      </pc:docMkLst>
      <pc:sldChg chg="modSp mod">
        <pc:chgData name="Sci Library User" userId="b38e8abe-debd-4b7b-a571-441ea48c3b71" providerId="ADAL" clId="{3F9B2E3E-446C-4473-98D5-FBD5AAC67D0C}" dt="2020-06-11T17:00:02.247" v="5" actId="13926"/>
        <pc:sldMkLst>
          <pc:docMk/>
          <pc:sldMk cId="0" sldId="271"/>
        </pc:sldMkLst>
        <pc:spChg chg="mod">
          <ac:chgData name="Sci Library User" userId="b38e8abe-debd-4b7b-a571-441ea48c3b71" providerId="ADAL" clId="{3F9B2E3E-446C-4473-98D5-FBD5AAC67D0C}" dt="2020-06-11T17:00:02.247" v="5" actId="13926"/>
          <ac:spMkLst>
            <pc:docMk/>
            <pc:sldMk cId="0" sldId="271"/>
            <ac:spMk id="48131" creationId="{4FC3E10F-FA2F-43EA-A30C-6A9667D31051}"/>
          </ac:spMkLst>
        </pc:spChg>
      </pc:sldChg>
      <pc:sldChg chg="modSp mod">
        <pc:chgData name="Sci Library User" userId="b38e8abe-debd-4b7b-a571-441ea48c3b71" providerId="ADAL" clId="{3F9B2E3E-446C-4473-98D5-FBD5AAC67D0C}" dt="2020-06-10T04:33:17.912" v="4"/>
        <pc:sldMkLst>
          <pc:docMk/>
          <pc:sldMk cId="0" sldId="288"/>
        </pc:sldMkLst>
        <pc:spChg chg="mod">
          <ac:chgData name="Sci Library User" userId="b38e8abe-debd-4b7b-a571-441ea48c3b71" providerId="ADAL" clId="{3F9B2E3E-446C-4473-98D5-FBD5AAC67D0C}" dt="2020-06-10T04:33:17.912" v="4"/>
          <ac:spMkLst>
            <pc:docMk/>
            <pc:sldMk cId="0" sldId="288"/>
            <ac:spMk id="46083" creationId="{8A1CCA4D-5D43-4438-9DAA-E9A71534A6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FAB4-1F21-4D6D-8440-82C5315EDF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CD48A06-F354-425D-88EA-461DC3EB864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C92D74F-3552-48EA-904A-583011C0458D}" type="datetimeFigureOut">
              <a:rPr lang="en-US"/>
              <a:pPr>
                <a:defRPr/>
              </a:pPr>
              <a:t>6/11/2020</a:t>
            </a:fld>
            <a:endParaRPr lang="en-US"/>
          </a:p>
        </p:txBody>
      </p:sp>
      <p:sp>
        <p:nvSpPr>
          <p:cNvPr id="4" name="Slide Image Placeholder 3">
            <a:extLst>
              <a:ext uri="{FF2B5EF4-FFF2-40B4-BE49-F238E27FC236}">
                <a16:creationId xmlns:a16="http://schemas.microsoft.com/office/drawing/2014/main" id="{E91E6FF4-5204-459E-ABDE-BDC1FBC4C6E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E468282-F047-4F73-8D59-3C962763E62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1F1884E-A475-4C01-9B88-3A351AD2BFB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2C506167-26CD-41F8-B4B4-87D75774C7A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563461F-B4BF-4E76-9BCC-8B009A4DE2E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E5874E7-3AAC-44FF-946D-4DE177397C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1A6D162-485A-4DEE-92E4-77D141264574}" type="slidenum">
              <a:rPr lang="en-US" altLang="en-US" smtClean="0">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
        <p:nvSpPr>
          <p:cNvPr id="10243" name="Rectangle 2">
            <a:extLst>
              <a:ext uri="{FF2B5EF4-FFF2-40B4-BE49-F238E27FC236}">
                <a16:creationId xmlns:a16="http://schemas.microsoft.com/office/drawing/2014/main" id="{BAD4FFF2-1212-41E1-A376-8049E8B498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694909A5-4C34-4F2B-8422-7941DD4038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34628D1-76B6-4BEE-8B6F-059674DB74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0A0F0FF-13AC-44A3-8184-81428C583C42}" type="slidenum">
              <a:rPr lang="en-US" altLang="en-US" smtClean="0">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
        <p:nvSpPr>
          <p:cNvPr id="28675" name="Rectangle 2">
            <a:extLst>
              <a:ext uri="{FF2B5EF4-FFF2-40B4-BE49-F238E27FC236}">
                <a16:creationId xmlns:a16="http://schemas.microsoft.com/office/drawing/2014/main" id="{7354C59F-EE1E-4F11-9A1E-850C2385AD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E928B3D9-BD4C-483B-BCD1-DDA9FB8969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FFA99B7-C5B4-4A28-8B4C-DC58BE4EF0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5B8C9CE4-6036-49BD-9141-80F79C8F436F}" type="slidenum">
              <a:rPr lang="en-US" altLang="en-US" smtClean="0">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
        <p:nvSpPr>
          <p:cNvPr id="30723" name="Rectangle 2">
            <a:extLst>
              <a:ext uri="{FF2B5EF4-FFF2-40B4-BE49-F238E27FC236}">
                <a16:creationId xmlns:a16="http://schemas.microsoft.com/office/drawing/2014/main" id="{008E52FA-339B-4D96-B75C-59AAADA03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9DBEE83F-9B3C-4FEC-81E2-A52CA42F9AF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820A5E2-4CA9-4BA2-A105-3089A94572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F6C3CDF-4D8B-422D-AE31-4E305A589FBF}" type="slidenum">
              <a:rPr lang="en-US" altLang="en-US" smtClean="0">
                <a:latin typeface="Calibri" panose="020F0502020204030204" pitchFamily="34" charset="0"/>
              </a:rPr>
              <a:pPr fontAlgn="base">
                <a:spcBef>
                  <a:spcPct val="0"/>
                </a:spcBef>
                <a:spcAft>
                  <a:spcPct val="0"/>
                </a:spcAft>
              </a:pPr>
              <a:t>12</a:t>
            </a:fld>
            <a:endParaRPr lang="en-US" altLang="en-US">
              <a:latin typeface="Calibri" panose="020F0502020204030204" pitchFamily="34" charset="0"/>
            </a:endParaRPr>
          </a:p>
        </p:txBody>
      </p:sp>
      <p:sp>
        <p:nvSpPr>
          <p:cNvPr id="32771" name="Rectangle 2">
            <a:extLst>
              <a:ext uri="{FF2B5EF4-FFF2-40B4-BE49-F238E27FC236}">
                <a16:creationId xmlns:a16="http://schemas.microsoft.com/office/drawing/2014/main" id="{0E842B95-0265-43BD-884C-D417A0971D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48757963-D472-49A6-A093-67DE59852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881FCB71-F260-4621-A1E9-53891455DE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80AD504-A49C-4551-81CD-4EAC082F68A8}" type="slidenum">
              <a:rPr lang="en-US" altLang="en-US" smtClean="0">
                <a:latin typeface="Calibri" panose="020F0502020204030204" pitchFamily="34" charset="0"/>
              </a:rPr>
              <a:pPr fontAlgn="base">
                <a:spcBef>
                  <a:spcPct val="0"/>
                </a:spcBef>
                <a:spcAft>
                  <a:spcPct val="0"/>
                </a:spcAft>
              </a:pPr>
              <a:t>13</a:t>
            </a:fld>
            <a:endParaRPr lang="en-US" altLang="en-US">
              <a:latin typeface="Calibri" panose="020F0502020204030204" pitchFamily="34" charset="0"/>
            </a:endParaRPr>
          </a:p>
        </p:txBody>
      </p:sp>
      <p:sp>
        <p:nvSpPr>
          <p:cNvPr id="34819" name="Rectangle 2">
            <a:extLst>
              <a:ext uri="{FF2B5EF4-FFF2-40B4-BE49-F238E27FC236}">
                <a16:creationId xmlns:a16="http://schemas.microsoft.com/office/drawing/2014/main" id="{F9F9818F-F1C8-4785-9412-1ACEB8ACE4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D36D3E57-6DE3-4003-AD4F-DD904C98F7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C2E2E89-FE7F-47AC-836A-95FB709085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1B9454BE-A165-4A81-9438-80B62519B02E}" type="slidenum">
              <a:rPr lang="en-US" altLang="en-US" smtClean="0">
                <a:latin typeface="Calibri" panose="020F0502020204030204" pitchFamily="34" charset="0"/>
              </a:rPr>
              <a:pPr fontAlgn="base">
                <a:spcBef>
                  <a:spcPct val="0"/>
                </a:spcBef>
                <a:spcAft>
                  <a:spcPct val="0"/>
                </a:spcAft>
              </a:pPr>
              <a:t>14</a:t>
            </a:fld>
            <a:endParaRPr lang="en-US" altLang="en-US">
              <a:latin typeface="Calibri" panose="020F0502020204030204" pitchFamily="34" charset="0"/>
            </a:endParaRPr>
          </a:p>
        </p:txBody>
      </p:sp>
      <p:sp>
        <p:nvSpPr>
          <p:cNvPr id="36867" name="Rectangle 2">
            <a:extLst>
              <a:ext uri="{FF2B5EF4-FFF2-40B4-BE49-F238E27FC236}">
                <a16:creationId xmlns:a16="http://schemas.microsoft.com/office/drawing/2014/main" id="{748C8C98-B93E-441C-8E02-FB606DBA80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654AB16A-8C02-4AD2-9D73-35565C0354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CA9492E-229D-4DD4-A33D-37DC43E80E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A5779BE-7A85-4BD8-BE55-4E1F8DE0D5C4}" type="slidenum">
              <a:rPr lang="en-US" altLang="en-US" smtClean="0">
                <a:latin typeface="Calibri" panose="020F0502020204030204" pitchFamily="34" charset="0"/>
              </a:rPr>
              <a:pPr fontAlgn="base">
                <a:spcBef>
                  <a:spcPct val="0"/>
                </a:spcBef>
                <a:spcAft>
                  <a:spcPct val="0"/>
                </a:spcAft>
              </a:pPr>
              <a:t>15</a:t>
            </a:fld>
            <a:endParaRPr lang="en-US" altLang="en-US">
              <a:latin typeface="Calibri" panose="020F0502020204030204" pitchFamily="34" charset="0"/>
            </a:endParaRPr>
          </a:p>
        </p:txBody>
      </p:sp>
      <p:sp>
        <p:nvSpPr>
          <p:cNvPr id="38915" name="Rectangle 2">
            <a:extLst>
              <a:ext uri="{FF2B5EF4-FFF2-40B4-BE49-F238E27FC236}">
                <a16:creationId xmlns:a16="http://schemas.microsoft.com/office/drawing/2014/main" id="{E152761E-E544-4BED-9B36-C3AFCE4134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E1A6019A-8F66-411D-8A07-25212EE27B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F60A5B4-BC04-4CF8-91FB-38F552413C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147B2155-68AB-4646-95ED-279394E9A70A}" type="slidenum">
              <a:rPr lang="en-US" altLang="en-US" smtClean="0">
                <a:latin typeface="Calibri" panose="020F0502020204030204" pitchFamily="34" charset="0"/>
              </a:rPr>
              <a:pPr fontAlgn="base">
                <a:spcBef>
                  <a:spcPct val="0"/>
                </a:spcBef>
                <a:spcAft>
                  <a:spcPct val="0"/>
                </a:spcAft>
              </a:pPr>
              <a:t>17</a:t>
            </a:fld>
            <a:endParaRPr lang="en-US" altLang="en-US">
              <a:latin typeface="Calibri" panose="020F0502020204030204" pitchFamily="34" charset="0"/>
            </a:endParaRPr>
          </a:p>
        </p:txBody>
      </p:sp>
      <p:sp>
        <p:nvSpPr>
          <p:cNvPr id="40963" name="Rectangle 2">
            <a:extLst>
              <a:ext uri="{FF2B5EF4-FFF2-40B4-BE49-F238E27FC236}">
                <a16:creationId xmlns:a16="http://schemas.microsoft.com/office/drawing/2014/main" id="{F68E54EB-5A34-4D83-BD57-995BA65BE2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36107CF7-A468-46E4-8C45-D91CC6A47A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69C5287-0518-4539-BEAB-886FFFA4A8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C410FEEA-02E5-4DAA-BEE3-CA7CD0175EC1}" type="slidenum">
              <a:rPr lang="en-US" altLang="en-US" smtClean="0">
                <a:latin typeface="Calibri" panose="020F0502020204030204" pitchFamily="34" charset="0"/>
              </a:rPr>
              <a:pPr fontAlgn="base">
                <a:spcBef>
                  <a:spcPct val="0"/>
                </a:spcBef>
                <a:spcAft>
                  <a:spcPct val="0"/>
                </a:spcAft>
              </a:pPr>
              <a:t>18</a:t>
            </a:fld>
            <a:endParaRPr lang="en-US" altLang="en-US">
              <a:latin typeface="Calibri" panose="020F0502020204030204" pitchFamily="34" charset="0"/>
            </a:endParaRPr>
          </a:p>
        </p:txBody>
      </p:sp>
      <p:sp>
        <p:nvSpPr>
          <p:cNvPr id="43011" name="Rectangle 2">
            <a:extLst>
              <a:ext uri="{FF2B5EF4-FFF2-40B4-BE49-F238E27FC236}">
                <a16:creationId xmlns:a16="http://schemas.microsoft.com/office/drawing/2014/main" id="{B209053B-060E-4B70-9F4C-9B147C1591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EC506A37-D766-44B7-B167-DD6F3E5BE4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37D02ED-DAC0-4CC6-A461-E564AD4F4F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7E297F94-C560-43FD-86CE-B9495A47D5ED}" type="slidenum">
              <a:rPr lang="en-US" altLang="en-US" smtClean="0">
                <a:latin typeface="Calibri" panose="020F0502020204030204" pitchFamily="34" charset="0"/>
              </a:rPr>
              <a:pPr fontAlgn="base">
                <a:spcBef>
                  <a:spcPct val="0"/>
                </a:spcBef>
                <a:spcAft>
                  <a:spcPct val="0"/>
                </a:spcAft>
              </a:pPr>
              <a:t>19</a:t>
            </a:fld>
            <a:endParaRPr lang="en-US" altLang="en-US">
              <a:latin typeface="Calibri" panose="020F0502020204030204" pitchFamily="34" charset="0"/>
            </a:endParaRPr>
          </a:p>
        </p:txBody>
      </p:sp>
      <p:sp>
        <p:nvSpPr>
          <p:cNvPr id="45059" name="Rectangle 2">
            <a:extLst>
              <a:ext uri="{FF2B5EF4-FFF2-40B4-BE49-F238E27FC236}">
                <a16:creationId xmlns:a16="http://schemas.microsoft.com/office/drawing/2014/main" id="{49D54722-1EC3-46C8-B9FD-B33AEF43E7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B5E6B0FA-C36A-4C5F-91E5-7C6F28F674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2441B0-B2DD-41ED-81EE-9069AB755D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300EC23-2D68-4F66-900A-8C13F1D27514}" type="slidenum">
              <a:rPr lang="en-US" altLang="en-US" smtClean="0">
                <a:latin typeface="Calibri" panose="020F0502020204030204" pitchFamily="34" charset="0"/>
              </a:rPr>
              <a:pPr fontAlgn="base">
                <a:spcBef>
                  <a:spcPct val="0"/>
                </a:spcBef>
                <a:spcAft>
                  <a:spcPct val="0"/>
                </a:spcAft>
              </a:pPr>
              <a:t>20</a:t>
            </a:fld>
            <a:endParaRPr lang="en-US" altLang="en-US">
              <a:latin typeface="Calibri" panose="020F0502020204030204" pitchFamily="34" charset="0"/>
            </a:endParaRPr>
          </a:p>
        </p:txBody>
      </p:sp>
      <p:sp>
        <p:nvSpPr>
          <p:cNvPr id="47107" name="Rectangle 2">
            <a:extLst>
              <a:ext uri="{FF2B5EF4-FFF2-40B4-BE49-F238E27FC236}">
                <a16:creationId xmlns:a16="http://schemas.microsoft.com/office/drawing/2014/main" id="{0D249D41-FB33-454E-96AE-964D81A9D7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72AE0787-F844-4D0E-8237-C0DBE4F55E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3B44D22-9A78-4395-9505-200023856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AE066CE-C4C8-4E6B-959C-CC936765B68F}" type="slidenum">
              <a:rPr lang="en-US" altLang="en-US" smtClean="0">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
        <p:nvSpPr>
          <p:cNvPr id="12291" name="Rectangle 2">
            <a:extLst>
              <a:ext uri="{FF2B5EF4-FFF2-40B4-BE49-F238E27FC236}">
                <a16:creationId xmlns:a16="http://schemas.microsoft.com/office/drawing/2014/main" id="{CE325D36-844E-45AE-830F-8BD3F906A5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6709C3F9-6A21-4FAF-8F98-7C62A9A11C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100E61C-35E5-41E0-A775-0910253715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DF7A22B-4C92-4335-BF61-D03BB590CD9B}" type="slidenum">
              <a:rPr lang="en-US" altLang="en-US" smtClean="0">
                <a:latin typeface="Calibri" panose="020F0502020204030204" pitchFamily="34" charset="0"/>
              </a:rPr>
              <a:pPr fontAlgn="base">
                <a:spcBef>
                  <a:spcPct val="0"/>
                </a:spcBef>
                <a:spcAft>
                  <a:spcPct val="0"/>
                </a:spcAft>
              </a:pPr>
              <a:t>21</a:t>
            </a:fld>
            <a:endParaRPr lang="en-US" altLang="en-US">
              <a:latin typeface="Calibri" panose="020F0502020204030204" pitchFamily="34" charset="0"/>
            </a:endParaRPr>
          </a:p>
        </p:txBody>
      </p:sp>
      <p:sp>
        <p:nvSpPr>
          <p:cNvPr id="49155" name="Rectangle 2">
            <a:extLst>
              <a:ext uri="{FF2B5EF4-FFF2-40B4-BE49-F238E27FC236}">
                <a16:creationId xmlns:a16="http://schemas.microsoft.com/office/drawing/2014/main" id="{1782BB1D-A559-44EA-9F22-77D9C3F150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91D2C4F1-1F30-4C7C-8A23-BA5F6BDE0C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440A179-7512-4F1E-A7ED-5D7EE8EED1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3C8A18F6-02F5-4F28-B3BE-C1A8F59D9F04}" type="slidenum">
              <a:rPr lang="en-US" altLang="en-US" smtClean="0">
                <a:latin typeface="Calibri" panose="020F0502020204030204" pitchFamily="34" charset="0"/>
              </a:rPr>
              <a:pPr fontAlgn="base">
                <a:spcBef>
                  <a:spcPct val="0"/>
                </a:spcBef>
                <a:spcAft>
                  <a:spcPct val="0"/>
                </a:spcAft>
              </a:pPr>
              <a:t>22</a:t>
            </a:fld>
            <a:endParaRPr lang="en-US" altLang="en-US">
              <a:latin typeface="Calibri" panose="020F0502020204030204" pitchFamily="34" charset="0"/>
            </a:endParaRPr>
          </a:p>
        </p:txBody>
      </p:sp>
      <p:sp>
        <p:nvSpPr>
          <p:cNvPr id="53251" name="Rectangle 2">
            <a:extLst>
              <a:ext uri="{FF2B5EF4-FFF2-40B4-BE49-F238E27FC236}">
                <a16:creationId xmlns:a16="http://schemas.microsoft.com/office/drawing/2014/main" id="{136553B1-3C13-4C20-A7FA-6BD8604153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74A56EA3-C4E0-4D6F-A8EC-3C2934D29E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FAE34BC-6237-4EA1-A7DE-75BF89C99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99662EBC-FBE1-419E-B642-E19141D4541A}" type="slidenum">
              <a:rPr lang="en-US" altLang="en-US" smtClean="0">
                <a:latin typeface="Calibri" panose="020F0502020204030204" pitchFamily="34" charset="0"/>
              </a:rPr>
              <a:pPr fontAlgn="base">
                <a:spcBef>
                  <a:spcPct val="0"/>
                </a:spcBef>
                <a:spcAft>
                  <a:spcPct val="0"/>
                </a:spcAft>
              </a:pPr>
              <a:t>23</a:t>
            </a:fld>
            <a:endParaRPr lang="en-US" altLang="en-US">
              <a:latin typeface="Calibri" panose="020F0502020204030204" pitchFamily="34" charset="0"/>
            </a:endParaRPr>
          </a:p>
        </p:txBody>
      </p:sp>
      <p:sp>
        <p:nvSpPr>
          <p:cNvPr id="55299" name="Rectangle 2">
            <a:extLst>
              <a:ext uri="{FF2B5EF4-FFF2-40B4-BE49-F238E27FC236}">
                <a16:creationId xmlns:a16="http://schemas.microsoft.com/office/drawing/2014/main" id="{953AF14C-EFDA-42FD-8E9E-2A7B10AF32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0B48BC0-E402-40F7-AD3A-3F3698E88F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5348498-8F96-459B-9004-F3833983F2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93902E1C-2850-49A9-8E44-8F91E7D725DA}" type="slidenum">
              <a:rPr lang="en-US" altLang="en-US" smtClean="0">
                <a:latin typeface="Calibri" panose="020F0502020204030204" pitchFamily="34" charset="0"/>
              </a:rPr>
              <a:pPr fontAlgn="base">
                <a:spcBef>
                  <a:spcPct val="0"/>
                </a:spcBef>
                <a:spcAft>
                  <a:spcPct val="0"/>
                </a:spcAft>
              </a:pPr>
              <a:t>24</a:t>
            </a:fld>
            <a:endParaRPr lang="en-US" altLang="en-US">
              <a:latin typeface="Calibri" panose="020F0502020204030204" pitchFamily="34" charset="0"/>
            </a:endParaRPr>
          </a:p>
        </p:txBody>
      </p:sp>
      <p:sp>
        <p:nvSpPr>
          <p:cNvPr id="57347" name="Rectangle 2">
            <a:extLst>
              <a:ext uri="{FF2B5EF4-FFF2-40B4-BE49-F238E27FC236}">
                <a16:creationId xmlns:a16="http://schemas.microsoft.com/office/drawing/2014/main" id="{69FC2E6E-00E6-4298-B397-1023E69E91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1C3887BB-1B5B-4421-BF20-F4624D655F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7734CFE-BEA5-4476-BEA5-7E813CB204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7B4C87CB-F424-4A45-85F9-859F597697AD}" type="slidenum">
              <a:rPr lang="en-US" altLang="en-US" smtClean="0">
                <a:latin typeface="Calibri" panose="020F0502020204030204" pitchFamily="34" charset="0"/>
              </a:rPr>
              <a:pPr fontAlgn="base">
                <a:spcBef>
                  <a:spcPct val="0"/>
                </a:spcBef>
                <a:spcAft>
                  <a:spcPct val="0"/>
                </a:spcAft>
              </a:pPr>
              <a:t>25</a:t>
            </a:fld>
            <a:endParaRPr lang="en-US" altLang="en-US">
              <a:latin typeface="Calibri" panose="020F0502020204030204" pitchFamily="34" charset="0"/>
            </a:endParaRPr>
          </a:p>
        </p:txBody>
      </p:sp>
      <p:sp>
        <p:nvSpPr>
          <p:cNvPr id="59395" name="Rectangle 2">
            <a:extLst>
              <a:ext uri="{FF2B5EF4-FFF2-40B4-BE49-F238E27FC236}">
                <a16:creationId xmlns:a16="http://schemas.microsoft.com/office/drawing/2014/main" id="{2349640F-3389-4730-8AA6-5DCF579E4C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1EBB43F6-E48A-44E3-A08C-CFF9D0A185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8CB5446-0CFD-4923-A141-7345516BD4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ABE96CD-4ED3-446E-A4D8-D89938573006}" type="slidenum">
              <a:rPr lang="en-US" altLang="en-US" smtClean="0">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
        <p:nvSpPr>
          <p:cNvPr id="14339" name="Rectangle 2">
            <a:extLst>
              <a:ext uri="{FF2B5EF4-FFF2-40B4-BE49-F238E27FC236}">
                <a16:creationId xmlns:a16="http://schemas.microsoft.com/office/drawing/2014/main" id="{06E6FAF7-BAA4-449E-B587-DD1E1E37E2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1B907A21-8B6D-49B5-9B3A-6493CF4A45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3146B00-D108-4F0C-AAAA-D34CB12562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14DAB336-C161-46BC-8C11-0B4843B7E8B0}" type="slidenum">
              <a:rPr lang="en-US" altLang="en-US" smtClean="0">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
        <p:nvSpPr>
          <p:cNvPr id="16387" name="Rectangle 2">
            <a:extLst>
              <a:ext uri="{FF2B5EF4-FFF2-40B4-BE49-F238E27FC236}">
                <a16:creationId xmlns:a16="http://schemas.microsoft.com/office/drawing/2014/main" id="{BFE40B35-AB2D-4B08-BB1E-06001EB788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a:extLst>
              <a:ext uri="{FF2B5EF4-FFF2-40B4-BE49-F238E27FC236}">
                <a16:creationId xmlns:a16="http://schemas.microsoft.com/office/drawing/2014/main" id="{087BACB5-B14F-4570-9A44-71182FC033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20E070A-8C27-48AC-BDF2-FB1FECF06A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6A20572D-4A3A-4324-AB54-4D61705DAD3C}" type="slidenum">
              <a:rPr lang="en-US" altLang="en-US" smtClean="0">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
        <p:nvSpPr>
          <p:cNvPr id="18435" name="Rectangle 2">
            <a:extLst>
              <a:ext uri="{FF2B5EF4-FFF2-40B4-BE49-F238E27FC236}">
                <a16:creationId xmlns:a16="http://schemas.microsoft.com/office/drawing/2014/main" id="{560444C6-C08A-468C-85EA-583C9AF4DD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FC535CFF-E425-457E-B53C-685C821FD5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0553628-A8AE-4F33-9832-9F6E54EE3C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E3FFF25-0737-4052-BD28-899D56DD2328}" type="slidenum">
              <a:rPr lang="en-US" altLang="en-US" smtClean="0">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
        <p:nvSpPr>
          <p:cNvPr id="20483" name="Rectangle 2">
            <a:extLst>
              <a:ext uri="{FF2B5EF4-FFF2-40B4-BE49-F238E27FC236}">
                <a16:creationId xmlns:a16="http://schemas.microsoft.com/office/drawing/2014/main" id="{2DC78421-3174-4721-8514-32AC89FA71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FF6036AD-EA49-49F1-8A44-FA79BDC14A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A5380C8-AFF0-4FDE-9109-2239287DC5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2D593A76-005B-4625-9FDB-FFCCB1BEA5CF}" type="slidenum">
              <a:rPr lang="en-US" altLang="en-US" smtClean="0">
                <a:latin typeface="Calibri" panose="020F0502020204030204" pitchFamily="34" charset="0"/>
              </a:rPr>
              <a:pPr fontAlgn="base">
                <a:spcBef>
                  <a:spcPct val="0"/>
                </a:spcBef>
                <a:spcAft>
                  <a:spcPct val="0"/>
                </a:spcAft>
              </a:pPr>
              <a:t>7</a:t>
            </a:fld>
            <a:endParaRPr lang="en-US" altLang="en-US">
              <a:latin typeface="Calibri" panose="020F0502020204030204" pitchFamily="34" charset="0"/>
            </a:endParaRPr>
          </a:p>
        </p:txBody>
      </p:sp>
      <p:sp>
        <p:nvSpPr>
          <p:cNvPr id="22531" name="Rectangle 2">
            <a:extLst>
              <a:ext uri="{FF2B5EF4-FFF2-40B4-BE49-F238E27FC236}">
                <a16:creationId xmlns:a16="http://schemas.microsoft.com/office/drawing/2014/main" id="{A0B9B23F-CE78-43E1-8960-33B683A500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A134B09A-F374-4D9F-AE95-5845A31CD0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F912550-EC2A-4493-A4B4-B5EBCC2A33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3CCF1059-4E37-46C4-8375-3A818946B7C9}" type="slidenum">
              <a:rPr lang="en-US" altLang="en-US" smtClean="0">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
        <p:nvSpPr>
          <p:cNvPr id="24579" name="Rectangle 2">
            <a:extLst>
              <a:ext uri="{FF2B5EF4-FFF2-40B4-BE49-F238E27FC236}">
                <a16:creationId xmlns:a16="http://schemas.microsoft.com/office/drawing/2014/main" id="{C488CE2C-B487-470E-8F55-C814B380BC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DE66FA66-8762-4D99-8541-BF8D243D4A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5739D48-0B6B-47E9-8107-CC6EC2809B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24C3DAAA-74BF-4976-96CA-7788971AD0B9}" type="slidenum">
              <a:rPr lang="en-US" altLang="en-US" smtClean="0">
                <a:latin typeface="Calibri" panose="020F0502020204030204" pitchFamily="34" charset="0"/>
              </a:rPr>
              <a:pPr fontAlgn="base">
                <a:spcBef>
                  <a:spcPct val="0"/>
                </a:spcBef>
                <a:spcAft>
                  <a:spcPct val="0"/>
                </a:spcAft>
              </a:pPr>
              <a:t>9</a:t>
            </a:fld>
            <a:endParaRPr lang="en-US" altLang="en-US">
              <a:latin typeface="Calibri" panose="020F0502020204030204" pitchFamily="34" charset="0"/>
            </a:endParaRPr>
          </a:p>
        </p:txBody>
      </p:sp>
      <p:sp>
        <p:nvSpPr>
          <p:cNvPr id="26627" name="Rectangle 2">
            <a:extLst>
              <a:ext uri="{FF2B5EF4-FFF2-40B4-BE49-F238E27FC236}">
                <a16:creationId xmlns:a16="http://schemas.microsoft.com/office/drawing/2014/main" id="{85A77539-3FBE-4B79-9C08-80D26B8894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2DAC7339-615A-4A77-8D83-D504B445CC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C3-HD-BTM.png">
            <a:extLst>
              <a:ext uri="{FF2B5EF4-FFF2-40B4-BE49-F238E27FC236}">
                <a16:creationId xmlns:a16="http://schemas.microsoft.com/office/drawing/2014/main" id="{0BEDE810-A4B0-4837-83A1-A99ED2B65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1803405"/>
            <a:ext cx="7315200" cy="1825096"/>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717E625E-54D0-451B-84DD-C85B228E2E6D}"/>
              </a:ext>
            </a:extLst>
          </p:cNvPr>
          <p:cNvSpPr>
            <a:spLocks noGrp="1"/>
          </p:cNvSpPr>
          <p:nvPr>
            <p:ph type="dt" sz="half" idx="10"/>
          </p:nvPr>
        </p:nvSpPr>
        <p:spPr>
          <a:xfrm>
            <a:off x="5932488" y="4324350"/>
            <a:ext cx="2297112" cy="365125"/>
          </a:xfrm>
        </p:spPr>
        <p:txBody>
          <a:bodyPr/>
          <a:lstStyle>
            <a:lvl1pPr>
              <a:defRPr/>
            </a:lvl1pPr>
          </a:lstStyle>
          <a:p>
            <a:pPr>
              <a:defRPr/>
            </a:pPr>
            <a:fld id="{BE162E0B-67BE-49AA-A747-4A6C2E1F0912}" type="datetime1">
              <a:rPr lang="en-US" smtClean="0"/>
              <a:t>6/11/2020</a:t>
            </a:fld>
            <a:endParaRPr lang="en-US"/>
          </a:p>
        </p:txBody>
      </p:sp>
      <p:sp>
        <p:nvSpPr>
          <p:cNvPr id="6" name="Footer Placeholder 4">
            <a:extLst>
              <a:ext uri="{FF2B5EF4-FFF2-40B4-BE49-F238E27FC236}">
                <a16:creationId xmlns:a16="http://schemas.microsoft.com/office/drawing/2014/main" id="{EA01E6DF-633B-4251-85AA-B3DD05E4B8A1}"/>
              </a:ext>
            </a:extLst>
          </p:cNvPr>
          <p:cNvSpPr>
            <a:spLocks noGrp="1"/>
          </p:cNvSpPr>
          <p:nvPr>
            <p:ph type="ftr" sz="quarter" idx="11"/>
          </p:nvPr>
        </p:nvSpPr>
        <p:spPr>
          <a:xfrm>
            <a:off x="914400" y="4324350"/>
            <a:ext cx="4879975" cy="365125"/>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0BBE72A-BB98-4F78-BD9C-D0E349D16B59}"/>
              </a:ext>
            </a:extLst>
          </p:cNvPr>
          <p:cNvSpPr>
            <a:spLocks noGrp="1"/>
          </p:cNvSpPr>
          <p:nvPr>
            <p:ph type="sldNum" sz="quarter" idx="12"/>
          </p:nvPr>
        </p:nvSpPr>
        <p:spPr>
          <a:xfrm>
            <a:off x="6057900" y="1430338"/>
            <a:ext cx="2171700" cy="365125"/>
          </a:xfrm>
          <a:prstGeom prst="rect">
            <a:avLst/>
          </a:prstGeom>
        </p:spPr>
        <p:txBody>
          <a:bodyPr/>
          <a:lstStyle>
            <a:lvl1pPr>
              <a:defRPr>
                <a:latin typeface="Calibri" panose="020F0502020204030204" pitchFamily="34" charset="0"/>
              </a:defRPr>
            </a:lvl1pPr>
          </a:lstStyle>
          <a:p>
            <a:pPr>
              <a:defRPr/>
            </a:pPr>
            <a:fld id="{47558FBC-D8B0-4051-B88A-3925CB5F8315}" type="slidenum">
              <a:rPr lang="en-US" smtClean="0"/>
              <a:pPr>
                <a:defRPr/>
              </a:pPr>
              <a:t>‹#›</a:t>
            </a:fld>
            <a:endParaRPr lang="en-US"/>
          </a:p>
        </p:txBody>
      </p:sp>
    </p:spTree>
    <p:extLst>
      <p:ext uri="{BB962C8B-B14F-4D97-AF65-F5344CB8AC3E}">
        <p14:creationId xmlns:p14="http://schemas.microsoft.com/office/powerpoint/2010/main" val="365328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C35ECFE-4B26-465F-A485-2D6640940977}"/>
              </a:ext>
            </a:extLst>
          </p:cNvPr>
          <p:cNvSpPr>
            <a:spLocks noGrp="1"/>
          </p:cNvSpPr>
          <p:nvPr>
            <p:ph type="dt" sz="half" idx="10"/>
          </p:nvPr>
        </p:nvSpPr>
        <p:spPr/>
        <p:txBody>
          <a:bodyPr/>
          <a:lstStyle>
            <a:lvl1pPr>
              <a:defRPr/>
            </a:lvl1pPr>
          </a:lstStyle>
          <a:p>
            <a:pPr>
              <a:defRPr/>
            </a:pPr>
            <a:fld id="{BFFFDF6C-3D62-4959-94B7-F5425A5B6628}" type="datetime1">
              <a:rPr lang="en-US" smtClean="0"/>
              <a:t>6/11/2020</a:t>
            </a:fld>
            <a:endParaRPr lang="en-US"/>
          </a:p>
        </p:txBody>
      </p:sp>
      <p:sp>
        <p:nvSpPr>
          <p:cNvPr id="6" name="Footer Placeholder 4">
            <a:extLst>
              <a:ext uri="{FF2B5EF4-FFF2-40B4-BE49-F238E27FC236}">
                <a16:creationId xmlns:a16="http://schemas.microsoft.com/office/drawing/2014/main" id="{3F75A74F-0E7B-4BC1-88D5-CE1DC5302F1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11AC4B-E744-489B-9407-A34CF365C7B7}"/>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90310B32-2038-4AF4-8EF9-6AE44FE02620}" type="slidenum">
              <a:rPr lang="en-US" smtClean="0"/>
              <a:pPr>
                <a:defRPr/>
              </a:pPr>
              <a:t>‹#›</a:t>
            </a:fld>
            <a:endParaRPr lang="en-US"/>
          </a:p>
        </p:txBody>
      </p:sp>
    </p:spTree>
    <p:extLst>
      <p:ext uri="{BB962C8B-B14F-4D97-AF65-F5344CB8AC3E}">
        <p14:creationId xmlns:p14="http://schemas.microsoft.com/office/powerpoint/2010/main" val="345322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5" name="Picture 8" descr="C3-HD-BTM.png">
            <a:extLst>
              <a:ext uri="{FF2B5EF4-FFF2-40B4-BE49-F238E27FC236}">
                <a16:creationId xmlns:a16="http://schemas.microsoft.com/office/drawing/2014/main" id="{CC6B5EF4-1885-4879-8179-B1195F16A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94360" y="753533"/>
            <a:ext cx="7955280" cy="2802467"/>
          </a:xfrm>
        </p:spPr>
        <p:txBody>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06755DB2-E68F-4051-BB8C-E0C1FFCCE4F7}"/>
              </a:ext>
            </a:extLst>
          </p:cNvPr>
          <p:cNvSpPr>
            <a:spLocks noGrp="1"/>
          </p:cNvSpPr>
          <p:nvPr>
            <p:ph type="dt" sz="half" idx="10"/>
          </p:nvPr>
        </p:nvSpPr>
        <p:spPr>
          <a:xfrm>
            <a:off x="5562600" y="381000"/>
            <a:ext cx="2182813" cy="365125"/>
          </a:xfrm>
        </p:spPr>
        <p:txBody>
          <a:bodyPr/>
          <a:lstStyle>
            <a:lvl1pPr algn="r">
              <a:defRPr/>
            </a:lvl1pPr>
          </a:lstStyle>
          <a:p>
            <a:pPr>
              <a:defRPr/>
            </a:pPr>
            <a:fld id="{B27476A6-A516-4336-AE59-A70D9D25AFB9}" type="datetime1">
              <a:rPr lang="en-US" smtClean="0"/>
              <a:t>6/11/2020</a:t>
            </a:fld>
            <a:endParaRPr lang="en-US"/>
          </a:p>
        </p:txBody>
      </p:sp>
      <p:sp>
        <p:nvSpPr>
          <p:cNvPr id="7" name="Footer Placeholder 5">
            <a:extLst>
              <a:ext uri="{FF2B5EF4-FFF2-40B4-BE49-F238E27FC236}">
                <a16:creationId xmlns:a16="http://schemas.microsoft.com/office/drawing/2014/main" id="{2D7D7187-C0E8-4351-B71F-2A6098BD4090}"/>
              </a:ext>
            </a:extLst>
          </p:cNvPr>
          <p:cNvSpPr>
            <a:spLocks noGrp="1"/>
          </p:cNvSpPr>
          <p:nvPr>
            <p:ph type="ftr" sz="quarter" idx="11"/>
          </p:nvPr>
        </p:nvSpPr>
        <p:spPr>
          <a:xfrm>
            <a:off x="593725" y="381000"/>
            <a:ext cx="4830763" cy="365125"/>
          </a:xfrm>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492B03B8-F3F6-47A3-9851-9BE9F531056A}"/>
              </a:ext>
            </a:extLst>
          </p:cNvPr>
          <p:cNvSpPr>
            <a:spLocks noGrp="1"/>
          </p:cNvSpPr>
          <p:nvPr>
            <p:ph type="sldNum" sz="quarter" idx="12"/>
          </p:nvPr>
        </p:nvSpPr>
        <p:spPr>
          <a:xfrm>
            <a:off x="7881938" y="381000"/>
            <a:ext cx="668337" cy="365125"/>
          </a:xfrm>
          <a:prstGeom prst="rect">
            <a:avLst/>
          </a:prstGeom>
        </p:spPr>
        <p:txBody>
          <a:bodyPr/>
          <a:lstStyle>
            <a:lvl1pPr>
              <a:defRPr>
                <a:latin typeface="Calibri" panose="020F0502020204030204" pitchFamily="34" charset="0"/>
              </a:defRPr>
            </a:lvl1pPr>
          </a:lstStyle>
          <a:p>
            <a:pPr>
              <a:defRPr/>
            </a:pPr>
            <a:fld id="{35CF1735-DAB9-4E72-B959-DE0A58F30E58}" type="slidenum">
              <a:rPr lang="en-US" smtClean="0"/>
              <a:pPr>
                <a:defRPr/>
              </a:pPr>
              <a:t>‹#›</a:t>
            </a:fld>
            <a:endParaRPr lang="en-US"/>
          </a:p>
        </p:txBody>
      </p:sp>
    </p:spTree>
    <p:extLst>
      <p:ext uri="{BB962C8B-B14F-4D97-AF65-F5344CB8AC3E}">
        <p14:creationId xmlns:p14="http://schemas.microsoft.com/office/powerpoint/2010/main" val="93766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5" name="Picture 8" descr="C3-HD-BTM.png">
            <a:extLst>
              <a:ext uri="{FF2B5EF4-FFF2-40B4-BE49-F238E27FC236}">
                <a16:creationId xmlns:a16="http://schemas.microsoft.com/office/drawing/2014/main" id="{616F4B56-A175-48FA-AA77-C70AEA592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C15866A-162D-499F-805F-C675CC0913CD}"/>
              </a:ext>
            </a:extLst>
          </p:cNvPr>
          <p:cNvSpPr txBox="1"/>
          <p:nvPr/>
        </p:nvSpPr>
        <p:spPr>
          <a:xfrm>
            <a:off x="231775" y="8080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Calibri" panose="020F0502020204030204" pitchFamily="34" charset="0"/>
              </a:rPr>
              <a:t>“</a:t>
            </a:r>
          </a:p>
        </p:txBody>
      </p:sp>
      <p:sp>
        <p:nvSpPr>
          <p:cNvPr id="7" name="TextBox 6">
            <a:extLst>
              <a:ext uri="{FF2B5EF4-FFF2-40B4-BE49-F238E27FC236}">
                <a16:creationId xmlns:a16="http://schemas.microsoft.com/office/drawing/2014/main" id="{5C2D0A4C-0576-4826-9B77-F2DBB5E11BF7}"/>
              </a:ext>
            </a:extLst>
          </p:cNvPr>
          <p:cNvSpPr txBox="1"/>
          <p:nvPr/>
        </p:nvSpPr>
        <p:spPr>
          <a:xfrm>
            <a:off x="8147050" y="3021013"/>
            <a:ext cx="4572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Calibri" panose="020F0502020204030204" pitchFamily="34" charset="0"/>
              </a:rPr>
              <a:t>”</a:t>
            </a:r>
          </a:p>
        </p:txBody>
      </p:sp>
      <p:sp>
        <p:nvSpPr>
          <p:cNvPr id="2" name="Title 1"/>
          <p:cNvSpPr>
            <a:spLocks noGrp="1"/>
          </p:cNvSpPr>
          <p:nvPr>
            <p:ph type="title"/>
          </p:nvPr>
        </p:nvSpPr>
        <p:spPr>
          <a:xfrm>
            <a:off x="768351" y="753534"/>
            <a:ext cx="7613650" cy="2756234"/>
          </a:xfrm>
        </p:spPr>
        <p:txBody>
          <a:bodyP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a:extLst>
              <a:ext uri="{FF2B5EF4-FFF2-40B4-BE49-F238E27FC236}">
                <a16:creationId xmlns:a16="http://schemas.microsoft.com/office/drawing/2014/main" id="{A21D36F4-D6CE-448F-ACC5-EB8EA42B8B3D}"/>
              </a:ext>
            </a:extLst>
          </p:cNvPr>
          <p:cNvSpPr>
            <a:spLocks noGrp="1"/>
          </p:cNvSpPr>
          <p:nvPr>
            <p:ph type="dt" sz="half" idx="14"/>
          </p:nvPr>
        </p:nvSpPr>
        <p:spPr>
          <a:xfrm>
            <a:off x="5562600" y="381000"/>
            <a:ext cx="2182813" cy="365125"/>
          </a:xfrm>
        </p:spPr>
        <p:txBody>
          <a:bodyPr/>
          <a:lstStyle>
            <a:lvl1pPr algn="r">
              <a:defRPr/>
            </a:lvl1pPr>
          </a:lstStyle>
          <a:p>
            <a:pPr>
              <a:defRPr/>
            </a:pPr>
            <a:fld id="{CCB27FC7-CF2D-489B-9273-8432C6B294C3}" type="datetime1">
              <a:rPr lang="en-US" smtClean="0"/>
              <a:t>6/11/2020</a:t>
            </a:fld>
            <a:endParaRPr lang="en-US"/>
          </a:p>
        </p:txBody>
      </p:sp>
      <p:sp>
        <p:nvSpPr>
          <p:cNvPr id="9" name="Footer Placeholder 5">
            <a:extLst>
              <a:ext uri="{FF2B5EF4-FFF2-40B4-BE49-F238E27FC236}">
                <a16:creationId xmlns:a16="http://schemas.microsoft.com/office/drawing/2014/main" id="{6B9435B8-71DD-400C-9399-715A6514E0E4}"/>
              </a:ext>
            </a:extLst>
          </p:cNvPr>
          <p:cNvSpPr>
            <a:spLocks noGrp="1"/>
          </p:cNvSpPr>
          <p:nvPr>
            <p:ph type="ftr" sz="quarter" idx="15"/>
          </p:nvPr>
        </p:nvSpPr>
        <p:spPr>
          <a:xfrm>
            <a:off x="593725" y="379413"/>
            <a:ext cx="4830763" cy="365125"/>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90AAF1C6-E1FE-4483-8104-DDFCB649F530}"/>
              </a:ext>
            </a:extLst>
          </p:cNvPr>
          <p:cNvSpPr>
            <a:spLocks noGrp="1"/>
          </p:cNvSpPr>
          <p:nvPr>
            <p:ph type="sldNum" sz="quarter" idx="16"/>
          </p:nvPr>
        </p:nvSpPr>
        <p:spPr>
          <a:xfrm>
            <a:off x="7881938" y="381000"/>
            <a:ext cx="668337" cy="365125"/>
          </a:xfrm>
          <a:prstGeom prst="rect">
            <a:avLst/>
          </a:prstGeom>
        </p:spPr>
        <p:txBody>
          <a:bodyPr/>
          <a:lstStyle>
            <a:lvl1pPr>
              <a:defRPr>
                <a:latin typeface="Calibri" panose="020F0502020204030204" pitchFamily="34" charset="0"/>
              </a:defRPr>
            </a:lvl1pPr>
          </a:lstStyle>
          <a:p>
            <a:pPr>
              <a:defRPr/>
            </a:pPr>
            <a:fld id="{E3976721-5701-4031-B6A7-27D374F33245}" type="slidenum">
              <a:rPr lang="en-US" smtClean="0"/>
              <a:pPr>
                <a:defRPr/>
              </a:pPr>
              <a:t>‹#›</a:t>
            </a:fld>
            <a:endParaRPr lang="en-US"/>
          </a:p>
        </p:txBody>
      </p:sp>
    </p:spTree>
    <p:extLst>
      <p:ext uri="{BB962C8B-B14F-4D97-AF65-F5344CB8AC3E}">
        <p14:creationId xmlns:p14="http://schemas.microsoft.com/office/powerpoint/2010/main" val="3020650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5" name="Picture 8" descr="C3-HD-BTM.png">
            <a:extLst>
              <a:ext uri="{FF2B5EF4-FFF2-40B4-BE49-F238E27FC236}">
                <a16:creationId xmlns:a16="http://schemas.microsoft.com/office/drawing/2014/main" id="{39A67DDD-2E9A-4582-A597-90E25779C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B789E156-4D18-48D2-B0CB-512BBB982F1A}"/>
              </a:ext>
            </a:extLst>
          </p:cNvPr>
          <p:cNvSpPr>
            <a:spLocks noGrp="1"/>
          </p:cNvSpPr>
          <p:nvPr>
            <p:ph type="dt" sz="half" idx="10"/>
          </p:nvPr>
        </p:nvSpPr>
        <p:spPr>
          <a:xfrm>
            <a:off x="5562600" y="379413"/>
            <a:ext cx="2182813" cy="365125"/>
          </a:xfrm>
        </p:spPr>
        <p:txBody>
          <a:bodyPr/>
          <a:lstStyle>
            <a:lvl1pPr algn="r">
              <a:defRPr/>
            </a:lvl1pPr>
          </a:lstStyle>
          <a:p>
            <a:pPr>
              <a:defRPr/>
            </a:pPr>
            <a:fld id="{8CC7D644-51A1-456F-8E41-7618C6C70152}" type="datetime1">
              <a:rPr lang="en-US" smtClean="0"/>
              <a:t>6/11/2020</a:t>
            </a:fld>
            <a:endParaRPr lang="en-US"/>
          </a:p>
        </p:txBody>
      </p:sp>
      <p:sp>
        <p:nvSpPr>
          <p:cNvPr id="7" name="Footer Placeholder 5">
            <a:extLst>
              <a:ext uri="{FF2B5EF4-FFF2-40B4-BE49-F238E27FC236}">
                <a16:creationId xmlns:a16="http://schemas.microsoft.com/office/drawing/2014/main" id="{5560DB86-E5FA-4309-92E9-25E628D285A6}"/>
              </a:ext>
            </a:extLst>
          </p:cNvPr>
          <p:cNvSpPr>
            <a:spLocks noGrp="1"/>
          </p:cNvSpPr>
          <p:nvPr>
            <p:ph type="ftr" sz="quarter" idx="11"/>
          </p:nvPr>
        </p:nvSpPr>
        <p:spPr>
          <a:xfrm>
            <a:off x="593725" y="379413"/>
            <a:ext cx="4830763" cy="365125"/>
          </a:xfrm>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4389DC32-F02C-41EE-B150-A4BD1DEBE0BD}"/>
              </a:ext>
            </a:extLst>
          </p:cNvPr>
          <p:cNvSpPr>
            <a:spLocks noGrp="1"/>
          </p:cNvSpPr>
          <p:nvPr>
            <p:ph type="sldNum" sz="quarter" idx="12"/>
          </p:nvPr>
        </p:nvSpPr>
        <p:spPr>
          <a:xfrm>
            <a:off x="7881938" y="381000"/>
            <a:ext cx="668337" cy="365125"/>
          </a:xfrm>
          <a:prstGeom prst="rect">
            <a:avLst/>
          </a:prstGeom>
        </p:spPr>
        <p:txBody>
          <a:bodyPr/>
          <a:lstStyle>
            <a:lvl1pPr>
              <a:defRPr>
                <a:latin typeface="Calibri" panose="020F0502020204030204" pitchFamily="34" charset="0"/>
              </a:defRPr>
            </a:lvl1pPr>
          </a:lstStyle>
          <a:p>
            <a:pPr>
              <a:defRPr/>
            </a:pPr>
            <a:fld id="{37C23DB2-8C03-4762-AC1F-98F5C5C767EB}" type="slidenum">
              <a:rPr lang="en-US" smtClean="0"/>
              <a:pPr>
                <a:defRPr/>
              </a:pPr>
              <a:t>‹#›</a:t>
            </a:fld>
            <a:endParaRPr lang="en-US"/>
          </a:p>
        </p:txBody>
      </p:sp>
    </p:spTree>
    <p:extLst>
      <p:ext uri="{BB962C8B-B14F-4D97-AF65-F5344CB8AC3E}">
        <p14:creationId xmlns:p14="http://schemas.microsoft.com/office/powerpoint/2010/main" val="224152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a:extLst>
              <a:ext uri="{FF2B5EF4-FFF2-40B4-BE49-F238E27FC236}">
                <a16:creationId xmlns:a16="http://schemas.microsoft.com/office/drawing/2014/main" id="{0271C240-23A6-479E-9254-2F689BC7A508}"/>
              </a:ext>
            </a:extLst>
          </p:cNvPr>
          <p:cNvSpPr>
            <a:spLocks noGrp="1"/>
          </p:cNvSpPr>
          <p:nvPr>
            <p:ph type="dt" sz="half" idx="18"/>
          </p:nvPr>
        </p:nvSpPr>
        <p:spPr/>
        <p:txBody>
          <a:bodyPr/>
          <a:lstStyle>
            <a:lvl1pPr>
              <a:defRPr/>
            </a:lvl1pPr>
          </a:lstStyle>
          <a:p>
            <a:pPr>
              <a:defRPr/>
            </a:pPr>
            <a:fld id="{D5B3FD78-166D-4D69-93A8-765A87A53C75}" type="datetime1">
              <a:rPr lang="en-US" smtClean="0"/>
              <a:t>6/11/2020</a:t>
            </a:fld>
            <a:endParaRPr lang="en-US"/>
          </a:p>
        </p:txBody>
      </p:sp>
      <p:sp>
        <p:nvSpPr>
          <p:cNvPr id="14" name="Footer Placeholder 4">
            <a:extLst>
              <a:ext uri="{FF2B5EF4-FFF2-40B4-BE49-F238E27FC236}">
                <a16:creationId xmlns:a16="http://schemas.microsoft.com/office/drawing/2014/main" id="{09859A77-C312-4E77-80CC-186496AF5A99}"/>
              </a:ext>
            </a:extLst>
          </p:cNvPr>
          <p:cNvSpPr>
            <a:spLocks noGrp="1"/>
          </p:cNvSpPr>
          <p:nvPr>
            <p:ph type="ftr" sz="quarter" idx="19"/>
          </p:nvPr>
        </p:nvSpPr>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7AB49BEC-177C-46A8-A8BF-072F88C64AED}"/>
              </a:ext>
            </a:extLst>
          </p:cNvPr>
          <p:cNvSpPr>
            <a:spLocks noGrp="1"/>
          </p:cNvSpPr>
          <p:nvPr>
            <p:ph type="sldNum" sz="quarter" idx="20"/>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E7F45CF6-2944-4A86-AC50-D8832F9E077B}" type="slidenum">
              <a:rPr lang="en-US" smtClean="0"/>
              <a:pPr>
                <a:defRPr/>
              </a:pPr>
              <a:t>‹#›</a:t>
            </a:fld>
            <a:endParaRPr lang="en-US"/>
          </a:p>
        </p:txBody>
      </p:sp>
    </p:spTree>
    <p:extLst>
      <p:ext uri="{BB962C8B-B14F-4D97-AF65-F5344CB8AC3E}">
        <p14:creationId xmlns:p14="http://schemas.microsoft.com/office/powerpoint/2010/main" val="2233340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594360" y="4796103"/>
            <a:ext cx="2560320" cy="1467537"/>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290858" y="4796102"/>
            <a:ext cx="2560320" cy="1467537"/>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93272" y="4796100"/>
            <a:ext cx="2560320" cy="1467537"/>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3">
            <a:extLst>
              <a:ext uri="{FF2B5EF4-FFF2-40B4-BE49-F238E27FC236}">
                <a16:creationId xmlns:a16="http://schemas.microsoft.com/office/drawing/2014/main" id="{D3C0A953-0682-4BB9-8F80-586AB967EB8B}"/>
              </a:ext>
            </a:extLst>
          </p:cNvPr>
          <p:cNvSpPr>
            <a:spLocks noGrp="1"/>
          </p:cNvSpPr>
          <p:nvPr>
            <p:ph type="dt" sz="half" idx="23"/>
          </p:nvPr>
        </p:nvSpPr>
        <p:spPr/>
        <p:txBody>
          <a:bodyPr/>
          <a:lstStyle>
            <a:lvl1pPr>
              <a:defRPr/>
            </a:lvl1pPr>
          </a:lstStyle>
          <a:p>
            <a:pPr>
              <a:defRPr/>
            </a:pPr>
            <a:fld id="{A037F396-479F-4232-9668-7B3905542951}" type="datetime1">
              <a:rPr lang="en-US" smtClean="0"/>
              <a:t>6/11/2020</a:t>
            </a:fld>
            <a:endParaRPr lang="en-US"/>
          </a:p>
        </p:txBody>
      </p:sp>
      <p:sp>
        <p:nvSpPr>
          <p:cNvPr id="13" name="Footer Placeholder 4">
            <a:extLst>
              <a:ext uri="{FF2B5EF4-FFF2-40B4-BE49-F238E27FC236}">
                <a16:creationId xmlns:a16="http://schemas.microsoft.com/office/drawing/2014/main" id="{B213B214-D3CF-4B01-85B3-4C61F90D3E5C}"/>
              </a:ext>
            </a:extLst>
          </p:cNvPr>
          <p:cNvSpPr>
            <a:spLocks noGrp="1"/>
          </p:cNvSpPr>
          <p:nvPr>
            <p:ph type="ftr" sz="quarter" idx="24"/>
          </p:nvPr>
        </p:nvSpPr>
        <p:spPr/>
        <p:txBody>
          <a:bodyPr/>
          <a:lstStyle>
            <a:lvl1pPr>
              <a:defRPr/>
            </a:lvl1pPr>
          </a:lstStyle>
          <a:p>
            <a:pPr>
              <a:defRPr/>
            </a:pPr>
            <a:endParaRPr lang="en-US"/>
          </a:p>
        </p:txBody>
      </p:sp>
      <p:sp>
        <p:nvSpPr>
          <p:cNvPr id="14" name="Slide Number Placeholder 5">
            <a:extLst>
              <a:ext uri="{FF2B5EF4-FFF2-40B4-BE49-F238E27FC236}">
                <a16:creationId xmlns:a16="http://schemas.microsoft.com/office/drawing/2014/main" id="{DEC6982F-AF20-4EEE-8CB0-8964EF2847A1}"/>
              </a:ext>
            </a:extLst>
          </p:cNvPr>
          <p:cNvSpPr>
            <a:spLocks noGrp="1"/>
          </p:cNvSpPr>
          <p:nvPr>
            <p:ph type="sldNum" sz="quarter" idx="25"/>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F2303B64-69A2-4D28-9833-57D9BCCB7CCF}" type="slidenum">
              <a:rPr lang="en-US" smtClean="0"/>
              <a:pPr>
                <a:defRPr/>
              </a:pPr>
              <a:t>‹#›</a:t>
            </a:fld>
            <a:endParaRPr lang="en-US"/>
          </a:p>
        </p:txBody>
      </p:sp>
    </p:spTree>
    <p:extLst>
      <p:ext uri="{BB962C8B-B14F-4D97-AF65-F5344CB8AC3E}">
        <p14:creationId xmlns:p14="http://schemas.microsoft.com/office/powerpoint/2010/main" val="355694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15B635-0E0C-4162-8E22-33C5157AB3CD}"/>
              </a:ext>
            </a:extLst>
          </p:cNvPr>
          <p:cNvSpPr>
            <a:spLocks noGrp="1"/>
          </p:cNvSpPr>
          <p:nvPr>
            <p:ph type="dt" sz="half" idx="10"/>
          </p:nvPr>
        </p:nvSpPr>
        <p:spPr/>
        <p:txBody>
          <a:bodyPr/>
          <a:lstStyle>
            <a:lvl1pPr>
              <a:defRPr/>
            </a:lvl1pPr>
          </a:lstStyle>
          <a:p>
            <a:pPr>
              <a:defRPr/>
            </a:pPr>
            <a:fld id="{9725FCB1-848D-4100-8570-BB02BD31AC8C}" type="datetime1">
              <a:rPr lang="en-US" smtClean="0"/>
              <a:t>6/11/2020</a:t>
            </a:fld>
            <a:endParaRPr lang="en-US"/>
          </a:p>
        </p:txBody>
      </p:sp>
      <p:sp>
        <p:nvSpPr>
          <p:cNvPr id="5" name="Footer Placeholder 4">
            <a:extLst>
              <a:ext uri="{FF2B5EF4-FFF2-40B4-BE49-F238E27FC236}">
                <a16:creationId xmlns:a16="http://schemas.microsoft.com/office/drawing/2014/main" id="{7A7C6145-8DA4-46EE-8879-47F3AF9C6A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7690F9-81CD-4A86-BF81-854839FFC9D4}"/>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00D0779A-5C48-43AA-AAE0-225D9F213F56}" type="slidenum">
              <a:rPr lang="en-US" smtClean="0"/>
              <a:pPr>
                <a:defRPr/>
              </a:pPr>
              <a:t>‹#›</a:t>
            </a:fld>
            <a:endParaRPr lang="en-US"/>
          </a:p>
        </p:txBody>
      </p:sp>
    </p:spTree>
    <p:extLst>
      <p:ext uri="{BB962C8B-B14F-4D97-AF65-F5344CB8AC3E}">
        <p14:creationId xmlns:p14="http://schemas.microsoft.com/office/powerpoint/2010/main" val="199064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8" descr="C3-HD-BTM.png">
            <a:extLst>
              <a:ext uri="{FF2B5EF4-FFF2-40B4-BE49-F238E27FC236}">
                <a16:creationId xmlns:a16="http://schemas.microsoft.com/office/drawing/2014/main" id="{F29FDC3F-5DA0-47E0-AE73-42CBB12BC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1F1C004-6607-4274-A79E-D327CE44914E}"/>
              </a:ext>
            </a:extLst>
          </p:cNvPr>
          <p:cNvSpPr>
            <a:spLocks noGrp="1"/>
          </p:cNvSpPr>
          <p:nvPr>
            <p:ph type="dt" sz="half" idx="10"/>
          </p:nvPr>
        </p:nvSpPr>
        <p:spPr>
          <a:xfrm>
            <a:off x="5562600" y="381000"/>
            <a:ext cx="2182813" cy="365125"/>
          </a:xfrm>
        </p:spPr>
        <p:txBody>
          <a:bodyPr/>
          <a:lstStyle>
            <a:lvl1pPr algn="r">
              <a:defRPr/>
            </a:lvl1pPr>
          </a:lstStyle>
          <a:p>
            <a:pPr>
              <a:defRPr/>
            </a:pPr>
            <a:fld id="{DBAE3164-51FA-4E69-9575-896056D43709}" type="datetime1">
              <a:rPr lang="en-US" smtClean="0"/>
              <a:t>6/11/2020</a:t>
            </a:fld>
            <a:endParaRPr lang="en-US"/>
          </a:p>
        </p:txBody>
      </p:sp>
      <p:sp>
        <p:nvSpPr>
          <p:cNvPr id="6" name="Footer Placeholder 4">
            <a:extLst>
              <a:ext uri="{FF2B5EF4-FFF2-40B4-BE49-F238E27FC236}">
                <a16:creationId xmlns:a16="http://schemas.microsoft.com/office/drawing/2014/main" id="{729879FB-2446-4655-A548-5234A76F204F}"/>
              </a:ext>
            </a:extLst>
          </p:cNvPr>
          <p:cNvSpPr>
            <a:spLocks noGrp="1"/>
          </p:cNvSpPr>
          <p:nvPr>
            <p:ph type="ftr" sz="quarter" idx="11"/>
          </p:nvPr>
        </p:nvSpPr>
        <p:spPr>
          <a:xfrm>
            <a:off x="593725" y="381000"/>
            <a:ext cx="4830763" cy="365125"/>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2A464D1-D4CA-48B2-A445-E800E2EF53A1}"/>
              </a:ext>
            </a:extLst>
          </p:cNvPr>
          <p:cNvSpPr>
            <a:spLocks noGrp="1"/>
          </p:cNvSpPr>
          <p:nvPr>
            <p:ph type="sldNum" sz="quarter" idx="12"/>
          </p:nvPr>
        </p:nvSpPr>
        <p:spPr>
          <a:xfrm>
            <a:off x="7881938" y="381000"/>
            <a:ext cx="668337" cy="365125"/>
          </a:xfrm>
          <a:prstGeom prst="rect">
            <a:avLst/>
          </a:prstGeom>
        </p:spPr>
        <p:txBody>
          <a:bodyPr/>
          <a:lstStyle>
            <a:lvl1pPr>
              <a:defRPr>
                <a:latin typeface="Calibri" panose="020F0502020204030204" pitchFamily="34" charset="0"/>
              </a:defRPr>
            </a:lvl1pPr>
          </a:lstStyle>
          <a:p>
            <a:pPr>
              <a:defRPr/>
            </a:pPr>
            <a:fld id="{CA106287-69CE-4997-B324-FB98E2530734}" type="slidenum">
              <a:rPr lang="en-US" smtClean="0"/>
              <a:pPr>
                <a:defRPr/>
              </a:pPr>
              <a:t>‹#›</a:t>
            </a:fld>
            <a:endParaRPr lang="en-US"/>
          </a:p>
        </p:txBody>
      </p:sp>
    </p:spTree>
    <p:extLst>
      <p:ext uri="{BB962C8B-B14F-4D97-AF65-F5344CB8AC3E}">
        <p14:creationId xmlns:p14="http://schemas.microsoft.com/office/powerpoint/2010/main" val="187665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1C0C3B2-421D-499E-8BC8-967CBAFFF0B2}"/>
              </a:ext>
            </a:extLst>
          </p:cNvPr>
          <p:cNvSpPr>
            <a:spLocks noGrp="1"/>
          </p:cNvSpPr>
          <p:nvPr>
            <p:ph type="dt" sz="half" idx="10"/>
          </p:nvPr>
        </p:nvSpPr>
        <p:spPr/>
        <p:txBody>
          <a:bodyPr/>
          <a:lstStyle>
            <a:lvl1pPr>
              <a:defRPr/>
            </a:lvl1pPr>
          </a:lstStyle>
          <a:p>
            <a:pPr>
              <a:defRPr/>
            </a:pPr>
            <a:fld id="{E5F9988F-01E4-4572-8E75-D3E383E2E8DD}" type="datetime1">
              <a:rPr lang="en-US" smtClean="0"/>
              <a:t>6/11/2020</a:t>
            </a:fld>
            <a:endParaRPr lang="en-US"/>
          </a:p>
        </p:txBody>
      </p:sp>
      <p:sp>
        <p:nvSpPr>
          <p:cNvPr id="5" name="Footer Placeholder 4">
            <a:extLst>
              <a:ext uri="{FF2B5EF4-FFF2-40B4-BE49-F238E27FC236}">
                <a16:creationId xmlns:a16="http://schemas.microsoft.com/office/drawing/2014/main" id="{B42D3469-C6F2-4BB2-BBEE-A41C3B1605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807B5-D91C-4EEF-9EBB-8E9672D62F21}"/>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AAB7E648-9924-4C0E-A6B6-DE4319564B70}" type="slidenum">
              <a:rPr lang="en-US" smtClean="0"/>
              <a:pPr>
                <a:defRPr/>
              </a:pPr>
              <a:t>‹#›</a:t>
            </a:fld>
            <a:endParaRPr lang="en-US"/>
          </a:p>
        </p:txBody>
      </p:sp>
    </p:spTree>
    <p:extLst>
      <p:ext uri="{BB962C8B-B14F-4D97-AF65-F5344CB8AC3E}">
        <p14:creationId xmlns:p14="http://schemas.microsoft.com/office/powerpoint/2010/main" val="318603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8" descr="C3-HD-BTM.png">
            <a:extLst>
              <a:ext uri="{FF2B5EF4-FFF2-40B4-BE49-F238E27FC236}">
                <a16:creationId xmlns:a16="http://schemas.microsoft.com/office/drawing/2014/main" id="{FF924BED-C301-4D15-84D9-F360CBA0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94360" y="753534"/>
            <a:ext cx="7955280" cy="2801935"/>
          </a:xfrm>
        </p:spPr>
        <p:txBody>
          <a:bodyPr anchor="b"/>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5BCFEB6-3E60-46C8-9656-5A9641C71E91}"/>
              </a:ext>
            </a:extLst>
          </p:cNvPr>
          <p:cNvSpPr>
            <a:spLocks noGrp="1"/>
          </p:cNvSpPr>
          <p:nvPr>
            <p:ph type="dt" sz="half" idx="10"/>
          </p:nvPr>
        </p:nvSpPr>
        <p:spPr>
          <a:xfrm>
            <a:off x="5562600" y="381000"/>
            <a:ext cx="2182813" cy="365125"/>
          </a:xfrm>
        </p:spPr>
        <p:txBody>
          <a:bodyPr/>
          <a:lstStyle>
            <a:lvl1pPr algn="r">
              <a:defRPr/>
            </a:lvl1pPr>
          </a:lstStyle>
          <a:p>
            <a:pPr>
              <a:defRPr/>
            </a:pPr>
            <a:fld id="{4F73EEDE-7E24-46AE-8497-BB2BB622AC80}" type="datetime1">
              <a:rPr lang="en-US" smtClean="0"/>
              <a:t>6/11/2020</a:t>
            </a:fld>
            <a:endParaRPr lang="en-US"/>
          </a:p>
        </p:txBody>
      </p:sp>
      <p:sp>
        <p:nvSpPr>
          <p:cNvPr id="6" name="Footer Placeholder 4">
            <a:extLst>
              <a:ext uri="{FF2B5EF4-FFF2-40B4-BE49-F238E27FC236}">
                <a16:creationId xmlns:a16="http://schemas.microsoft.com/office/drawing/2014/main" id="{798F3C58-070A-4233-BE4A-23667357D6D5}"/>
              </a:ext>
            </a:extLst>
          </p:cNvPr>
          <p:cNvSpPr>
            <a:spLocks noGrp="1"/>
          </p:cNvSpPr>
          <p:nvPr>
            <p:ph type="ftr" sz="quarter" idx="11"/>
          </p:nvPr>
        </p:nvSpPr>
        <p:spPr>
          <a:xfrm>
            <a:off x="593725" y="381000"/>
            <a:ext cx="4830763" cy="365125"/>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4123F5-8141-4861-AF58-E07CC58DEC67}"/>
              </a:ext>
            </a:extLst>
          </p:cNvPr>
          <p:cNvSpPr>
            <a:spLocks noGrp="1"/>
          </p:cNvSpPr>
          <p:nvPr>
            <p:ph type="sldNum" sz="quarter" idx="12"/>
          </p:nvPr>
        </p:nvSpPr>
        <p:spPr>
          <a:xfrm>
            <a:off x="7881938" y="381000"/>
            <a:ext cx="668337" cy="365125"/>
          </a:xfrm>
          <a:prstGeom prst="rect">
            <a:avLst/>
          </a:prstGeom>
        </p:spPr>
        <p:txBody>
          <a:bodyPr/>
          <a:lstStyle>
            <a:lvl1pPr>
              <a:defRPr>
                <a:latin typeface="Calibri" panose="020F0502020204030204" pitchFamily="34" charset="0"/>
              </a:defRPr>
            </a:lvl1pPr>
          </a:lstStyle>
          <a:p>
            <a:pPr>
              <a:defRPr/>
            </a:pPr>
            <a:fld id="{33DEFE82-D8DD-4B0D-A331-46A7757A24DA}" type="slidenum">
              <a:rPr lang="en-US" smtClean="0"/>
              <a:pPr>
                <a:defRPr/>
              </a:pPr>
              <a:t>‹#›</a:t>
            </a:fld>
            <a:endParaRPr lang="en-US"/>
          </a:p>
        </p:txBody>
      </p:sp>
    </p:spTree>
    <p:extLst>
      <p:ext uri="{BB962C8B-B14F-4D97-AF65-F5344CB8AC3E}">
        <p14:creationId xmlns:p14="http://schemas.microsoft.com/office/powerpoint/2010/main" val="256413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3B6BEFD-0A9F-4973-9645-D49ACEC3EDAD}"/>
              </a:ext>
            </a:extLst>
          </p:cNvPr>
          <p:cNvSpPr>
            <a:spLocks noGrp="1"/>
          </p:cNvSpPr>
          <p:nvPr>
            <p:ph type="dt" sz="half" idx="10"/>
          </p:nvPr>
        </p:nvSpPr>
        <p:spPr/>
        <p:txBody>
          <a:bodyPr/>
          <a:lstStyle>
            <a:lvl1pPr>
              <a:defRPr/>
            </a:lvl1pPr>
          </a:lstStyle>
          <a:p>
            <a:pPr>
              <a:defRPr/>
            </a:pPr>
            <a:fld id="{E1AFEF01-CE7A-45F2-B441-CA57826F989E}" type="datetime1">
              <a:rPr lang="en-US" smtClean="0"/>
              <a:t>6/11/2020</a:t>
            </a:fld>
            <a:endParaRPr lang="en-US"/>
          </a:p>
        </p:txBody>
      </p:sp>
      <p:sp>
        <p:nvSpPr>
          <p:cNvPr id="6" name="Footer Placeholder 4">
            <a:extLst>
              <a:ext uri="{FF2B5EF4-FFF2-40B4-BE49-F238E27FC236}">
                <a16:creationId xmlns:a16="http://schemas.microsoft.com/office/drawing/2014/main" id="{984D447F-45F2-471A-ACF4-1DC0E01DD18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3626093-D10F-4153-9A96-F695F8C67FB2}"/>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E2CAF172-B2DD-4A25-ABBC-2EE4C50A6B46}" type="slidenum">
              <a:rPr lang="en-US" smtClean="0"/>
              <a:pPr>
                <a:defRPr/>
              </a:pPr>
              <a:t>‹#›</a:t>
            </a:fld>
            <a:endParaRPr lang="en-US"/>
          </a:p>
        </p:txBody>
      </p:sp>
    </p:spTree>
    <p:extLst>
      <p:ext uri="{BB962C8B-B14F-4D97-AF65-F5344CB8AC3E}">
        <p14:creationId xmlns:p14="http://schemas.microsoft.com/office/powerpoint/2010/main" val="264697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7F74CBA-F9BF-4968-8AB9-6784AD37C473}"/>
              </a:ext>
            </a:extLst>
          </p:cNvPr>
          <p:cNvSpPr>
            <a:spLocks noGrp="1"/>
          </p:cNvSpPr>
          <p:nvPr>
            <p:ph type="dt" sz="half" idx="10"/>
          </p:nvPr>
        </p:nvSpPr>
        <p:spPr/>
        <p:txBody>
          <a:bodyPr/>
          <a:lstStyle>
            <a:lvl1pPr>
              <a:defRPr/>
            </a:lvl1pPr>
          </a:lstStyle>
          <a:p>
            <a:pPr>
              <a:defRPr/>
            </a:pPr>
            <a:fld id="{25F1A25B-16CB-4383-B26C-973F82C04637}" type="datetime1">
              <a:rPr lang="en-US" smtClean="0"/>
              <a:t>6/11/2020</a:t>
            </a:fld>
            <a:endParaRPr lang="en-US"/>
          </a:p>
        </p:txBody>
      </p:sp>
      <p:sp>
        <p:nvSpPr>
          <p:cNvPr id="8" name="Footer Placeholder 4">
            <a:extLst>
              <a:ext uri="{FF2B5EF4-FFF2-40B4-BE49-F238E27FC236}">
                <a16:creationId xmlns:a16="http://schemas.microsoft.com/office/drawing/2014/main" id="{E6541149-B821-451F-B11E-C4FF6E2F388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BD96981-F275-43EC-907B-99541410BF58}"/>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3FA7F397-2F5E-4BC2-BAD4-CA1DEBD6ABC5}" type="slidenum">
              <a:rPr lang="en-US" smtClean="0"/>
              <a:pPr>
                <a:defRPr/>
              </a:pPr>
              <a:t>‹#›</a:t>
            </a:fld>
            <a:endParaRPr lang="en-US"/>
          </a:p>
        </p:txBody>
      </p:sp>
    </p:spTree>
    <p:extLst>
      <p:ext uri="{BB962C8B-B14F-4D97-AF65-F5344CB8AC3E}">
        <p14:creationId xmlns:p14="http://schemas.microsoft.com/office/powerpoint/2010/main" val="56339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70A2C95-C1E5-457B-9594-0FB645F51D70}"/>
              </a:ext>
            </a:extLst>
          </p:cNvPr>
          <p:cNvSpPr>
            <a:spLocks noGrp="1"/>
          </p:cNvSpPr>
          <p:nvPr>
            <p:ph type="dt" sz="half" idx="10"/>
          </p:nvPr>
        </p:nvSpPr>
        <p:spPr/>
        <p:txBody>
          <a:bodyPr/>
          <a:lstStyle>
            <a:lvl1pPr>
              <a:defRPr/>
            </a:lvl1pPr>
          </a:lstStyle>
          <a:p>
            <a:pPr>
              <a:defRPr/>
            </a:pPr>
            <a:fld id="{2EFF4858-32EF-492F-8844-322BD7D633BD}" type="datetime1">
              <a:rPr lang="en-US" smtClean="0"/>
              <a:t>6/11/2020</a:t>
            </a:fld>
            <a:endParaRPr lang="en-US"/>
          </a:p>
        </p:txBody>
      </p:sp>
      <p:sp>
        <p:nvSpPr>
          <p:cNvPr id="4" name="Footer Placeholder 4">
            <a:extLst>
              <a:ext uri="{FF2B5EF4-FFF2-40B4-BE49-F238E27FC236}">
                <a16:creationId xmlns:a16="http://schemas.microsoft.com/office/drawing/2014/main" id="{AB1A3F82-E770-4ECE-ACD2-D7DA9A5D1A6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CBA4AF7-7FCD-400B-8AAB-DF3BEF8E6A30}"/>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310CD053-A927-4DFD-8080-389E5C889999}" type="slidenum">
              <a:rPr lang="en-US" smtClean="0"/>
              <a:pPr>
                <a:defRPr/>
              </a:pPr>
              <a:t>‹#›</a:t>
            </a:fld>
            <a:endParaRPr lang="en-US"/>
          </a:p>
        </p:txBody>
      </p:sp>
    </p:spTree>
    <p:extLst>
      <p:ext uri="{BB962C8B-B14F-4D97-AF65-F5344CB8AC3E}">
        <p14:creationId xmlns:p14="http://schemas.microsoft.com/office/powerpoint/2010/main" val="237884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C3FE64-946A-4EBB-9F63-DBEEF07BA271}"/>
              </a:ext>
            </a:extLst>
          </p:cNvPr>
          <p:cNvSpPr>
            <a:spLocks noGrp="1"/>
          </p:cNvSpPr>
          <p:nvPr>
            <p:ph type="dt" sz="half" idx="10"/>
          </p:nvPr>
        </p:nvSpPr>
        <p:spPr/>
        <p:txBody>
          <a:bodyPr/>
          <a:lstStyle>
            <a:lvl1pPr>
              <a:defRPr/>
            </a:lvl1pPr>
          </a:lstStyle>
          <a:p>
            <a:pPr>
              <a:defRPr/>
            </a:pPr>
            <a:fld id="{C2404443-05A3-4F8E-B85D-CCDD6E386DE6}" type="datetime1">
              <a:rPr lang="en-US" smtClean="0"/>
              <a:t>6/11/2020</a:t>
            </a:fld>
            <a:endParaRPr lang="en-US"/>
          </a:p>
        </p:txBody>
      </p:sp>
      <p:sp>
        <p:nvSpPr>
          <p:cNvPr id="3" name="Footer Placeholder 4">
            <a:extLst>
              <a:ext uri="{FF2B5EF4-FFF2-40B4-BE49-F238E27FC236}">
                <a16:creationId xmlns:a16="http://schemas.microsoft.com/office/drawing/2014/main" id="{FCE75B83-265C-4B88-AB98-9DD715C1B6F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584D6F9-5CCD-475E-9F42-82356D2B6F20}"/>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CA41519E-F6B9-49B0-B727-876AC0F22A5D}" type="slidenum">
              <a:rPr lang="en-US" smtClean="0"/>
              <a:pPr>
                <a:defRPr/>
              </a:pPr>
              <a:t>‹#›</a:t>
            </a:fld>
            <a:endParaRPr lang="en-US"/>
          </a:p>
        </p:txBody>
      </p:sp>
    </p:spTree>
    <p:extLst>
      <p:ext uri="{BB962C8B-B14F-4D97-AF65-F5344CB8AC3E}">
        <p14:creationId xmlns:p14="http://schemas.microsoft.com/office/powerpoint/2010/main" val="18345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22C04472-96C6-4B39-810B-41019A298BBD}"/>
              </a:ext>
            </a:extLst>
          </p:cNvPr>
          <p:cNvSpPr>
            <a:spLocks noGrp="1"/>
          </p:cNvSpPr>
          <p:nvPr>
            <p:ph type="dt" sz="half" idx="10"/>
          </p:nvPr>
        </p:nvSpPr>
        <p:spPr/>
        <p:txBody>
          <a:bodyPr/>
          <a:lstStyle>
            <a:lvl1pPr>
              <a:defRPr/>
            </a:lvl1pPr>
          </a:lstStyle>
          <a:p>
            <a:pPr>
              <a:defRPr/>
            </a:pPr>
            <a:fld id="{5790309B-5271-4261-90A6-7141D62D8EA8}" type="datetime1">
              <a:rPr lang="en-US" smtClean="0"/>
              <a:t>6/11/2020</a:t>
            </a:fld>
            <a:endParaRPr lang="en-US"/>
          </a:p>
        </p:txBody>
      </p:sp>
      <p:sp>
        <p:nvSpPr>
          <p:cNvPr id="6" name="Footer Placeholder 4">
            <a:extLst>
              <a:ext uri="{FF2B5EF4-FFF2-40B4-BE49-F238E27FC236}">
                <a16:creationId xmlns:a16="http://schemas.microsoft.com/office/drawing/2014/main" id="{E5F736FB-0C03-4299-9DC9-B2F4DABF90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76184FF-A942-412B-9BA7-F8D957C0F1AC}"/>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BE4C0402-5836-42BD-8454-008127F95424}" type="slidenum">
              <a:rPr lang="en-US" smtClean="0"/>
              <a:pPr>
                <a:defRPr/>
              </a:pPr>
              <a:t>‹#›</a:t>
            </a:fld>
            <a:endParaRPr lang="en-US"/>
          </a:p>
        </p:txBody>
      </p:sp>
    </p:spTree>
    <p:extLst>
      <p:ext uri="{BB962C8B-B14F-4D97-AF65-F5344CB8AC3E}">
        <p14:creationId xmlns:p14="http://schemas.microsoft.com/office/powerpoint/2010/main" val="371473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BB6BFAC-6572-4B85-A099-D1CC9687FE6B}"/>
              </a:ext>
            </a:extLst>
          </p:cNvPr>
          <p:cNvSpPr>
            <a:spLocks noGrp="1"/>
          </p:cNvSpPr>
          <p:nvPr>
            <p:ph type="dt" sz="half" idx="10"/>
          </p:nvPr>
        </p:nvSpPr>
        <p:spPr/>
        <p:txBody>
          <a:bodyPr/>
          <a:lstStyle>
            <a:lvl1pPr>
              <a:defRPr/>
            </a:lvl1pPr>
          </a:lstStyle>
          <a:p>
            <a:pPr>
              <a:defRPr/>
            </a:pPr>
            <a:fld id="{525348F6-1BAE-4162-BDF3-3BB85F28DBD2}" type="datetime1">
              <a:rPr lang="en-US" smtClean="0"/>
              <a:t>6/11/2020</a:t>
            </a:fld>
            <a:endParaRPr lang="en-US"/>
          </a:p>
        </p:txBody>
      </p:sp>
      <p:sp>
        <p:nvSpPr>
          <p:cNvPr id="6" name="Footer Placeholder 4">
            <a:extLst>
              <a:ext uri="{FF2B5EF4-FFF2-40B4-BE49-F238E27FC236}">
                <a16:creationId xmlns:a16="http://schemas.microsoft.com/office/drawing/2014/main" id="{F1E18C69-0842-4F20-AEDC-936C12756B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C814DE-AECB-47C7-BBD9-54020550E989}"/>
              </a:ext>
            </a:extLst>
          </p:cNvPr>
          <p:cNvSpPr>
            <a:spLocks noGrp="1"/>
          </p:cNvSpPr>
          <p:nvPr>
            <p:ph type="sldNum" sz="quarter" idx="12"/>
          </p:nvPr>
        </p:nvSpPr>
        <p:spPr>
          <a:xfrm>
            <a:off x="6572250" y="381000"/>
            <a:ext cx="1978025" cy="365125"/>
          </a:xfrm>
          <a:prstGeom prst="rect">
            <a:avLst/>
          </a:prstGeom>
        </p:spPr>
        <p:txBody>
          <a:bodyPr/>
          <a:lstStyle>
            <a:lvl1pPr>
              <a:defRPr>
                <a:latin typeface="Calibri" panose="020F0502020204030204" pitchFamily="34" charset="0"/>
              </a:defRPr>
            </a:lvl1pPr>
          </a:lstStyle>
          <a:p>
            <a:pPr>
              <a:defRPr/>
            </a:pPr>
            <a:fld id="{BCED2C89-4E3D-4AB8-B1A8-69F51DB56AAE}" type="slidenum">
              <a:rPr lang="en-US" smtClean="0"/>
              <a:pPr>
                <a:defRPr/>
              </a:pPr>
              <a:t>‹#›</a:t>
            </a:fld>
            <a:endParaRPr lang="en-US"/>
          </a:p>
        </p:txBody>
      </p:sp>
    </p:spTree>
    <p:extLst>
      <p:ext uri="{BB962C8B-B14F-4D97-AF65-F5344CB8AC3E}">
        <p14:creationId xmlns:p14="http://schemas.microsoft.com/office/powerpoint/2010/main" val="14145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C3-HD-TOP.png">
            <a:extLst>
              <a:ext uri="{FF2B5EF4-FFF2-40B4-BE49-F238E27FC236}">
                <a16:creationId xmlns:a16="http://schemas.microsoft.com/office/drawing/2014/main" id="{42FD9802-8B42-42E2-A921-8261AACE529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32DCB1C2-1043-4472-9C3E-0B147C6BF09B}"/>
              </a:ext>
            </a:extLst>
          </p:cNvPr>
          <p:cNvSpPr>
            <a:spLocks noGrp="1"/>
          </p:cNvSpPr>
          <p:nvPr>
            <p:ph type="title"/>
          </p:nvPr>
        </p:nvSpPr>
        <p:spPr>
          <a:xfrm>
            <a:off x="2171700" y="763588"/>
            <a:ext cx="6378575" cy="12938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13B3329D-D762-472E-B1C9-A94AD6788498}"/>
              </a:ext>
            </a:extLst>
          </p:cNvPr>
          <p:cNvSpPr>
            <a:spLocks noGrp="1" noChangeArrowheads="1"/>
          </p:cNvSpPr>
          <p:nvPr>
            <p:ph type="body" idx="1"/>
          </p:nvPr>
        </p:nvSpPr>
        <p:spPr bwMode="auto">
          <a:xfrm>
            <a:off x="593725" y="2193925"/>
            <a:ext cx="795655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849F3F2-059D-421D-8F46-D6748C757FAA}"/>
              </a:ext>
            </a:extLst>
          </p:cNvPr>
          <p:cNvSpPr>
            <a:spLocks noGrp="1"/>
          </p:cNvSpPr>
          <p:nvPr>
            <p:ph type="dt" sz="half" idx="2"/>
          </p:nvPr>
        </p:nvSpPr>
        <p:spPr>
          <a:xfrm>
            <a:off x="6411913" y="6356350"/>
            <a:ext cx="2138362"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Calibri" panose="020F0502020204030204" pitchFamily="34" charset="0"/>
              </a:defRPr>
            </a:lvl1pPr>
          </a:lstStyle>
          <a:p>
            <a:pPr>
              <a:defRPr/>
            </a:pPr>
            <a:fld id="{0B83156E-B936-4601-8206-EBBAF1A62CA3}" type="datetime1">
              <a:rPr lang="en-US" smtClean="0"/>
              <a:pPr>
                <a:defRPr/>
              </a:pPr>
              <a:t>6/11/2020</a:t>
            </a:fld>
            <a:endParaRPr lang="en-US"/>
          </a:p>
        </p:txBody>
      </p:sp>
      <p:sp>
        <p:nvSpPr>
          <p:cNvPr id="5" name="Footer Placeholder 4">
            <a:extLst>
              <a:ext uri="{FF2B5EF4-FFF2-40B4-BE49-F238E27FC236}">
                <a16:creationId xmlns:a16="http://schemas.microsoft.com/office/drawing/2014/main" id="{76B6E66B-69F7-45BE-96E7-EAE80522550B}"/>
              </a:ext>
            </a:extLst>
          </p:cNvPr>
          <p:cNvSpPr>
            <a:spLocks noGrp="1"/>
          </p:cNvSpPr>
          <p:nvPr>
            <p:ph type="ftr" sz="quarter" idx="3"/>
          </p:nvPr>
        </p:nvSpPr>
        <p:spPr>
          <a:xfrm>
            <a:off x="593725" y="6356350"/>
            <a:ext cx="5681663"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Calibri" panose="020F0502020204030204"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98" r:id="rId1"/>
    <p:sldLayoutId id="2147483887" r:id="rId2"/>
    <p:sldLayoutId id="2147483899" r:id="rId3"/>
    <p:sldLayoutId id="2147483888" r:id="rId4"/>
    <p:sldLayoutId id="2147483889" r:id="rId5"/>
    <p:sldLayoutId id="2147483890" r:id="rId6"/>
    <p:sldLayoutId id="2147483891" r:id="rId7"/>
    <p:sldLayoutId id="2147483892" r:id="rId8"/>
    <p:sldLayoutId id="2147483893" r:id="rId9"/>
    <p:sldLayoutId id="2147483894" r:id="rId10"/>
    <p:sldLayoutId id="2147483900" r:id="rId11"/>
    <p:sldLayoutId id="2147483901" r:id="rId12"/>
    <p:sldLayoutId id="2147483902" r:id="rId13"/>
    <p:sldLayoutId id="2147483895" r:id="rId14"/>
    <p:sldLayoutId id="2147483896" r:id="rId15"/>
    <p:sldLayoutId id="2147483897" r:id="rId16"/>
    <p:sldLayoutId id="2147483903" r:id="rId17"/>
  </p:sldLayoutIdLst>
  <p:hf sldNum="0" hdr="0" ftr="0" dt="0"/>
  <p:txStyles>
    <p:titleStyle>
      <a:lvl1pPr algn="r" rtl="0" eaLnBrk="0" fontAlgn="base" hangingPunct="0">
        <a:lnSpc>
          <a:spcPct val="90000"/>
        </a:lnSpc>
        <a:spcBef>
          <a:spcPct val="0"/>
        </a:spcBef>
        <a:spcAft>
          <a:spcPct val="0"/>
        </a:spcAft>
        <a:defRPr sz="4000" kern="1200" cap="all">
          <a:solidFill>
            <a:schemeClr val="tx1"/>
          </a:solidFill>
          <a:latin typeface="Calibri" panose="020F0502020204030204" pitchFamily="34" charset="0"/>
          <a:ea typeface="+mj-ea"/>
          <a:cs typeface="+mj-cs"/>
        </a:defRPr>
      </a:lvl1pPr>
      <a:lvl2pPr algn="r" rtl="0" eaLnBrk="0" fontAlgn="base" hangingPunct="0">
        <a:lnSpc>
          <a:spcPct val="90000"/>
        </a:lnSpc>
        <a:spcBef>
          <a:spcPct val="0"/>
        </a:spcBef>
        <a:spcAft>
          <a:spcPct val="0"/>
        </a:spcAft>
        <a:defRPr sz="4000">
          <a:solidFill>
            <a:schemeClr val="tx1"/>
          </a:solidFill>
          <a:latin typeface="Century Gothic" panose="020B0502020202020204" pitchFamily="34" charset="0"/>
        </a:defRPr>
      </a:lvl2pPr>
      <a:lvl3pPr algn="r" rtl="0" eaLnBrk="0" fontAlgn="base" hangingPunct="0">
        <a:lnSpc>
          <a:spcPct val="90000"/>
        </a:lnSpc>
        <a:spcBef>
          <a:spcPct val="0"/>
        </a:spcBef>
        <a:spcAft>
          <a:spcPct val="0"/>
        </a:spcAft>
        <a:defRPr sz="4000">
          <a:solidFill>
            <a:schemeClr val="tx1"/>
          </a:solidFill>
          <a:latin typeface="Century Gothic" panose="020B0502020202020204" pitchFamily="34" charset="0"/>
        </a:defRPr>
      </a:lvl3pPr>
      <a:lvl4pPr algn="r" rtl="0" eaLnBrk="0" fontAlgn="base" hangingPunct="0">
        <a:lnSpc>
          <a:spcPct val="90000"/>
        </a:lnSpc>
        <a:spcBef>
          <a:spcPct val="0"/>
        </a:spcBef>
        <a:spcAft>
          <a:spcPct val="0"/>
        </a:spcAft>
        <a:defRPr sz="4000">
          <a:solidFill>
            <a:schemeClr val="tx1"/>
          </a:solidFill>
          <a:latin typeface="Century Gothic" panose="020B0502020202020204" pitchFamily="34" charset="0"/>
        </a:defRPr>
      </a:lvl4pPr>
      <a:lvl5pPr algn="r" rtl="0" eaLnBrk="0" fontAlgn="base" hangingPunct="0">
        <a:lnSpc>
          <a:spcPct val="90000"/>
        </a:lnSpc>
        <a:spcBef>
          <a:spcPct val="0"/>
        </a:spcBef>
        <a:spcAft>
          <a:spcPct val="0"/>
        </a:spcAft>
        <a:defRPr sz="4000">
          <a:solidFill>
            <a:schemeClr val="tx1"/>
          </a:solidFill>
          <a:latin typeface="Century Gothic" panose="020B0502020202020204" pitchFamily="34" charset="0"/>
        </a:defRPr>
      </a:lvl5pPr>
      <a:lvl6pPr marL="457200" algn="r" rtl="0" fontAlgn="base">
        <a:lnSpc>
          <a:spcPct val="90000"/>
        </a:lnSpc>
        <a:spcBef>
          <a:spcPct val="0"/>
        </a:spcBef>
        <a:spcAft>
          <a:spcPct val="0"/>
        </a:spcAft>
        <a:defRPr sz="4000">
          <a:solidFill>
            <a:schemeClr val="tx1"/>
          </a:solidFill>
          <a:latin typeface="Century Gothic" panose="020B0502020202020204" pitchFamily="34" charset="0"/>
        </a:defRPr>
      </a:lvl6pPr>
      <a:lvl7pPr marL="914400" algn="r" rtl="0" fontAlgn="base">
        <a:lnSpc>
          <a:spcPct val="90000"/>
        </a:lnSpc>
        <a:spcBef>
          <a:spcPct val="0"/>
        </a:spcBef>
        <a:spcAft>
          <a:spcPct val="0"/>
        </a:spcAft>
        <a:defRPr sz="4000">
          <a:solidFill>
            <a:schemeClr val="tx1"/>
          </a:solidFill>
          <a:latin typeface="Century Gothic" panose="020B0502020202020204" pitchFamily="34" charset="0"/>
        </a:defRPr>
      </a:lvl7pPr>
      <a:lvl8pPr marL="1371600" algn="r" rtl="0" fontAlgn="base">
        <a:lnSpc>
          <a:spcPct val="90000"/>
        </a:lnSpc>
        <a:spcBef>
          <a:spcPct val="0"/>
        </a:spcBef>
        <a:spcAft>
          <a:spcPct val="0"/>
        </a:spcAft>
        <a:defRPr sz="4000">
          <a:solidFill>
            <a:schemeClr val="tx1"/>
          </a:solidFill>
          <a:latin typeface="Century Gothic" panose="020B0502020202020204" pitchFamily="34" charset="0"/>
        </a:defRPr>
      </a:lvl8pPr>
      <a:lvl9pPr marL="1828800" algn="r" rtl="0" fontAlgn="base">
        <a:lnSpc>
          <a:spcPct val="90000"/>
        </a:lnSpc>
        <a:spcBef>
          <a:spcPct val="0"/>
        </a:spcBef>
        <a:spcAft>
          <a:spcPct val="0"/>
        </a:spcAft>
        <a:defRPr sz="4000">
          <a:solidFill>
            <a:schemeClr val="tx1"/>
          </a:solidFill>
          <a:latin typeface="Century Gothic" panose="020B0502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Calibri" panose="020F050202020403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CC7A9D-34AC-44A7-9EC1-3CB543C15241}"/>
              </a:ext>
            </a:extLst>
          </p:cNvPr>
          <p:cNvSpPr>
            <a:spLocks noGrp="1" noChangeArrowheads="1"/>
          </p:cNvSpPr>
          <p:nvPr>
            <p:ph type="ctrTitle"/>
          </p:nvPr>
        </p:nvSpPr>
        <p:spPr>
          <a:xfrm>
            <a:off x="685800" y="1371600"/>
            <a:ext cx="7772400" cy="1600200"/>
          </a:xfrm>
        </p:spPr>
        <p:txBody>
          <a:bodyPr>
            <a:normAutofit/>
          </a:bodyPr>
          <a:lstStyle/>
          <a:p>
            <a:pPr eaLnBrk="1" fontAlgn="auto" hangingPunct="1">
              <a:spcAft>
                <a:spcPts val="0"/>
              </a:spcAft>
              <a:defRPr/>
            </a:pPr>
            <a:r>
              <a:rPr lang="en-US" altLang="en-US" sz="6600" dirty="0">
                <a:latin typeface="Calibri" panose="020F0502020204030204" pitchFamily="34" charset="0"/>
                <a:cs typeface="Calibri" panose="020F0502020204030204" pitchFamily="34" charset="0"/>
              </a:rPr>
              <a:t>ĐÁI </a:t>
            </a:r>
            <a:r>
              <a:rPr lang="en-US" altLang="en-US" sz="6600">
                <a:latin typeface="Calibri" panose="020F0502020204030204" pitchFamily="34" charset="0"/>
                <a:cs typeface="Calibri" panose="020F0502020204030204" pitchFamily="34" charset="0"/>
              </a:rPr>
              <a:t>THÁO ĐƯỜNG</a:t>
            </a:r>
            <a:br>
              <a:rPr lang="vi-VN" altLang="en-US" sz="6600">
                <a:latin typeface="Calibri" panose="020F0502020204030204" pitchFamily="34" charset="0"/>
                <a:cs typeface="Calibri" panose="020F0502020204030204" pitchFamily="34" charset="0"/>
              </a:rPr>
            </a:br>
            <a:r>
              <a:rPr lang="vi-VN" altLang="en-US" sz="2400">
                <a:latin typeface="Calibri" panose="020F0502020204030204" pitchFamily="34" charset="0"/>
                <a:cs typeface="Calibri" panose="020F0502020204030204" pitchFamily="34" charset="0"/>
              </a:rPr>
              <a:t>xem thêm handout</a:t>
            </a:r>
            <a:endParaRPr lang="en-US" altLang="en-US" sz="6600" dirty="0">
              <a:latin typeface="Calibri" panose="020F0502020204030204" pitchFamily="34" charset="0"/>
              <a:cs typeface="Calibri" panose="020F0502020204030204" pitchFamily="34" charset="0"/>
            </a:endParaRPr>
          </a:p>
        </p:txBody>
      </p:sp>
      <p:sp>
        <p:nvSpPr>
          <p:cNvPr id="9219" name="Rectangle 3">
            <a:extLst>
              <a:ext uri="{FF2B5EF4-FFF2-40B4-BE49-F238E27FC236}">
                <a16:creationId xmlns:a16="http://schemas.microsoft.com/office/drawing/2014/main" id="{2C8DB04D-52D1-4F82-80FE-41134DFD5DA5}"/>
              </a:ext>
            </a:extLst>
          </p:cNvPr>
          <p:cNvSpPr>
            <a:spLocks noGrp="1" noChangeArrowheads="1"/>
          </p:cNvSpPr>
          <p:nvPr>
            <p:ph type="subTitle" idx="1"/>
          </p:nvPr>
        </p:nvSpPr>
        <p:spPr>
          <a:xfrm>
            <a:off x="685800" y="3886200"/>
            <a:ext cx="7543800" cy="1752600"/>
          </a:xfrm>
        </p:spPr>
        <p:txBody>
          <a:bodyPr/>
          <a:lstStyle/>
          <a:p>
            <a:pPr eaLnBrk="1" hangingPunct="1"/>
            <a:r>
              <a:rPr lang="en-US" altLang="en-US" sz="3200" b="1">
                <a:solidFill>
                  <a:srgbClr val="C00000"/>
                </a:solidFill>
                <a:latin typeface="Calibri" panose="020F0502020204030204" pitchFamily="34" charset="0"/>
                <a:cs typeface="Calibri" panose="020F0502020204030204" pitchFamily="34" charset="0"/>
              </a:rPr>
              <a:t>BS. HUỲNH THỊ VŨ QUỲNH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FE02770-F7DC-4446-97B7-1DDEEFB72470}"/>
              </a:ext>
            </a:extLst>
          </p:cNvPr>
          <p:cNvSpPr>
            <a:spLocks noGrp="1" noChangeArrowheads="1"/>
          </p:cNvSpPr>
          <p:nvPr>
            <p:ph type="title"/>
          </p:nvPr>
        </p:nvSpPr>
        <p:spPr>
          <a:xfrm>
            <a:off x="0" y="292100"/>
            <a:ext cx="9144000" cy="138430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NGUYÊN NHÂN &amp; SINH LÝ BỆNH</a:t>
            </a:r>
          </a:p>
        </p:txBody>
      </p:sp>
      <p:sp>
        <p:nvSpPr>
          <p:cNvPr id="27651" name="Rectangle 3">
            <a:extLst>
              <a:ext uri="{FF2B5EF4-FFF2-40B4-BE49-F238E27FC236}">
                <a16:creationId xmlns:a16="http://schemas.microsoft.com/office/drawing/2014/main" id="{BDC9EC00-B3F9-4F6F-B87B-CE3B77E072CF}"/>
              </a:ext>
            </a:extLst>
          </p:cNvPr>
          <p:cNvSpPr>
            <a:spLocks noGrp="1" noChangeArrowheads="1"/>
          </p:cNvSpPr>
          <p:nvPr>
            <p:ph idx="1"/>
          </p:nvPr>
        </p:nvSpPr>
        <p:spPr>
          <a:xfrm>
            <a:off x="129119" y="1765300"/>
            <a:ext cx="8893605" cy="4953000"/>
          </a:xfrm>
        </p:spPr>
        <p:txBody>
          <a:bodyPr/>
          <a:lstStyle/>
          <a:p>
            <a:pPr eaLnBrk="1" hangingPunct="1"/>
            <a:r>
              <a:rPr lang="en-US" altLang="en-US" sz="2400" b="1">
                <a:solidFill>
                  <a:srgbClr val="C00000"/>
                </a:solidFill>
                <a:latin typeface="Calibri" panose="020F0502020204030204" pitchFamily="34" charset="0"/>
                <a:cs typeface="Calibri" panose="020F0502020204030204" pitchFamily="34" charset="0"/>
              </a:rPr>
              <a:t>Di truyền:</a:t>
            </a:r>
            <a:r>
              <a:rPr lang="en-US" altLang="en-US" sz="2400">
                <a:solidFill>
                  <a:srgbClr val="C00000"/>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19,2% có tiền sử gia đình</a:t>
            </a:r>
            <a:r>
              <a:rPr lang="vi-VN" altLang="en-US" sz="2400">
                <a:latin typeface="Calibri" panose="020F0502020204030204" pitchFamily="34" charset="0"/>
                <a:cs typeface="Calibri" panose="020F0502020204030204" pitchFamily="34" charset="0"/>
              </a:rPr>
              <a:t> </a:t>
            </a:r>
            <a:r>
              <a:rPr lang="vi-VN" altLang="en-US" sz="1800">
                <a:solidFill>
                  <a:srgbClr val="00B050"/>
                </a:solidFill>
                <a:latin typeface="Calibri" panose="020F0502020204030204" pitchFamily="34" charset="0"/>
                <a:cs typeface="Calibri" panose="020F0502020204030204" pitchFamily="34" charset="0"/>
              </a:rPr>
              <a:t>(này là T1D, chứ T2D mạnh hơn)</a:t>
            </a:r>
            <a:r>
              <a:rPr lang="en-US" altLang="en-US" sz="1800">
                <a:solidFill>
                  <a:srgbClr val="00B050"/>
                </a:solidFill>
                <a:latin typeface="Calibri" panose="020F0502020204030204" pitchFamily="34" charset="0"/>
                <a:cs typeface="Calibri" panose="020F0502020204030204" pitchFamily="34" charset="0"/>
              </a:rPr>
              <a:t>.</a:t>
            </a:r>
          </a:p>
          <a:p>
            <a:pPr eaLnBrk="1" hangingPunct="1"/>
            <a:r>
              <a:rPr lang="en-US" altLang="en-US" sz="2400" b="1">
                <a:solidFill>
                  <a:srgbClr val="C00000"/>
                </a:solidFill>
                <a:latin typeface="Calibri" panose="020F0502020204030204" pitchFamily="34" charset="0"/>
                <a:cs typeface="Calibri" panose="020F0502020204030204" pitchFamily="34" charset="0"/>
              </a:rPr>
              <a:t>Bệnh lý</a:t>
            </a:r>
            <a:r>
              <a:rPr lang="en-US" altLang="en-US" sz="2400">
                <a:solidFill>
                  <a:srgbClr val="C00000"/>
                </a:solidFill>
                <a:latin typeface="Calibri" panose="020F0502020204030204" pitchFamily="34" charset="0"/>
                <a:cs typeface="Calibri" panose="020F0502020204030204" pitchFamily="34" charset="0"/>
              </a:rPr>
              <a:t>:</a:t>
            </a:r>
            <a:endParaRPr lang="vi-VN" altLang="en-US" sz="2400">
              <a:solidFill>
                <a:srgbClr val="C00000"/>
              </a:solidFill>
              <a:latin typeface="Calibri" panose="020F0502020204030204" pitchFamily="34" charset="0"/>
              <a:cs typeface="Calibri" panose="020F0502020204030204" pitchFamily="34" charset="0"/>
            </a:endParaRPr>
          </a:p>
          <a:p>
            <a:pPr lvl="1" eaLnBrk="1" hangingPunct="1"/>
            <a:r>
              <a:rPr lang="en-US" altLang="en-US" sz="2400">
                <a:highlight>
                  <a:srgbClr val="FFFF00"/>
                </a:highlight>
                <a:latin typeface="Calibri" panose="020F0502020204030204" pitchFamily="34" charset="0"/>
                <a:cs typeface="Calibri" panose="020F0502020204030204" pitchFamily="34" charset="0"/>
              </a:rPr>
              <a:t>stress </a:t>
            </a:r>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 stress hormone↑ĐH.</a:t>
            </a:r>
            <a:endParaRPr lang="vi-VN" altLang="en-US" sz="2400">
              <a:highlight>
                <a:srgbClr val="FFFF00"/>
              </a:highlight>
              <a:latin typeface="Calibri" panose="020F0502020204030204" pitchFamily="34" charset="0"/>
              <a:cs typeface="Calibri" panose="020F0502020204030204" pitchFamily="34" charset="0"/>
              <a:sym typeface="Wingdings" panose="05000000000000000000" pitchFamily="2" charset="2"/>
            </a:endParaRPr>
          </a:p>
          <a:p>
            <a:pPr lvl="1" eaLnBrk="1" hangingPunct="1"/>
            <a:r>
              <a:rPr lang="en-US" altLang="en-US" sz="2400">
                <a:highlight>
                  <a:srgbClr val="FFFF00"/>
                </a:highlight>
                <a:latin typeface="Calibri" panose="020F0502020204030204" pitchFamily="34" charset="0"/>
                <a:cs typeface="Calibri" panose="020F0502020204030204" pitchFamily="34" charset="0"/>
              </a:rPr>
              <a:t>nhiễm trùng</a:t>
            </a:r>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tổn thương tế bào </a:t>
            </a:r>
            <a:r>
              <a:rPr lang="el-GR"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β</a:t>
            </a:r>
            <a:r>
              <a:rPr lang="vi-VN"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 </a:t>
            </a:r>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(cúm, quai bị, rubella…).</a:t>
            </a:r>
            <a:endParaRPr lang="vi-VN" altLang="en-US" sz="2400">
              <a:highlight>
                <a:srgbClr val="FFFF00"/>
              </a:highlight>
              <a:latin typeface="Calibri" panose="020F0502020204030204" pitchFamily="34" charset="0"/>
              <a:cs typeface="Calibri" panose="020F0502020204030204" pitchFamily="34" charset="0"/>
              <a:sym typeface="Wingdings" panose="05000000000000000000" pitchFamily="2" charset="2"/>
            </a:endParaRPr>
          </a:p>
          <a:p>
            <a:pPr lvl="1" eaLnBrk="1" hangingPunct="1"/>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thuốc</a:t>
            </a:r>
            <a:r>
              <a:rPr lang="vi-VN"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ah </a:t>
            </a:r>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đến tế bào </a:t>
            </a:r>
            <a:r>
              <a:rPr lang="el-GR"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β</a:t>
            </a:r>
            <a:r>
              <a:rPr lang="en-US" altLang="en-US" sz="2400">
                <a:highlight>
                  <a:srgbClr val="FFFF00"/>
                </a:highlight>
                <a:latin typeface="Calibri" panose="020F0502020204030204" pitchFamily="34" charset="0"/>
                <a:cs typeface="Calibri" panose="020F0502020204030204" pitchFamily="34" charset="0"/>
                <a:sym typeface="Wingdings" panose="05000000000000000000" pitchFamily="2" charset="2"/>
              </a:rPr>
              <a:t> (diệt chuột, cortisol, interferon…).</a:t>
            </a:r>
          </a:p>
          <a:p>
            <a:pPr eaLnBrk="1" hangingPunct="1"/>
            <a:r>
              <a:rPr lang="en-US" altLang="en-US" sz="2400" b="1">
                <a:solidFill>
                  <a:srgbClr val="C00000"/>
                </a:solidFill>
                <a:latin typeface="Calibri" panose="020F0502020204030204" pitchFamily="34" charset="0"/>
                <a:cs typeface="Calibri" panose="020F0502020204030204" pitchFamily="34" charset="0"/>
              </a:rPr>
              <a:t>Tự miễn</a:t>
            </a:r>
            <a:r>
              <a:rPr lang="en-US" altLang="en-US" sz="2400">
                <a:solidFill>
                  <a:srgbClr val="C00000"/>
                </a:solidFill>
                <a:latin typeface="Calibri" panose="020F0502020204030204" pitchFamily="34" charset="0"/>
                <a:cs typeface="Calibri" panose="020F0502020204030204" pitchFamily="34" charset="0"/>
              </a:rPr>
              <a:t>:</a:t>
            </a:r>
            <a:endParaRPr lang="vi-VN" altLang="en-US" sz="2400">
              <a:solidFill>
                <a:srgbClr val="C00000"/>
              </a:solidFill>
              <a:latin typeface="Calibri" panose="020F0502020204030204" pitchFamily="34" charset="0"/>
              <a:cs typeface="Calibri" panose="020F0502020204030204" pitchFamily="34" charset="0"/>
            </a:endParaRPr>
          </a:p>
          <a:p>
            <a:pPr lvl="1" eaLnBrk="1" hangingPunct="1"/>
            <a:r>
              <a:rPr lang="en-US" altLang="en-US" sz="2400">
                <a:highlight>
                  <a:srgbClr val="FFFF00"/>
                </a:highlight>
                <a:latin typeface="Calibri" panose="020F0502020204030204" pitchFamily="34" charset="0"/>
                <a:cs typeface="Calibri" panose="020F0502020204030204" pitchFamily="34" charset="0"/>
              </a:rPr>
              <a:t>80-90% có KT chống tế bào đảo (ICA, anti-GAD)</a:t>
            </a:r>
          </a:p>
          <a:p>
            <a:pPr lvl="2" eaLnBrk="1" hangingPunct="1"/>
            <a:r>
              <a:rPr lang="en-US"/>
              <a:t>ICA (Islet Cell Cytoplasmic Autoantibodies)</a:t>
            </a:r>
          </a:p>
          <a:p>
            <a:pPr lvl="2" eaLnBrk="1" hangingPunct="1"/>
            <a:r>
              <a:rPr lang="en-US"/>
              <a:t>anti-GAD (Glutamic Acid Decarboxylase Autoantibodies)</a:t>
            </a:r>
            <a:endParaRPr lang="vi-VN" altLang="en-US" sz="2200">
              <a:latin typeface="Calibri" panose="020F0502020204030204" pitchFamily="34" charset="0"/>
              <a:cs typeface="Calibri" panose="020F0502020204030204" pitchFamily="34" charset="0"/>
            </a:endParaRPr>
          </a:p>
          <a:p>
            <a:pPr lvl="1" eaLnBrk="1" hangingPunct="1"/>
            <a:r>
              <a:rPr lang="en-US" altLang="en-US" sz="2400">
                <a:highlight>
                  <a:srgbClr val="FFFF00"/>
                </a:highlight>
                <a:latin typeface="Calibri" panose="020F0502020204030204" pitchFamily="34" charset="0"/>
                <a:cs typeface="Calibri" panose="020F0502020204030204" pitchFamily="34" charset="0"/>
              </a:rPr>
              <a:t>30-40% có KT chống Insuline (IAA </a:t>
            </a:r>
            <a:r>
              <a:rPr lang="en-US">
                <a:highlight>
                  <a:srgbClr val="FFFF00"/>
                </a:highlight>
              </a:rPr>
              <a:t>- Insulin Autoantibodies</a:t>
            </a:r>
            <a:r>
              <a:rPr lang="en-US" altLang="en-US" sz="2400">
                <a:highlight>
                  <a:srgbClr val="FFFF00"/>
                </a:highlight>
                <a:latin typeface="Calibri" panose="020F0502020204030204" pitchFamily="34" charset="0"/>
                <a:cs typeface="Calibri" panose="020F0502020204030204" pitchFamily="34" charset="0"/>
              </a:rPr>
              <a:t>)</a:t>
            </a:r>
          </a:p>
          <a:p>
            <a:pPr lvl="2" eaLnBrk="1" hangingPunct="1"/>
            <a:r>
              <a:rPr lang="en-US"/>
              <a:t>IA-2A (Insulinoma-Associated-2-Autoantibodies): </a:t>
            </a:r>
            <a:endParaRPr lang="en-US" altLang="en-US" sz="2200">
              <a:latin typeface="Calibri" panose="020F0502020204030204" pitchFamily="34" charset="0"/>
              <a:cs typeface="Calibri" panose="020F0502020204030204" pitchFamily="34" charset="0"/>
            </a:endParaRPr>
          </a:p>
          <a:p>
            <a:pPr lvl="1" eaLnBrk="1" hangingPunct="1"/>
            <a:r>
              <a:rPr lang="en-US" b="1">
                <a:solidFill>
                  <a:srgbClr val="00B050"/>
                </a:solidFill>
              </a:rPr>
              <a:t>Tùy từng giai đoạn mà xét nghiệm có thể thấy/không thấy kháng thể</a:t>
            </a:r>
            <a:br>
              <a:rPr lang="vi-VN" b="1">
                <a:solidFill>
                  <a:srgbClr val="00B050"/>
                </a:solidFill>
              </a:rPr>
            </a:br>
            <a:r>
              <a:rPr lang="vi-VN" b="1">
                <a:solidFill>
                  <a:srgbClr val="00B050"/>
                </a:solidFill>
              </a:rPr>
              <a:t>→</a:t>
            </a:r>
            <a:r>
              <a:rPr lang="en-US" b="1">
                <a:solidFill>
                  <a:srgbClr val="00B050"/>
                </a:solidFill>
              </a:rPr>
              <a:t>KT (-) cũng không loại trừ được ĐTĐ1</a:t>
            </a:r>
          </a:p>
        </p:txBody>
      </p:sp>
      <p:grpSp>
        <p:nvGrpSpPr>
          <p:cNvPr id="27653" name="Group 4">
            <a:extLst>
              <a:ext uri="{FF2B5EF4-FFF2-40B4-BE49-F238E27FC236}">
                <a16:creationId xmlns:a16="http://schemas.microsoft.com/office/drawing/2014/main" id="{21F37014-9529-488D-B8D6-2E522BDB6D1A}"/>
              </a:ext>
            </a:extLst>
          </p:cNvPr>
          <p:cNvGrpSpPr>
            <a:grpSpLocks/>
          </p:cNvGrpSpPr>
          <p:nvPr/>
        </p:nvGrpSpPr>
        <p:grpSpPr bwMode="auto">
          <a:xfrm>
            <a:off x="-38100" y="1219200"/>
            <a:ext cx="9182100" cy="609600"/>
            <a:chOff x="413" y="960"/>
            <a:chExt cx="4615" cy="337"/>
          </a:xfrm>
        </p:grpSpPr>
        <p:grpSp>
          <p:nvGrpSpPr>
            <p:cNvPr id="27654" name="Group 5">
              <a:extLst>
                <a:ext uri="{FF2B5EF4-FFF2-40B4-BE49-F238E27FC236}">
                  <a16:creationId xmlns:a16="http://schemas.microsoft.com/office/drawing/2014/main" id="{19D12574-F7D2-44A6-B24F-FC45C1D0535B}"/>
                </a:ext>
              </a:extLst>
            </p:cNvPr>
            <p:cNvGrpSpPr>
              <a:grpSpLocks/>
            </p:cNvGrpSpPr>
            <p:nvPr/>
          </p:nvGrpSpPr>
          <p:grpSpPr bwMode="auto">
            <a:xfrm>
              <a:off x="474" y="960"/>
              <a:ext cx="4554" cy="319"/>
              <a:chOff x="518" y="626"/>
              <a:chExt cx="4554" cy="319"/>
            </a:xfrm>
          </p:grpSpPr>
          <p:grpSp>
            <p:nvGrpSpPr>
              <p:cNvPr id="27656" name="Group 6">
                <a:extLst>
                  <a:ext uri="{FF2B5EF4-FFF2-40B4-BE49-F238E27FC236}">
                    <a16:creationId xmlns:a16="http://schemas.microsoft.com/office/drawing/2014/main" id="{C27F5601-3D2A-4023-BDB7-F3D8D4A7D79E}"/>
                  </a:ext>
                </a:extLst>
              </p:cNvPr>
              <p:cNvGrpSpPr>
                <a:grpSpLocks/>
              </p:cNvGrpSpPr>
              <p:nvPr/>
            </p:nvGrpSpPr>
            <p:grpSpPr bwMode="auto">
              <a:xfrm>
                <a:off x="602" y="762"/>
                <a:ext cx="4470" cy="183"/>
                <a:chOff x="602" y="762"/>
                <a:chExt cx="4470" cy="183"/>
              </a:xfrm>
            </p:grpSpPr>
            <p:grpSp>
              <p:nvGrpSpPr>
                <p:cNvPr id="27658" name="Group 7">
                  <a:extLst>
                    <a:ext uri="{FF2B5EF4-FFF2-40B4-BE49-F238E27FC236}">
                      <a16:creationId xmlns:a16="http://schemas.microsoft.com/office/drawing/2014/main" id="{5DA08551-52F5-4D40-B992-8D62D02F5341}"/>
                    </a:ext>
                  </a:extLst>
                </p:cNvPr>
                <p:cNvGrpSpPr>
                  <a:grpSpLocks/>
                </p:cNvGrpSpPr>
                <p:nvPr/>
              </p:nvGrpSpPr>
              <p:grpSpPr bwMode="auto">
                <a:xfrm>
                  <a:off x="650" y="762"/>
                  <a:ext cx="4422" cy="69"/>
                  <a:chOff x="650" y="762"/>
                  <a:chExt cx="4422" cy="69"/>
                </a:xfrm>
              </p:grpSpPr>
              <p:sp>
                <p:nvSpPr>
                  <p:cNvPr id="27662" name="Rectangle 8">
                    <a:extLst>
                      <a:ext uri="{FF2B5EF4-FFF2-40B4-BE49-F238E27FC236}">
                        <a16:creationId xmlns:a16="http://schemas.microsoft.com/office/drawing/2014/main" id="{7FB848EA-DCE4-473E-B50F-C44E292BC472}"/>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27663" name="Rectangle 9">
                    <a:extLst>
                      <a:ext uri="{FF2B5EF4-FFF2-40B4-BE49-F238E27FC236}">
                        <a16:creationId xmlns:a16="http://schemas.microsoft.com/office/drawing/2014/main" id="{31DCEDF3-80E7-4C9F-9E9B-13FE9D612394}"/>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27659" name="Group 10">
                  <a:extLst>
                    <a:ext uri="{FF2B5EF4-FFF2-40B4-BE49-F238E27FC236}">
                      <a16:creationId xmlns:a16="http://schemas.microsoft.com/office/drawing/2014/main" id="{0357C553-84E2-4778-9C90-AD4632B8CF1A}"/>
                    </a:ext>
                  </a:extLst>
                </p:cNvPr>
                <p:cNvGrpSpPr>
                  <a:grpSpLocks/>
                </p:cNvGrpSpPr>
                <p:nvPr/>
              </p:nvGrpSpPr>
              <p:grpSpPr bwMode="auto">
                <a:xfrm>
                  <a:off x="602" y="772"/>
                  <a:ext cx="4466" cy="173"/>
                  <a:chOff x="602" y="772"/>
                  <a:chExt cx="4466" cy="173"/>
                </a:xfrm>
              </p:grpSpPr>
              <p:sp>
                <p:nvSpPr>
                  <p:cNvPr id="27660" name="Rectangle 11">
                    <a:extLst>
                      <a:ext uri="{FF2B5EF4-FFF2-40B4-BE49-F238E27FC236}">
                        <a16:creationId xmlns:a16="http://schemas.microsoft.com/office/drawing/2014/main" id="{7CA93A59-3285-4BC3-A256-4612FE8BE6A0}"/>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27661" name="Picture 12" descr="gold_bar">
                    <a:extLst>
                      <a:ext uri="{FF2B5EF4-FFF2-40B4-BE49-F238E27FC236}">
                        <a16:creationId xmlns:a16="http://schemas.microsoft.com/office/drawing/2014/main" id="{24FC1BBF-68C7-4525-87A0-13574FBD2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27657" name="Picture 13" descr="forest">
                <a:extLst>
                  <a:ext uri="{FF2B5EF4-FFF2-40B4-BE49-F238E27FC236}">
                    <a16:creationId xmlns:a16="http://schemas.microsoft.com/office/drawing/2014/main" id="{E0F10390-3628-455F-BF23-AC741A44A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7655" name="Picture 14" descr="BD10265_">
              <a:extLst>
                <a:ext uri="{FF2B5EF4-FFF2-40B4-BE49-F238E27FC236}">
                  <a16:creationId xmlns:a16="http://schemas.microsoft.com/office/drawing/2014/main" id="{5C4ECA7D-7375-47E6-8B83-78FF3FB4B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1F696E8-7680-4396-90DD-6E42746446CA}"/>
              </a:ext>
            </a:extLst>
          </p:cNvPr>
          <p:cNvSpPr>
            <a:spLocks noGrp="1" noChangeArrowheads="1"/>
          </p:cNvSpPr>
          <p:nvPr>
            <p:ph type="title"/>
          </p:nvPr>
        </p:nvSpPr>
        <p:spPr>
          <a:xfrm>
            <a:off x="146050" y="107950"/>
            <a:ext cx="8940800" cy="728663"/>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NGUYÊN NHÂN &amp; SINH LÝ BỆNH</a:t>
            </a:r>
          </a:p>
        </p:txBody>
      </p:sp>
      <p:sp>
        <p:nvSpPr>
          <p:cNvPr id="29700" name="Text Box 16">
            <a:extLst>
              <a:ext uri="{FF2B5EF4-FFF2-40B4-BE49-F238E27FC236}">
                <a16:creationId xmlns:a16="http://schemas.microsoft.com/office/drawing/2014/main" id="{4AF64E89-8167-4E26-BF54-D5BF2026D6B3}"/>
              </a:ext>
            </a:extLst>
          </p:cNvPr>
          <p:cNvSpPr txBox="1">
            <a:spLocks noChangeArrowheads="1"/>
          </p:cNvSpPr>
          <p:nvPr/>
        </p:nvSpPr>
        <p:spPr bwMode="auto">
          <a:xfrm>
            <a:off x="533400" y="228600"/>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r" eaLnBrk="1" hangingPunct="1">
              <a:lnSpc>
                <a:spcPct val="100000"/>
              </a:lnSpc>
              <a:spcBef>
                <a:spcPct val="50000"/>
              </a:spcBef>
              <a:buFontTx/>
              <a:buNone/>
            </a:pPr>
            <a:endParaRPr lang="en-US" altLang="en-US" sz="1800">
              <a:latin typeface="Calibri" panose="020F0502020204030204" pitchFamily="34" charset="0"/>
            </a:endParaRPr>
          </a:p>
        </p:txBody>
      </p:sp>
      <p:sp>
        <p:nvSpPr>
          <p:cNvPr id="29728" name="AutoShape 90">
            <a:hlinkClick r:id="" action="ppaction://hlinkshowjump?jump=previousslide" highlightClick="1"/>
            <a:extLst>
              <a:ext uri="{FF2B5EF4-FFF2-40B4-BE49-F238E27FC236}">
                <a16:creationId xmlns:a16="http://schemas.microsoft.com/office/drawing/2014/main" id="{1C5F24E9-321F-41D3-B925-74F1DF874035}"/>
              </a:ext>
            </a:extLst>
          </p:cNvPr>
          <p:cNvSpPr>
            <a:spLocks noChangeArrowheads="1"/>
          </p:cNvSpPr>
          <p:nvPr/>
        </p:nvSpPr>
        <p:spPr bwMode="auto">
          <a:xfrm>
            <a:off x="8763000" y="6553200"/>
            <a:ext cx="381000" cy="3048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nvGrpSpPr>
          <p:cNvPr id="3" name="Group 2">
            <a:extLst>
              <a:ext uri="{FF2B5EF4-FFF2-40B4-BE49-F238E27FC236}">
                <a16:creationId xmlns:a16="http://schemas.microsoft.com/office/drawing/2014/main" id="{C1526432-6E83-46E7-A9B4-5273AAE21F55}"/>
              </a:ext>
            </a:extLst>
          </p:cNvPr>
          <p:cNvGrpSpPr/>
          <p:nvPr/>
        </p:nvGrpSpPr>
        <p:grpSpPr>
          <a:xfrm>
            <a:off x="146050" y="1109663"/>
            <a:ext cx="8229600" cy="5299075"/>
            <a:chOff x="533400" y="985838"/>
            <a:chExt cx="8229600" cy="5299075"/>
          </a:xfrm>
        </p:grpSpPr>
        <p:sp>
          <p:nvSpPr>
            <p:cNvPr id="44052" name="Rectangle 20">
              <a:extLst>
                <a:ext uri="{FF2B5EF4-FFF2-40B4-BE49-F238E27FC236}">
                  <a16:creationId xmlns:a16="http://schemas.microsoft.com/office/drawing/2014/main" id="{7F69BDC1-1B2B-4D28-970C-E546DF84BABE}"/>
                </a:ext>
              </a:extLst>
            </p:cNvPr>
            <p:cNvSpPr>
              <a:spLocks noChangeArrowheads="1"/>
            </p:cNvSpPr>
            <p:nvPr/>
          </p:nvSpPr>
          <p:spPr bwMode="auto">
            <a:xfrm>
              <a:off x="3613150" y="1611313"/>
              <a:ext cx="2057400" cy="381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ct val="50000"/>
                </a:spcBef>
                <a:spcAft>
                  <a:spcPts val="0"/>
                </a:spcAft>
                <a:defRPr/>
              </a:pPr>
              <a:r>
                <a:rPr lang="en-US" altLang="en-US" sz="1400">
                  <a:latin typeface="Calibri" panose="020F0502020204030204" pitchFamily="34" charset="0"/>
                  <a:cs typeface="Calibri" panose="020F0502020204030204" pitchFamily="34" charset="0"/>
                </a:rPr>
                <a:t>Giảm tiết insulin</a:t>
              </a:r>
              <a:endParaRPr lang="en-US" altLang="en-US" sz="1400" dirty="0">
                <a:latin typeface="Calibri" panose="020F0502020204030204" pitchFamily="34" charset="0"/>
                <a:cs typeface="Calibri" panose="020F0502020204030204" pitchFamily="34" charset="0"/>
              </a:endParaRPr>
            </a:p>
          </p:txBody>
        </p:sp>
        <p:sp>
          <p:nvSpPr>
            <p:cNvPr id="44055" name="Rectangle 23">
              <a:extLst>
                <a:ext uri="{FF2B5EF4-FFF2-40B4-BE49-F238E27FC236}">
                  <a16:creationId xmlns:a16="http://schemas.microsoft.com/office/drawing/2014/main" id="{C5E0D9C2-C2FE-4744-8C13-2C9B5F72B615}"/>
                </a:ext>
              </a:extLst>
            </p:cNvPr>
            <p:cNvSpPr>
              <a:spLocks noChangeArrowheads="1"/>
            </p:cNvSpPr>
            <p:nvPr/>
          </p:nvSpPr>
          <p:spPr bwMode="auto">
            <a:xfrm>
              <a:off x="3810000" y="2273300"/>
              <a:ext cx="1828800" cy="727075"/>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dirty="0" err="1">
                  <a:latin typeface="Calibri" panose="020F0502020204030204" pitchFamily="34" charset="0"/>
                  <a:cs typeface="Calibri" panose="020F0502020204030204" pitchFamily="34" charset="0"/>
                </a:rPr>
                <a:t>Tăng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hủy</a:t>
              </a:r>
              <a:r>
                <a:rPr lang="en-US" altLang="en-US" sz="1400" dirty="0">
                  <a:latin typeface="Calibri" panose="020F0502020204030204" pitchFamily="34" charset="0"/>
                  <a:cs typeface="Calibri" panose="020F0502020204030204" pitchFamily="34" charset="0"/>
                </a:rPr>
                <a:t> lipid</a:t>
              </a:r>
            </a:p>
            <a:p>
              <a:pPr algn="ctr" eaLnBrk="1" fontAlgn="auto" hangingPunct="1">
                <a:spcBef>
                  <a:spcPts val="0"/>
                </a:spcBef>
                <a:spcAft>
                  <a:spcPts val="0"/>
                </a:spcAft>
                <a:defRPr/>
              </a:pPr>
              <a:r>
                <a:rPr lang="en-US" altLang="en-US" sz="1400" dirty="0" err="1">
                  <a:latin typeface="Calibri" panose="020F0502020204030204" pitchFamily="34" charset="0"/>
                  <a:cs typeface="Calibri" panose="020F0502020204030204" pitchFamily="34" charset="0"/>
                </a:rPr>
                <a:t>Giảm</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tổng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hợp</a:t>
              </a:r>
              <a:r>
                <a:rPr lang="en-US" altLang="en-US" sz="1400" dirty="0">
                  <a:latin typeface="Calibri" panose="020F0502020204030204" pitchFamily="34" charset="0"/>
                  <a:cs typeface="Calibri" panose="020F0502020204030204" pitchFamily="34" charset="0"/>
                </a:rPr>
                <a:t> lipid</a:t>
              </a:r>
            </a:p>
            <a:p>
              <a:pPr algn="ctr" eaLnBrk="1" fontAlgn="auto" hangingPunct="1">
                <a:spcBef>
                  <a:spcPts val="0"/>
                </a:spcBef>
                <a:spcAft>
                  <a:spcPts val="0"/>
                </a:spcAft>
                <a:defRPr/>
              </a:pPr>
              <a:r>
                <a:rPr lang="en-US" altLang="en-US" sz="1400" dirty="0">
                  <a:latin typeface="Calibri" panose="020F0502020204030204" pitchFamily="34" charset="0"/>
                  <a:cs typeface="Calibri" panose="020F0502020204030204" pitchFamily="34" charset="0"/>
                </a:rPr>
                <a:t>Ly </a:t>
              </a:r>
              <a:r>
                <a:rPr lang="en-US" altLang="en-US" sz="1400" dirty="0" err="1">
                  <a:latin typeface="Calibri" panose="020F0502020204030204" pitchFamily="34" charset="0"/>
                  <a:cs typeface="Calibri" panose="020F0502020204030204" pitchFamily="34" charset="0"/>
                </a:rPr>
                <a:t>giải</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mô</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mỡ</a:t>
              </a:r>
              <a:endParaRPr lang="en-US" altLang="en-US" sz="1400" dirty="0">
                <a:latin typeface="Calibri" panose="020F0502020204030204" pitchFamily="34" charset="0"/>
                <a:cs typeface="Calibri" panose="020F0502020204030204" pitchFamily="34" charset="0"/>
              </a:endParaRPr>
            </a:p>
          </p:txBody>
        </p:sp>
        <p:sp>
          <p:nvSpPr>
            <p:cNvPr id="44058" name="Rectangle 26">
              <a:extLst>
                <a:ext uri="{FF2B5EF4-FFF2-40B4-BE49-F238E27FC236}">
                  <a16:creationId xmlns:a16="http://schemas.microsoft.com/office/drawing/2014/main" id="{045B0364-C7E4-4676-8B67-1BDD4CC22858}"/>
                </a:ext>
              </a:extLst>
            </p:cNvPr>
            <p:cNvSpPr>
              <a:spLocks noChangeArrowheads="1"/>
            </p:cNvSpPr>
            <p:nvPr/>
          </p:nvSpPr>
          <p:spPr bwMode="auto">
            <a:xfrm>
              <a:off x="3613150" y="3211513"/>
              <a:ext cx="2151063" cy="422275"/>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buClr>
                  <a:schemeClr val="hlink"/>
                </a:buClr>
                <a:buSzPct val="70000"/>
                <a:defRPr/>
              </a:pPr>
              <a:r>
                <a:rPr lang="en-US" altLang="en-US" sz="1400">
                  <a:latin typeface="Calibri" panose="020F0502020204030204" pitchFamily="34" charset="0"/>
                  <a:cs typeface="Calibri" panose="020F0502020204030204" pitchFamily="34" charset="0"/>
                </a:rPr>
                <a:t>Tăng TG, Chol,. FA</a:t>
              </a:r>
              <a:endParaRPr lang="en-US" altLang="en-US" sz="1400" dirty="0">
                <a:latin typeface="Calibri" panose="020F0502020204030204" pitchFamily="34" charset="0"/>
                <a:cs typeface="Calibri" panose="020F0502020204030204" pitchFamily="34" charset="0"/>
              </a:endParaRPr>
            </a:p>
          </p:txBody>
        </p:sp>
        <p:sp>
          <p:nvSpPr>
            <p:cNvPr id="44061" name="Rectangle 29">
              <a:extLst>
                <a:ext uri="{FF2B5EF4-FFF2-40B4-BE49-F238E27FC236}">
                  <a16:creationId xmlns:a16="http://schemas.microsoft.com/office/drawing/2014/main" id="{0114E331-5BA2-49BC-8288-350A26C5A25F}"/>
                </a:ext>
              </a:extLst>
            </p:cNvPr>
            <p:cNvSpPr>
              <a:spLocks noChangeArrowheads="1"/>
            </p:cNvSpPr>
            <p:nvPr/>
          </p:nvSpPr>
          <p:spPr bwMode="auto">
            <a:xfrm>
              <a:off x="3562350" y="3859213"/>
              <a:ext cx="2266950" cy="4953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dirty="0" err="1">
                  <a:latin typeface="Calibri" panose="020F0502020204030204" pitchFamily="34" charset="0"/>
                  <a:cs typeface="Calibri" panose="020F0502020204030204" pitchFamily="34" charset="0"/>
                </a:rPr>
                <a:t>Tăng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ceton</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máu</a:t>
              </a:r>
              <a:endParaRPr lang="en-US" altLang="en-US" sz="1400" dirty="0">
                <a:latin typeface="Calibri" panose="020F0502020204030204" pitchFamily="34" charset="0"/>
                <a:cs typeface="Calibri" panose="020F0502020204030204" pitchFamily="34" charset="0"/>
              </a:endParaRPr>
            </a:p>
            <a:p>
              <a:pPr algn="ctr" eaLnBrk="1" fontAlgn="auto" hangingPunct="1">
                <a:spcBef>
                  <a:spcPts val="0"/>
                </a:spcBef>
                <a:spcAft>
                  <a:spcPts val="0"/>
                </a:spcAft>
                <a:defRPr/>
              </a:pPr>
              <a:r>
                <a:rPr lang="en-US" altLang="en-US" sz="1400" dirty="0">
                  <a:latin typeface="Calibri" panose="020F0502020204030204" pitchFamily="34" charset="0"/>
                  <a:cs typeface="Calibri" panose="020F0502020204030204" pitchFamily="34" charset="0"/>
                </a:rPr>
                <a:t>(</a:t>
              </a:r>
              <a:r>
                <a:rPr lang="en-US" altLang="en-US" sz="1400" dirty="0" err="1">
                  <a:latin typeface="Calibri" panose="020F0502020204030204" pitchFamily="34" charset="0"/>
                  <a:cs typeface="Calibri" panose="020F0502020204030204" pitchFamily="34" charset="0"/>
                </a:rPr>
                <a:t>chán</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ăn</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buồn</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nôn</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ói</a:t>
              </a:r>
              <a:r>
                <a:rPr lang="en-US" altLang="en-US" sz="1400" dirty="0">
                  <a:latin typeface="Calibri" panose="020F0502020204030204" pitchFamily="34" charset="0"/>
                  <a:cs typeface="Calibri" panose="020F0502020204030204" pitchFamily="34" charset="0"/>
                </a:rPr>
                <a:t>)</a:t>
              </a:r>
            </a:p>
          </p:txBody>
        </p:sp>
        <p:sp>
          <p:nvSpPr>
            <p:cNvPr id="44064" name="Rectangle 32">
              <a:extLst>
                <a:ext uri="{FF2B5EF4-FFF2-40B4-BE49-F238E27FC236}">
                  <a16:creationId xmlns:a16="http://schemas.microsoft.com/office/drawing/2014/main" id="{83EE021A-D475-49F9-ACC9-31FBC5B1368E}"/>
                </a:ext>
              </a:extLst>
            </p:cNvPr>
            <p:cNvSpPr>
              <a:spLocks noChangeArrowheads="1"/>
            </p:cNvSpPr>
            <p:nvPr/>
          </p:nvSpPr>
          <p:spPr bwMode="auto">
            <a:xfrm>
              <a:off x="3448050" y="4532313"/>
              <a:ext cx="2884488" cy="762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Toan chuyển hóa</a:t>
              </a:r>
            </a:p>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  (thở Kussmal, hơi thở </a:t>
              </a:r>
              <a:r>
                <a:rPr lang="vi-VN" altLang="en-US" sz="1400">
                  <a:latin typeface="Calibri" panose="020F0502020204030204" pitchFamily="34" charset="0"/>
                  <a:cs typeface="Calibri" panose="020F0502020204030204" pitchFamily="34" charset="0"/>
                </a:rPr>
                <a:t>mù</a:t>
              </a:r>
              <a:r>
                <a:rPr lang="en-US" altLang="en-US" sz="1400">
                  <a:latin typeface="Calibri" panose="020F0502020204030204" pitchFamily="34" charset="0"/>
                  <a:cs typeface="Calibri" panose="020F0502020204030204" pitchFamily="34" charset="0"/>
                </a:rPr>
                <a:t>i ceton</a:t>
              </a:r>
              <a:endParaRPr lang="en-US" sz="1400">
                <a:latin typeface="Calibri" panose="020F0502020204030204" pitchFamily="34" charset="0"/>
                <a:cs typeface="Calibri" panose="020F0502020204030204" pitchFamily="34" charset="0"/>
              </a:endParaRPr>
            </a:p>
          </p:txBody>
        </p:sp>
        <p:sp>
          <p:nvSpPr>
            <p:cNvPr id="44067" name="Rectangle 35">
              <a:extLst>
                <a:ext uri="{FF2B5EF4-FFF2-40B4-BE49-F238E27FC236}">
                  <a16:creationId xmlns:a16="http://schemas.microsoft.com/office/drawing/2014/main" id="{326064B1-017C-4BC5-A344-0D617EA83138}"/>
                </a:ext>
              </a:extLst>
            </p:cNvPr>
            <p:cNvSpPr>
              <a:spLocks noChangeArrowheads="1"/>
            </p:cNvSpPr>
            <p:nvPr/>
          </p:nvSpPr>
          <p:spPr bwMode="auto">
            <a:xfrm>
              <a:off x="3638550" y="5522913"/>
              <a:ext cx="2057400" cy="762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a:latin typeface="Calibri" panose="020F0502020204030204" pitchFamily="34" charset="0"/>
                </a:rPr>
                <a:t>Tăng ceton niệu</a:t>
              </a:r>
            </a:p>
            <a:p>
              <a:pPr algn="ctr" eaLnBrk="1" fontAlgn="auto" hangingPunct="1">
                <a:spcBef>
                  <a:spcPts val="0"/>
                </a:spcBef>
                <a:spcAft>
                  <a:spcPts val="0"/>
                </a:spcAft>
                <a:defRPr/>
              </a:pPr>
              <a:r>
                <a:rPr lang="en-US" altLang="en-US" sz="1400">
                  <a:latin typeface="Calibri" panose="020F0502020204030204" pitchFamily="34" charset="0"/>
                </a:rPr>
                <a:t>  Thải ceton, kết hợp</a:t>
              </a:r>
            </a:p>
            <a:p>
              <a:pPr algn="ctr" eaLnBrk="1" fontAlgn="auto" hangingPunct="1">
                <a:spcBef>
                  <a:spcPts val="0"/>
                </a:spcBef>
                <a:spcAft>
                  <a:spcPts val="0"/>
                </a:spcAft>
                <a:defRPr/>
              </a:pPr>
              <a:r>
                <a:rPr lang="en-US" altLang="en-US" sz="1400">
                  <a:latin typeface="Calibri" panose="020F0502020204030204" pitchFamily="34" charset="0"/>
                </a:rPr>
                <a:t>  thải cation</a:t>
              </a:r>
              <a:endParaRPr lang="en-US" altLang="en-US" sz="1400" dirty="0">
                <a:latin typeface="Calibri" panose="020F0502020204030204" pitchFamily="34" charset="0"/>
              </a:endParaRPr>
            </a:p>
          </p:txBody>
        </p:sp>
        <p:sp>
          <p:nvSpPr>
            <p:cNvPr id="44070" name="Rectangle 38">
              <a:extLst>
                <a:ext uri="{FF2B5EF4-FFF2-40B4-BE49-F238E27FC236}">
                  <a16:creationId xmlns:a16="http://schemas.microsoft.com/office/drawing/2014/main" id="{8A710B27-AE10-4890-B7E5-098E5A6669E6}"/>
                </a:ext>
              </a:extLst>
            </p:cNvPr>
            <p:cNvSpPr>
              <a:spLocks noChangeArrowheads="1"/>
            </p:cNvSpPr>
            <p:nvPr/>
          </p:nvSpPr>
          <p:spPr bwMode="auto">
            <a:xfrm>
              <a:off x="6610350" y="4419600"/>
              <a:ext cx="2057400" cy="762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a:latin typeface="Calibri" panose="020F0502020204030204" pitchFamily="34" charset="0"/>
                </a:rPr>
                <a:t> Giảm tăng tr</a:t>
              </a:r>
              <a:r>
                <a:rPr lang="vi-VN" altLang="en-US" sz="1400">
                  <a:latin typeface="Calibri" panose="020F0502020204030204" pitchFamily="34" charset="0"/>
                </a:rPr>
                <a:t>ư</a:t>
              </a:r>
              <a:r>
                <a:rPr lang="en-US" altLang="en-US" sz="1400">
                  <a:latin typeface="Calibri" panose="020F0502020204030204" pitchFamily="34" charset="0"/>
                </a:rPr>
                <a:t>ởng</a:t>
              </a:r>
            </a:p>
            <a:p>
              <a:pPr algn="ctr" eaLnBrk="1" fontAlgn="auto" hangingPunct="1">
                <a:spcBef>
                  <a:spcPts val="0"/>
                </a:spcBef>
                <a:spcAft>
                  <a:spcPts val="0"/>
                </a:spcAft>
                <a:defRPr/>
              </a:pPr>
              <a:r>
                <a:rPr lang="en-US" altLang="en-US" sz="1400">
                  <a:latin typeface="Calibri" panose="020F0502020204030204" pitchFamily="34" charset="0"/>
                </a:rPr>
                <a:t>    Gầy ốm, mệt, yếu</a:t>
              </a:r>
              <a:endParaRPr lang="en-US" sz="1400">
                <a:latin typeface="Calibri" panose="020F0502020204030204" pitchFamily="34" charset="0"/>
              </a:endParaRPr>
            </a:p>
          </p:txBody>
        </p:sp>
        <p:sp>
          <p:nvSpPr>
            <p:cNvPr id="44074" name="Text Box 42">
              <a:extLst>
                <a:ext uri="{FF2B5EF4-FFF2-40B4-BE49-F238E27FC236}">
                  <a16:creationId xmlns:a16="http://schemas.microsoft.com/office/drawing/2014/main" id="{3C2F8E08-573A-4557-868E-65BAE618F8D4}"/>
                </a:ext>
              </a:extLst>
            </p:cNvPr>
            <p:cNvSpPr txBox="1">
              <a:spLocks noChangeArrowheads="1"/>
            </p:cNvSpPr>
            <p:nvPr/>
          </p:nvSpPr>
          <p:spPr bwMode="auto">
            <a:xfrm>
              <a:off x="533400" y="2410946"/>
              <a:ext cx="2089150" cy="523220"/>
            </a:xfrm>
            <a:prstGeom prst="rect">
              <a:avLst/>
            </a:prstGeom>
            <a:ln w="28575"/>
          </p:spPr>
          <p:style>
            <a:lnRef idx="2">
              <a:schemeClr val="accent1"/>
            </a:lnRef>
            <a:fillRef idx="1">
              <a:schemeClr val="lt1"/>
            </a:fillRef>
            <a:effectRef idx="0">
              <a:schemeClr val="accent1"/>
            </a:effectRef>
            <a:fontRef idx="minor">
              <a:schemeClr val="dk1"/>
            </a:fontRef>
          </p:style>
          <p:txBody>
            <a:bodyPr anchor="ctr">
              <a:spAutoFit/>
            </a:bodyPr>
            <a:lstStyle/>
            <a:p>
              <a:pPr algn="ctr" eaLnBrk="1" fontAlgn="auto" hangingPunct="1">
                <a:spcBef>
                  <a:spcPts val="0"/>
                </a:spcBef>
                <a:spcAft>
                  <a:spcPts val="0"/>
                </a:spcAft>
                <a:defRPr/>
              </a:pPr>
              <a:r>
                <a:rPr lang="en-US" altLang="en-US" sz="1400" dirty="0" err="1">
                  <a:latin typeface="Calibri" panose="020F0502020204030204" pitchFamily="34" charset="0"/>
                  <a:cs typeface="Calibri" panose="020F0502020204030204" pitchFamily="34" charset="0"/>
                </a:rPr>
                <a:t>Tăng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tạo</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đường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mới</a:t>
              </a:r>
              <a:endParaRPr lang="en-US" altLang="en-US" sz="1400" dirty="0">
                <a:latin typeface="Calibri" panose="020F0502020204030204" pitchFamily="34" charset="0"/>
                <a:cs typeface="Calibri" panose="020F0502020204030204" pitchFamily="34" charset="0"/>
              </a:endParaRPr>
            </a:p>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Giảm </a:t>
              </a:r>
              <a:r>
                <a:rPr lang="en-US" altLang="en-US" sz="1400" dirty="0" err="1">
                  <a:latin typeface="Calibri" panose="020F0502020204030204" pitchFamily="34" charset="0"/>
                  <a:cs typeface="Calibri" panose="020F0502020204030204" pitchFamily="34" charset="0"/>
                </a:rPr>
                <a:t>tiêu</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dùng</a:t>
              </a:r>
              <a:r>
                <a:rPr lang="en-US" altLang="en-US" sz="1400" dirty="0">
                  <a:latin typeface="Calibri" panose="020F0502020204030204" pitchFamily="34" charset="0"/>
                  <a:cs typeface="Calibri" panose="020F0502020204030204" pitchFamily="34" charset="0"/>
                </a:rPr>
                <a:t> Glucose</a:t>
              </a:r>
            </a:p>
          </p:txBody>
        </p:sp>
        <p:sp>
          <p:nvSpPr>
            <p:cNvPr id="44076" name="Rectangle 44">
              <a:extLst>
                <a:ext uri="{FF2B5EF4-FFF2-40B4-BE49-F238E27FC236}">
                  <a16:creationId xmlns:a16="http://schemas.microsoft.com/office/drawing/2014/main" id="{99C2330F-ADF8-4300-AFBF-102F3745BC84}"/>
                </a:ext>
              </a:extLst>
            </p:cNvPr>
            <p:cNvSpPr>
              <a:spLocks noChangeArrowheads="1"/>
            </p:cNvSpPr>
            <p:nvPr/>
          </p:nvSpPr>
          <p:spPr bwMode="auto">
            <a:xfrm>
              <a:off x="533400" y="4291013"/>
              <a:ext cx="2089150" cy="381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ct val="50000"/>
                </a:spcBef>
                <a:spcAft>
                  <a:spcPts val="0"/>
                </a:spcAft>
                <a:defRPr/>
              </a:pPr>
              <a:r>
                <a:rPr lang="en-US" altLang="en-US" sz="1400" dirty="0" err="1">
                  <a:latin typeface="Calibri" panose="020F0502020204030204" pitchFamily="34" charset="0"/>
                  <a:cs typeface="Calibri" panose="020F0502020204030204" pitchFamily="34" charset="0"/>
                </a:rPr>
                <a:t>Vượt</a:t>
              </a:r>
              <a:r>
                <a:rPr lang="en-US" altLang="en-US" sz="1400" dirty="0">
                  <a:latin typeface="Calibri" panose="020F0502020204030204" pitchFamily="34" charset="0"/>
                  <a:cs typeface="Calibri" panose="020F0502020204030204" pitchFamily="34" charset="0"/>
                </a:rPr>
                <a:t> </a:t>
              </a:r>
              <a:r>
                <a:rPr lang="en-US" altLang="en-US" sz="1400" err="1">
                  <a:latin typeface="Calibri" panose="020F0502020204030204" pitchFamily="34" charset="0"/>
                  <a:cs typeface="Calibri" panose="020F0502020204030204" pitchFamily="34" charset="0"/>
                </a:rPr>
                <a:t>ngưỡng</a:t>
              </a:r>
              <a:r>
                <a:rPr lang="en-US" altLang="en-US" sz="1400">
                  <a:latin typeface="Calibri" panose="020F0502020204030204" pitchFamily="34" charset="0"/>
                  <a:cs typeface="Calibri" panose="020F0502020204030204" pitchFamily="34" charset="0"/>
                </a:rPr>
                <a:t> thận (&gt;</a:t>
              </a:r>
              <a:r>
                <a:rPr lang="en-US" altLang="en-US" sz="1400" dirty="0">
                  <a:latin typeface="Calibri" panose="020F0502020204030204" pitchFamily="34" charset="0"/>
                  <a:cs typeface="Calibri" panose="020F0502020204030204" pitchFamily="34" charset="0"/>
                </a:rPr>
                <a:t>180)</a:t>
              </a:r>
            </a:p>
          </p:txBody>
        </p:sp>
        <p:sp>
          <p:nvSpPr>
            <p:cNvPr id="44079" name="Rectangle 47">
              <a:extLst>
                <a:ext uri="{FF2B5EF4-FFF2-40B4-BE49-F238E27FC236}">
                  <a16:creationId xmlns:a16="http://schemas.microsoft.com/office/drawing/2014/main" id="{7C842A55-4EF1-49B7-B753-C639CA64611D}"/>
                </a:ext>
              </a:extLst>
            </p:cNvPr>
            <p:cNvSpPr>
              <a:spLocks noChangeArrowheads="1"/>
            </p:cNvSpPr>
            <p:nvPr/>
          </p:nvSpPr>
          <p:spPr bwMode="auto">
            <a:xfrm>
              <a:off x="565150" y="3275013"/>
              <a:ext cx="2057400" cy="762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Tăng ĐH,  ALTT máu</a:t>
              </a:r>
            </a:p>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(mờ mắt, khát</a:t>
              </a:r>
            </a:p>
            <a:p>
              <a:pPr algn="ct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 </a:t>
              </a:r>
              <a:r>
                <a:rPr lang="en-US" altLang="en-US" sz="1400">
                  <a:highlight>
                    <a:srgbClr val="FFFF00"/>
                  </a:highlight>
                  <a:latin typeface="Calibri" panose="020F0502020204030204" pitchFamily="34" charset="0"/>
                  <a:cs typeface="Calibri" panose="020F0502020204030204" pitchFamily="34" charset="0"/>
                </a:rPr>
                <a:t>ALTT&gt;300: hôn mê</a:t>
              </a:r>
              <a:r>
                <a:rPr lang="en-US" altLang="en-US" sz="1400">
                  <a:latin typeface="Calibri" panose="020F0502020204030204" pitchFamily="34" charset="0"/>
                  <a:cs typeface="Calibri" panose="020F0502020204030204" pitchFamily="34" charset="0"/>
                </a:rPr>
                <a:t>)</a:t>
              </a:r>
              <a:endParaRPr lang="en-US" altLang="en-US" sz="1400" dirty="0">
                <a:latin typeface="Calibri" panose="020F0502020204030204" pitchFamily="34" charset="0"/>
                <a:cs typeface="Calibri" panose="020F0502020204030204" pitchFamily="34" charset="0"/>
              </a:endParaRPr>
            </a:p>
          </p:txBody>
        </p:sp>
        <p:sp>
          <p:nvSpPr>
            <p:cNvPr id="44082" name="Rectangle 50">
              <a:extLst>
                <a:ext uri="{FF2B5EF4-FFF2-40B4-BE49-F238E27FC236}">
                  <a16:creationId xmlns:a16="http://schemas.microsoft.com/office/drawing/2014/main" id="{759093BA-4F2D-4534-819A-2B4A8018ED78}"/>
                </a:ext>
              </a:extLst>
            </p:cNvPr>
            <p:cNvSpPr>
              <a:spLocks noChangeArrowheads="1"/>
            </p:cNvSpPr>
            <p:nvPr/>
          </p:nvSpPr>
          <p:spPr bwMode="auto">
            <a:xfrm>
              <a:off x="533400" y="4862513"/>
              <a:ext cx="2089150" cy="4572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dirty="0" err="1">
                  <a:latin typeface="Calibri" panose="020F0502020204030204" pitchFamily="34" charset="0"/>
                  <a:cs typeface="Calibri" panose="020F0502020204030204" pitchFamily="34" charset="0"/>
                </a:rPr>
                <a:t>Lợi</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niệu</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thẩm</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thấu</a:t>
              </a:r>
              <a:endParaRPr lang="en-US" altLang="en-US" sz="1400" dirty="0">
                <a:latin typeface="Calibri" panose="020F0502020204030204" pitchFamily="34" charset="0"/>
                <a:cs typeface="Calibri" panose="020F0502020204030204" pitchFamily="34" charset="0"/>
              </a:endParaRPr>
            </a:p>
            <a:p>
              <a:pPr algn="ctr" eaLnBrk="1" fontAlgn="auto" hangingPunct="1">
                <a:spcBef>
                  <a:spcPts val="0"/>
                </a:spcBef>
                <a:spcAft>
                  <a:spcPts val="0"/>
                </a:spcAft>
                <a:defRPr/>
              </a:pPr>
              <a:r>
                <a:rPr lang="en-US" altLang="en-US" sz="1400" dirty="0">
                  <a:latin typeface="Calibri" panose="020F0502020204030204" pitchFamily="34" charset="0"/>
                  <a:cs typeface="Calibri" panose="020F0502020204030204" pitchFamily="34" charset="0"/>
                </a:rPr>
                <a:t>(</a:t>
              </a:r>
              <a:r>
                <a:rPr lang="en-US" altLang="en-US" sz="1400" dirty="0" err="1">
                  <a:latin typeface="Calibri" panose="020F0502020204030204" pitchFamily="34" charset="0"/>
                  <a:cs typeface="Calibri" panose="020F0502020204030204" pitchFamily="34" charset="0"/>
                </a:rPr>
                <a:t>tiểu</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nhiều</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uống</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nhiều</a:t>
              </a:r>
              <a:r>
                <a:rPr lang="en-US" altLang="en-US" sz="1400" dirty="0">
                  <a:latin typeface="Calibri" panose="020F0502020204030204" pitchFamily="34" charset="0"/>
                  <a:cs typeface="Calibri" panose="020F0502020204030204" pitchFamily="34" charset="0"/>
                </a:rPr>
                <a:t>)</a:t>
              </a:r>
            </a:p>
          </p:txBody>
        </p:sp>
        <p:sp>
          <p:nvSpPr>
            <p:cNvPr id="44085" name="Rectangle 53">
              <a:extLst>
                <a:ext uri="{FF2B5EF4-FFF2-40B4-BE49-F238E27FC236}">
                  <a16:creationId xmlns:a16="http://schemas.microsoft.com/office/drawing/2014/main" id="{390C5346-9BEC-47D3-A887-EE148E1FAF64}"/>
                </a:ext>
              </a:extLst>
            </p:cNvPr>
            <p:cNvSpPr>
              <a:spLocks noChangeArrowheads="1"/>
            </p:cNvSpPr>
            <p:nvPr/>
          </p:nvSpPr>
          <p:spPr bwMode="auto">
            <a:xfrm>
              <a:off x="565150" y="5561013"/>
              <a:ext cx="2057400" cy="381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fontAlgn="auto" hangingPunct="1">
                <a:spcBef>
                  <a:spcPts val="0"/>
                </a:spcBef>
                <a:spcAft>
                  <a:spcPts val="0"/>
                </a:spcAft>
                <a:defRPr/>
              </a:pPr>
              <a:r>
                <a:rPr lang="en-US" altLang="en-US" sz="1400">
                  <a:latin typeface="Calibri" panose="020F0502020204030204" pitchFamily="34" charset="0"/>
                  <a:cs typeface="Calibri" panose="020F0502020204030204" pitchFamily="34" charset="0"/>
                </a:rPr>
                <a:t> Mất nước, điện giảii</a:t>
              </a:r>
              <a:endParaRPr lang="en-US" sz="1400">
                <a:latin typeface="Calibri" panose="020F0502020204030204" pitchFamily="34" charset="0"/>
                <a:cs typeface="Calibri" panose="020F0502020204030204" pitchFamily="34" charset="0"/>
              </a:endParaRPr>
            </a:p>
          </p:txBody>
        </p:sp>
        <p:sp>
          <p:nvSpPr>
            <p:cNvPr id="44088" name="Rectangle 56">
              <a:extLst>
                <a:ext uri="{FF2B5EF4-FFF2-40B4-BE49-F238E27FC236}">
                  <a16:creationId xmlns:a16="http://schemas.microsoft.com/office/drawing/2014/main" id="{405E8506-A543-40CD-B2A7-FC35465A4CA6}"/>
                </a:ext>
              </a:extLst>
            </p:cNvPr>
            <p:cNvSpPr>
              <a:spLocks noChangeArrowheads="1"/>
            </p:cNvSpPr>
            <p:nvPr/>
          </p:nvSpPr>
          <p:spPr bwMode="auto">
            <a:xfrm>
              <a:off x="3562350" y="985838"/>
              <a:ext cx="2057400" cy="381000"/>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ct val="50000"/>
                </a:spcBef>
                <a:spcAft>
                  <a:spcPts val="0"/>
                </a:spcAft>
                <a:defRPr/>
              </a:pPr>
              <a:r>
                <a:rPr lang="en-US" altLang="en-US" sz="1400" dirty="0" err="1">
                  <a:latin typeface="Calibri" panose="020F0502020204030204" pitchFamily="34" charset="0"/>
                  <a:cs typeface="Calibri" panose="020F0502020204030204" pitchFamily="34" charset="0"/>
                </a:rPr>
                <a:t>Phá</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hủy</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tế</a:t>
              </a:r>
              <a:r>
                <a:rPr lang="en-US" altLang="en-US" sz="1400" dirty="0">
                  <a:latin typeface="Calibri" panose="020F0502020204030204" pitchFamily="34" charset="0"/>
                  <a:cs typeface="Calibri" panose="020F0502020204030204" pitchFamily="34" charset="0"/>
                </a:rPr>
                <a:t> </a:t>
              </a:r>
              <a:r>
                <a:rPr lang="en-US" altLang="en-US" sz="1400" dirty="0" err="1">
                  <a:latin typeface="Calibri" panose="020F0502020204030204" pitchFamily="34" charset="0"/>
                  <a:cs typeface="Calibri" panose="020F0502020204030204" pitchFamily="34" charset="0"/>
                </a:rPr>
                <a:t>bào</a:t>
              </a:r>
              <a:r>
                <a:rPr lang="en-US" altLang="en-US" sz="1400" dirty="0">
                  <a:latin typeface="Calibri" panose="020F0502020204030204" pitchFamily="34" charset="0"/>
                  <a:cs typeface="Calibri" panose="020F0502020204030204" pitchFamily="34" charset="0"/>
                </a:rPr>
                <a:t> beta</a:t>
              </a:r>
            </a:p>
          </p:txBody>
        </p:sp>
        <p:sp>
          <p:nvSpPr>
            <p:cNvPr id="44091" name="Rectangle 59">
              <a:extLst>
                <a:ext uri="{FF2B5EF4-FFF2-40B4-BE49-F238E27FC236}">
                  <a16:creationId xmlns:a16="http://schemas.microsoft.com/office/drawing/2014/main" id="{541B3B0B-8C10-4AE7-9D43-33B84314E7CE}"/>
                </a:ext>
              </a:extLst>
            </p:cNvPr>
            <p:cNvSpPr>
              <a:spLocks noChangeArrowheads="1"/>
            </p:cNvSpPr>
            <p:nvPr/>
          </p:nvSpPr>
          <p:spPr bwMode="auto">
            <a:xfrm>
              <a:off x="6699250" y="2233613"/>
              <a:ext cx="2063750" cy="731837"/>
            </a:xfrm>
            <a:prstGeom prst="rect">
              <a:avLst/>
            </a:prstGeom>
            <a:ln w="28575">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fontAlgn="auto" hangingPunct="1">
                <a:spcBef>
                  <a:spcPts val="0"/>
                </a:spcBef>
                <a:spcAft>
                  <a:spcPts val="0"/>
                </a:spcAft>
                <a:defRPr/>
              </a:pPr>
              <a:r>
                <a:rPr lang="en-US" altLang="en-US" sz="1400">
                  <a:latin typeface="Calibri" panose="020F0502020204030204" pitchFamily="34" charset="0"/>
                </a:rPr>
                <a:t>Tăng dị hóa </a:t>
              </a:r>
              <a:r>
                <a:rPr lang="en-US" altLang="en-US" sz="1400" dirty="0" err="1">
                  <a:latin typeface="Calibri" panose="020F0502020204030204" pitchFamily="34" charset="0"/>
                </a:rPr>
                <a:t>Protid</a:t>
              </a:r>
              <a:endParaRPr lang="en-US" altLang="en-US" sz="1400" dirty="0">
                <a:latin typeface="Calibri" panose="020F0502020204030204" pitchFamily="34" charset="0"/>
              </a:endParaRPr>
            </a:p>
            <a:p>
              <a:pPr algn="ctr" eaLnBrk="1" fontAlgn="auto" hangingPunct="1">
                <a:spcBef>
                  <a:spcPts val="0"/>
                </a:spcBef>
                <a:spcAft>
                  <a:spcPts val="0"/>
                </a:spcAft>
                <a:defRPr/>
              </a:pPr>
              <a:r>
                <a:rPr lang="en-US" altLang="en-US" sz="1400">
                  <a:latin typeface="Calibri" panose="020F0502020204030204" pitchFamily="34" charset="0"/>
                </a:rPr>
                <a:t>  Giảm tổng hợp </a:t>
              </a:r>
              <a:r>
                <a:rPr lang="en-US" altLang="en-US" sz="1400" dirty="0" err="1">
                  <a:latin typeface="Calibri" panose="020F0502020204030204" pitchFamily="34" charset="0"/>
                </a:rPr>
                <a:t>Protid</a:t>
              </a:r>
              <a:endParaRPr lang="en-US" altLang="en-US" sz="1400" dirty="0">
                <a:latin typeface="Calibri" panose="020F0502020204030204" pitchFamily="34" charset="0"/>
              </a:endParaRPr>
            </a:p>
            <a:p>
              <a:pPr algn="ctr" eaLnBrk="1" fontAlgn="auto" hangingPunct="1">
                <a:spcBef>
                  <a:spcPts val="0"/>
                </a:spcBef>
                <a:spcAft>
                  <a:spcPts val="0"/>
                </a:spcAft>
                <a:defRPr/>
              </a:pPr>
              <a:r>
                <a:rPr lang="en-US" altLang="en-US" sz="1400">
                  <a:latin typeface="Calibri" panose="020F0502020204030204" pitchFamily="34" charset="0"/>
                </a:rPr>
                <a:t>Ly giải mô c</a:t>
              </a:r>
              <a:r>
                <a:rPr lang="vi-VN" altLang="en-US" sz="1400">
                  <a:latin typeface="Calibri" panose="020F0502020204030204" pitchFamily="34" charset="0"/>
                </a:rPr>
                <a:t>ơ</a:t>
              </a:r>
              <a:endParaRPr lang="en-US" altLang="en-US" sz="1400" dirty="0">
                <a:latin typeface="Calibri" panose="020F0502020204030204" pitchFamily="34" charset="0"/>
              </a:endParaRPr>
            </a:p>
          </p:txBody>
        </p:sp>
        <p:sp>
          <p:nvSpPr>
            <p:cNvPr id="44093" name="Line 61">
              <a:extLst>
                <a:ext uri="{FF2B5EF4-FFF2-40B4-BE49-F238E27FC236}">
                  <a16:creationId xmlns:a16="http://schemas.microsoft.com/office/drawing/2014/main" id="{58BCF4FE-D2A9-4A43-8E59-1CA2BFB38E00}"/>
                </a:ext>
              </a:extLst>
            </p:cNvPr>
            <p:cNvSpPr>
              <a:spLocks noChangeShapeType="1"/>
            </p:cNvSpPr>
            <p:nvPr/>
          </p:nvSpPr>
          <p:spPr bwMode="auto">
            <a:xfrm>
              <a:off x="4629150" y="13954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4" name="Line 62">
              <a:extLst>
                <a:ext uri="{FF2B5EF4-FFF2-40B4-BE49-F238E27FC236}">
                  <a16:creationId xmlns:a16="http://schemas.microsoft.com/office/drawing/2014/main" id="{3C280085-1BD6-40C7-9A88-6A9428A96094}"/>
                </a:ext>
              </a:extLst>
            </p:cNvPr>
            <p:cNvSpPr>
              <a:spLocks noChangeShapeType="1"/>
            </p:cNvSpPr>
            <p:nvPr/>
          </p:nvSpPr>
          <p:spPr bwMode="auto">
            <a:xfrm>
              <a:off x="4641850" y="30210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5" name="Line 63">
              <a:extLst>
                <a:ext uri="{FF2B5EF4-FFF2-40B4-BE49-F238E27FC236}">
                  <a16:creationId xmlns:a16="http://schemas.microsoft.com/office/drawing/2014/main" id="{C53EEA3B-8C61-49C5-B751-B93B77FA70D1}"/>
                </a:ext>
              </a:extLst>
            </p:cNvPr>
            <p:cNvSpPr>
              <a:spLocks noChangeShapeType="1"/>
            </p:cNvSpPr>
            <p:nvPr/>
          </p:nvSpPr>
          <p:spPr bwMode="auto">
            <a:xfrm>
              <a:off x="4629150" y="36560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6" name="Line 64">
              <a:extLst>
                <a:ext uri="{FF2B5EF4-FFF2-40B4-BE49-F238E27FC236}">
                  <a16:creationId xmlns:a16="http://schemas.microsoft.com/office/drawing/2014/main" id="{3FC8020E-E575-4BCA-88B2-23BEAFDACEF6}"/>
                </a:ext>
              </a:extLst>
            </p:cNvPr>
            <p:cNvSpPr>
              <a:spLocks noChangeShapeType="1"/>
            </p:cNvSpPr>
            <p:nvPr/>
          </p:nvSpPr>
          <p:spPr bwMode="auto">
            <a:xfrm>
              <a:off x="4675188" y="437356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7" name="Line 65">
              <a:extLst>
                <a:ext uri="{FF2B5EF4-FFF2-40B4-BE49-F238E27FC236}">
                  <a16:creationId xmlns:a16="http://schemas.microsoft.com/office/drawing/2014/main" id="{D43182AF-8537-4384-9B07-6A47F6781460}"/>
                </a:ext>
              </a:extLst>
            </p:cNvPr>
            <p:cNvSpPr>
              <a:spLocks noChangeShapeType="1"/>
            </p:cNvSpPr>
            <p:nvPr/>
          </p:nvSpPr>
          <p:spPr bwMode="auto">
            <a:xfrm>
              <a:off x="4616450" y="52816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8" name="Line 66">
              <a:extLst>
                <a:ext uri="{FF2B5EF4-FFF2-40B4-BE49-F238E27FC236}">
                  <a16:creationId xmlns:a16="http://schemas.microsoft.com/office/drawing/2014/main" id="{9E1BBAB4-7786-45F1-AEC8-F5A18629CDF1}"/>
                </a:ext>
              </a:extLst>
            </p:cNvPr>
            <p:cNvSpPr>
              <a:spLocks noChangeShapeType="1"/>
            </p:cNvSpPr>
            <p:nvPr/>
          </p:nvSpPr>
          <p:spPr bwMode="auto">
            <a:xfrm>
              <a:off x="1577975" y="2982913"/>
              <a:ext cx="0" cy="2921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099" name="Line 67">
              <a:extLst>
                <a:ext uri="{FF2B5EF4-FFF2-40B4-BE49-F238E27FC236}">
                  <a16:creationId xmlns:a16="http://schemas.microsoft.com/office/drawing/2014/main" id="{EDC7A19B-5511-4204-AE4E-D33C5D6A6398}"/>
                </a:ext>
              </a:extLst>
            </p:cNvPr>
            <p:cNvSpPr>
              <a:spLocks noChangeShapeType="1"/>
            </p:cNvSpPr>
            <p:nvPr/>
          </p:nvSpPr>
          <p:spPr bwMode="auto">
            <a:xfrm>
              <a:off x="1593850" y="40497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100" name="Line 68">
              <a:extLst>
                <a:ext uri="{FF2B5EF4-FFF2-40B4-BE49-F238E27FC236}">
                  <a16:creationId xmlns:a16="http://schemas.microsoft.com/office/drawing/2014/main" id="{41792CE5-E155-4288-BF76-8FF61C84A309}"/>
                </a:ext>
              </a:extLst>
            </p:cNvPr>
            <p:cNvSpPr>
              <a:spLocks noChangeShapeType="1"/>
            </p:cNvSpPr>
            <p:nvPr/>
          </p:nvSpPr>
          <p:spPr bwMode="auto">
            <a:xfrm>
              <a:off x="1577975" y="46720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101" name="Line 69">
              <a:extLst>
                <a:ext uri="{FF2B5EF4-FFF2-40B4-BE49-F238E27FC236}">
                  <a16:creationId xmlns:a16="http://schemas.microsoft.com/office/drawing/2014/main" id="{FD4B1B4D-659A-464A-B1F3-FEAF7D04787F}"/>
                </a:ext>
              </a:extLst>
            </p:cNvPr>
            <p:cNvSpPr>
              <a:spLocks noChangeShapeType="1"/>
            </p:cNvSpPr>
            <p:nvPr/>
          </p:nvSpPr>
          <p:spPr bwMode="auto">
            <a:xfrm>
              <a:off x="1619250" y="53197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102" name="Line 70">
              <a:extLst>
                <a:ext uri="{FF2B5EF4-FFF2-40B4-BE49-F238E27FC236}">
                  <a16:creationId xmlns:a16="http://schemas.microsoft.com/office/drawing/2014/main" id="{41CEDB16-A73D-48BD-A933-3051BE05690B}"/>
                </a:ext>
              </a:extLst>
            </p:cNvPr>
            <p:cNvSpPr>
              <a:spLocks noChangeShapeType="1"/>
            </p:cNvSpPr>
            <p:nvPr/>
          </p:nvSpPr>
          <p:spPr bwMode="auto">
            <a:xfrm>
              <a:off x="7550150" y="2982913"/>
              <a:ext cx="0" cy="14478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114" name="Line 82">
              <a:extLst>
                <a:ext uri="{FF2B5EF4-FFF2-40B4-BE49-F238E27FC236}">
                  <a16:creationId xmlns:a16="http://schemas.microsoft.com/office/drawing/2014/main" id="{D569AB60-36A4-4C6D-9742-3930177CB7C2}"/>
                </a:ext>
              </a:extLst>
            </p:cNvPr>
            <p:cNvSpPr>
              <a:spLocks noChangeShapeType="1"/>
            </p:cNvSpPr>
            <p:nvPr/>
          </p:nvSpPr>
          <p:spPr bwMode="auto">
            <a:xfrm flipH="1">
              <a:off x="2635250" y="5846763"/>
              <a:ext cx="990600" cy="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sp>
          <p:nvSpPr>
            <p:cNvPr id="44115" name="Line 83">
              <a:extLst>
                <a:ext uri="{FF2B5EF4-FFF2-40B4-BE49-F238E27FC236}">
                  <a16:creationId xmlns:a16="http://schemas.microsoft.com/office/drawing/2014/main" id="{52104FAF-63E8-4316-92EA-F0B9353EFBE1}"/>
                </a:ext>
              </a:extLst>
            </p:cNvPr>
            <p:cNvSpPr>
              <a:spLocks noChangeShapeType="1"/>
            </p:cNvSpPr>
            <p:nvPr/>
          </p:nvSpPr>
          <p:spPr bwMode="auto">
            <a:xfrm>
              <a:off x="4667250" y="2030413"/>
              <a:ext cx="0" cy="215900"/>
            </a:xfrm>
            <a:prstGeom prst="line">
              <a:avLst/>
            </a:prstGeom>
            <a:ln w="28575">
              <a:headEnd/>
              <a:tailEnd type="triangle" w="med" len="med"/>
            </a:ln>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en-US" sz="1400">
                <a:latin typeface="Calibri" panose="020F0502020204030204" pitchFamily="34" charset="0"/>
                <a:cs typeface="Calibri" panose="020F0502020204030204" pitchFamily="34" charset="0"/>
              </a:endParaRPr>
            </a:p>
          </p:txBody>
        </p:sp>
        <p:cxnSp>
          <p:nvCxnSpPr>
            <p:cNvPr id="5" name="Elbow Connector 4">
              <a:extLst>
                <a:ext uri="{FF2B5EF4-FFF2-40B4-BE49-F238E27FC236}">
                  <a16:creationId xmlns:a16="http://schemas.microsoft.com/office/drawing/2014/main" id="{437957B7-18CE-4981-B854-BE6C167A20ED}"/>
                </a:ext>
              </a:extLst>
            </p:cNvPr>
            <p:cNvCxnSpPr>
              <a:stCxn id="44055" idx="3"/>
            </p:cNvCxnSpPr>
            <p:nvPr/>
          </p:nvCxnSpPr>
          <p:spPr>
            <a:xfrm>
              <a:off x="5638800" y="2636838"/>
              <a:ext cx="971550" cy="173672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62E3EDCC-8539-4EF8-8770-88E23E2216E4}"/>
                </a:ext>
              </a:extLst>
            </p:cNvPr>
            <p:cNvCxnSpPr>
              <a:stCxn id="44085" idx="2"/>
              <a:endCxn id="44070" idx="2"/>
            </p:cNvCxnSpPr>
            <p:nvPr/>
          </p:nvCxnSpPr>
          <p:spPr>
            <a:xfrm rot="5400000" flipH="1" flipV="1">
              <a:off x="4236243" y="2539207"/>
              <a:ext cx="760413" cy="6045200"/>
            </a:xfrm>
            <a:prstGeom prst="bentConnector3">
              <a:avLst>
                <a:gd name="adj1" fmla="val -7786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AEAF3D3A-82C1-4F5E-A101-D52D29FE09BC}"/>
                </a:ext>
              </a:extLst>
            </p:cNvPr>
            <p:cNvCxnSpPr>
              <a:cxnSpLocks/>
              <a:stCxn id="44052" idx="1"/>
              <a:endCxn id="44074" idx="0"/>
            </p:cNvCxnSpPr>
            <p:nvPr/>
          </p:nvCxnSpPr>
          <p:spPr>
            <a:xfrm rot="10800000" flipV="1">
              <a:off x="1577976" y="1801812"/>
              <a:ext cx="2035175" cy="60913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84C7C4A-8391-4226-AE59-EAE133000951}"/>
                </a:ext>
              </a:extLst>
            </p:cNvPr>
            <p:cNvCxnSpPr>
              <a:stCxn id="44052" idx="3"/>
              <a:endCxn id="44091" idx="0"/>
            </p:cNvCxnSpPr>
            <p:nvPr/>
          </p:nvCxnSpPr>
          <p:spPr>
            <a:xfrm>
              <a:off x="5670550" y="1801813"/>
              <a:ext cx="2060575" cy="4318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419C72D8-769E-48C8-82DD-BDD0176D9B5F}"/>
                </a:ext>
              </a:extLst>
            </p:cNvPr>
            <p:cNvCxnSpPr>
              <a:stCxn id="44061" idx="1"/>
              <a:endCxn id="44085" idx="3"/>
            </p:cNvCxnSpPr>
            <p:nvPr/>
          </p:nvCxnSpPr>
          <p:spPr>
            <a:xfrm rot="10800000" flipV="1">
              <a:off x="2622550" y="4106863"/>
              <a:ext cx="939800" cy="16446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9C03EE80-0C48-478C-8374-C1181BA7CD81}"/>
              </a:ext>
            </a:extLst>
          </p:cNvPr>
          <p:cNvSpPr/>
          <p:nvPr/>
        </p:nvSpPr>
        <p:spPr>
          <a:xfrm>
            <a:off x="5232400" y="673197"/>
            <a:ext cx="3811587" cy="1200842"/>
          </a:xfrm>
          <a:prstGeom prst="rect">
            <a:avLst/>
          </a:prstGeom>
        </p:spPr>
        <p:txBody>
          <a:bodyPr wrap="square">
            <a:spAutoFit/>
          </a:bodyPr>
          <a:lstStyle/>
          <a:p>
            <a:pPr marR="0" lvl="0" algn="just">
              <a:lnSpc>
                <a:spcPct val="115000"/>
              </a:lnSpc>
              <a:spcBef>
                <a:spcPts val="0"/>
              </a:spcBef>
              <a:spcAft>
                <a:spcPts val="0"/>
              </a:spcAft>
              <a:buSzPts val="1200"/>
            </a:pPr>
            <a:r>
              <a:rPr lang="en-US" sz="1600">
                <a:solidFill>
                  <a:srgbClr val="00B05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GĐ sớm thì có tăng ĐH sau ăn, do đó đi khám nếu thử ĐH đói thì có thể bình thường, tốt nhất vẫn là thử ĐH sau ăn hoặc là làm NP dung nạp glucose </a:t>
            </a:r>
            <a:endParaRPr lang="en-US" sz="1600">
              <a:solidFill>
                <a:srgbClr val="00B05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5B717C-8648-420E-B942-479C70F8E83D}"/>
              </a:ext>
            </a:extLst>
          </p:cNvPr>
          <p:cNvSpPr>
            <a:spLocks noGrp="1" noChangeArrowheads="1"/>
          </p:cNvSpPr>
          <p:nvPr>
            <p:ph type="title"/>
          </p:nvPr>
        </p:nvSpPr>
        <p:spPr>
          <a:xfrm>
            <a:off x="457200" y="291974"/>
            <a:ext cx="8229600" cy="839721"/>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CHẨN ĐOÁN</a:t>
            </a:r>
          </a:p>
        </p:txBody>
      </p:sp>
      <p:sp>
        <p:nvSpPr>
          <p:cNvPr id="31747" name="Rectangle 3">
            <a:extLst>
              <a:ext uri="{FF2B5EF4-FFF2-40B4-BE49-F238E27FC236}">
                <a16:creationId xmlns:a16="http://schemas.microsoft.com/office/drawing/2014/main" id="{680D05C7-4779-4D3E-8523-1E9E58E46E14}"/>
              </a:ext>
            </a:extLst>
          </p:cNvPr>
          <p:cNvSpPr>
            <a:spLocks noGrp="1" noChangeArrowheads="1"/>
          </p:cNvSpPr>
          <p:nvPr>
            <p:ph idx="1"/>
          </p:nvPr>
        </p:nvSpPr>
        <p:spPr>
          <a:xfrm>
            <a:off x="421503" y="1296462"/>
            <a:ext cx="8456369" cy="5413363"/>
          </a:xfrm>
        </p:spPr>
        <p:txBody>
          <a:bodyPr/>
          <a:lstStyle/>
          <a:p>
            <a:pPr eaLnBrk="1" hangingPunct="1">
              <a:lnSpc>
                <a:spcPct val="150000"/>
              </a:lnSpc>
              <a:spcBef>
                <a:spcPts val="0"/>
              </a:spcBef>
            </a:pPr>
            <a:r>
              <a:rPr lang="en-US" altLang="en-US" sz="2400" b="1">
                <a:solidFill>
                  <a:srgbClr val="C00000"/>
                </a:solidFill>
                <a:latin typeface="Calibri" panose="020F0502020204030204" pitchFamily="34" charset="0"/>
                <a:cs typeface="Calibri" panose="020F0502020204030204" pitchFamily="34" charset="0"/>
              </a:rPr>
              <a:t>3 Hoàn cảnh phát hiện:</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Bệnh sử gợi ý TĐ (tiểu ↑, ăn ↑, </a:t>
            </a:r>
            <a:r>
              <a:rPr lang="vi-VN" altLang="en-US" sz="2400">
                <a:latin typeface="Calibri" panose="020F0502020204030204" pitchFamily="34" charset="0"/>
                <a:cs typeface="Calibri" panose="020F0502020204030204" pitchFamily="34" charset="0"/>
              </a:rPr>
              <a:t>uố</a:t>
            </a:r>
            <a:r>
              <a:rPr lang="en-US" altLang="en-US" sz="2400">
                <a:latin typeface="Calibri" panose="020F0502020204030204" pitchFamily="34" charset="0"/>
                <a:cs typeface="Calibri" panose="020F0502020204030204" pitchFamily="34" charset="0"/>
              </a:rPr>
              <a:t>ng ↑, gầy).</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Đường niệu (+).</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Biểu hiện của toan chuyển hóa ± RL tri giác.</a:t>
            </a:r>
          </a:p>
          <a:p>
            <a:pPr eaLnBrk="1" hangingPunct="1">
              <a:lnSpc>
                <a:spcPct val="150000"/>
              </a:lnSpc>
              <a:spcBef>
                <a:spcPts val="0"/>
              </a:spcBef>
            </a:pPr>
            <a:r>
              <a:rPr lang="en-US" altLang="en-US" sz="2400" b="1">
                <a:solidFill>
                  <a:srgbClr val="C00000"/>
                </a:solidFill>
                <a:latin typeface="Calibri" panose="020F0502020204030204" pitchFamily="34" charset="0"/>
                <a:cs typeface="Calibri" panose="020F0502020204030204" pitchFamily="34" charset="0"/>
              </a:rPr>
              <a:t>Chẩn đoán dựa vào:</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LS: 4 nhiều.</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CLS:</a:t>
            </a:r>
          </a:p>
          <a:p>
            <a:pPr lvl="2" eaLnBrk="1" hangingPunct="1">
              <a:lnSpc>
                <a:spcPct val="150000"/>
              </a:lnSpc>
              <a:spcBef>
                <a:spcPts val="0"/>
              </a:spcBef>
            </a:pPr>
            <a:r>
              <a:rPr lang="en-US" altLang="en-US" sz="2200">
                <a:latin typeface="Calibri" panose="020F0502020204030204" pitchFamily="34" charset="0"/>
                <a:cs typeface="Calibri" panose="020F0502020204030204" pitchFamily="34" charset="0"/>
              </a:rPr>
              <a:t>ĐH ↑ (BT: 75-115mg%) ± ↑ cétones máu</a:t>
            </a:r>
          </a:p>
          <a:p>
            <a:pPr lvl="2" eaLnBrk="1" hangingPunct="1">
              <a:lnSpc>
                <a:spcPct val="150000"/>
              </a:lnSpc>
              <a:spcBef>
                <a:spcPts val="0"/>
              </a:spcBef>
            </a:pPr>
            <a:r>
              <a:rPr lang="en-US" altLang="en-US" sz="2200">
                <a:latin typeface="Calibri" panose="020F0502020204030204" pitchFamily="34" charset="0"/>
                <a:cs typeface="Calibri" panose="020F0502020204030204" pitchFamily="34" charset="0"/>
              </a:rPr>
              <a:t>Đường niệu (+) ± cétones niệu</a:t>
            </a:r>
          </a:p>
          <a:p>
            <a:pPr lvl="2" eaLnBrk="1" hangingPunct="1">
              <a:lnSpc>
                <a:spcPct val="150000"/>
              </a:lnSpc>
              <a:spcBef>
                <a:spcPts val="0"/>
              </a:spcBef>
            </a:pPr>
            <a:r>
              <a:rPr lang="en-US" altLang="en-US" sz="2200">
                <a:highlight>
                  <a:srgbClr val="FFFF00"/>
                </a:highlight>
                <a:latin typeface="Calibri" panose="020F0502020204030204" pitchFamily="34" charset="0"/>
                <a:cs typeface="Calibri" panose="020F0502020204030204" pitchFamily="34" charset="0"/>
              </a:rPr>
              <a:t>↓Insuline máu ≤ 10</a:t>
            </a:r>
            <a:r>
              <a:rPr lang="el-GR" altLang="en-US" sz="2200">
                <a:highlight>
                  <a:srgbClr val="FFFF00"/>
                </a:highlight>
                <a:latin typeface="Calibri" panose="020F0502020204030204" pitchFamily="34" charset="0"/>
                <a:cs typeface="Calibri" panose="020F0502020204030204" pitchFamily="34" charset="0"/>
              </a:rPr>
              <a:t>μ</a:t>
            </a:r>
            <a:r>
              <a:rPr lang="en-US" altLang="en-US" sz="2200">
                <a:highlight>
                  <a:srgbClr val="FFFF00"/>
                </a:highlight>
                <a:latin typeface="Calibri" panose="020F0502020204030204" pitchFamily="34" charset="0"/>
                <a:cs typeface="Calibri" panose="020F0502020204030204" pitchFamily="34" charset="0"/>
              </a:rPr>
              <a:t>U/ml </a:t>
            </a:r>
            <a:r>
              <a:rPr lang="en-US" altLang="en-US" sz="2200">
                <a:latin typeface="Calibri" panose="020F0502020204030204" pitchFamily="34" charset="0"/>
                <a:cs typeface="Calibri" panose="020F0502020204030204" pitchFamily="34" charset="0"/>
              </a:rPr>
              <a:t>(BT: ≥ 20</a:t>
            </a:r>
            <a:r>
              <a:rPr lang="el-GR" altLang="en-US" sz="2200">
                <a:latin typeface="Calibri" panose="020F0502020204030204" pitchFamily="34" charset="0"/>
                <a:cs typeface="Calibri" panose="020F0502020204030204" pitchFamily="34" charset="0"/>
              </a:rPr>
              <a:t>μ</a:t>
            </a:r>
            <a:r>
              <a:rPr lang="en-US" altLang="en-US" sz="2200">
                <a:latin typeface="Calibri" panose="020F0502020204030204" pitchFamily="34" charset="0"/>
                <a:cs typeface="Calibri" panose="020F0502020204030204" pitchFamily="34" charset="0"/>
              </a:rPr>
              <a:t>U/ml)</a:t>
            </a:r>
            <a:r>
              <a:rPr lang="vi-VN" altLang="en-US" sz="2200">
                <a:latin typeface="Calibri" panose="020F0502020204030204" pitchFamily="34" charset="0"/>
                <a:cs typeface="Calibri" panose="020F0502020204030204" pitchFamily="34" charset="0"/>
              </a:rPr>
              <a:t> </a:t>
            </a:r>
            <a:r>
              <a:rPr lang="vi-VN" altLang="en-US">
                <a:latin typeface="Calibri" panose="020F0502020204030204" pitchFamily="34" charset="0"/>
                <a:cs typeface="Calibri" panose="020F0502020204030204" pitchFamily="34" charset="0"/>
              </a:rPr>
              <a:t>(giống mốc XV của TSH)</a:t>
            </a:r>
            <a:endParaRPr lang="el-GR" altLang="en-US" sz="2200">
              <a:latin typeface="Calibri" panose="020F0502020204030204" pitchFamily="34" charset="0"/>
              <a:cs typeface="Calibri" panose="020F0502020204030204" pitchFamily="34" charset="0"/>
            </a:endParaRPr>
          </a:p>
        </p:txBody>
      </p:sp>
      <p:grpSp>
        <p:nvGrpSpPr>
          <p:cNvPr id="31749" name="Group 5">
            <a:extLst>
              <a:ext uri="{FF2B5EF4-FFF2-40B4-BE49-F238E27FC236}">
                <a16:creationId xmlns:a16="http://schemas.microsoft.com/office/drawing/2014/main" id="{7FA8DCEE-3DCE-4262-BE56-3FB53CBBBB1F}"/>
              </a:ext>
            </a:extLst>
          </p:cNvPr>
          <p:cNvGrpSpPr>
            <a:grpSpLocks/>
          </p:cNvGrpSpPr>
          <p:nvPr/>
        </p:nvGrpSpPr>
        <p:grpSpPr bwMode="auto">
          <a:xfrm>
            <a:off x="-38100" y="990600"/>
            <a:ext cx="9182100" cy="609600"/>
            <a:chOff x="413" y="960"/>
            <a:chExt cx="4615" cy="337"/>
          </a:xfrm>
        </p:grpSpPr>
        <p:grpSp>
          <p:nvGrpSpPr>
            <p:cNvPr id="31750" name="Group 6">
              <a:extLst>
                <a:ext uri="{FF2B5EF4-FFF2-40B4-BE49-F238E27FC236}">
                  <a16:creationId xmlns:a16="http://schemas.microsoft.com/office/drawing/2014/main" id="{EED4D310-DC8C-4E8C-BF55-4C1FB7953443}"/>
                </a:ext>
              </a:extLst>
            </p:cNvPr>
            <p:cNvGrpSpPr>
              <a:grpSpLocks/>
            </p:cNvGrpSpPr>
            <p:nvPr/>
          </p:nvGrpSpPr>
          <p:grpSpPr bwMode="auto">
            <a:xfrm>
              <a:off x="474" y="960"/>
              <a:ext cx="4554" cy="319"/>
              <a:chOff x="518" y="626"/>
              <a:chExt cx="4554" cy="319"/>
            </a:xfrm>
          </p:grpSpPr>
          <p:grpSp>
            <p:nvGrpSpPr>
              <p:cNvPr id="31752" name="Group 7">
                <a:extLst>
                  <a:ext uri="{FF2B5EF4-FFF2-40B4-BE49-F238E27FC236}">
                    <a16:creationId xmlns:a16="http://schemas.microsoft.com/office/drawing/2014/main" id="{E965CA63-8E69-42A5-9EE2-83A21FBED1D4}"/>
                  </a:ext>
                </a:extLst>
              </p:cNvPr>
              <p:cNvGrpSpPr>
                <a:grpSpLocks/>
              </p:cNvGrpSpPr>
              <p:nvPr/>
            </p:nvGrpSpPr>
            <p:grpSpPr bwMode="auto">
              <a:xfrm>
                <a:off x="602" y="762"/>
                <a:ext cx="4470" cy="183"/>
                <a:chOff x="602" y="762"/>
                <a:chExt cx="4470" cy="183"/>
              </a:xfrm>
            </p:grpSpPr>
            <p:grpSp>
              <p:nvGrpSpPr>
                <p:cNvPr id="31754" name="Group 8">
                  <a:extLst>
                    <a:ext uri="{FF2B5EF4-FFF2-40B4-BE49-F238E27FC236}">
                      <a16:creationId xmlns:a16="http://schemas.microsoft.com/office/drawing/2014/main" id="{0128106B-6872-492A-B706-9AA5A13F460A}"/>
                    </a:ext>
                  </a:extLst>
                </p:cNvPr>
                <p:cNvGrpSpPr>
                  <a:grpSpLocks/>
                </p:cNvGrpSpPr>
                <p:nvPr/>
              </p:nvGrpSpPr>
              <p:grpSpPr bwMode="auto">
                <a:xfrm>
                  <a:off x="650" y="762"/>
                  <a:ext cx="4422" cy="69"/>
                  <a:chOff x="650" y="762"/>
                  <a:chExt cx="4422" cy="69"/>
                </a:xfrm>
              </p:grpSpPr>
              <p:sp>
                <p:nvSpPr>
                  <p:cNvPr id="31758" name="Rectangle 9">
                    <a:extLst>
                      <a:ext uri="{FF2B5EF4-FFF2-40B4-BE49-F238E27FC236}">
                        <a16:creationId xmlns:a16="http://schemas.microsoft.com/office/drawing/2014/main" id="{4B484CAD-DFDE-4811-AB6C-0E47A1747395}"/>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31759" name="Rectangle 10">
                    <a:extLst>
                      <a:ext uri="{FF2B5EF4-FFF2-40B4-BE49-F238E27FC236}">
                        <a16:creationId xmlns:a16="http://schemas.microsoft.com/office/drawing/2014/main" id="{D4BA63E1-4BB3-4536-9B9F-89CA4DB5D640}"/>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31755" name="Group 11">
                  <a:extLst>
                    <a:ext uri="{FF2B5EF4-FFF2-40B4-BE49-F238E27FC236}">
                      <a16:creationId xmlns:a16="http://schemas.microsoft.com/office/drawing/2014/main" id="{95E71C2B-8DA8-4F7D-A361-3833EF06DDC2}"/>
                    </a:ext>
                  </a:extLst>
                </p:cNvPr>
                <p:cNvGrpSpPr>
                  <a:grpSpLocks/>
                </p:cNvGrpSpPr>
                <p:nvPr/>
              </p:nvGrpSpPr>
              <p:grpSpPr bwMode="auto">
                <a:xfrm>
                  <a:off x="602" y="772"/>
                  <a:ext cx="4466" cy="173"/>
                  <a:chOff x="602" y="772"/>
                  <a:chExt cx="4466" cy="173"/>
                </a:xfrm>
              </p:grpSpPr>
              <p:sp>
                <p:nvSpPr>
                  <p:cNvPr id="31756" name="Rectangle 12">
                    <a:extLst>
                      <a:ext uri="{FF2B5EF4-FFF2-40B4-BE49-F238E27FC236}">
                        <a16:creationId xmlns:a16="http://schemas.microsoft.com/office/drawing/2014/main" id="{F2332379-8457-42C8-BB36-25CDADC352DF}"/>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31757" name="Picture 13" descr="gold_bar">
                    <a:extLst>
                      <a:ext uri="{FF2B5EF4-FFF2-40B4-BE49-F238E27FC236}">
                        <a16:creationId xmlns:a16="http://schemas.microsoft.com/office/drawing/2014/main" id="{81A34077-F127-423A-A2FB-4F78E97FE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1753" name="Picture 14" descr="forest">
                <a:extLst>
                  <a:ext uri="{FF2B5EF4-FFF2-40B4-BE49-F238E27FC236}">
                    <a16:creationId xmlns:a16="http://schemas.microsoft.com/office/drawing/2014/main" id="{EE8FB1C2-6E3F-4284-BFC9-41FF5D94E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1751" name="Picture 15" descr="BD10265_">
              <a:extLst>
                <a:ext uri="{FF2B5EF4-FFF2-40B4-BE49-F238E27FC236}">
                  <a16:creationId xmlns:a16="http://schemas.microsoft.com/office/drawing/2014/main" id="{E1F142EA-675F-4FFC-88DA-3A843AFC1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26BC720-4B4A-4C3B-AB49-89D65C30A72E}"/>
              </a:ext>
            </a:extLst>
          </p:cNvPr>
          <p:cNvSpPr>
            <a:spLocks noGrp="1" noChangeArrowheads="1"/>
          </p:cNvSpPr>
          <p:nvPr>
            <p:ph type="title"/>
          </p:nvPr>
        </p:nvSpPr>
        <p:spPr>
          <a:xfrm>
            <a:off x="857925" y="369884"/>
            <a:ext cx="7837714" cy="871527"/>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CHẨN ĐOÁN</a:t>
            </a:r>
          </a:p>
        </p:txBody>
      </p:sp>
      <p:sp>
        <p:nvSpPr>
          <p:cNvPr id="33795" name="Rectangle 15">
            <a:extLst>
              <a:ext uri="{FF2B5EF4-FFF2-40B4-BE49-F238E27FC236}">
                <a16:creationId xmlns:a16="http://schemas.microsoft.com/office/drawing/2014/main" id="{B1158D76-633E-4C1C-AD05-29EE43A83706}"/>
              </a:ext>
            </a:extLst>
          </p:cNvPr>
          <p:cNvSpPr>
            <a:spLocks noGrp="1" noChangeArrowheads="1"/>
          </p:cNvSpPr>
          <p:nvPr>
            <p:ph idx="1"/>
          </p:nvPr>
        </p:nvSpPr>
        <p:spPr>
          <a:xfrm>
            <a:off x="46264" y="1590025"/>
            <a:ext cx="9051471" cy="4736451"/>
          </a:xfrm>
        </p:spPr>
        <p:txBody>
          <a:bodyPr/>
          <a:lstStyle/>
          <a:p>
            <a:pPr marL="609600" indent="-609600" eaLnBrk="1" hangingPunct="1">
              <a:lnSpc>
                <a:spcPct val="150000"/>
              </a:lnSpc>
              <a:spcBef>
                <a:spcPts val="0"/>
              </a:spcBef>
              <a:buFont typeface="Arial" panose="020B0604020202020204" pitchFamily="34" charset="0"/>
              <a:buNone/>
            </a:pPr>
            <a:r>
              <a:rPr lang="en-US" altLang="en-US" sz="2400" b="1">
                <a:solidFill>
                  <a:srgbClr val="C00000"/>
                </a:solidFill>
                <a:latin typeface="Calibri" panose="020F0502020204030204" pitchFamily="34" charset="0"/>
                <a:cs typeface="Calibri" panose="020F0502020204030204" pitchFamily="34" charset="0"/>
              </a:rPr>
              <a:t>Tiêu chuẩn chẩn đoán ĐTĐ theo ADA:</a:t>
            </a:r>
          </a:p>
          <a:p>
            <a:pPr marL="609600" indent="-609600" eaLnBrk="1" hangingPunct="1">
              <a:lnSpc>
                <a:spcPct val="150000"/>
              </a:lnSpc>
              <a:spcBef>
                <a:spcPts val="0"/>
              </a:spcBef>
              <a:buFontTx/>
              <a:buAutoNum type="arabicPeriod"/>
            </a:pPr>
            <a:r>
              <a:rPr lang="en-US" altLang="en-US">
                <a:latin typeface="Calibri" panose="020F0502020204030204" pitchFamily="34" charset="0"/>
              </a:rPr>
              <a:t>HbA1C ≥6.5% (XN đã đ</a:t>
            </a:r>
            <a:r>
              <a:rPr lang="vi-VN" altLang="en-US">
                <a:latin typeface="Calibri" panose="020F0502020204030204" pitchFamily="34" charset="0"/>
              </a:rPr>
              <a:t>ư</a:t>
            </a:r>
            <a:r>
              <a:rPr lang="en-US" altLang="en-US">
                <a:latin typeface="Calibri" panose="020F0502020204030204" pitchFamily="34" charset="0"/>
              </a:rPr>
              <a:t>ợc chuẩn hóa theo ch</a:t>
            </a:r>
            <a:r>
              <a:rPr lang="vi-VN" altLang="en-US">
                <a:latin typeface="Calibri" panose="020F0502020204030204" pitchFamily="34" charset="0"/>
              </a:rPr>
              <a:t>ươ</a:t>
            </a:r>
            <a:r>
              <a:rPr lang="en-US" altLang="en-US">
                <a:latin typeface="Calibri" panose="020F0502020204030204" pitchFamily="34" charset="0"/>
              </a:rPr>
              <a:t>ng trình chuẩn hóa HbA1C quốc gia) </a:t>
            </a:r>
            <a:r>
              <a:rPr lang="en-US" altLang="en-US" b="1" i="1">
                <a:latin typeface="Calibri" panose="020F0502020204030204" pitchFamily="34" charset="0"/>
              </a:rPr>
              <a:t>HOẶC</a:t>
            </a:r>
          </a:p>
          <a:p>
            <a:pPr marL="609600" indent="-609600" eaLnBrk="1" hangingPunct="1">
              <a:lnSpc>
                <a:spcPct val="150000"/>
              </a:lnSpc>
              <a:spcBef>
                <a:spcPts val="0"/>
              </a:spcBef>
              <a:buFontTx/>
              <a:buAutoNum type="arabicPeriod"/>
            </a:pPr>
            <a:r>
              <a:rPr lang="en-US" altLang="en-US">
                <a:latin typeface="Calibri" panose="020F0502020204030204" pitchFamily="34" charset="0"/>
              </a:rPr>
              <a:t>ĐH đói ≥126 mg/dL (7.0 mmol/L) (nhịn ăn ≥ 8h) </a:t>
            </a:r>
            <a:r>
              <a:rPr lang="en-US" altLang="en-US" b="1" i="1" u="sng">
                <a:latin typeface="Calibri" panose="020F0502020204030204" pitchFamily="34" charset="0"/>
              </a:rPr>
              <a:t>HOẶC</a:t>
            </a:r>
          </a:p>
          <a:p>
            <a:pPr marL="609600" indent="-609600" eaLnBrk="1" hangingPunct="1">
              <a:lnSpc>
                <a:spcPct val="150000"/>
              </a:lnSpc>
              <a:spcBef>
                <a:spcPts val="0"/>
              </a:spcBef>
              <a:buFontTx/>
              <a:buAutoNum type="arabicPeriod"/>
            </a:pPr>
            <a:r>
              <a:rPr lang="en-US" altLang="en-US">
                <a:latin typeface="Calibri" panose="020F0502020204030204" pitchFamily="34" charset="0"/>
              </a:rPr>
              <a:t>ĐH 2h sau NP dung nạp glucose ≥200mg/dL (11.1 mmol/L) </a:t>
            </a:r>
            <a:r>
              <a:rPr lang="en-US" altLang="en-US" b="1" i="1">
                <a:latin typeface="Calibri" panose="020F0502020204030204" pitchFamily="34" charset="0"/>
              </a:rPr>
              <a:t>HOẶC</a:t>
            </a:r>
          </a:p>
          <a:p>
            <a:pPr marL="609600" indent="-609600" eaLnBrk="1" hangingPunct="1">
              <a:lnSpc>
                <a:spcPct val="150000"/>
              </a:lnSpc>
              <a:spcBef>
                <a:spcPts val="0"/>
              </a:spcBef>
              <a:buFontTx/>
              <a:buAutoNum type="arabicPeriod"/>
            </a:pPr>
            <a:r>
              <a:rPr lang="en-US" altLang="en-US">
                <a:latin typeface="Calibri" panose="020F0502020204030204" pitchFamily="34" charset="0"/>
              </a:rPr>
              <a:t>Có triệu chứng của tăng ĐH + một mẫu ĐH </a:t>
            </a:r>
            <a:r>
              <a:rPr lang="en-US" altLang="en-US"/>
              <a:t>t</a:t>
            </a:r>
            <a:r>
              <a:rPr lang="en-US" altLang="en-US">
                <a:latin typeface="Calibri" panose="020F0502020204030204" pitchFamily="34" charset="0"/>
              </a:rPr>
              <a:t>ương bất kỳ ≥200mg/dL (11.1 mmol/L). </a:t>
            </a:r>
          </a:p>
          <a:p>
            <a:pPr marL="609600" indent="-609600" eaLnBrk="1" hangingPunct="1">
              <a:lnSpc>
                <a:spcPct val="150000"/>
              </a:lnSpc>
              <a:spcBef>
                <a:spcPts val="0"/>
              </a:spcBef>
              <a:buFont typeface="Arial" panose="020B0604020202020204" pitchFamily="34" charset="0"/>
              <a:buNone/>
            </a:pPr>
            <a:r>
              <a:rPr lang="en-US" altLang="en-US">
                <a:solidFill>
                  <a:srgbClr val="C00000"/>
                </a:solidFill>
                <a:latin typeface="Calibri" panose="020F0502020204030204" pitchFamily="34" charset="0"/>
                <a:cs typeface="Calibri" panose="020F0502020204030204" pitchFamily="34" charset="0"/>
              </a:rPr>
              <a:t> </a:t>
            </a:r>
            <a:r>
              <a:rPr lang="en-US" altLang="en-US" b="1">
                <a:solidFill>
                  <a:srgbClr val="C00000"/>
                </a:solidFill>
                <a:latin typeface="Calibri" panose="020F0502020204030204" pitchFamily="34" charset="0"/>
                <a:cs typeface="Calibri" panose="020F0502020204030204" pitchFamily="34" charset="0"/>
              </a:rPr>
              <a:t>Trong trường hợp không có triệu chứng lâm sàng rõ ràng, tiêu chuẩn 1-3 nên được lập lại để chẩn đoán xác định</a:t>
            </a:r>
            <a:endParaRPr lang="en-US" altLang="en-US" b="1">
              <a:solidFill>
                <a:srgbClr val="C00000"/>
              </a:solidFill>
              <a:latin typeface="Calibri" panose="020F0502020204030204" pitchFamily="34" charset="0"/>
              <a:cs typeface="Calibri" panose="020F0502020204030204" pitchFamily="34" charset="0"/>
              <a:sym typeface="Symbol" panose="05050102010706020507" pitchFamily="18" charset="2"/>
            </a:endParaRPr>
          </a:p>
        </p:txBody>
      </p:sp>
      <p:grpSp>
        <p:nvGrpSpPr>
          <p:cNvPr id="33797" name="Group 4">
            <a:extLst>
              <a:ext uri="{FF2B5EF4-FFF2-40B4-BE49-F238E27FC236}">
                <a16:creationId xmlns:a16="http://schemas.microsoft.com/office/drawing/2014/main" id="{6562572D-96F4-4A15-87A9-5665B78D2D1D}"/>
              </a:ext>
            </a:extLst>
          </p:cNvPr>
          <p:cNvGrpSpPr>
            <a:grpSpLocks/>
          </p:cNvGrpSpPr>
          <p:nvPr/>
        </p:nvGrpSpPr>
        <p:grpSpPr bwMode="auto">
          <a:xfrm>
            <a:off x="-38100" y="1219200"/>
            <a:ext cx="9182100" cy="609600"/>
            <a:chOff x="413" y="960"/>
            <a:chExt cx="4615" cy="337"/>
          </a:xfrm>
        </p:grpSpPr>
        <p:grpSp>
          <p:nvGrpSpPr>
            <p:cNvPr id="33798" name="Group 5">
              <a:extLst>
                <a:ext uri="{FF2B5EF4-FFF2-40B4-BE49-F238E27FC236}">
                  <a16:creationId xmlns:a16="http://schemas.microsoft.com/office/drawing/2014/main" id="{94E82DB6-D30C-4C68-8DCB-C0065A2EC4BF}"/>
                </a:ext>
              </a:extLst>
            </p:cNvPr>
            <p:cNvGrpSpPr>
              <a:grpSpLocks/>
            </p:cNvGrpSpPr>
            <p:nvPr/>
          </p:nvGrpSpPr>
          <p:grpSpPr bwMode="auto">
            <a:xfrm>
              <a:off x="474" y="960"/>
              <a:ext cx="4554" cy="319"/>
              <a:chOff x="518" y="626"/>
              <a:chExt cx="4554" cy="319"/>
            </a:xfrm>
          </p:grpSpPr>
          <p:grpSp>
            <p:nvGrpSpPr>
              <p:cNvPr id="33800" name="Group 6">
                <a:extLst>
                  <a:ext uri="{FF2B5EF4-FFF2-40B4-BE49-F238E27FC236}">
                    <a16:creationId xmlns:a16="http://schemas.microsoft.com/office/drawing/2014/main" id="{DB88463E-3BD8-4479-9C40-245C6CD23D62}"/>
                  </a:ext>
                </a:extLst>
              </p:cNvPr>
              <p:cNvGrpSpPr>
                <a:grpSpLocks/>
              </p:cNvGrpSpPr>
              <p:nvPr/>
            </p:nvGrpSpPr>
            <p:grpSpPr bwMode="auto">
              <a:xfrm>
                <a:off x="602" y="762"/>
                <a:ext cx="4470" cy="183"/>
                <a:chOff x="602" y="762"/>
                <a:chExt cx="4470" cy="183"/>
              </a:xfrm>
            </p:grpSpPr>
            <p:grpSp>
              <p:nvGrpSpPr>
                <p:cNvPr id="33802" name="Group 7">
                  <a:extLst>
                    <a:ext uri="{FF2B5EF4-FFF2-40B4-BE49-F238E27FC236}">
                      <a16:creationId xmlns:a16="http://schemas.microsoft.com/office/drawing/2014/main" id="{5AC1A7DD-98C5-48B3-BCAC-7A0B80BCE9A0}"/>
                    </a:ext>
                  </a:extLst>
                </p:cNvPr>
                <p:cNvGrpSpPr>
                  <a:grpSpLocks/>
                </p:cNvGrpSpPr>
                <p:nvPr/>
              </p:nvGrpSpPr>
              <p:grpSpPr bwMode="auto">
                <a:xfrm>
                  <a:off x="650" y="762"/>
                  <a:ext cx="4422" cy="69"/>
                  <a:chOff x="650" y="762"/>
                  <a:chExt cx="4422" cy="69"/>
                </a:xfrm>
              </p:grpSpPr>
              <p:sp>
                <p:nvSpPr>
                  <p:cNvPr id="33806" name="Rectangle 8">
                    <a:extLst>
                      <a:ext uri="{FF2B5EF4-FFF2-40B4-BE49-F238E27FC236}">
                        <a16:creationId xmlns:a16="http://schemas.microsoft.com/office/drawing/2014/main" id="{851F0238-D04E-4CE8-8266-C0D03FBE6F91}"/>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33807" name="Rectangle 9">
                    <a:extLst>
                      <a:ext uri="{FF2B5EF4-FFF2-40B4-BE49-F238E27FC236}">
                        <a16:creationId xmlns:a16="http://schemas.microsoft.com/office/drawing/2014/main" id="{A3E9A1AA-4968-477A-986A-C156047E6F0C}"/>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33803" name="Group 10">
                  <a:extLst>
                    <a:ext uri="{FF2B5EF4-FFF2-40B4-BE49-F238E27FC236}">
                      <a16:creationId xmlns:a16="http://schemas.microsoft.com/office/drawing/2014/main" id="{A582FE73-8E1F-4F41-A99F-9CFE901598BB}"/>
                    </a:ext>
                  </a:extLst>
                </p:cNvPr>
                <p:cNvGrpSpPr>
                  <a:grpSpLocks/>
                </p:cNvGrpSpPr>
                <p:nvPr/>
              </p:nvGrpSpPr>
              <p:grpSpPr bwMode="auto">
                <a:xfrm>
                  <a:off x="602" y="772"/>
                  <a:ext cx="4466" cy="173"/>
                  <a:chOff x="602" y="772"/>
                  <a:chExt cx="4466" cy="173"/>
                </a:xfrm>
              </p:grpSpPr>
              <p:sp>
                <p:nvSpPr>
                  <p:cNvPr id="33804" name="Rectangle 11">
                    <a:extLst>
                      <a:ext uri="{FF2B5EF4-FFF2-40B4-BE49-F238E27FC236}">
                        <a16:creationId xmlns:a16="http://schemas.microsoft.com/office/drawing/2014/main" id="{7779104F-946C-4E55-B295-C8919BBB06D1}"/>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33805" name="Picture 12" descr="gold_bar">
                    <a:extLst>
                      <a:ext uri="{FF2B5EF4-FFF2-40B4-BE49-F238E27FC236}">
                        <a16:creationId xmlns:a16="http://schemas.microsoft.com/office/drawing/2014/main" id="{7F36FD31-D6FB-4BEC-8720-0C139FA2D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3801" name="Picture 13" descr="forest">
                <a:extLst>
                  <a:ext uri="{FF2B5EF4-FFF2-40B4-BE49-F238E27FC236}">
                    <a16:creationId xmlns:a16="http://schemas.microsoft.com/office/drawing/2014/main" id="{E4B438DA-D787-40AA-A239-3268B2885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3799" name="Picture 14" descr="BD10265_">
              <a:extLst>
                <a:ext uri="{FF2B5EF4-FFF2-40B4-BE49-F238E27FC236}">
                  <a16:creationId xmlns:a16="http://schemas.microsoft.com/office/drawing/2014/main" id="{29FA4CF4-D831-44B5-BDB5-4D01AE37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A8444EB-CA44-486F-A71A-4CC6FDC897DC}"/>
              </a:ext>
            </a:extLst>
          </p:cNvPr>
          <p:cNvSpPr>
            <a:spLocks noGrp="1" noChangeArrowheads="1"/>
          </p:cNvSpPr>
          <p:nvPr>
            <p:ph type="title"/>
          </p:nvPr>
        </p:nvSpPr>
        <p:spPr>
          <a:xfrm>
            <a:off x="883094" y="232156"/>
            <a:ext cx="7181850"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CHẨN ĐOÁN</a:t>
            </a:r>
          </a:p>
        </p:txBody>
      </p:sp>
      <p:sp>
        <p:nvSpPr>
          <p:cNvPr id="35843" name="Rectangle 3">
            <a:extLst>
              <a:ext uri="{FF2B5EF4-FFF2-40B4-BE49-F238E27FC236}">
                <a16:creationId xmlns:a16="http://schemas.microsoft.com/office/drawing/2014/main" id="{A08E6F23-2C59-439A-A8B2-F13EF4B23262}"/>
              </a:ext>
            </a:extLst>
          </p:cNvPr>
          <p:cNvSpPr>
            <a:spLocks noGrp="1" noChangeArrowheads="1"/>
          </p:cNvSpPr>
          <p:nvPr>
            <p:ph idx="1"/>
          </p:nvPr>
        </p:nvSpPr>
        <p:spPr>
          <a:xfrm>
            <a:off x="397763" y="1529907"/>
            <a:ext cx="5016955" cy="722334"/>
          </a:xfrm>
        </p:spPr>
        <p:txBody>
          <a:bodyPr/>
          <a:lstStyle/>
          <a:p>
            <a:pPr eaLnBrk="1" hangingPunct="1">
              <a:lnSpc>
                <a:spcPct val="150000"/>
              </a:lnSpc>
            </a:pPr>
            <a:r>
              <a:rPr lang="en-US" altLang="en-US" sz="2800" b="1" u="sng">
                <a:solidFill>
                  <a:srgbClr val="C00000"/>
                </a:solidFill>
                <a:latin typeface="Calibri" panose="020F0502020204030204" pitchFamily="34" charset="0"/>
                <a:cs typeface="Calibri" panose="020F0502020204030204" pitchFamily="34" charset="0"/>
              </a:rPr>
              <a:t>Phân độ nặng</a:t>
            </a:r>
          </a:p>
        </p:txBody>
      </p:sp>
      <p:grpSp>
        <p:nvGrpSpPr>
          <p:cNvPr id="35845" name="Group 4">
            <a:extLst>
              <a:ext uri="{FF2B5EF4-FFF2-40B4-BE49-F238E27FC236}">
                <a16:creationId xmlns:a16="http://schemas.microsoft.com/office/drawing/2014/main" id="{74F0F956-D07A-483B-A23E-520D436DF7A3}"/>
              </a:ext>
            </a:extLst>
          </p:cNvPr>
          <p:cNvGrpSpPr>
            <a:grpSpLocks/>
          </p:cNvGrpSpPr>
          <p:nvPr/>
        </p:nvGrpSpPr>
        <p:grpSpPr bwMode="auto">
          <a:xfrm>
            <a:off x="-38100" y="1230086"/>
            <a:ext cx="9182100" cy="609600"/>
            <a:chOff x="413" y="960"/>
            <a:chExt cx="4615" cy="337"/>
          </a:xfrm>
        </p:grpSpPr>
        <p:grpSp>
          <p:nvGrpSpPr>
            <p:cNvPr id="35846" name="Group 5">
              <a:extLst>
                <a:ext uri="{FF2B5EF4-FFF2-40B4-BE49-F238E27FC236}">
                  <a16:creationId xmlns:a16="http://schemas.microsoft.com/office/drawing/2014/main" id="{63E3741E-D6B1-406E-8C2F-6A7403204AA4}"/>
                </a:ext>
              </a:extLst>
            </p:cNvPr>
            <p:cNvGrpSpPr>
              <a:grpSpLocks/>
            </p:cNvGrpSpPr>
            <p:nvPr/>
          </p:nvGrpSpPr>
          <p:grpSpPr bwMode="auto">
            <a:xfrm>
              <a:off x="474" y="960"/>
              <a:ext cx="4554" cy="319"/>
              <a:chOff x="518" y="626"/>
              <a:chExt cx="4554" cy="319"/>
            </a:xfrm>
          </p:grpSpPr>
          <p:grpSp>
            <p:nvGrpSpPr>
              <p:cNvPr id="35848" name="Group 6">
                <a:extLst>
                  <a:ext uri="{FF2B5EF4-FFF2-40B4-BE49-F238E27FC236}">
                    <a16:creationId xmlns:a16="http://schemas.microsoft.com/office/drawing/2014/main" id="{B50902CA-C9D0-4208-AA32-59A03E11ECE9}"/>
                  </a:ext>
                </a:extLst>
              </p:cNvPr>
              <p:cNvGrpSpPr>
                <a:grpSpLocks/>
              </p:cNvGrpSpPr>
              <p:nvPr/>
            </p:nvGrpSpPr>
            <p:grpSpPr bwMode="auto">
              <a:xfrm>
                <a:off x="602" y="762"/>
                <a:ext cx="4470" cy="183"/>
                <a:chOff x="602" y="762"/>
                <a:chExt cx="4470" cy="183"/>
              </a:xfrm>
            </p:grpSpPr>
            <p:grpSp>
              <p:nvGrpSpPr>
                <p:cNvPr id="35850" name="Group 7">
                  <a:extLst>
                    <a:ext uri="{FF2B5EF4-FFF2-40B4-BE49-F238E27FC236}">
                      <a16:creationId xmlns:a16="http://schemas.microsoft.com/office/drawing/2014/main" id="{512CD75C-F2EA-47C2-B1D6-0BEB46D14144}"/>
                    </a:ext>
                  </a:extLst>
                </p:cNvPr>
                <p:cNvGrpSpPr>
                  <a:grpSpLocks/>
                </p:cNvGrpSpPr>
                <p:nvPr/>
              </p:nvGrpSpPr>
              <p:grpSpPr bwMode="auto">
                <a:xfrm>
                  <a:off x="650" y="762"/>
                  <a:ext cx="4422" cy="69"/>
                  <a:chOff x="650" y="762"/>
                  <a:chExt cx="4422" cy="69"/>
                </a:xfrm>
              </p:grpSpPr>
              <p:sp>
                <p:nvSpPr>
                  <p:cNvPr id="35854" name="Rectangle 8">
                    <a:extLst>
                      <a:ext uri="{FF2B5EF4-FFF2-40B4-BE49-F238E27FC236}">
                        <a16:creationId xmlns:a16="http://schemas.microsoft.com/office/drawing/2014/main" id="{C0F425C6-256E-4089-AA4B-4B9FBA12C23F}"/>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35855" name="Rectangle 9">
                    <a:extLst>
                      <a:ext uri="{FF2B5EF4-FFF2-40B4-BE49-F238E27FC236}">
                        <a16:creationId xmlns:a16="http://schemas.microsoft.com/office/drawing/2014/main" id="{4B8E6D83-702E-440C-BF2C-4268C8A70384}"/>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35851" name="Group 10">
                  <a:extLst>
                    <a:ext uri="{FF2B5EF4-FFF2-40B4-BE49-F238E27FC236}">
                      <a16:creationId xmlns:a16="http://schemas.microsoft.com/office/drawing/2014/main" id="{5B1D8855-1A20-483F-832A-CD6D1CC66FCC}"/>
                    </a:ext>
                  </a:extLst>
                </p:cNvPr>
                <p:cNvGrpSpPr>
                  <a:grpSpLocks/>
                </p:cNvGrpSpPr>
                <p:nvPr/>
              </p:nvGrpSpPr>
              <p:grpSpPr bwMode="auto">
                <a:xfrm>
                  <a:off x="602" y="772"/>
                  <a:ext cx="4466" cy="173"/>
                  <a:chOff x="602" y="772"/>
                  <a:chExt cx="4466" cy="173"/>
                </a:xfrm>
              </p:grpSpPr>
              <p:sp>
                <p:nvSpPr>
                  <p:cNvPr id="35852" name="Rectangle 11">
                    <a:extLst>
                      <a:ext uri="{FF2B5EF4-FFF2-40B4-BE49-F238E27FC236}">
                        <a16:creationId xmlns:a16="http://schemas.microsoft.com/office/drawing/2014/main" id="{214685CD-07E5-412F-9D6C-EAFE230298FA}"/>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35853" name="Picture 12" descr="gold_bar">
                    <a:extLst>
                      <a:ext uri="{FF2B5EF4-FFF2-40B4-BE49-F238E27FC236}">
                        <a16:creationId xmlns:a16="http://schemas.microsoft.com/office/drawing/2014/main" id="{F7309EA9-735C-4B23-80C2-42634249D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5849" name="Picture 13" descr="forest">
                <a:extLst>
                  <a:ext uri="{FF2B5EF4-FFF2-40B4-BE49-F238E27FC236}">
                    <a16:creationId xmlns:a16="http://schemas.microsoft.com/office/drawing/2014/main" id="{3A82A6F6-553E-4F66-8433-6268A6D18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5847" name="Picture 14" descr="BD10265_">
              <a:extLst>
                <a:ext uri="{FF2B5EF4-FFF2-40B4-BE49-F238E27FC236}">
                  <a16:creationId xmlns:a16="http://schemas.microsoft.com/office/drawing/2014/main" id="{9E8B88B8-EF83-4203-975A-0621E4824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2" name="Table 1">
            <a:extLst>
              <a:ext uri="{FF2B5EF4-FFF2-40B4-BE49-F238E27FC236}">
                <a16:creationId xmlns:a16="http://schemas.microsoft.com/office/drawing/2014/main" id="{39EED243-A334-4694-BB55-5E6F2D77878F}"/>
              </a:ext>
            </a:extLst>
          </p:cNvPr>
          <p:cNvGraphicFramePr>
            <a:graphicFrameLocks noGrp="1"/>
          </p:cNvGraphicFramePr>
          <p:nvPr>
            <p:extLst>
              <p:ext uri="{D42A27DB-BD31-4B8C-83A1-F6EECF244321}">
                <p14:modId xmlns:p14="http://schemas.microsoft.com/office/powerpoint/2010/main" val="2416398347"/>
              </p:ext>
            </p:extLst>
          </p:nvPr>
        </p:nvGraphicFramePr>
        <p:xfrm>
          <a:off x="0" y="2407484"/>
          <a:ext cx="9122229" cy="4123944"/>
        </p:xfrm>
        <a:graphic>
          <a:graphicData uri="http://schemas.openxmlformats.org/drawingml/2006/table">
            <a:tbl>
              <a:tblPr firstRow="1" firstCol="1" bandRow="1">
                <a:tableStyleId>{5C22544A-7EE6-4342-B048-85BDC9FD1C3A}</a:tableStyleId>
              </a:tblPr>
              <a:tblGrid>
                <a:gridCol w="615837">
                  <a:extLst>
                    <a:ext uri="{9D8B030D-6E8A-4147-A177-3AD203B41FA5}">
                      <a16:colId xmlns:a16="http://schemas.microsoft.com/office/drawing/2014/main" val="2648534708"/>
                    </a:ext>
                  </a:extLst>
                </a:gridCol>
                <a:gridCol w="3702622">
                  <a:extLst>
                    <a:ext uri="{9D8B030D-6E8A-4147-A177-3AD203B41FA5}">
                      <a16:colId xmlns:a16="http://schemas.microsoft.com/office/drawing/2014/main" val="62159048"/>
                    </a:ext>
                  </a:extLst>
                </a:gridCol>
                <a:gridCol w="4803770">
                  <a:extLst>
                    <a:ext uri="{9D8B030D-6E8A-4147-A177-3AD203B41FA5}">
                      <a16:colId xmlns:a16="http://schemas.microsoft.com/office/drawing/2014/main" val="1708906980"/>
                    </a:ext>
                  </a:extLst>
                </a:gridCol>
              </a:tblGrid>
              <a:tr h="0">
                <a:tc>
                  <a:txBody>
                    <a:bodyPr/>
                    <a:lstStyle/>
                    <a:p>
                      <a:pPr marL="0" marR="0" indent="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Độ</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indent="10795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Biểu hiện</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indent="10795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Xử trí</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293378481"/>
                  </a:ext>
                </a:extLst>
              </a:tr>
              <a:tr h="0">
                <a:tc>
                  <a:txBody>
                    <a:bodyPr/>
                    <a:lstStyle/>
                    <a:p>
                      <a:pPr marL="0" marR="0" indent="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1</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l">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 Tăng ĐH, đường niệu (+)</a:t>
                      </a:r>
                    </a:p>
                    <a:p>
                      <a:pPr marL="0" marR="0" indent="0" algn="l">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 Lâm sàng 4 nhiều </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just">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Lần đầu cần nhập viện để hướng dẫn cách ăn uống, chăm sóc, theo dõi và điều trị, BS chỉnh liều </a:t>
                      </a:r>
                      <a:r>
                        <a:rPr lang="en-US" sz="2000">
                          <a:effectLst/>
                          <a:latin typeface="Calibri" panose="020F0502020204030204" pitchFamily="34" charset="0"/>
                          <a:cs typeface="Calibri" panose="020F0502020204030204" pitchFamily="34" charset="0"/>
                        </a:rPr>
                        <a:t>chích insulin </a:t>
                      </a:r>
                      <a:r>
                        <a:rPr lang="vi-VN" sz="2000">
                          <a:solidFill>
                            <a:srgbClr val="00B050"/>
                          </a:solidFill>
                          <a:effectLst/>
                          <a:latin typeface="Calibri" panose="020F0502020204030204" pitchFamily="34" charset="0"/>
                          <a:cs typeface="Calibri" panose="020F0502020204030204" pitchFamily="34" charset="0"/>
                        </a:rPr>
                        <a:t>(t</a:t>
                      </a:r>
                      <a:r>
                        <a:rPr lang="en-US" sz="2000">
                          <a:solidFill>
                            <a:srgbClr val="00B050"/>
                          </a:solidFill>
                          <a:latin typeface="Calibri" panose="020F0502020204030204" pitchFamily="34" charset="0"/>
                          <a:cs typeface="Calibri" panose="020F0502020204030204" pitchFamily="34" charset="0"/>
                        </a:rPr>
                        <a:t>heo dõi ĐH q6-</a:t>
                      </a:r>
                      <a:r>
                        <a:rPr lang="vi-VN" sz="2000">
                          <a:solidFill>
                            <a:srgbClr val="00B050"/>
                          </a:solidFill>
                          <a:latin typeface="Calibri" panose="020F0502020204030204" pitchFamily="34" charset="0"/>
                          <a:cs typeface="Calibri" panose="020F0502020204030204" pitchFamily="34" charset="0"/>
                        </a:rPr>
                        <a:t>12h)</a:t>
                      </a:r>
                      <a:r>
                        <a:rPr lang="en-US" sz="2000">
                          <a:effectLst/>
                          <a:latin typeface="Calibri" panose="020F0502020204030204" pitchFamily="34" charset="0"/>
                          <a:cs typeface="Calibri" panose="020F0502020204030204" pitchFamily="34" charset="0"/>
                        </a:rPr>
                        <a:t>.</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79445270"/>
                  </a:ext>
                </a:extLst>
              </a:tr>
              <a:tr h="0">
                <a:tc>
                  <a:txBody>
                    <a:bodyPr/>
                    <a:lstStyle/>
                    <a:p>
                      <a:pPr marL="0" marR="0" indent="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2</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l">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Thêm: </a:t>
                      </a:r>
                      <a:r>
                        <a:rPr lang="vi-VN" sz="2000">
                          <a:effectLst/>
                          <a:latin typeface="calibri" panose="020F0502020204030204" pitchFamily="34" charset="0"/>
                          <a:cs typeface="calibri" panose="020F0502020204030204" pitchFamily="34" charset="0"/>
                        </a:rPr>
                        <a:t>↑ </a:t>
                      </a:r>
                      <a:r>
                        <a:rPr lang="en-US" sz="2000">
                          <a:effectLst/>
                          <a:latin typeface="calibri" panose="020F0502020204030204" pitchFamily="34" charset="0"/>
                          <a:cs typeface="calibri" panose="020F0502020204030204" pitchFamily="34" charset="0"/>
                        </a:rPr>
                        <a:t>ceton máu, ceton niệu </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just">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Nhập viện theo dõi sát </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476201433"/>
                  </a:ext>
                </a:extLst>
              </a:tr>
              <a:tr h="0">
                <a:tc>
                  <a:txBody>
                    <a:bodyPr/>
                    <a:lstStyle/>
                    <a:p>
                      <a:pPr marL="0" marR="0" indent="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3</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l">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Thêm:</a:t>
                      </a:r>
                    </a:p>
                    <a:p>
                      <a:pPr marL="342900" marR="0" indent="-342900" algn="l">
                        <a:lnSpc>
                          <a:spcPct val="115000"/>
                        </a:lnSpc>
                        <a:spcBef>
                          <a:spcPts val="0"/>
                        </a:spcBef>
                        <a:spcAft>
                          <a:spcPts val="0"/>
                        </a:spcAft>
                        <a:buFontTx/>
                        <a:buChar char="-"/>
                      </a:pPr>
                      <a:r>
                        <a:rPr lang="vi-VN" sz="2000">
                          <a:effectLst/>
                          <a:latin typeface="calibri" panose="020F0502020204030204" pitchFamily="34" charset="0"/>
                          <a:cs typeface="calibri" panose="020F0502020204030204" pitchFamily="34" charset="0"/>
                        </a:rPr>
                        <a:t>T</a:t>
                      </a:r>
                      <a:r>
                        <a:rPr lang="en-US" sz="2000">
                          <a:effectLst/>
                          <a:latin typeface="calibri" panose="020F0502020204030204" pitchFamily="34" charset="0"/>
                          <a:cs typeface="calibri" panose="020F0502020204030204" pitchFamily="34" charset="0"/>
                        </a:rPr>
                        <a:t>oan máu, thở nhanh, thở mệt</a:t>
                      </a:r>
                      <a:endParaRPr lang="vi-VN" sz="2000">
                        <a:effectLst/>
                        <a:latin typeface="calibri" panose="020F0502020204030204" pitchFamily="34" charset="0"/>
                        <a:cs typeface="calibri" panose="020F0502020204030204" pitchFamily="34" charset="0"/>
                      </a:endParaRPr>
                    </a:p>
                    <a:p>
                      <a:pPr marL="342900" marR="0" indent="-342900" algn="l">
                        <a:lnSpc>
                          <a:spcPct val="115000"/>
                        </a:lnSpc>
                        <a:spcBef>
                          <a:spcPts val="0"/>
                        </a:spcBef>
                        <a:spcAft>
                          <a:spcPts val="0"/>
                        </a:spcAft>
                        <a:buFontTx/>
                        <a:buChar char="-"/>
                      </a:pPr>
                      <a:r>
                        <a:rPr lang="en-US" sz="2000">
                          <a:effectLst/>
                          <a:latin typeface="calibri" panose="020F0502020204030204" pitchFamily="34" charset="0"/>
                          <a:cs typeface="calibri" panose="020F0502020204030204" pitchFamily="34" charset="0"/>
                        </a:rPr>
                        <a:t>HCO3- &lt; 15mEq/L</a:t>
                      </a:r>
                      <a:r>
                        <a:rPr lang="vi-VN" sz="2000">
                          <a:effectLst/>
                          <a:latin typeface="calibri" panose="020F0502020204030204" pitchFamily="34" charset="0"/>
                          <a:cs typeface="calibri" panose="020F0502020204030204" pitchFamily="34" charset="0"/>
                        </a:rPr>
                        <a:t>, </a:t>
                      </a:r>
                      <a:r>
                        <a:rPr lang="en-US" sz="2000">
                          <a:effectLst/>
                          <a:latin typeface="calibri" panose="020F0502020204030204" pitchFamily="34" charset="0"/>
                          <a:cs typeface="calibri" panose="020F0502020204030204" pitchFamily="34" charset="0"/>
                        </a:rPr>
                        <a:t>pH &lt; 7,3</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rowSpan="2">
                  <a:txBody>
                    <a:bodyPr/>
                    <a:lstStyle/>
                    <a:p>
                      <a:pPr marL="0" marR="0" indent="0" algn="just">
                        <a:lnSpc>
                          <a:spcPct val="115000"/>
                        </a:lnSpc>
                        <a:spcBef>
                          <a:spcPts val="0"/>
                        </a:spcBef>
                        <a:spcAft>
                          <a:spcPts val="0"/>
                        </a:spcAft>
                      </a:pPr>
                      <a:r>
                        <a:rPr lang="en-US" sz="2000">
                          <a:effectLst/>
                          <a:highlight>
                            <a:srgbClr val="FFFF00"/>
                          </a:highlight>
                          <a:latin typeface="calibri" panose="020F0502020204030204" pitchFamily="34" charset="0"/>
                          <a:cs typeface="calibri" panose="020F0502020204030204" pitchFamily="34" charset="0"/>
                        </a:rPr>
                        <a:t>-Nhập ICU </a:t>
                      </a:r>
                    </a:p>
                    <a:p>
                      <a:pPr marL="0" marR="0" indent="0" algn="just">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-Truyền insulin liên tục để phục hồi toan máu </a:t>
                      </a:r>
                    </a:p>
                    <a:p>
                      <a:pPr marL="0" marR="0" indent="0" algn="just">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-Độ 3, 4 dễ gây phù não; do ban đầu đường/máu tăng </a:t>
                      </a:r>
                      <a:r>
                        <a:rPr lang="en-US" sz="2000">
                          <a:effectLst/>
                          <a:latin typeface="calibri" panose="020F0502020204030204" pitchFamily="34" charset="0"/>
                          <a:cs typeface="calibri" panose="020F0502020204030204" pitchFamily="34" charset="0"/>
                          <a:sym typeface="Wingdings" panose="05000000000000000000" pitchFamily="2" charset="2"/>
                        </a:rPr>
                        <a:t></a:t>
                      </a:r>
                      <a:r>
                        <a:rPr lang="en-US" sz="2000">
                          <a:effectLst/>
                          <a:latin typeface="calibri" panose="020F0502020204030204" pitchFamily="34" charset="0"/>
                          <a:cs typeface="calibri" panose="020F0502020204030204" pitchFamily="34" charset="0"/>
                        </a:rPr>
                        <a:t>đường/não tăng. Khi chích insulin </a:t>
                      </a:r>
                      <a:r>
                        <a:rPr lang="vi-VN" sz="2000">
                          <a:effectLst/>
                          <a:latin typeface="calibri" panose="020F0502020204030204" pitchFamily="34" charset="0"/>
                          <a:cs typeface="calibri" panose="020F0502020204030204" pitchFamily="34" charset="0"/>
                        </a:rPr>
                        <a:t>Tx </a:t>
                      </a:r>
                      <a:r>
                        <a:rPr lang="en-US" sz="2000">
                          <a:effectLst/>
                          <a:latin typeface="calibri" panose="020F0502020204030204" pitchFamily="34" charset="0"/>
                          <a:cs typeface="calibri" panose="020F0502020204030204" pitchFamily="34" charset="0"/>
                        </a:rPr>
                        <a:t>toan máu thì đường/máu giảm đột ngột nhưng đường/não không giảm kịp nên kéo nước vào.</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912690178"/>
                  </a:ext>
                </a:extLst>
              </a:tr>
              <a:tr h="0">
                <a:tc>
                  <a:txBody>
                    <a:bodyPr/>
                    <a:lstStyle/>
                    <a:p>
                      <a:pPr marL="0" marR="0" indent="0" algn="ctr">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4</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indent="0" algn="l">
                        <a:lnSpc>
                          <a:spcPct val="115000"/>
                        </a:lnSpc>
                        <a:spcBef>
                          <a:spcPts val="0"/>
                        </a:spcBef>
                        <a:spcAft>
                          <a:spcPts val="0"/>
                        </a:spcAft>
                      </a:pPr>
                      <a:r>
                        <a:rPr lang="en-US" sz="2000">
                          <a:effectLst/>
                          <a:latin typeface="calibri" panose="020F0502020204030204" pitchFamily="34" charset="0"/>
                          <a:cs typeface="calibri" panose="020F0502020204030204" pitchFamily="34" charset="0"/>
                        </a:rPr>
                        <a:t>Nhiễm </a:t>
                      </a:r>
                      <a:r>
                        <a:rPr lang="vi-VN" sz="2000">
                          <a:effectLst/>
                          <a:latin typeface="calibri" panose="020F0502020204030204" pitchFamily="34" charset="0"/>
                          <a:cs typeface="calibri" panose="020F0502020204030204" pitchFamily="34" charset="0"/>
                        </a:rPr>
                        <a:t>ceton acid, RL tri giác</a:t>
                      </a:r>
                      <a:endParaRPr lang="en-US" sz="20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698092657"/>
                  </a:ext>
                </a:extLst>
              </a:tr>
            </a:tbl>
          </a:graphicData>
        </a:graphic>
      </p:graphicFrame>
      <p:sp>
        <p:nvSpPr>
          <p:cNvPr id="3" name="TextBox 2">
            <a:extLst>
              <a:ext uri="{FF2B5EF4-FFF2-40B4-BE49-F238E27FC236}">
                <a16:creationId xmlns:a16="http://schemas.microsoft.com/office/drawing/2014/main" id="{FD8E3215-1A45-4BA0-A16C-AB2DDEB36A64}"/>
              </a:ext>
            </a:extLst>
          </p:cNvPr>
          <p:cNvSpPr txBox="1"/>
          <p:nvPr/>
        </p:nvSpPr>
        <p:spPr>
          <a:xfrm>
            <a:off x="2998382" y="1748728"/>
            <a:ext cx="4586512"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vi-VN"/>
              <a:t>Nhớ: Đường →Ceton →toan CH →RLTG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C6D64A1-4637-4581-AF31-8BAF3FF72FB2}"/>
              </a:ext>
            </a:extLst>
          </p:cNvPr>
          <p:cNvSpPr>
            <a:spLocks noGrp="1" noChangeArrowheads="1"/>
          </p:cNvSpPr>
          <p:nvPr>
            <p:ph type="title"/>
          </p:nvPr>
        </p:nvSpPr>
        <p:spPr>
          <a:xfrm>
            <a:off x="1049339" y="322263"/>
            <a:ext cx="6940776"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ĐIỀU TRỊ</a:t>
            </a:r>
          </a:p>
        </p:txBody>
      </p:sp>
      <p:grpSp>
        <p:nvGrpSpPr>
          <p:cNvPr id="37892" name="Group 4">
            <a:extLst>
              <a:ext uri="{FF2B5EF4-FFF2-40B4-BE49-F238E27FC236}">
                <a16:creationId xmlns:a16="http://schemas.microsoft.com/office/drawing/2014/main" id="{02E21081-F52B-469D-94C8-2F9967284CA1}"/>
              </a:ext>
            </a:extLst>
          </p:cNvPr>
          <p:cNvGrpSpPr>
            <a:grpSpLocks/>
          </p:cNvGrpSpPr>
          <p:nvPr/>
        </p:nvGrpSpPr>
        <p:grpSpPr bwMode="auto">
          <a:xfrm>
            <a:off x="-38100" y="1219200"/>
            <a:ext cx="9182100" cy="609600"/>
            <a:chOff x="413" y="960"/>
            <a:chExt cx="4615" cy="337"/>
          </a:xfrm>
        </p:grpSpPr>
        <p:grpSp>
          <p:nvGrpSpPr>
            <p:cNvPr id="37895" name="Group 5">
              <a:extLst>
                <a:ext uri="{FF2B5EF4-FFF2-40B4-BE49-F238E27FC236}">
                  <a16:creationId xmlns:a16="http://schemas.microsoft.com/office/drawing/2014/main" id="{55020E78-94E4-4441-9C55-608A6A2975EC}"/>
                </a:ext>
              </a:extLst>
            </p:cNvPr>
            <p:cNvGrpSpPr>
              <a:grpSpLocks/>
            </p:cNvGrpSpPr>
            <p:nvPr/>
          </p:nvGrpSpPr>
          <p:grpSpPr bwMode="auto">
            <a:xfrm>
              <a:off x="474" y="960"/>
              <a:ext cx="4554" cy="319"/>
              <a:chOff x="518" y="626"/>
              <a:chExt cx="4554" cy="319"/>
            </a:xfrm>
          </p:grpSpPr>
          <p:grpSp>
            <p:nvGrpSpPr>
              <p:cNvPr id="37897" name="Group 6">
                <a:extLst>
                  <a:ext uri="{FF2B5EF4-FFF2-40B4-BE49-F238E27FC236}">
                    <a16:creationId xmlns:a16="http://schemas.microsoft.com/office/drawing/2014/main" id="{D61233D3-6438-4335-89C8-27ED80804C03}"/>
                  </a:ext>
                </a:extLst>
              </p:cNvPr>
              <p:cNvGrpSpPr>
                <a:grpSpLocks/>
              </p:cNvGrpSpPr>
              <p:nvPr/>
            </p:nvGrpSpPr>
            <p:grpSpPr bwMode="auto">
              <a:xfrm>
                <a:off x="602" y="762"/>
                <a:ext cx="4470" cy="183"/>
                <a:chOff x="602" y="762"/>
                <a:chExt cx="4470" cy="183"/>
              </a:xfrm>
            </p:grpSpPr>
            <p:grpSp>
              <p:nvGrpSpPr>
                <p:cNvPr id="37899" name="Group 7">
                  <a:extLst>
                    <a:ext uri="{FF2B5EF4-FFF2-40B4-BE49-F238E27FC236}">
                      <a16:creationId xmlns:a16="http://schemas.microsoft.com/office/drawing/2014/main" id="{03498EE9-7227-4B31-902A-B61A0D223332}"/>
                    </a:ext>
                  </a:extLst>
                </p:cNvPr>
                <p:cNvGrpSpPr>
                  <a:grpSpLocks/>
                </p:cNvGrpSpPr>
                <p:nvPr/>
              </p:nvGrpSpPr>
              <p:grpSpPr bwMode="auto">
                <a:xfrm>
                  <a:off x="650" y="762"/>
                  <a:ext cx="4422" cy="69"/>
                  <a:chOff x="650" y="762"/>
                  <a:chExt cx="4422" cy="69"/>
                </a:xfrm>
              </p:grpSpPr>
              <p:sp>
                <p:nvSpPr>
                  <p:cNvPr id="37903" name="Rectangle 8">
                    <a:extLst>
                      <a:ext uri="{FF2B5EF4-FFF2-40B4-BE49-F238E27FC236}">
                        <a16:creationId xmlns:a16="http://schemas.microsoft.com/office/drawing/2014/main" id="{4B23A08F-9195-4863-87EF-EB26F5D70F84}"/>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37904" name="Rectangle 9">
                    <a:extLst>
                      <a:ext uri="{FF2B5EF4-FFF2-40B4-BE49-F238E27FC236}">
                        <a16:creationId xmlns:a16="http://schemas.microsoft.com/office/drawing/2014/main" id="{45D9B197-22D2-4FEA-A16C-DFC7F1B4A0D7}"/>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37900" name="Group 10">
                  <a:extLst>
                    <a:ext uri="{FF2B5EF4-FFF2-40B4-BE49-F238E27FC236}">
                      <a16:creationId xmlns:a16="http://schemas.microsoft.com/office/drawing/2014/main" id="{A60F88F3-C24A-4981-AE02-B8666184B89A}"/>
                    </a:ext>
                  </a:extLst>
                </p:cNvPr>
                <p:cNvGrpSpPr>
                  <a:grpSpLocks/>
                </p:cNvGrpSpPr>
                <p:nvPr/>
              </p:nvGrpSpPr>
              <p:grpSpPr bwMode="auto">
                <a:xfrm>
                  <a:off x="602" y="772"/>
                  <a:ext cx="4466" cy="173"/>
                  <a:chOff x="602" y="772"/>
                  <a:chExt cx="4466" cy="173"/>
                </a:xfrm>
              </p:grpSpPr>
              <p:sp>
                <p:nvSpPr>
                  <p:cNvPr id="37901" name="Rectangle 11">
                    <a:extLst>
                      <a:ext uri="{FF2B5EF4-FFF2-40B4-BE49-F238E27FC236}">
                        <a16:creationId xmlns:a16="http://schemas.microsoft.com/office/drawing/2014/main" id="{C7EE20EA-708D-4152-8CB3-CF163D77461E}"/>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37902" name="Picture 12" descr="gold_bar">
                    <a:extLst>
                      <a:ext uri="{FF2B5EF4-FFF2-40B4-BE49-F238E27FC236}">
                        <a16:creationId xmlns:a16="http://schemas.microsoft.com/office/drawing/2014/main" id="{82A6C2AC-0FC7-49C5-ACFA-4A8E66F9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7898" name="Picture 13" descr="forest">
                <a:extLst>
                  <a:ext uri="{FF2B5EF4-FFF2-40B4-BE49-F238E27FC236}">
                    <a16:creationId xmlns:a16="http://schemas.microsoft.com/office/drawing/2014/main" id="{80C062D4-45BB-434E-A780-35CA3A5AE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896" name="Picture 14" descr="BD10265_">
              <a:extLst>
                <a:ext uri="{FF2B5EF4-FFF2-40B4-BE49-F238E27FC236}">
                  <a16:creationId xmlns:a16="http://schemas.microsoft.com/office/drawing/2014/main" id="{528E45A7-1671-4E94-A009-D5856C9FA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893" name="Picture 10" descr="Kết quả hình ảnh cho diabetes treatment">
            <a:extLst>
              <a:ext uri="{FF2B5EF4-FFF2-40B4-BE49-F238E27FC236}">
                <a16:creationId xmlns:a16="http://schemas.microsoft.com/office/drawing/2014/main" id="{C4511AF7-FB8E-4DA8-A663-941657838A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95" y="2094709"/>
            <a:ext cx="491172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2">
            <a:extLst>
              <a:ext uri="{FF2B5EF4-FFF2-40B4-BE49-F238E27FC236}">
                <a16:creationId xmlns:a16="http://schemas.microsoft.com/office/drawing/2014/main" id="{FE0B0A29-EC54-4CA6-9424-20F7300B7F8D}"/>
              </a:ext>
            </a:extLst>
          </p:cNvPr>
          <p:cNvSpPr txBox="1">
            <a:spLocks noChangeArrowheads="1"/>
          </p:cNvSpPr>
          <p:nvPr/>
        </p:nvSpPr>
        <p:spPr bwMode="auto">
          <a:xfrm>
            <a:off x="5543776" y="2364048"/>
            <a:ext cx="2540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r>
              <a:rPr lang="vi-VN" altLang="en-US" sz="4000">
                <a:latin typeface="Calibri" panose="020F0502020204030204" pitchFamily="34" charset="0"/>
              </a:rPr>
              <a:t>MEDE</a:t>
            </a:r>
            <a:r>
              <a:rPr lang="en-US" altLang="en-US" sz="4000">
                <a:latin typeface="Calibri" panose="020F0502020204030204" pitchFamily="34" charset="0"/>
              </a:rPr>
              <a:t>M</a:t>
            </a:r>
            <a:endParaRPr lang="vi-VN" altLang="en-US" sz="4000">
              <a:latin typeface="Calibri" panose="020F0502020204030204" pitchFamily="34" charset="0"/>
            </a:endParaRPr>
          </a:p>
          <a:p>
            <a:pPr marL="342900" indent="-342900" eaLnBrk="1" hangingPunct="1">
              <a:lnSpc>
                <a:spcPct val="100000"/>
              </a:lnSpc>
              <a:spcBef>
                <a:spcPct val="0"/>
              </a:spcBef>
              <a:buFontTx/>
              <a:buChar char="-"/>
            </a:pPr>
            <a:r>
              <a:rPr lang="en-US" sz="2800">
                <a:latin typeface="Calibri" panose="020F0502020204030204" pitchFamily="34" charset="0"/>
              </a:rPr>
              <a:t>Medicine </a:t>
            </a:r>
            <a:endParaRPr lang="vi-VN" sz="2800">
              <a:latin typeface="Calibri" panose="020F0502020204030204" pitchFamily="34" charset="0"/>
            </a:endParaRPr>
          </a:p>
          <a:p>
            <a:pPr marL="342900" indent="-342900" eaLnBrk="1" hangingPunct="1">
              <a:lnSpc>
                <a:spcPct val="100000"/>
              </a:lnSpc>
              <a:spcBef>
                <a:spcPct val="0"/>
              </a:spcBef>
              <a:buFontTx/>
              <a:buChar char="-"/>
            </a:pPr>
            <a:r>
              <a:rPr lang="en-US" sz="2800">
                <a:latin typeface="Calibri" panose="020F0502020204030204" pitchFamily="34" charset="0"/>
              </a:rPr>
              <a:t>Education</a:t>
            </a:r>
            <a:endParaRPr lang="vi-VN" sz="2800">
              <a:latin typeface="Calibri" panose="020F0502020204030204" pitchFamily="34" charset="0"/>
            </a:endParaRPr>
          </a:p>
          <a:p>
            <a:pPr marL="342900" indent="-342900" eaLnBrk="1" hangingPunct="1">
              <a:lnSpc>
                <a:spcPct val="100000"/>
              </a:lnSpc>
              <a:spcBef>
                <a:spcPct val="0"/>
              </a:spcBef>
              <a:buFontTx/>
              <a:buChar char="-"/>
            </a:pPr>
            <a:r>
              <a:rPr lang="en-US" sz="2800">
                <a:latin typeface="Calibri" panose="020F0502020204030204" pitchFamily="34" charset="0"/>
              </a:rPr>
              <a:t>Diet</a:t>
            </a:r>
            <a:endParaRPr lang="vi-VN" sz="2800">
              <a:latin typeface="Calibri" panose="020F0502020204030204" pitchFamily="34" charset="0"/>
            </a:endParaRPr>
          </a:p>
          <a:p>
            <a:pPr marL="342900" indent="-342900" eaLnBrk="1" hangingPunct="1">
              <a:lnSpc>
                <a:spcPct val="100000"/>
              </a:lnSpc>
              <a:spcBef>
                <a:spcPct val="0"/>
              </a:spcBef>
              <a:buFontTx/>
              <a:buChar char="-"/>
            </a:pPr>
            <a:r>
              <a:rPr lang="en-US" sz="2800">
                <a:latin typeface="Calibri" panose="020F0502020204030204" pitchFamily="34" charset="0"/>
              </a:rPr>
              <a:t>Exercise</a:t>
            </a:r>
            <a:endParaRPr lang="vi-VN" sz="2800">
              <a:latin typeface="Calibri" panose="020F0502020204030204" pitchFamily="34" charset="0"/>
            </a:endParaRPr>
          </a:p>
          <a:p>
            <a:pPr marL="342900" indent="-342900" eaLnBrk="1" hangingPunct="1">
              <a:lnSpc>
                <a:spcPct val="100000"/>
              </a:lnSpc>
              <a:spcBef>
                <a:spcPct val="0"/>
              </a:spcBef>
              <a:buFontTx/>
              <a:buChar char="-"/>
            </a:pPr>
            <a:r>
              <a:rPr lang="en-US" sz="2800">
                <a:latin typeface="Calibri" panose="020F0502020204030204" pitchFamily="34" charset="0"/>
              </a:rPr>
              <a:t>Monitor </a:t>
            </a:r>
            <a:endParaRPr lang="en-US" altLang="en-US" sz="4000">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76B26FF-0098-40AF-94E4-972F50F9582D}"/>
              </a:ext>
            </a:extLst>
          </p:cNvPr>
          <p:cNvGraphicFramePr>
            <a:graphicFrameLocks noGrp="1"/>
          </p:cNvGraphicFramePr>
          <p:nvPr>
            <p:ph idx="1"/>
            <p:extLst>
              <p:ext uri="{D42A27DB-BD31-4B8C-83A1-F6EECF244321}">
                <p14:modId xmlns:p14="http://schemas.microsoft.com/office/powerpoint/2010/main" val="3564278"/>
              </p:ext>
            </p:extLst>
          </p:nvPr>
        </p:nvGraphicFramePr>
        <p:xfrm>
          <a:off x="59871" y="156754"/>
          <a:ext cx="9024257" cy="6446520"/>
        </p:xfrm>
        <a:graphic>
          <a:graphicData uri="http://schemas.openxmlformats.org/drawingml/2006/table">
            <a:tbl>
              <a:tblPr firstRow="1" bandRow="1">
                <a:tableStyleId>{5C22544A-7EE6-4342-B048-85BDC9FD1C3A}</a:tableStyleId>
              </a:tblPr>
              <a:tblGrid>
                <a:gridCol w="1351280">
                  <a:extLst>
                    <a:ext uri="{9D8B030D-6E8A-4147-A177-3AD203B41FA5}">
                      <a16:colId xmlns:a16="http://schemas.microsoft.com/office/drawing/2014/main" val="3982911737"/>
                    </a:ext>
                  </a:extLst>
                </a:gridCol>
                <a:gridCol w="1386205">
                  <a:extLst>
                    <a:ext uri="{9D8B030D-6E8A-4147-A177-3AD203B41FA5}">
                      <a16:colId xmlns:a16="http://schemas.microsoft.com/office/drawing/2014/main" val="161495056"/>
                    </a:ext>
                  </a:extLst>
                </a:gridCol>
                <a:gridCol w="1211580">
                  <a:extLst>
                    <a:ext uri="{9D8B030D-6E8A-4147-A177-3AD203B41FA5}">
                      <a16:colId xmlns:a16="http://schemas.microsoft.com/office/drawing/2014/main" val="2951965631"/>
                    </a:ext>
                  </a:extLst>
                </a:gridCol>
                <a:gridCol w="1554480">
                  <a:extLst>
                    <a:ext uri="{9D8B030D-6E8A-4147-A177-3AD203B41FA5}">
                      <a16:colId xmlns:a16="http://schemas.microsoft.com/office/drawing/2014/main" val="49749787"/>
                    </a:ext>
                  </a:extLst>
                </a:gridCol>
                <a:gridCol w="3520712">
                  <a:extLst>
                    <a:ext uri="{9D8B030D-6E8A-4147-A177-3AD203B41FA5}">
                      <a16:colId xmlns:a16="http://schemas.microsoft.com/office/drawing/2014/main" val="1565666049"/>
                    </a:ext>
                  </a:extLst>
                </a:gridCol>
              </a:tblGrid>
              <a:tr h="370840">
                <a:tc>
                  <a:txBody>
                    <a:bodyPr/>
                    <a:lstStyle/>
                    <a:p>
                      <a:pPr algn="ctr"/>
                      <a:r>
                        <a:rPr lang="vi-VN">
                          <a:latin typeface="Calibri" panose="020F0502020204030204" pitchFamily="34" charset="0"/>
                          <a:cs typeface="Calibri" panose="020F0502020204030204" pitchFamily="34" charset="0"/>
                        </a:rPr>
                        <a:t>Chế phẩm</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Khởi phát </a:t>
                      </a:r>
                    </a:p>
                    <a:p>
                      <a:pPr algn="ctr"/>
                      <a:r>
                        <a:rPr lang="vi-VN">
                          <a:latin typeface="Calibri" panose="020F0502020204030204" pitchFamily="34" charset="0"/>
                          <a:cs typeface="Calibri" panose="020F0502020204030204" pitchFamily="34" charset="0"/>
                        </a:rPr>
                        <a:t>(h)</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Đỉnh tác </a:t>
                      </a:r>
                    </a:p>
                    <a:p>
                      <a:pPr algn="ctr"/>
                      <a:r>
                        <a:rPr lang="vi-VN">
                          <a:latin typeface="Calibri" panose="020F0502020204030204" pitchFamily="34" charset="0"/>
                          <a:cs typeface="Calibri" panose="020F0502020204030204" pitchFamily="34" charset="0"/>
                        </a:rPr>
                        <a:t>dụng (h)</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Thời gian </a:t>
                      </a:r>
                    </a:p>
                    <a:p>
                      <a:pPr algn="ctr"/>
                      <a:r>
                        <a:rPr lang="vi-VN">
                          <a:latin typeface="Calibri" panose="020F0502020204030204" pitchFamily="34" charset="0"/>
                          <a:cs typeface="Calibri" panose="020F0502020204030204" pitchFamily="34" charset="0"/>
                        </a:rPr>
                        <a:t>tác dụng (h)</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Lưu ý</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573173"/>
                  </a:ext>
                </a:extLst>
              </a:tr>
              <a:tr h="370840">
                <a:tc gridSpan="5">
                  <a:txBody>
                    <a:bodyPr/>
                    <a:lstStyle/>
                    <a:p>
                      <a:r>
                        <a:rPr lang="en-US" sz="1800" b="1" i="1" u="sng" kern="1200">
                          <a:solidFill>
                            <a:schemeClr val="dk1"/>
                          </a:solidFill>
                          <a:effectLst/>
                          <a:latin typeface="Calibri" panose="020F0502020204030204" pitchFamily="34" charset="0"/>
                          <a:ea typeface="+mn-ea"/>
                          <a:cs typeface="Calibri" panose="020F0502020204030204" pitchFamily="34" charset="0"/>
                        </a:rPr>
                        <a:t>Rapid-acting</a:t>
                      </a:r>
                      <a:endParaRPr lang="en-US" b="1" i="1" u="sng">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3873069"/>
                  </a:ext>
                </a:extLst>
              </a:tr>
              <a:tr h="370840">
                <a:tc>
                  <a:txBody>
                    <a:bodyPr/>
                    <a:lstStyle/>
                    <a:p>
                      <a:r>
                        <a:rPr lang="vi-VN">
                          <a:latin typeface="Calibri" panose="020F0502020204030204" pitchFamily="34" charset="0"/>
                          <a:cs typeface="Calibri" panose="020F0502020204030204" pitchFamily="34" charset="0"/>
                        </a:rPr>
                        <a:t>Lispro</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0.25</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1</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2 – 3</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8312516"/>
                  </a:ext>
                </a:extLst>
              </a:tr>
              <a:tr h="370840">
                <a:tc>
                  <a:txBody>
                    <a:bodyPr/>
                    <a:lstStyle/>
                    <a:p>
                      <a:r>
                        <a:rPr lang="vi-VN">
                          <a:latin typeface="Calibri" panose="020F0502020204030204" pitchFamily="34" charset="0"/>
                          <a:cs typeface="Calibri" panose="020F0502020204030204" pitchFamily="34" charset="0"/>
                        </a:rPr>
                        <a:t>Aspart</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0.25</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1</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2 – 3</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067954"/>
                  </a:ext>
                </a:extLst>
              </a:tr>
              <a:tr h="370840">
                <a:tc>
                  <a:txBody>
                    <a:bodyPr/>
                    <a:lstStyle/>
                    <a:p>
                      <a:r>
                        <a:rPr lang="vi-VN">
                          <a:latin typeface="Calibri" panose="020F0502020204030204" pitchFamily="34" charset="0"/>
                          <a:cs typeface="Calibri" panose="020F0502020204030204" pitchFamily="34" charset="0"/>
                        </a:rPr>
                        <a:t>Glulisine</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0.25</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1</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2 – 3</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821412"/>
                  </a:ext>
                </a:extLst>
              </a:tr>
              <a:tr h="370840">
                <a:tc gridSpan="5">
                  <a:txBody>
                    <a:bodyPr/>
                    <a:lstStyle/>
                    <a:p>
                      <a:r>
                        <a:rPr lang="en-US" sz="1800" b="1" i="1" u="sng" kern="1200">
                          <a:solidFill>
                            <a:schemeClr val="dk1"/>
                          </a:solidFill>
                          <a:effectLst/>
                          <a:latin typeface="Calibri" panose="020F0502020204030204" pitchFamily="34" charset="0"/>
                          <a:ea typeface="+mn-ea"/>
                          <a:cs typeface="Calibri" panose="020F0502020204030204" pitchFamily="34" charset="0"/>
                        </a:rPr>
                        <a:t>Short-acting</a:t>
                      </a:r>
                      <a:endParaRPr lang="en-US" b="1" i="1" u="sng">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537900"/>
                  </a:ext>
                </a:extLst>
              </a:tr>
              <a:tr h="370840">
                <a:tc>
                  <a:txBody>
                    <a:bodyPr/>
                    <a:lstStyle/>
                    <a:p>
                      <a:r>
                        <a:rPr lang="vi-VN">
                          <a:latin typeface="Calibri" panose="020F0502020204030204" pitchFamily="34" charset="0"/>
                          <a:cs typeface="Calibri" panose="020F0502020204030204" pitchFamily="34" charset="0"/>
                        </a:rPr>
                        <a:t>Regular human</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0.5 – 1</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2 – 4</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4 – 6</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a:latin typeface="Calibri" panose="020F0502020204030204" pitchFamily="34" charset="0"/>
                          <a:cs typeface="Calibri" panose="020F0502020204030204" pitchFamily="34" charset="0"/>
                        </a:rPr>
                        <a:t>Tác dụng lâu hơn nếu dùng liều lớn. Chỉ có insulin dạng này mới được TB, TM, TTM</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548295"/>
                  </a:ext>
                </a:extLst>
              </a:tr>
              <a:tr h="370840">
                <a:tc gridSpan="5">
                  <a:txBody>
                    <a:bodyPr/>
                    <a:lstStyle/>
                    <a:p>
                      <a:r>
                        <a:rPr lang="en-US" sz="1800" b="1" i="1" u="sng" kern="1200">
                          <a:solidFill>
                            <a:schemeClr val="dk1"/>
                          </a:solidFill>
                          <a:effectLst/>
                          <a:latin typeface="Calibri" panose="020F0502020204030204" pitchFamily="34" charset="0"/>
                          <a:ea typeface="+mn-ea"/>
                          <a:cs typeface="Calibri" panose="020F0502020204030204" pitchFamily="34" charset="0"/>
                        </a:rPr>
                        <a:t>Intermediate-acting</a:t>
                      </a:r>
                      <a:endParaRPr lang="en-US" b="1" i="1" u="sng">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3639073"/>
                  </a:ext>
                </a:extLst>
              </a:tr>
              <a:tr h="370840">
                <a:tc>
                  <a:txBody>
                    <a:bodyPr/>
                    <a:lstStyle/>
                    <a:p>
                      <a:r>
                        <a:rPr lang="vi-VN">
                          <a:latin typeface="Calibri" panose="020F0502020204030204" pitchFamily="34" charset="0"/>
                          <a:cs typeface="Calibri" panose="020F0502020204030204" pitchFamily="34" charset="0"/>
                        </a:rPr>
                        <a:t>NPH</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0.5 – 1 </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4 – 6</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8 – 16</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a:latin typeface="Calibri" panose="020F0502020204030204" pitchFamily="34" charset="0"/>
                          <a:cs typeface="Calibri" panose="020F0502020204030204" pitchFamily="34" charset="0"/>
                        </a:rPr>
                        <a:t>(Neutral Protamin Variable Hagedorn) →màu sắc đục</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122007"/>
                  </a:ext>
                </a:extLst>
              </a:tr>
              <a:tr h="370840">
                <a:tc gridSpan="5">
                  <a:txBody>
                    <a:bodyPr/>
                    <a:lstStyle/>
                    <a:p>
                      <a:r>
                        <a:rPr lang="en-US" sz="1800" b="1" i="1" u="sng" kern="1200">
                          <a:solidFill>
                            <a:schemeClr val="dk1"/>
                          </a:solidFill>
                          <a:effectLst/>
                          <a:latin typeface="Calibri" panose="020F0502020204030204" pitchFamily="34" charset="0"/>
                          <a:ea typeface="+mn-ea"/>
                          <a:cs typeface="Calibri" panose="020F0502020204030204" pitchFamily="34" charset="0"/>
                        </a:rPr>
                        <a:t>Long-acting</a:t>
                      </a:r>
                      <a:endParaRPr lang="en-US" b="1" i="1" u="sng">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2259437"/>
                  </a:ext>
                </a:extLst>
              </a:tr>
              <a:tr h="370840">
                <a:tc>
                  <a:txBody>
                    <a:bodyPr/>
                    <a:lstStyle/>
                    <a:p>
                      <a:r>
                        <a:rPr lang="vi-VN">
                          <a:latin typeface="Calibri" panose="020F0502020204030204" pitchFamily="34" charset="0"/>
                          <a:cs typeface="Calibri" panose="020F0502020204030204" pitchFamily="34" charset="0"/>
                        </a:rPr>
                        <a:t>Glargine</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0.5 – 1</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Ko</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Calibri" panose="020F0502020204030204" pitchFamily="34" charset="0"/>
                          <a:cs typeface="Calibri" panose="020F0502020204030204" pitchFamily="34" charset="0"/>
                        </a:rPr>
                        <a:t>23 – 26</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a:latin typeface="Calibri" panose="020F0502020204030204" pitchFamily="34" charset="0"/>
                          <a:cs typeface="Calibri" panose="020F0502020204030204" pitchFamily="34" charset="0"/>
                        </a:rPr>
                        <a:t>Ko pha trộn với insulin khác</a:t>
                      </a:r>
                      <a:endParaRPr lang="en-US">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79439"/>
                  </a:ext>
                </a:extLst>
              </a:tr>
              <a:tr h="370840">
                <a:tc gridSpan="5">
                  <a:txBody>
                    <a:bodyPr/>
                    <a:lstStyle/>
                    <a:p>
                      <a:r>
                        <a:rPr lang="vi-VN" b="1" i="1" u="sng">
                          <a:latin typeface="Calibri" panose="020F0502020204030204" pitchFamily="34" charset="0"/>
                          <a:cs typeface="Calibri" panose="020F0502020204030204" pitchFamily="34" charset="0"/>
                        </a:rPr>
                        <a:t>Premixed insulin</a:t>
                      </a:r>
                      <a:r>
                        <a:rPr lang="vi-VN" b="0" i="1" u="sng">
                          <a:latin typeface="Calibri" panose="020F0502020204030204" pitchFamily="34" charset="0"/>
                          <a:cs typeface="Calibri" panose="020F0502020204030204" pitchFamily="34" charset="0"/>
                        </a:rPr>
                        <a:t> </a:t>
                      </a:r>
                      <a:r>
                        <a:rPr lang="vi-VN" b="0" i="0" u="sng">
                          <a:latin typeface="Calibri" panose="020F0502020204030204" pitchFamily="34" charset="0"/>
                          <a:cs typeface="Calibri" panose="020F0502020204030204" pitchFamily="34" charset="0"/>
                        </a:rPr>
                        <a:t>= short-acting + intermediate-acting tỉ lệ 30/70</a:t>
                      </a:r>
                      <a:endParaRPr lang="en-US" b="0" i="0" u="sng">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88254"/>
                  </a:ext>
                </a:extLst>
              </a:tr>
              <a:tr h="370840">
                <a:tc gridSpan="5">
                  <a:txBody>
                    <a:bodyPr/>
                    <a:lstStyle/>
                    <a:p>
                      <a:r>
                        <a:rPr lang="vi-VN">
                          <a:solidFill>
                            <a:srgbClr val="00B050"/>
                          </a:solidFill>
                          <a:latin typeface="Calibri" panose="020F0502020204030204" pitchFamily="34" charset="0"/>
                        </a:rPr>
                        <a:t>Mixtard là cố định (7/3) =&gt;ít dùng ở nhi, thường ghi rõ nhanh, chậm bao nhiêu =&gt;mấy ngày đầu theo dõi q6h để tính từng thành phần. Bé mới vô ĐH cao chưa biết T1D, hay T2D thì cứ chích actrapid 4 lần/ngày rồi đợi XN về mới pb. T2D chỉnh thường dễ hơn.</a:t>
                      </a:r>
                      <a:endParaRPr lang="en-US">
                        <a:solidFill>
                          <a:srgbClr val="00B05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597518"/>
                  </a:ext>
                </a:extLst>
              </a:tr>
            </a:tbl>
          </a:graphicData>
        </a:graphic>
      </p:graphicFrame>
    </p:spTree>
    <p:extLst>
      <p:ext uri="{BB962C8B-B14F-4D97-AF65-F5344CB8AC3E}">
        <p14:creationId xmlns:p14="http://schemas.microsoft.com/office/powerpoint/2010/main" val="65392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56A475-4E79-4ADA-9D69-DBA7F3E38A05}"/>
              </a:ext>
            </a:extLst>
          </p:cNvPr>
          <p:cNvSpPr>
            <a:spLocks noGrp="1" noChangeArrowheads="1"/>
          </p:cNvSpPr>
          <p:nvPr>
            <p:ph type="title"/>
          </p:nvPr>
        </p:nvSpPr>
        <p:spPr>
          <a:xfrm>
            <a:off x="381000" y="0"/>
            <a:ext cx="8229600" cy="138430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ĐIỀU TRỊ</a:t>
            </a:r>
          </a:p>
        </p:txBody>
      </p:sp>
      <p:sp>
        <p:nvSpPr>
          <p:cNvPr id="39939" name="Rectangle 3">
            <a:extLst>
              <a:ext uri="{FF2B5EF4-FFF2-40B4-BE49-F238E27FC236}">
                <a16:creationId xmlns:a16="http://schemas.microsoft.com/office/drawing/2014/main" id="{F79E8D38-875C-48B6-AF5A-C512513BEC52}"/>
              </a:ext>
            </a:extLst>
          </p:cNvPr>
          <p:cNvSpPr>
            <a:spLocks noGrp="1" noChangeArrowheads="1"/>
          </p:cNvSpPr>
          <p:nvPr>
            <p:ph idx="1"/>
          </p:nvPr>
        </p:nvSpPr>
        <p:spPr>
          <a:xfrm>
            <a:off x="178917" y="1368435"/>
            <a:ext cx="8786166" cy="5337165"/>
          </a:xfrm>
        </p:spPr>
        <p:txBody>
          <a:bodyPr/>
          <a:lstStyle/>
          <a:p>
            <a:pPr eaLnBrk="1" hangingPunct="1">
              <a:lnSpc>
                <a:spcPct val="150000"/>
              </a:lnSpc>
              <a:spcBef>
                <a:spcPts val="0"/>
              </a:spcBef>
              <a:buFontTx/>
              <a:buNone/>
            </a:pPr>
            <a:r>
              <a:rPr lang="en-US" altLang="en-US" sz="2600" b="1">
                <a:solidFill>
                  <a:srgbClr val="C00000"/>
                </a:solidFill>
                <a:latin typeface="Calibri" panose="020F0502020204030204" pitchFamily="34" charset="0"/>
                <a:cs typeface="Calibri" panose="020F0502020204030204" pitchFamily="34" charset="0"/>
              </a:rPr>
              <a:t>Thể điển hình = không nhiễm cétoacides</a:t>
            </a:r>
          </a:p>
          <a:p>
            <a:pPr eaLnBrk="1" hangingPunct="1">
              <a:lnSpc>
                <a:spcPct val="150000"/>
              </a:lnSpc>
              <a:spcBef>
                <a:spcPts val="0"/>
              </a:spcBef>
            </a:pPr>
            <a:r>
              <a:rPr lang="en-US" altLang="en-US" sz="2600" b="1" u="sng">
                <a:solidFill>
                  <a:srgbClr val="C00000"/>
                </a:solidFill>
                <a:latin typeface="Calibri" panose="020F0502020204030204" pitchFamily="34" charset="0"/>
                <a:cs typeface="Calibri" panose="020F0502020204030204" pitchFamily="34" charset="0"/>
              </a:rPr>
              <a:t>Cách dùng Insuline:</a:t>
            </a:r>
          </a:p>
          <a:p>
            <a:pPr lvl="1" eaLnBrk="1" hangingPunct="1">
              <a:lnSpc>
                <a:spcPct val="150000"/>
              </a:lnSpc>
              <a:spcBef>
                <a:spcPts val="0"/>
              </a:spcBef>
            </a:pPr>
            <a:r>
              <a:rPr lang="en-US" altLang="en-US" sz="2600">
                <a:latin typeface="Calibri" panose="020F0502020204030204" pitchFamily="34" charset="0"/>
                <a:cs typeface="Calibri" panose="020F0502020204030204" pitchFamily="34" charset="0"/>
              </a:rPr>
              <a:t>0,5-1U/kg/ngày (SC, IM,vị trí).</a:t>
            </a:r>
          </a:p>
          <a:p>
            <a:pPr lvl="1" eaLnBrk="1" hangingPunct="1">
              <a:lnSpc>
                <a:spcPct val="150000"/>
              </a:lnSpc>
              <a:spcBef>
                <a:spcPts val="0"/>
              </a:spcBef>
            </a:pPr>
            <a:r>
              <a:rPr lang="en-US" altLang="en-US" sz="2600">
                <a:highlight>
                  <a:srgbClr val="FFFF00"/>
                </a:highlight>
                <a:latin typeface="Calibri" panose="020F0502020204030204" pitchFamily="34" charset="0"/>
                <a:cs typeface="Calibri" panose="020F0502020204030204" pitchFamily="34" charset="0"/>
              </a:rPr>
              <a:t>2/3 sáng, 1/3 chiều, trước ăn 15-30 phút.</a:t>
            </a:r>
          </a:p>
          <a:p>
            <a:pPr lvl="1" eaLnBrk="1" hangingPunct="1">
              <a:lnSpc>
                <a:spcPct val="150000"/>
              </a:lnSpc>
              <a:spcBef>
                <a:spcPts val="0"/>
              </a:spcBef>
            </a:pPr>
            <a:r>
              <a:rPr lang="en-US" altLang="en-US" sz="2600">
                <a:latin typeface="Calibri" panose="020F0502020204030204" pitchFamily="34" charset="0"/>
                <a:cs typeface="Calibri" panose="020F0502020204030204" pitchFamily="34" charset="0"/>
              </a:rPr>
              <a:t>Ins nhanh/ Ins chậm = 1/2 - 1/3.</a:t>
            </a:r>
          </a:p>
          <a:p>
            <a:pPr lvl="1" eaLnBrk="1" hangingPunct="1">
              <a:lnSpc>
                <a:spcPct val="150000"/>
              </a:lnSpc>
              <a:spcBef>
                <a:spcPts val="0"/>
              </a:spcBef>
            </a:pPr>
            <a:r>
              <a:rPr lang="en-US" altLang="en-US" sz="2600">
                <a:latin typeface="Calibri" panose="020F0502020204030204" pitchFamily="34" charset="0"/>
                <a:cs typeface="Calibri" panose="020F0502020204030204" pitchFamily="34" charset="0"/>
              </a:rPr>
              <a:t>↑↓ liều 10-15% mỗi ngày </a:t>
            </a:r>
            <a:r>
              <a:rPr lang="vi-VN" altLang="en-US" sz="2600">
                <a:latin typeface="Calibri" panose="020F0502020204030204" pitchFamily="34" charset="0"/>
                <a:cs typeface="Calibri" panose="020F0502020204030204" pitchFamily="34" charset="0"/>
              </a:rPr>
              <a:t>∈ LS </a:t>
            </a:r>
            <a:r>
              <a:rPr lang="vi-VN" altLang="en-US" sz="1800">
                <a:solidFill>
                  <a:srgbClr val="00B050"/>
                </a:solidFill>
                <a:latin typeface="Calibri" panose="020F0502020204030204" pitchFamily="34" charset="0"/>
                <a:cs typeface="Calibri" panose="020F0502020204030204" pitchFamily="34" charset="0"/>
              </a:rPr>
              <a:t>(</a:t>
            </a:r>
            <a:r>
              <a:rPr lang="vi-VN" sz="1800">
                <a:solidFill>
                  <a:srgbClr val="00B050"/>
                </a:solidFill>
                <a:latin typeface="Calibri" panose="020F0502020204030204" pitchFamily="34" charset="0"/>
              </a:rPr>
              <a:t>Thường cũng 2-3d chứ ko 1d)</a:t>
            </a:r>
            <a:r>
              <a:rPr lang="en-US" altLang="en-US" sz="1800">
                <a:solidFill>
                  <a:srgbClr val="00B050"/>
                </a:solidFill>
                <a:latin typeface="Calibri" panose="020F0502020204030204" pitchFamily="34" charset="0"/>
                <a:cs typeface="Calibri" panose="020F0502020204030204" pitchFamily="34" charset="0"/>
              </a:rPr>
              <a:t>.</a:t>
            </a:r>
          </a:p>
          <a:p>
            <a:pPr lvl="1" eaLnBrk="1" hangingPunct="1">
              <a:lnSpc>
                <a:spcPct val="150000"/>
              </a:lnSpc>
              <a:spcBef>
                <a:spcPts val="0"/>
              </a:spcBef>
            </a:pPr>
            <a:r>
              <a:rPr lang="en-US" altLang="en-US" sz="2600">
                <a:latin typeface="Calibri" panose="020F0502020204030204" pitchFamily="34" charset="0"/>
                <a:cs typeface="Calibri" panose="020F0502020204030204" pitchFamily="34" charset="0"/>
              </a:rPr>
              <a:t>Lý tưởng:	ĐH lúc đói = 80mg%.</a:t>
            </a:r>
          </a:p>
          <a:p>
            <a:pPr lvl="1" eaLnBrk="1" hangingPunct="1">
              <a:lnSpc>
                <a:spcPct val="150000"/>
              </a:lnSpc>
              <a:spcBef>
                <a:spcPts val="0"/>
              </a:spcBef>
              <a:buFont typeface="Tahoma" panose="020B0604030504040204" pitchFamily="34" charset="0"/>
              <a:buNone/>
            </a:pPr>
            <a:r>
              <a:rPr lang="en-US" altLang="en-US" sz="2600">
                <a:latin typeface="Calibri" panose="020F0502020204030204" pitchFamily="34" charset="0"/>
                <a:cs typeface="Calibri" panose="020F0502020204030204" pitchFamily="34" charset="0"/>
              </a:rPr>
              <a:t>				ĐH sau ăn = 140mg%.</a:t>
            </a:r>
          </a:p>
          <a:p>
            <a:pPr lvl="1" eaLnBrk="1" hangingPunct="1">
              <a:lnSpc>
                <a:spcPct val="150000"/>
              </a:lnSpc>
              <a:spcBef>
                <a:spcPts val="0"/>
              </a:spcBef>
            </a:pPr>
            <a:r>
              <a:rPr lang="en-US" altLang="en-US" sz="2600">
                <a:latin typeface="Calibri" panose="020F0502020204030204" pitchFamily="34" charset="0"/>
                <a:cs typeface="Calibri" panose="020F0502020204030204" pitchFamily="34" charset="0"/>
              </a:rPr>
              <a:t>Tác dụng phụ: hạ ĐH, kháng Insuline, dị ứng.</a:t>
            </a:r>
          </a:p>
        </p:txBody>
      </p:sp>
      <p:grpSp>
        <p:nvGrpSpPr>
          <p:cNvPr id="39941" name="Group 4">
            <a:extLst>
              <a:ext uri="{FF2B5EF4-FFF2-40B4-BE49-F238E27FC236}">
                <a16:creationId xmlns:a16="http://schemas.microsoft.com/office/drawing/2014/main" id="{180BA2F4-155C-4E5D-B2AC-D9D9C316B7C2}"/>
              </a:ext>
            </a:extLst>
          </p:cNvPr>
          <p:cNvGrpSpPr>
            <a:grpSpLocks/>
          </p:cNvGrpSpPr>
          <p:nvPr/>
        </p:nvGrpSpPr>
        <p:grpSpPr bwMode="auto">
          <a:xfrm>
            <a:off x="-38100" y="914400"/>
            <a:ext cx="9182100" cy="609600"/>
            <a:chOff x="413" y="960"/>
            <a:chExt cx="4615" cy="337"/>
          </a:xfrm>
        </p:grpSpPr>
        <p:grpSp>
          <p:nvGrpSpPr>
            <p:cNvPr id="39942" name="Group 5">
              <a:extLst>
                <a:ext uri="{FF2B5EF4-FFF2-40B4-BE49-F238E27FC236}">
                  <a16:creationId xmlns:a16="http://schemas.microsoft.com/office/drawing/2014/main" id="{EB14796C-A1F9-48F1-A063-C4EE68E4C2D0}"/>
                </a:ext>
              </a:extLst>
            </p:cNvPr>
            <p:cNvGrpSpPr>
              <a:grpSpLocks/>
            </p:cNvGrpSpPr>
            <p:nvPr/>
          </p:nvGrpSpPr>
          <p:grpSpPr bwMode="auto">
            <a:xfrm>
              <a:off x="474" y="960"/>
              <a:ext cx="4554" cy="319"/>
              <a:chOff x="518" y="626"/>
              <a:chExt cx="4554" cy="319"/>
            </a:xfrm>
          </p:grpSpPr>
          <p:grpSp>
            <p:nvGrpSpPr>
              <p:cNvPr id="39944" name="Group 6">
                <a:extLst>
                  <a:ext uri="{FF2B5EF4-FFF2-40B4-BE49-F238E27FC236}">
                    <a16:creationId xmlns:a16="http://schemas.microsoft.com/office/drawing/2014/main" id="{44E15348-9ABA-4B15-A1B8-D0121AE16205}"/>
                  </a:ext>
                </a:extLst>
              </p:cNvPr>
              <p:cNvGrpSpPr>
                <a:grpSpLocks/>
              </p:cNvGrpSpPr>
              <p:nvPr/>
            </p:nvGrpSpPr>
            <p:grpSpPr bwMode="auto">
              <a:xfrm>
                <a:off x="602" y="762"/>
                <a:ext cx="4470" cy="183"/>
                <a:chOff x="602" y="762"/>
                <a:chExt cx="4470" cy="183"/>
              </a:xfrm>
            </p:grpSpPr>
            <p:grpSp>
              <p:nvGrpSpPr>
                <p:cNvPr id="39946" name="Group 7">
                  <a:extLst>
                    <a:ext uri="{FF2B5EF4-FFF2-40B4-BE49-F238E27FC236}">
                      <a16:creationId xmlns:a16="http://schemas.microsoft.com/office/drawing/2014/main" id="{D696762A-7C77-4EDF-B61D-35045396D4BD}"/>
                    </a:ext>
                  </a:extLst>
                </p:cNvPr>
                <p:cNvGrpSpPr>
                  <a:grpSpLocks/>
                </p:cNvGrpSpPr>
                <p:nvPr/>
              </p:nvGrpSpPr>
              <p:grpSpPr bwMode="auto">
                <a:xfrm>
                  <a:off x="650" y="762"/>
                  <a:ext cx="4422" cy="69"/>
                  <a:chOff x="650" y="762"/>
                  <a:chExt cx="4422" cy="69"/>
                </a:xfrm>
              </p:grpSpPr>
              <p:sp>
                <p:nvSpPr>
                  <p:cNvPr id="39950" name="Rectangle 8">
                    <a:extLst>
                      <a:ext uri="{FF2B5EF4-FFF2-40B4-BE49-F238E27FC236}">
                        <a16:creationId xmlns:a16="http://schemas.microsoft.com/office/drawing/2014/main" id="{1C533FFB-6489-4D7C-8F04-0A7CE2B8C2A1}"/>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39951" name="Rectangle 9">
                    <a:extLst>
                      <a:ext uri="{FF2B5EF4-FFF2-40B4-BE49-F238E27FC236}">
                        <a16:creationId xmlns:a16="http://schemas.microsoft.com/office/drawing/2014/main" id="{0E4F96EE-298F-43DB-8365-69EB407A897C}"/>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39947" name="Group 10">
                  <a:extLst>
                    <a:ext uri="{FF2B5EF4-FFF2-40B4-BE49-F238E27FC236}">
                      <a16:creationId xmlns:a16="http://schemas.microsoft.com/office/drawing/2014/main" id="{81849A01-6BCD-4B1D-A4D8-045FE24B9133}"/>
                    </a:ext>
                  </a:extLst>
                </p:cNvPr>
                <p:cNvGrpSpPr>
                  <a:grpSpLocks/>
                </p:cNvGrpSpPr>
                <p:nvPr/>
              </p:nvGrpSpPr>
              <p:grpSpPr bwMode="auto">
                <a:xfrm>
                  <a:off x="602" y="772"/>
                  <a:ext cx="4466" cy="173"/>
                  <a:chOff x="602" y="772"/>
                  <a:chExt cx="4466" cy="173"/>
                </a:xfrm>
              </p:grpSpPr>
              <p:sp>
                <p:nvSpPr>
                  <p:cNvPr id="39948" name="Rectangle 11">
                    <a:extLst>
                      <a:ext uri="{FF2B5EF4-FFF2-40B4-BE49-F238E27FC236}">
                        <a16:creationId xmlns:a16="http://schemas.microsoft.com/office/drawing/2014/main" id="{7EF371A7-E406-47B5-B02B-86CD3423D66C}"/>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39949" name="Picture 12" descr="gold_bar">
                    <a:extLst>
                      <a:ext uri="{FF2B5EF4-FFF2-40B4-BE49-F238E27FC236}">
                        <a16:creationId xmlns:a16="http://schemas.microsoft.com/office/drawing/2014/main" id="{0FF89569-6D13-4FBF-ACE7-CDFCA9412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9945" name="Picture 13" descr="forest">
                <a:extLst>
                  <a:ext uri="{FF2B5EF4-FFF2-40B4-BE49-F238E27FC236}">
                    <a16:creationId xmlns:a16="http://schemas.microsoft.com/office/drawing/2014/main" id="{DF4608A4-7BC8-47DE-8794-30F18B0A7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9943" name="Picture 14" descr="BD10265_">
              <a:extLst>
                <a:ext uri="{FF2B5EF4-FFF2-40B4-BE49-F238E27FC236}">
                  <a16:creationId xmlns:a16="http://schemas.microsoft.com/office/drawing/2014/main" id="{5EED7018-704C-4BC6-986E-99AA7F44C2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4228B15F-A797-41D0-86DE-F0043BFD7CA3}"/>
              </a:ext>
            </a:extLst>
          </p:cNvPr>
          <p:cNvSpPr/>
          <p:nvPr/>
        </p:nvSpPr>
        <p:spPr>
          <a:xfrm>
            <a:off x="6425984" y="5152715"/>
            <a:ext cx="253909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pt-BR">
                <a:latin typeface="Calibri" panose="020F0502020204030204" pitchFamily="34" charset="0"/>
              </a:rPr>
              <a:t>Thường theo dõi ĐH q6h (6h, 12h, 0h)</a:t>
            </a:r>
            <a:endParaRPr lang="en-US">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7EAC785-B7E8-45E9-B7A3-BC23C57C9F89}"/>
              </a:ext>
            </a:extLst>
          </p:cNvPr>
          <p:cNvSpPr>
            <a:spLocks noGrp="1" noChangeArrowheads="1"/>
          </p:cNvSpPr>
          <p:nvPr>
            <p:ph type="title"/>
          </p:nvPr>
        </p:nvSpPr>
        <p:spPr>
          <a:xfrm>
            <a:off x="381000" y="0"/>
            <a:ext cx="8229600" cy="1384300"/>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ĐIỀU TRỊ</a:t>
            </a:r>
            <a:endParaRPr lang="en-US" altLang="en-US" dirty="0">
              <a:latin typeface="Calibri" panose="020F0502020204030204" pitchFamily="34" charset="0"/>
            </a:endParaRPr>
          </a:p>
        </p:txBody>
      </p:sp>
      <p:grpSp>
        <p:nvGrpSpPr>
          <p:cNvPr id="41988" name="Group 4">
            <a:extLst>
              <a:ext uri="{FF2B5EF4-FFF2-40B4-BE49-F238E27FC236}">
                <a16:creationId xmlns:a16="http://schemas.microsoft.com/office/drawing/2014/main" id="{F922B4FD-43D2-4CE3-911E-96A918FA2F7B}"/>
              </a:ext>
            </a:extLst>
          </p:cNvPr>
          <p:cNvGrpSpPr>
            <a:grpSpLocks/>
          </p:cNvGrpSpPr>
          <p:nvPr/>
        </p:nvGrpSpPr>
        <p:grpSpPr bwMode="auto">
          <a:xfrm>
            <a:off x="-38100" y="914400"/>
            <a:ext cx="9182100" cy="609600"/>
            <a:chOff x="413" y="960"/>
            <a:chExt cx="4615" cy="337"/>
          </a:xfrm>
        </p:grpSpPr>
        <p:grpSp>
          <p:nvGrpSpPr>
            <p:cNvPr id="41990" name="Group 5">
              <a:extLst>
                <a:ext uri="{FF2B5EF4-FFF2-40B4-BE49-F238E27FC236}">
                  <a16:creationId xmlns:a16="http://schemas.microsoft.com/office/drawing/2014/main" id="{2450E924-4899-4C79-9C8A-29306357A8C6}"/>
                </a:ext>
              </a:extLst>
            </p:cNvPr>
            <p:cNvGrpSpPr>
              <a:grpSpLocks/>
            </p:cNvGrpSpPr>
            <p:nvPr/>
          </p:nvGrpSpPr>
          <p:grpSpPr bwMode="auto">
            <a:xfrm>
              <a:off x="474" y="960"/>
              <a:ext cx="4554" cy="319"/>
              <a:chOff x="518" y="626"/>
              <a:chExt cx="4554" cy="319"/>
            </a:xfrm>
          </p:grpSpPr>
          <p:grpSp>
            <p:nvGrpSpPr>
              <p:cNvPr id="41992" name="Group 6">
                <a:extLst>
                  <a:ext uri="{FF2B5EF4-FFF2-40B4-BE49-F238E27FC236}">
                    <a16:creationId xmlns:a16="http://schemas.microsoft.com/office/drawing/2014/main" id="{E6E99DBA-4BF8-4223-BB07-7694B4826CF4}"/>
                  </a:ext>
                </a:extLst>
              </p:cNvPr>
              <p:cNvGrpSpPr>
                <a:grpSpLocks/>
              </p:cNvGrpSpPr>
              <p:nvPr/>
            </p:nvGrpSpPr>
            <p:grpSpPr bwMode="auto">
              <a:xfrm>
                <a:off x="602" y="762"/>
                <a:ext cx="4470" cy="183"/>
                <a:chOff x="602" y="762"/>
                <a:chExt cx="4470" cy="183"/>
              </a:xfrm>
            </p:grpSpPr>
            <p:grpSp>
              <p:nvGrpSpPr>
                <p:cNvPr id="41994" name="Group 7">
                  <a:extLst>
                    <a:ext uri="{FF2B5EF4-FFF2-40B4-BE49-F238E27FC236}">
                      <a16:creationId xmlns:a16="http://schemas.microsoft.com/office/drawing/2014/main" id="{0BB3AF58-2DC8-46A8-AE5F-0B23A2B38546}"/>
                    </a:ext>
                  </a:extLst>
                </p:cNvPr>
                <p:cNvGrpSpPr>
                  <a:grpSpLocks/>
                </p:cNvGrpSpPr>
                <p:nvPr/>
              </p:nvGrpSpPr>
              <p:grpSpPr bwMode="auto">
                <a:xfrm>
                  <a:off x="650" y="762"/>
                  <a:ext cx="4422" cy="69"/>
                  <a:chOff x="650" y="762"/>
                  <a:chExt cx="4422" cy="69"/>
                </a:xfrm>
              </p:grpSpPr>
              <p:sp>
                <p:nvSpPr>
                  <p:cNvPr id="41998" name="Rectangle 8">
                    <a:extLst>
                      <a:ext uri="{FF2B5EF4-FFF2-40B4-BE49-F238E27FC236}">
                        <a16:creationId xmlns:a16="http://schemas.microsoft.com/office/drawing/2014/main" id="{86106224-40F9-4332-B521-7AE2D67A1DC5}"/>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41999" name="Rectangle 9">
                    <a:extLst>
                      <a:ext uri="{FF2B5EF4-FFF2-40B4-BE49-F238E27FC236}">
                        <a16:creationId xmlns:a16="http://schemas.microsoft.com/office/drawing/2014/main" id="{CFEB90DD-C14E-4EF4-83F6-FB36ECA8C757}"/>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41995" name="Group 10">
                  <a:extLst>
                    <a:ext uri="{FF2B5EF4-FFF2-40B4-BE49-F238E27FC236}">
                      <a16:creationId xmlns:a16="http://schemas.microsoft.com/office/drawing/2014/main" id="{98B3A939-7C44-46DE-AAF6-1D4FFE6694EF}"/>
                    </a:ext>
                  </a:extLst>
                </p:cNvPr>
                <p:cNvGrpSpPr>
                  <a:grpSpLocks/>
                </p:cNvGrpSpPr>
                <p:nvPr/>
              </p:nvGrpSpPr>
              <p:grpSpPr bwMode="auto">
                <a:xfrm>
                  <a:off x="602" y="772"/>
                  <a:ext cx="4466" cy="173"/>
                  <a:chOff x="602" y="772"/>
                  <a:chExt cx="4466" cy="173"/>
                </a:xfrm>
              </p:grpSpPr>
              <p:sp>
                <p:nvSpPr>
                  <p:cNvPr id="41996" name="Rectangle 11">
                    <a:extLst>
                      <a:ext uri="{FF2B5EF4-FFF2-40B4-BE49-F238E27FC236}">
                        <a16:creationId xmlns:a16="http://schemas.microsoft.com/office/drawing/2014/main" id="{AA19A6A8-DA40-49E2-B337-3638BEC92A0F}"/>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41997" name="Picture 12" descr="gold_bar">
                    <a:extLst>
                      <a:ext uri="{FF2B5EF4-FFF2-40B4-BE49-F238E27FC236}">
                        <a16:creationId xmlns:a16="http://schemas.microsoft.com/office/drawing/2014/main" id="{5CB9895A-A9EE-4819-9726-E8545D54C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41993" name="Picture 13" descr="forest">
                <a:extLst>
                  <a:ext uri="{FF2B5EF4-FFF2-40B4-BE49-F238E27FC236}">
                    <a16:creationId xmlns:a16="http://schemas.microsoft.com/office/drawing/2014/main" id="{C2659912-3F3A-4E0C-BC84-74438779F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991" name="Picture 14" descr="BD10265_">
              <a:extLst>
                <a:ext uri="{FF2B5EF4-FFF2-40B4-BE49-F238E27FC236}">
                  <a16:creationId xmlns:a16="http://schemas.microsoft.com/office/drawing/2014/main" id="{0729FBD8-05DF-41BE-AC2E-E82440D21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a:extLst>
              <a:ext uri="{FF2B5EF4-FFF2-40B4-BE49-F238E27FC236}">
                <a16:creationId xmlns:a16="http://schemas.microsoft.com/office/drawing/2014/main" id="{337503DE-1BF5-4A1B-9F0B-92422B1B46C1}"/>
              </a:ext>
            </a:extLst>
          </p:cNvPr>
          <p:cNvGrpSpPr/>
          <p:nvPr/>
        </p:nvGrpSpPr>
        <p:grpSpPr>
          <a:xfrm>
            <a:off x="381000" y="1447159"/>
            <a:ext cx="8112125" cy="5253038"/>
            <a:chOff x="381000" y="1447159"/>
            <a:chExt cx="8112125" cy="5253038"/>
          </a:xfrm>
        </p:grpSpPr>
        <p:pic>
          <p:nvPicPr>
            <p:cNvPr id="41989" name="Picture 2">
              <a:extLst>
                <a:ext uri="{FF2B5EF4-FFF2-40B4-BE49-F238E27FC236}">
                  <a16:creationId xmlns:a16="http://schemas.microsoft.com/office/drawing/2014/main" id="{E687EF6D-DB08-487F-A3CA-3F3339299AA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447159"/>
              <a:ext cx="8112125"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B5A4279-6901-4EC9-8CA9-FBCFE8113E3C}"/>
                </a:ext>
              </a:extLst>
            </p:cNvPr>
            <p:cNvSpPr/>
            <p:nvPr/>
          </p:nvSpPr>
          <p:spPr>
            <a:xfrm>
              <a:off x="4821496" y="3058015"/>
              <a:ext cx="3593161" cy="2308324"/>
            </a:xfrm>
            <a:prstGeom prst="rect">
              <a:avLst/>
            </a:prstGeom>
          </p:spPr>
          <p:txBody>
            <a:bodyPr wrap="square">
              <a:spAutoFit/>
            </a:bodyPr>
            <a:lstStyle/>
            <a:p>
              <a:pPr marL="285750" indent="-285750">
                <a:buFont typeface="Arial" panose="020B0604020202020204" pitchFamily="34" charset="0"/>
                <a:buChar char="•"/>
              </a:pPr>
              <a:r>
                <a:rPr lang="vi-VN">
                  <a:solidFill>
                    <a:srgbClr val="FFFF00"/>
                  </a:solidFill>
                  <a:latin typeface="CALIBRI" panose="020F0502020204030204" pitchFamily="34" charset="0"/>
                  <a:ea typeface="Times New Roman" panose="02020603050405020304" pitchFamily="18" charset="0"/>
                  <a:cs typeface="CALIBRI" panose="020F0502020204030204" pitchFamily="34" charset="0"/>
                </a:rPr>
                <a:t>BN </a:t>
              </a:r>
              <a:r>
                <a:rPr lang="en-US">
                  <a:solidFill>
                    <a:srgbClr val="FFFF00"/>
                  </a:solidFill>
                  <a:latin typeface="CALIBRI" panose="020F0502020204030204" pitchFamily="34" charset="0"/>
                  <a:ea typeface="Times New Roman" panose="02020603050405020304" pitchFamily="18" charset="0"/>
                  <a:cs typeface="CALIBRI" panose="020F0502020204030204" pitchFamily="34" charset="0"/>
                </a:rPr>
                <a:t>có thể bị hạ ĐH những cử lúc 9-10h </a:t>
              </a:r>
              <a:r>
                <a:rPr lang="en-US">
                  <a:solidFill>
                    <a:srgbClr val="FFFF00"/>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a:solidFill>
                    <a:srgbClr val="FFFF00"/>
                  </a:solidFill>
                  <a:latin typeface="CALIBRI" panose="020F0502020204030204" pitchFamily="34" charset="0"/>
                  <a:ea typeface="Times New Roman" panose="02020603050405020304" pitchFamily="18" charset="0"/>
                  <a:cs typeface="CALIBRI" panose="020F0502020204030204" pitchFamily="34" charset="0"/>
                </a:rPr>
                <a:t>cử sáng ăn nhiều hơn hoặc là ăn thêm cử phụ.</a:t>
              </a:r>
              <a:endParaRPr lang="vi-VN">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vi-VN">
                  <a:solidFill>
                    <a:srgbClr val="FFFF00"/>
                  </a:solidFill>
                  <a:latin typeface="CALIBRI" panose="020F0502020204030204" pitchFamily="34" charset="0"/>
                  <a:cs typeface="CALIBRI" panose="020F0502020204030204" pitchFamily="34" charset="0"/>
                </a:rPr>
                <a:t>Và đường kiểm soát ko tốt nên nhiều biến chứng</a:t>
              </a:r>
            </a:p>
            <a:p>
              <a:pPr marL="285750" indent="-285750">
                <a:buFont typeface="Arial" panose="020B0604020202020204" pitchFamily="34" charset="0"/>
                <a:buChar char="•"/>
              </a:pPr>
              <a:r>
                <a:rPr lang="vi-VN">
                  <a:solidFill>
                    <a:srgbClr val="FFFF00"/>
                  </a:solidFill>
                  <a:latin typeface="CALIBRI" panose="020F0502020204030204" pitchFamily="34" charset="0"/>
                  <a:cs typeface="CALIBRI" panose="020F0502020204030204" pitchFamily="34" charset="0"/>
                </a:rPr>
                <a:t>Lúc ỏ nhà theo dõi ĐH 6h, 18h Bé còn ăn uống, vận động =&gt;rất khó chỉnh liều</a:t>
              </a:r>
              <a:endParaRPr lang="en-US">
                <a:solidFill>
                  <a:srgbClr val="FFFF00"/>
                </a:solidFill>
                <a:latin typeface="CALIBRI" panose="020F0502020204030204" pitchFamily="34" charset="0"/>
                <a:cs typeface="CALIBRI" panose="020F050202020403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B64F1B8-B1A3-41EF-9BFE-3963DD94FB5D}"/>
              </a:ext>
            </a:extLst>
          </p:cNvPr>
          <p:cNvSpPr>
            <a:spLocks noGrp="1" noChangeArrowheads="1"/>
          </p:cNvSpPr>
          <p:nvPr>
            <p:ph type="title"/>
          </p:nvPr>
        </p:nvSpPr>
        <p:spPr>
          <a:xfrm>
            <a:off x="3472543" y="314208"/>
            <a:ext cx="4593771" cy="1067793"/>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ĐIỀU TRỊ</a:t>
            </a:r>
            <a:endParaRPr lang="en-US" altLang="en-US" dirty="0">
              <a:latin typeface="Calibri" panose="020F0502020204030204" pitchFamily="34" charset="0"/>
            </a:endParaRPr>
          </a:p>
        </p:txBody>
      </p:sp>
      <p:sp>
        <p:nvSpPr>
          <p:cNvPr id="44035" name="Rectangle 10">
            <a:extLst>
              <a:ext uri="{FF2B5EF4-FFF2-40B4-BE49-F238E27FC236}">
                <a16:creationId xmlns:a16="http://schemas.microsoft.com/office/drawing/2014/main" id="{71E9209E-17C2-4473-924A-54C2262DF93D}"/>
              </a:ext>
            </a:extLst>
          </p:cNvPr>
          <p:cNvSpPr>
            <a:spLocks noGrp="1" noChangeArrowheads="1"/>
          </p:cNvSpPr>
          <p:nvPr>
            <p:ph idx="1"/>
          </p:nvPr>
        </p:nvSpPr>
        <p:spPr>
          <a:xfrm>
            <a:off x="42491" y="1673235"/>
            <a:ext cx="9018585" cy="5016758"/>
          </a:xfrm>
        </p:spPr>
        <p:txBody>
          <a:bodyPr wrap="square">
            <a:spAutoFit/>
          </a:bodyPr>
          <a:lstStyle/>
          <a:p>
            <a:pPr marL="342900" indent="-342900" eaLnBrk="1" hangingPunct="1">
              <a:lnSpc>
                <a:spcPct val="150000"/>
              </a:lnSpc>
              <a:spcBef>
                <a:spcPct val="0"/>
              </a:spcBef>
              <a:buFontTx/>
              <a:buNone/>
            </a:pPr>
            <a:r>
              <a:rPr lang="en-US" altLang="en-US" sz="2400" b="1">
                <a:solidFill>
                  <a:srgbClr val="C00000"/>
                </a:solidFill>
                <a:latin typeface="Calibri" panose="020F0502020204030204" pitchFamily="34" charset="0"/>
                <a:cs typeface="Calibri" panose="020F0502020204030204" pitchFamily="34" charset="0"/>
              </a:rPr>
              <a:t>Phác đồ tăng </a:t>
            </a:r>
            <a:r>
              <a:rPr lang="vi-VN" altLang="en-US" sz="2400" b="1">
                <a:solidFill>
                  <a:srgbClr val="C00000"/>
                </a:solidFill>
                <a:latin typeface="Calibri" panose="020F0502020204030204" pitchFamily="34" charset="0"/>
                <a:cs typeface="Calibri" panose="020F0502020204030204" pitchFamily="34" charset="0"/>
              </a:rPr>
              <a:t>cường: </a:t>
            </a:r>
            <a:r>
              <a:rPr lang="en-US" altLang="en-US" sz="2400">
                <a:latin typeface="Calibri" panose="020F0502020204030204" pitchFamily="34" charset="0"/>
                <a:cs typeface="Calibri" panose="020F0502020204030204" pitchFamily="34" charset="0"/>
              </a:rPr>
              <a:t>Insulin nền</a:t>
            </a: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a:t>
            </a: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bolus</a:t>
            </a:r>
            <a:r>
              <a:rPr lang="vi-VN" altLang="en-US" sz="2400">
                <a:latin typeface="Calibri" panose="020F0502020204030204" pitchFamily="34" charset="0"/>
                <a:cs typeface="Calibri" panose="020F0502020204030204" pitchFamily="34" charset="0"/>
              </a:rPr>
              <a:t> </a:t>
            </a:r>
            <a:r>
              <a:rPr lang="vi-VN" altLang="en-US" sz="2400">
                <a:solidFill>
                  <a:srgbClr val="0070C0"/>
                </a:solidFill>
                <a:latin typeface="Calibri" panose="020F0502020204030204" pitchFamily="34" charset="0"/>
                <a:cs typeface="Calibri" panose="020F0502020204030204" pitchFamily="34" charset="0"/>
              </a:rPr>
              <a:t>(tiêm ≥ 4 mũi)</a:t>
            </a:r>
            <a:endParaRPr lang="en-US" altLang="en-US" sz="2400">
              <a:solidFill>
                <a:srgbClr val="0070C0"/>
              </a:solidFill>
              <a:latin typeface="Calibri" panose="020F0502020204030204" pitchFamily="34" charset="0"/>
              <a:cs typeface="Calibri" panose="020F0502020204030204" pitchFamily="34" charset="0"/>
            </a:endParaRPr>
          </a:p>
          <a:p>
            <a:pPr eaLnBrk="1" hangingPunct="1">
              <a:lnSpc>
                <a:spcPct val="150000"/>
              </a:lnSpc>
              <a:spcBef>
                <a:spcPct val="0"/>
              </a:spcBef>
            </a:pPr>
            <a:r>
              <a:rPr lang="en-US" altLang="en-US" sz="2400">
                <a:highlight>
                  <a:srgbClr val="FFFF00"/>
                </a:highlight>
                <a:latin typeface="Calibri" panose="020F0502020204030204" pitchFamily="34" charset="0"/>
                <a:cs typeface="Calibri" panose="020F0502020204030204" pitchFamily="34" charset="0"/>
              </a:rPr>
              <a:t>Insulin nền (</a:t>
            </a:r>
            <a:r>
              <a:rPr lang="vi-VN" altLang="en-US" sz="2400">
                <a:highlight>
                  <a:srgbClr val="FFFF00"/>
                </a:highlight>
                <a:latin typeface="Calibri" panose="020F0502020204030204" pitchFamily="34" charset="0"/>
                <a:cs typeface="Calibri" panose="020F0502020204030204" pitchFamily="34" charset="0"/>
              </a:rPr>
              <a:t>glargin, lantus</a:t>
            </a:r>
            <a:r>
              <a:rPr lang="en-US" altLang="en-US" sz="2400">
                <a:highlight>
                  <a:srgbClr val="FFFF00"/>
                </a:highlight>
                <a:latin typeface="Calibri" panose="020F0502020204030204" pitchFamily="34" charset="0"/>
                <a:cs typeface="Calibri" panose="020F0502020204030204" pitchFamily="34" charset="0"/>
              </a:rPr>
              <a:t>): 40-50%</a:t>
            </a:r>
            <a:r>
              <a:rPr lang="en-US" altLang="en-US" sz="2400">
                <a:latin typeface="Calibri" panose="020F0502020204030204" pitchFamily="34" charset="0"/>
                <a:cs typeface="Calibri" panose="020F0502020204030204" pitchFamily="34" charset="0"/>
              </a:rPr>
              <a:t> </a:t>
            </a:r>
            <a:r>
              <a:rPr lang="vi-VN" altLang="en-US" sz="2400">
                <a:solidFill>
                  <a:srgbClr val="0070C0"/>
                </a:solidFill>
                <a:latin typeface="Calibri" panose="020F0502020204030204" pitchFamily="34" charset="0"/>
                <a:cs typeface="Calibri" panose="020F0502020204030204" pitchFamily="34" charset="0"/>
              </a:rPr>
              <a:t>(tiêm 6h sáng trước ăn)</a:t>
            </a:r>
            <a:endParaRPr lang="en-US" altLang="en-US" sz="2400">
              <a:solidFill>
                <a:srgbClr val="0070C0"/>
              </a:solidFill>
              <a:latin typeface="Calibri" panose="020F0502020204030204" pitchFamily="34" charset="0"/>
              <a:cs typeface="Calibri" panose="020F0502020204030204" pitchFamily="34" charset="0"/>
            </a:endParaRPr>
          </a:p>
          <a:p>
            <a:pPr eaLnBrk="1" hangingPunct="1">
              <a:lnSpc>
                <a:spcPct val="150000"/>
              </a:lnSpc>
              <a:spcBef>
                <a:spcPct val="0"/>
              </a:spcBef>
            </a:pPr>
            <a:r>
              <a:rPr lang="en-US" altLang="en-US" sz="2400">
                <a:latin typeface="Calibri" panose="020F0502020204030204" pitchFamily="34" charset="0"/>
                <a:cs typeface="Calibri" panose="020F0502020204030204" pitchFamily="34" charset="0"/>
              </a:rPr>
              <a:t>Insulin bolus (</a:t>
            </a:r>
            <a:r>
              <a:rPr lang="vi-VN">
                <a:latin typeface="Calibri" panose="020F0502020204030204" pitchFamily="34" charset="0"/>
                <a:cs typeface="Calibri" panose="020F0502020204030204" pitchFamily="34" charset="0"/>
              </a:rPr>
              <a:t>Actrapid</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Humalin</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t>
            </a:r>
            <a:r>
              <a:rPr lang="en-US" altLang="en-US" sz="2400">
                <a:latin typeface="Calibri" panose="020F0502020204030204" pitchFamily="34" charset="0"/>
                <a:cs typeface="Calibri" panose="020F0502020204030204" pitchFamily="34" charset="0"/>
              </a:rPr>
              <a:t>): trước bữa ăn </a:t>
            </a: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lượng carbohydrate.</a:t>
            </a:r>
            <a:r>
              <a:rPr lang="vi-VN" altLang="en-US" sz="2400">
                <a:latin typeface="Calibri" panose="020F0502020204030204" pitchFamily="34" charset="0"/>
                <a:cs typeface="Calibri" panose="020F0502020204030204" pitchFamily="34" charset="0"/>
              </a:rPr>
              <a:t> </a:t>
            </a:r>
            <a:r>
              <a:rPr lang="en-US" altLang="en-US" sz="2400">
                <a:highlight>
                  <a:srgbClr val="FFFF00"/>
                </a:highlight>
                <a:latin typeface="Calibri" panose="020F0502020204030204" pitchFamily="34" charset="0"/>
                <a:cs typeface="Calibri" panose="020F0502020204030204" pitchFamily="34" charset="0"/>
              </a:rPr>
              <a:t>Trung bình cần 1</a:t>
            </a:r>
            <a:r>
              <a:rPr lang="vi-VN" altLang="en-US" sz="2400">
                <a:highlight>
                  <a:srgbClr val="FFFF00"/>
                </a:highlight>
                <a:latin typeface="Calibri" panose="020F0502020204030204" pitchFamily="34" charset="0"/>
                <a:cs typeface="Calibri" panose="020F0502020204030204" pitchFamily="34" charset="0"/>
              </a:rPr>
              <a:t>U </a:t>
            </a:r>
            <a:r>
              <a:rPr lang="en-US" altLang="en-US" sz="2400">
                <a:highlight>
                  <a:srgbClr val="FFFF00"/>
                </a:highlight>
                <a:latin typeface="Calibri" panose="020F0502020204030204" pitchFamily="34" charset="0"/>
                <a:cs typeface="Calibri" panose="020F0502020204030204" pitchFamily="34" charset="0"/>
              </a:rPr>
              <a:t>insulin để bao </a:t>
            </a:r>
            <a:r>
              <a:rPr lang="vi-VN" altLang="en-US" sz="2400">
                <a:highlight>
                  <a:srgbClr val="FFFF00"/>
                </a:highlight>
                <a:latin typeface="Calibri" panose="020F0502020204030204" pitchFamily="34" charset="0"/>
                <a:cs typeface="Calibri" panose="020F0502020204030204" pitchFamily="34" charset="0"/>
              </a:rPr>
              <a:t>phủ:</a:t>
            </a:r>
          </a:p>
          <a:p>
            <a:pPr lvl="1" eaLnBrk="1" hangingPunct="1">
              <a:lnSpc>
                <a:spcPct val="150000"/>
              </a:lnSpc>
              <a:spcBef>
                <a:spcPct val="0"/>
              </a:spcBef>
            </a:pPr>
            <a:r>
              <a:rPr lang="en-US" altLang="en-US" sz="2200" b="1" i="1">
                <a:solidFill>
                  <a:srgbClr val="C00000"/>
                </a:solidFill>
                <a:latin typeface="Calibri" panose="020F0502020204030204" pitchFamily="34" charset="0"/>
                <a:cs typeface="Calibri" panose="020F0502020204030204" pitchFamily="34" charset="0"/>
              </a:rPr>
              <a:t>20 </a:t>
            </a:r>
            <a:r>
              <a:rPr lang="vi-VN" altLang="en-US" sz="2200" b="1" i="1">
                <a:solidFill>
                  <a:srgbClr val="C00000"/>
                </a:solidFill>
                <a:latin typeface="Calibri" panose="020F0502020204030204" pitchFamily="34" charset="0"/>
                <a:cs typeface="Calibri" panose="020F0502020204030204" pitchFamily="34" charset="0"/>
              </a:rPr>
              <a:t>grams</a:t>
            </a:r>
            <a:r>
              <a:rPr lang="en-US" altLang="en-US" sz="2200" b="1" i="1">
                <a:solidFill>
                  <a:srgbClr val="C00000"/>
                </a:solidFill>
                <a:latin typeface="Calibri" panose="020F0502020204030204" pitchFamily="34" charset="0"/>
                <a:cs typeface="Calibri" panose="020F0502020204030204" pitchFamily="34" charset="0"/>
              </a:rPr>
              <a:t> carbohydrate ở trẻ nhỏ (1-6 tuổi)</a:t>
            </a:r>
            <a:endParaRPr lang="vi-VN" altLang="en-US" sz="2200" b="1" i="1">
              <a:solidFill>
                <a:srgbClr val="C00000"/>
              </a:solidFill>
              <a:latin typeface="Calibri" panose="020F0502020204030204" pitchFamily="34" charset="0"/>
              <a:cs typeface="Calibri" panose="020F0502020204030204" pitchFamily="34" charset="0"/>
            </a:endParaRPr>
          </a:p>
          <a:p>
            <a:pPr lvl="1" eaLnBrk="1" hangingPunct="1">
              <a:lnSpc>
                <a:spcPct val="150000"/>
              </a:lnSpc>
              <a:spcBef>
                <a:spcPct val="0"/>
              </a:spcBef>
            </a:pPr>
            <a:r>
              <a:rPr lang="en-US" altLang="en-US" sz="2200" b="1" i="1">
                <a:solidFill>
                  <a:srgbClr val="C00000"/>
                </a:solidFill>
                <a:latin typeface="Calibri" panose="020F0502020204030204" pitchFamily="34" charset="0"/>
                <a:cs typeface="Calibri" panose="020F0502020204030204" pitchFamily="34" charset="0"/>
              </a:rPr>
              <a:t>10-12 grams carbohydrate ở trẻ lớn</a:t>
            </a:r>
            <a:endParaRPr lang="vi-VN" altLang="en-US" sz="2200" b="1" i="1">
              <a:solidFill>
                <a:srgbClr val="C00000"/>
              </a:solidFill>
              <a:latin typeface="Calibri" panose="020F0502020204030204" pitchFamily="34" charset="0"/>
              <a:cs typeface="Calibri" panose="020F0502020204030204" pitchFamily="34" charset="0"/>
            </a:endParaRPr>
          </a:p>
          <a:p>
            <a:pPr lvl="1" eaLnBrk="1" hangingPunct="1">
              <a:lnSpc>
                <a:spcPct val="150000"/>
              </a:lnSpc>
              <a:spcBef>
                <a:spcPct val="0"/>
              </a:spcBef>
            </a:pPr>
            <a:r>
              <a:rPr lang="en-US" altLang="en-US" sz="2200" b="1" i="1">
                <a:solidFill>
                  <a:srgbClr val="C00000"/>
                </a:solidFill>
                <a:latin typeface="Calibri" panose="020F0502020204030204" pitchFamily="34" charset="0"/>
                <a:cs typeface="Calibri" panose="020F0502020204030204" pitchFamily="34" charset="0"/>
              </a:rPr>
              <a:t>8-10 grams carbohydrate dậy thì.</a:t>
            </a:r>
            <a:endParaRPr lang="vi-VN" altLang="en-US" sz="2200" b="1" i="1">
              <a:solidFill>
                <a:srgbClr val="C00000"/>
              </a:solidFill>
              <a:latin typeface="Calibri" panose="020F0502020204030204" pitchFamily="34" charset="0"/>
              <a:cs typeface="Calibri" panose="020F0502020204030204" pitchFamily="34" charset="0"/>
            </a:endParaRPr>
          </a:p>
          <a:p>
            <a:pPr>
              <a:lnSpc>
                <a:spcPct val="100000"/>
              </a:lnSpc>
              <a:spcBef>
                <a:spcPts val="600"/>
              </a:spcBef>
            </a:pPr>
            <a:r>
              <a:rPr lang="en-US" sz="1800">
                <a:solidFill>
                  <a:srgbClr val="0070C0"/>
                </a:solidFill>
                <a:latin typeface="calibri" panose="020F0502020204030204" pitchFamily="34" charset="0"/>
                <a:cs typeface="calibri" panose="020F0502020204030204" pitchFamily="34" charset="0"/>
              </a:rPr>
              <a:t>Phác đồ insulin tăng cường được chuyển thành bơm insulin: bơm được nối với catherter luồn dưới da của bé, được set up các thông số để tự động truyền insulin nền, insulin tác dụng nhanh mỗi bữa ăn; giá 10.</a:t>
            </a:r>
            <a:r>
              <a:rPr lang="vi-VN" sz="1800">
                <a:solidFill>
                  <a:srgbClr val="0070C0"/>
                </a:solidFill>
                <a:latin typeface="calibri" panose="020F0502020204030204" pitchFamily="34" charset="0"/>
                <a:cs typeface="calibri" panose="020F0502020204030204" pitchFamily="34" charset="0"/>
              </a:rPr>
              <a:t>000USD; </a:t>
            </a:r>
            <a:r>
              <a:rPr lang="en-US" sz="1800">
                <a:solidFill>
                  <a:srgbClr val="0070C0"/>
                </a:solidFill>
                <a:latin typeface="calibri" panose="020F0502020204030204" pitchFamily="34" charset="0"/>
                <a:cs typeface="calibri" panose="020F0502020204030204" pitchFamily="34" charset="0"/>
              </a:rPr>
              <a:t>mỗi tháng thay kim 1 lần; tỉ lệ </a:t>
            </a:r>
            <a:r>
              <a:rPr lang="vi-VN" sz="1800">
                <a:solidFill>
                  <a:srgbClr val="0070C0"/>
                </a:solidFill>
                <a:latin typeface="calibri" panose="020F0502020204030204" pitchFamily="34" charset="0"/>
                <a:cs typeface="calibri" panose="020F0502020204030204" pitchFamily="34" charset="0"/>
              </a:rPr>
              <a:t>sd </a:t>
            </a:r>
            <a:r>
              <a:rPr lang="en-US" sz="1800">
                <a:solidFill>
                  <a:srgbClr val="0070C0"/>
                </a:solidFill>
                <a:latin typeface="calibri" panose="020F0502020204030204" pitchFamily="34" charset="0"/>
                <a:cs typeface="calibri" panose="020F0502020204030204" pitchFamily="34" charset="0"/>
              </a:rPr>
              <a:t>bơm insulin là 50-70%, BHYT chi trả 50%.</a:t>
            </a:r>
            <a:r>
              <a:rPr lang="vi-VN" sz="1800">
                <a:solidFill>
                  <a:srgbClr val="0070C0"/>
                </a:solidFill>
                <a:latin typeface="calibri" panose="020F0502020204030204" pitchFamily="34" charset="0"/>
                <a:cs typeface="calibri" panose="020F0502020204030204" pitchFamily="34" charset="0"/>
              </a:rPr>
              <a:t> </a:t>
            </a:r>
            <a:r>
              <a:rPr lang="en-US" sz="1800">
                <a:solidFill>
                  <a:srgbClr val="0070C0"/>
                </a:solidFill>
                <a:latin typeface="calibri" panose="020F0502020204030204" pitchFamily="34" charset="0"/>
                <a:cs typeface="calibri" panose="020F0502020204030204" pitchFamily="34" charset="0"/>
              </a:rPr>
              <a:t>Còn có bơm insulin kèm theo censor theo dõi đường huyết liên </a:t>
            </a:r>
            <a:r>
              <a:rPr lang="vi-VN" sz="1800">
                <a:solidFill>
                  <a:srgbClr val="0070C0"/>
                </a:solidFill>
                <a:latin typeface="calibri" panose="020F0502020204030204" pitchFamily="34" charset="0"/>
                <a:cs typeface="calibri" panose="020F0502020204030204" pitchFamily="34" charset="0"/>
              </a:rPr>
              <a:t>tục.</a:t>
            </a:r>
            <a:endParaRPr lang="en-US" sz="1800">
              <a:solidFill>
                <a:srgbClr val="0070C0"/>
              </a:solidFill>
              <a:latin typeface="calibri" panose="020F0502020204030204" pitchFamily="34" charset="0"/>
              <a:cs typeface="calibri" panose="020F0502020204030204" pitchFamily="34" charset="0"/>
            </a:endParaRPr>
          </a:p>
        </p:txBody>
      </p:sp>
      <p:grpSp>
        <p:nvGrpSpPr>
          <p:cNvPr id="44037" name="Group 4">
            <a:extLst>
              <a:ext uri="{FF2B5EF4-FFF2-40B4-BE49-F238E27FC236}">
                <a16:creationId xmlns:a16="http://schemas.microsoft.com/office/drawing/2014/main" id="{2EA60E0A-A4F7-44D3-8C2F-53763EC69DFC}"/>
              </a:ext>
            </a:extLst>
          </p:cNvPr>
          <p:cNvGrpSpPr>
            <a:grpSpLocks/>
          </p:cNvGrpSpPr>
          <p:nvPr/>
        </p:nvGrpSpPr>
        <p:grpSpPr bwMode="auto">
          <a:xfrm>
            <a:off x="-38100" y="1219200"/>
            <a:ext cx="9182100" cy="609600"/>
            <a:chOff x="413" y="960"/>
            <a:chExt cx="4615" cy="337"/>
          </a:xfrm>
        </p:grpSpPr>
        <p:grpSp>
          <p:nvGrpSpPr>
            <p:cNvPr id="44038" name="Group 5">
              <a:extLst>
                <a:ext uri="{FF2B5EF4-FFF2-40B4-BE49-F238E27FC236}">
                  <a16:creationId xmlns:a16="http://schemas.microsoft.com/office/drawing/2014/main" id="{5BC2BE91-3BC7-4E21-8DB9-47FDC821BBCE}"/>
                </a:ext>
              </a:extLst>
            </p:cNvPr>
            <p:cNvGrpSpPr>
              <a:grpSpLocks/>
            </p:cNvGrpSpPr>
            <p:nvPr/>
          </p:nvGrpSpPr>
          <p:grpSpPr bwMode="auto">
            <a:xfrm>
              <a:off x="474" y="960"/>
              <a:ext cx="4554" cy="319"/>
              <a:chOff x="518" y="626"/>
              <a:chExt cx="4554" cy="319"/>
            </a:xfrm>
          </p:grpSpPr>
          <p:grpSp>
            <p:nvGrpSpPr>
              <p:cNvPr id="44040" name="Group 6">
                <a:extLst>
                  <a:ext uri="{FF2B5EF4-FFF2-40B4-BE49-F238E27FC236}">
                    <a16:creationId xmlns:a16="http://schemas.microsoft.com/office/drawing/2014/main" id="{491F2C99-711D-46A4-9764-A270AC71B12C}"/>
                  </a:ext>
                </a:extLst>
              </p:cNvPr>
              <p:cNvGrpSpPr>
                <a:grpSpLocks/>
              </p:cNvGrpSpPr>
              <p:nvPr/>
            </p:nvGrpSpPr>
            <p:grpSpPr bwMode="auto">
              <a:xfrm>
                <a:off x="602" y="762"/>
                <a:ext cx="4470" cy="183"/>
                <a:chOff x="602" y="762"/>
                <a:chExt cx="4470" cy="183"/>
              </a:xfrm>
            </p:grpSpPr>
            <p:grpSp>
              <p:nvGrpSpPr>
                <p:cNvPr id="44042" name="Group 7">
                  <a:extLst>
                    <a:ext uri="{FF2B5EF4-FFF2-40B4-BE49-F238E27FC236}">
                      <a16:creationId xmlns:a16="http://schemas.microsoft.com/office/drawing/2014/main" id="{42E5B3BC-99EF-4542-B54F-B83F7103B3B8}"/>
                    </a:ext>
                  </a:extLst>
                </p:cNvPr>
                <p:cNvGrpSpPr>
                  <a:grpSpLocks/>
                </p:cNvGrpSpPr>
                <p:nvPr/>
              </p:nvGrpSpPr>
              <p:grpSpPr bwMode="auto">
                <a:xfrm>
                  <a:off x="650" y="762"/>
                  <a:ext cx="4422" cy="69"/>
                  <a:chOff x="650" y="762"/>
                  <a:chExt cx="4422" cy="69"/>
                </a:xfrm>
              </p:grpSpPr>
              <p:sp>
                <p:nvSpPr>
                  <p:cNvPr id="44046" name="Rectangle 8">
                    <a:extLst>
                      <a:ext uri="{FF2B5EF4-FFF2-40B4-BE49-F238E27FC236}">
                        <a16:creationId xmlns:a16="http://schemas.microsoft.com/office/drawing/2014/main" id="{FD24A250-2EAE-4320-BE6F-0307A1B24B1B}"/>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44047" name="Rectangle 9">
                    <a:extLst>
                      <a:ext uri="{FF2B5EF4-FFF2-40B4-BE49-F238E27FC236}">
                        <a16:creationId xmlns:a16="http://schemas.microsoft.com/office/drawing/2014/main" id="{9A6DC0F2-077F-4186-A2D6-259866BDE467}"/>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44043" name="Group 10">
                  <a:extLst>
                    <a:ext uri="{FF2B5EF4-FFF2-40B4-BE49-F238E27FC236}">
                      <a16:creationId xmlns:a16="http://schemas.microsoft.com/office/drawing/2014/main" id="{C4DE9671-BCE3-4F4B-AF83-6A076FDE3BA3}"/>
                    </a:ext>
                  </a:extLst>
                </p:cNvPr>
                <p:cNvGrpSpPr>
                  <a:grpSpLocks/>
                </p:cNvGrpSpPr>
                <p:nvPr/>
              </p:nvGrpSpPr>
              <p:grpSpPr bwMode="auto">
                <a:xfrm>
                  <a:off x="602" y="772"/>
                  <a:ext cx="4466" cy="173"/>
                  <a:chOff x="602" y="772"/>
                  <a:chExt cx="4466" cy="173"/>
                </a:xfrm>
              </p:grpSpPr>
              <p:sp>
                <p:nvSpPr>
                  <p:cNvPr id="44044" name="Rectangle 11">
                    <a:extLst>
                      <a:ext uri="{FF2B5EF4-FFF2-40B4-BE49-F238E27FC236}">
                        <a16:creationId xmlns:a16="http://schemas.microsoft.com/office/drawing/2014/main" id="{F555373E-6A47-4BFA-A213-9F92198D56E5}"/>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44045" name="Picture 12" descr="gold_bar">
                    <a:extLst>
                      <a:ext uri="{FF2B5EF4-FFF2-40B4-BE49-F238E27FC236}">
                        <a16:creationId xmlns:a16="http://schemas.microsoft.com/office/drawing/2014/main" id="{6A39A5C3-8A32-4581-8C61-38A54A0DA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44041" name="Picture 13" descr="forest">
                <a:extLst>
                  <a:ext uri="{FF2B5EF4-FFF2-40B4-BE49-F238E27FC236}">
                    <a16:creationId xmlns:a16="http://schemas.microsoft.com/office/drawing/2014/main" id="{A27106FC-FCA6-4B61-AE61-94271D717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039" name="Picture 14" descr="BD10265_">
              <a:extLst>
                <a:ext uri="{FF2B5EF4-FFF2-40B4-BE49-F238E27FC236}">
                  <a16:creationId xmlns:a16="http://schemas.microsoft.com/office/drawing/2014/main" id="{435BFA82-47A2-4FCB-AB79-7BCC20E61E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29ACC621-4F3D-42EB-AE37-18D90245A90B}"/>
              </a:ext>
            </a:extLst>
          </p:cNvPr>
          <p:cNvSpPr/>
          <p:nvPr/>
        </p:nvSpPr>
        <p:spPr>
          <a:xfrm>
            <a:off x="5273749" y="4580039"/>
            <a:ext cx="343634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vi-VN">
                <a:latin typeface="Calibri" panose="020F0502020204030204" pitchFamily="34" charset="0"/>
              </a:rPr>
              <a:t>Phải cho đi khám dinh dưỡng để tính toán chế độ ăn =&gt;liều insulin</a:t>
            </a:r>
            <a:endParaRPr lang="en-US">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7A2B5B6-BCE7-4300-8DBE-238451DE6DE3}"/>
              </a:ext>
            </a:extLst>
          </p:cNvPr>
          <p:cNvSpPr>
            <a:spLocks noGrp="1" noChangeArrowheads="1"/>
          </p:cNvSpPr>
          <p:nvPr>
            <p:ph type="title"/>
          </p:nvPr>
        </p:nvSpPr>
        <p:spPr>
          <a:xfrm>
            <a:off x="746420" y="242072"/>
            <a:ext cx="7522029"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MỤC TIÊU</a:t>
            </a:r>
          </a:p>
        </p:txBody>
      </p:sp>
      <p:sp>
        <p:nvSpPr>
          <p:cNvPr id="11267" name="Rectangle 3">
            <a:extLst>
              <a:ext uri="{FF2B5EF4-FFF2-40B4-BE49-F238E27FC236}">
                <a16:creationId xmlns:a16="http://schemas.microsoft.com/office/drawing/2014/main" id="{A6CBE34F-9F2E-46E0-8E2A-22296891F283}"/>
              </a:ext>
            </a:extLst>
          </p:cNvPr>
          <p:cNvSpPr>
            <a:spLocks noGrp="1" noChangeArrowheads="1"/>
          </p:cNvSpPr>
          <p:nvPr>
            <p:ph idx="1"/>
          </p:nvPr>
        </p:nvSpPr>
        <p:spPr>
          <a:xfrm>
            <a:off x="227013" y="1933574"/>
            <a:ext cx="8560845" cy="4619625"/>
          </a:xfrm>
        </p:spPr>
        <p:txBody>
          <a:bodyPr/>
          <a:lstStyle/>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Giải thích được cơ chế bệnh sinh của ĐTĐ</a:t>
            </a:r>
          </a:p>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Trình bày triệu chứng LS, CLS của ĐTĐ 1</a:t>
            </a:r>
          </a:p>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Trình bày được tiêu chuẩn </a:t>
            </a:r>
            <a:r>
              <a:rPr lang="en-US" altLang="en-US" sz="2800">
                <a:latin typeface="Calibri" panose="020F0502020204030204" pitchFamily="34" charset="0"/>
                <a:cs typeface="Calibri" panose="020F0502020204030204" pitchFamily="34" charset="0"/>
                <a:sym typeface="Symbol" panose="05050102010706020507" pitchFamily="18" charset="2"/>
              </a:rPr>
              <a:t>ĐTĐ theo ADA.</a:t>
            </a:r>
          </a:p>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Trình bày được nguyên tắc điều trị ĐTĐ 1  </a:t>
            </a:r>
          </a:p>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Trình bày được biến chứng của ĐTĐ</a:t>
            </a:r>
          </a:p>
          <a:p>
            <a:pPr marL="609600" indent="-609600" eaLnBrk="1" hangingPunct="1">
              <a:lnSpc>
                <a:spcPct val="150000"/>
              </a:lnSpc>
              <a:buFontTx/>
              <a:buAutoNum type="arabicPeriod"/>
            </a:pPr>
            <a:r>
              <a:rPr lang="en-US" altLang="en-US" sz="2800">
                <a:latin typeface="Calibri" panose="020F0502020204030204" pitchFamily="34" charset="0"/>
                <a:cs typeface="Calibri" panose="020F0502020204030204" pitchFamily="34" charset="0"/>
              </a:rPr>
              <a:t>Phân biệt ĐTĐ típ 1 và 2</a:t>
            </a:r>
          </a:p>
        </p:txBody>
      </p:sp>
      <p:grpSp>
        <p:nvGrpSpPr>
          <p:cNvPr id="11269" name="Group 4">
            <a:extLst>
              <a:ext uri="{FF2B5EF4-FFF2-40B4-BE49-F238E27FC236}">
                <a16:creationId xmlns:a16="http://schemas.microsoft.com/office/drawing/2014/main" id="{31B26C63-7CD1-495B-BCC8-07709F3DA4EC}"/>
              </a:ext>
            </a:extLst>
          </p:cNvPr>
          <p:cNvGrpSpPr>
            <a:grpSpLocks/>
          </p:cNvGrpSpPr>
          <p:nvPr/>
        </p:nvGrpSpPr>
        <p:grpSpPr bwMode="auto">
          <a:xfrm>
            <a:off x="-38100" y="1219200"/>
            <a:ext cx="9182100" cy="609600"/>
            <a:chOff x="413" y="960"/>
            <a:chExt cx="4615" cy="337"/>
          </a:xfrm>
        </p:grpSpPr>
        <p:grpSp>
          <p:nvGrpSpPr>
            <p:cNvPr id="11270" name="Group 5">
              <a:extLst>
                <a:ext uri="{FF2B5EF4-FFF2-40B4-BE49-F238E27FC236}">
                  <a16:creationId xmlns:a16="http://schemas.microsoft.com/office/drawing/2014/main" id="{0308A4DA-A08B-4696-86A7-AE6CFC83518B}"/>
                </a:ext>
              </a:extLst>
            </p:cNvPr>
            <p:cNvGrpSpPr>
              <a:grpSpLocks/>
            </p:cNvGrpSpPr>
            <p:nvPr/>
          </p:nvGrpSpPr>
          <p:grpSpPr bwMode="auto">
            <a:xfrm>
              <a:off x="474" y="960"/>
              <a:ext cx="4554" cy="319"/>
              <a:chOff x="518" y="626"/>
              <a:chExt cx="4554" cy="319"/>
            </a:xfrm>
          </p:grpSpPr>
          <p:grpSp>
            <p:nvGrpSpPr>
              <p:cNvPr id="11272" name="Group 6">
                <a:extLst>
                  <a:ext uri="{FF2B5EF4-FFF2-40B4-BE49-F238E27FC236}">
                    <a16:creationId xmlns:a16="http://schemas.microsoft.com/office/drawing/2014/main" id="{3B7419D7-1526-4FAB-9DF9-8D8D8140A105}"/>
                  </a:ext>
                </a:extLst>
              </p:cNvPr>
              <p:cNvGrpSpPr>
                <a:grpSpLocks/>
              </p:cNvGrpSpPr>
              <p:nvPr/>
            </p:nvGrpSpPr>
            <p:grpSpPr bwMode="auto">
              <a:xfrm>
                <a:off x="602" y="762"/>
                <a:ext cx="4470" cy="183"/>
                <a:chOff x="602" y="762"/>
                <a:chExt cx="4470" cy="183"/>
              </a:xfrm>
            </p:grpSpPr>
            <p:grpSp>
              <p:nvGrpSpPr>
                <p:cNvPr id="11274" name="Group 7">
                  <a:extLst>
                    <a:ext uri="{FF2B5EF4-FFF2-40B4-BE49-F238E27FC236}">
                      <a16:creationId xmlns:a16="http://schemas.microsoft.com/office/drawing/2014/main" id="{C9D2FB65-3464-4564-BCEB-176A2DDC673F}"/>
                    </a:ext>
                  </a:extLst>
                </p:cNvPr>
                <p:cNvGrpSpPr>
                  <a:grpSpLocks/>
                </p:cNvGrpSpPr>
                <p:nvPr/>
              </p:nvGrpSpPr>
              <p:grpSpPr bwMode="auto">
                <a:xfrm>
                  <a:off x="650" y="762"/>
                  <a:ext cx="4422" cy="69"/>
                  <a:chOff x="650" y="762"/>
                  <a:chExt cx="4422" cy="69"/>
                </a:xfrm>
              </p:grpSpPr>
              <p:sp>
                <p:nvSpPr>
                  <p:cNvPr id="11278" name="Rectangle 8">
                    <a:extLst>
                      <a:ext uri="{FF2B5EF4-FFF2-40B4-BE49-F238E27FC236}">
                        <a16:creationId xmlns:a16="http://schemas.microsoft.com/office/drawing/2014/main" id="{3AAE22F6-DDAD-4C99-B835-09708ABE8576}"/>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11279" name="Rectangle 9">
                    <a:extLst>
                      <a:ext uri="{FF2B5EF4-FFF2-40B4-BE49-F238E27FC236}">
                        <a16:creationId xmlns:a16="http://schemas.microsoft.com/office/drawing/2014/main" id="{3B260DCA-A400-46D9-857E-8F6BDDF71042}"/>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11275" name="Group 10">
                  <a:extLst>
                    <a:ext uri="{FF2B5EF4-FFF2-40B4-BE49-F238E27FC236}">
                      <a16:creationId xmlns:a16="http://schemas.microsoft.com/office/drawing/2014/main" id="{778314F7-924E-4820-B4C9-7BD51FC763AA}"/>
                    </a:ext>
                  </a:extLst>
                </p:cNvPr>
                <p:cNvGrpSpPr>
                  <a:grpSpLocks/>
                </p:cNvGrpSpPr>
                <p:nvPr/>
              </p:nvGrpSpPr>
              <p:grpSpPr bwMode="auto">
                <a:xfrm>
                  <a:off x="602" y="772"/>
                  <a:ext cx="4466" cy="173"/>
                  <a:chOff x="602" y="772"/>
                  <a:chExt cx="4466" cy="173"/>
                </a:xfrm>
              </p:grpSpPr>
              <p:sp>
                <p:nvSpPr>
                  <p:cNvPr id="11276" name="Rectangle 11">
                    <a:extLst>
                      <a:ext uri="{FF2B5EF4-FFF2-40B4-BE49-F238E27FC236}">
                        <a16:creationId xmlns:a16="http://schemas.microsoft.com/office/drawing/2014/main" id="{C949EA49-8843-43F4-93A9-0B7723398652}"/>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11277" name="Picture 12" descr="gold_bar">
                    <a:extLst>
                      <a:ext uri="{FF2B5EF4-FFF2-40B4-BE49-F238E27FC236}">
                        <a16:creationId xmlns:a16="http://schemas.microsoft.com/office/drawing/2014/main" id="{46A59698-603A-4599-96D0-D8E47C7AF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1273" name="Picture 13" descr="forest">
                <a:extLst>
                  <a:ext uri="{FF2B5EF4-FFF2-40B4-BE49-F238E27FC236}">
                    <a16:creationId xmlns:a16="http://schemas.microsoft.com/office/drawing/2014/main" id="{EB89FAB2-268D-49DE-A0CA-EA73F4272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271" name="Picture 14" descr="BD10265_">
              <a:extLst>
                <a:ext uri="{FF2B5EF4-FFF2-40B4-BE49-F238E27FC236}">
                  <a16:creationId xmlns:a16="http://schemas.microsoft.com/office/drawing/2014/main" id="{7E0A8DDC-B674-47F9-92EC-14F6F269EC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06A65-E92C-4D83-91D4-F1E25D9FCFCF}"/>
              </a:ext>
            </a:extLst>
          </p:cNvPr>
          <p:cNvSpPr>
            <a:spLocks noGrp="1" noChangeArrowheads="1"/>
          </p:cNvSpPr>
          <p:nvPr>
            <p:ph type="title"/>
          </p:nvPr>
        </p:nvSpPr>
        <p:spPr>
          <a:xfrm>
            <a:off x="588631" y="691453"/>
            <a:ext cx="2362199" cy="1055494"/>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ĐIỀU TRỊ</a:t>
            </a:r>
            <a:endParaRPr lang="en-US" altLang="en-US" dirty="0">
              <a:latin typeface="Calibri" panose="020F0502020204030204" pitchFamily="34" charset="0"/>
            </a:endParaRPr>
          </a:p>
        </p:txBody>
      </p:sp>
      <p:sp>
        <p:nvSpPr>
          <p:cNvPr id="46083" name="Rectangle 3">
            <a:extLst>
              <a:ext uri="{FF2B5EF4-FFF2-40B4-BE49-F238E27FC236}">
                <a16:creationId xmlns:a16="http://schemas.microsoft.com/office/drawing/2014/main" id="{8A1CCA4D-5D43-4438-9DAA-E9A71534A6C2}"/>
              </a:ext>
            </a:extLst>
          </p:cNvPr>
          <p:cNvSpPr>
            <a:spLocks noGrp="1" noChangeArrowheads="1"/>
          </p:cNvSpPr>
          <p:nvPr>
            <p:ph idx="1"/>
          </p:nvPr>
        </p:nvSpPr>
        <p:spPr>
          <a:xfrm>
            <a:off x="357835" y="1770916"/>
            <a:ext cx="8466154" cy="4789521"/>
          </a:xfrm>
        </p:spPr>
        <p:txBody>
          <a:bodyPr/>
          <a:lstStyle/>
          <a:p>
            <a:pPr eaLnBrk="1" hangingPunct="1">
              <a:lnSpc>
                <a:spcPct val="150000"/>
              </a:lnSpc>
              <a:spcBef>
                <a:spcPts val="0"/>
              </a:spcBef>
            </a:pPr>
            <a:r>
              <a:rPr lang="en-US" altLang="en-US" sz="2400" b="1" u="sng">
                <a:solidFill>
                  <a:srgbClr val="C00000"/>
                </a:solidFill>
                <a:latin typeface="Calibri" panose="020F0502020204030204" pitchFamily="34" charset="0"/>
                <a:cs typeface="Calibri" panose="020F0502020204030204" pitchFamily="34" charset="0"/>
              </a:rPr>
              <a:t>Dinh dưỡng</a:t>
            </a:r>
          </a:p>
          <a:p>
            <a:pPr lvl="1" eaLnBrk="1" hangingPunct="1">
              <a:lnSpc>
                <a:spcPct val="150000"/>
              </a:lnSpc>
              <a:spcBef>
                <a:spcPts val="0"/>
              </a:spcBef>
            </a:pPr>
            <a:r>
              <a:rPr lang="en-US" altLang="en-US" sz="2400">
                <a:highlight>
                  <a:srgbClr val="FFFF00"/>
                </a:highlight>
                <a:latin typeface="Calibri" panose="020F0502020204030204" pitchFamily="34" charset="0"/>
                <a:cs typeface="Calibri" panose="020F0502020204030204" pitchFamily="34" charset="0"/>
              </a:rPr>
              <a:t>Năng lượng: </a:t>
            </a:r>
            <a:r>
              <a:rPr lang="vi-VN" altLang="en-US" sz="2400">
                <a:highlight>
                  <a:srgbClr val="FFFF00"/>
                </a:highlight>
                <a:latin typeface="Calibri" panose="020F0502020204030204" pitchFamily="34" charset="0"/>
                <a:cs typeface="Calibri" panose="020F0502020204030204" pitchFamily="34" charset="0"/>
              </a:rPr>
              <a:t>1000</a:t>
            </a:r>
            <a:r>
              <a:rPr lang="en-US" altLang="en-US" sz="2400">
                <a:highlight>
                  <a:srgbClr val="FFFF00"/>
                </a:highlight>
                <a:latin typeface="Calibri" panose="020F0502020204030204" pitchFamily="34" charset="0"/>
                <a:cs typeface="Calibri" panose="020F0502020204030204" pitchFamily="34" charset="0"/>
              </a:rPr>
              <a:t> Kcal + (100Kcal × tuổi).                 	</a:t>
            </a:r>
          </a:p>
          <a:p>
            <a:pPr lvl="1" eaLnBrk="1" hangingPunct="1">
              <a:lnSpc>
                <a:spcPct val="150000"/>
              </a:lnSpc>
              <a:spcBef>
                <a:spcPts val="0"/>
              </a:spcBef>
            </a:pPr>
            <a:r>
              <a:rPr lang="en-US" altLang="en-US" sz="2400">
                <a:highlight>
                  <a:srgbClr val="FFFF00"/>
                </a:highlight>
                <a:latin typeface="Calibri" panose="020F0502020204030204" pitchFamily="34" charset="0"/>
                <a:cs typeface="Calibri" panose="020F0502020204030204" pitchFamily="34" charset="0"/>
              </a:rPr>
              <a:t> 55% G, 30% L, 15% P.</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Cung cấp các sinh tố, chất xơ, vi lượng (Fe, I …).</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Hạn chế thức ăn có đường, béo động vật.</a:t>
            </a:r>
          </a:p>
          <a:p>
            <a:pPr eaLnBrk="1" hangingPunct="1">
              <a:lnSpc>
                <a:spcPct val="150000"/>
              </a:lnSpc>
              <a:spcBef>
                <a:spcPts val="0"/>
              </a:spcBef>
            </a:pPr>
            <a:r>
              <a:rPr lang="en-US" altLang="en-US" sz="2400" b="1" u="sng">
                <a:solidFill>
                  <a:srgbClr val="C00000"/>
                </a:solidFill>
                <a:latin typeface="Calibri" panose="020F0502020204030204" pitchFamily="34" charset="0"/>
                <a:cs typeface="Calibri" panose="020F0502020204030204" pitchFamily="34" charset="0"/>
              </a:rPr>
              <a:t>Hoạt động</a:t>
            </a:r>
          </a:p>
          <a:p>
            <a:pPr lvl="1" eaLnBrk="1" hangingPunct="1">
              <a:lnSpc>
                <a:spcPct val="150000"/>
              </a:lnSpc>
              <a:spcBef>
                <a:spcPts val="0"/>
              </a:spcBef>
            </a:pPr>
            <a:r>
              <a:rPr lang="en-US" altLang="en-US" sz="2400">
                <a:latin typeface="Calibri" panose="020F0502020204030204" pitchFamily="34" charset="0"/>
                <a:cs typeface="Calibri" panose="020F0502020204030204" pitchFamily="34" charset="0"/>
              </a:rPr>
              <a:t>Cần ↑ dần cường độ, rèn dai sức (</a:t>
            </a:r>
            <a:r>
              <a:rPr lang="vi-VN" altLang="en-US" sz="2400">
                <a:latin typeface="Calibri" panose="020F0502020204030204" pitchFamily="34" charset="0"/>
                <a:cs typeface="Calibri" panose="020F0502020204030204" pitchFamily="34" charset="0"/>
              </a:rPr>
              <a:t>đi bộ, bơi lội)</a:t>
            </a:r>
            <a:r>
              <a:rPr lang="en-US" altLang="en-US" sz="2400">
                <a:latin typeface="Calibri" panose="020F0502020204030204" pitchFamily="34" charset="0"/>
                <a:cs typeface="Calibri" panose="020F0502020204030204" pitchFamily="34" charset="0"/>
              </a:rPr>
              <a:t>.</a:t>
            </a:r>
            <a:endParaRPr lang="vi-VN" altLang="en-US" sz="2400">
              <a:latin typeface="Calibri" panose="020F0502020204030204" pitchFamily="34" charset="0"/>
              <a:cs typeface="Calibri" panose="020F0502020204030204" pitchFamily="34" charset="0"/>
            </a:endParaRPr>
          </a:p>
          <a:p>
            <a:pPr lvl="1" eaLnBrk="1" hangingPunct="1">
              <a:lnSpc>
                <a:spcPct val="150000"/>
              </a:lnSpc>
              <a:spcBef>
                <a:spcPts val="0"/>
              </a:spcBef>
            </a:pPr>
            <a:r>
              <a:rPr lang="en-US" b="1">
                <a:solidFill>
                  <a:srgbClr val="00B050"/>
                </a:solidFill>
              </a:rPr>
              <a:t>ĐH bình thường thì mới tập (quá thấp thì bị hạ ĐH, quá cao sẽ gây nhiễm ceton), ăn nhẹ trước tập.</a:t>
            </a:r>
          </a:p>
        </p:txBody>
      </p:sp>
      <p:grpSp>
        <p:nvGrpSpPr>
          <p:cNvPr id="46085" name="Group 4">
            <a:extLst>
              <a:ext uri="{FF2B5EF4-FFF2-40B4-BE49-F238E27FC236}">
                <a16:creationId xmlns:a16="http://schemas.microsoft.com/office/drawing/2014/main" id="{59B3253D-49C0-4110-8B71-3F1F6338DE20}"/>
              </a:ext>
            </a:extLst>
          </p:cNvPr>
          <p:cNvGrpSpPr>
            <a:grpSpLocks/>
          </p:cNvGrpSpPr>
          <p:nvPr/>
        </p:nvGrpSpPr>
        <p:grpSpPr bwMode="auto">
          <a:xfrm>
            <a:off x="-38100" y="1219200"/>
            <a:ext cx="9182100" cy="609600"/>
            <a:chOff x="413" y="960"/>
            <a:chExt cx="4615" cy="337"/>
          </a:xfrm>
        </p:grpSpPr>
        <p:grpSp>
          <p:nvGrpSpPr>
            <p:cNvPr id="46086" name="Group 5">
              <a:extLst>
                <a:ext uri="{FF2B5EF4-FFF2-40B4-BE49-F238E27FC236}">
                  <a16:creationId xmlns:a16="http://schemas.microsoft.com/office/drawing/2014/main" id="{B59C5211-EB6A-4398-B7BA-66386BFFF161}"/>
                </a:ext>
              </a:extLst>
            </p:cNvPr>
            <p:cNvGrpSpPr>
              <a:grpSpLocks/>
            </p:cNvGrpSpPr>
            <p:nvPr/>
          </p:nvGrpSpPr>
          <p:grpSpPr bwMode="auto">
            <a:xfrm>
              <a:off x="474" y="960"/>
              <a:ext cx="4554" cy="319"/>
              <a:chOff x="518" y="626"/>
              <a:chExt cx="4554" cy="319"/>
            </a:xfrm>
          </p:grpSpPr>
          <p:grpSp>
            <p:nvGrpSpPr>
              <p:cNvPr id="46088" name="Group 6">
                <a:extLst>
                  <a:ext uri="{FF2B5EF4-FFF2-40B4-BE49-F238E27FC236}">
                    <a16:creationId xmlns:a16="http://schemas.microsoft.com/office/drawing/2014/main" id="{26CB037D-6B52-427C-9F48-18430AFFD43F}"/>
                  </a:ext>
                </a:extLst>
              </p:cNvPr>
              <p:cNvGrpSpPr>
                <a:grpSpLocks/>
              </p:cNvGrpSpPr>
              <p:nvPr/>
            </p:nvGrpSpPr>
            <p:grpSpPr bwMode="auto">
              <a:xfrm>
                <a:off x="602" y="762"/>
                <a:ext cx="4470" cy="183"/>
                <a:chOff x="602" y="762"/>
                <a:chExt cx="4470" cy="183"/>
              </a:xfrm>
            </p:grpSpPr>
            <p:grpSp>
              <p:nvGrpSpPr>
                <p:cNvPr id="46090" name="Group 7">
                  <a:extLst>
                    <a:ext uri="{FF2B5EF4-FFF2-40B4-BE49-F238E27FC236}">
                      <a16:creationId xmlns:a16="http://schemas.microsoft.com/office/drawing/2014/main" id="{5688AB63-D560-4BC9-8904-2B69D1788161}"/>
                    </a:ext>
                  </a:extLst>
                </p:cNvPr>
                <p:cNvGrpSpPr>
                  <a:grpSpLocks/>
                </p:cNvGrpSpPr>
                <p:nvPr/>
              </p:nvGrpSpPr>
              <p:grpSpPr bwMode="auto">
                <a:xfrm>
                  <a:off x="650" y="762"/>
                  <a:ext cx="4422" cy="69"/>
                  <a:chOff x="650" y="762"/>
                  <a:chExt cx="4422" cy="69"/>
                </a:xfrm>
              </p:grpSpPr>
              <p:sp>
                <p:nvSpPr>
                  <p:cNvPr id="46094" name="Rectangle 8">
                    <a:extLst>
                      <a:ext uri="{FF2B5EF4-FFF2-40B4-BE49-F238E27FC236}">
                        <a16:creationId xmlns:a16="http://schemas.microsoft.com/office/drawing/2014/main" id="{61717E19-B7A1-459D-9393-2EABA23B87FC}"/>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46095" name="Rectangle 9">
                    <a:extLst>
                      <a:ext uri="{FF2B5EF4-FFF2-40B4-BE49-F238E27FC236}">
                        <a16:creationId xmlns:a16="http://schemas.microsoft.com/office/drawing/2014/main" id="{59D40039-8CEF-4707-8962-74A91A0A6034}"/>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46091" name="Group 10">
                  <a:extLst>
                    <a:ext uri="{FF2B5EF4-FFF2-40B4-BE49-F238E27FC236}">
                      <a16:creationId xmlns:a16="http://schemas.microsoft.com/office/drawing/2014/main" id="{8FAD3417-9226-423A-8AD9-02D7D6863894}"/>
                    </a:ext>
                  </a:extLst>
                </p:cNvPr>
                <p:cNvGrpSpPr>
                  <a:grpSpLocks/>
                </p:cNvGrpSpPr>
                <p:nvPr/>
              </p:nvGrpSpPr>
              <p:grpSpPr bwMode="auto">
                <a:xfrm>
                  <a:off x="602" y="772"/>
                  <a:ext cx="4466" cy="173"/>
                  <a:chOff x="602" y="772"/>
                  <a:chExt cx="4466" cy="173"/>
                </a:xfrm>
              </p:grpSpPr>
              <p:sp>
                <p:nvSpPr>
                  <p:cNvPr id="46092" name="Rectangle 11">
                    <a:extLst>
                      <a:ext uri="{FF2B5EF4-FFF2-40B4-BE49-F238E27FC236}">
                        <a16:creationId xmlns:a16="http://schemas.microsoft.com/office/drawing/2014/main" id="{62207CF4-77B9-4A8A-A464-BBEC30DF0926}"/>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46093" name="Picture 12" descr="gold_bar">
                    <a:extLst>
                      <a:ext uri="{FF2B5EF4-FFF2-40B4-BE49-F238E27FC236}">
                        <a16:creationId xmlns:a16="http://schemas.microsoft.com/office/drawing/2014/main" id="{DFB812A6-4FD3-467F-9C37-183D43DA2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46089" name="Picture 13" descr="forest">
                <a:extLst>
                  <a:ext uri="{FF2B5EF4-FFF2-40B4-BE49-F238E27FC236}">
                    <a16:creationId xmlns:a16="http://schemas.microsoft.com/office/drawing/2014/main" id="{D440E22C-6034-4454-A83B-5A22DB9AA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6087" name="Picture 14" descr="BD10265_">
              <a:extLst>
                <a:ext uri="{FF2B5EF4-FFF2-40B4-BE49-F238E27FC236}">
                  <a16:creationId xmlns:a16="http://schemas.microsoft.com/office/drawing/2014/main" id="{A44A0AA5-677A-444C-9FF1-8FBCEE1118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8B183D13-29BB-4C82-847A-5CBCD72A123D}"/>
              </a:ext>
            </a:extLst>
          </p:cNvPr>
          <p:cNvSpPr/>
          <p:nvPr/>
        </p:nvSpPr>
        <p:spPr>
          <a:xfrm>
            <a:off x="5445553" y="0"/>
            <a:ext cx="3698447" cy="233910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vi-VN" sz="1600" b="1" i="1" u="sng">
                <a:latin typeface="Calibri" panose="020F0502020204030204" pitchFamily="34" charset="0"/>
              </a:rPr>
              <a:t>Chỉ định bơm insulin:</a:t>
            </a:r>
          </a:p>
          <a:p>
            <a:pPr marL="285750" indent="-285750">
              <a:buFontTx/>
              <a:buChar char="-"/>
            </a:pPr>
            <a:r>
              <a:rPr lang="vi-VN" sz="1600">
                <a:latin typeface="Calibri" panose="020F0502020204030204" pitchFamily="34" charset="0"/>
              </a:rPr>
              <a:t>Hạ ĐH tái phát, Kiểm soát ĐH kém</a:t>
            </a:r>
          </a:p>
          <a:p>
            <a:pPr marL="285750" indent="-285750">
              <a:buFontTx/>
              <a:buChar char="-"/>
            </a:pPr>
            <a:r>
              <a:rPr lang="vi-VN" sz="1600">
                <a:latin typeface="Calibri" panose="020F0502020204030204" pitchFamily="34" charset="0"/>
              </a:rPr>
              <a:t>Risk nhiễm ceton</a:t>
            </a:r>
          </a:p>
          <a:p>
            <a:pPr marL="285750" indent="-285750">
              <a:buFontTx/>
              <a:buChar char="-"/>
            </a:pPr>
            <a:r>
              <a:rPr lang="vi-VN" sz="1600">
                <a:latin typeface="Calibri" panose="020F0502020204030204" pitchFamily="34" charset="0"/>
              </a:rPr>
              <a:t>Có biến chứng tim mạch</a:t>
            </a:r>
          </a:p>
          <a:p>
            <a:pPr marL="285750" indent="-285750">
              <a:buFontTx/>
              <a:buChar char="-"/>
            </a:pPr>
            <a:r>
              <a:rPr lang="vi-VN" sz="1600">
                <a:latin typeface="Calibri" panose="020F0502020204030204" pitchFamily="34" charset="0"/>
              </a:rPr>
              <a:t>Ảnh hưởng chất lượng cuộc sống</a:t>
            </a:r>
          </a:p>
          <a:p>
            <a:pPr marL="285750" indent="-285750">
              <a:buFontTx/>
              <a:buChar char="-"/>
            </a:pPr>
            <a:r>
              <a:rPr lang="vi-VN" sz="1600">
                <a:latin typeface="Calibri" panose="020F0502020204030204" pitchFamily="34" charset="0"/>
              </a:rPr>
              <a:t>Trẻ nhũ nhi</a:t>
            </a:r>
          </a:p>
          <a:p>
            <a:pPr marL="285750" indent="-285750">
              <a:buFontTx/>
              <a:buChar char="-"/>
            </a:pPr>
            <a:r>
              <a:rPr lang="vi-VN" sz="1600">
                <a:latin typeface="Calibri" panose="020F0502020204030204" pitchFamily="34" charset="0"/>
              </a:rPr>
              <a:t>Thanh thiếu niên bị RL ăn uống</a:t>
            </a:r>
          </a:p>
          <a:p>
            <a:pPr marL="285750" indent="-285750">
              <a:buFontTx/>
              <a:buChar char="-"/>
            </a:pPr>
            <a:r>
              <a:rPr lang="vi-VN" sz="1600">
                <a:latin typeface="Calibri" panose="020F0502020204030204" pitchFamily="34" charset="0"/>
              </a:rPr>
              <a:t>Vận động viên</a:t>
            </a:r>
          </a:p>
          <a:p>
            <a:pPr marL="285750" indent="-285750">
              <a:buFontTx/>
              <a:buChar char="-"/>
            </a:pPr>
            <a:r>
              <a:rPr lang="vi-VN" sz="1600">
                <a:latin typeface="Calibri" panose="020F0502020204030204" pitchFamily="34" charset="0"/>
              </a:rPr>
              <a:t>Có thai</a:t>
            </a:r>
            <a:endParaRPr lang="en-US" sz="160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419A03-81AB-4410-9124-B2D30454AC42}"/>
              </a:ext>
            </a:extLst>
          </p:cNvPr>
          <p:cNvSpPr>
            <a:spLocks noGrp="1" noChangeArrowheads="1"/>
          </p:cNvSpPr>
          <p:nvPr>
            <p:ph type="title"/>
          </p:nvPr>
        </p:nvSpPr>
        <p:spPr>
          <a:xfrm>
            <a:off x="4552951" y="381000"/>
            <a:ext cx="3973286" cy="953852"/>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ĐIỀU TRỊ</a:t>
            </a:r>
            <a:endParaRPr lang="en-US" altLang="en-US" dirty="0">
              <a:latin typeface="Calibri" panose="020F0502020204030204" pitchFamily="34" charset="0"/>
            </a:endParaRPr>
          </a:p>
        </p:txBody>
      </p:sp>
      <p:sp>
        <p:nvSpPr>
          <p:cNvPr id="48131" name="Rectangle 3">
            <a:extLst>
              <a:ext uri="{FF2B5EF4-FFF2-40B4-BE49-F238E27FC236}">
                <a16:creationId xmlns:a16="http://schemas.microsoft.com/office/drawing/2014/main" id="{4FC3E10F-FA2F-43EA-A30C-6A9667D31051}"/>
              </a:ext>
            </a:extLst>
          </p:cNvPr>
          <p:cNvSpPr>
            <a:spLocks noGrp="1" noChangeArrowheads="1"/>
          </p:cNvSpPr>
          <p:nvPr>
            <p:ph idx="1"/>
          </p:nvPr>
        </p:nvSpPr>
        <p:spPr>
          <a:xfrm>
            <a:off x="761727" y="1440770"/>
            <a:ext cx="8277715" cy="5311777"/>
          </a:xfrm>
        </p:spPr>
        <p:txBody>
          <a:bodyPr/>
          <a:lstStyle/>
          <a:p>
            <a:pPr marL="0" indent="0" eaLnBrk="1" hangingPunct="1">
              <a:lnSpc>
                <a:spcPct val="100000"/>
              </a:lnSpc>
              <a:spcBef>
                <a:spcPts val="600"/>
              </a:spcBef>
              <a:buNone/>
            </a:pPr>
            <a:r>
              <a:rPr lang="en-US" altLang="en-US" sz="2400" b="1" u="sng">
                <a:solidFill>
                  <a:srgbClr val="C00000"/>
                </a:solidFill>
                <a:latin typeface="Calibri" panose="020F0502020204030204" pitchFamily="34" charset="0"/>
                <a:cs typeface="Calibri" panose="020F0502020204030204" pitchFamily="34" charset="0"/>
              </a:rPr>
              <a:t>Theo dõi:</a:t>
            </a:r>
            <a:r>
              <a:rPr lang="en-US" altLang="en-US" sz="2400">
                <a:solidFill>
                  <a:srgbClr val="C00000"/>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biết cách tự kiểm soát.</a:t>
            </a:r>
          </a:p>
          <a:p>
            <a:pPr eaLnBrk="1" hangingPunct="1">
              <a:lnSpc>
                <a:spcPct val="100000"/>
              </a:lnSpc>
              <a:spcBef>
                <a:spcPts val="600"/>
              </a:spcBef>
            </a:pPr>
            <a:r>
              <a:rPr lang="vi-VN" altLang="en-US" sz="2400">
                <a:latin typeface="Calibri" panose="020F0502020204030204" pitchFamily="34" charset="0"/>
                <a:cs typeface="Calibri" panose="020F0502020204030204" pitchFamily="34" charset="0"/>
              </a:rPr>
              <a:t>ĐH</a:t>
            </a:r>
            <a:r>
              <a:rPr lang="en-US" altLang="en-US" sz="2400">
                <a:latin typeface="Calibri" panose="020F0502020204030204" pitchFamily="34" charset="0"/>
                <a:cs typeface="Calibri" panose="020F0502020204030204" pitchFamily="34" charset="0"/>
              </a:rPr>
              <a:t> trước bữa ăn chính.</a:t>
            </a:r>
          </a:p>
          <a:p>
            <a:pPr eaLnBrk="1" hangingPunct="1">
              <a:lnSpc>
                <a:spcPct val="100000"/>
              </a:lnSpc>
              <a:spcBef>
                <a:spcPts val="600"/>
              </a:spcBef>
            </a:pPr>
            <a:r>
              <a:rPr lang="en-US" altLang="en-US" sz="2400">
                <a:latin typeface="Calibri" panose="020F0502020204030204" pitchFamily="34" charset="0"/>
                <a:cs typeface="Calibri" panose="020F0502020204030204" pitchFamily="34" charset="0"/>
              </a:rPr>
              <a:t>ĐH ít nhất 1 lần (3-4 giờ sáng).</a:t>
            </a:r>
            <a:r>
              <a:rPr lang="vi-VN" altLang="en-US" sz="2400">
                <a:latin typeface="Calibri" panose="020F0502020204030204" pitchFamily="34" charset="0"/>
                <a:cs typeface="Calibri" panose="020F0502020204030204" pitchFamily="34" charset="0"/>
              </a:rPr>
              <a:t> </a:t>
            </a:r>
            <a:r>
              <a:rPr lang="vi-VN" sz="2000">
                <a:solidFill>
                  <a:srgbClr val="00B050"/>
                </a:solidFill>
                <a:latin typeface="Calibri" panose="020F0502020204030204" pitchFamily="34" charset="0"/>
              </a:rPr>
              <a:t>Lúc hay bị tụt đường</a:t>
            </a:r>
            <a:endParaRPr lang="en-US" altLang="en-US" sz="2400">
              <a:solidFill>
                <a:srgbClr val="00B050"/>
              </a:solidFill>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latin typeface="Calibri" panose="020F0502020204030204" pitchFamily="34" charset="0"/>
                <a:cs typeface="Calibri" panose="020F0502020204030204" pitchFamily="34" charset="0"/>
              </a:rPr>
              <a:t>Cétones thường xuyên.</a:t>
            </a:r>
          </a:p>
          <a:p>
            <a:pPr eaLnBrk="1" hangingPunct="1">
              <a:lnSpc>
                <a:spcPct val="100000"/>
              </a:lnSpc>
              <a:spcBef>
                <a:spcPts val="600"/>
              </a:spcBef>
            </a:pPr>
            <a:r>
              <a:rPr lang="en-US" altLang="en-US" sz="2400">
                <a:latin typeface="Calibri" panose="020F0502020204030204" pitchFamily="34" charset="0"/>
                <a:cs typeface="Calibri" panose="020F0502020204030204" pitchFamily="34" charset="0"/>
              </a:rPr>
              <a:t>Cân nặng mỗi ngày.</a:t>
            </a:r>
          </a:p>
          <a:p>
            <a:pPr eaLnBrk="1" hangingPunct="1">
              <a:lnSpc>
                <a:spcPct val="100000"/>
              </a:lnSpc>
              <a:spcBef>
                <a:spcPts val="600"/>
              </a:spcBef>
            </a:pPr>
            <a:r>
              <a:rPr lang="en-US" altLang="en-US" sz="2400">
                <a:latin typeface="Calibri" panose="020F0502020204030204" pitchFamily="34" charset="0"/>
                <a:cs typeface="Calibri" panose="020F0502020204030204" pitchFamily="34" charset="0"/>
              </a:rPr>
              <a:t>Giữ vệ sinh thân thể.</a:t>
            </a:r>
            <a:endParaRPr lang="vi-VN" altLang="en-US" sz="2400">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b="1" u="sng">
                <a:solidFill>
                  <a:srgbClr val="C00000"/>
                </a:solidFill>
                <a:latin typeface="Calibri" panose="020F0502020204030204" pitchFamily="34" charset="0"/>
                <a:cs typeface="Calibri" panose="020F0502020204030204" pitchFamily="34" charset="0"/>
              </a:rPr>
              <a:t>Lâu dài:</a:t>
            </a:r>
            <a:endParaRPr lang="vi-VN" altLang="en-US" sz="2400" b="1" u="sng">
              <a:solidFill>
                <a:srgbClr val="C00000"/>
              </a:solidFill>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highlight>
                  <a:srgbClr val="FFFF00"/>
                </a:highlight>
                <a:latin typeface="Calibri" panose="020F0502020204030204" pitchFamily="34" charset="0"/>
                <a:cs typeface="Calibri" panose="020F0502020204030204" pitchFamily="34" charset="0"/>
              </a:rPr>
              <a:t>mỗi tháng: cân, HA, ĐNiệu, ĐH.</a:t>
            </a:r>
            <a:endParaRPr lang="vi-VN" altLang="en-US" sz="2400">
              <a:highlight>
                <a:srgbClr val="FFFF00"/>
              </a:highlight>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highlight>
                  <a:srgbClr val="FFFF00"/>
                </a:highlight>
                <a:latin typeface="Calibri" panose="020F0502020204030204" pitchFamily="34" charset="0"/>
                <a:cs typeface="Calibri" panose="020F0502020204030204" pitchFamily="34" charset="0"/>
              </a:rPr>
              <a:t>mỗi quí: tim mạch, thận, chân, lipide máu.</a:t>
            </a:r>
            <a:endParaRPr lang="vi-VN" altLang="en-US" sz="2400">
              <a:highlight>
                <a:srgbClr val="FFFF00"/>
              </a:highlight>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highlight>
                  <a:srgbClr val="FFFF00"/>
                </a:highlight>
                <a:latin typeface="Calibri" panose="020F0502020204030204" pitchFamily="34" charset="0"/>
                <a:cs typeface="Calibri" panose="020F0502020204030204" pitchFamily="34" charset="0"/>
              </a:rPr>
              <a:t>6 tháng: FO.</a:t>
            </a:r>
            <a:endParaRPr lang="vi-VN" altLang="en-US" sz="2400">
              <a:highlight>
                <a:srgbClr val="FFFF00"/>
              </a:highlight>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highlight>
                  <a:srgbClr val="FFFF00"/>
                </a:highlight>
                <a:latin typeface="Calibri" panose="020F0502020204030204" pitchFamily="34" charset="0"/>
                <a:cs typeface="Calibri" panose="020F0502020204030204" pitchFamily="34" charset="0"/>
              </a:rPr>
              <a:t>mỗi năm: cấy nước tiểu, đạm niệu 24 giờ.</a:t>
            </a:r>
            <a:endParaRPr lang="vi-VN" altLang="en-US" sz="2400">
              <a:highlight>
                <a:srgbClr val="FFFF00"/>
              </a:highlight>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400">
                <a:highlight>
                  <a:srgbClr val="FFFF00"/>
                </a:highlight>
                <a:latin typeface="Calibri" panose="020F0502020204030204" pitchFamily="34" charset="0"/>
                <a:cs typeface="Calibri" panose="020F0502020204030204" pitchFamily="34" charset="0"/>
              </a:rPr>
              <a:t>2-3 năm: mạch máu võng mạc, điện cơ.</a:t>
            </a:r>
          </a:p>
        </p:txBody>
      </p:sp>
      <p:grpSp>
        <p:nvGrpSpPr>
          <p:cNvPr id="48133" name="Group 4">
            <a:extLst>
              <a:ext uri="{FF2B5EF4-FFF2-40B4-BE49-F238E27FC236}">
                <a16:creationId xmlns:a16="http://schemas.microsoft.com/office/drawing/2014/main" id="{78E57B9E-2370-4700-A3E5-891E162847A6}"/>
              </a:ext>
            </a:extLst>
          </p:cNvPr>
          <p:cNvGrpSpPr>
            <a:grpSpLocks/>
          </p:cNvGrpSpPr>
          <p:nvPr/>
        </p:nvGrpSpPr>
        <p:grpSpPr bwMode="auto">
          <a:xfrm>
            <a:off x="-38100" y="1219200"/>
            <a:ext cx="9182100" cy="609600"/>
            <a:chOff x="413" y="960"/>
            <a:chExt cx="4615" cy="337"/>
          </a:xfrm>
        </p:grpSpPr>
        <p:grpSp>
          <p:nvGrpSpPr>
            <p:cNvPr id="48134" name="Group 5">
              <a:extLst>
                <a:ext uri="{FF2B5EF4-FFF2-40B4-BE49-F238E27FC236}">
                  <a16:creationId xmlns:a16="http://schemas.microsoft.com/office/drawing/2014/main" id="{97C90696-6EF9-4F18-A1D9-68B3430E1C61}"/>
                </a:ext>
              </a:extLst>
            </p:cNvPr>
            <p:cNvGrpSpPr>
              <a:grpSpLocks/>
            </p:cNvGrpSpPr>
            <p:nvPr/>
          </p:nvGrpSpPr>
          <p:grpSpPr bwMode="auto">
            <a:xfrm>
              <a:off x="474" y="960"/>
              <a:ext cx="4554" cy="319"/>
              <a:chOff x="518" y="626"/>
              <a:chExt cx="4554" cy="319"/>
            </a:xfrm>
          </p:grpSpPr>
          <p:grpSp>
            <p:nvGrpSpPr>
              <p:cNvPr id="48136" name="Group 6">
                <a:extLst>
                  <a:ext uri="{FF2B5EF4-FFF2-40B4-BE49-F238E27FC236}">
                    <a16:creationId xmlns:a16="http://schemas.microsoft.com/office/drawing/2014/main" id="{390C639E-3853-49E6-8FCC-51A2E6E08C7B}"/>
                  </a:ext>
                </a:extLst>
              </p:cNvPr>
              <p:cNvGrpSpPr>
                <a:grpSpLocks/>
              </p:cNvGrpSpPr>
              <p:nvPr/>
            </p:nvGrpSpPr>
            <p:grpSpPr bwMode="auto">
              <a:xfrm>
                <a:off x="602" y="762"/>
                <a:ext cx="4470" cy="183"/>
                <a:chOff x="602" y="762"/>
                <a:chExt cx="4470" cy="183"/>
              </a:xfrm>
            </p:grpSpPr>
            <p:grpSp>
              <p:nvGrpSpPr>
                <p:cNvPr id="48138" name="Group 7">
                  <a:extLst>
                    <a:ext uri="{FF2B5EF4-FFF2-40B4-BE49-F238E27FC236}">
                      <a16:creationId xmlns:a16="http://schemas.microsoft.com/office/drawing/2014/main" id="{27C03DBF-FA26-46CD-A8FD-A3A1C25089EB}"/>
                    </a:ext>
                  </a:extLst>
                </p:cNvPr>
                <p:cNvGrpSpPr>
                  <a:grpSpLocks/>
                </p:cNvGrpSpPr>
                <p:nvPr/>
              </p:nvGrpSpPr>
              <p:grpSpPr bwMode="auto">
                <a:xfrm>
                  <a:off x="650" y="762"/>
                  <a:ext cx="4422" cy="69"/>
                  <a:chOff x="650" y="762"/>
                  <a:chExt cx="4422" cy="69"/>
                </a:xfrm>
              </p:grpSpPr>
              <p:sp>
                <p:nvSpPr>
                  <p:cNvPr id="48142" name="Rectangle 8">
                    <a:extLst>
                      <a:ext uri="{FF2B5EF4-FFF2-40B4-BE49-F238E27FC236}">
                        <a16:creationId xmlns:a16="http://schemas.microsoft.com/office/drawing/2014/main" id="{4AFD658F-301E-4B40-9FCA-29053DA82103}"/>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48143" name="Rectangle 9">
                    <a:extLst>
                      <a:ext uri="{FF2B5EF4-FFF2-40B4-BE49-F238E27FC236}">
                        <a16:creationId xmlns:a16="http://schemas.microsoft.com/office/drawing/2014/main" id="{F3B753F6-A2A4-4BAA-8844-15526816177C}"/>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48139" name="Group 10">
                  <a:extLst>
                    <a:ext uri="{FF2B5EF4-FFF2-40B4-BE49-F238E27FC236}">
                      <a16:creationId xmlns:a16="http://schemas.microsoft.com/office/drawing/2014/main" id="{A80CC7FB-0C0C-462D-AA05-59A0D823858E}"/>
                    </a:ext>
                  </a:extLst>
                </p:cNvPr>
                <p:cNvGrpSpPr>
                  <a:grpSpLocks/>
                </p:cNvGrpSpPr>
                <p:nvPr/>
              </p:nvGrpSpPr>
              <p:grpSpPr bwMode="auto">
                <a:xfrm>
                  <a:off x="602" y="772"/>
                  <a:ext cx="4466" cy="173"/>
                  <a:chOff x="602" y="772"/>
                  <a:chExt cx="4466" cy="173"/>
                </a:xfrm>
              </p:grpSpPr>
              <p:sp>
                <p:nvSpPr>
                  <p:cNvPr id="48140" name="Rectangle 11">
                    <a:extLst>
                      <a:ext uri="{FF2B5EF4-FFF2-40B4-BE49-F238E27FC236}">
                        <a16:creationId xmlns:a16="http://schemas.microsoft.com/office/drawing/2014/main" id="{ED329C74-072A-44B1-AF81-BBF39CE9779C}"/>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48141" name="Picture 12" descr="gold_bar">
                    <a:extLst>
                      <a:ext uri="{FF2B5EF4-FFF2-40B4-BE49-F238E27FC236}">
                        <a16:creationId xmlns:a16="http://schemas.microsoft.com/office/drawing/2014/main" id="{947594AD-B52A-4BF5-B689-B838A3584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48137" name="Picture 13" descr="forest">
                <a:extLst>
                  <a:ext uri="{FF2B5EF4-FFF2-40B4-BE49-F238E27FC236}">
                    <a16:creationId xmlns:a16="http://schemas.microsoft.com/office/drawing/2014/main" id="{E9CC037A-57A3-49C7-946C-F8133B59F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135" name="Picture 14" descr="BD10265_">
              <a:extLst>
                <a:ext uri="{FF2B5EF4-FFF2-40B4-BE49-F238E27FC236}">
                  <a16:creationId xmlns:a16="http://schemas.microsoft.com/office/drawing/2014/main" id="{727BDAE5-6615-4F6E-97B0-77D2E91A7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A61251EC-159F-430E-99DE-C537D7317AA2}"/>
              </a:ext>
            </a:extLst>
          </p:cNvPr>
          <p:cNvSpPr/>
          <p:nvPr/>
        </p:nvSpPr>
        <p:spPr>
          <a:xfrm>
            <a:off x="4452257" y="3055459"/>
            <a:ext cx="4587185" cy="1341008"/>
          </a:xfrm>
          <a:prstGeom prst="rect">
            <a:avLst/>
          </a:prstGeom>
        </p:spPr>
        <p:txBody>
          <a:bodyPr wrap="square">
            <a:spAutoFit/>
          </a:bodyPr>
          <a:lstStyle/>
          <a:p>
            <a:pPr marR="0" lvl="0" algn="just">
              <a:lnSpc>
                <a:spcPct val="115000"/>
              </a:lnSpc>
              <a:spcBef>
                <a:spcPts val="0"/>
              </a:spcBef>
              <a:spcAft>
                <a:spcPts val="0"/>
              </a:spcAft>
              <a:buSzPts val="1200"/>
            </a:pPr>
            <a:r>
              <a:rPr lang="en-US">
                <a:solidFill>
                  <a:srgbClr val="0070C0"/>
                </a:solidFill>
                <a:latin typeface="Calibri" panose="020F0502020204030204" pitchFamily="34" charset="0"/>
                <a:ea typeface="Times New Roman" panose="02020603050405020304" pitchFamily="18" charset="0"/>
              </a:rPr>
              <a:t>Theo dõi trong quá trình điều trị: thử ĐH, không được bỏ tiêm, bé bị sốt thì phải thử ĐH thường xuyên hơn, thử</a:t>
            </a:r>
            <a:r>
              <a:rPr lang="en-US">
                <a:solidFill>
                  <a:srgbClr val="0070C0"/>
                </a:solidFill>
                <a:highlight>
                  <a:srgbClr val="FFFF00"/>
                </a:highlight>
                <a:latin typeface="Calibri" panose="020F0502020204030204" pitchFamily="34" charset="0"/>
                <a:ea typeface="Times New Roman" panose="02020603050405020304" pitchFamily="18" charset="0"/>
              </a:rPr>
              <a:t> que cetone, nếu (+) nhập viện ngay</a:t>
            </a:r>
            <a:r>
              <a:rPr lang="en-US">
                <a:solidFill>
                  <a:srgbClr val="0070C0"/>
                </a:solidFill>
                <a:latin typeface="Calibri" panose="020F0502020204030204" pitchFamily="34" charset="0"/>
                <a:ea typeface="Times New Roman" panose="02020603050405020304" pitchFamily="18" charset="0"/>
              </a:rPr>
              <a:t>; biết các dấu hiệu của hạ ĐH… </a:t>
            </a:r>
            <a:endParaRPr lang="en-US" sz="1800">
              <a:solidFill>
                <a:srgbClr val="0070C0"/>
              </a:solidFill>
              <a:effectLst/>
              <a:latin typeface="Calibri" panose="020F0502020204030204" pitchFamily="34"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59181F7-A449-4CE6-B624-EC240E970047}"/>
              </a:ext>
            </a:extLst>
          </p:cNvPr>
          <p:cNvSpPr>
            <a:spLocks noGrp="1" noChangeArrowheads="1"/>
          </p:cNvSpPr>
          <p:nvPr>
            <p:ph type="title"/>
          </p:nvPr>
        </p:nvSpPr>
        <p:spPr>
          <a:xfrm>
            <a:off x="3249385" y="306068"/>
            <a:ext cx="5388429" cy="1075933"/>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BIẾN CHỨNG</a:t>
            </a:r>
          </a:p>
        </p:txBody>
      </p:sp>
      <p:sp>
        <p:nvSpPr>
          <p:cNvPr id="52227" name="Text Box 16">
            <a:extLst>
              <a:ext uri="{FF2B5EF4-FFF2-40B4-BE49-F238E27FC236}">
                <a16:creationId xmlns:a16="http://schemas.microsoft.com/office/drawing/2014/main" id="{D0C44948-A3A4-4D7D-971D-23A8F3F7A7B2}"/>
              </a:ext>
            </a:extLst>
          </p:cNvPr>
          <p:cNvSpPr>
            <a:spLocks noGrp="1" noChangeArrowheads="1"/>
          </p:cNvSpPr>
          <p:nvPr>
            <p:ph idx="1"/>
          </p:nvPr>
        </p:nvSpPr>
        <p:spPr>
          <a:xfrm>
            <a:off x="201241" y="1814329"/>
            <a:ext cx="8786166" cy="4902156"/>
          </a:xfrm>
        </p:spPr>
        <p:txBody>
          <a:bodyPr/>
          <a:lstStyle/>
          <a:p>
            <a:pPr eaLnBrk="1" hangingPunct="1">
              <a:lnSpc>
                <a:spcPct val="130000"/>
              </a:lnSpc>
              <a:spcBef>
                <a:spcPts val="0"/>
              </a:spcBef>
              <a:buFontTx/>
              <a:buNone/>
            </a:pPr>
            <a:r>
              <a:rPr lang="en-US" altLang="en-US" sz="2600" b="1">
                <a:solidFill>
                  <a:srgbClr val="FFC000"/>
                </a:solidFill>
                <a:latin typeface="Calibri" panose="020F0502020204030204" pitchFamily="34" charset="0"/>
                <a:cs typeface="Calibri" panose="020F0502020204030204" pitchFamily="34" charset="0"/>
              </a:rPr>
              <a:t>Hôn mê nhiễm cetoacide</a:t>
            </a:r>
          </a:p>
          <a:p>
            <a:pPr eaLnBrk="1" hangingPunct="1">
              <a:lnSpc>
                <a:spcPct val="130000"/>
              </a:lnSpc>
              <a:spcBef>
                <a:spcPts val="0"/>
              </a:spcBef>
              <a:buFontTx/>
              <a:buNone/>
            </a:pPr>
            <a:r>
              <a:rPr lang="en-US" altLang="en-US" sz="2400">
                <a:latin typeface="Calibri" panose="020F0502020204030204" pitchFamily="34" charset="0"/>
                <a:cs typeface="Calibri" panose="020F0502020204030204" pitchFamily="34" charset="0"/>
                <a:sym typeface="Symbol" panose="05050102010706020507" pitchFamily="18" charset="2"/>
              </a:rPr>
              <a:t>     Bỏ điều trị insulin hoặc có yếu tố thuận lợi </a:t>
            </a:r>
            <a:r>
              <a:rPr lang="en-US" altLang="en-US" sz="2400">
                <a:latin typeface="Calibri" panose="020F0502020204030204" pitchFamily="34" charset="0"/>
                <a:cs typeface="Calibri" panose="020F0502020204030204" pitchFamily="34" charset="0"/>
              </a:rPr>
              <a:t> (Stress, NT…)</a:t>
            </a:r>
          </a:p>
          <a:p>
            <a:pPr eaLnBrk="1" hangingPunct="1">
              <a:lnSpc>
                <a:spcPct val="130000"/>
              </a:lnSpc>
              <a:spcBef>
                <a:spcPts val="0"/>
              </a:spcBef>
              <a:buFontTx/>
              <a:buNone/>
            </a:pPr>
            <a:r>
              <a:rPr lang="en-US" altLang="en-US" sz="2600" b="1">
                <a:solidFill>
                  <a:srgbClr val="C00000"/>
                </a:solidFill>
                <a:latin typeface="Calibri" panose="020F0502020204030204" pitchFamily="34" charset="0"/>
                <a:cs typeface="Calibri" panose="020F0502020204030204" pitchFamily="34" charset="0"/>
              </a:rPr>
              <a:t>Trên bệnh nhân xuất hiện</a:t>
            </a:r>
          </a:p>
          <a:p>
            <a:pPr lvl="1" eaLnBrk="1" hangingPunct="1">
              <a:lnSpc>
                <a:spcPct val="130000"/>
              </a:lnSpc>
              <a:spcBef>
                <a:spcPts val="0"/>
              </a:spcBef>
            </a:pPr>
            <a:r>
              <a:rPr lang="en-US" altLang="en-US" sz="2400">
                <a:latin typeface="Calibri" panose="020F0502020204030204" pitchFamily="34" charset="0"/>
                <a:cs typeface="Calibri" panose="020F0502020204030204" pitchFamily="34" charset="0"/>
              </a:rPr>
              <a:t>RL tri giác: lừ đừ, lơ mơm hôn mê, dấu TKĐV (-)</a:t>
            </a:r>
          </a:p>
          <a:p>
            <a:pPr lvl="1" eaLnBrk="1" hangingPunct="1">
              <a:lnSpc>
                <a:spcPct val="130000"/>
              </a:lnSpc>
              <a:spcBef>
                <a:spcPts val="0"/>
              </a:spcBef>
            </a:pPr>
            <a:r>
              <a:rPr lang="en-US" altLang="en-US" sz="2400">
                <a:latin typeface="Calibri" panose="020F0502020204030204" pitchFamily="34" charset="0"/>
                <a:cs typeface="Calibri" panose="020F0502020204030204" pitchFamily="34" charset="0"/>
              </a:rPr>
              <a:t>Mất nước.</a:t>
            </a:r>
            <a:r>
              <a:rPr lang="vi-VN" altLang="en-US" sz="2400">
                <a:latin typeface="Calibri" panose="020F0502020204030204" pitchFamily="34" charset="0"/>
                <a:cs typeface="Calibri" panose="020F0502020204030204" pitchFamily="34" charset="0"/>
              </a:rPr>
              <a:t> </a:t>
            </a:r>
            <a:r>
              <a:rPr lang="vi-VN">
                <a:solidFill>
                  <a:srgbClr val="00B050"/>
                </a:solidFill>
                <a:latin typeface="Calibri" panose="020F0502020204030204" pitchFamily="34" charset="0"/>
              </a:rPr>
              <a:t>Phải đánh giá mức độ mất nước =&gt;bù dịch ngay =&gt;nước vô cũng hạ đường =&gt;thường insulin chỉ bắt đầu ở giờ thứ 2-3</a:t>
            </a:r>
            <a:endParaRPr lang="en-US" altLang="en-US">
              <a:solidFill>
                <a:srgbClr val="00B050"/>
              </a:solidFill>
              <a:latin typeface="Calibri" panose="020F0502020204030204" pitchFamily="34" charset="0"/>
              <a:cs typeface="Calibri" panose="020F0502020204030204" pitchFamily="34" charset="0"/>
            </a:endParaRPr>
          </a:p>
          <a:p>
            <a:pPr lvl="1" eaLnBrk="1" hangingPunct="1">
              <a:lnSpc>
                <a:spcPct val="130000"/>
              </a:lnSpc>
              <a:spcBef>
                <a:spcPts val="0"/>
              </a:spcBef>
            </a:pPr>
            <a:r>
              <a:rPr lang="en-US" altLang="en-US" sz="2400">
                <a:latin typeface="Calibri" panose="020F0502020204030204" pitchFamily="34" charset="0"/>
                <a:cs typeface="Calibri" panose="020F0502020204030204" pitchFamily="34" charset="0"/>
              </a:rPr>
              <a:t>Toan máu:</a:t>
            </a: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thở Kussmaul, hơi thở mùi ceton,</a:t>
            </a:r>
            <a:br>
              <a:rPr lang="vi-VN" altLang="en-US" sz="2400">
                <a:latin typeface="Calibri" panose="020F0502020204030204" pitchFamily="34" charset="0"/>
                <a:cs typeface="Calibri" panose="020F0502020204030204" pitchFamily="34" charset="0"/>
              </a:rPr>
            </a:b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HCO3</a:t>
            </a:r>
            <a:r>
              <a:rPr lang="en-US" altLang="en-US" sz="2400" baseline="30000">
                <a:latin typeface="Calibri" panose="020F0502020204030204" pitchFamily="34" charset="0"/>
                <a:cs typeface="Calibri" panose="020F0502020204030204" pitchFamily="34" charset="0"/>
              </a:rPr>
              <a:t>-</a:t>
            </a:r>
            <a:r>
              <a:rPr lang="en-US" altLang="en-US" sz="2400">
                <a:latin typeface="Calibri" panose="020F0502020204030204" pitchFamily="34" charset="0"/>
                <a:cs typeface="Calibri" panose="020F0502020204030204" pitchFamily="34" charset="0"/>
                <a:sym typeface="Symbol" panose="05050102010706020507" pitchFamily="18" charset="2"/>
              </a:rPr>
              <a:t></a:t>
            </a:r>
            <a:r>
              <a:rPr lang="en-US" altLang="en-US" sz="2400">
                <a:latin typeface="Calibri" panose="020F0502020204030204" pitchFamily="34" charset="0"/>
                <a:cs typeface="Calibri" panose="020F0502020204030204" pitchFamily="34" charset="0"/>
              </a:rPr>
              <a:t> 15mEq/L, pH </a:t>
            </a:r>
            <a:r>
              <a:rPr lang="en-US" altLang="en-US" sz="2400">
                <a:latin typeface="Calibri" panose="020F0502020204030204" pitchFamily="34" charset="0"/>
                <a:cs typeface="Calibri" panose="020F0502020204030204" pitchFamily="34" charset="0"/>
                <a:sym typeface="Symbol" panose="05050102010706020507" pitchFamily="18" charset="2"/>
              </a:rPr>
              <a:t></a:t>
            </a:r>
            <a:r>
              <a:rPr lang="en-US" altLang="en-US" sz="2400">
                <a:latin typeface="Calibri" panose="020F0502020204030204" pitchFamily="34" charset="0"/>
                <a:cs typeface="Calibri" panose="020F0502020204030204" pitchFamily="34" charset="0"/>
              </a:rPr>
              <a:t> 7,3 </a:t>
            </a:r>
          </a:p>
          <a:p>
            <a:pPr lvl="1" eaLnBrk="1" hangingPunct="1">
              <a:lnSpc>
                <a:spcPct val="130000"/>
              </a:lnSpc>
              <a:spcBef>
                <a:spcPts val="0"/>
              </a:spcBef>
            </a:pPr>
            <a:r>
              <a:rPr lang="en-US" altLang="en-US" sz="2400">
                <a:highlight>
                  <a:srgbClr val="FFFF00"/>
                </a:highlight>
                <a:latin typeface="Calibri" panose="020F0502020204030204" pitchFamily="34" charset="0"/>
                <a:cs typeface="Calibri" panose="020F0502020204030204" pitchFamily="34" charset="0"/>
              </a:rPr>
              <a:t>Đường huyết</a:t>
            </a:r>
            <a:r>
              <a:rPr lang="vi-VN" altLang="en-US" sz="2400">
                <a:highlight>
                  <a:srgbClr val="FFFF00"/>
                </a:highlight>
                <a:latin typeface="Calibri" panose="020F0502020204030204" pitchFamily="34" charset="0"/>
                <a:cs typeface="Calibri" panose="020F0502020204030204" pitchFamily="34" charset="0"/>
              </a:rPr>
              <a:t> </a:t>
            </a:r>
            <a:r>
              <a:rPr lang="en-US" altLang="en-US" sz="2400">
                <a:highlight>
                  <a:srgbClr val="FFFF00"/>
                </a:highlight>
                <a:latin typeface="Calibri" panose="020F0502020204030204" pitchFamily="34" charset="0"/>
                <a:cs typeface="Calibri" panose="020F0502020204030204" pitchFamily="34" charset="0"/>
                <a:sym typeface="Symbol" panose="05050102010706020507" pitchFamily="18" charset="2"/>
              </a:rPr>
              <a:t></a:t>
            </a:r>
            <a:r>
              <a:rPr lang="en-US" altLang="en-US" sz="2400">
                <a:highlight>
                  <a:srgbClr val="FFFF00"/>
                </a:highlight>
                <a:latin typeface="Calibri" panose="020F0502020204030204" pitchFamily="34" charset="0"/>
                <a:cs typeface="Calibri" panose="020F0502020204030204" pitchFamily="34" charset="0"/>
              </a:rPr>
              <a:t> 300mg%.</a:t>
            </a:r>
            <a:r>
              <a:rPr lang="vi-VN" altLang="en-US" sz="2400">
                <a:highlight>
                  <a:srgbClr val="FFFF00"/>
                </a:highlight>
                <a:latin typeface="Calibri" panose="020F0502020204030204" pitchFamily="34" charset="0"/>
                <a:cs typeface="Calibri" panose="020F0502020204030204" pitchFamily="34" charset="0"/>
              </a:rPr>
              <a:t> – handout để 200</a:t>
            </a:r>
            <a:endParaRPr lang="en-US" altLang="en-US" sz="2400">
              <a:highlight>
                <a:srgbClr val="FFFF00"/>
              </a:highlight>
              <a:latin typeface="Calibri" panose="020F0502020204030204" pitchFamily="34" charset="0"/>
              <a:cs typeface="Calibri" panose="020F0502020204030204" pitchFamily="34" charset="0"/>
            </a:endParaRPr>
          </a:p>
          <a:p>
            <a:pPr lvl="1" eaLnBrk="1" hangingPunct="1">
              <a:lnSpc>
                <a:spcPct val="130000"/>
              </a:lnSpc>
              <a:spcBef>
                <a:spcPts val="0"/>
              </a:spcBef>
            </a:pPr>
            <a:r>
              <a:rPr lang="en-US" altLang="en-US" sz="2400">
                <a:latin typeface="Calibri" panose="020F0502020204030204" pitchFamily="34" charset="0"/>
                <a:cs typeface="Calibri" panose="020F0502020204030204" pitchFamily="34" charset="0"/>
              </a:rPr>
              <a:t>Ceton máu </a:t>
            </a:r>
            <a:r>
              <a:rPr lang="en-US" altLang="en-US" sz="2400">
                <a:latin typeface="Calibri" panose="020F0502020204030204" pitchFamily="34" charset="0"/>
                <a:cs typeface="Calibri" panose="020F0502020204030204" pitchFamily="34" charset="0"/>
                <a:sym typeface="Symbol" panose="05050102010706020507" pitchFamily="18" charset="2"/>
              </a:rPr>
              <a:t></a:t>
            </a:r>
            <a:r>
              <a:rPr lang="en-US" altLang="en-US" sz="2400">
                <a:latin typeface="Calibri" panose="020F0502020204030204" pitchFamily="34" charset="0"/>
                <a:cs typeface="Calibri" panose="020F0502020204030204" pitchFamily="34" charset="0"/>
              </a:rPr>
              <a:t> cao. Ceton niệu (+).</a:t>
            </a:r>
          </a:p>
        </p:txBody>
      </p:sp>
      <p:grpSp>
        <p:nvGrpSpPr>
          <p:cNvPr id="52229" name="Group 4">
            <a:extLst>
              <a:ext uri="{FF2B5EF4-FFF2-40B4-BE49-F238E27FC236}">
                <a16:creationId xmlns:a16="http://schemas.microsoft.com/office/drawing/2014/main" id="{A7E666BD-39FE-4E2F-B211-61DF7174E48A}"/>
              </a:ext>
            </a:extLst>
          </p:cNvPr>
          <p:cNvGrpSpPr>
            <a:grpSpLocks/>
          </p:cNvGrpSpPr>
          <p:nvPr/>
        </p:nvGrpSpPr>
        <p:grpSpPr bwMode="auto">
          <a:xfrm>
            <a:off x="-38100" y="1219200"/>
            <a:ext cx="9182100" cy="609600"/>
            <a:chOff x="413" y="960"/>
            <a:chExt cx="4615" cy="337"/>
          </a:xfrm>
        </p:grpSpPr>
        <p:grpSp>
          <p:nvGrpSpPr>
            <p:cNvPr id="52231" name="Group 5">
              <a:extLst>
                <a:ext uri="{FF2B5EF4-FFF2-40B4-BE49-F238E27FC236}">
                  <a16:creationId xmlns:a16="http://schemas.microsoft.com/office/drawing/2014/main" id="{0BC4F296-30EE-4BE4-8994-AFF1C5A2490A}"/>
                </a:ext>
              </a:extLst>
            </p:cNvPr>
            <p:cNvGrpSpPr>
              <a:grpSpLocks/>
            </p:cNvGrpSpPr>
            <p:nvPr/>
          </p:nvGrpSpPr>
          <p:grpSpPr bwMode="auto">
            <a:xfrm>
              <a:off x="474" y="960"/>
              <a:ext cx="4554" cy="319"/>
              <a:chOff x="518" y="626"/>
              <a:chExt cx="4554" cy="319"/>
            </a:xfrm>
          </p:grpSpPr>
          <p:grpSp>
            <p:nvGrpSpPr>
              <p:cNvPr id="52233" name="Group 6">
                <a:extLst>
                  <a:ext uri="{FF2B5EF4-FFF2-40B4-BE49-F238E27FC236}">
                    <a16:creationId xmlns:a16="http://schemas.microsoft.com/office/drawing/2014/main" id="{00D2BA5F-064D-497C-9868-6494948CEF08}"/>
                  </a:ext>
                </a:extLst>
              </p:cNvPr>
              <p:cNvGrpSpPr>
                <a:grpSpLocks/>
              </p:cNvGrpSpPr>
              <p:nvPr/>
            </p:nvGrpSpPr>
            <p:grpSpPr bwMode="auto">
              <a:xfrm>
                <a:off x="602" y="762"/>
                <a:ext cx="4470" cy="183"/>
                <a:chOff x="602" y="762"/>
                <a:chExt cx="4470" cy="183"/>
              </a:xfrm>
            </p:grpSpPr>
            <p:grpSp>
              <p:nvGrpSpPr>
                <p:cNvPr id="52235" name="Group 7">
                  <a:extLst>
                    <a:ext uri="{FF2B5EF4-FFF2-40B4-BE49-F238E27FC236}">
                      <a16:creationId xmlns:a16="http://schemas.microsoft.com/office/drawing/2014/main" id="{6A80ED26-F5EF-4529-BA3E-E6B4896169BE}"/>
                    </a:ext>
                  </a:extLst>
                </p:cNvPr>
                <p:cNvGrpSpPr>
                  <a:grpSpLocks/>
                </p:cNvGrpSpPr>
                <p:nvPr/>
              </p:nvGrpSpPr>
              <p:grpSpPr bwMode="auto">
                <a:xfrm>
                  <a:off x="650" y="762"/>
                  <a:ext cx="4422" cy="69"/>
                  <a:chOff x="650" y="762"/>
                  <a:chExt cx="4422" cy="69"/>
                </a:xfrm>
              </p:grpSpPr>
              <p:sp>
                <p:nvSpPr>
                  <p:cNvPr id="52239" name="Rectangle 8">
                    <a:extLst>
                      <a:ext uri="{FF2B5EF4-FFF2-40B4-BE49-F238E27FC236}">
                        <a16:creationId xmlns:a16="http://schemas.microsoft.com/office/drawing/2014/main" id="{F68B325A-EFE1-4667-A37B-D102D4EAC137}"/>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52240" name="Rectangle 9">
                    <a:extLst>
                      <a:ext uri="{FF2B5EF4-FFF2-40B4-BE49-F238E27FC236}">
                        <a16:creationId xmlns:a16="http://schemas.microsoft.com/office/drawing/2014/main" id="{99118FD6-417C-4526-B490-F6D55F792E43}"/>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52236" name="Group 10">
                  <a:extLst>
                    <a:ext uri="{FF2B5EF4-FFF2-40B4-BE49-F238E27FC236}">
                      <a16:creationId xmlns:a16="http://schemas.microsoft.com/office/drawing/2014/main" id="{BE584603-6CF7-4CEA-92C8-B25CB8E49882}"/>
                    </a:ext>
                  </a:extLst>
                </p:cNvPr>
                <p:cNvGrpSpPr>
                  <a:grpSpLocks/>
                </p:cNvGrpSpPr>
                <p:nvPr/>
              </p:nvGrpSpPr>
              <p:grpSpPr bwMode="auto">
                <a:xfrm>
                  <a:off x="602" y="772"/>
                  <a:ext cx="4466" cy="173"/>
                  <a:chOff x="602" y="772"/>
                  <a:chExt cx="4466" cy="173"/>
                </a:xfrm>
              </p:grpSpPr>
              <p:sp>
                <p:nvSpPr>
                  <p:cNvPr id="52237" name="Rectangle 11">
                    <a:extLst>
                      <a:ext uri="{FF2B5EF4-FFF2-40B4-BE49-F238E27FC236}">
                        <a16:creationId xmlns:a16="http://schemas.microsoft.com/office/drawing/2014/main" id="{D64BBE4F-8D1F-44B7-B35F-560F9C43CB91}"/>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52238" name="Picture 12" descr="gold_bar">
                    <a:extLst>
                      <a:ext uri="{FF2B5EF4-FFF2-40B4-BE49-F238E27FC236}">
                        <a16:creationId xmlns:a16="http://schemas.microsoft.com/office/drawing/2014/main" id="{7E1E99C5-BD12-406B-8489-ADC2ED2DC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52234" name="Picture 13" descr="forest">
                <a:extLst>
                  <a:ext uri="{FF2B5EF4-FFF2-40B4-BE49-F238E27FC236}">
                    <a16:creationId xmlns:a16="http://schemas.microsoft.com/office/drawing/2014/main" id="{58CCB968-069B-4AFC-B0E1-9537B53DB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2232" name="Picture 14" descr="BD10265_">
              <a:extLst>
                <a:ext uri="{FF2B5EF4-FFF2-40B4-BE49-F238E27FC236}">
                  <a16:creationId xmlns:a16="http://schemas.microsoft.com/office/drawing/2014/main" id="{D32D52CE-74D7-4F41-9037-C3B42F2D7D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2230" name="Rectangle 17">
            <a:extLst>
              <a:ext uri="{FF2B5EF4-FFF2-40B4-BE49-F238E27FC236}">
                <a16:creationId xmlns:a16="http://schemas.microsoft.com/office/drawing/2014/main" id="{1FA06734-281F-43B4-A829-0C87B552A2B0}"/>
              </a:ext>
            </a:extLst>
          </p:cNvPr>
          <p:cNvSpPr>
            <a:spLocks noChangeArrowheads="1"/>
          </p:cNvSpPr>
          <p:nvPr/>
        </p:nvSpPr>
        <p:spPr bwMode="auto">
          <a:xfrm>
            <a:off x="5943600" y="1754188"/>
            <a:ext cx="2432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r>
              <a:rPr lang="en-US" altLang="en-US" sz="2400" b="1">
                <a:solidFill>
                  <a:srgbClr val="CC3300"/>
                </a:solidFill>
                <a:latin typeface="Calibri" panose="020F0502020204030204" pitchFamily="34" charset="0"/>
                <a:cs typeface="Calibri" panose="020F0502020204030204" pitchFamily="34" charset="0"/>
              </a:rPr>
              <a:t>BIẾN CHỨNG CẤP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D336611-5974-4DB7-9E47-437B145EED80}"/>
              </a:ext>
            </a:extLst>
          </p:cNvPr>
          <p:cNvSpPr>
            <a:spLocks noGrp="1" noChangeArrowheads="1"/>
          </p:cNvSpPr>
          <p:nvPr>
            <p:ph type="title"/>
          </p:nvPr>
        </p:nvSpPr>
        <p:spPr>
          <a:xfrm>
            <a:off x="2147433" y="381000"/>
            <a:ext cx="5747657" cy="952938"/>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BIẾN CHỨNG</a:t>
            </a:r>
            <a:endParaRPr lang="en-US" altLang="en-US" dirty="0">
              <a:latin typeface="Calibri" panose="020F0502020204030204" pitchFamily="34" charset="0"/>
            </a:endParaRPr>
          </a:p>
        </p:txBody>
      </p:sp>
      <p:sp>
        <p:nvSpPr>
          <p:cNvPr id="54275" name="Text Box 14">
            <a:extLst>
              <a:ext uri="{FF2B5EF4-FFF2-40B4-BE49-F238E27FC236}">
                <a16:creationId xmlns:a16="http://schemas.microsoft.com/office/drawing/2014/main" id="{DE472E1D-875F-4EBE-A2DD-DADD13263D21}"/>
              </a:ext>
            </a:extLst>
          </p:cNvPr>
          <p:cNvSpPr>
            <a:spLocks noGrp="1" noChangeArrowheads="1"/>
          </p:cNvSpPr>
          <p:nvPr>
            <p:ph idx="1"/>
          </p:nvPr>
        </p:nvSpPr>
        <p:spPr>
          <a:xfrm>
            <a:off x="250395" y="1877192"/>
            <a:ext cx="8786166" cy="4897597"/>
          </a:xfrm>
        </p:spPr>
        <p:txBody>
          <a:bodyPr/>
          <a:lstStyle/>
          <a:p>
            <a:pPr eaLnBrk="1" hangingPunct="1">
              <a:lnSpc>
                <a:spcPct val="100000"/>
              </a:lnSpc>
              <a:spcBef>
                <a:spcPts val="0"/>
              </a:spcBef>
              <a:spcAft>
                <a:spcPts val="600"/>
              </a:spcAft>
              <a:buFontTx/>
              <a:buNone/>
            </a:pPr>
            <a:r>
              <a:rPr lang="en-US" altLang="en-US" sz="2800" b="1">
                <a:solidFill>
                  <a:srgbClr val="FF9933"/>
                </a:solidFill>
                <a:latin typeface="Calibri" panose="020F0502020204030204" pitchFamily="34" charset="0"/>
                <a:cs typeface="Calibri" panose="020F0502020204030204" pitchFamily="34" charset="0"/>
              </a:rPr>
              <a:t>Hôn mê tăng ALTT huyết tương</a:t>
            </a: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rPr>
              <a:t>Ít gặp ở trẻ em</a:t>
            </a:r>
            <a:r>
              <a:rPr lang="vi-VN" altLang="en-US" sz="2800">
                <a:latin typeface="Calibri" panose="020F0502020204030204" pitchFamily="34" charset="0"/>
                <a:cs typeface="Calibri" panose="020F0502020204030204" pitchFamily="34" charset="0"/>
              </a:rPr>
              <a:t> </a:t>
            </a:r>
            <a:r>
              <a:rPr lang="vi-VN" altLang="en-US" sz="2400">
                <a:solidFill>
                  <a:srgbClr val="0070C0"/>
                </a:solidFill>
                <a:latin typeface="Calibri" panose="020F0502020204030204" pitchFamily="34" charset="0"/>
                <a:cs typeface="Calibri" panose="020F0502020204030204" pitchFamily="34" charset="0"/>
              </a:rPr>
              <a:t>(hay gặp ở T2D hơn ≠ DKA hay ở T1D)</a:t>
            </a:r>
            <a:endParaRPr lang="en-US" altLang="en-US" sz="2400">
              <a:solidFill>
                <a:srgbClr val="0070C0"/>
              </a:solidFill>
              <a:latin typeface="Calibri" panose="020F0502020204030204" pitchFamily="34" charset="0"/>
              <a:cs typeface="Calibri" panose="020F0502020204030204" pitchFamily="34" charset="0"/>
            </a:endParaRP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rPr>
              <a:t>ALTT huyết tương </a:t>
            </a:r>
            <a:r>
              <a:rPr lang="en-US" altLang="en-US" sz="2800">
                <a:latin typeface="Calibri" panose="020F0502020204030204" pitchFamily="34" charset="0"/>
                <a:cs typeface="Calibri" panose="020F0502020204030204" pitchFamily="34" charset="0"/>
                <a:sym typeface="Symbol" panose="05050102010706020507" pitchFamily="18" charset="2"/>
              </a:rPr>
              <a:t></a:t>
            </a:r>
            <a:r>
              <a:rPr lang="en-US" altLang="en-US" sz="2800">
                <a:latin typeface="Calibri" panose="020F0502020204030204" pitchFamily="34" charset="0"/>
                <a:cs typeface="Calibri" panose="020F0502020204030204" pitchFamily="34" charset="0"/>
              </a:rPr>
              <a:t> 330 mosm/kg, </a:t>
            </a:r>
            <a:r>
              <a:rPr lang="en-US" altLang="en-US" sz="2800">
                <a:highlight>
                  <a:srgbClr val="FFFF00"/>
                </a:highlight>
                <a:latin typeface="Calibri" panose="020F0502020204030204" pitchFamily="34" charset="0"/>
                <a:cs typeface="Calibri" panose="020F0502020204030204" pitchFamily="34" charset="0"/>
                <a:sym typeface="Symbol" panose="05050102010706020507" pitchFamily="18" charset="2"/>
              </a:rPr>
              <a:t>ĐH</a:t>
            </a:r>
            <a:r>
              <a:rPr lang="en-US" altLang="en-US" sz="2800">
                <a:highlight>
                  <a:srgbClr val="FFFF00"/>
                </a:highlight>
                <a:latin typeface="Calibri" panose="020F0502020204030204" pitchFamily="34" charset="0"/>
                <a:cs typeface="Calibri" panose="020F0502020204030204" pitchFamily="34" charset="0"/>
              </a:rPr>
              <a:t> 600 mg%</a:t>
            </a: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rPr>
              <a:t>T/C  thần kinh: co giật, yếu </a:t>
            </a:r>
            <a:r>
              <a:rPr lang="vi-VN" altLang="en-US" sz="2800">
                <a:latin typeface="Calibri" panose="020F0502020204030204" pitchFamily="34" charset="0"/>
                <a:cs typeface="Calibri" panose="020F0502020204030204" pitchFamily="34" charset="0"/>
              </a:rPr>
              <a:t>½ </a:t>
            </a:r>
            <a:r>
              <a:rPr lang="en-US" altLang="en-US" sz="2800">
                <a:latin typeface="Calibri" panose="020F0502020204030204" pitchFamily="34" charset="0"/>
                <a:cs typeface="Calibri" panose="020F0502020204030204" pitchFamily="34" charset="0"/>
              </a:rPr>
              <a:t>người, Babinski (+) </a:t>
            </a: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rPr>
              <a:t>Ceton máu không tăng, pH &gt; 7,3, HCO3 &gt;15mEq/L</a:t>
            </a: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rPr>
              <a:t>Tử vong cao vì phát hiện chậm</a:t>
            </a:r>
            <a:br>
              <a:rPr lang="vi-VN" altLang="en-US" sz="2000">
                <a:solidFill>
                  <a:srgbClr val="00B050"/>
                </a:solidFill>
                <a:latin typeface="Calibri" panose="020F0502020204030204" pitchFamily="34" charset="0"/>
                <a:cs typeface="Calibri" panose="020F0502020204030204" pitchFamily="34" charset="0"/>
              </a:rPr>
            </a:br>
            <a:r>
              <a:rPr lang="vi-VN" altLang="en-US" sz="2000">
                <a:solidFill>
                  <a:srgbClr val="00B050"/>
                </a:solidFill>
                <a:latin typeface="Calibri" panose="020F0502020204030204" pitchFamily="34" charset="0"/>
                <a:cs typeface="Calibri" panose="020F0502020204030204" pitchFamily="34" charset="0"/>
              </a:rPr>
              <a:t>(</a:t>
            </a:r>
            <a:r>
              <a:rPr lang="vi-VN" sz="2000">
                <a:solidFill>
                  <a:srgbClr val="00B050"/>
                </a:solidFill>
                <a:latin typeface="Calibri" panose="020F0502020204030204" pitchFamily="34" charset="0"/>
              </a:rPr>
              <a:t>Có khi bé vô vì mệt thôi =&gt;cứ bấm đường đi)</a:t>
            </a:r>
            <a:endParaRPr lang="en-US" altLang="en-US" sz="2000">
              <a:solidFill>
                <a:srgbClr val="00B050"/>
              </a:solidFill>
              <a:latin typeface="Calibri" panose="020F0502020204030204" pitchFamily="34" charset="0"/>
              <a:cs typeface="Calibri" panose="020F0502020204030204" pitchFamily="34" charset="0"/>
            </a:endParaRPr>
          </a:p>
          <a:p>
            <a:pPr eaLnBrk="1" hangingPunct="1">
              <a:lnSpc>
                <a:spcPct val="100000"/>
              </a:lnSpc>
              <a:spcBef>
                <a:spcPts val="0"/>
              </a:spcBef>
              <a:spcAft>
                <a:spcPts val="600"/>
              </a:spcAft>
              <a:buClr>
                <a:schemeClr val="tx1"/>
              </a:buClr>
              <a:buSzPct val="90000"/>
              <a:buFont typeface="VNI-Helve" pitchFamily="2" charset="0"/>
              <a:buChar char="–"/>
            </a:pPr>
            <a:r>
              <a:rPr lang="en-US" altLang="en-US" sz="2800">
                <a:latin typeface="Calibri" panose="020F0502020204030204" pitchFamily="34" charset="0"/>
                <a:cs typeface="Calibri" panose="020F0502020204030204" pitchFamily="34" charset="0"/>
                <a:sym typeface="Symbol" panose="05050102010706020507" pitchFamily="18" charset="2"/>
              </a:rPr>
              <a:t>Điều trị:</a:t>
            </a:r>
            <a:endParaRPr lang="vi-VN" altLang="en-US" sz="2800">
              <a:latin typeface="Calibri" panose="020F0502020204030204" pitchFamily="34" charset="0"/>
              <a:cs typeface="Calibri" panose="020F0502020204030204" pitchFamily="34" charset="0"/>
              <a:sym typeface="Symbol" panose="05050102010706020507" pitchFamily="18" charset="2"/>
            </a:endParaRPr>
          </a:p>
          <a:p>
            <a:pPr lvl="1" eaLnBrk="1" hangingPunct="1">
              <a:lnSpc>
                <a:spcPct val="100000"/>
              </a:lnSpc>
              <a:spcBef>
                <a:spcPts val="0"/>
              </a:spcBef>
              <a:spcAft>
                <a:spcPts val="600"/>
              </a:spcAft>
              <a:buClr>
                <a:schemeClr val="tx1"/>
              </a:buClr>
              <a:buSzPct val="90000"/>
              <a:buFont typeface="VNI-Helve" pitchFamily="2" charset="0"/>
              <a:buChar char="–"/>
            </a:pPr>
            <a:r>
              <a:rPr lang="en-US" altLang="en-US" sz="2600">
                <a:highlight>
                  <a:srgbClr val="FFFF00"/>
                </a:highlight>
                <a:latin typeface="Calibri" panose="020F0502020204030204" pitchFamily="34" charset="0"/>
                <a:cs typeface="Calibri" panose="020F0502020204030204" pitchFamily="34" charset="0"/>
              </a:rPr>
              <a:t>NaCl 4,5</a:t>
            </a:r>
            <a:r>
              <a:rPr lang="en-US" altLang="en-US" sz="2600">
                <a:highlight>
                  <a:srgbClr val="FFFF00"/>
                </a:highlight>
                <a:latin typeface="Calibri" panose="020F0502020204030204" pitchFamily="34" charset="0"/>
                <a:cs typeface="Calibri" panose="020F0502020204030204" pitchFamily="34" charset="0"/>
                <a:sym typeface="Symbol" panose="05050102010706020507" pitchFamily="18" charset="2"/>
              </a:rPr>
              <a:t>‰</a:t>
            </a:r>
            <a:r>
              <a:rPr lang="en-US" altLang="en-US" sz="2600">
                <a:highlight>
                  <a:srgbClr val="FFFF00"/>
                </a:highlight>
                <a:latin typeface="Calibri" panose="020F0502020204030204" pitchFamily="34" charset="0"/>
                <a:cs typeface="Calibri" panose="020F0502020204030204" pitchFamily="34" charset="0"/>
              </a:rPr>
              <a:t> </a:t>
            </a:r>
            <a:r>
              <a:rPr lang="vi-VN" altLang="en-US" sz="2600">
                <a:highlight>
                  <a:srgbClr val="FFFF00"/>
                </a:highlight>
                <a:latin typeface="Calibri" panose="020F0502020204030204" pitchFamily="34" charset="0"/>
                <a:cs typeface="Calibri" panose="020F0502020204030204" pitchFamily="34" charset="0"/>
              </a:rPr>
              <a:t>→</a:t>
            </a:r>
            <a:r>
              <a:rPr lang="en-US" altLang="en-US" sz="2600">
                <a:highlight>
                  <a:srgbClr val="FFFF00"/>
                </a:highlight>
                <a:latin typeface="Calibri" panose="020F0502020204030204" pitchFamily="34" charset="0"/>
                <a:cs typeface="Calibri" panose="020F0502020204030204" pitchFamily="34" charset="0"/>
              </a:rPr>
              <a:t>ĐH </a:t>
            </a:r>
            <a:r>
              <a:rPr lang="en-US" altLang="en-US" sz="2600">
                <a:highlight>
                  <a:srgbClr val="FFFF00"/>
                </a:highlight>
                <a:latin typeface="Calibri" panose="020F0502020204030204" pitchFamily="34" charset="0"/>
                <a:cs typeface="Calibri" panose="020F0502020204030204" pitchFamily="34" charset="0"/>
                <a:sym typeface="Symbol" panose="05050102010706020507" pitchFamily="18" charset="2"/>
              </a:rPr>
              <a:t></a:t>
            </a:r>
            <a:r>
              <a:rPr lang="en-US" altLang="en-US" sz="2600">
                <a:highlight>
                  <a:srgbClr val="FFFF00"/>
                </a:highlight>
                <a:latin typeface="Calibri" panose="020F0502020204030204" pitchFamily="34" charset="0"/>
                <a:cs typeface="Calibri" panose="020F0502020204030204" pitchFamily="34" charset="0"/>
              </a:rPr>
              <a:t> 300mg% mới cho dd G 5%.</a:t>
            </a:r>
            <a:endParaRPr lang="vi-VN" altLang="en-US" sz="2600">
              <a:highlight>
                <a:srgbClr val="FFFF00"/>
              </a:highlight>
              <a:latin typeface="Calibri" panose="020F0502020204030204" pitchFamily="34" charset="0"/>
              <a:cs typeface="Calibri" panose="020F0502020204030204" pitchFamily="34" charset="0"/>
            </a:endParaRPr>
          </a:p>
          <a:p>
            <a:pPr lvl="1" eaLnBrk="1" hangingPunct="1">
              <a:lnSpc>
                <a:spcPct val="100000"/>
              </a:lnSpc>
              <a:spcBef>
                <a:spcPts val="0"/>
              </a:spcBef>
              <a:spcAft>
                <a:spcPts val="600"/>
              </a:spcAft>
              <a:buClr>
                <a:schemeClr val="tx1"/>
              </a:buClr>
              <a:buSzPct val="90000"/>
              <a:buFont typeface="VNI-Helve" pitchFamily="2" charset="0"/>
              <a:buChar char="–"/>
            </a:pPr>
            <a:r>
              <a:rPr lang="en-US" altLang="en-US" sz="2600">
                <a:highlight>
                  <a:srgbClr val="FFFF00"/>
                </a:highlight>
                <a:latin typeface="Calibri" panose="020F0502020204030204" pitchFamily="34" charset="0"/>
                <a:cs typeface="Calibri" panose="020F0502020204030204" pitchFamily="34" charset="0"/>
              </a:rPr>
              <a:t>Insuline giờ thứ 2 sau truyền dịch.</a:t>
            </a:r>
          </a:p>
        </p:txBody>
      </p:sp>
      <p:grpSp>
        <p:nvGrpSpPr>
          <p:cNvPr id="54277" name="Group 3">
            <a:extLst>
              <a:ext uri="{FF2B5EF4-FFF2-40B4-BE49-F238E27FC236}">
                <a16:creationId xmlns:a16="http://schemas.microsoft.com/office/drawing/2014/main" id="{50B8CA27-5772-450B-A22A-F72E66C0EA1C}"/>
              </a:ext>
            </a:extLst>
          </p:cNvPr>
          <p:cNvGrpSpPr>
            <a:grpSpLocks/>
          </p:cNvGrpSpPr>
          <p:nvPr/>
        </p:nvGrpSpPr>
        <p:grpSpPr bwMode="auto">
          <a:xfrm>
            <a:off x="-38100" y="1219200"/>
            <a:ext cx="9182100" cy="609600"/>
            <a:chOff x="413" y="960"/>
            <a:chExt cx="4615" cy="337"/>
          </a:xfrm>
        </p:grpSpPr>
        <p:grpSp>
          <p:nvGrpSpPr>
            <p:cNvPr id="54279" name="Group 4">
              <a:extLst>
                <a:ext uri="{FF2B5EF4-FFF2-40B4-BE49-F238E27FC236}">
                  <a16:creationId xmlns:a16="http://schemas.microsoft.com/office/drawing/2014/main" id="{357CEB91-3614-444F-A00C-69E4602F1D78}"/>
                </a:ext>
              </a:extLst>
            </p:cNvPr>
            <p:cNvGrpSpPr>
              <a:grpSpLocks/>
            </p:cNvGrpSpPr>
            <p:nvPr/>
          </p:nvGrpSpPr>
          <p:grpSpPr bwMode="auto">
            <a:xfrm>
              <a:off x="474" y="960"/>
              <a:ext cx="4554" cy="319"/>
              <a:chOff x="518" y="626"/>
              <a:chExt cx="4554" cy="319"/>
            </a:xfrm>
          </p:grpSpPr>
          <p:grpSp>
            <p:nvGrpSpPr>
              <p:cNvPr id="54281" name="Group 5">
                <a:extLst>
                  <a:ext uri="{FF2B5EF4-FFF2-40B4-BE49-F238E27FC236}">
                    <a16:creationId xmlns:a16="http://schemas.microsoft.com/office/drawing/2014/main" id="{4137FF63-CB8D-4750-844C-84244FA568B1}"/>
                  </a:ext>
                </a:extLst>
              </p:cNvPr>
              <p:cNvGrpSpPr>
                <a:grpSpLocks/>
              </p:cNvGrpSpPr>
              <p:nvPr/>
            </p:nvGrpSpPr>
            <p:grpSpPr bwMode="auto">
              <a:xfrm>
                <a:off x="602" y="762"/>
                <a:ext cx="4470" cy="183"/>
                <a:chOff x="602" y="762"/>
                <a:chExt cx="4470" cy="183"/>
              </a:xfrm>
            </p:grpSpPr>
            <p:grpSp>
              <p:nvGrpSpPr>
                <p:cNvPr id="54283" name="Group 6">
                  <a:extLst>
                    <a:ext uri="{FF2B5EF4-FFF2-40B4-BE49-F238E27FC236}">
                      <a16:creationId xmlns:a16="http://schemas.microsoft.com/office/drawing/2014/main" id="{95C0083F-7EF3-4F93-B5EF-64F56664B276}"/>
                    </a:ext>
                  </a:extLst>
                </p:cNvPr>
                <p:cNvGrpSpPr>
                  <a:grpSpLocks/>
                </p:cNvGrpSpPr>
                <p:nvPr/>
              </p:nvGrpSpPr>
              <p:grpSpPr bwMode="auto">
                <a:xfrm>
                  <a:off x="650" y="762"/>
                  <a:ext cx="4422" cy="69"/>
                  <a:chOff x="650" y="762"/>
                  <a:chExt cx="4422" cy="69"/>
                </a:xfrm>
              </p:grpSpPr>
              <p:sp>
                <p:nvSpPr>
                  <p:cNvPr id="54287" name="Rectangle 7">
                    <a:extLst>
                      <a:ext uri="{FF2B5EF4-FFF2-40B4-BE49-F238E27FC236}">
                        <a16:creationId xmlns:a16="http://schemas.microsoft.com/office/drawing/2014/main" id="{3A599E2C-8EDB-4979-962D-C9B51126F448}"/>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54288" name="Rectangle 8">
                    <a:extLst>
                      <a:ext uri="{FF2B5EF4-FFF2-40B4-BE49-F238E27FC236}">
                        <a16:creationId xmlns:a16="http://schemas.microsoft.com/office/drawing/2014/main" id="{A517AEDE-8A01-4C20-931C-75FF5A4758ED}"/>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54284" name="Group 9">
                  <a:extLst>
                    <a:ext uri="{FF2B5EF4-FFF2-40B4-BE49-F238E27FC236}">
                      <a16:creationId xmlns:a16="http://schemas.microsoft.com/office/drawing/2014/main" id="{90C10AF7-B20A-4E1D-9190-6AAA0E8EA249}"/>
                    </a:ext>
                  </a:extLst>
                </p:cNvPr>
                <p:cNvGrpSpPr>
                  <a:grpSpLocks/>
                </p:cNvGrpSpPr>
                <p:nvPr/>
              </p:nvGrpSpPr>
              <p:grpSpPr bwMode="auto">
                <a:xfrm>
                  <a:off x="602" y="772"/>
                  <a:ext cx="4466" cy="173"/>
                  <a:chOff x="602" y="772"/>
                  <a:chExt cx="4466" cy="173"/>
                </a:xfrm>
              </p:grpSpPr>
              <p:sp>
                <p:nvSpPr>
                  <p:cNvPr id="54285" name="Rectangle 10">
                    <a:extLst>
                      <a:ext uri="{FF2B5EF4-FFF2-40B4-BE49-F238E27FC236}">
                        <a16:creationId xmlns:a16="http://schemas.microsoft.com/office/drawing/2014/main" id="{A123D289-42D9-495D-8DB6-74B99AA516C0}"/>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54286" name="Picture 11" descr="gold_bar">
                    <a:extLst>
                      <a:ext uri="{FF2B5EF4-FFF2-40B4-BE49-F238E27FC236}">
                        <a16:creationId xmlns:a16="http://schemas.microsoft.com/office/drawing/2014/main" id="{3DE3BF97-CC39-430F-9EF2-ED6AE0183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54282" name="Picture 12" descr="forest">
                <a:extLst>
                  <a:ext uri="{FF2B5EF4-FFF2-40B4-BE49-F238E27FC236}">
                    <a16:creationId xmlns:a16="http://schemas.microsoft.com/office/drawing/2014/main" id="{127AD158-A8A9-4E0E-8D71-520A6E5A4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4280" name="Picture 13" descr="BD10265_">
              <a:extLst>
                <a:ext uri="{FF2B5EF4-FFF2-40B4-BE49-F238E27FC236}">
                  <a16:creationId xmlns:a16="http://schemas.microsoft.com/office/drawing/2014/main" id="{DF463DD0-4050-4160-AA53-1AE716C77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4278" name="Rectangle 15">
            <a:extLst>
              <a:ext uri="{FF2B5EF4-FFF2-40B4-BE49-F238E27FC236}">
                <a16:creationId xmlns:a16="http://schemas.microsoft.com/office/drawing/2014/main" id="{C0FA70BA-DA2A-4D87-866E-3245D0AD4813}"/>
              </a:ext>
            </a:extLst>
          </p:cNvPr>
          <p:cNvSpPr>
            <a:spLocks noChangeArrowheads="1"/>
          </p:cNvSpPr>
          <p:nvPr/>
        </p:nvSpPr>
        <p:spPr bwMode="auto">
          <a:xfrm>
            <a:off x="5943600" y="1754188"/>
            <a:ext cx="2432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r>
              <a:rPr lang="en-US" altLang="en-US" sz="2400" b="1">
                <a:solidFill>
                  <a:srgbClr val="CC3300"/>
                </a:solidFill>
                <a:latin typeface="Calibri" panose="020F0502020204030204" pitchFamily="34" charset="0"/>
                <a:cs typeface="Calibri" panose="020F0502020204030204" pitchFamily="34" charset="0"/>
              </a:rPr>
              <a:t>BIẾN CHỨNG CẤP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F43A2FF-4081-453A-AB13-B7323717D496}"/>
              </a:ext>
            </a:extLst>
          </p:cNvPr>
          <p:cNvSpPr>
            <a:spLocks noGrp="1" noChangeArrowheads="1"/>
          </p:cNvSpPr>
          <p:nvPr>
            <p:ph type="title"/>
          </p:nvPr>
        </p:nvSpPr>
        <p:spPr>
          <a:xfrm>
            <a:off x="1522527" y="268369"/>
            <a:ext cx="6270171" cy="801545"/>
          </a:xfrm>
        </p:spPr>
        <p:txBody>
          <a:bodyPr/>
          <a:lstStyle/>
          <a:p>
            <a:pPr eaLnBrk="1" fontAlgn="auto" hangingPunct="1">
              <a:spcAft>
                <a:spcPts val="0"/>
              </a:spcAft>
              <a:defRPr/>
            </a:pPr>
            <a:r>
              <a:rPr lang="en-US" altLang="en-US" sz="3600" dirty="0">
                <a:latin typeface="Calibri" panose="020F0502020204030204" pitchFamily="34" charset="0"/>
                <a:cs typeface="Calibri" panose="020F0502020204030204" pitchFamily="34" charset="0"/>
              </a:rPr>
              <a:t>BIẾN CHỨNG</a:t>
            </a:r>
            <a:endParaRPr lang="en-US" altLang="en-US" dirty="0">
              <a:latin typeface="Calibri" panose="020F0502020204030204" pitchFamily="34" charset="0"/>
            </a:endParaRPr>
          </a:p>
        </p:txBody>
      </p:sp>
      <p:sp>
        <p:nvSpPr>
          <p:cNvPr id="56323" name="Text Box 14">
            <a:extLst>
              <a:ext uri="{FF2B5EF4-FFF2-40B4-BE49-F238E27FC236}">
                <a16:creationId xmlns:a16="http://schemas.microsoft.com/office/drawing/2014/main" id="{33779632-9641-448F-A650-D0515BD0EFA5}"/>
              </a:ext>
            </a:extLst>
          </p:cNvPr>
          <p:cNvSpPr>
            <a:spLocks noGrp="1" noChangeArrowheads="1"/>
          </p:cNvSpPr>
          <p:nvPr>
            <p:ph idx="1"/>
          </p:nvPr>
        </p:nvSpPr>
        <p:spPr>
          <a:xfrm>
            <a:off x="131166" y="1727598"/>
            <a:ext cx="8881667" cy="4911395"/>
          </a:xfrm>
        </p:spPr>
        <p:txBody>
          <a:bodyPr/>
          <a:lstStyle/>
          <a:p>
            <a:pPr eaLnBrk="1" hangingPunct="1">
              <a:lnSpc>
                <a:spcPct val="150000"/>
              </a:lnSpc>
              <a:spcBef>
                <a:spcPts val="0"/>
              </a:spcBef>
              <a:buFontTx/>
              <a:buNone/>
            </a:pPr>
            <a:r>
              <a:rPr lang="en-US" altLang="en-US" sz="2800" b="1">
                <a:solidFill>
                  <a:srgbClr val="FF9933"/>
                </a:solidFill>
                <a:latin typeface="Calibri" panose="020F0502020204030204" pitchFamily="34" charset="0"/>
                <a:cs typeface="Calibri" panose="020F0502020204030204" pitchFamily="34" charset="0"/>
              </a:rPr>
              <a:t>Hạ đường huyết</a:t>
            </a:r>
            <a:endParaRPr lang="en-US" altLang="en-US" sz="2800">
              <a:solidFill>
                <a:srgbClr val="FF9933"/>
              </a:solidFill>
              <a:latin typeface="Calibri" panose="020F0502020204030204" pitchFamily="34" charset="0"/>
              <a:cs typeface="Calibri" panose="020F0502020204030204" pitchFamily="34" charset="0"/>
            </a:endParaRPr>
          </a:p>
          <a:p>
            <a:pPr eaLnBrk="1" hangingPunct="1">
              <a:lnSpc>
                <a:spcPct val="150000"/>
              </a:lnSpc>
              <a:spcBef>
                <a:spcPts val="0"/>
              </a:spcBef>
              <a:buClr>
                <a:schemeClr val="tx1"/>
              </a:buClr>
              <a:buFont typeface="VNI-Helve" pitchFamily="2" charset="0"/>
              <a:buChar char="–"/>
            </a:pPr>
            <a:r>
              <a:rPr lang="en-US" altLang="en-US" sz="2800">
                <a:latin typeface="Calibri" panose="020F0502020204030204" pitchFamily="34" charset="0"/>
                <a:cs typeface="Calibri" panose="020F0502020204030204" pitchFamily="34" charset="0"/>
              </a:rPr>
              <a:t>Nhức đầu, hoa mắt, lú lẫn, bứt rứt, co giật</a:t>
            </a:r>
          </a:p>
          <a:p>
            <a:pPr eaLnBrk="1" hangingPunct="1">
              <a:lnSpc>
                <a:spcPct val="150000"/>
              </a:lnSpc>
              <a:spcBef>
                <a:spcPts val="0"/>
              </a:spcBef>
              <a:buClr>
                <a:schemeClr val="tx1"/>
              </a:buClr>
              <a:buFont typeface="VNI-Helve" pitchFamily="2" charset="0"/>
              <a:buChar char="–"/>
            </a:pPr>
            <a:r>
              <a:rPr lang="en-US" altLang="en-US" sz="2800">
                <a:latin typeface="Calibri" panose="020F0502020204030204" pitchFamily="34" charset="0"/>
                <a:cs typeface="Calibri" panose="020F0502020204030204" pitchFamily="34" charset="0"/>
              </a:rPr>
              <a:t>Run, nhịp tim nhanh, vã mồ hôi, hoa mắt </a:t>
            </a:r>
          </a:p>
          <a:p>
            <a:pPr eaLnBrk="1" hangingPunct="1">
              <a:lnSpc>
                <a:spcPct val="150000"/>
              </a:lnSpc>
              <a:spcBef>
                <a:spcPts val="0"/>
              </a:spcBef>
              <a:buClr>
                <a:schemeClr val="tx1"/>
              </a:buClr>
              <a:buFont typeface="VNI-Helve" pitchFamily="2" charset="0"/>
              <a:buChar char="–"/>
            </a:pPr>
            <a:r>
              <a:rPr lang="en-US" altLang="en-US" sz="2800">
                <a:highlight>
                  <a:srgbClr val="FFFF00"/>
                </a:highlight>
                <a:latin typeface="Calibri" panose="020F0502020204030204" pitchFamily="34" charset="0"/>
                <a:cs typeface="Calibri" panose="020F0502020204030204" pitchFamily="34" charset="0"/>
              </a:rPr>
              <a:t>ĐH&lt; 40mg%, ĐN (-)</a:t>
            </a:r>
          </a:p>
          <a:p>
            <a:pPr eaLnBrk="1" hangingPunct="1">
              <a:lnSpc>
                <a:spcPct val="150000"/>
              </a:lnSpc>
              <a:spcBef>
                <a:spcPts val="0"/>
              </a:spcBef>
              <a:buClr>
                <a:schemeClr val="tx1"/>
              </a:buClr>
              <a:buFont typeface="VNI-Helve" pitchFamily="2" charset="0"/>
              <a:buChar char="–"/>
            </a:pPr>
            <a:r>
              <a:rPr lang="en-US" altLang="en-US" sz="2800">
                <a:latin typeface="Calibri" panose="020F0502020204030204" pitchFamily="34" charset="0"/>
                <a:cs typeface="Calibri" panose="020F0502020204030204" pitchFamily="34" charset="0"/>
              </a:rPr>
              <a:t>Do điều trị quá liều, vận động </a:t>
            </a:r>
            <a:r>
              <a:rPr lang="en-US" altLang="en-US" sz="2800">
                <a:latin typeface="Calibri" panose="020F0502020204030204" pitchFamily="34" charset="0"/>
                <a:cs typeface="Calibri" panose="020F0502020204030204" pitchFamily="34" charset="0"/>
                <a:sym typeface="Symbol" panose="05050102010706020507" pitchFamily="18" charset="2"/>
              </a:rPr>
              <a:t></a:t>
            </a:r>
            <a:r>
              <a:rPr lang="en-US" altLang="en-US" sz="2800">
                <a:latin typeface="Calibri" panose="020F0502020204030204" pitchFamily="34" charset="0"/>
                <a:cs typeface="Calibri" panose="020F0502020204030204" pitchFamily="34" charset="0"/>
              </a:rPr>
              <a:t>, dinh dưỡng kém, bệnh lí kèm theo.</a:t>
            </a:r>
            <a:r>
              <a:rPr lang="vi-VN" altLang="en-US" sz="2800">
                <a:latin typeface="Calibri" panose="020F0502020204030204" pitchFamily="34" charset="0"/>
                <a:cs typeface="Calibri" panose="020F0502020204030204" pitchFamily="34" charset="0"/>
              </a:rPr>
              <a:t> </a:t>
            </a:r>
            <a:r>
              <a:rPr lang="vi-VN" altLang="en-US" sz="2400">
                <a:solidFill>
                  <a:srgbClr val="0070C0"/>
                </a:solidFill>
                <a:latin typeface="Calibri" panose="020F0502020204030204" pitchFamily="34" charset="0"/>
                <a:cs typeface="Calibri" panose="020F0502020204030204" pitchFamily="34" charset="0"/>
              </a:rPr>
              <a:t>Đôi khi không tiên đoán được.</a:t>
            </a:r>
          </a:p>
          <a:p>
            <a:pPr eaLnBrk="1" hangingPunct="1">
              <a:lnSpc>
                <a:spcPct val="150000"/>
              </a:lnSpc>
              <a:spcBef>
                <a:spcPts val="0"/>
              </a:spcBef>
              <a:buClr>
                <a:schemeClr val="tx1"/>
              </a:buClr>
              <a:buFont typeface="VNI-Helve" pitchFamily="2" charset="0"/>
              <a:buChar char="–"/>
            </a:pPr>
            <a:r>
              <a:rPr lang="vi-VN" altLang="en-US" sz="2400">
                <a:solidFill>
                  <a:srgbClr val="0070C0"/>
                </a:solidFill>
                <a:latin typeface="Calibri" panose="020F0502020204030204" pitchFamily="34" charset="0"/>
                <a:cs typeface="Calibri" panose="020F0502020204030204" pitchFamily="34" charset="0"/>
              </a:rPr>
              <a:t>Mức chấp nhận được là </a:t>
            </a:r>
            <a:r>
              <a:rPr lang="vi-VN" altLang="en-US" sz="2400">
                <a:solidFill>
                  <a:srgbClr val="0070C0"/>
                </a:solidFill>
                <a:highlight>
                  <a:srgbClr val="FFFF00"/>
                </a:highlight>
                <a:latin typeface="Calibri" panose="020F0502020204030204" pitchFamily="34" charset="0"/>
                <a:cs typeface="Calibri" panose="020F0502020204030204" pitchFamily="34" charset="0"/>
              </a:rPr>
              <a:t>&lt;20% số lần thử ĐH </a:t>
            </a:r>
            <a:r>
              <a:rPr lang="vi-VN" altLang="en-US" sz="2400">
                <a:solidFill>
                  <a:srgbClr val="0070C0"/>
                </a:solidFill>
                <a:latin typeface="Calibri" panose="020F0502020204030204" pitchFamily="34" charset="0"/>
                <a:cs typeface="Calibri" panose="020F0502020204030204" pitchFamily="34" charset="0"/>
              </a:rPr>
              <a:t>(ví dụ: thử 10 lần mà có đến 3-4 lần thấy có hạ ĐH thì phải giảm liều insulin)</a:t>
            </a:r>
          </a:p>
        </p:txBody>
      </p:sp>
      <p:grpSp>
        <p:nvGrpSpPr>
          <p:cNvPr id="56325" name="Group 3">
            <a:extLst>
              <a:ext uri="{FF2B5EF4-FFF2-40B4-BE49-F238E27FC236}">
                <a16:creationId xmlns:a16="http://schemas.microsoft.com/office/drawing/2014/main" id="{593E81B1-C147-4147-A8CD-B7952C6950AA}"/>
              </a:ext>
            </a:extLst>
          </p:cNvPr>
          <p:cNvGrpSpPr>
            <a:grpSpLocks/>
          </p:cNvGrpSpPr>
          <p:nvPr/>
        </p:nvGrpSpPr>
        <p:grpSpPr bwMode="auto">
          <a:xfrm>
            <a:off x="-38100" y="1219200"/>
            <a:ext cx="9182100" cy="609600"/>
            <a:chOff x="413" y="960"/>
            <a:chExt cx="4615" cy="337"/>
          </a:xfrm>
        </p:grpSpPr>
        <p:grpSp>
          <p:nvGrpSpPr>
            <p:cNvPr id="56327" name="Group 4">
              <a:extLst>
                <a:ext uri="{FF2B5EF4-FFF2-40B4-BE49-F238E27FC236}">
                  <a16:creationId xmlns:a16="http://schemas.microsoft.com/office/drawing/2014/main" id="{18A5CCE7-EF7C-4F08-A828-AF9030A558CE}"/>
                </a:ext>
              </a:extLst>
            </p:cNvPr>
            <p:cNvGrpSpPr>
              <a:grpSpLocks/>
            </p:cNvGrpSpPr>
            <p:nvPr/>
          </p:nvGrpSpPr>
          <p:grpSpPr bwMode="auto">
            <a:xfrm>
              <a:off x="474" y="960"/>
              <a:ext cx="4554" cy="319"/>
              <a:chOff x="518" y="626"/>
              <a:chExt cx="4554" cy="319"/>
            </a:xfrm>
          </p:grpSpPr>
          <p:grpSp>
            <p:nvGrpSpPr>
              <p:cNvPr id="56329" name="Group 5">
                <a:extLst>
                  <a:ext uri="{FF2B5EF4-FFF2-40B4-BE49-F238E27FC236}">
                    <a16:creationId xmlns:a16="http://schemas.microsoft.com/office/drawing/2014/main" id="{B06D9B07-DD06-4D6C-B09E-2F637BE6E4B0}"/>
                  </a:ext>
                </a:extLst>
              </p:cNvPr>
              <p:cNvGrpSpPr>
                <a:grpSpLocks/>
              </p:cNvGrpSpPr>
              <p:nvPr/>
            </p:nvGrpSpPr>
            <p:grpSpPr bwMode="auto">
              <a:xfrm>
                <a:off x="602" y="762"/>
                <a:ext cx="4470" cy="183"/>
                <a:chOff x="602" y="762"/>
                <a:chExt cx="4470" cy="183"/>
              </a:xfrm>
            </p:grpSpPr>
            <p:grpSp>
              <p:nvGrpSpPr>
                <p:cNvPr id="56331" name="Group 6">
                  <a:extLst>
                    <a:ext uri="{FF2B5EF4-FFF2-40B4-BE49-F238E27FC236}">
                      <a16:creationId xmlns:a16="http://schemas.microsoft.com/office/drawing/2014/main" id="{7F936E99-E4A9-433D-9F18-A35A4FEA64BE}"/>
                    </a:ext>
                  </a:extLst>
                </p:cNvPr>
                <p:cNvGrpSpPr>
                  <a:grpSpLocks/>
                </p:cNvGrpSpPr>
                <p:nvPr/>
              </p:nvGrpSpPr>
              <p:grpSpPr bwMode="auto">
                <a:xfrm>
                  <a:off x="650" y="762"/>
                  <a:ext cx="4422" cy="69"/>
                  <a:chOff x="650" y="762"/>
                  <a:chExt cx="4422" cy="69"/>
                </a:xfrm>
              </p:grpSpPr>
              <p:sp>
                <p:nvSpPr>
                  <p:cNvPr id="56335" name="Rectangle 7">
                    <a:extLst>
                      <a:ext uri="{FF2B5EF4-FFF2-40B4-BE49-F238E27FC236}">
                        <a16:creationId xmlns:a16="http://schemas.microsoft.com/office/drawing/2014/main" id="{F0491C3C-1968-42EF-BF2D-71EEED814CF8}"/>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56336" name="Rectangle 8">
                    <a:extLst>
                      <a:ext uri="{FF2B5EF4-FFF2-40B4-BE49-F238E27FC236}">
                        <a16:creationId xmlns:a16="http://schemas.microsoft.com/office/drawing/2014/main" id="{76055065-9921-49B6-82AA-3EF729D269E1}"/>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56332" name="Group 9">
                  <a:extLst>
                    <a:ext uri="{FF2B5EF4-FFF2-40B4-BE49-F238E27FC236}">
                      <a16:creationId xmlns:a16="http://schemas.microsoft.com/office/drawing/2014/main" id="{8CCBDF57-0830-4996-87A1-DCBCF4156810}"/>
                    </a:ext>
                  </a:extLst>
                </p:cNvPr>
                <p:cNvGrpSpPr>
                  <a:grpSpLocks/>
                </p:cNvGrpSpPr>
                <p:nvPr/>
              </p:nvGrpSpPr>
              <p:grpSpPr bwMode="auto">
                <a:xfrm>
                  <a:off x="602" y="772"/>
                  <a:ext cx="4466" cy="173"/>
                  <a:chOff x="602" y="772"/>
                  <a:chExt cx="4466" cy="173"/>
                </a:xfrm>
              </p:grpSpPr>
              <p:sp>
                <p:nvSpPr>
                  <p:cNvPr id="56333" name="Rectangle 10">
                    <a:extLst>
                      <a:ext uri="{FF2B5EF4-FFF2-40B4-BE49-F238E27FC236}">
                        <a16:creationId xmlns:a16="http://schemas.microsoft.com/office/drawing/2014/main" id="{8E711DA0-6F1A-431E-9ABA-AF66E966D03B}"/>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56334" name="Picture 11" descr="gold_bar">
                    <a:extLst>
                      <a:ext uri="{FF2B5EF4-FFF2-40B4-BE49-F238E27FC236}">
                        <a16:creationId xmlns:a16="http://schemas.microsoft.com/office/drawing/2014/main" id="{1CEBE46D-CAC0-4245-A06A-94563350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56330" name="Picture 12" descr="forest">
                <a:extLst>
                  <a:ext uri="{FF2B5EF4-FFF2-40B4-BE49-F238E27FC236}">
                    <a16:creationId xmlns:a16="http://schemas.microsoft.com/office/drawing/2014/main" id="{792D4261-DAB2-4AE4-9448-E6F6C9E46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6328" name="Picture 13" descr="BD10265_">
              <a:extLst>
                <a:ext uri="{FF2B5EF4-FFF2-40B4-BE49-F238E27FC236}">
                  <a16:creationId xmlns:a16="http://schemas.microsoft.com/office/drawing/2014/main" id="{A9E0325C-0AE3-4C5C-90C1-68C8FF5CE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6326" name="Rectangle 15">
            <a:extLst>
              <a:ext uri="{FF2B5EF4-FFF2-40B4-BE49-F238E27FC236}">
                <a16:creationId xmlns:a16="http://schemas.microsoft.com/office/drawing/2014/main" id="{D440852D-DCE3-4B50-8ECD-93D930CA52DC}"/>
              </a:ext>
            </a:extLst>
          </p:cNvPr>
          <p:cNvSpPr>
            <a:spLocks noChangeArrowheads="1"/>
          </p:cNvSpPr>
          <p:nvPr/>
        </p:nvSpPr>
        <p:spPr bwMode="auto">
          <a:xfrm>
            <a:off x="5943600" y="1754188"/>
            <a:ext cx="2432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r>
              <a:rPr lang="en-US" altLang="en-US" sz="2400" b="1">
                <a:solidFill>
                  <a:srgbClr val="CC3300"/>
                </a:solidFill>
                <a:latin typeface="Calibri" panose="020F0502020204030204" pitchFamily="34" charset="0"/>
              </a:rPr>
              <a:t>BIẾN CHỨNG CẤP</a:t>
            </a:r>
          </a:p>
        </p:txBody>
      </p:sp>
      <p:sp>
        <p:nvSpPr>
          <p:cNvPr id="2" name="Rectangle 1">
            <a:extLst>
              <a:ext uri="{FF2B5EF4-FFF2-40B4-BE49-F238E27FC236}">
                <a16:creationId xmlns:a16="http://schemas.microsoft.com/office/drawing/2014/main" id="{0BB50E45-E732-4ABE-9D13-0C018470C490}"/>
              </a:ext>
            </a:extLst>
          </p:cNvPr>
          <p:cNvSpPr/>
          <p:nvPr/>
        </p:nvSpPr>
        <p:spPr>
          <a:xfrm>
            <a:off x="988302" y="1013983"/>
            <a:ext cx="7630827"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vi-VN">
                <a:latin typeface="Calibri" panose="020F0502020204030204" pitchFamily="34" charset="0"/>
              </a:rPr>
              <a:t>Bệnh nhi có tiền căn ĐTĐ vô hôn mê mà ko có máy bấm đường</a:t>
            </a:r>
            <a:br>
              <a:rPr lang="vi-VN">
                <a:latin typeface="Calibri" panose="020F0502020204030204" pitchFamily="34" charset="0"/>
              </a:rPr>
            </a:br>
            <a:r>
              <a:rPr lang="vi-VN">
                <a:latin typeface="Calibri" panose="020F0502020204030204" pitchFamily="34" charset="0"/>
              </a:rPr>
              <a:t>→Tx hạ ĐH đến khi có bằng chứng ngược lại (vì nặng hơn DKA, HHS)</a:t>
            </a:r>
            <a:endParaRPr lang="en-US">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14">
            <a:extLst>
              <a:ext uri="{FF2B5EF4-FFF2-40B4-BE49-F238E27FC236}">
                <a16:creationId xmlns:a16="http://schemas.microsoft.com/office/drawing/2014/main" id="{D01400FE-5C60-493A-A174-2C0550829C3C}"/>
              </a:ext>
            </a:extLst>
          </p:cNvPr>
          <p:cNvSpPr>
            <a:spLocks noGrp="1" noChangeArrowheads="1"/>
          </p:cNvSpPr>
          <p:nvPr>
            <p:ph idx="1"/>
          </p:nvPr>
        </p:nvSpPr>
        <p:spPr>
          <a:xfrm>
            <a:off x="150914" y="1800326"/>
            <a:ext cx="8786166" cy="4908823"/>
          </a:xfrm>
        </p:spPr>
        <p:txBody>
          <a:bodyPr/>
          <a:lstStyle/>
          <a:p>
            <a:pPr eaLnBrk="1" hangingPunct="1"/>
            <a:r>
              <a:rPr lang="en-US" altLang="en-US" sz="2400" b="1">
                <a:solidFill>
                  <a:srgbClr val="FF9933"/>
                </a:solidFill>
                <a:latin typeface="Calibri" panose="020F0502020204030204" pitchFamily="34" charset="0"/>
                <a:cs typeface="Calibri" panose="020F0502020204030204" pitchFamily="34" charset="0"/>
              </a:rPr>
              <a:t>Biến chứng về mạch máu:</a:t>
            </a:r>
          </a:p>
          <a:p>
            <a:pPr lvl="1" eaLnBrk="1" hangingPunct="1"/>
            <a:r>
              <a:rPr lang="en-US" altLang="en-US" sz="2400">
                <a:latin typeface="Calibri" panose="020F0502020204030204" pitchFamily="34" charset="0"/>
                <a:cs typeface="Calibri" panose="020F0502020204030204" pitchFamily="34" charset="0"/>
              </a:rPr>
              <a:t>Xơ cứng động mạch (vành, não, ngoại biên).</a:t>
            </a:r>
          </a:p>
          <a:p>
            <a:pPr lvl="1" eaLnBrk="1" hangingPunct="1"/>
            <a:r>
              <a:rPr lang="en-US" altLang="en-US" sz="2400">
                <a:latin typeface="Calibri" panose="020F0502020204030204" pitchFamily="34" charset="0"/>
                <a:cs typeface="Calibri" panose="020F0502020204030204" pitchFamily="34" charset="0"/>
              </a:rPr>
              <a:t>Thận: tiểu đạm, suy thận.</a:t>
            </a:r>
          </a:p>
          <a:p>
            <a:pPr lvl="1" eaLnBrk="1" hangingPunct="1"/>
            <a:r>
              <a:rPr lang="en-US" altLang="en-US" sz="2400">
                <a:latin typeface="Calibri" panose="020F0502020204030204" pitchFamily="34" charset="0"/>
                <a:cs typeface="Calibri" panose="020F0502020204030204" pitchFamily="34" charset="0"/>
              </a:rPr>
              <a:t>Võng mạc: vi mạch lựu, xuất huyết.</a:t>
            </a:r>
          </a:p>
          <a:p>
            <a:pPr lvl="2" eaLnBrk="1" hangingPunct="1"/>
            <a:r>
              <a:rPr lang="en-US" altLang="en-US" sz="2400">
                <a:latin typeface="Calibri" panose="020F0502020204030204" pitchFamily="34" charset="0"/>
                <a:cs typeface="Calibri" panose="020F0502020204030204" pitchFamily="34" charset="0"/>
              </a:rPr>
              <a:t>↓ thị lực, bong võng mạc </a:t>
            </a:r>
            <a:r>
              <a:rPr lang="vi-VN" altLang="en-US" sz="2400">
                <a:latin typeface="Calibri" panose="020F0502020204030204" pitchFamily="34" charset="0"/>
                <a:cs typeface="Calibri" panose="020F0502020204030204" pitchFamily="34" charset="0"/>
                <a:sym typeface="Wingdings" panose="05000000000000000000" pitchFamily="2" charset="2"/>
              </a:rPr>
              <a:t>→</a:t>
            </a:r>
            <a:r>
              <a:rPr lang="en-US" altLang="en-US" sz="2400">
                <a:latin typeface="Calibri" panose="020F0502020204030204" pitchFamily="34" charset="0"/>
                <a:cs typeface="Calibri" panose="020F0502020204030204" pitchFamily="34" charset="0"/>
                <a:sym typeface="Wingdings" panose="05000000000000000000" pitchFamily="2" charset="2"/>
              </a:rPr>
              <a:t>mù.</a:t>
            </a:r>
            <a:endParaRPr lang="en-US" altLang="en-US" sz="2400">
              <a:latin typeface="Calibri" panose="020F0502020204030204" pitchFamily="34" charset="0"/>
              <a:cs typeface="Calibri" panose="020F0502020204030204" pitchFamily="34" charset="0"/>
            </a:endParaRPr>
          </a:p>
          <a:p>
            <a:pPr eaLnBrk="1" hangingPunct="1"/>
            <a:r>
              <a:rPr lang="en-US" altLang="en-US" sz="2400" b="1">
                <a:solidFill>
                  <a:srgbClr val="FF9933"/>
                </a:solidFill>
                <a:latin typeface="Calibri" panose="020F0502020204030204" pitchFamily="34" charset="0"/>
                <a:cs typeface="Calibri" panose="020F0502020204030204" pitchFamily="34" charset="0"/>
              </a:rPr>
              <a:t>Biến chứng về thần kinh:</a:t>
            </a:r>
          </a:p>
          <a:p>
            <a:pPr lvl="1" eaLnBrk="1" hangingPunct="1"/>
            <a:r>
              <a:rPr lang="en-US" altLang="en-US" sz="2400">
                <a:latin typeface="Calibri" panose="020F0502020204030204" pitchFamily="34" charset="0"/>
                <a:cs typeface="Calibri" panose="020F0502020204030204" pitchFamily="34" charset="0"/>
              </a:rPr>
              <a:t>Mất cảm giác (đau), viêm đa thần kinh.</a:t>
            </a:r>
          </a:p>
          <a:p>
            <a:pPr lvl="1" eaLnBrk="1" hangingPunct="1"/>
            <a:r>
              <a:rPr lang="en-US" altLang="en-US" sz="2400">
                <a:latin typeface="Calibri" panose="020F0502020204030204" pitchFamily="34" charset="0"/>
                <a:cs typeface="Calibri" panose="020F0502020204030204" pitchFamily="34" charset="0"/>
              </a:rPr>
              <a:t>Liệt TK sọ não, RL TK thực vật (TC, ↓HA).</a:t>
            </a:r>
          </a:p>
          <a:p>
            <a:pPr eaLnBrk="1" hangingPunct="1"/>
            <a:r>
              <a:rPr lang="en-US" altLang="en-US" sz="2400" b="1">
                <a:solidFill>
                  <a:srgbClr val="FF9933"/>
                </a:solidFill>
                <a:latin typeface="Calibri" panose="020F0502020204030204" pitchFamily="34" charset="0"/>
                <a:cs typeface="Calibri" panose="020F0502020204030204" pitchFamily="34" charset="0"/>
              </a:rPr>
              <a:t>  Biến chứng nhiễm trùng:</a:t>
            </a:r>
          </a:p>
          <a:p>
            <a:pPr lvl="1" eaLnBrk="1" hangingPunct="1"/>
            <a:r>
              <a:rPr lang="en-US" altLang="en-US" sz="2400">
                <a:latin typeface="Calibri" panose="020F0502020204030204" pitchFamily="34" charset="0"/>
                <a:cs typeface="Calibri" panose="020F0502020204030204" pitchFamily="34" charset="0"/>
              </a:rPr>
              <a:t>Da (20%), tiểu, phổi.</a:t>
            </a:r>
          </a:p>
          <a:p>
            <a:pPr lvl="1" eaLnBrk="1" hangingPunct="1"/>
            <a:r>
              <a:rPr lang="en-US" altLang="en-US" sz="2400">
                <a:latin typeface="Calibri" panose="020F0502020204030204" pitchFamily="34" charset="0"/>
                <a:cs typeface="Calibri" panose="020F0502020204030204" pitchFamily="34" charset="0"/>
              </a:rPr>
              <a:t>Loét chân</a:t>
            </a:r>
            <a:r>
              <a:rPr lang="vi-VN" altLang="en-US" sz="2400">
                <a:latin typeface="Calibri" panose="020F0502020204030204" pitchFamily="34" charset="0"/>
                <a:cs typeface="Calibri" panose="020F0502020204030204" pitchFamily="34" charset="0"/>
              </a:rPr>
              <a:t> </a:t>
            </a:r>
            <a:r>
              <a:rPr lang="vi-VN" altLang="en-US">
                <a:solidFill>
                  <a:srgbClr val="0070C0"/>
                </a:solidFill>
                <a:latin typeface="Calibri" panose="020F0502020204030204" pitchFamily="34" charset="0"/>
                <a:cs typeface="Calibri" panose="020F0502020204030204" pitchFamily="34" charset="0"/>
              </a:rPr>
              <a:t>(hay loét ở ngón 2)</a:t>
            </a:r>
            <a:r>
              <a:rPr lang="en-US" altLang="en-US">
                <a:solidFill>
                  <a:srgbClr val="0070C0"/>
                </a:solidFill>
                <a:latin typeface="Calibri" panose="020F0502020204030204" pitchFamily="34" charset="0"/>
                <a:cs typeface="Calibri" panose="020F0502020204030204" pitchFamily="34" charset="0"/>
              </a:rPr>
              <a:t>.</a:t>
            </a:r>
          </a:p>
          <a:p>
            <a:pPr lvl="1" eaLnBrk="1" hangingPunct="1"/>
            <a:r>
              <a:rPr lang="en-US" altLang="en-US" sz="2400">
                <a:latin typeface="Calibri" panose="020F0502020204030204" pitchFamily="34" charset="0"/>
                <a:cs typeface="Calibri" panose="020F0502020204030204" pitchFamily="34" charset="0"/>
              </a:rPr>
              <a:t>Nấm (Candida), vi trùng (Strep, Staph, Vt Gr-).</a:t>
            </a:r>
          </a:p>
        </p:txBody>
      </p:sp>
      <p:grpSp>
        <p:nvGrpSpPr>
          <p:cNvPr id="58373" name="Group 3">
            <a:extLst>
              <a:ext uri="{FF2B5EF4-FFF2-40B4-BE49-F238E27FC236}">
                <a16:creationId xmlns:a16="http://schemas.microsoft.com/office/drawing/2014/main" id="{D75E20CB-D612-4A64-8507-69BC3D5999C8}"/>
              </a:ext>
            </a:extLst>
          </p:cNvPr>
          <p:cNvGrpSpPr>
            <a:grpSpLocks/>
          </p:cNvGrpSpPr>
          <p:nvPr/>
        </p:nvGrpSpPr>
        <p:grpSpPr bwMode="auto">
          <a:xfrm>
            <a:off x="-38100" y="1219200"/>
            <a:ext cx="9182100" cy="609600"/>
            <a:chOff x="413" y="960"/>
            <a:chExt cx="4615" cy="337"/>
          </a:xfrm>
        </p:grpSpPr>
        <p:grpSp>
          <p:nvGrpSpPr>
            <p:cNvPr id="58375" name="Group 4">
              <a:extLst>
                <a:ext uri="{FF2B5EF4-FFF2-40B4-BE49-F238E27FC236}">
                  <a16:creationId xmlns:a16="http://schemas.microsoft.com/office/drawing/2014/main" id="{C554E27C-1E6E-4089-8EDC-D5A8A8D8C9A0}"/>
                </a:ext>
              </a:extLst>
            </p:cNvPr>
            <p:cNvGrpSpPr>
              <a:grpSpLocks/>
            </p:cNvGrpSpPr>
            <p:nvPr/>
          </p:nvGrpSpPr>
          <p:grpSpPr bwMode="auto">
            <a:xfrm>
              <a:off x="474" y="960"/>
              <a:ext cx="4554" cy="319"/>
              <a:chOff x="518" y="626"/>
              <a:chExt cx="4554" cy="319"/>
            </a:xfrm>
          </p:grpSpPr>
          <p:grpSp>
            <p:nvGrpSpPr>
              <p:cNvPr id="58377" name="Group 5">
                <a:extLst>
                  <a:ext uri="{FF2B5EF4-FFF2-40B4-BE49-F238E27FC236}">
                    <a16:creationId xmlns:a16="http://schemas.microsoft.com/office/drawing/2014/main" id="{908CCFF5-F4F1-4213-A98D-4DD8B75DBA8E}"/>
                  </a:ext>
                </a:extLst>
              </p:cNvPr>
              <p:cNvGrpSpPr>
                <a:grpSpLocks/>
              </p:cNvGrpSpPr>
              <p:nvPr/>
            </p:nvGrpSpPr>
            <p:grpSpPr bwMode="auto">
              <a:xfrm>
                <a:off x="602" y="762"/>
                <a:ext cx="4470" cy="183"/>
                <a:chOff x="602" y="762"/>
                <a:chExt cx="4470" cy="183"/>
              </a:xfrm>
            </p:grpSpPr>
            <p:grpSp>
              <p:nvGrpSpPr>
                <p:cNvPr id="58379" name="Group 6">
                  <a:extLst>
                    <a:ext uri="{FF2B5EF4-FFF2-40B4-BE49-F238E27FC236}">
                      <a16:creationId xmlns:a16="http://schemas.microsoft.com/office/drawing/2014/main" id="{47EFE58C-CC02-4FE0-9A86-60EC9DAE9D82}"/>
                    </a:ext>
                  </a:extLst>
                </p:cNvPr>
                <p:cNvGrpSpPr>
                  <a:grpSpLocks/>
                </p:cNvGrpSpPr>
                <p:nvPr/>
              </p:nvGrpSpPr>
              <p:grpSpPr bwMode="auto">
                <a:xfrm>
                  <a:off x="650" y="762"/>
                  <a:ext cx="4422" cy="69"/>
                  <a:chOff x="650" y="762"/>
                  <a:chExt cx="4422" cy="69"/>
                </a:xfrm>
              </p:grpSpPr>
              <p:sp>
                <p:nvSpPr>
                  <p:cNvPr id="58383" name="Rectangle 7">
                    <a:extLst>
                      <a:ext uri="{FF2B5EF4-FFF2-40B4-BE49-F238E27FC236}">
                        <a16:creationId xmlns:a16="http://schemas.microsoft.com/office/drawing/2014/main" id="{4F1046FE-D57B-4D84-8287-539C39292522}"/>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58384" name="Rectangle 8">
                    <a:extLst>
                      <a:ext uri="{FF2B5EF4-FFF2-40B4-BE49-F238E27FC236}">
                        <a16:creationId xmlns:a16="http://schemas.microsoft.com/office/drawing/2014/main" id="{BF1D695E-6E40-4387-9210-73D3D65BFCC7}"/>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58380" name="Group 9">
                  <a:extLst>
                    <a:ext uri="{FF2B5EF4-FFF2-40B4-BE49-F238E27FC236}">
                      <a16:creationId xmlns:a16="http://schemas.microsoft.com/office/drawing/2014/main" id="{6997B831-B288-4FA2-8F6D-2C222C8B21AD}"/>
                    </a:ext>
                  </a:extLst>
                </p:cNvPr>
                <p:cNvGrpSpPr>
                  <a:grpSpLocks/>
                </p:cNvGrpSpPr>
                <p:nvPr/>
              </p:nvGrpSpPr>
              <p:grpSpPr bwMode="auto">
                <a:xfrm>
                  <a:off x="602" y="772"/>
                  <a:ext cx="4466" cy="173"/>
                  <a:chOff x="602" y="772"/>
                  <a:chExt cx="4466" cy="173"/>
                </a:xfrm>
              </p:grpSpPr>
              <p:sp>
                <p:nvSpPr>
                  <p:cNvPr id="58381" name="Rectangle 10">
                    <a:extLst>
                      <a:ext uri="{FF2B5EF4-FFF2-40B4-BE49-F238E27FC236}">
                        <a16:creationId xmlns:a16="http://schemas.microsoft.com/office/drawing/2014/main" id="{26E784E4-A4AB-4117-A72D-4BB3041E5E04}"/>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58382" name="Picture 11" descr="gold_bar">
                    <a:extLst>
                      <a:ext uri="{FF2B5EF4-FFF2-40B4-BE49-F238E27FC236}">
                        <a16:creationId xmlns:a16="http://schemas.microsoft.com/office/drawing/2014/main" id="{91CA9EA0-41F2-45D5-AD28-27CF4A15C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58378" name="Picture 12" descr="forest">
                <a:extLst>
                  <a:ext uri="{FF2B5EF4-FFF2-40B4-BE49-F238E27FC236}">
                    <a16:creationId xmlns:a16="http://schemas.microsoft.com/office/drawing/2014/main" id="{0047CCEC-228E-441E-A445-AEEF6E25B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8376" name="Picture 13" descr="BD10265_">
              <a:extLst>
                <a:ext uri="{FF2B5EF4-FFF2-40B4-BE49-F238E27FC236}">
                  <a16:creationId xmlns:a16="http://schemas.microsoft.com/office/drawing/2014/main" id="{C708976B-44FE-429E-AF8E-72FFD4078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374" name="Rectangle 15">
            <a:extLst>
              <a:ext uri="{FF2B5EF4-FFF2-40B4-BE49-F238E27FC236}">
                <a16:creationId xmlns:a16="http://schemas.microsoft.com/office/drawing/2014/main" id="{CCE94826-AFE4-447B-9364-6BA150C1FA1B}"/>
              </a:ext>
            </a:extLst>
          </p:cNvPr>
          <p:cNvSpPr>
            <a:spLocks noChangeArrowheads="1"/>
          </p:cNvSpPr>
          <p:nvPr/>
        </p:nvSpPr>
        <p:spPr bwMode="auto">
          <a:xfrm>
            <a:off x="2365451" y="680775"/>
            <a:ext cx="5498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None/>
            </a:pPr>
            <a:r>
              <a:rPr lang="en-US" altLang="en-US" sz="2800" b="1">
                <a:solidFill>
                  <a:srgbClr val="CC3300"/>
                </a:solidFill>
                <a:highlight>
                  <a:srgbClr val="FFFF00"/>
                </a:highlight>
                <a:latin typeface="Calibri" panose="020F0502020204030204" pitchFamily="34" charset="0"/>
              </a:rPr>
              <a:t>BIẾN CHỨNG </a:t>
            </a:r>
            <a:r>
              <a:rPr lang="vi-VN" altLang="en-US" sz="2800" b="1">
                <a:solidFill>
                  <a:srgbClr val="CC3300"/>
                </a:solidFill>
                <a:highlight>
                  <a:srgbClr val="FFFF00"/>
                </a:highlight>
                <a:latin typeface="Calibri" panose="020F0502020204030204" pitchFamily="34" charset="0"/>
              </a:rPr>
              <a:t>MẠN: </a:t>
            </a:r>
            <a:r>
              <a:rPr lang="en-US" altLang="en-US" sz="2800" b="1">
                <a:highlight>
                  <a:srgbClr val="FFFF00"/>
                </a:highlight>
                <a:latin typeface="Calibri" panose="020F0502020204030204" pitchFamily="34" charset="0"/>
                <a:cs typeface="Calibri" panose="020F0502020204030204" pitchFamily="34" charset="0"/>
              </a:rPr>
              <a:t>Hiếm, &gt; 10 năm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29DCE66-8A96-4A21-9801-76A359ADB7B6}"/>
              </a:ext>
            </a:extLst>
          </p:cNvPr>
          <p:cNvSpPr>
            <a:spLocks noGrp="1" noChangeArrowheads="1"/>
          </p:cNvSpPr>
          <p:nvPr>
            <p:ph type="title"/>
          </p:nvPr>
        </p:nvSpPr>
        <p:spPr>
          <a:xfrm>
            <a:off x="5998029" y="181314"/>
            <a:ext cx="3033712" cy="765744"/>
          </a:xfrm>
        </p:spPr>
        <p:txBody>
          <a:bodyPr>
            <a:normAutofit fontScale="90000"/>
          </a:bodyPr>
          <a:lstStyle/>
          <a:p>
            <a:pPr eaLnBrk="1" fontAlgn="auto" hangingPunct="1">
              <a:lnSpc>
                <a:spcPct val="150000"/>
              </a:lnSpc>
              <a:spcAft>
                <a:spcPts val="0"/>
              </a:spcAft>
              <a:defRPr/>
            </a:pPr>
            <a:r>
              <a:rPr lang="en-US" altLang="en-US" sz="3600" dirty="0">
                <a:latin typeface="Calibri" panose="020F0502020204030204" pitchFamily="34" charset="0"/>
                <a:cs typeface="Calibri" panose="020F0502020204030204" pitchFamily="34" charset="0"/>
              </a:rPr>
              <a:t>BIẾN CHỨNG</a:t>
            </a:r>
            <a:endParaRPr lang="en-US" altLang="en-US" dirty="0">
              <a:latin typeface="Calibri" panose="020F0502020204030204" pitchFamily="34" charset="0"/>
            </a:endParaRPr>
          </a:p>
        </p:txBody>
      </p:sp>
      <p:pic>
        <p:nvPicPr>
          <p:cNvPr id="64515" name="Picture 4" descr="Banchantieuduong2">
            <a:extLst>
              <a:ext uri="{FF2B5EF4-FFF2-40B4-BE49-F238E27FC236}">
                <a16:creationId xmlns:a16="http://schemas.microsoft.com/office/drawing/2014/main" id="{EBB0A873-33A7-4EE5-87AD-FADDD50C3B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44"/>
          <a:stretch/>
        </p:blipFill>
        <p:spPr>
          <a:xfrm>
            <a:off x="112259" y="90657"/>
            <a:ext cx="6057011" cy="667668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57C79E5-1033-4EB5-880F-E796DF277297}"/>
              </a:ext>
            </a:extLst>
          </p:cNvPr>
          <p:cNvSpPr>
            <a:spLocks noGrp="1" noChangeArrowheads="1"/>
          </p:cNvSpPr>
          <p:nvPr>
            <p:ph type="title"/>
          </p:nvPr>
        </p:nvSpPr>
        <p:spPr>
          <a:xfrm>
            <a:off x="542870" y="283513"/>
            <a:ext cx="7652657"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PHÂN BIỆT ĐTĐ TYPE 1 VÀ 2</a:t>
            </a:r>
          </a:p>
        </p:txBody>
      </p:sp>
      <p:sp>
        <p:nvSpPr>
          <p:cNvPr id="65539" name="Rectangle 4">
            <a:extLst>
              <a:ext uri="{FF2B5EF4-FFF2-40B4-BE49-F238E27FC236}">
                <a16:creationId xmlns:a16="http://schemas.microsoft.com/office/drawing/2014/main" id="{40301C1C-7BC3-4371-8146-E1D4100D1853}"/>
              </a:ext>
            </a:extLst>
          </p:cNvPr>
          <p:cNvSpPr>
            <a:spLocks noGrp="1" noChangeArrowheads="1"/>
          </p:cNvSpPr>
          <p:nvPr>
            <p:ph idx="1"/>
          </p:nvPr>
        </p:nvSpPr>
        <p:spPr>
          <a:xfrm>
            <a:off x="150813" y="1798638"/>
            <a:ext cx="8782050" cy="4654550"/>
          </a:xfrm>
        </p:spPr>
        <p:txBody>
          <a:bodyPr/>
          <a:lstStyle/>
          <a:p>
            <a:pPr algn="just" eaLnBrk="1" hangingPunct="1">
              <a:lnSpc>
                <a:spcPct val="120000"/>
              </a:lnSpc>
            </a:pPr>
            <a:r>
              <a:rPr lang="en-US" altLang="en-US" sz="2400" b="1">
                <a:solidFill>
                  <a:srgbClr val="CC3300"/>
                </a:solidFill>
                <a:latin typeface="Calibri" panose="020F0502020204030204" pitchFamily="34" charset="0"/>
                <a:cs typeface="Calibri" panose="020F0502020204030204" pitchFamily="34" charset="0"/>
              </a:rPr>
              <a:t>Thể trọng:</a:t>
            </a:r>
            <a:r>
              <a:rPr lang="en-US" altLang="en-US" sz="2400" b="1">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BN ĐTĐ type 2 thường thừa cân. BN ĐTĐ type 1 thường không có thừa cân và có bệnh sử sụt cân gần đây.</a:t>
            </a:r>
          </a:p>
          <a:p>
            <a:pPr algn="just" eaLnBrk="1" hangingPunct="1">
              <a:lnSpc>
                <a:spcPct val="120000"/>
              </a:lnSpc>
            </a:pPr>
            <a:r>
              <a:rPr lang="en-US" altLang="en-US" sz="2400" b="1">
                <a:solidFill>
                  <a:srgbClr val="CC3300"/>
                </a:solidFill>
                <a:latin typeface="Calibri" panose="020F0502020204030204" pitchFamily="34" charset="0"/>
                <a:cs typeface="Calibri" panose="020F0502020204030204" pitchFamily="34" charset="0"/>
              </a:rPr>
              <a:t>Tuổi:</a:t>
            </a:r>
            <a:r>
              <a:rPr lang="en-US" altLang="en-US" sz="2400">
                <a:latin typeface="Calibri" panose="020F0502020204030204" pitchFamily="34" charset="0"/>
                <a:cs typeface="Calibri" panose="020F0502020204030204" pitchFamily="34" charset="0"/>
              </a:rPr>
              <a:t> BN ĐTĐ type 2 thường khởi phát sau tuổi dậy thì (trung bình 13,5). Tuổi biểu hiện của ĐTĐ type 1 có 2 đỉnh là 5-7 tuổi và đỉnh trước hay sau dậy thì (11 – 13 tuổi)</a:t>
            </a:r>
          </a:p>
          <a:p>
            <a:pPr algn="just" eaLnBrk="1" hangingPunct="1">
              <a:lnSpc>
                <a:spcPct val="120000"/>
              </a:lnSpc>
            </a:pPr>
            <a:r>
              <a:rPr lang="en-US" altLang="en-US" sz="2400" b="1">
                <a:solidFill>
                  <a:srgbClr val="CC3300"/>
                </a:solidFill>
                <a:latin typeface="Calibri" panose="020F0502020204030204" pitchFamily="34" charset="0"/>
                <a:cs typeface="Calibri" panose="020F0502020204030204" pitchFamily="34" charset="0"/>
              </a:rPr>
              <a:t>Kháng insulin:</a:t>
            </a:r>
            <a:r>
              <a:rPr lang="en-US" altLang="en-US" sz="2400">
                <a:latin typeface="Calibri" panose="020F0502020204030204" pitchFamily="34" charset="0"/>
                <a:cs typeface="Calibri" panose="020F0502020204030204" pitchFamily="34" charset="0"/>
              </a:rPr>
              <a:t> BN ĐTĐ type 2 thường có những bệnh đi kèm với đề kháng insulin như dày sừng tăng sắc tố, THA, </a:t>
            </a:r>
            <a:r>
              <a:rPr lang="vi-VN" altLang="en-US" sz="2400">
                <a:latin typeface="Calibri" panose="020F0502020204030204" pitchFamily="34" charset="0"/>
                <a:cs typeface="Calibri" panose="020F0502020204030204" pitchFamily="34" charset="0"/>
              </a:rPr>
              <a:t>RL </a:t>
            </a:r>
            <a:r>
              <a:rPr lang="en-US" altLang="en-US" sz="2400">
                <a:latin typeface="Calibri" panose="020F0502020204030204" pitchFamily="34" charset="0"/>
                <a:cs typeface="Calibri" panose="020F0502020204030204" pitchFamily="34" charset="0"/>
              </a:rPr>
              <a:t>lipid máu, </a:t>
            </a:r>
            <a:r>
              <a:rPr lang="vi-VN" altLang="en-US" sz="2400">
                <a:latin typeface="Calibri" panose="020F0502020204030204" pitchFamily="34" charset="0"/>
                <a:cs typeface="Calibri" panose="020F0502020204030204" pitchFamily="34" charset="0"/>
              </a:rPr>
              <a:t>PCOS</a:t>
            </a:r>
            <a:r>
              <a:rPr lang="en-US" altLang="en-US" sz="2400">
                <a:latin typeface="Calibri" panose="020F0502020204030204" pitchFamily="34" charset="0"/>
                <a:cs typeface="Calibri" panose="020F0502020204030204" pitchFamily="34" charset="0"/>
              </a:rPr>
              <a:t>.</a:t>
            </a:r>
            <a:endParaRPr lang="en-US" altLang="en-US" sz="2400">
              <a:solidFill>
                <a:srgbClr val="00B050"/>
              </a:solidFill>
              <a:latin typeface="Calibri" panose="020F0502020204030204" pitchFamily="34" charset="0"/>
              <a:cs typeface="Calibri" panose="020F0502020204030204" pitchFamily="34" charset="0"/>
            </a:endParaRPr>
          </a:p>
        </p:txBody>
      </p:sp>
      <p:grpSp>
        <p:nvGrpSpPr>
          <p:cNvPr id="65541" name="Group 3">
            <a:extLst>
              <a:ext uri="{FF2B5EF4-FFF2-40B4-BE49-F238E27FC236}">
                <a16:creationId xmlns:a16="http://schemas.microsoft.com/office/drawing/2014/main" id="{C881D94B-B648-4B0B-ABB3-CD74E2360C69}"/>
              </a:ext>
            </a:extLst>
          </p:cNvPr>
          <p:cNvGrpSpPr>
            <a:grpSpLocks/>
          </p:cNvGrpSpPr>
          <p:nvPr/>
        </p:nvGrpSpPr>
        <p:grpSpPr bwMode="auto">
          <a:xfrm>
            <a:off x="-38100" y="1219200"/>
            <a:ext cx="9182100" cy="609600"/>
            <a:chOff x="413" y="960"/>
            <a:chExt cx="4615" cy="337"/>
          </a:xfrm>
        </p:grpSpPr>
        <p:grpSp>
          <p:nvGrpSpPr>
            <p:cNvPr id="65542" name="Group 4">
              <a:extLst>
                <a:ext uri="{FF2B5EF4-FFF2-40B4-BE49-F238E27FC236}">
                  <a16:creationId xmlns:a16="http://schemas.microsoft.com/office/drawing/2014/main" id="{E9A20EC5-4392-4695-988F-07D0698C6B4B}"/>
                </a:ext>
              </a:extLst>
            </p:cNvPr>
            <p:cNvGrpSpPr>
              <a:grpSpLocks/>
            </p:cNvGrpSpPr>
            <p:nvPr/>
          </p:nvGrpSpPr>
          <p:grpSpPr bwMode="auto">
            <a:xfrm>
              <a:off x="474" y="960"/>
              <a:ext cx="4554" cy="319"/>
              <a:chOff x="518" y="626"/>
              <a:chExt cx="4554" cy="319"/>
            </a:xfrm>
          </p:grpSpPr>
          <p:grpSp>
            <p:nvGrpSpPr>
              <p:cNvPr id="65544" name="Group 5">
                <a:extLst>
                  <a:ext uri="{FF2B5EF4-FFF2-40B4-BE49-F238E27FC236}">
                    <a16:creationId xmlns:a16="http://schemas.microsoft.com/office/drawing/2014/main" id="{4BC19B16-A658-49EF-B792-694E3BC59063}"/>
                  </a:ext>
                </a:extLst>
              </p:cNvPr>
              <p:cNvGrpSpPr>
                <a:grpSpLocks/>
              </p:cNvGrpSpPr>
              <p:nvPr/>
            </p:nvGrpSpPr>
            <p:grpSpPr bwMode="auto">
              <a:xfrm>
                <a:off x="602" y="762"/>
                <a:ext cx="4470" cy="183"/>
                <a:chOff x="602" y="762"/>
                <a:chExt cx="4470" cy="183"/>
              </a:xfrm>
            </p:grpSpPr>
            <p:grpSp>
              <p:nvGrpSpPr>
                <p:cNvPr id="65546" name="Group 6">
                  <a:extLst>
                    <a:ext uri="{FF2B5EF4-FFF2-40B4-BE49-F238E27FC236}">
                      <a16:creationId xmlns:a16="http://schemas.microsoft.com/office/drawing/2014/main" id="{0332666A-F750-4457-AA46-CE56E84215B0}"/>
                    </a:ext>
                  </a:extLst>
                </p:cNvPr>
                <p:cNvGrpSpPr>
                  <a:grpSpLocks/>
                </p:cNvGrpSpPr>
                <p:nvPr/>
              </p:nvGrpSpPr>
              <p:grpSpPr bwMode="auto">
                <a:xfrm>
                  <a:off x="650" y="762"/>
                  <a:ext cx="4422" cy="69"/>
                  <a:chOff x="650" y="762"/>
                  <a:chExt cx="4422" cy="69"/>
                </a:xfrm>
              </p:grpSpPr>
              <p:sp>
                <p:nvSpPr>
                  <p:cNvPr id="65550" name="Rectangle 7">
                    <a:extLst>
                      <a:ext uri="{FF2B5EF4-FFF2-40B4-BE49-F238E27FC236}">
                        <a16:creationId xmlns:a16="http://schemas.microsoft.com/office/drawing/2014/main" id="{0A99CF7F-74BB-41AD-9913-15A52F91AE8C}"/>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65551" name="Rectangle 8">
                    <a:extLst>
                      <a:ext uri="{FF2B5EF4-FFF2-40B4-BE49-F238E27FC236}">
                        <a16:creationId xmlns:a16="http://schemas.microsoft.com/office/drawing/2014/main" id="{5ED52620-FA9A-43E9-A11D-3F62BB92CCB3}"/>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65547" name="Group 9">
                  <a:extLst>
                    <a:ext uri="{FF2B5EF4-FFF2-40B4-BE49-F238E27FC236}">
                      <a16:creationId xmlns:a16="http://schemas.microsoft.com/office/drawing/2014/main" id="{0BF413C7-80D3-4E13-AC7E-6093776F984C}"/>
                    </a:ext>
                  </a:extLst>
                </p:cNvPr>
                <p:cNvGrpSpPr>
                  <a:grpSpLocks/>
                </p:cNvGrpSpPr>
                <p:nvPr/>
              </p:nvGrpSpPr>
              <p:grpSpPr bwMode="auto">
                <a:xfrm>
                  <a:off x="602" y="772"/>
                  <a:ext cx="4466" cy="173"/>
                  <a:chOff x="602" y="772"/>
                  <a:chExt cx="4466" cy="173"/>
                </a:xfrm>
              </p:grpSpPr>
              <p:sp>
                <p:nvSpPr>
                  <p:cNvPr id="65548" name="Rectangle 10">
                    <a:extLst>
                      <a:ext uri="{FF2B5EF4-FFF2-40B4-BE49-F238E27FC236}">
                        <a16:creationId xmlns:a16="http://schemas.microsoft.com/office/drawing/2014/main" id="{82B3E59C-B248-475C-935F-FA9EEB9AB873}"/>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65549" name="Picture 11" descr="gold_bar">
                    <a:extLst>
                      <a:ext uri="{FF2B5EF4-FFF2-40B4-BE49-F238E27FC236}">
                        <a16:creationId xmlns:a16="http://schemas.microsoft.com/office/drawing/2014/main" id="{37AC2BA0-FF77-4738-A95C-B69719CF6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65545" name="Picture 12" descr="forest">
                <a:extLst>
                  <a:ext uri="{FF2B5EF4-FFF2-40B4-BE49-F238E27FC236}">
                    <a16:creationId xmlns:a16="http://schemas.microsoft.com/office/drawing/2014/main" id="{BD86BC80-5987-4F51-88EA-372F3202E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5543" name="Picture 13" descr="BD10265_">
              <a:extLst>
                <a:ext uri="{FF2B5EF4-FFF2-40B4-BE49-F238E27FC236}">
                  <a16:creationId xmlns:a16="http://schemas.microsoft.com/office/drawing/2014/main" id="{9C8AA281-26A4-4176-9D54-619A24762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840EF457-635C-4D6B-8D37-C9CF7A53AD81}"/>
              </a:ext>
            </a:extLst>
          </p:cNvPr>
          <p:cNvSpPr/>
          <p:nvPr/>
        </p:nvSpPr>
        <p:spPr>
          <a:xfrm>
            <a:off x="349578" y="5773089"/>
            <a:ext cx="8444843" cy="70391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R="0" lvl="0" algn="just">
              <a:lnSpc>
                <a:spcPct val="115000"/>
              </a:lnSpc>
              <a:spcBef>
                <a:spcPts val="0"/>
              </a:spcBef>
              <a:spcAft>
                <a:spcPts val="0"/>
              </a:spcAft>
              <a:buSzPts val="1200"/>
            </a:pPr>
            <a:r>
              <a:rPr lang="en-US">
                <a:latin typeface="calibri" panose="020F0502020204030204" pitchFamily="34" charset="0"/>
                <a:ea typeface="Times New Roman" panose="02020603050405020304" pitchFamily="18" charset="0"/>
                <a:cs typeface="calibri" panose="020F0502020204030204" pitchFamily="34" charset="0"/>
              </a:rPr>
              <a:t>Type 1: trẻ em, gầy ốm, nhiễm toan ceton, CLS: ICA, anti-GAD, IAA (+), peptide C thấp [phản ánh nồng độ insulin nội sinh trong trường hợp BN đã được điều trị ĐTĐ rồi] </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509BF33-97EF-49F5-8D23-9E2C3D808E29}"/>
              </a:ext>
            </a:extLst>
          </p:cNvPr>
          <p:cNvSpPr>
            <a:spLocks noGrp="1" noChangeArrowheads="1"/>
          </p:cNvSpPr>
          <p:nvPr>
            <p:ph type="title"/>
          </p:nvPr>
        </p:nvSpPr>
        <p:spPr>
          <a:xfrm>
            <a:off x="1193484" y="297120"/>
            <a:ext cx="7339693" cy="1325562"/>
          </a:xfrm>
        </p:spPr>
        <p:txBody>
          <a:bodyPr/>
          <a:lstStyle/>
          <a:p>
            <a:pPr eaLnBrk="1" fontAlgn="auto" hangingPunct="1">
              <a:spcAft>
                <a:spcPts val="0"/>
              </a:spcAft>
              <a:defRPr/>
            </a:pPr>
            <a:r>
              <a:rPr lang="en-US" altLang="en-US" dirty="0">
                <a:latin typeface="Calibri" panose="020F0502020204030204" pitchFamily="34" charset="0"/>
                <a:cs typeface="Calibri" panose="020F0502020204030204" pitchFamily="34" charset="0"/>
              </a:rPr>
              <a:t>PHÂN BIỆT ĐTĐ TYPE 1 VÀ 2</a:t>
            </a:r>
            <a:endParaRPr lang="en-US" altLang="en-US" dirty="0">
              <a:latin typeface="Calibri" panose="020F0502020204030204" pitchFamily="34" charset="0"/>
            </a:endParaRPr>
          </a:p>
        </p:txBody>
      </p:sp>
      <p:sp>
        <p:nvSpPr>
          <p:cNvPr id="66563" name="Rectangle 3">
            <a:extLst>
              <a:ext uri="{FF2B5EF4-FFF2-40B4-BE49-F238E27FC236}">
                <a16:creationId xmlns:a16="http://schemas.microsoft.com/office/drawing/2014/main" id="{7E9A0F7A-3ADF-4F3B-AE74-2AB8FE8AA084}"/>
              </a:ext>
            </a:extLst>
          </p:cNvPr>
          <p:cNvSpPr>
            <a:spLocks noGrp="1" noChangeArrowheads="1"/>
          </p:cNvSpPr>
          <p:nvPr>
            <p:ph idx="1"/>
          </p:nvPr>
        </p:nvSpPr>
        <p:spPr>
          <a:xfrm>
            <a:off x="41275" y="1706562"/>
            <a:ext cx="9061450" cy="5000976"/>
          </a:xfrm>
        </p:spPr>
        <p:txBody>
          <a:bodyPr/>
          <a:lstStyle/>
          <a:p>
            <a:pPr algn="just" eaLnBrk="1" hangingPunct="1">
              <a:lnSpc>
                <a:spcPct val="120000"/>
              </a:lnSpc>
            </a:pPr>
            <a:r>
              <a:rPr lang="en-US" altLang="en-US" sz="2300" b="1">
                <a:solidFill>
                  <a:srgbClr val="CC3300"/>
                </a:solidFill>
                <a:latin typeface="calibri" panose="020F0502020204030204" pitchFamily="34" charset="0"/>
                <a:cs typeface="calibri" panose="020F0502020204030204" pitchFamily="34" charset="0"/>
              </a:rPr>
              <a:t>Tiền sử gia đình:</a:t>
            </a:r>
            <a:r>
              <a:rPr lang="en-US" altLang="en-US" sz="2300">
                <a:latin typeface="calibri" panose="020F0502020204030204" pitchFamily="34" charset="0"/>
                <a:cs typeface="calibri" panose="020F0502020204030204" pitchFamily="34" charset="0"/>
              </a:rPr>
              <a:t> BN ĐTĐ type 1 và 2 có thể có liên quan họ hàng chặt chẽ, tuy nhiên ĐTĐ type 2 hay gặp hơn.</a:t>
            </a:r>
          </a:p>
          <a:p>
            <a:pPr algn="just" eaLnBrk="1" hangingPunct="1">
              <a:lnSpc>
                <a:spcPct val="120000"/>
              </a:lnSpc>
            </a:pPr>
            <a:r>
              <a:rPr lang="en-US" altLang="en-US" sz="2300" b="1">
                <a:solidFill>
                  <a:srgbClr val="CC3300"/>
                </a:solidFill>
                <a:latin typeface="calibri" panose="020F0502020204030204" pitchFamily="34" charset="0"/>
                <a:cs typeface="calibri" panose="020F0502020204030204" pitchFamily="34" charset="0"/>
              </a:rPr>
              <a:t>Chủng tộc:</a:t>
            </a:r>
            <a:r>
              <a:rPr lang="en-US" altLang="en-US" sz="2300">
                <a:latin typeface="calibri" panose="020F0502020204030204" pitchFamily="34" charset="0"/>
                <a:cs typeface="calibri" panose="020F0502020204030204" pitchFamily="34" charset="0"/>
              </a:rPr>
              <a:t> ở Hoa Kỳ, hầu hết BN ĐTĐ type 2 là người Mỹ da đen, nguời Mỹ bản xứ và người Mỹ gốc Châu Á.</a:t>
            </a:r>
          </a:p>
          <a:p>
            <a:pPr algn="just" eaLnBrk="1" hangingPunct="1">
              <a:lnSpc>
                <a:spcPct val="120000"/>
              </a:lnSpc>
            </a:pPr>
            <a:r>
              <a:rPr lang="en-US" altLang="en-US" sz="2300" b="1">
                <a:solidFill>
                  <a:srgbClr val="CC3300"/>
                </a:solidFill>
                <a:latin typeface="calibri" panose="020F0502020204030204" pitchFamily="34" charset="0"/>
                <a:cs typeface="calibri" panose="020F0502020204030204" pitchFamily="34" charset="0"/>
              </a:rPr>
              <a:t>Nhiễm toan keton:</a:t>
            </a:r>
            <a:r>
              <a:rPr lang="en-US" altLang="en-US" sz="2300">
                <a:latin typeface="calibri" panose="020F0502020204030204" pitchFamily="34" charset="0"/>
                <a:cs typeface="calibri" panose="020F0502020204030204" pitchFamily="34" charset="0"/>
              </a:rPr>
              <a:t> BN ĐTĐ type 1 hay bị DKA so với ĐTĐ type 2 nhưng biểu hiện này không phải hiếm gặp ở bệnh nhi ĐTĐ type 2.</a:t>
            </a:r>
          </a:p>
          <a:p>
            <a:pPr algn="just" eaLnBrk="1" hangingPunct="1">
              <a:lnSpc>
                <a:spcPct val="120000"/>
              </a:lnSpc>
            </a:pPr>
            <a:r>
              <a:rPr lang="en-US" altLang="en-US" sz="2300" b="1">
                <a:solidFill>
                  <a:srgbClr val="CC3300"/>
                </a:solidFill>
                <a:latin typeface="calibri" panose="020F0502020204030204" pitchFamily="34" charset="0"/>
                <a:cs typeface="calibri" panose="020F0502020204030204" pitchFamily="34" charset="0"/>
              </a:rPr>
              <a:t>Gợi ý ĐTĐ type 1:</a:t>
            </a:r>
            <a:r>
              <a:rPr lang="en-US" altLang="en-US" sz="2300">
                <a:latin typeface="calibri" panose="020F0502020204030204" pitchFamily="34" charset="0"/>
                <a:cs typeface="calibri" panose="020F0502020204030204" pitchFamily="34" charset="0"/>
              </a:rPr>
              <a:t> có kháng thể kháng tiểu đảo (IAA, ICA, GAD, IA-2). Nghi ngờ ĐTĐ type 1:  </a:t>
            </a:r>
            <a:r>
              <a:rPr lang="en-US" altLang="en-US" sz="2300">
                <a:latin typeface="calibri" panose="020F0502020204030204" pitchFamily="34" charset="0"/>
                <a:cs typeface="calibri" panose="020F0502020204030204" pitchFamily="34" charset="0"/>
                <a:sym typeface="Symbol" panose="05050102010706020507" pitchFamily="18" charset="2"/>
              </a:rPr>
              <a:t> </a:t>
            </a:r>
            <a:r>
              <a:rPr lang="en-US" altLang="en-US" sz="2300">
                <a:latin typeface="calibri" panose="020F0502020204030204" pitchFamily="34" charset="0"/>
                <a:cs typeface="calibri" panose="020F0502020204030204" pitchFamily="34" charset="0"/>
              </a:rPr>
              <a:t>insulin và peptic C.</a:t>
            </a:r>
          </a:p>
          <a:p>
            <a:pPr lvl="1"/>
            <a:r>
              <a:rPr lang="vi-VN">
                <a:solidFill>
                  <a:srgbClr val="00B050"/>
                </a:solidFill>
                <a:latin typeface="calibri" panose="020F0502020204030204" pitchFamily="34" charset="0"/>
                <a:cs typeface="calibri" panose="020F0502020204030204" pitchFamily="34" charset="0"/>
              </a:rPr>
              <a:t>Được thì làm ở mấy ca vô mà ổn định, làm combo luôn. Chứ Tx insulin rồi làm có khi ko tăng</a:t>
            </a:r>
          </a:p>
          <a:p>
            <a:pPr lvl="1"/>
            <a:r>
              <a:rPr lang="en-US">
                <a:solidFill>
                  <a:srgbClr val="00B050"/>
                </a:solidFill>
                <a:latin typeface="calibri" panose="020F0502020204030204" pitchFamily="34" charset="0"/>
                <a:cs typeface="calibri" panose="020F0502020204030204" pitchFamily="34" charset="0"/>
              </a:rPr>
              <a:t>VN làm được ICA, anti-GAD, 90% thử là âm tính do: type IB không liên quan miễn dịch, máy xét nghiệm không nhạy.</a:t>
            </a:r>
          </a:p>
        </p:txBody>
      </p:sp>
      <p:grpSp>
        <p:nvGrpSpPr>
          <p:cNvPr id="66565" name="Group 3">
            <a:extLst>
              <a:ext uri="{FF2B5EF4-FFF2-40B4-BE49-F238E27FC236}">
                <a16:creationId xmlns:a16="http://schemas.microsoft.com/office/drawing/2014/main" id="{89EE8489-2592-4322-AFCD-CAE0404E184E}"/>
              </a:ext>
            </a:extLst>
          </p:cNvPr>
          <p:cNvGrpSpPr>
            <a:grpSpLocks/>
          </p:cNvGrpSpPr>
          <p:nvPr/>
        </p:nvGrpSpPr>
        <p:grpSpPr bwMode="auto">
          <a:xfrm>
            <a:off x="-38100" y="1219200"/>
            <a:ext cx="9182100" cy="609600"/>
            <a:chOff x="413" y="960"/>
            <a:chExt cx="4615" cy="337"/>
          </a:xfrm>
        </p:grpSpPr>
        <p:grpSp>
          <p:nvGrpSpPr>
            <p:cNvPr id="66566" name="Group 4">
              <a:extLst>
                <a:ext uri="{FF2B5EF4-FFF2-40B4-BE49-F238E27FC236}">
                  <a16:creationId xmlns:a16="http://schemas.microsoft.com/office/drawing/2014/main" id="{D71AB42C-B9AE-4831-9308-2E29544D541B}"/>
                </a:ext>
              </a:extLst>
            </p:cNvPr>
            <p:cNvGrpSpPr>
              <a:grpSpLocks/>
            </p:cNvGrpSpPr>
            <p:nvPr/>
          </p:nvGrpSpPr>
          <p:grpSpPr bwMode="auto">
            <a:xfrm>
              <a:off x="474" y="960"/>
              <a:ext cx="4554" cy="319"/>
              <a:chOff x="518" y="626"/>
              <a:chExt cx="4554" cy="319"/>
            </a:xfrm>
          </p:grpSpPr>
          <p:grpSp>
            <p:nvGrpSpPr>
              <p:cNvPr id="66568" name="Group 5">
                <a:extLst>
                  <a:ext uri="{FF2B5EF4-FFF2-40B4-BE49-F238E27FC236}">
                    <a16:creationId xmlns:a16="http://schemas.microsoft.com/office/drawing/2014/main" id="{AB65D8F9-82F8-4788-949A-2E2B8F8C396B}"/>
                  </a:ext>
                </a:extLst>
              </p:cNvPr>
              <p:cNvGrpSpPr>
                <a:grpSpLocks/>
              </p:cNvGrpSpPr>
              <p:nvPr/>
            </p:nvGrpSpPr>
            <p:grpSpPr bwMode="auto">
              <a:xfrm>
                <a:off x="602" y="762"/>
                <a:ext cx="4470" cy="183"/>
                <a:chOff x="602" y="762"/>
                <a:chExt cx="4470" cy="183"/>
              </a:xfrm>
            </p:grpSpPr>
            <p:grpSp>
              <p:nvGrpSpPr>
                <p:cNvPr id="66570" name="Group 6">
                  <a:extLst>
                    <a:ext uri="{FF2B5EF4-FFF2-40B4-BE49-F238E27FC236}">
                      <a16:creationId xmlns:a16="http://schemas.microsoft.com/office/drawing/2014/main" id="{BAF83B58-96BD-4E03-BBB3-3053EBB9CE13}"/>
                    </a:ext>
                  </a:extLst>
                </p:cNvPr>
                <p:cNvGrpSpPr>
                  <a:grpSpLocks/>
                </p:cNvGrpSpPr>
                <p:nvPr/>
              </p:nvGrpSpPr>
              <p:grpSpPr bwMode="auto">
                <a:xfrm>
                  <a:off x="650" y="762"/>
                  <a:ext cx="4422" cy="69"/>
                  <a:chOff x="650" y="762"/>
                  <a:chExt cx="4422" cy="69"/>
                </a:xfrm>
              </p:grpSpPr>
              <p:sp>
                <p:nvSpPr>
                  <p:cNvPr id="66574" name="Rectangle 7">
                    <a:extLst>
                      <a:ext uri="{FF2B5EF4-FFF2-40B4-BE49-F238E27FC236}">
                        <a16:creationId xmlns:a16="http://schemas.microsoft.com/office/drawing/2014/main" id="{96454718-261A-449C-9DDA-C6B9BB68D4C5}"/>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66575" name="Rectangle 8">
                    <a:extLst>
                      <a:ext uri="{FF2B5EF4-FFF2-40B4-BE49-F238E27FC236}">
                        <a16:creationId xmlns:a16="http://schemas.microsoft.com/office/drawing/2014/main" id="{6B1219CC-0622-4BA8-A84E-65087BD3C0D4}"/>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66571" name="Group 9">
                  <a:extLst>
                    <a:ext uri="{FF2B5EF4-FFF2-40B4-BE49-F238E27FC236}">
                      <a16:creationId xmlns:a16="http://schemas.microsoft.com/office/drawing/2014/main" id="{678CEA6A-E091-4F24-989C-4553838E1160}"/>
                    </a:ext>
                  </a:extLst>
                </p:cNvPr>
                <p:cNvGrpSpPr>
                  <a:grpSpLocks/>
                </p:cNvGrpSpPr>
                <p:nvPr/>
              </p:nvGrpSpPr>
              <p:grpSpPr bwMode="auto">
                <a:xfrm>
                  <a:off x="602" y="772"/>
                  <a:ext cx="4466" cy="173"/>
                  <a:chOff x="602" y="772"/>
                  <a:chExt cx="4466" cy="173"/>
                </a:xfrm>
              </p:grpSpPr>
              <p:sp>
                <p:nvSpPr>
                  <p:cNvPr id="66572" name="Rectangle 10">
                    <a:extLst>
                      <a:ext uri="{FF2B5EF4-FFF2-40B4-BE49-F238E27FC236}">
                        <a16:creationId xmlns:a16="http://schemas.microsoft.com/office/drawing/2014/main" id="{EE0347E6-0167-499D-9508-BA24001CBC93}"/>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66573" name="Picture 11" descr="gold_bar">
                    <a:extLst>
                      <a:ext uri="{FF2B5EF4-FFF2-40B4-BE49-F238E27FC236}">
                        <a16:creationId xmlns:a16="http://schemas.microsoft.com/office/drawing/2014/main" id="{F9B0455C-7351-4B1A-B4FF-7EE86011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66569" name="Picture 12" descr="forest">
                <a:extLst>
                  <a:ext uri="{FF2B5EF4-FFF2-40B4-BE49-F238E27FC236}">
                    <a16:creationId xmlns:a16="http://schemas.microsoft.com/office/drawing/2014/main" id="{32D16AE7-C8BB-45EC-92BB-98D37175E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6567" name="Picture 13" descr="BD10265_">
              <a:extLst>
                <a:ext uri="{FF2B5EF4-FFF2-40B4-BE49-F238E27FC236}">
                  <a16:creationId xmlns:a16="http://schemas.microsoft.com/office/drawing/2014/main" id="{D9C4F0CC-E31B-4EC1-AC1E-B7BA12D0B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06BA-109E-411C-A211-CD94952326D4}"/>
              </a:ext>
            </a:extLst>
          </p:cNvPr>
          <p:cNvSpPr>
            <a:spLocks noGrp="1"/>
          </p:cNvSpPr>
          <p:nvPr>
            <p:ph type="title"/>
          </p:nvPr>
        </p:nvSpPr>
        <p:spPr>
          <a:xfrm>
            <a:off x="1023257" y="119742"/>
            <a:ext cx="8003785" cy="1632858"/>
          </a:xfrm>
        </p:spPr>
        <p:txBody>
          <a:bodyPr>
            <a:normAutofit fontScale="90000"/>
          </a:bodyPr>
          <a:lstStyle/>
          <a:p>
            <a:r>
              <a:rPr lang="en-US" b="1">
                <a:solidFill>
                  <a:srgbClr val="00B050"/>
                </a:solidFill>
              </a:rPr>
              <a:t>Đứa bé vào viện được chẩn đoán là ĐTĐ1 thì có cho nhập viện không?</a:t>
            </a:r>
            <a:endParaRPr lang="en-US">
              <a:solidFill>
                <a:srgbClr val="00B050"/>
              </a:solidFill>
            </a:endParaRPr>
          </a:p>
        </p:txBody>
      </p:sp>
      <p:sp>
        <p:nvSpPr>
          <p:cNvPr id="3" name="Content Placeholder 2">
            <a:extLst>
              <a:ext uri="{FF2B5EF4-FFF2-40B4-BE49-F238E27FC236}">
                <a16:creationId xmlns:a16="http://schemas.microsoft.com/office/drawing/2014/main" id="{31729E8F-65FD-4DA1-A05D-3B58B11D3C52}"/>
              </a:ext>
            </a:extLst>
          </p:cNvPr>
          <p:cNvSpPr>
            <a:spLocks noGrp="1"/>
          </p:cNvSpPr>
          <p:nvPr>
            <p:ph idx="1"/>
          </p:nvPr>
        </p:nvSpPr>
        <p:spPr>
          <a:xfrm>
            <a:off x="291419" y="1625009"/>
            <a:ext cx="8561161" cy="4887686"/>
          </a:xfrm>
        </p:spPr>
        <p:txBody>
          <a:bodyPr/>
          <a:lstStyle/>
          <a:p>
            <a:pPr marL="0" lvl="0" indent="0">
              <a:lnSpc>
                <a:spcPct val="110000"/>
              </a:lnSpc>
              <a:spcBef>
                <a:spcPts val="600"/>
              </a:spcBef>
              <a:buNone/>
            </a:pPr>
            <a:r>
              <a:rPr lang="en-US" sz="2400"/>
              <a:t>Cho bé nhập viện, để người nhà được hướng dẫn mà khi ngồi phòng khám thì BS không thể hướng dẫn hết được.</a:t>
            </a:r>
          </a:p>
          <a:p>
            <a:pPr>
              <a:lnSpc>
                <a:spcPct val="110000"/>
              </a:lnSpc>
              <a:spcBef>
                <a:spcPts val="600"/>
              </a:spcBef>
            </a:pPr>
            <a:r>
              <a:rPr lang="en-US"/>
              <a:t>Cách tiêm insulin cho bé: cách rút thuốc (rút insulin tác dụng nhanh trước rồi mới sang rút insulin tác dụng kéo dài), đúng liều, kĩ thuật tiêm (hoặc cách dùng bút tiêm) </a:t>
            </a:r>
          </a:p>
          <a:p>
            <a:pPr>
              <a:lnSpc>
                <a:spcPct val="110000"/>
              </a:lnSpc>
              <a:spcBef>
                <a:spcPts val="600"/>
              </a:spcBef>
            </a:pPr>
            <a:r>
              <a:rPr lang="en-US"/>
              <a:t>Cách thử ĐH để theo dõi điều trị, sát trùng trước khi lấy máu đúng cách (nếu để tay còn ướt alcol thì dễ gây sai số)</a:t>
            </a:r>
          </a:p>
          <a:p>
            <a:pPr>
              <a:lnSpc>
                <a:spcPct val="110000"/>
              </a:lnSpc>
              <a:spcBef>
                <a:spcPts val="600"/>
              </a:spcBef>
            </a:pPr>
            <a:r>
              <a:rPr lang="en-US"/>
              <a:t>Chế độ ăn cho trẻ bị ĐTĐ (theo chế độ ăn trong BV)</a:t>
            </a:r>
          </a:p>
          <a:p>
            <a:pPr>
              <a:lnSpc>
                <a:spcPct val="110000"/>
              </a:lnSpc>
              <a:spcBef>
                <a:spcPts val="600"/>
              </a:spcBef>
            </a:pPr>
            <a:r>
              <a:rPr lang="en-US"/>
              <a:t>Bé ở BV để được theo dõi ĐH trong quá trình điều trị: ĐH đói, sau ăn, 12 đêm, 2h đêm (hiện tượng Somogyi: tăng đường huyết phản ứng trong điều trị insulin)</a:t>
            </a:r>
          </a:p>
          <a:p>
            <a:pPr>
              <a:lnSpc>
                <a:spcPct val="110000"/>
              </a:lnSpc>
              <a:spcBef>
                <a:spcPts val="600"/>
              </a:spcBef>
            </a:pPr>
            <a:r>
              <a:rPr lang="en-US"/>
              <a:t>Nhập viện để chỉnh liều điều trị.</a:t>
            </a:r>
          </a:p>
        </p:txBody>
      </p:sp>
    </p:spTree>
    <p:extLst>
      <p:ext uri="{BB962C8B-B14F-4D97-AF65-F5344CB8AC3E}">
        <p14:creationId xmlns:p14="http://schemas.microsoft.com/office/powerpoint/2010/main" val="38164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5ECF903-D6E4-4CBB-9563-E6D188938E1A}"/>
              </a:ext>
            </a:extLst>
          </p:cNvPr>
          <p:cNvSpPr>
            <a:spLocks noGrp="1" noChangeArrowheads="1"/>
          </p:cNvSpPr>
          <p:nvPr>
            <p:ph type="title"/>
          </p:nvPr>
        </p:nvSpPr>
        <p:spPr>
          <a:xfrm>
            <a:off x="570059" y="271920"/>
            <a:ext cx="8077200"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NỘI DUNG</a:t>
            </a:r>
          </a:p>
        </p:txBody>
      </p:sp>
      <p:sp>
        <p:nvSpPr>
          <p:cNvPr id="13315" name="Rectangle 3">
            <a:extLst>
              <a:ext uri="{FF2B5EF4-FFF2-40B4-BE49-F238E27FC236}">
                <a16:creationId xmlns:a16="http://schemas.microsoft.com/office/drawing/2014/main" id="{BFB40FE2-A2B8-4D42-9972-E989C6D4280B}"/>
              </a:ext>
            </a:extLst>
          </p:cNvPr>
          <p:cNvSpPr>
            <a:spLocks noGrp="1" noChangeArrowheads="1"/>
          </p:cNvSpPr>
          <p:nvPr>
            <p:ph idx="1"/>
          </p:nvPr>
        </p:nvSpPr>
        <p:spPr>
          <a:xfrm>
            <a:off x="509588" y="1885899"/>
            <a:ext cx="7772400" cy="4114800"/>
          </a:xfrm>
        </p:spPr>
        <p:txBody>
          <a:bodyPr/>
          <a:lstStyle/>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ĐẠI CƯƠNG</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PHÂN LOẠI</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NGUYÊN NHÂN VÀ SINH LÝ BỆNH</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CHẨN ĐOÁN</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ĐIỀU TRỊ</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BIẾN CHỨNG</a:t>
            </a:r>
          </a:p>
          <a:p>
            <a:pPr marL="609600" indent="-609600" eaLnBrk="1" hangingPunct="1">
              <a:buFontTx/>
              <a:buAutoNum type="arabicPeriod"/>
            </a:pPr>
            <a:r>
              <a:rPr lang="en-US" altLang="en-US" sz="3200">
                <a:latin typeface="Calibri" panose="020F0502020204030204" pitchFamily="34" charset="0"/>
                <a:cs typeface="Calibri" panose="020F0502020204030204" pitchFamily="34" charset="0"/>
              </a:rPr>
              <a:t>PHÂN BIỆT ĐTĐ TYPE 1 VÀ 2</a:t>
            </a:r>
          </a:p>
        </p:txBody>
      </p:sp>
      <p:grpSp>
        <p:nvGrpSpPr>
          <p:cNvPr id="13317" name="Group 4">
            <a:extLst>
              <a:ext uri="{FF2B5EF4-FFF2-40B4-BE49-F238E27FC236}">
                <a16:creationId xmlns:a16="http://schemas.microsoft.com/office/drawing/2014/main" id="{B537EE7C-D46C-4F19-8120-EDEBC0C7F8EA}"/>
              </a:ext>
            </a:extLst>
          </p:cNvPr>
          <p:cNvGrpSpPr>
            <a:grpSpLocks/>
          </p:cNvGrpSpPr>
          <p:nvPr/>
        </p:nvGrpSpPr>
        <p:grpSpPr bwMode="auto">
          <a:xfrm>
            <a:off x="-38100" y="1219200"/>
            <a:ext cx="9182100" cy="609600"/>
            <a:chOff x="413" y="960"/>
            <a:chExt cx="4615" cy="337"/>
          </a:xfrm>
        </p:grpSpPr>
        <p:grpSp>
          <p:nvGrpSpPr>
            <p:cNvPr id="13318" name="Group 5">
              <a:extLst>
                <a:ext uri="{FF2B5EF4-FFF2-40B4-BE49-F238E27FC236}">
                  <a16:creationId xmlns:a16="http://schemas.microsoft.com/office/drawing/2014/main" id="{FDBD3FD3-129F-4217-A0B3-C922912592D7}"/>
                </a:ext>
              </a:extLst>
            </p:cNvPr>
            <p:cNvGrpSpPr>
              <a:grpSpLocks/>
            </p:cNvGrpSpPr>
            <p:nvPr/>
          </p:nvGrpSpPr>
          <p:grpSpPr bwMode="auto">
            <a:xfrm>
              <a:off x="474" y="960"/>
              <a:ext cx="4554" cy="319"/>
              <a:chOff x="518" y="626"/>
              <a:chExt cx="4554" cy="319"/>
            </a:xfrm>
          </p:grpSpPr>
          <p:grpSp>
            <p:nvGrpSpPr>
              <p:cNvPr id="13320" name="Group 6">
                <a:extLst>
                  <a:ext uri="{FF2B5EF4-FFF2-40B4-BE49-F238E27FC236}">
                    <a16:creationId xmlns:a16="http://schemas.microsoft.com/office/drawing/2014/main" id="{047307C3-B18A-4C87-9885-00BEA1E6EA04}"/>
                  </a:ext>
                </a:extLst>
              </p:cNvPr>
              <p:cNvGrpSpPr>
                <a:grpSpLocks/>
              </p:cNvGrpSpPr>
              <p:nvPr/>
            </p:nvGrpSpPr>
            <p:grpSpPr bwMode="auto">
              <a:xfrm>
                <a:off x="602" y="762"/>
                <a:ext cx="4470" cy="183"/>
                <a:chOff x="602" y="762"/>
                <a:chExt cx="4470" cy="183"/>
              </a:xfrm>
            </p:grpSpPr>
            <p:grpSp>
              <p:nvGrpSpPr>
                <p:cNvPr id="13322" name="Group 7">
                  <a:extLst>
                    <a:ext uri="{FF2B5EF4-FFF2-40B4-BE49-F238E27FC236}">
                      <a16:creationId xmlns:a16="http://schemas.microsoft.com/office/drawing/2014/main" id="{E808F2B4-DB9E-4ACE-B844-E224D4146329}"/>
                    </a:ext>
                  </a:extLst>
                </p:cNvPr>
                <p:cNvGrpSpPr>
                  <a:grpSpLocks/>
                </p:cNvGrpSpPr>
                <p:nvPr/>
              </p:nvGrpSpPr>
              <p:grpSpPr bwMode="auto">
                <a:xfrm>
                  <a:off x="650" y="762"/>
                  <a:ext cx="4422" cy="69"/>
                  <a:chOff x="650" y="762"/>
                  <a:chExt cx="4422" cy="69"/>
                </a:xfrm>
              </p:grpSpPr>
              <p:sp>
                <p:nvSpPr>
                  <p:cNvPr id="13326" name="Rectangle 8">
                    <a:extLst>
                      <a:ext uri="{FF2B5EF4-FFF2-40B4-BE49-F238E27FC236}">
                        <a16:creationId xmlns:a16="http://schemas.microsoft.com/office/drawing/2014/main" id="{AAEF61D4-CF9B-4537-B440-BB54099FA9F3}"/>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13327" name="Rectangle 9">
                    <a:extLst>
                      <a:ext uri="{FF2B5EF4-FFF2-40B4-BE49-F238E27FC236}">
                        <a16:creationId xmlns:a16="http://schemas.microsoft.com/office/drawing/2014/main" id="{020B172F-8B22-429C-B8C8-93BE4352C90A}"/>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13323" name="Group 10">
                  <a:extLst>
                    <a:ext uri="{FF2B5EF4-FFF2-40B4-BE49-F238E27FC236}">
                      <a16:creationId xmlns:a16="http://schemas.microsoft.com/office/drawing/2014/main" id="{5DBF10FE-BD08-4C67-9157-F7A795AB1805}"/>
                    </a:ext>
                  </a:extLst>
                </p:cNvPr>
                <p:cNvGrpSpPr>
                  <a:grpSpLocks/>
                </p:cNvGrpSpPr>
                <p:nvPr/>
              </p:nvGrpSpPr>
              <p:grpSpPr bwMode="auto">
                <a:xfrm>
                  <a:off x="602" y="772"/>
                  <a:ext cx="4466" cy="173"/>
                  <a:chOff x="602" y="772"/>
                  <a:chExt cx="4466" cy="173"/>
                </a:xfrm>
              </p:grpSpPr>
              <p:sp>
                <p:nvSpPr>
                  <p:cNvPr id="13324" name="Rectangle 11">
                    <a:extLst>
                      <a:ext uri="{FF2B5EF4-FFF2-40B4-BE49-F238E27FC236}">
                        <a16:creationId xmlns:a16="http://schemas.microsoft.com/office/drawing/2014/main" id="{9DBCBD8F-E034-4EC6-B3D5-55333C16147E}"/>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13325" name="Picture 12" descr="gold_bar">
                    <a:extLst>
                      <a:ext uri="{FF2B5EF4-FFF2-40B4-BE49-F238E27FC236}">
                        <a16:creationId xmlns:a16="http://schemas.microsoft.com/office/drawing/2014/main" id="{DF73E21E-A185-4B14-BF35-FFB371E46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3321" name="Picture 13" descr="forest">
                <a:extLst>
                  <a:ext uri="{FF2B5EF4-FFF2-40B4-BE49-F238E27FC236}">
                    <a16:creationId xmlns:a16="http://schemas.microsoft.com/office/drawing/2014/main" id="{29BDA042-12BA-400F-8C8E-D9CF5BC35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19" name="Picture 14" descr="BD10265_">
              <a:extLst>
                <a:ext uri="{FF2B5EF4-FFF2-40B4-BE49-F238E27FC236}">
                  <a16:creationId xmlns:a16="http://schemas.microsoft.com/office/drawing/2014/main" id="{E94D978E-FB09-4259-A177-DE708EB5C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FC23-BB44-4F8A-AEDD-F73D09B408A0}"/>
              </a:ext>
            </a:extLst>
          </p:cNvPr>
          <p:cNvSpPr>
            <a:spLocks noGrp="1"/>
          </p:cNvSpPr>
          <p:nvPr>
            <p:ph type="title"/>
          </p:nvPr>
        </p:nvSpPr>
        <p:spPr>
          <a:xfrm>
            <a:off x="2378528" y="235290"/>
            <a:ext cx="6378575" cy="716869"/>
          </a:xfrm>
        </p:spPr>
        <p:txBody>
          <a:bodyPr/>
          <a:lstStyle/>
          <a:p>
            <a:r>
              <a:rPr lang="en-US" b="1">
                <a:solidFill>
                  <a:srgbClr val="00B050"/>
                </a:solidFill>
                <a:effectLst>
                  <a:outerShdw sx="0" sy="0">
                    <a:srgbClr val="000000"/>
                  </a:outerShdw>
                </a:effectLst>
              </a:rPr>
              <a:t>Tầm soát ĐTĐ</a:t>
            </a:r>
            <a:endParaRPr lang="en-US">
              <a:solidFill>
                <a:srgbClr val="00B050"/>
              </a:solidFill>
            </a:endParaRPr>
          </a:p>
        </p:txBody>
      </p:sp>
      <p:sp>
        <p:nvSpPr>
          <p:cNvPr id="3" name="Content Placeholder 2">
            <a:extLst>
              <a:ext uri="{FF2B5EF4-FFF2-40B4-BE49-F238E27FC236}">
                <a16:creationId xmlns:a16="http://schemas.microsoft.com/office/drawing/2014/main" id="{3DFECE7C-4047-49B9-B624-4CB76E8028E9}"/>
              </a:ext>
            </a:extLst>
          </p:cNvPr>
          <p:cNvSpPr>
            <a:spLocks noGrp="1"/>
          </p:cNvSpPr>
          <p:nvPr>
            <p:ph idx="1"/>
          </p:nvPr>
        </p:nvSpPr>
        <p:spPr>
          <a:xfrm>
            <a:off x="122691" y="1033349"/>
            <a:ext cx="8898617" cy="5589361"/>
          </a:xfrm>
        </p:spPr>
        <p:txBody>
          <a:bodyPr/>
          <a:lstStyle/>
          <a:p>
            <a:pPr lvl="0">
              <a:lnSpc>
                <a:spcPct val="150000"/>
              </a:lnSpc>
            </a:pPr>
            <a:r>
              <a:rPr lang="en-US"/>
              <a:t>ĐTĐ1: không cần tầm soát, do không phòng ngừa được, khi nào có triệu chứng thì điều trị. Đã có những nghiên cứu thì thấy không thể phòng ngừa được ĐTĐ trên những người cơ thể có kháng thể kháng tuyến tụy (cơ chế miễn dịch), chỉ có thể phòng ngừa nguyên phát như hạn chế nhiễm trùng.</a:t>
            </a:r>
          </a:p>
          <a:p>
            <a:pPr lvl="0">
              <a:lnSpc>
                <a:spcPct val="150000"/>
              </a:lnSpc>
            </a:pPr>
            <a:r>
              <a:rPr lang="en-US"/>
              <a:t>ĐTĐ2: một người có tiền căn gia đình có ĐTĐ, béo phì, có HC chuyển hóa thì có nguy cơ bị ĐTĐ2, có thể phòng ngừa được, làm cho ĐTĐ không xuất hiện hoặc xuất hiện chậm hơn. Nên tầm soát cho những đứa nhỏ &gt;10 tuổi, tuổi dậy thì, TC gia đình có ĐTĐ có ½ triệu chứng của HC chuyển hóa (THA, PCOS) thì nên tầm soát ĐTĐ bằng nghiệm pháp dung nạp glucose.</a:t>
            </a:r>
          </a:p>
        </p:txBody>
      </p:sp>
    </p:spTree>
    <p:extLst>
      <p:ext uri="{BB962C8B-B14F-4D97-AF65-F5344CB8AC3E}">
        <p14:creationId xmlns:p14="http://schemas.microsoft.com/office/powerpoint/2010/main" val="171483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441534-981D-4D92-A8EF-4CE6A513ED04}"/>
              </a:ext>
            </a:extLst>
          </p:cNvPr>
          <p:cNvSpPr>
            <a:spLocks noGrp="1" noChangeArrowheads="1"/>
          </p:cNvSpPr>
          <p:nvPr>
            <p:ph type="title"/>
          </p:nvPr>
        </p:nvSpPr>
        <p:spPr>
          <a:xfrm>
            <a:off x="2987675" y="188510"/>
            <a:ext cx="5562600"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ĐẠI CƯƠNG</a:t>
            </a:r>
          </a:p>
        </p:txBody>
      </p:sp>
      <p:sp>
        <p:nvSpPr>
          <p:cNvPr id="15363" name="Rectangle 3">
            <a:extLst>
              <a:ext uri="{FF2B5EF4-FFF2-40B4-BE49-F238E27FC236}">
                <a16:creationId xmlns:a16="http://schemas.microsoft.com/office/drawing/2014/main" id="{A8A6908B-6CBB-4F07-B11B-4B822E6F63A4}"/>
              </a:ext>
            </a:extLst>
          </p:cNvPr>
          <p:cNvSpPr>
            <a:spLocks noGrp="1" noChangeArrowheads="1"/>
          </p:cNvSpPr>
          <p:nvPr>
            <p:ph idx="1"/>
          </p:nvPr>
        </p:nvSpPr>
        <p:spPr>
          <a:xfrm>
            <a:off x="-11113" y="1693896"/>
            <a:ext cx="9155113" cy="5039289"/>
          </a:xfrm>
        </p:spPr>
        <p:txBody>
          <a:bodyPr/>
          <a:lstStyle/>
          <a:p>
            <a:pPr eaLnBrk="1" hangingPunct="1">
              <a:lnSpc>
                <a:spcPct val="100000"/>
              </a:lnSpc>
              <a:spcBef>
                <a:spcPts val="600"/>
              </a:spcBef>
            </a:pPr>
            <a:r>
              <a:rPr lang="en-US" altLang="en-US" sz="2800" b="1" i="1" u="sng">
                <a:solidFill>
                  <a:srgbClr val="C00000"/>
                </a:solidFill>
                <a:latin typeface="Calibri" panose="020F0502020204030204" pitchFamily="34" charset="0"/>
                <a:cs typeface="Calibri" panose="020F0502020204030204" pitchFamily="34" charset="0"/>
              </a:rPr>
              <a:t>ĐTĐ:</a:t>
            </a:r>
            <a:r>
              <a:rPr lang="en-US" altLang="en-US" sz="2800" b="1" i="1">
                <a:solidFill>
                  <a:srgbClr val="C00000"/>
                </a:solidFill>
                <a:latin typeface="Calibri" panose="020F0502020204030204" pitchFamily="34" charset="0"/>
                <a:cs typeface="Calibri" panose="020F0502020204030204" pitchFamily="34" charset="0"/>
              </a:rPr>
              <a:t> </a:t>
            </a:r>
            <a:r>
              <a:rPr lang="vi-VN" altLang="en-US" sz="2800">
                <a:latin typeface="Calibri" panose="020F0502020204030204" pitchFamily="34" charset="0"/>
                <a:cs typeface="Calibri" panose="020F0502020204030204" pitchFamily="34" charset="0"/>
              </a:rPr>
              <a:t>RL</a:t>
            </a:r>
            <a:r>
              <a:rPr lang="en-US" altLang="en-US" sz="2800">
                <a:latin typeface="Calibri" panose="020F0502020204030204" pitchFamily="34" charset="0"/>
                <a:cs typeface="Calibri" panose="020F0502020204030204" pitchFamily="34" charset="0"/>
              </a:rPr>
              <a:t> chuyển hóa </a:t>
            </a:r>
            <a:r>
              <a:rPr lang="en-US" altLang="en-US" sz="2800" b="1" i="1">
                <a:highlight>
                  <a:srgbClr val="FFFF00"/>
                </a:highlight>
                <a:latin typeface="Calibri" panose="020F0502020204030204" pitchFamily="34" charset="0"/>
                <a:cs typeface="Calibri" panose="020F0502020204030204" pitchFamily="34" charset="0"/>
              </a:rPr>
              <a:t>mạn tính </a:t>
            </a:r>
            <a:r>
              <a:rPr lang="en-US" altLang="en-US" sz="2800">
                <a:latin typeface="Calibri" panose="020F0502020204030204" pitchFamily="34" charset="0"/>
                <a:cs typeface="Calibri" panose="020F0502020204030204" pitchFamily="34" charset="0"/>
              </a:rPr>
              <a:t>do thiếu Insuline hoặc do khiếm khuyết tác động của Insuline.</a:t>
            </a:r>
            <a:endParaRPr lang="vi-VN" altLang="en-US" sz="2800">
              <a:latin typeface="Calibri" panose="020F0502020204030204" pitchFamily="34" charset="0"/>
              <a:cs typeface="Calibri" panose="020F0502020204030204" pitchFamily="34" charset="0"/>
            </a:endParaRPr>
          </a:p>
          <a:p>
            <a:pPr lvl="1" eaLnBrk="1" hangingPunct="1">
              <a:lnSpc>
                <a:spcPct val="100000"/>
              </a:lnSpc>
              <a:spcBef>
                <a:spcPts val="600"/>
              </a:spcBef>
            </a:pPr>
            <a:r>
              <a:rPr lang="en-US" sz="1800">
                <a:solidFill>
                  <a:srgbClr val="00B050"/>
                </a:solidFill>
                <a:latin typeface="Calibri" panose="020F0502020204030204" pitchFamily="34" charset="0"/>
                <a:cs typeface="Calibri" panose="020F0502020204030204" pitchFamily="34" charset="0"/>
              </a:rPr>
              <a:t>ĐTĐ trẻ em thường là type 1 (&gt;97%); type 2 hiếm. Ngày nay, tỉ lệ béo phì trẻ em ngày càng gia tăng </a:t>
            </a:r>
            <a:r>
              <a:rPr lang="en-US" sz="180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1800">
                <a:solidFill>
                  <a:srgbClr val="00B050"/>
                </a:solidFill>
                <a:latin typeface="Calibri" panose="020F0502020204030204" pitchFamily="34" charset="0"/>
                <a:cs typeface="Calibri" panose="020F0502020204030204" pitchFamily="34" charset="0"/>
              </a:rPr>
              <a:t> tuổi khởi phát ĐTĐ type 2 đã hạ xuống.</a:t>
            </a:r>
            <a:endParaRPr lang="en-US" altLang="en-US" sz="2800">
              <a:solidFill>
                <a:srgbClr val="00B050"/>
              </a:solidFill>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800">
                <a:latin typeface="Calibri" panose="020F0502020204030204" pitchFamily="34" charset="0"/>
                <a:cs typeface="Calibri" panose="020F0502020204030204" pitchFamily="34" charset="0"/>
              </a:rPr>
              <a:t>Nam = nữ.</a:t>
            </a:r>
            <a:endParaRPr lang="vi-VN" altLang="en-US" sz="2800">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800">
                <a:latin typeface="Calibri" panose="020F0502020204030204" pitchFamily="34" charset="0"/>
                <a:cs typeface="Calibri" panose="020F0502020204030204" pitchFamily="34" charset="0"/>
              </a:rPr>
              <a:t>Mọi tuổi; </a:t>
            </a:r>
            <a:r>
              <a:rPr lang="vi-VN" altLang="en-US" sz="2800">
                <a:latin typeface="Calibri" panose="020F0502020204030204" pitchFamily="34" charset="0"/>
                <a:cs typeface="Calibri" panose="020F0502020204030204" pitchFamily="34" charset="0"/>
              </a:rPr>
              <a:t>BUT có 2 đỉnh </a:t>
            </a:r>
            <a:r>
              <a:rPr lang="en-US" altLang="en-US" sz="2800">
                <a:latin typeface="Calibri" panose="020F0502020204030204" pitchFamily="34" charset="0"/>
                <a:cs typeface="Calibri" panose="020F0502020204030204" pitchFamily="34" charset="0"/>
              </a:rPr>
              <a:t>5-7</a:t>
            </a:r>
            <a:r>
              <a:rPr lang="vi-VN" altLang="en-US" sz="2800">
                <a:latin typeface="Calibri" panose="020F0502020204030204" pitchFamily="34" charset="0"/>
                <a:cs typeface="Calibri" panose="020F0502020204030204" pitchFamily="34" charset="0"/>
              </a:rPr>
              <a:t> và</a:t>
            </a:r>
            <a:r>
              <a:rPr lang="en-US" altLang="en-US" sz="2800">
                <a:latin typeface="Calibri" panose="020F0502020204030204" pitchFamily="34" charset="0"/>
                <a:cs typeface="Calibri" panose="020F0502020204030204" pitchFamily="34" charset="0"/>
              </a:rPr>
              <a:t> 11-13 tuổi; &lt; 2 tuổi: 8%</a:t>
            </a:r>
            <a:endParaRPr lang="vi-VN" altLang="en-US" sz="2800">
              <a:latin typeface="Calibri" panose="020F0502020204030204" pitchFamily="34" charset="0"/>
              <a:cs typeface="Calibri" panose="020F0502020204030204" pitchFamily="34" charset="0"/>
            </a:endParaRPr>
          </a:p>
          <a:p>
            <a:pPr lvl="1">
              <a:lnSpc>
                <a:spcPct val="100000"/>
              </a:lnSpc>
              <a:spcBef>
                <a:spcPts val="600"/>
              </a:spcBef>
            </a:pPr>
            <a:r>
              <a:rPr lang="en-US" sz="1800">
                <a:solidFill>
                  <a:srgbClr val="00B050"/>
                </a:solidFill>
                <a:latin typeface="Calibri" panose="020F0502020204030204" pitchFamily="34" charset="0"/>
                <a:cs typeface="Calibri" panose="020F0502020204030204" pitchFamily="34" charset="0"/>
              </a:rPr>
              <a:t>5-7: bắt đầu </a:t>
            </a:r>
            <a:r>
              <a:rPr lang="vi-VN" sz="1800">
                <a:solidFill>
                  <a:srgbClr val="00B050"/>
                </a:solidFill>
                <a:latin typeface="Calibri" panose="020F0502020204030204" pitchFamily="34" charset="0"/>
                <a:cs typeface="Calibri" panose="020F0502020204030204" pitchFamily="34" charset="0"/>
              </a:rPr>
              <a:t>đi </a:t>
            </a:r>
            <a:r>
              <a:rPr lang="en-US" sz="1800">
                <a:solidFill>
                  <a:srgbClr val="00B050"/>
                </a:solidFill>
                <a:latin typeface="Calibri" panose="020F0502020204030204" pitchFamily="34" charset="0"/>
                <a:cs typeface="Calibri" panose="020F0502020204030204" pitchFamily="34" charset="0"/>
              </a:rPr>
              <a:t>học </a:t>
            </a:r>
            <a:r>
              <a:rPr lang="vi-VN" sz="1800">
                <a:solidFill>
                  <a:srgbClr val="00B050"/>
                </a:solidFill>
                <a:latin typeface="Calibri" panose="020F0502020204030204" pitchFamily="34" charset="0"/>
                <a:cs typeface="Calibri" panose="020F0502020204030204" pitchFamily="34" charset="0"/>
              </a:rPr>
              <a:t>→</a:t>
            </a:r>
            <a:r>
              <a:rPr lang="en-US" sz="1800">
                <a:solidFill>
                  <a:srgbClr val="00B050"/>
                </a:solidFill>
                <a:latin typeface="Calibri" panose="020F0502020204030204" pitchFamily="34" charset="0"/>
                <a:cs typeface="Calibri" panose="020F0502020204030204" pitchFamily="34" charset="0"/>
              </a:rPr>
              <a:t>dễ bị nhiễm trùng </a:t>
            </a:r>
            <a:r>
              <a:rPr lang="vi-VN" sz="1800">
                <a:solidFill>
                  <a:srgbClr val="00B050"/>
                </a:solidFill>
                <a:latin typeface="Calibri" panose="020F0502020204030204" pitchFamily="34" charset="0"/>
                <a:cs typeface="Calibri" panose="020F0502020204030204" pitchFamily="34" charset="0"/>
              </a:rPr>
              <a:t>→</a:t>
            </a:r>
            <a:r>
              <a:rPr lang="en-US" sz="1800">
                <a:solidFill>
                  <a:srgbClr val="00B050"/>
                </a:solidFill>
                <a:latin typeface="Calibri" panose="020F0502020204030204" pitchFamily="34" charset="0"/>
                <a:cs typeface="Calibri" panose="020F0502020204030204" pitchFamily="34" charset="0"/>
              </a:rPr>
              <a:t>kích hoạt hệ miễn dịch phá hủy </a:t>
            </a:r>
            <a:r>
              <a:rPr lang="vi-VN" sz="1800">
                <a:solidFill>
                  <a:srgbClr val="00B050"/>
                </a:solidFill>
                <a:latin typeface="Calibri" panose="020F0502020204030204" pitchFamily="34" charset="0"/>
                <a:cs typeface="Calibri" panose="020F0502020204030204" pitchFamily="34" charset="0"/>
              </a:rPr>
              <a:t>TB </a:t>
            </a:r>
            <a:r>
              <a:rPr lang="en-US" sz="1800">
                <a:solidFill>
                  <a:srgbClr val="00B050"/>
                </a:solidFill>
                <a:latin typeface="Calibri" panose="020F0502020204030204" pitchFamily="34" charset="0"/>
                <a:cs typeface="Calibri" panose="020F0502020204030204" pitchFamily="34" charset="0"/>
              </a:rPr>
              <a:t>tụy, có thể diễn ra trong nhiều năm, khi &gt;90% tb tụy bị phá hủy thì sẽ biểu hiện </a:t>
            </a:r>
            <a:r>
              <a:rPr lang="vi-VN" sz="1800">
                <a:solidFill>
                  <a:srgbClr val="00B050"/>
                </a:solidFill>
                <a:latin typeface="Calibri" panose="020F0502020204030204" pitchFamily="34" charset="0"/>
                <a:cs typeface="Calibri" panose="020F0502020204030204" pitchFamily="34" charset="0"/>
              </a:rPr>
              <a:t>tr/c.</a:t>
            </a:r>
            <a:endParaRPr lang="en-US" sz="1800">
              <a:solidFill>
                <a:srgbClr val="00B050"/>
              </a:solidFill>
              <a:latin typeface="Calibri" panose="020F0502020204030204" pitchFamily="34" charset="0"/>
              <a:cs typeface="Calibri" panose="020F0502020204030204" pitchFamily="34" charset="0"/>
            </a:endParaRPr>
          </a:p>
          <a:p>
            <a:pPr lvl="1">
              <a:lnSpc>
                <a:spcPct val="100000"/>
              </a:lnSpc>
              <a:spcBef>
                <a:spcPts val="600"/>
              </a:spcBef>
            </a:pPr>
            <a:r>
              <a:rPr lang="en-US" sz="1800">
                <a:solidFill>
                  <a:srgbClr val="00B050"/>
                </a:solidFill>
                <a:latin typeface="Calibri" panose="020F0502020204030204" pitchFamily="34" charset="0"/>
                <a:cs typeface="Calibri" panose="020F0502020204030204" pitchFamily="34" charset="0"/>
              </a:rPr>
              <a:t>11-13: dậy thì, dễ có bệnh lý tự miễn, dễ </a:t>
            </a:r>
            <a:r>
              <a:rPr lang="vi-VN" sz="1800">
                <a:solidFill>
                  <a:srgbClr val="00B050"/>
                </a:solidFill>
                <a:latin typeface="Calibri" panose="020F0502020204030204" pitchFamily="34" charset="0"/>
                <a:cs typeface="Calibri" panose="020F0502020204030204" pitchFamily="34" charset="0"/>
              </a:rPr>
              <a:t>RL </a:t>
            </a:r>
            <a:r>
              <a:rPr lang="en-US" sz="1800">
                <a:solidFill>
                  <a:srgbClr val="00B050"/>
                </a:solidFill>
                <a:latin typeface="Calibri" panose="020F0502020204030204" pitchFamily="34" charset="0"/>
                <a:cs typeface="Calibri" panose="020F0502020204030204" pitchFamily="34" charset="0"/>
              </a:rPr>
              <a:t>tâm lý; tuổi này hormone tiết ra mạnh mẽ, trong đó có hormone làm tăng ĐH (GH, tuyến giáp…) và có hiện tượng đề kháng insulin.</a:t>
            </a:r>
            <a:endParaRPr lang="en-US" altLang="en-US" sz="2800">
              <a:solidFill>
                <a:srgbClr val="00B050"/>
              </a:solidFill>
              <a:latin typeface="Calibri" panose="020F0502020204030204" pitchFamily="34" charset="0"/>
              <a:cs typeface="Calibri" panose="020F0502020204030204" pitchFamily="34" charset="0"/>
            </a:endParaRPr>
          </a:p>
          <a:p>
            <a:pPr eaLnBrk="1" hangingPunct="1">
              <a:lnSpc>
                <a:spcPct val="100000"/>
              </a:lnSpc>
              <a:spcBef>
                <a:spcPts val="600"/>
              </a:spcBef>
            </a:pPr>
            <a:r>
              <a:rPr lang="en-US" altLang="en-US" sz="2800">
                <a:latin typeface="Calibri" panose="020F0502020204030204" pitchFamily="34" charset="0"/>
                <a:cs typeface="Calibri" panose="020F0502020204030204" pitchFamily="34" charset="0"/>
              </a:rPr>
              <a:t>Sơ sinh: &lt; 0,3%.</a:t>
            </a:r>
            <a:r>
              <a:rPr lang="en-US"/>
              <a:t> </a:t>
            </a:r>
            <a:r>
              <a:rPr lang="en-US" sz="1800">
                <a:solidFill>
                  <a:srgbClr val="00B050"/>
                </a:solidFill>
                <a:latin typeface="Calibri" panose="020F0502020204030204" pitchFamily="34" charset="0"/>
                <a:cs typeface="Calibri" panose="020F0502020204030204" pitchFamily="34" charset="0"/>
              </a:rPr>
              <a:t>nếu có, thường là do đột biến gen (gọi là </a:t>
            </a:r>
            <a:r>
              <a:rPr lang="en-US" sz="1800" b="1">
                <a:solidFill>
                  <a:srgbClr val="00B050"/>
                </a:solidFill>
                <a:latin typeface="Calibri" panose="020F0502020204030204" pitchFamily="34" charset="0"/>
                <a:cs typeface="Calibri" panose="020F0502020204030204" pitchFamily="34" charset="0"/>
              </a:rPr>
              <a:t>ĐTĐ sơ sinh</a:t>
            </a:r>
            <a:r>
              <a:rPr lang="en-US" sz="1800">
                <a:solidFill>
                  <a:srgbClr val="00B050"/>
                </a:solidFill>
                <a:latin typeface="Calibri" panose="020F0502020204030204" pitchFamily="34" charset="0"/>
                <a:cs typeface="Calibri" panose="020F0502020204030204" pitchFamily="34" charset="0"/>
              </a:rPr>
              <a:t>: khởi phát dưới 6 tháng tuổi), các bệnh lý bẩm sinh (thiểu sản tụy). Còn mẹ mà có ĐTĐ thai kì thì con sinh ra thường là con to, nguy cơ hạ đường huyết sau sinh.</a:t>
            </a:r>
            <a:endParaRPr lang="en-US">
              <a:solidFill>
                <a:srgbClr val="00B050"/>
              </a:solidFill>
              <a:latin typeface="Calibri" panose="020F0502020204030204" pitchFamily="34" charset="0"/>
              <a:cs typeface="Calibri" panose="020F0502020204030204" pitchFamily="34" charset="0"/>
            </a:endParaRPr>
          </a:p>
        </p:txBody>
      </p:sp>
      <p:grpSp>
        <p:nvGrpSpPr>
          <p:cNvPr id="15365" name="Group 4">
            <a:extLst>
              <a:ext uri="{FF2B5EF4-FFF2-40B4-BE49-F238E27FC236}">
                <a16:creationId xmlns:a16="http://schemas.microsoft.com/office/drawing/2014/main" id="{B349BF6C-33E4-4111-8624-504EA5DCDDAB}"/>
              </a:ext>
            </a:extLst>
          </p:cNvPr>
          <p:cNvGrpSpPr>
            <a:grpSpLocks/>
          </p:cNvGrpSpPr>
          <p:nvPr/>
        </p:nvGrpSpPr>
        <p:grpSpPr bwMode="auto">
          <a:xfrm>
            <a:off x="-38100" y="1219200"/>
            <a:ext cx="9182100" cy="609600"/>
            <a:chOff x="413" y="960"/>
            <a:chExt cx="4615" cy="337"/>
          </a:xfrm>
        </p:grpSpPr>
        <p:grpSp>
          <p:nvGrpSpPr>
            <p:cNvPr id="15366" name="Group 5">
              <a:extLst>
                <a:ext uri="{FF2B5EF4-FFF2-40B4-BE49-F238E27FC236}">
                  <a16:creationId xmlns:a16="http://schemas.microsoft.com/office/drawing/2014/main" id="{FE10D6B9-2A36-4C33-A062-5BDAA8B59DEE}"/>
                </a:ext>
              </a:extLst>
            </p:cNvPr>
            <p:cNvGrpSpPr>
              <a:grpSpLocks/>
            </p:cNvGrpSpPr>
            <p:nvPr/>
          </p:nvGrpSpPr>
          <p:grpSpPr bwMode="auto">
            <a:xfrm>
              <a:off x="474" y="960"/>
              <a:ext cx="4554" cy="319"/>
              <a:chOff x="518" y="626"/>
              <a:chExt cx="4554" cy="319"/>
            </a:xfrm>
          </p:grpSpPr>
          <p:grpSp>
            <p:nvGrpSpPr>
              <p:cNvPr id="15368" name="Group 6">
                <a:extLst>
                  <a:ext uri="{FF2B5EF4-FFF2-40B4-BE49-F238E27FC236}">
                    <a16:creationId xmlns:a16="http://schemas.microsoft.com/office/drawing/2014/main" id="{43923320-1E3E-428E-8DAD-AFC7DF7E04A9}"/>
                  </a:ext>
                </a:extLst>
              </p:cNvPr>
              <p:cNvGrpSpPr>
                <a:grpSpLocks/>
              </p:cNvGrpSpPr>
              <p:nvPr/>
            </p:nvGrpSpPr>
            <p:grpSpPr bwMode="auto">
              <a:xfrm>
                <a:off x="602" y="762"/>
                <a:ext cx="4470" cy="183"/>
                <a:chOff x="602" y="762"/>
                <a:chExt cx="4470" cy="183"/>
              </a:xfrm>
            </p:grpSpPr>
            <p:grpSp>
              <p:nvGrpSpPr>
                <p:cNvPr id="15370" name="Group 7">
                  <a:extLst>
                    <a:ext uri="{FF2B5EF4-FFF2-40B4-BE49-F238E27FC236}">
                      <a16:creationId xmlns:a16="http://schemas.microsoft.com/office/drawing/2014/main" id="{11B27EE8-A8A7-4D61-89A3-3D3D8FFE115C}"/>
                    </a:ext>
                  </a:extLst>
                </p:cNvPr>
                <p:cNvGrpSpPr>
                  <a:grpSpLocks/>
                </p:cNvGrpSpPr>
                <p:nvPr/>
              </p:nvGrpSpPr>
              <p:grpSpPr bwMode="auto">
                <a:xfrm>
                  <a:off x="650" y="762"/>
                  <a:ext cx="4422" cy="69"/>
                  <a:chOff x="650" y="762"/>
                  <a:chExt cx="4422" cy="69"/>
                </a:xfrm>
              </p:grpSpPr>
              <p:sp>
                <p:nvSpPr>
                  <p:cNvPr id="15374" name="Rectangle 8">
                    <a:extLst>
                      <a:ext uri="{FF2B5EF4-FFF2-40B4-BE49-F238E27FC236}">
                        <a16:creationId xmlns:a16="http://schemas.microsoft.com/office/drawing/2014/main" id="{43D5DEBE-E1D4-4C37-AF4B-DF6702AECF14}"/>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15375" name="Rectangle 9">
                    <a:extLst>
                      <a:ext uri="{FF2B5EF4-FFF2-40B4-BE49-F238E27FC236}">
                        <a16:creationId xmlns:a16="http://schemas.microsoft.com/office/drawing/2014/main" id="{F84BD3EA-B93B-498E-B9C3-689460015BED}"/>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15371" name="Group 10">
                  <a:extLst>
                    <a:ext uri="{FF2B5EF4-FFF2-40B4-BE49-F238E27FC236}">
                      <a16:creationId xmlns:a16="http://schemas.microsoft.com/office/drawing/2014/main" id="{C7E03C4D-8A96-4F9B-8B3C-DE9BC79EBAB9}"/>
                    </a:ext>
                  </a:extLst>
                </p:cNvPr>
                <p:cNvGrpSpPr>
                  <a:grpSpLocks/>
                </p:cNvGrpSpPr>
                <p:nvPr/>
              </p:nvGrpSpPr>
              <p:grpSpPr bwMode="auto">
                <a:xfrm>
                  <a:off x="602" y="772"/>
                  <a:ext cx="4466" cy="173"/>
                  <a:chOff x="602" y="772"/>
                  <a:chExt cx="4466" cy="173"/>
                </a:xfrm>
              </p:grpSpPr>
              <p:sp>
                <p:nvSpPr>
                  <p:cNvPr id="15372" name="Rectangle 11">
                    <a:extLst>
                      <a:ext uri="{FF2B5EF4-FFF2-40B4-BE49-F238E27FC236}">
                        <a16:creationId xmlns:a16="http://schemas.microsoft.com/office/drawing/2014/main" id="{52DA93CA-6F96-4354-9C26-29E9476788BF}"/>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15373" name="Picture 12" descr="gold_bar">
                    <a:extLst>
                      <a:ext uri="{FF2B5EF4-FFF2-40B4-BE49-F238E27FC236}">
                        <a16:creationId xmlns:a16="http://schemas.microsoft.com/office/drawing/2014/main" id="{97F3343B-7A4C-4707-A370-DAF23086F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5369" name="Picture 13" descr="forest">
                <a:extLst>
                  <a:ext uri="{FF2B5EF4-FFF2-40B4-BE49-F238E27FC236}">
                    <a16:creationId xmlns:a16="http://schemas.microsoft.com/office/drawing/2014/main" id="{A4F55C79-3028-4421-844C-B5AF21AA3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367" name="Picture 14" descr="BD10265_">
              <a:extLst>
                <a:ext uri="{FF2B5EF4-FFF2-40B4-BE49-F238E27FC236}">
                  <a16:creationId xmlns:a16="http://schemas.microsoft.com/office/drawing/2014/main" id="{A79C242D-AAED-4DCC-9E35-DDB217386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3F43863-0B38-4FCB-9BA1-39BC82C4C724}"/>
              </a:ext>
            </a:extLst>
          </p:cNvPr>
          <p:cNvSpPr>
            <a:spLocks noGrp="1" noChangeArrowheads="1"/>
          </p:cNvSpPr>
          <p:nvPr>
            <p:ph type="title"/>
          </p:nvPr>
        </p:nvSpPr>
        <p:spPr>
          <a:xfrm>
            <a:off x="1608502" y="339739"/>
            <a:ext cx="6509657" cy="132715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ĐẠI CƯƠNG</a:t>
            </a:r>
          </a:p>
        </p:txBody>
      </p:sp>
      <p:grpSp>
        <p:nvGrpSpPr>
          <p:cNvPr id="17412" name="Group 4">
            <a:extLst>
              <a:ext uri="{FF2B5EF4-FFF2-40B4-BE49-F238E27FC236}">
                <a16:creationId xmlns:a16="http://schemas.microsoft.com/office/drawing/2014/main" id="{50B9F0B8-C60E-41B2-BABA-89B6BA40CEF8}"/>
              </a:ext>
            </a:extLst>
          </p:cNvPr>
          <p:cNvGrpSpPr>
            <a:grpSpLocks/>
          </p:cNvGrpSpPr>
          <p:nvPr/>
        </p:nvGrpSpPr>
        <p:grpSpPr bwMode="auto">
          <a:xfrm>
            <a:off x="-38100" y="1219200"/>
            <a:ext cx="9182100" cy="609600"/>
            <a:chOff x="413" y="960"/>
            <a:chExt cx="4615" cy="337"/>
          </a:xfrm>
        </p:grpSpPr>
        <p:grpSp>
          <p:nvGrpSpPr>
            <p:cNvPr id="17414" name="Group 5">
              <a:extLst>
                <a:ext uri="{FF2B5EF4-FFF2-40B4-BE49-F238E27FC236}">
                  <a16:creationId xmlns:a16="http://schemas.microsoft.com/office/drawing/2014/main" id="{DFCB0377-9A38-4FF6-B59C-23D26F6AAE50}"/>
                </a:ext>
              </a:extLst>
            </p:cNvPr>
            <p:cNvGrpSpPr>
              <a:grpSpLocks/>
            </p:cNvGrpSpPr>
            <p:nvPr/>
          </p:nvGrpSpPr>
          <p:grpSpPr bwMode="auto">
            <a:xfrm>
              <a:off x="474" y="960"/>
              <a:ext cx="4554" cy="319"/>
              <a:chOff x="518" y="626"/>
              <a:chExt cx="4554" cy="319"/>
            </a:xfrm>
          </p:grpSpPr>
          <p:grpSp>
            <p:nvGrpSpPr>
              <p:cNvPr id="17416" name="Group 6">
                <a:extLst>
                  <a:ext uri="{FF2B5EF4-FFF2-40B4-BE49-F238E27FC236}">
                    <a16:creationId xmlns:a16="http://schemas.microsoft.com/office/drawing/2014/main" id="{01265102-3CFC-4B92-9025-DCA3956B6DE8}"/>
                  </a:ext>
                </a:extLst>
              </p:cNvPr>
              <p:cNvGrpSpPr>
                <a:grpSpLocks/>
              </p:cNvGrpSpPr>
              <p:nvPr/>
            </p:nvGrpSpPr>
            <p:grpSpPr bwMode="auto">
              <a:xfrm>
                <a:off x="602" y="762"/>
                <a:ext cx="4470" cy="183"/>
                <a:chOff x="602" y="762"/>
                <a:chExt cx="4470" cy="183"/>
              </a:xfrm>
            </p:grpSpPr>
            <p:grpSp>
              <p:nvGrpSpPr>
                <p:cNvPr id="17418" name="Group 7">
                  <a:extLst>
                    <a:ext uri="{FF2B5EF4-FFF2-40B4-BE49-F238E27FC236}">
                      <a16:creationId xmlns:a16="http://schemas.microsoft.com/office/drawing/2014/main" id="{8B03C935-E58E-41B7-BEB2-02A6CE047E32}"/>
                    </a:ext>
                  </a:extLst>
                </p:cNvPr>
                <p:cNvGrpSpPr>
                  <a:grpSpLocks/>
                </p:cNvGrpSpPr>
                <p:nvPr/>
              </p:nvGrpSpPr>
              <p:grpSpPr bwMode="auto">
                <a:xfrm>
                  <a:off x="650" y="762"/>
                  <a:ext cx="4422" cy="69"/>
                  <a:chOff x="650" y="762"/>
                  <a:chExt cx="4422" cy="69"/>
                </a:xfrm>
              </p:grpSpPr>
              <p:sp>
                <p:nvSpPr>
                  <p:cNvPr id="17422" name="Rectangle 8">
                    <a:extLst>
                      <a:ext uri="{FF2B5EF4-FFF2-40B4-BE49-F238E27FC236}">
                        <a16:creationId xmlns:a16="http://schemas.microsoft.com/office/drawing/2014/main" id="{40421AED-3871-40E5-9E27-309E964AE095}"/>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17423" name="Rectangle 9">
                    <a:extLst>
                      <a:ext uri="{FF2B5EF4-FFF2-40B4-BE49-F238E27FC236}">
                        <a16:creationId xmlns:a16="http://schemas.microsoft.com/office/drawing/2014/main" id="{B4A51E1E-94AF-462F-B02B-512CFF4A4C3E}"/>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17419" name="Group 10">
                  <a:extLst>
                    <a:ext uri="{FF2B5EF4-FFF2-40B4-BE49-F238E27FC236}">
                      <a16:creationId xmlns:a16="http://schemas.microsoft.com/office/drawing/2014/main" id="{0F47FA11-F1CB-4C3B-BDDB-5E28C5060B8F}"/>
                    </a:ext>
                  </a:extLst>
                </p:cNvPr>
                <p:cNvGrpSpPr>
                  <a:grpSpLocks/>
                </p:cNvGrpSpPr>
                <p:nvPr/>
              </p:nvGrpSpPr>
              <p:grpSpPr bwMode="auto">
                <a:xfrm>
                  <a:off x="602" y="772"/>
                  <a:ext cx="4466" cy="173"/>
                  <a:chOff x="602" y="772"/>
                  <a:chExt cx="4466" cy="173"/>
                </a:xfrm>
              </p:grpSpPr>
              <p:sp>
                <p:nvSpPr>
                  <p:cNvPr id="17420" name="Rectangle 11">
                    <a:extLst>
                      <a:ext uri="{FF2B5EF4-FFF2-40B4-BE49-F238E27FC236}">
                        <a16:creationId xmlns:a16="http://schemas.microsoft.com/office/drawing/2014/main" id="{8708B0C3-A963-455C-A0CC-F3A8423F55C6}"/>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17421" name="Picture 12" descr="gold_bar">
                    <a:extLst>
                      <a:ext uri="{FF2B5EF4-FFF2-40B4-BE49-F238E27FC236}">
                        <a16:creationId xmlns:a16="http://schemas.microsoft.com/office/drawing/2014/main" id="{78C6E474-5196-414A-8543-B86A4A8BF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7417" name="Picture 13" descr="forest">
                <a:extLst>
                  <a:ext uri="{FF2B5EF4-FFF2-40B4-BE49-F238E27FC236}">
                    <a16:creationId xmlns:a16="http://schemas.microsoft.com/office/drawing/2014/main" id="{8D0455A3-73F7-42F5-B69C-C7B11FFF2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415" name="Picture 14" descr="BD10265_">
              <a:extLst>
                <a:ext uri="{FF2B5EF4-FFF2-40B4-BE49-F238E27FC236}">
                  <a16:creationId xmlns:a16="http://schemas.microsoft.com/office/drawing/2014/main" id="{A1920865-A021-4681-B988-5F6E2B398B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413" name="Picture 1">
            <a:extLst>
              <a:ext uri="{FF2B5EF4-FFF2-40B4-BE49-F238E27FC236}">
                <a16:creationId xmlns:a16="http://schemas.microsoft.com/office/drawing/2014/main" id="{F5E9292E-5810-468F-A2F0-DD22256504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08932"/>
            <a:ext cx="617061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5E8DF67-2D2A-457D-B863-9482B0299BBA}"/>
              </a:ext>
            </a:extLst>
          </p:cNvPr>
          <p:cNvSpPr/>
          <p:nvPr/>
        </p:nvSpPr>
        <p:spPr>
          <a:xfrm>
            <a:off x="3572540" y="1673235"/>
            <a:ext cx="5559522" cy="492122"/>
          </a:xfrm>
          <a:prstGeom prst="rect">
            <a:avLst/>
          </a:prstGeom>
        </p:spPr>
        <p:txBody>
          <a:bodyPr wrap="square">
            <a:spAutoFit/>
          </a:bodyPr>
          <a:lstStyle/>
          <a:p>
            <a:pPr marR="0" lvl="0" algn="just">
              <a:lnSpc>
                <a:spcPct val="115000"/>
              </a:lnSpc>
              <a:spcBef>
                <a:spcPts val="0"/>
              </a:spcBef>
              <a:spcAft>
                <a:spcPts val="0"/>
              </a:spcAft>
              <a:buSzPts val="1200"/>
            </a:pPr>
            <a:r>
              <a:rPr lang="vi-VN" sz="2400">
                <a:solidFill>
                  <a:srgbClr val="00B05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Insulin tác động chủ yếu ở mô mỡ, gan, cơ</a:t>
            </a:r>
            <a:endParaRPr lang="en-US" sz="2400">
              <a:solidFill>
                <a:srgbClr val="00B05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8AC3E4-A1BC-4EAE-B1E8-BE3FD39AA3DC}"/>
              </a:ext>
            </a:extLst>
          </p:cNvPr>
          <p:cNvSpPr>
            <a:spLocks noGrp="1" noChangeArrowheads="1"/>
          </p:cNvSpPr>
          <p:nvPr>
            <p:ph type="title"/>
          </p:nvPr>
        </p:nvSpPr>
        <p:spPr>
          <a:xfrm>
            <a:off x="457200" y="0"/>
            <a:ext cx="8229600" cy="138430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ĐẠI CƯƠNG </a:t>
            </a:r>
          </a:p>
        </p:txBody>
      </p:sp>
      <p:sp>
        <p:nvSpPr>
          <p:cNvPr id="19459" name="Rectangle 3">
            <a:extLst>
              <a:ext uri="{FF2B5EF4-FFF2-40B4-BE49-F238E27FC236}">
                <a16:creationId xmlns:a16="http://schemas.microsoft.com/office/drawing/2014/main" id="{7E0679B3-E1BA-4DB5-A8AA-A064B168431E}"/>
              </a:ext>
            </a:extLst>
          </p:cNvPr>
          <p:cNvSpPr>
            <a:spLocks noGrp="1" noChangeArrowheads="1"/>
          </p:cNvSpPr>
          <p:nvPr>
            <p:ph idx="1"/>
          </p:nvPr>
        </p:nvSpPr>
        <p:spPr>
          <a:xfrm>
            <a:off x="250395" y="1361425"/>
            <a:ext cx="8786165" cy="5368984"/>
          </a:xfrm>
        </p:spPr>
        <p:txBody>
          <a:bodyPr/>
          <a:lstStyle/>
          <a:p>
            <a:pPr eaLnBrk="1" hangingPunct="1">
              <a:lnSpc>
                <a:spcPct val="100000"/>
              </a:lnSpc>
              <a:buFontTx/>
              <a:buNone/>
            </a:pPr>
            <a:r>
              <a:rPr lang="en-US" altLang="en-US" sz="2800" b="1" i="1" u="sng">
                <a:solidFill>
                  <a:srgbClr val="C00000"/>
                </a:solidFill>
                <a:latin typeface="Calibri" panose="020F0502020204030204" pitchFamily="34" charset="0"/>
                <a:cs typeface="Calibri" panose="020F0502020204030204" pitchFamily="34" charset="0"/>
              </a:rPr>
              <a:t>Tác dụng của Insulin</a:t>
            </a:r>
          </a:p>
          <a:p>
            <a:pPr eaLnBrk="1" hangingPunct="1">
              <a:lnSpc>
                <a:spcPct val="100000"/>
              </a:lnSpc>
            </a:pPr>
            <a:r>
              <a:rPr lang="en-US" altLang="en-US" sz="2800">
                <a:solidFill>
                  <a:srgbClr val="C00000"/>
                </a:solidFill>
                <a:latin typeface="Calibri" panose="020F0502020204030204" pitchFamily="34" charset="0"/>
                <a:cs typeface="Calibri" panose="020F0502020204030204" pitchFamily="34" charset="0"/>
              </a:rPr>
              <a:t>Biến dưỡng glucid để ↓glucose máu</a:t>
            </a:r>
            <a:r>
              <a:rPr lang="en-US" altLang="en-US" sz="2800">
                <a:solidFill>
                  <a:srgbClr val="C00000"/>
                </a:solidFill>
                <a:latin typeface="Calibri" panose="020F0502020204030204" pitchFamily="34" charset="0"/>
              </a:rPr>
              <a:t>:</a:t>
            </a:r>
          </a:p>
          <a:p>
            <a:pPr lvl="1" eaLnBrk="1" hangingPunct="1">
              <a:lnSpc>
                <a:spcPct val="100000"/>
              </a:lnSpc>
            </a:pPr>
            <a:r>
              <a:rPr lang="en-US" altLang="en-US" sz="2800">
                <a:latin typeface="Calibri" panose="020F0502020204030204" pitchFamily="34" charset="0"/>
              </a:rPr>
              <a:t>Tăng tiêu dùng: ↑ vận chuyển glucose vào tế bào, ↑oxy hoá G ở mô, ↑ chuyển G thành acide béo ở gan, ↑dự trữ glycogen ở gan và cơ.</a:t>
            </a:r>
          </a:p>
          <a:p>
            <a:pPr lvl="1" eaLnBrk="1" hangingPunct="1">
              <a:lnSpc>
                <a:spcPct val="100000"/>
              </a:lnSpc>
            </a:pPr>
            <a:r>
              <a:rPr lang="en-US" altLang="en-US" sz="2800">
                <a:latin typeface="Calibri" panose="020F0502020204030204" pitchFamily="34" charset="0"/>
              </a:rPr>
              <a:t>Giảm </a:t>
            </a:r>
            <a:r>
              <a:rPr lang="vi-VN" altLang="en-US" sz="2800">
                <a:latin typeface="Calibri" panose="020F0502020204030204" pitchFamily="34" charset="0"/>
              </a:rPr>
              <a:t>sx</a:t>
            </a:r>
            <a:r>
              <a:rPr lang="en-US" altLang="en-US" sz="2800">
                <a:latin typeface="Calibri" panose="020F0502020204030204" pitchFamily="34" charset="0"/>
              </a:rPr>
              <a:t>: ↓ tạo đường mới, ↓ chuyển glycogen thành G ở gan.</a:t>
            </a:r>
          </a:p>
          <a:p>
            <a:pPr eaLnBrk="1" hangingPunct="1">
              <a:lnSpc>
                <a:spcPct val="100000"/>
              </a:lnSpc>
            </a:pPr>
            <a:r>
              <a:rPr lang="en-US" altLang="en-US" sz="2800">
                <a:solidFill>
                  <a:srgbClr val="C00000"/>
                </a:solidFill>
                <a:latin typeface="Calibri" panose="020F0502020204030204" pitchFamily="34" charset="0"/>
                <a:cs typeface="Calibri" panose="020F0502020204030204" pitchFamily="34" charset="0"/>
              </a:rPr>
              <a:t>Biến dưỡng lipid</a:t>
            </a:r>
            <a:r>
              <a:rPr lang="en-US" altLang="en-US" sz="2800">
                <a:latin typeface="Calibri" panose="020F0502020204030204" pitchFamily="34" charset="0"/>
                <a:cs typeface="Calibri" panose="020F0502020204030204" pitchFamily="34" charset="0"/>
              </a:rPr>
              <a:t>: ứ</a:t>
            </a:r>
            <a:r>
              <a:rPr lang="en-US" altLang="en-US" sz="2800">
                <a:latin typeface="Calibri" panose="020F0502020204030204" pitchFamily="34" charset="0"/>
              </a:rPr>
              <a:t>c chế Lipase</a:t>
            </a:r>
            <a:r>
              <a:rPr lang="vi-VN" altLang="en-US" sz="2800">
                <a:latin typeface="Calibri" panose="020F0502020204030204" pitchFamily="34" charset="0"/>
              </a:rPr>
              <a:t> →</a:t>
            </a:r>
            <a:r>
              <a:rPr lang="en-US" altLang="en-US" sz="2800">
                <a:latin typeface="Calibri" panose="020F0502020204030204" pitchFamily="34" charset="0"/>
              </a:rPr>
              <a:t>↑ tổng hợp FA ở gan và TG ở tế bào mỡ</a:t>
            </a:r>
          </a:p>
          <a:p>
            <a:pPr eaLnBrk="1" hangingPunct="1">
              <a:lnSpc>
                <a:spcPct val="100000"/>
              </a:lnSpc>
            </a:pPr>
            <a:r>
              <a:rPr lang="en-US" altLang="en-US" sz="2800">
                <a:solidFill>
                  <a:srgbClr val="C00000"/>
                </a:solidFill>
                <a:latin typeface="Calibri" panose="020F0502020204030204" pitchFamily="34" charset="0"/>
                <a:cs typeface="Calibri" panose="020F0502020204030204" pitchFamily="34" charset="0"/>
              </a:rPr>
              <a:t>Biến dưỡng protid:</a:t>
            </a:r>
            <a:r>
              <a:rPr lang="en-US" altLang="en-US" sz="2800">
                <a:latin typeface="Calibri" panose="020F0502020204030204" pitchFamily="34" charset="0"/>
              </a:rPr>
              <a:t>↑ tổng hợp protein</a:t>
            </a:r>
          </a:p>
          <a:p>
            <a:pPr eaLnBrk="1" hangingPunct="1">
              <a:lnSpc>
                <a:spcPct val="100000"/>
              </a:lnSpc>
            </a:pPr>
            <a:r>
              <a:rPr lang="en-US" altLang="en-US" sz="2800">
                <a:solidFill>
                  <a:srgbClr val="C00000"/>
                </a:solidFill>
                <a:latin typeface="Calibri" panose="020F0502020204030204" pitchFamily="34" charset="0"/>
                <a:cs typeface="Calibri" panose="020F0502020204030204" pitchFamily="34" charset="0"/>
              </a:rPr>
              <a:t>Tăng vận chuyển Kali vào trong tế bào</a:t>
            </a:r>
          </a:p>
        </p:txBody>
      </p:sp>
      <p:grpSp>
        <p:nvGrpSpPr>
          <p:cNvPr id="19461" name="Group 4">
            <a:extLst>
              <a:ext uri="{FF2B5EF4-FFF2-40B4-BE49-F238E27FC236}">
                <a16:creationId xmlns:a16="http://schemas.microsoft.com/office/drawing/2014/main" id="{D5CC1DA4-D325-4CA9-9590-DF5ABC02E9E6}"/>
              </a:ext>
            </a:extLst>
          </p:cNvPr>
          <p:cNvGrpSpPr>
            <a:grpSpLocks/>
          </p:cNvGrpSpPr>
          <p:nvPr/>
        </p:nvGrpSpPr>
        <p:grpSpPr bwMode="auto">
          <a:xfrm>
            <a:off x="-38100" y="990600"/>
            <a:ext cx="9182100" cy="609600"/>
            <a:chOff x="413" y="960"/>
            <a:chExt cx="4615" cy="337"/>
          </a:xfrm>
        </p:grpSpPr>
        <p:grpSp>
          <p:nvGrpSpPr>
            <p:cNvPr id="19462" name="Group 5">
              <a:extLst>
                <a:ext uri="{FF2B5EF4-FFF2-40B4-BE49-F238E27FC236}">
                  <a16:creationId xmlns:a16="http://schemas.microsoft.com/office/drawing/2014/main" id="{509ED241-ECB5-401D-8296-23C9D1669577}"/>
                </a:ext>
              </a:extLst>
            </p:cNvPr>
            <p:cNvGrpSpPr>
              <a:grpSpLocks/>
            </p:cNvGrpSpPr>
            <p:nvPr/>
          </p:nvGrpSpPr>
          <p:grpSpPr bwMode="auto">
            <a:xfrm>
              <a:off x="474" y="960"/>
              <a:ext cx="4554" cy="319"/>
              <a:chOff x="518" y="626"/>
              <a:chExt cx="4554" cy="319"/>
            </a:xfrm>
          </p:grpSpPr>
          <p:grpSp>
            <p:nvGrpSpPr>
              <p:cNvPr id="19464" name="Group 6">
                <a:extLst>
                  <a:ext uri="{FF2B5EF4-FFF2-40B4-BE49-F238E27FC236}">
                    <a16:creationId xmlns:a16="http://schemas.microsoft.com/office/drawing/2014/main" id="{05A132E6-F52B-4C36-ADAC-B08EA278D9EC}"/>
                  </a:ext>
                </a:extLst>
              </p:cNvPr>
              <p:cNvGrpSpPr>
                <a:grpSpLocks/>
              </p:cNvGrpSpPr>
              <p:nvPr/>
            </p:nvGrpSpPr>
            <p:grpSpPr bwMode="auto">
              <a:xfrm>
                <a:off x="602" y="762"/>
                <a:ext cx="4470" cy="183"/>
                <a:chOff x="602" y="762"/>
                <a:chExt cx="4470" cy="183"/>
              </a:xfrm>
            </p:grpSpPr>
            <p:grpSp>
              <p:nvGrpSpPr>
                <p:cNvPr id="19466" name="Group 7">
                  <a:extLst>
                    <a:ext uri="{FF2B5EF4-FFF2-40B4-BE49-F238E27FC236}">
                      <a16:creationId xmlns:a16="http://schemas.microsoft.com/office/drawing/2014/main" id="{D0ED6278-6592-41AC-A32E-17DF7E4414E7}"/>
                    </a:ext>
                  </a:extLst>
                </p:cNvPr>
                <p:cNvGrpSpPr>
                  <a:grpSpLocks/>
                </p:cNvGrpSpPr>
                <p:nvPr/>
              </p:nvGrpSpPr>
              <p:grpSpPr bwMode="auto">
                <a:xfrm>
                  <a:off x="650" y="762"/>
                  <a:ext cx="4422" cy="69"/>
                  <a:chOff x="650" y="762"/>
                  <a:chExt cx="4422" cy="69"/>
                </a:xfrm>
              </p:grpSpPr>
              <p:sp>
                <p:nvSpPr>
                  <p:cNvPr id="19470" name="Rectangle 8">
                    <a:extLst>
                      <a:ext uri="{FF2B5EF4-FFF2-40B4-BE49-F238E27FC236}">
                        <a16:creationId xmlns:a16="http://schemas.microsoft.com/office/drawing/2014/main" id="{0F3FD267-6549-4881-9ED1-526ED02342BC}"/>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19471" name="Rectangle 9">
                    <a:extLst>
                      <a:ext uri="{FF2B5EF4-FFF2-40B4-BE49-F238E27FC236}">
                        <a16:creationId xmlns:a16="http://schemas.microsoft.com/office/drawing/2014/main" id="{036A0210-26FA-41FD-936B-D92E3D173818}"/>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19467" name="Group 10">
                  <a:extLst>
                    <a:ext uri="{FF2B5EF4-FFF2-40B4-BE49-F238E27FC236}">
                      <a16:creationId xmlns:a16="http://schemas.microsoft.com/office/drawing/2014/main" id="{1463FC88-C20E-472C-AA04-A26BFB1E456F}"/>
                    </a:ext>
                  </a:extLst>
                </p:cNvPr>
                <p:cNvGrpSpPr>
                  <a:grpSpLocks/>
                </p:cNvGrpSpPr>
                <p:nvPr/>
              </p:nvGrpSpPr>
              <p:grpSpPr bwMode="auto">
                <a:xfrm>
                  <a:off x="602" y="772"/>
                  <a:ext cx="4466" cy="173"/>
                  <a:chOff x="602" y="772"/>
                  <a:chExt cx="4466" cy="173"/>
                </a:xfrm>
              </p:grpSpPr>
              <p:sp>
                <p:nvSpPr>
                  <p:cNvPr id="19468" name="Rectangle 11">
                    <a:extLst>
                      <a:ext uri="{FF2B5EF4-FFF2-40B4-BE49-F238E27FC236}">
                        <a16:creationId xmlns:a16="http://schemas.microsoft.com/office/drawing/2014/main" id="{BC249920-8A53-4AB1-8D2B-3A8474D88145}"/>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19469" name="Picture 12" descr="gold_bar">
                    <a:extLst>
                      <a:ext uri="{FF2B5EF4-FFF2-40B4-BE49-F238E27FC236}">
                        <a16:creationId xmlns:a16="http://schemas.microsoft.com/office/drawing/2014/main" id="{30B1CF43-42A4-4EFC-B79B-502AF0FE5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9465" name="Picture 13" descr="forest">
                <a:extLst>
                  <a:ext uri="{FF2B5EF4-FFF2-40B4-BE49-F238E27FC236}">
                    <a16:creationId xmlns:a16="http://schemas.microsoft.com/office/drawing/2014/main" id="{561017CC-3350-4F17-BA53-77E06CD36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463" name="Picture 14" descr="BD10265_">
              <a:extLst>
                <a:ext uri="{FF2B5EF4-FFF2-40B4-BE49-F238E27FC236}">
                  <a16:creationId xmlns:a16="http://schemas.microsoft.com/office/drawing/2014/main" id="{DE638F87-60CC-4B47-8D3F-F9302F1CA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F9C9297-D8BF-45C8-9175-78DE6E79C9C5}"/>
              </a:ext>
            </a:extLst>
          </p:cNvPr>
          <p:cNvSpPr>
            <a:spLocks noGrp="1" noChangeArrowheads="1"/>
          </p:cNvSpPr>
          <p:nvPr>
            <p:ph type="title"/>
          </p:nvPr>
        </p:nvSpPr>
        <p:spPr>
          <a:xfrm>
            <a:off x="457200" y="88332"/>
            <a:ext cx="8229600" cy="744104"/>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ĐẠI CƯƠNG </a:t>
            </a:r>
          </a:p>
        </p:txBody>
      </p:sp>
      <p:sp>
        <p:nvSpPr>
          <p:cNvPr id="21507" name="Rectangle 3">
            <a:extLst>
              <a:ext uri="{FF2B5EF4-FFF2-40B4-BE49-F238E27FC236}">
                <a16:creationId xmlns:a16="http://schemas.microsoft.com/office/drawing/2014/main" id="{0D4D3B57-9703-442A-9434-876446C659B8}"/>
              </a:ext>
            </a:extLst>
          </p:cNvPr>
          <p:cNvSpPr>
            <a:spLocks noGrp="1" noChangeArrowheads="1"/>
          </p:cNvSpPr>
          <p:nvPr>
            <p:ph idx="1"/>
          </p:nvPr>
        </p:nvSpPr>
        <p:spPr>
          <a:xfrm>
            <a:off x="83267" y="2135534"/>
            <a:ext cx="8824265" cy="4521442"/>
          </a:xfrm>
        </p:spPr>
        <p:txBody>
          <a:bodyPr/>
          <a:lstStyle/>
          <a:p>
            <a:pPr eaLnBrk="1" hangingPunct="1">
              <a:lnSpc>
                <a:spcPct val="150000"/>
              </a:lnSpc>
            </a:pPr>
            <a:r>
              <a:rPr lang="en-US" altLang="en-US" sz="2400" b="1">
                <a:solidFill>
                  <a:srgbClr val="C00000"/>
                </a:solidFill>
                <a:latin typeface="Calibri" panose="020F0502020204030204" pitchFamily="34" charset="0"/>
                <a:cs typeface="Calibri" panose="020F0502020204030204" pitchFamily="34" charset="0"/>
              </a:rPr>
              <a:t>Nhu cầu Insuline:</a:t>
            </a:r>
            <a:r>
              <a:rPr lang="en-US" altLang="en-US" sz="2400">
                <a:solidFill>
                  <a:srgbClr val="C00000"/>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phụ thuộc</a:t>
            </a:r>
          </a:p>
          <a:p>
            <a:pPr lvl="1" eaLnBrk="1" hangingPunct="1">
              <a:lnSpc>
                <a:spcPct val="150000"/>
              </a:lnSpc>
            </a:pPr>
            <a:r>
              <a:rPr lang="en-US" altLang="en-US" sz="2400">
                <a:latin typeface="Calibri" panose="020F0502020204030204" pitchFamily="34" charset="0"/>
                <a:cs typeface="Calibri" panose="020F0502020204030204" pitchFamily="34" charset="0"/>
              </a:rPr>
              <a:t>Cân nặng: 0,75 U/kg/ngày</a:t>
            </a:r>
            <a:r>
              <a:rPr lang="vi-VN" altLang="en-US" sz="2400">
                <a:latin typeface="Calibri" panose="020F0502020204030204" pitchFamily="34" charset="0"/>
                <a:cs typeface="Calibri" panose="020F0502020204030204" pitchFamily="34" charset="0"/>
              </a:rPr>
              <a:t> </a:t>
            </a:r>
            <a:r>
              <a:rPr lang="vi-VN" altLang="en-US" sz="2400">
                <a:solidFill>
                  <a:srgbClr val="00B050"/>
                </a:solidFill>
                <a:latin typeface="Calibri" panose="020F0502020204030204" pitchFamily="34" charset="0"/>
                <a:cs typeface="Calibri" panose="020F0502020204030204" pitchFamily="34" charset="0"/>
              </a:rPr>
              <a:t>→</a:t>
            </a:r>
            <a:r>
              <a:rPr lang="en-US">
                <a:solidFill>
                  <a:srgbClr val="00B050"/>
                </a:solidFill>
                <a:latin typeface="Calibri" panose="020F0502020204030204" pitchFamily="34" charset="0"/>
                <a:cs typeface="Calibri" panose="020F0502020204030204" pitchFamily="34" charset="0"/>
              </a:rPr>
              <a:t>người ốm thì liều ít hơn</a:t>
            </a:r>
            <a:endParaRPr lang="en-US" altLang="en-US" sz="2400">
              <a:solidFill>
                <a:srgbClr val="00B050"/>
              </a:solidFill>
              <a:latin typeface="Calibri" panose="020F0502020204030204" pitchFamily="34" charset="0"/>
              <a:cs typeface="Calibri" panose="020F0502020204030204" pitchFamily="34" charset="0"/>
            </a:endParaRPr>
          </a:p>
          <a:p>
            <a:pPr lvl="1" eaLnBrk="1" hangingPunct="1">
              <a:lnSpc>
                <a:spcPct val="150000"/>
              </a:lnSpc>
            </a:pPr>
            <a:r>
              <a:rPr lang="en-US" altLang="en-US" sz="2400">
                <a:latin typeface="Calibri" panose="020F0502020204030204" pitchFamily="34" charset="0"/>
                <a:cs typeface="Calibri" panose="020F0502020204030204" pitchFamily="34" charset="0"/>
              </a:rPr>
              <a:t>Dậy thì:</a:t>
            </a:r>
            <a:r>
              <a:rPr lang="vi-VN" altLang="en-US" sz="2400">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1 U/kg/ngày</a:t>
            </a:r>
            <a:r>
              <a:rPr lang="vi-VN" altLang="en-US" sz="2400">
                <a:latin typeface="Calibri" panose="020F0502020204030204" pitchFamily="34" charset="0"/>
                <a:cs typeface="Calibri" panose="020F0502020204030204" pitchFamily="34" charset="0"/>
              </a:rPr>
              <a:t> </a:t>
            </a:r>
            <a:r>
              <a:rPr lang="vi-VN">
                <a:solidFill>
                  <a:srgbClr val="00B050"/>
                </a:solidFill>
                <a:latin typeface="Calibri" panose="020F0502020204030204" pitchFamily="34" charset="0"/>
                <a:cs typeface="Calibri" panose="020F0502020204030204" pitchFamily="34" charset="0"/>
              </a:rPr>
              <a:t>(c</a:t>
            </a:r>
            <a:r>
              <a:rPr lang="en-US">
                <a:solidFill>
                  <a:srgbClr val="00B050"/>
                </a:solidFill>
                <a:latin typeface="Calibri" panose="020F0502020204030204" pitchFamily="34" charset="0"/>
                <a:cs typeface="Calibri" panose="020F0502020204030204" pitchFamily="34" charset="0"/>
              </a:rPr>
              <a:t>ó hiện tượng đề kháng insulin nên cần nhiều </a:t>
            </a:r>
            <a:r>
              <a:rPr lang="vi-VN">
                <a:solidFill>
                  <a:srgbClr val="00B050"/>
                </a:solidFill>
                <a:latin typeface="Calibri" panose="020F0502020204030204" pitchFamily="34" charset="0"/>
                <a:cs typeface="Calibri" panose="020F0502020204030204" pitchFamily="34" charset="0"/>
              </a:rPr>
              <a:t>hơn)</a:t>
            </a:r>
            <a:endParaRPr lang="en-US" altLang="en-US" sz="2400">
              <a:solidFill>
                <a:srgbClr val="00B050"/>
              </a:solidFill>
              <a:latin typeface="Calibri" panose="020F0502020204030204" pitchFamily="34" charset="0"/>
              <a:cs typeface="Calibri" panose="020F0502020204030204" pitchFamily="34" charset="0"/>
            </a:endParaRPr>
          </a:p>
          <a:p>
            <a:pPr lvl="1" eaLnBrk="1" hangingPunct="1">
              <a:lnSpc>
                <a:spcPct val="150000"/>
              </a:lnSpc>
            </a:pPr>
            <a:r>
              <a:rPr lang="en-US" altLang="en-US" sz="2400">
                <a:highlight>
                  <a:srgbClr val="FFFF00"/>
                </a:highlight>
                <a:latin typeface="Calibri" panose="020F0502020204030204" pitchFamily="34" charset="0"/>
                <a:cs typeface="Calibri" panose="020F0502020204030204" pitchFamily="34" charset="0"/>
              </a:rPr>
              <a:t>Thức ăn: 1-2 U/ 10g Glucose</a:t>
            </a:r>
          </a:p>
          <a:p>
            <a:pPr lvl="1" eaLnBrk="1" hangingPunct="1">
              <a:lnSpc>
                <a:spcPct val="150000"/>
              </a:lnSpc>
            </a:pPr>
            <a:r>
              <a:rPr lang="en-US" altLang="en-US" sz="2400">
                <a:latin typeface="Calibri" panose="020F0502020204030204" pitchFamily="34" charset="0"/>
                <a:cs typeface="Calibri" panose="020F0502020204030204" pitchFamily="34" charset="0"/>
              </a:rPr>
              <a:t>Giảm với hoạt động của hệ cơ</a:t>
            </a:r>
            <a:r>
              <a:rPr lang="vi-VN" altLang="en-US" sz="2400">
                <a:latin typeface="Calibri" panose="020F0502020204030204" pitchFamily="34" charset="0"/>
                <a:cs typeface="Calibri" panose="020F0502020204030204" pitchFamily="34" charset="0"/>
              </a:rPr>
              <a:t> (= 1/3 bình thường)</a:t>
            </a:r>
            <a:endParaRPr lang="en-US" altLang="en-US" sz="2400">
              <a:latin typeface="Calibri" panose="020F0502020204030204" pitchFamily="34" charset="0"/>
              <a:cs typeface="Calibri" panose="020F0502020204030204" pitchFamily="34" charset="0"/>
            </a:endParaRPr>
          </a:p>
          <a:p>
            <a:pPr lvl="1" eaLnBrk="1" hangingPunct="1">
              <a:lnSpc>
                <a:spcPct val="150000"/>
              </a:lnSpc>
            </a:pPr>
            <a:r>
              <a:rPr lang="en-US" altLang="en-US" sz="2400">
                <a:latin typeface="Calibri" panose="020F0502020204030204" pitchFamily="34" charset="0"/>
                <a:cs typeface="Calibri" panose="020F0502020204030204" pitchFamily="34" charset="0"/>
              </a:rPr>
              <a:t>Tăng nhu cầu: stress, nhiễm trùng, phẫu thuật, chấn thương</a:t>
            </a:r>
            <a:br>
              <a:rPr lang="vi-VN" altLang="en-US" sz="2400">
                <a:cs typeface="Calibri" panose="020F0502020204030204" pitchFamily="34" charset="0"/>
              </a:rPr>
            </a:br>
            <a:r>
              <a:rPr lang="vi-VN" altLang="en-US">
                <a:solidFill>
                  <a:srgbClr val="00B050"/>
                </a:solidFill>
                <a:latin typeface="Calibri" panose="020F0502020204030204" pitchFamily="34" charset="0"/>
                <a:cs typeface="Calibri" panose="020F0502020204030204" pitchFamily="34" charset="0"/>
              </a:rPr>
              <a:t>(bn </a:t>
            </a:r>
            <a:r>
              <a:rPr lang="en-US">
                <a:solidFill>
                  <a:srgbClr val="00B050"/>
                </a:solidFill>
                <a:latin typeface="Calibri" panose="020F0502020204030204" pitchFamily="34" charset="0"/>
                <a:cs typeface="Calibri" panose="020F0502020204030204" pitchFamily="34" charset="0"/>
              </a:rPr>
              <a:t>dễ nhiễm toan ceton nếu có những yếu tố thúc đẩy </a:t>
            </a:r>
            <a:r>
              <a:rPr lang="vi-VN">
                <a:solidFill>
                  <a:srgbClr val="00B050"/>
                </a:solidFill>
                <a:latin typeface="Calibri" panose="020F0502020204030204" pitchFamily="34" charset="0"/>
                <a:cs typeface="Calibri" panose="020F0502020204030204" pitchFamily="34" charset="0"/>
              </a:rPr>
              <a:t>này)</a:t>
            </a:r>
            <a:endParaRPr lang="en-US">
              <a:solidFill>
                <a:srgbClr val="00B050"/>
              </a:solidFill>
              <a:latin typeface="Calibri" panose="020F0502020204030204" pitchFamily="34" charset="0"/>
              <a:cs typeface="Calibri" panose="020F0502020204030204" pitchFamily="34" charset="0"/>
            </a:endParaRPr>
          </a:p>
        </p:txBody>
      </p:sp>
      <p:grpSp>
        <p:nvGrpSpPr>
          <p:cNvPr id="21509" name="Group 4">
            <a:extLst>
              <a:ext uri="{FF2B5EF4-FFF2-40B4-BE49-F238E27FC236}">
                <a16:creationId xmlns:a16="http://schemas.microsoft.com/office/drawing/2014/main" id="{4B73149A-E110-46C2-AFD3-41635D3E49A7}"/>
              </a:ext>
            </a:extLst>
          </p:cNvPr>
          <p:cNvGrpSpPr>
            <a:grpSpLocks/>
          </p:cNvGrpSpPr>
          <p:nvPr/>
        </p:nvGrpSpPr>
        <p:grpSpPr bwMode="auto">
          <a:xfrm>
            <a:off x="-38100" y="990600"/>
            <a:ext cx="9182100" cy="609600"/>
            <a:chOff x="413" y="960"/>
            <a:chExt cx="4615" cy="337"/>
          </a:xfrm>
        </p:grpSpPr>
        <p:grpSp>
          <p:nvGrpSpPr>
            <p:cNvPr id="21510" name="Group 5">
              <a:extLst>
                <a:ext uri="{FF2B5EF4-FFF2-40B4-BE49-F238E27FC236}">
                  <a16:creationId xmlns:a16="http://schemas.microsoft.com/office/drawing/2014/main" id="{7661B129-E7A8-4F53-B175-19531DB90560}"/>
                </a:ext>
              </a:extLst>
            </p:cNvPr>
            <p:cNvGrpSpPr>
              <a:grpSpLocks/>
            </p:cNvGrpSpPr>
            <p:nvPr/>
          </p:nvGrpSpPr>
          <p:grpSpPr bwMode="auto">
            <a:xfrm>
              <a:off x="474" y="960"/>
              <a:ext cx="4554" cy="319"/>
              <a:chOff x="518" y="626"/>
              <a:chExt cx="4554" cy="319"/>
            </a:xfrm>
          </p:grpSpPr>
          <p:grpSp>
            <p:nvGrpSpPr>
              <p:cNvPr id="21512" name="Group 6">
                <a:extLst>
                  <a:ext uri="{FF2B5EF4-FFF2-40B4-BE49-F238E27FC236}">
                    <a16:creationId xmlns:a16="http://schemas.microsoft.com/office/drawing/2014/main" id="{9E3A8F77-A166-49E3-9734-527481568D23}"/>
                  </a:ext>
                </a:extLst>
              </p:cNvPr>
              <p:cNvGrpSpPr>
                <a:grpSpLocks/>
              </p:cNvGrpSpPr>
              <p:nvPr/>
            </p:nvGrpSpPr>
            <p:grpSpPr bwMode="auto">
              <a:xfrm>
                <a:off x="602" y="762"/>
                <a:ext cx="4470" cy="183"/>
                <a:chOff x="602" y="762"/>
                <a:chExt cx="4470" cy="183"/>
              </a:xfrm>
            </p:grpSpPr>
            <p:grpSp>
              <p:nvGrpSpPr>
                <p:cNvPr id="21514" name="Group 7">
                  <a:extLst>
                    <a:ext uri="{FF2B5EF4-FFF2-40B4-BE49-F238E27FC236}">
                      <a16:creationId xmlns:a16="http://schemas.microsoft.com/office/drawing/2014/main" id="{F30051E9-F39A-41EF-94F1-30A539A1B841}"/>
                    </a:ext>
                  </a:extLst>
                </p:cNvPr>
                <p:cNvGrpSpPr>
                  <a:grpSpLocks/>
                </p:cNvGrpSpPr>
                <p:nvPr/>
              </p:nvGrpSpPr>
              <p:grpSpPr bwMode="auto">
                <a:xfrm>
                  <a:off x="650" y="762"/>
                  <a:ext cx="4422" cy="69"/>
                  <a:chOff x="650" y="762"/>
                  <a:chExt cx="4422" cy="69"/>
                </a:xfrm>
              </p:grpSpPr>
              <p:sp>
                <p:nvSpPr>
                  <p:cNvPr id="21518" name="Rectangle 8">
                    <a:extLst>
                      <a:ext uri="{FF2B5EF4-FFF2-40B4-BE49-F238E27FC236}">
                        <a16:creationId xmlns:a16="http://schemas.microsoft.com/office/drawing/2014/main" id="{D8AD5F76-C7B6-46F3-B39D-2DB642684948}"/>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21519" name="Rectangle 9">
                    <a:extLst>
                      <a:ext uri="{FF2B5EF4-FFF2-40B4-BE49-F238E27FC236}">
                        <a16:creationId xmlns:a16="http://schemas.microsoft.com/office/drawing/2014/main" id="{542FE68C-FF90-4AE0-BB96-F582949E6341}"/>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21515" name="Group 10">
                  <a:extLst>
                    <a:ext uri="{FF2B5EF4-FFF2-40B4-BE49-F238E27FC236}">
                      <a16:creationId xmlns:a16="http://schemas.microsoft.com/office/drawing/2014/main" id="{F20CB95C-3313-4503-8E1A-D9F598C38772}"/>
                    </a:ext>
                  </a:extLst>
                </p:cNvPr>
                <p:cNvGrpSpPr>
                  <a:grpSpLocks/>
                </p:cNvGrpSpPr>
                <p:nvPr/>
              </p:nvGrpSpPr>
              <p:grpSpPr bwMode="auto">
                <a:xfrm>
                  <a:off x="602" y="772"/>
                  <a:ext cx="4466" cy="173"/>
                  <a:chOff x="602" y="772"/>
                  <a:chExt cx="4466" cy="173"/>
                </a:xfrm>
              </p:grpSpPr>
              <p:sp>
                <p:nvSpPr>
                  <p:cNvPr id="21516" name="Rectangle 11">
                    <a:extLst>
                      <a:ext uri="{FF2B5EF4-FFF2-40B4-BE49-F238E27FC236}">
                        <a16:creationId xmlns:a16="http://schemas.microsoft.com/office/drawing/2014/main" id="{A7897B9D-C351-4812-AFDF-94564273C3D3}"/>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21517" name="Picture 12" descr="gold_bar">
                    <a:extLst>
                      <a:ext uri="{FF2B5EF4-FFF2-40B4-BE49-F238E27FC236}">
                        <a16:creationId xmlns:a16="http://schemas.microsoft.com/office/drawing/2014/main" id="{03EB8953-FC60-4BEC-944D-255FC37B1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21513" name="Picture 13" descr="forest">
                <a:extLst>
                  <a:ext uri="{FF2B5EF4-FFF2-40B4-BE49-F238E27FC236}">
                    <a16:creationId xmlns:a16="http://schemas.microsoft.com/office/drawing/2014/main" id="{139704B2-9FF9-4FAB-B35C-8BCC0AAD5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511" name="Picture 14" descr="BD10265_">
              <a:extLst>
                <a:ext uri="{FF2B5EF4-FFF2-40B4-BE49-F238E27FC236}">
                  <a16:creationId xmlns:a16="http://schemas.microsoft.com/office/drawing/2014/main" id="{2B00B631-0CBD-4D14-9A13-96A2072B20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a:extLst>
              <a:ext uri="{FF2B5EF4-FFF2-40B4-BE49-F238E27FC236}">
                <a16:creationId xmlns:a16="http://schemas.microsoft.com/office/drawing/2014/main" id="{99553CB2-0E43-4BB8-8020-8ACBDFB3358F}"/>
              </a:ext>
            </a:extLst>
          </p:cNvPr>
          <p:cNvSpPr/>
          <p:nvPr/>
        </p:nvSpPr>
        <p:spPr>
          <a:xfrm>
            <a:off x="232489" y="746125"/>
            <a:ext cx="8553676" cy="13478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0" lvl="0" algn="just">
              <a:lnSpc>
                <a:spcPct val="115000"/>
              </a:lnSpc>
              <a:spcBef>
                <a:spcPts val="0"/>
              </a:spcBef>
              <a:spcAft>
                <a:spcPts val="0"/>
              </a:spcAft>
              <a:buSzPts val="1200"/>
            </a:pPr>
            <a:r>
              <a:rPr lang="en-US">
                <a:latin typeface="Calibri" panose="020F0502020204030204" pitchFamily="34" charset="0"/>
                <a:ea typeface="Times New Roman" panose="02020603050405020304" pitchFamily="18" charset="0"/>
                <a:cs typeface="Calibri" panose="020F0502020204030204" pitchFamily="34" charset="0"/>
              </a:rPr>
              <a:t>Khi thiếu insulin trong cơ thể:</a:t>
            </a:r>
          </a:p>
          <a:p>
            <a:pPr marL="285750" indent="-285750" algn="just">
              <a:lnSpc>
                <a:spcPct val="115000"/>
              </a:lnSpc>
              <a:spcBef>
                <a:spcPts val="0"/>
              </a:spcBef>
              <a:spcAft>
                <a:spcPts val="0"/>
              </a:spcAft>
              <a:buSzPts val="1400"/>
              <a:buFont typeface="Symbol" panose="05050102010706020507" pitchFamily="18" charset="2"/>
              <a:buChar char=""/>
            </a:pPr>
            <a:r>
              <a:rPr lang="en-US">
                <a:latin typeface="Calibri" panose="020F0502020204030204" pitchFamily="34" charset="0"/>
                <a:ea typeface="Times New Roman" panose="02020603050405020304" pitchFamily="18" charset="0"/>
                <a:cs typeface="Calibri" panose="020F0502020204030204" pitchFamily="34" charset="0"/>
              </a:rPr>
              <a:t>Mô mỡ: lipase hoạt động, ly giải mô mỡ tạo ra các axit béo, thể ceton </a:t>
            </a:r>
            <a:r>
              <a:rPr lang="en-US">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vi-VN">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 </a:t>
            </a:r>
            <a:r>
              <a:rPr lang="vi-VN">
                <a:latin typeface="Calibri" panose="020F0502020204030204" pitchFamily="34" charset="0"/>
                <a:ea typeface="Times New Roman" panose="02020603050405020304" pitchFamily="18" charset="0"/>
                <a:cs typeface="Calibri" panose="020F0502020204030204" pitchFamily="34" charset="0"/>
              </a:rPr>
              <a:t>TG</a:t>
            </a:r>
            <a:r>
              <a:rPr lang="en-US">
                <a:latin typeface="Calibri" panose="020F0502020204030204" pitchFamily="34" charset="0"/>
                <a:ea typeface="Times New Roman" panose="02020603050405020304" pitchFamily="18" charset="0"/>
                <a:cs typeface="Calibri" panose="020F0502020204030204" pitchFamily="34" charset="0"/>
              </a:rPr>
              <a:t>, ceton.</a:t>
            </a:r>
          </a:p>
          <a:p>
            <a:pPr marL="285750" indent="-285750" algn="just">
              <a:lnSpc>
                <a:spcPct val="115000"/>
              </a:lnSpc>
              <a:spcBef>
                <a:spcPts val="0"/>
              </a:spcBef>
              <a:spcAft>
                <a:spcPts val="0"/>
              </a:spcAft>
              <a:buSzPts val="1400"/>
              <a:buFont typeface="Symbol" panose="05050102010706020507" pitchFamily="18" charset="2"/>
              <a:buChar char=""/>
            </a:pPr>
            <a:r>
              <a:rPr lang="en-US">
                <a:latin typeface="Calibri" panose="020F0502020204030204" pitchFamily="34" charset="0"/>
                <a:ea typeface="Times New Roman" panose="02020603050405020304" pitchFamily="18" charset="0"/>
                <a:cs typeface="Calibri" panose="020F0502020204030204" pitchFamily="34" charset="0"/>
              </a:rPr>
              <a:t>Mô cơ: ly giải mô cơ. </a:t>
            </a:r>
            <a:r>
              <a:rPr lang="vi-VN">
                <a:latin typeface="Calibri" panose="020F0502020204030204" pitchFamily="34" charset="0"/>
                <a:ea typeface="Times New Roman" panose="02020603050405020304" pitchFamily="18" charset="0"/>
                <a:cs typeface="Calibri" panose="020F0502020204030204" pitchFamily="34" charset="0"/>
              </a:rPr>
              <a:t>BN </a:t>
            </a:r>
            <a:r>
              <a:rPr lang="en-US">
                <a:latin typeface="Calibri" panose="020F0502020204030204" pitchFamily="34" charset="0"/>
                <a:ea typeface="Times New Roman" panose="02020603050405020304" pitchFamily="18" charset="0"/>
                <a:cs typeface="Calibri" panose="020F0502020204030204" pitchFamily="34" charset="0"/>
              </a:rPr>
              <a:t>ĐTĐ thường sụt cân do ly giải mô mỡ, mô cơ, còn kèm theo lợi tiểu thẩm thấu. </a:t>
            </a:r>
            <a:endParaRPr lang="en-US">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74079B-7EA3-4039-9C7F-75449051BAFE}"/>
              </a:ext>
            </a:extLst>
          </p:cNvPr>
          <p:cNvSpPr>
            <a:spLocks noGrp="1" noChangeArrowheads="1"/>
          </p:cNvSpPr>
          <p:nvPr>
            <p:ph type="title"/>
          </p:nvPr>
        </p:nvSpPr>
        <p:spPr>
          <a:xfrm>
            <a:off x="2350294" y="300060"/>
            <a:ext cx="6378575" cy="804052"/>
          </a:xfrm>
        </p:spPr>
        <p:txBody>
          <a:bodyPr/>
          <a:lstStyle/>
          <a:p>
            <a:pPr algn="ctr" eaLnBrk="1" fontAlgn="auto" hangingPunct="1">
              <a:spcAft>
                <a:spcPts val="0"/>
              </a:spcAft>
              <a:defRPr/>
            </a:pPr>
            <a:r>
              <a:rPr lang="en-US" altLang="en-US" dirty="0" err="1">
                <a:latin typeface="Calibri" panose="020F0502020204030204" pitchFamily="34" charset="0"/>
                <a:cs typeface="Calibri" panose="020F0502020204030204" pitchFamily="34" charset="0"/>
              </a:rPr>
              <a:t>Phân</a:t>
            </a:r>
            <a:r>
              <a:rPr lang="en-US" altLang="en-US" dirty="0">
                <a:latin typeface="Calibri" panose="020F0502020204030204" pitchFamily="34" charset="0"/>
                <a:cs typeface="Calibri" panose="020F0502020204030204" pitchFamily="34" charset="0"/>
              </a:rPr>
              <a:t> </a:t>
            </a:r>
            <a:r>
              <a:rPr lang="en-US" altLang="en-US" dirty="0" err="1">
                <a:latin typeface="Calibri" panose="020F0502020204030204" pitchFamily="34" charset="0"/>
                <a:cs typeface="Calibri" panose="020F0502020204030204" pitchFamily="34" charset="0"/>
              </a:rPr>
              <a:t>loại</a:t>
            </a:r>
            <a:r>
              <a:rPr lang="en-US" altLang="en-US" dirty="0">
                <a:latin typeface="Calibri" panose="020F0502020204030204" pitchFamily="34" charset="0"/>
                <a:cs typeface="Calibri" panose="020F0502020204030204" pitchFamily="34" charset="0"/>
              </a:rPr>
              <a:t> (ADA) </a:t>
            </a:r>
          </a:p>
        </p:txBody>
      </p:sp>
      <p:sp>
        <p:nvSpPr>
          <p:cNvPr id="5" name="Content Placeholder 4">
            <a:extLst>
              <a:ext uri="{FF2B5EF4-FFF2-40B4-BE49-F238E27FC236}">
                <a16:creationId xmlns:a16="http://schemas.microsoft.com/office/drawing/2014/main" id="{A382D564-811C-46D5-8433-4A9625435490}"/>
              </a:ext>
            </a:extLst>
          </p:cNvPr>
          <p:cNvSpPr>
            <a:spLocks noGrp="1"/>
          </p:cNvSpPr>
          <p:nvPr>
            <p:ph idx="1"/>
          </p:nvPr>
        </p:nvSpPr>
        <p:spPr>
          <a:xfrm>
            <a:off x="119819" y="1672557"/>
            <a:ext cx="9024181" cy="5070092"/>
          </a:xfrm>
        </p:spPr>
        <p:txBody>
          <a:bodyPr/>
          <a:lstStyle/>
          <a:p>
            <a:pPr lvl="0">
              <a:lnSpc>
                <a:spcPct val="130000"/>
              </a:lnSpc>
              <a:spcBef>
                <a:spcPts val="0"/>
              </a:spcBef>
            </a:pPr>
            <a:r>
              <a:rPr lang="en-US" sz="2800">
                <a:latin typeface="calibri" panose="020F0502020204030204" pitchFamily="34" charset="0"/>
                <a:cs typeface="calibri" panose="020F0502020204030204" pitchFamily="34" charset="0"/>
              </a:rPr>
              <a:t>Nhóm I: ĐTĐ type 1</a:t>
            </a:r>
            <a:endParaRPr lang="vi-VN" sz="2800">
              <a:latin typeface="calibri" panose="020F0502020204030204" pitchFamily="34" charset="0"/>
              <a:cs typeface="calibri" panose="020F0502020204030204" pitchFamily="34" charset="0"/>
            </a:endParaRPr>
          </a:p>
          <a:p>
            <a:pPr lvl="1">
              <a:lnSpc>
                <a:spcPct val="130000"/>
              </a:lnSpc>
              <a:spcBef>
                <a:spcPts val="0"/>
              </a:spcBef>
            </a:pPr>
            <a:r>
              <a:rPr lang="en-US" sz="2400">
                <a:highlight>
                  <a:srgbClr val="FFFF00"/>
                </a:highlight>
                <a:latin typeface="calibri" panose="020F0502020204030204" pitchFamily="34" charset="0"/>
                <a:cs typeface="calibri" panose="020F0502020204030204" pitchFamily="34" charset="0"/>
              </a:rPr>
              <a:t>IA: do </a:t>
            </a:r>
            <a:r>
              <a:rPr lang="vi-VN" sz="2400">
                <a:highlight>
                  <a:srgbClr val="FFFF00"/>
                </a:highlight>
                <a:latin typeface="calibri" panose="020F0502020204030204" pitchFamily="34" charset="0"/>
                <a:cs typeface="calibri" panose="020F0502020204030204" pitchFamily="34" charset="0"/>
              </a:rPr>
              <a:t>Autoimmnue</a:t>
            </a:r>
            <a:r>
              <a:rPr lang="en-US" sz="2400">
                <a:highlight>
                  <a:srgbClr val="FFFF00"/>
                </a:highlight>
                <a:latin typeface="calibri" panose="020F0502020204030204" pitchFamily="34" charset="0"/>
                <a:cs typeface="calibri" panose="020F0502020204030204" pitchFamily="34" charset="0"/>
              </a:rPr>
              <a:t>, tạo ra kháng thể </a:t>
            </a:r>
            <a:r>
              <a:rPr lang="vi-VN" sz="2400">
                <a:highlight>
                  <a:srgbClr val="FFFF00"/>
                </a:highlight>
                <a:latin typeface="calibri" panose="020F0502020204030204" pitchFamily="34" charset="0"/>
                <a:cs typeface="calibri" panose="020F0502020204030204" pitchFamily="34" charset="0"/>
              </a:rPr>
              <a:t>vs </a:t>
            </a:r>
            <a:r>
              <a:rPr lang="en-US" sz="2400">
                <a:highlight>
                  <a:srgbClr val="FFFF00"/>
                </a:highlight>
                <a:latin typeface="calibri" panose="020F0502020204030204" pitchFamily="34" charset="0"/>
                <a:cs typeface="calibri" panose="020F0502020204030204" pitchFamily="34" charset="0"/>
              </a:rPr>
              <a:t>tb tụy, tụy </a:t>
            </a:r>
            <a:r>
              <a:rPr lang="vi-VN" sz="2400">
                <a:highlight>
                  <a:srgbClr val="FFFF00"/>
                </a:highlight>
                <a:latin typeface="calibri" panose="020F0502020204030204" pitchFamily="34" charset="0"/>
                <a:cs typeface="calibri" panose="020F0502020204030204" pitchFamily="34" charset="0"/>
              </a:rPr>
              <a:t>↓ </a:t>
            </a:r>
            <a:r>
              <a:rPr lang="en-US" sz="2400">
                <a:highlight>
                  <a:srgbClr val="FFFF00"/>
                </a:highlight>
                <a:latin typeface="calibri" panose="020F0502020204030204" pitchFamily="34" charset="0"/>
                <a:cs typeface="calibri" panose="020F0502020204030204" pitchFamily="34" charset="0"/>
              </a:rPr>
              <a:t>tiết insulin.</a:t>
            </a:r>
            <a:endParaRPr lang="vi-VN" sz="2400">
              <a:highlight>
                <a:srgbClr val="FFFF00"/>
              </a:highlight>
              <a:latin typeface="calibri" panose="020F0502020204030204" pitchFamily="34" charset="0"/>
              <a:cs typeface="calibri" panose="020F0502020204030204" pitchFamily="34" charset="0"/>
            </a:endParaRPr>
          </a:p>
          <a:p>
            <a:pPr lvl="1">
              <a:lnSpc>
                <a:spcPct val="130000"/>
              </a:lnSpc>
              <a:spcBef>
                <a:spcPts val="0"/>
              </a:spcBef>
            </a:pPr>
            <a:r>
              <a:rPr lang="en-US" sz="2400">
                <a:highlight>
                  <a:srgbClr val="FFFF00"/>
                </a:highlight>
                <a:latin typeface="calibri" panose="020F0502020204030204" pitchFamily="34" charset="0"/>
                <a:cs typeface="calibri" panose="020F0502020204030204" pitchFamily="34" charset="0"/>
              </a:rPr>
              <a:t>IB: </a:t>
            </a:r>
            <a:r>
              <a:rPr lang="vi-VN" sz="2400">
                <a:highlight>
                  <a:srgbClr val="FFFF00"/>
                </a:highlight>
                <a:latin typeface="calibri" panose="020F0502020204030204" pitchFamily="34" charset="0"/>
                <a:cs typeface="calibri" panose="020F0502020204030204" pitchFamily="34" charset="0"/>
              </a:rPr>
              <a:t>∉ </a:t>
            </a:r>
            <a:r>
              <a:rPr lang="en-US" sz="2400">
                <a:highlight>
                  <a:srgbClr val="FFFF00"/>
                </a:highlight>
                <a:latin typeface="calibri" panose="020F0502020204030204" pitchFamily="34" charset="0"/>
                <a:cs typeface="calibri" panose="020F0502020204030204" pitchFamily="34" charset="0"/>
              </a:rPr>
              <a:t>miễn dịch</a:t>
            </a:r>
            <a:r>
              <a:rPr lang="en-US" sz="2400">
                <a:latin typeface="calibri" panose="020F0502020204030204" pitchFamily="34" charset="0"/>
                <a:cs typeface="calibri" panose="020F0502020204030204" pitchFamily="34" charset="0"/>
              </a:rPr>
              <a:t>, ví dụ: phẫu thuật cắt tụy sau ung thư tụy </a:t>
            </a:r>
            <a:r>
              <a:rPr lang="en-US" sz="2400">
                <a:latin typeface="calibri" panose="020F0502020204030204" pitchFamily="34" charset="0"/>
                <a:cs typeface="calibri" panose="020F0502020204030204" pitchFamily="34" charset="0"/>
                <a:sym typeface="Wingdings" panose="05000000000000000000" pitchFamily="2" charset="2"/>
              </a:rPr>
              <a:t></a:t>
            </a:r>
            <a:r>
              <a:rPr lang="en-US" sz="2400">
                <a:latin typeface="calibri" panose="020F0502020204030204" pitchFamily="34" charset="0"/>
                <a:cs typeface="calibri" panose="020F0502020204030204" pitchFamily="34" charset="0"/>
              </a:rPr>
              <a:t> thiếu insulin tuyệt đối, cắt tụy sau chấn thương…</a:t>
            </a:r>
          </a:p>
          <a:p>
            <a:pPr lvl="0">
              <a:lnSpc>
                <a:spcPct val="130000"/>
              </a:lnSpc>
              <a:spcBef>
                <a:spcPts val="0"/>
              </a:spcBef>
            </a:pPr>
            <a:r>
              <a:rPr lang="en-US" sz="2800">
                <a:latin typeface="calibri" panose="020F0502020204030204" pitchFamily="34" charset="0"/>
                <a:cs typeface="calibri" panose="020F0502020204030204" pitchFamily="34" charset="0"/>
              </a:rPr>
              <a:t>Nhóm II: ĐTĐ type 2.</a:t>
            </a:r>
          </a:p>
          <a:p>
            <a:pPr lvl="0">
              <a:lnSpc>
                <a:spcPct val="130000"/>
              </a:lnSpc>
              <a:spcBef>
                <a:spcPts val="0"/>
              </a:spcBef>
            </a:pPr>
            <a:r>
              <a:rPr lang="en-US" sz="2800">
                <a:latin typeface="calibri" panose="020F0502020204030204" pitchFamily="34" charset="0"/>
                <a:cs typeface="calibri" panose="020F0502020204030204" pitchFamily="34" charset="0"/>
              </a:rPr>
              <a:t>Nhóm III: các dạng đặc biệt </a:t>
            </a:r>
            <a:r>
              <a:rPr lang="vi-VN" sz="2800">
                <a:latin typeface="calibri" panose="020F0502020204030204" pitchFamily="34" charset="0"/>
                <a:cs typeface="calibri" panose="020F0502020204030204" pitchFamily="34" charset="0"/>
              </a:rPr>
              <a:t>khác:</a:t>
            </a:r>
            <a:r>
              <a:rPr lang="en-US" sz="2800">
                <a:latin typeface="calibri" panose="020F0502020204030204" pitchFamily="34" charset="0"/>
                <a:cs typeface="calibri" panose="020F0502020204030204" pitchFamily="34" charset="0"/>
              </a:rPr>
              <a:t> ĐTĐ sơ sinh monogenic, MODY, ĐTĐ sau khi uống thuốc có </a:t>
            </a:r>
            <a:r>
              <a:rPr lang="vi-VN" sz="2800">
                <a:latin typeface="calibri" panose="020F0502020204030204" pitchFamily="34" charset="0"/>
                <a:cs typeface="calibri" panose="020F0502020204030204" pitchFamily="34" charset="0"/>
              </a:rPr>
              <a:t>td </a:t>
            </a:r>
            <a:r>
              <a:rPr lang="en-US" sz="2800">
                <a:latin typeface="calibri" panose="020F0502020204030204" pitchFamily="34" charset="0"/>
                <a:cs typeface="calibri" panose="020F0502020204030204" pitchFamily="34" charset="0"/>
              </a:rPr>
              <a:t>độc lên tb tụy (thuốc diệt chuột, cortisone, interferon)</a:t>
            </a:r>
          </a:p>
          <a:p>
            <a:pPr lvl="0">
              <a:lnSpc>
                <a:spcPct val="130000"/>
              </a:lnSpc>
              <a:spcBef>
                <a:spcPts val="0"/>
              </a:spcBef>
            </a:pPr>
            <a:r>
              <a:rPr lang="en-US" sz="2800">
                <a:latin typeface="calibri" panose="020F0502020204030204" pitchFamily="34" charset="0"/>
                <a:cs typeface="calibri" panose="020F0502020204030204" pitchFamily="34" charset="0"/>
              </a:rPr>
              <a:t>Nhóm IV: ĐTĐ thai kì</a:t>
            </a:r>
          </a:p>
        </p:txBody>
      </p:sp>
      <p:grpSp>
        <p:nvGrpSpPr>
          <p:cNvPr id="23556" name="Group 4">
            <a:extLst>
              <a:ext uri="{FF2B5EF4-FFF2-40B4-BE49-F238E27FC236}">
                <a16:creationId xmlns:a16="http://schemas.microsoft.com/office/drawing/2014/main" id="{6084C8D8-BBF5-4A4C-B927-B8DE483EF6F0}"/>
              </a:ext>
            </a:extLst>
          </p:cNvPr>
          <p:cNvGrpSpPr>
            <a:grpSpLocks/>
          </p:cNvGrpSpPr>
          <p:nvPr/>
        </p:nvGrpSpPr>
        <p:grpSpPr bwMode="auto">
          <a:xfrm>
            <a:off x="0" y="981019"/>
            <a:ext cx="9064978" cy="609600"/>
            <a:chOff x="413" y="960"/>
            <a:chExt cx="4615" cy="337"/>
          </a:xfrm>
        </p:grpSpPr>
        <p:grpSp>
          <p:nvGrpSpPr>
            <p:cNvPr id="23566" name="Group 5">
              <a:extLst>
                <a:ext uri="{FF2B5EF4-FFF2-40B4-BE49-F238E27FC236}">
                  <a16:creationId xmlns:a16="http://schemas.microsoft.com/office/drawing/2014/main" id="{84B5B191-8ADD-40E3-93C2-5A97C8CDA1BC}"/>
                </a:ext>
              </a:extLst>
            </p:cNvPr>
            <p:cNvGrpSpPr>
              <a:grpSpLocks/>
            </p:cNvGrpSpPr>
            <p:nvPr/>
          </p:nvGrpSpPr>
          <p:grpSpPr bwMode="auto">
            <a:xfrm>
              <a:off x="474" y="960"/>
              <a:ext cx="4554" cy="319"/>
              <a:chOff x="518" y="626"/>
              <a:chExt cx="4554" cy="319"/>
            </a:xfrm>
          </p:grpSpPr>
          <p:grpSp>
            <p:nvGrpSpPr>
              <p:cNvPr id="23568" name="Group 6">
                <a:extLst>
                  <a:ext uri="{FF2B5EF4-FFF2-40B4-BE49-F238E27FC236}">
                    <a16:creationId xmlns:a16="http://schemas.microsoft.com/office/drawing/2014/main" id="{B55E322F-0981-4956-8654-97D553751D7B}"/>
                  </a:ext>
                </a:extLst>
              </p:cNvPr>
              <p:cNvGrpSpPr>
                <a:grpSpLocks/>
              </p:cNvGrpSpPr>
              <p:nvPr/>
            </p:nvGrpSpPr>
            <p:grpSpPr bwMode="auto">
              <a:xfrm>
                <a:off x="602" y="762"/>
                <a:ext cx="4470" cy="183"/>
                <a:chOff x="602" y="762"/>
                <a:chExt cx="4470" cy="183"/>
              </a:xfrm>
            </p:grpSpPr>
            <p:grpSp>
              <p:nvGrpSpPr>
                <p:cNvPr id="23570" name="Group 7">
                  <a:extLst>
                    <a:ext uri="{FF2B5EF4-FFF2-40B4-BE49-F238E27FC236}">
                      <a16:creationId xmlns:a16="http://schemas.microsoft.com/office/drawing/2014/main" id="{1B55E4DD-3E91-4427-861C-87C1ABF6F827}"/>
                    </a:ext>
                  </a:extLst>
                </p:cNvPr>
                <p:cNvGrpSpPr>
                  <a:grpSpLocks/>
                </p:cNvGrpSpPr>
                <p:nvPr/>
              </p:nvGrpSpPr>
              <p:grpSpPr bwMode="auto">
                <a:xfrm>
                  <a:off x="650" y="762"/>
                  <a:ext cx="4422" cy="69"/>
                  <a:chOff x="650" y="762"/>
                  <a:chExt cx="4422" cy="69"/>
                </a:xfrm>
              </p:grpSpPr>
              <p:sp>
                <p:nvSpPr>
                  <p:cNvPr id="23574" name="Rectangle 8">
                    <a:extLst>
                      <a:ext uri="{FF2B5EF4-FFF2-40B4-BE49-F238E27FC236}">
                        <a16:creationId xmlns:a16="http://schemas.microsoft.com/office/drawing/2014/main" id="{6BCCDA37-82D6-4150-BF4F-CDAB624505BA}"/>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23575" name="Rectangle 9">
                    <a:extLst>
                      <a:ext uri="{FF2B5EF4-FFF2-40B4-BE49-F238E27FC236}">
                        <a16:creationId xmlns:a16="http://schemas.microsoft.com/office/drawing/2014/main" id="{8D763479-40A5-45F8-B861-8D505FA5DB33}"/>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23571" name="Group 10">
                  <a:extLst>
                    <a:ext uri="{FF2B5EF4-FFF2-40B4-BE49-F238E27FC236}">
                      <a16:creationId xmlns:a16="http://schemas.microsoft.com/office/drawing/2014/main" id="{9CA6A2E5-2D3B-4B14-8364-B868D758F40C}"/>
                    </a:ext>
                  </a:extLst>
                </p:cNvPr>
                <p:cNvGrpSpPr>
                  <a:grpSpLocks/>
                </p:cNvGrpSpPr>
                <p:nvPr/>
              </p:nvGrpSpPr>
              <p:grpSpPr bwMode="auto">
                <a:xfrm>
                  <a:off x="602" y="772"/>
                  <a:ext cx="4466" cy="173"/>
                  <a:chOff x="602" y="772"/>
                  <a:chExt cx="4466" cy="173"/>
                </a:xfrm>
              </p:grpSpPr>
              <p:sp>
                <p:nvSpPr>
                  <p:cNvPr id="23572" name="Rectangle 11">
                    <a:extLst>
                      <a:ext uri="{FF2B5EF4-FFF2-40B4-BE49-F238E27FC236}">
                        <a16:creationId xmlns:a16="http://schemas.microsoft.com/office/drawing/2014/main" id="{14F985ED-E3B8-44C6-AAD0-6F4E22C93513}"/>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23573" name="Picture 12" descr="gold_bar">
                    <a:extLst>
                      <a:ext uri="{FF2B5EF4-FFF2-40B4-BE49-F238E27FC236}">
                        <a16:creationId xmlns:a16="http://schemas.microsoft.com/office/drawing/2014/main" id="{3F38D990-78B7-4185-A590-08E54AC0A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23569" name="Picture 13" descr="forest">
                <a:extLst>
                  <a:ext uri="{FF2B5EF4-FFF2-40B4-BE49-F238E27FC236}">
                    <a16:creationId xmlns:a16="http://schemas.microsoft.com/office/drawing/2014/main" id="{40965271-76F9-4960-BD85-F4AE9585E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567" name="Picture 14" descr="BD10265_">
              <a:extLst>
                <a:ext uri="{FF2B5EF4-FFF2-40B4-BE49-F238E27FC236}">
                  <a16:creationId xmlns:a16="http://schemas.microsoft.com/office/drawing/2014/main" id="{26E76087-2FF7-4A84-B03C-BF04D71E7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B4CABFC-C235-48CF-BC7A-45650B1421BE}"/>
              </a:ext>
            </a:extLst>
          </p:cNvPr>
          <p:cNvSpPr>
            <a:spLocks noGrp="1" noChangeArrowheads="1"/>
          </p:cNvSpPr>
          <p:nvPr>
            <p:ph type="title"/>
          </p:nvPr>
        </p:nvSpPr>
        <p:spPr>
          <a:xfrm>
            <a:off x="0" y="292100"/>
            <a:ext cx="9144000" cy="1384300"/>
          </a:xfrm>
        </p:spPr>
        <p:txBody>
          <a:bodyPr/>
          <a:lstStyle/>
          <a:p>
            <a:pPr algn="ctr" eaLnBrk="1" fontAlgn="auto" hangingPunct="1">
              <a:spcAft>
                <a:spcPts val="0"/>
              </a:spcAft>
              <a:defRPr/>
            </a:pPr>
            <a:r>
              <a:rPr lang="en-US" altLang="en-US" dirty="0">
                <a:latin typeface="Calibri" panose="020F0502020204030204" pitchFamily="34" charset="0"/>
                <a:cs typeface="Calibri" panose="020F0502020204030204" pitchFamily="34" charset="0"/>
              </a:rPr>
              <a:t>NGUYÊN NHÂN &amp; SINH LÝ BỆNH</a:t>
            </a:r>
          </a:p>
        </p:txBody>
      </p:sp>
      <p:grpSp>
        <p:nvGrpSpPr>
          <p:cNvPr id="25605" name="Group 4">
            <a:extLst>
              <a:ext uri="{FF2B5EF4-FFF2-40B4-BE49-F238E27FC236}">
                <a16:creationId xmlns:a16="http://schemas.microsoft.com/office/drawing/2014/main" id="{D0EF127E-AEF8-40A9-BAA8-34A66E02188C}"/>
              </a:ext>
            </a:extLst>
          </p:cNvPr>
          <p:cNvGrpSpPr>
            <a:grpSpLocks/>
          </p:cNvGrpSpPr>
          <p:nvPr/>
        </p:nvGrpSpPr>
        <p:grpSpPr bwMode="auto">
          <a:xfrm>
            <a:off x="-38100" y="1219200"/>
            <a:ext cx="9182100" cy="609600"/>
            <a:chOff x="413" y="960"/>
            <a:chExt cx="4615" cy="337"/>
          </a:xfrm>
        </p:grpSpPr>
        <p:grpSp>
          <p:nvGrpSpPr>
            <p:cNvPr id="25607" name="Group 5">
              <a:extLst>
                <a:ext uri="{FF2B5EF4-FFF2-40B4-BE49-F238E27FC236}">
                  <a16:creationId xmlns:a16="http://schemas.microsoft.com/office/drawing/2014/main" id="{BF34EB0C-C5EF-4A46-905B-1408582A57DE}"/>
                </a:ext>
              </a:extLst>
            </p:cNvPr>
            <p:cNvGrpSpPr>
              <a:grpSpLocks/>
            </p:cNvGrpSpPr>
            <p:nvPr/>
          </p:nvGrpSpPr>
          <p:grpSpPr bwMode="auto">
            <a:xfrm>
              <a:off x="474" y="960"/>
              <a:ext cx="4554" cy="319"/>
              <a:chOff x="518" y="626"/>
              <a:chExt cx="4554" cy="319"/>
            </a:xfrm>
          </p:grpSpPr>
          <p:grpSp>
            <p:nvGrpSpPr>
              <p:cNvPr id="25609" name="Group 6">
                <a:extLst>
                  <a:ext uri="{FF2B5EF4-FFF2-40B4-BE49-F238E27FC236}">
                    <a16:creationId xmlns:a16="http://schemas.microsoft.com/office/drawing/2014/main" id="{893A569E-7188-4C0D-877D-C4C5F92320F6}"/>
                  </a:ext>
                </a:extLst>
              </p:cNvPr>
              <p:cNvGrpSpPr>
                <a:grpSpLocks/>
              </p:cNvGrpSpPr>
              <p:nvPr/>
            </p:nvGrpSpPr>
            <p:grpSpPr bwMode="auto">
              <a:xfrm>
                <a:off x="602" y="762"/>
                <a:ext cx="4470" cy="183"/>
                <a:chOff x="602" y="762"/>
                <a:chExt cx="4470" cy="183"/>
              </a:xfrm>
            </p:grpSpPr>
            <p:grpSp>
              <p:nvGrpSpPr>
                <p:cNvPr id="25611" name="Group 7">
                  <a:extLst>
                    <a:ext uri="{FF2B5EF4-FFF2-40B4-BE49-F238E27FC236}">
                      <a16:creationId xmlns:a16="http://schemas.microsoft.com/office/drawing/2014/main" id="{D66E8911-7A0F-46D5-9D16-4F76FD5479BD}"/>
                    </a:ext>
                  </a:extLst>
                </p:cNvPr>
                <p:cNvGrpSpPr>
                  <a:grpSpLocks/>
                </p:cNvGrpSpPr>
                <p:nvPr/>
              </p:nvGrpSpPr>
              <p:grpSpPr bwMode="auto">
                <a:xfrm>
                  <a:off x="650" y="762"/>
                  <a:ext cx="4422" cy="69"/>
                  <a:chOff x="650" y="762"/>
                  <a:chExt cx="4422" cy="69"/>
                </a:xfrm>
              </p:grpSpPr>
              <p:sp>
                <p:nvSpPr>
                  <p:cNvPr id="25615" name="Rectangle 8">
                    <a:extLst>
                      <a:ext uri="{FF2B5EF4-FFF2-40B4-BE49-F238E27FC236}">
                        <a16:creationId xmlns:a16="http://schemas.microsoft.com/office/drawing/2014/main" id="{28CFF771-5ED2-490A-B2F5-6865BD850240}"/>
                      </a:ext>
                    </a:extLst>
                  </p:cNvPr>
                  <p:cNvSpPr>
                    <a:spLocks noChangeArrowheads="1"/>
                  </p:cNvSpPr>
                  <p:nvPr/>
                </p:nvSpPr>
                <p:spPr bwMode="auto">
                  <a:xfrm flipV="1">
                    <a:off x="650" y="762"/>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sp>
                <p:nvSpPr>
                  <p:cNvPr id="25616" name="Rectangle 9">
                    <a:extLst>
                      <a:ext uri="{FF2B5EF4-FFF2-40B4-BE49-F238E27FC236}">
                        <a16:creationId xmlns:a16="http://schemas.microsoft.com/office/drawing/2014/main" id="{9BE65847-7450-48FD-8FC8-9649C6990FC4}"/>
                      </a:ext>
                    </a:extLst>
                  </p:cNvPr>
                  <p:cNvSpPr>
                    <a:spLocks noChangeArrowheads="1"/>
                  </p:cNvSpPr>
                  <p:nvPr/>
                </p:nvSpPr>
                <p:spPr bwMode="auto">
                  <a:xfrm flipV="1">
                    <a:off x="656" y="808"/>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grpSp>
            <p:grpSp>
              <p:nvGrpSpPr>
                <p:cNvPr id="25612" name="Group 10">
                  <a:extLst>
                    <a:ext uri="{FF2B5EF4-FFF2-40B4-BE49-F238E27FC236}">
                      <a16:creationId xmlns:a16="http://schemas.microsoft.com/office/drawing/2014/main" id="{6857262D-1A24-493F-8B4B-0C390C771042}"/>
                    </a:ext>
                  </a:extLst>
                </p:cNvPr>
                <p:cNvGrpSpPr>
                  <a:grpSpLocks/>
                </p:cNvGrpSpPr>
                <p:nvPr/>
              </p:nvGrpSpPr>
              <p:grpSpPr bwMode="auto">
                <a:xfrm>
                  <a:off x="602" y="772"/>
                  <a:ext cx="4466" cy="173"/>
                  <a:chOff x="602" y="772"/>
                  <a:chExt cx="4466" cy="173"/>
                </a:xfrm>
              </p:grpSpPr>
              <p:sp>
                <p:nvSpPr>
                  <p:cNvPr id="25613" name="Rectangle 11">
                    <a:extLst>
                      <a:ext uri="{FF2B5EF4-FFF2-40B4-BE49-F238E27FC236}">
                        <a16:creationId xmlns:a16="http://schemas.microsoft.com/office/drawing/2014/main" id="{696212E0-FB5A-4447-8E7A-24E2B754FCF2}"/>
                      </a:ext>
                    </a:extLst>
                  </p:cNvPr>
                  <p:cNvSpPr>
                    <a:spLocks noChangeArrowheads="1"/>
                  </p:cNvSpPr>
                  <p:nvPr/>
                </p:nvSpPr>
                <p:spPr bwMode="auto">
                  <a:xfrm flipV="1">
                    <a:off x="652" y="854"/>
                    <a:ext cx="4416" cy="23"/>
                  </a:xfrm>
                  <a:prstGeom prst="rect">
                    <a:avLst/>
                  </a:prstGeom>
                  <a:gradFill rotWithShape="1">
                    <a:gsLst>
                      <a:gs pos="0">
                        <a:srgbClr val="E0B000"/>
                      </a:gs>
                      <a:gs pos="100000">
                        <a:srgbClr val="FFDE6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FontTx/>
                      <a:buNone/>
                    </a:pPr>
                    <a:endParaRPr lang="en-US" altLang="en-US" sz="1800">
                      <a:latin typeface="Calibri" panose="020F0502020204030204" pitchFamily="34" charset="0"/>
                    </a:endParaRPr>
                  </a:p>
                </p:txBody>
              </p:sp>
              <p:pic>
                <p:nvPicPr>
                  <p:cNvPr id="25614" name="Picture 12" descr="gold_bar">
                    <a:extLst>
                      <a:ext uri="{FF2B5EF4-FFF2-40B4-BE49-F238E27FC236}">
                        <a16:creationId xmlns:a16="http://schemas.microsoft.com/office/drawing/2014/main" id="{D1CB9DA5-16E6-4F4B-8EB1-94B884B82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 y="772"/>
                    <a:ext cx="1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25610" name="Picture 13" descr="forest">
                <a:extLst>
                  <a:ext uri="{FF2B5EF4-FFF2-40B4-BE49-F238E27FC236}">
                    <a16:creationId xmlns:a16="http://schemas.microsoft.com/office/drawing/2014/main" id="{C261268E-4FDA-4EE3-AFF6-90B9AE6BA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6"/>
                <a:ext cx="17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608" name="Picture 14" descr="BD10265_">
              <a:extLst>
                <a:ext uri="{FF2B5EF4-FFF2-40B4-BE49-F238E27FC236}">
                  <a16:creationId xmlns:a16="http://schemas.microsoft.com/office/drawing/2014/main" id="{ACF55DCF-999B-4B32-BF23-5380FA9BC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107"/>
              <a:ext cx="19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606" name="Picture 1">
            <a:extLst>
              <a:ext uri="{FF2B5EF4-FFF2-40B4-BE49-F238E27FC236}">
                <a16:creationId xmlns:a16="http://schemas.microsoft.com/office/drawing/2014/main" id="{439803CE-4B81-42F3-98DB-4163E4D51EDA}"/>
              </a:ext>
            </a:extLst>
          </p:cNvPr>
          <p:cNvPicPr>
            <a:picLocks noChangeAspect="1"/>
          </p:cNvPicPr>
          <p:nvPr/>
        </p:nvPicPr>
        <p:blipFill rotWithShape="1">
          <a:blip r:embed="rId6">
            <a:extLst>
              <a:ext uri="{28A0092B-C50C-407E-A947-70E740481C1C}">
                <a14:useLocalDpi xmlns:a14="http://schemas.microsoft.com/office/drawing/2010/main" val="0"/>
              </a:ext>
            </a:extLst>
          </a:blip>
          <a:srcRect l="15045"/>
          <a:stretch/>
        </p:blipFill>
        <p:spPr bwMode="auto">
          <a:xfrm>
            <a:off x="326346" y="1752827"/>
            <a:ext cx="8468627" cy="50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4938ED6-B367-4A55-9B49-1CB6CD0EE931}"/>
              </a:ext>
            </a:extLst>
          </p:cNvPr>
          <p:cNvSpPr/>
          <p:nvPr/>
        </p:nvSpPr>
        <p:spPr>
          <a:xfrm>
            <a:off x="5325603" y="1112875"/>
            <a:ext cx="3732000" cy="2585323"/>
          </a:xfrm>
          <a:prstGeom prst="rect">
            <a:avLst/>
          </a:prstGeom>
        </p:spPr>
        <p:txBody>
          <a:bodyPr wrap="square">
            <a:spAutoFit/>
          </a:bodyPr>
          <a:lstStyle/>
          <a:p>
            <a:pPr marR="0" lvl="0">
              <a:spcBef>
                <a:spcPts val="0"/>
              </a:spcBef>
              <a:spcAft>
                <a:spcPts val="0"/>
              </a:spcAft>
              <a:buSzPts val="1200"/>
            </a:pP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ĐTĐ polygenic (gen, môi trường,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MD</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a:t>
            </a:r>
            <a:endParaRPr lang="vi-VN">
              <a:solidFill>
                <a:srgbClr val="00B050"/>
              </a:solidFill>
              <a:latin typeface="Calibri" panose="020F0502020204030204" pitchFamily="34" charset="0"/>
              <a:ea typeface="Times New Roman" panose="02020603050405020304" pitchFamily="18" charset="0"/>
              <a:cs typeface="Calibri" panose="020F0502020204030204" pitchFamily="34" charset="0"/>
            </a:endParaRPr>
          </a:p>
          <a:p>
            <a:pPr marR="0" lvl="0">
              <a:spcBef>
                <a:spcPts val="0"/>
              </a:spcBef>
              <a:spcAft>
                <a:spcPts val="0"/>
              </a:spcAft>
              <a:buSzPts val="1200"/>
            </a:pPr>
            <a:r>
              <a:rPr lang="en-US">
                <a:solidFill>
                  <a:srgbClr val="00B05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ĐTĐ ở sơ sinh thường là monogenic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(thường do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đb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gen).</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Cũng có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TH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khởi phát ở người trẻ: 14-21</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y</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 giống type 1 hoặc 2, bé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ko</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 béo phì,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ko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đề kháng insulin,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ko</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 có HC chuyển hóa, </a:t>
            </a:r>
            <a:r>
              <a:rPr lang="vi-VN">
                <a:solidFill>
                  <a:srgbClr val="00B050"/>
                </a:solidFill>
                <a:latin typeface="Calibri" panose="020F0502020204030204" pitchFamily="34" charset="0"/>
                <a:ea typeface="Times New Roman" panose="02020603050405020304" pitchFamily="18" charset="0"/>
                <a:cs typeface="Calibri" panose="020F0502020204030204" pitchFamily="34" charset="0"/>
              </a:rPr>
              <a:t>ko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tiền căn gia đình, đáp ứng tốt với thuốc hạ ĐH uống </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b="1">
                <a:solidFill>
                  <a:srgbClr val="00B050"/>
                </a:solidFill>
                <a:latin typeface="Calibri" panose="020F0502020204030204" pitchFamily="34" charset="0"/>
                <a:ea typeface="Times New Roman" panose="02020603050405020304" pitchFamily="18" charset="0"/>
                <a:cs typeface="Calibri" panose="020F0502020204030204" pitchFamily="34" charset="0"/>
              </a:rPr>
              <a:t>ĐTĐ </a:t>
            </a:r>
            <a:r>
              <a:rPr lang="en-US" b="1">
                <a:solidFill>
                  <a:srgbClr val="00B05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MODY</a:t>
            </a:r>
            <a:r>
              <a:rPr lang="en-US">
                <a:solidFill>
                  <a:srgbClr val="00B050"/>
                </a:solidFill>
                <a:latin typeface="Calibri" panose="020F0502020204030204" pitchFamily="34" charset="0"/>
                <a:ea typeface="Times New Roman" panose="02020603050405020304" pitchFamily="18" charset="0"/>
                <a:cs typeface="Calibri" panose="020F0502020204030204" pitchFamily="34" charset="0"/>
              </a:rPr>
              <a:t> (maturity onset diabetes of the young).</a:t>
            </a:r>
            <a:endParaRPr lang="vi-VN">
              <a:solidFill>
                <a:srgbClr val="00B050"/>
              </a:solidFill>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42EFBC01186A48879B62A90CF08169" ma:contentTypeVersion="11" ma:contentTypeDescription="Create a new document." ma:contentTypeScope="" ma:versionID="c5ce8534d75088568d517f0f890023ae">
  <xsd:schema xmlns:xsd="http://www.w3.org/2001/XMLSchema" xmlns:xs="http://www.w3.org/2001/XMLSchema" xmlns:p="http://schemas.microsoft.com/office/2006/metadata/properties" xmlns:ns3="09928e7e-dbac-400b-a443-2585fc85852e" xmlns:ns4="d23e700c-9241-48f6-be34-ea6ad4a9a3cd" targetNamespace="http://schemas.microsoft.com/office/2006/metadata/properties" ma:root="true" ma:fieldsID="2c4bbcb72e48675733e7c4bb4c7e8ae2" ns3:_="" ns4:_="">
    <xsd:import namespace="09928e7e-dbac-400b-a443-2585fc85852e"/>
    <xsd:import namespace="d23e700c-9241-48f6-be34-ea6ad4a9a3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928e7e-dbac-400b-a443-2585fc8585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3e700c-9241-48f6-be34-ea6ad4a9a3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40FFB4-84E7-4D5C-A8DF-99C6EDBE4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928e7e-dbac-400b-a443-2585fc85852e"/>
    <ds:schemaRef ds:uri="d23e700c-9241-48f6-be34-ea6ad4a9a3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91414C-3BE5-484D-BC43-F29274F33597}">
  <ds:schemaRefs>
    <ds:schemaRef ds:uri="http://schemas.microsoft.com/sharepoint/v3/contenttype/forms"/>
  </ds:schemaRefs>
</ds:datastoreItem>
</file>

<file path=customXml/itemProps3.xml><?xml version="1.0" encoding="utf-8"?>
<ds:datastoreItem xmlns:ds="http://schemas.openxmlformats.org/officeDocument/2006/customXml" ds:itemID="{A720C711-99A0-4FF6-824C-A368E9E92C4E}">
  <ds:schemaRefs>
    <ds:schemaRef ds:uri="http://www.w3.org/XML/1998/namespace"/>
    <ds:schemaRef ds:uri="http://schemas.microsoft.com/office/2006/metadata/properties"/>
    <ds:schemaRef ds:uri="http://schemas.microsoft.com/office/2006/documentManagement/types"/>
    <ds:schemaRef ds:uri="http://purl.org/dc/dcmitype/"/>
    <ds:schemaRef ds:uri="http://purl.org/dc/terms/"/>
    <ds:schemaRef ds:uri="09928e7e-dbac-400b-a443-2585fc85852e"/>
    <ds:schemaRef ds:uri="d23e700c-9241-48f6-be34-ea6ad4a9a3cd"/>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Vapor Trail</Template>
  <TotalTime>600</TotalTime>
  <Words>3523</Words>
  <Application>Microsoft Office PowerPoint</Application>
  <PresentationFormat>On-screen Show (4:3)</PresentationFormat>
  <Paragraphs>331</Paragraphs>
  <Slides>30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vt:lpstr>
      <vt:lpstr>CALIBRI</vt:lpstr>
      <vt:lpstr>Century Gothic</vt:lpstr>
      <vt:lpstr>Symbol</vt:lpstr>
      <vt:lpstr>Tahoma</vt:lpstr>
      <vt:lpstr>VNI-Helve</vt:lpstr>
      <vt:lpstr>Vapor Trail</vt:lpstr>
      <vt:lpstr>ĐÁI THÁO ĐƯỜNG xem thêm handout</vt:lpstr>
      <vt:lpstr>MỤC TIÊU</vt:lpstr>
      <vt:lpstr>NỘI DUNG</vt:lpstr>
      <vt:lpstr>ĐẠI CƯƠNG</vt:lpstr>
      <vt:lpstr>ĐẠI CƯƠNG</vt:lpstr>
      <vt:lpstr>ĐẠI CƯƠNG </vt:lpstr>
      <vt:lpstr>ĐẠI CƯƠNG </vt:lpstr>
      <vt:lpstr>Phân loại (ADA) </vt:lpstr>
      <vt:lpstr>NGUYÊN NHÂN &amp; SINH LÝ BỆNH</vt:lpstr>
      <vt:lpstr>NGUYÊN NHÂN &amp; SINH LÝ BỆNH</vt:lpstr>
      <vt:lpstr>NGUYÊN NHÂN &amp; SINH LÝ BỆNH</vt:lpstr>
      <vt:lpstr>CHẨN ĐOÁN</vt:lpstr>
      <vt:lpstr>CHẨN ĐOÁN</vt:lpstr>
      <vt:lpstr>CHẨN ĐOÁN</vt:lpstr>
      <vt:lpstr>ĐIỀU TRỊ</vt:lpstr>
      <vt:lpstr>PowerPoint Presentation</vt:lpstr>
      <vt:lpstr>ĐIỀU TRỊ</vt:lpstr>
      <vt:lpstr>ĐIỀU TRỊ</vt:lpstr>
      <vt:lpstr>ĐIỀU TRỊ</vt:lpstr>
      <vt:lpstr>ĐIỀU TRỊ</vt:lpstr>
      <vt:lpstr>ĐIỀU TRỊ</vt:lpstr>
      <vt:lpstr>BIẾN CHỨNG</vt:lpstr>
      <vt:lpstr>BIẾN CHỨNG</vt:lpstr>
      <vt:lpstr>BIẾN CHỨNG</vt:lpstr>
      <vt:lpstr>PowerPoint Presentation</vt:lpstr>
      <vt:lpstr>BIẾN CHỨNG</vt:lpstr>
      <vt:lpstr>PHÂN BIỆT ĐTĐ TYPE 1 VÀ 2</vt:lpstr>
      <vt:lpstr>PHÂN BIỆT ĐTĐ TYPE 1 VÀ 2</vt:lpstr>
      <vt:lpstr>Đứa bé vào viện được chẩn đoán là ĐTĐ1 thì có cho nhập viện không?</vt:lpstr>
      <vt:lpstr>Tầm soát ĐTĐ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ĐÁI THÁO ĐƯỜNG</dc:title>
  <dc:creator>Windows User</dc:creator>
  <cp:lastModifiedBy>Theo</cp:lastModifiedBy>
  <cp:revision>76</cp:revision>
  <dcterms:created xsi:type="dcterms:W3CDTF">2018-01-15T08:11:25Z</dcterms:created>
  <dcterms:modified xsi:type="dcterms:W3CDTF">2020-06-11T17:00:03Z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0x010100E542EFBC01186A48879B62A90CF08169</vt:lpwstr>
  </property>
</Properties>
</file>