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1" r:id="rId7"/>
    <p:sldId id="264" r:id="rId8"/>
    <p:sldId id="265" r:id="rId9"/>
    <p:sldId id="267" r:id="rId10"/>
    <p:sldId id="268" r:id="rId11"/>
    <p:sldId id="269" r:id="rId12"/>
    <p:sldId id="271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u="heav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854B-1054-47BB-A116-E9C03F8F9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A0E0-1CA7-4EB3-B595-846EDE235D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280165" y="2221869"/>
            <a:ext cx="97472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TÌNH HÌNH SỨC KHỎE BỆNH TẬT </a:t>
            </a:r>
            <a:endParaRPr lang="en-US" altLang="zh-CN" sz="4800" b="1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TRẺ EM VIỆT NAM</a:t>
            </a:r>
            <a:endParaRPr lang="en-US" altLang="zh-CN" sz="4800" b="1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4800" b="1" dirty="0">
                <a:solidFill>
                  <a:srgbClr val="8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                 </a:t>
            </a:r>
            <a:endParaRPr lang="en-US" altLang="zh-CN" sz="4800" b="1" dirty="0">
              <a:solidFill>
                <a:srgbClr val="8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40000"/>
              </a:lnSpc>
            </a:pPr>
            <a:r>
              <a:rPr lang="en-US" altLang="zh-CN" sz="4800" b="1" dirty="0">
                <a:solidFill>
                  <a:srgbClr val="80000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ea typeface="SimSun" panose="02010600030101010101" pitchFamily="2" charset="-122"/>
              </a:rPr>
              <a:t>PGS.TS. </a:t>
            </a:r>
            <a:r>
              <a:rPr lang="en-US" altLang="zh-CN" sz="3200" b="1" dirty="0" err="1">
                <a:latin typeface="Calibri" panose="020F0502020204030204" pitchFamily="34" charset="0"/>
                <a:ea typeface="SimSun" panose="02010600030101010101" pitchFamily="2" charset="-122"/>
              </a:rPr>
              <a:t>Vũ</a:t>
            </a:r>
            <a:r>
              <a:rPr lang="en-US" altLang="zh-CN" sz="3200" b="1" dirty="0">
                <a:latin typeface="Calibri" panose="020F0502020204030204" pitchFamily="34" charset="0"/>
                <a:ea typeface="SimSun" panose="02010600030101010101" pitchFamily="2" charset="-122"/>
              </a:rPr>
              <a:t> Minh </a:t>
            </a:r>
            <a:r>
              <a:rPr lang="en-US" altLang="zh-CN" sz="3200" b="1" dirty="0" err="1">
                <a:latin typeface="Calibri" panose="020F0502020204030204" pitchFamily="34" charset="0"/>
                <a:ea typeface="SimSun" panose="02010600030101010101" pitchFamily="2" charset="-122"/>
              </a:rPr>
              <a:t>Phúc</a:t>
            </a:r>
            <a:endParaRPr lang="en-US" altLang="zh-CN" sz="4400" b="1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51720" cy="1612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79" y="77666"/>
            <a:ext cx="1516022" cy="1534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7989" y="1203326"/>
            <a:ext cx="10623885" cy="53899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30000"/>
              </a:spcBef>
              <a:buNone/>
            </a:pP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3.3.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Tình</a:t>
            </a: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hình</a:t>
            </a: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tử</a:t>
            </a: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trong</a:t>
            </a: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viện</a:t>
            </a:r>
            <a:endParaRPr lang="fr-FR" altLang="zh-CN" b="1" u="sng" dirty="0">
              <a:solidFill>
                <a:srgbClr val="0432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altLang="en-US" sz="2600" dirty="0" err="1">
                <a:latin typeface="Calibri" panose="020F0502020204030204" pitchFamily="34" charset="0"/>
              </a:rPr>
              <a:t>Tử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vong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ở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sơ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sinh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chiếm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vi-VN" altLang="en-US" sz="2600" dirty="0">
                <a:latin typeface="Calibri" panose="020F0502020204030204" pitchFamily="34" charset="0"/>
              </a:rPr>
              <a:t>51% </a:t>
            </a:r>
            <a:r>
              <a:rPr lang="en-US" altLang="en-US" sz="2600" dirty="0" err="1">
                <a:latin typeface="Calibri" panose="020F0502020204030204" pitchFamily="34" charset="0"/>
              </a:rPr>
              <a:t>trường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hợp</a:t>
            </a:r>
            <a:r>
              <a:rPr lang="vi-VN" altLang="en-US" sz="2600" dirty="0">
                <a:latin typeface="Calibri" panose="020F0502020204030204" pitchFamily="34" charset="0"/>
              </a:rPr>
              <a:t> tử vong</a:t>
            </a:r>
            <a:r>
              <a:rPr lang="en-US" altLang="en-US" sz="2600" dirty="0">
                <a:latin typeface="Calibri" panose="020F0502020204030204" pitchFamily="34" charset="0"/>
              </a:rPr>
              <a:t>, </a:t>
            </a:r>
            <a:r>
              <a:rPr lang="vi-VN" altLang="en-US" sz="2600" dirty="0">
                <a:latin typeface="Calibri" panose="020F0502020204030204" pitchFamily="34" charset="0"/>
              </a:rPr>
              <a:t>50% </a:t>
            </a:r>
            <a:r>
              <a:rPr lang="en-US" altLang="en-US" sz="2600" dirty="0" err="1">
                <a:latin typeface="Calibri" panose="020F0502020204030204" pitchFamily="34" charset="0"/>
              </a:rPr>
              <a:t>trường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hợp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vi-VN" altLang="en-US" sz="2600" dirty="0">
                <a:latin typeface="Calibri" panose="020F0502020204030204" pitchFamily="34" charset="0"/>
              </a:rPr>
              <a:t>tử vong </a:t>
            </a:r>
            <a:r>
              <a:rPr lang="en-US" altLang="en-US" sz="2600" dirty="0">
                <a:latin typeface="Calibri" panose="020F0502020204030204" pitchFamily="34" charset="0"/>
              </a:rPr>
              <a:t>&lt; 24 </a:t>
            </a:r>
            <a:r>
              <a:rPr lang="en-US" altLang="en-US" sz="2600" dirty="0" err="1">
                <a:latin typeface="Calibri" panose="020F0502020204030204" pitchFamily="34" charset="0"/>
              </a:rPr>
              <a:t>giờ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vi-VN" altLang="en-US" sz="2600" dirty="0">
                <a:latin typeface="Calibri" panose="020F0502020204030204" pitchFamily="34" charset="0"/>
              </a:rPr>
              <a:t>tro</a:t>
            </a:r>
            <a:r>
              <a:rPr lang="en-US" altLang="en-US" sz="2600" dirty="0">
                <a:latin typeface="Calibri" panose="020F0502020204030204" pitchFamily="34" charset="0"/>
              </a:rPr>
              <a:t>ng BV.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Ty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lệ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SS: 3,7%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tre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sơ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sống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.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Ty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lê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̣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chu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: 2,2% .</a:t>
            </a:r>
            <a:r>
              <a:rPr lang="fr-FR" altLang="zh-CN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fr-FR" altLang="zh-CN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227330">
              <a:lnSpc>
                <a:spcPct val="100000"/>
              </a:lnSpc>
              <a:spcBef>
                <a:spcPts val="1200"/>
              </a:spcBef>
            </a:pPr>
            <a:r>
              <a:rPr lang="en-US" altLang="en-US" sz="2600" dirty="0">
                <a:latin typeface="Calibri" panose="020F0502020204030204" pitchFamily="34" charset="0"/>
              </a:rPr>
              <a:t>4 </a:t>
            </a:r>
            <a:r>
              <a:rPr lang="en-US" altLang="en-US" sz="2600" dirty="0" err="1">
                <a:latin typeface="Calibri" panose="020F0502020204030204" pitchFamily="34" charset="0"/>
              </a:rPr>
              <a:t>bệnh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giảm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tử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vong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tốt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là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933450" indent="-215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	- SDD </a:t>
            </a:r>
            <a:r>
              <a:rPr lang="en-US" altLang="en-US" sz="2600" dirty="0" err="1">
                <a:latin typeface="Calibri" panose="020F0502020204030204" pitchFamily="34" charset="0"/>
              </a:rPr>
              <a:t>Kwashiokor</a:t>
            </a:r>
            <a:r>
              <a:rPr lang="en-US" altLang="en-US" sz="2600" dirty="0">
                <a:latin typeface="Calibri" panose="020F0502020204030204" pitchFamily="34" charset="0"/>
              </a:rPr>
              <a:t>, Marasmus 	: 32% </a:t>
            </a:r>
            <a:r>
              <a:rPr lang="en-US" altLang="en-US" sz="2600" dirty="0"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latin typeface="Calibri" panose="020F0502020204030204" pitchFamily="34" charset="0"/>
              </a:rPr>
              <a:t> 2,4% 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933450" indent="-215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	- </a:t>
            </a:r>
            <a:r>
              <a:rPr lang="vi-VN" altLang="en-US" sz="2600" dirty="0">
                <a:latin typeface="Calibri" panose="020F0502020204030204" pitchFamily="34" charset="0"/>
              </a:rPr>
              <a:t>V</a:t>
            </a:r>
            <a:r>
              <a:rPr lang="en-US" altLang="en-US" sz="2600" dirty="0" err="1">
                <a:latin typeface="Calibri" panose="020F0502020204030204" pitchFamily="34" charset="0"/>
              </a:rPr>
              <a:t>iêm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não</a:t>
            </a:r>
            <a:r>
              <a:rPr lang="en-US" altLang="en-US" sz="2600" dirty="0">
                <a:latin typeface="Calibri" panose="020F0502020204030204" pitchFamily="34" charset="0"/>
              </a:rPr>
              <a:t> 				: 28%</a:t>
            </a:r>
            <a:r>
              <a:rPr lang="vi-VN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vi-VN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>
                <a:latin typeface="Calibri" panose="020F0502020204030204" pitchFamily="34" charset="0"/>
              </a:rPr>
              <a:t>2,8%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933450" indent="-215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	- T</a:t>
            </a:r>
            <a:r>
              <a:rPr lang="vi-VN" altLang="en-US" sz="2600" dirty="0">
                <a:latin typeface="Calibri" panose="020F0502020204030204" pitchFamily="34" charset="0"/>
              </a:rPr>
              <a:t>iêu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chảy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cấp</a:t>
            </a:r>
            <a:r>
              <a:rPr lang="en-US" altLang="en-US" sz="2600" dirty="0">
                <a:latin typeface="Calibri" panose="020F0502020204030204" pitchFamily="34" charset="0"/>
              </a:rPr>
              <a:t> 			: 25% </a:t>
            </a:r>
            <a:r>
              <a:rPr lang="en-US" altLang="en-US" sz="2600" dirty="0"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vi-VN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>
                <a:latin typeface="Calibri" panose="020F0502020204030204" pitchFamily="34" charset="0"/>
              </a:rPr>
              <a:t>0,5%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933450" indent="-215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	- TBS					: 10% </a:t>
            </a:r>
            <a:r>
              <a:rPr lang="en-US" altLang="en-US" sz="2600" dirty="0">
                <a:latin typeface="Calibri" panose="020F0502020204030204" pitchFamily="34" charset="0"/>
                <a:sym typeface="Symbol" panose="05050102010706020507" pitchFamily="18" charset="2"/>
              </a:rPr>
              <a:t> &lt; 1%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933450" indent="-215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	- </a:t>
            </a:r>
            <a:r>
              <a:rPr lang="en-US" altLang="en-US" sz="2600" dirty="0" err="1">
                <a:latin typeface="Calibri" panose="020F0502020204030204" pitchFamily="34" charset="0"/>
              </a:rPr>
              <a:t>Thấp</a:t>
            </a:r>
            <a:r>
              <a:rPr lang="en-US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latin typeface="Calibri" panose="020F0502020204030204" pitchFamily="34" charset="0"/>
              </a:rPr>
              <a:t>tim</a:t>
            </a:r>
            <a:r>
              <a:rPr lang="en-US" altLang="en-US" sz="2600" dirty="0">
                <a:latin typeface="Calibri" panose="020F0502020204030204" pitchFamily="34" charset="0"/>
              </a:rPr>
              <a:t> 				: 2,9% </a:t>
            </a:r>
            <a:r>
              <a:rPr lang="en-US" altLang="en-US" sz="2600" dirty="0"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vi-VN" altLang="en-US" sz="2600" dirty="0">
                <a:latin typeface="Calibri" panose="020F0502020204030204" pitchFamily="34" charset="0"/>
              </a:rPr>
              <a:t> </a:t>
            </a:r>
            <a:r>
              <a:rPr lang="en-US" altLang="en-US" sz="2600" dirty="0">
                <a:latin typeface="Calibri" panose="020F0502020204030204" pitchFamily="34" charset="0"/>
              </a:rPr>
              <a:t>&lt; 0,5%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 marL="933450" indent="-2159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6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endParaRPr lang="en-US" altLang="zh-CN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81200" y="274639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3.TÌNH HÌNH BỆNH TẬT </a:t>
            </a:r>
            <a:r>
              <a:rPr lang="en-US" altLang="en-US" b="1" dirty="0" err="1">
                <a:solidFill>
                  <a:srgbClr val="C00000"/>
                </a:solidFill>
                <a:latin typeface="+mn-lt"/>
              </a:rPr>
              <a:t>Ở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 TRẺ EM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20334" y="1249919"/>
            <a:ext cx="1058185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Nhi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khoa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cơ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sở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hoạt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động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không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hiệu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quả</a:t>
            </a:r>
            <a:endParaRPr lang="en-US" altLang="zh-CN" sz="2800" b="1" dirty="0">
              <a:solidFill>
                <a:srgbClr val="0432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	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chăm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sóc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sức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khỏe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ban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đầu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nhi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khoa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dự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phòng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xử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trí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lồng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ghép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xử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trí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cấp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cứu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phối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hợp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các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tuyến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chuyển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viện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chưa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an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toàn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dịch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y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tế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chất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lượng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phục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yếu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kém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số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lượng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BS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nhi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khoa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chưa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đủ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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Quá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tải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 BV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nhi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tuyến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trung</a:t>
            </a:r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 </a:t>
            </a:r>
            <a:r>
              <a:rPr lang="en-US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 3" panose="05040102010807070707" pitchFamily="18" charset="2"/>
              </a:rPr>
              <a:t>ương</a:t>
            </a:r>
            <a:endParaRPr lang="en-US" altLang="zh-CN" sz="2800" b="1" dirty="0">
              <a:solidFill>
                <a:srgbClr val="0432FF"/>
              </a:solidFill>
              <a:latin typeface="Calibri" panose="020F0502020204030204" pitchFamily="34" charset="0"/>
              <a:ea typeface="SimSun" panose="02010600030101010101" pitchFamily="2" charset="-122"/>
              <a:sym typeface="Wingdings 3" panose="05040102010807070707" pitchFamily="18" charset="2"/>
            </a:endParaRPr>
          </a:p>
          <a:p>
            <a:pPr>
              <a:spcBef>
                <a:spcPct val="30000"/>
              </a:spcBef>
            </a:pPr>
            <a:endParaRPr lang="en-US" altLang="zh-CN" sz="2800" b="1" dirty="0">
              <a:solidFill>
                <a:srgbClr val="FFFF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656014" y="248236"/>
            <a:ext cx="89376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4. TÌNH HÌNH MẠNG LƯỚI NHI KHOA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3" y="570499"/>
            <a:ext cx="4571999" cy="5714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4410" y="4054642"/>
            <a:ext cx="317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Lucida Calligraphy" panose="03010101010101010101" pitchFamily="66" charset="77"/>
                <a:cs typeface="Apple Chancery" panose="03020702040506060504" pitchFamily="66" charset="-79"/>
              </a:rPr>
              <a:t>Thank you !</a:t>
            </a:r>
            <a:endParaRPr lang="en-US" sz="3200" b="1" i="1" dirty="0">
              <a:solidFill>
                <a:srgbClr val="FF0000"/>
              </a:solidFill>
              <a:latin typeface="Lucida Calligraphy" panose="03010101010101010101" pitchFamily="66" charset="77"/>
              <a:cs typeface="Apple Chancery" panose="03020702040506060504" pitchFamily="66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22122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+mn-lt"/>
              </a:rPr>
              <a:t>NỘI DUNG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2148" y="2290852"/>
            <a:ext cx="8685568" cy="2774443"/>
          </a:xfrm>
        </p:spPr>
        <p:txBody>
          <a:bodyPr>
            <a:noAutofit/>
          </a:bodyPr>
          <a:lstStyle/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altLang="en-US" b="1" dirty="0" err="1"/>
              <a:t>Giới</a:t>
            </a:r>
            <a:r>
              <a:rPr lang="en-US" altLang="en-US" b="1" dirty="0"/>
              <a:t> </a:t>
            </a:r>
            <a:r>
              <a:rPr lang="en-US" altLang="en-US" b="1" dirty="0" err="1"/>
              <a:t>thiệu</a:t>
            </a:r>
            <a:r>
              <a:rPr lang="en-US" altLang="en-US" b="1" dirty="0"/>
              <a:t> </a:t>
            </a:r>
            <a:endParaRPr lang="en-US" altLang="en-US" b="1" dirty="0"/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altLang="en-US" b="1" dirty="0" err="1"/>
              <a:t>Tình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</a:t>
            </a:r>
            <a:r>
              <a:rPr lang="en-US" altLang="en-US" b="1" dirty="0" err="1"/>
              <a:t>sức</a:t>
            </a:r>
            <a:r>
              <a:rPr lang="en-US" altLang="en-US" b="1" dirty="0"/>
              <a:t> </a:t>
            </a:r>
            <a:r>
              <a:rPr lang="en-US" altLang="en-US" b="1" dirty="0" err="1"/>
              <a:t>khỏe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trẻ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dirty="0" err="1"/>
              <a:t>Việt</a:t>
            </a:r>
            <a:r>
              <a:rPr lang="en-US" altLang="en-US" b="1" dirty="0"/>
              <a:t> </a:t>
            </a:r>
            <a:r>
              <a:rPr lang="en-US" altLang="en-US" b="1" dirty="0" err="1"/>
              <a:t>nam</a:t>
            </a:r>
            <a:endParaRPr lang="en-US" altLang="en-US" b="1" dirty="0"/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altLang="en-US" b="1" dirty="0" err="1"/>
              <a:t>Tình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</a:t>
            </a:r>
            <a:r>
              <a:rPr lang="en-US" altLang="en-US" b="1" dirty="0" err="1"/>
              <a:t>bệnh</a:t>
            </a:r>
            <a:r>
              <a:rPr lang="en-US" altLang="en-US" b="1" dirty="0"/>
              <a:t> </a:t>
            </a:r>
            <a:r>
              <a:rPr lang="en-US" altLang="en-US" b="1" dirty="0" err="1"/>
              <a:t>tật</a:t>
            </a:r>
            <a:r>
              <a:rPr lang="en-US" altLang="en-US" b="1" dirty="0"/>
              <a:t> </a:t>
            </a:r>
            <a:r>
              <a:rPr lang="en-US" altLang="en-US" b="1" dirty="0" err="1"/>
              <a:t>ở</a:t>
            </a:r>
            <a:r>
              <a:rPr lang="en-US" altLang="en-US" b="1" dirty="0"/>
              <a:t> </a:t>
            </a:r>
            <a:r>
              <a:rPr lang="en-US" altLang="en-US" b="1" dirty="0" err="1"/>
              <a:t>trẻ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dirty="0" err="1"/>
              <a:t>Việt</a:t>
            </a:r>
            <a:r>
              <a:rPr lang="en-US" altLang="en-US" b="1" dirty="0"/>
              <a:t> </a:t>
            </a:r>
            <a:r>
              <a:rPr lang="en-US" altLang="en-US" b="1" dirty="0" err="1"/>
              <a:t>nam</a:t>
            </a:r>
            <a:endParaRPr lang="en-US" altLang="en-US" b="1" dirty="0"/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altLang="en-US" b="1" dirty="0" err="1"/>
              <a:t>Tình</a:t>
            </a:r>
            <a:r>
              <a:rPr lang="en-US" altLang="en-US" b="1" dirty="0"/>
              <a:t> </a:t>
            </a:r>
            <a:r>
              <a:rPr lang="en-US" altLang="en-US" b="1" dirty="0" err="1"/>
              <a:t>hình</a:t>
            </a:r>
            <a:r>
              <a:rPr lang="en-US" altLang="en-US" b="1" dirty="0"/>
              <a:t> </a:t>
            </a:r>
            <a:r>
              <a:rPr lang="en-US" altLang="en-US" b="1" dirty="0" err="1"/>
              <a:t>mạng</a:t>
            </a:r>
            <a:r>
              <a:rPr lang="en-US" altLang="en-US" b="1" dirty="0"/>
              <a:t> </a:t>
            </a:r>
            <a:r>
              <a:rPr lang="en-US" altLang="en-US" b="1" dirty="0" err="1"/>
              <a:t>lưới</a:t>
            </a:r>
            <a:r>
              <a:rPr lang="en-US" altLang="en-US" b="1" dirty="0"/>
              <a:t> </a:t>
            </a:r>
            <a:r>
              <a:rPr lang="en-US" altLang="en-US" b="1" dirty="0" err="1"/>
              <a:t>nhi</a:t>
            </a:r>
            <a:r>
              <a:rPr lang="en-US" altLang="en-US" b="1" dirty="0"/>
              <a:t> </a:t>
            </a:r>
            <a:r>
              <a:rPr lang="en-US" altLang="en-US" b="1" dirty="0" err="1"/>
              <a:t>khoa</a:t>
            </a:r>
            <a:r>
              <a:rPr lang="en-US" altLang="en-US" b="1" dirty="0"/>
              <a:t> </a:t>
            </a:r>
            <a:r>
              <a:rPr lang="en-US" altLang="en-US" b="1" dirty="0" err="1"/>
              <a:t>ở</a:t>
            </a:r>
            <a:r>
              <a:rPr lang="en-US" altLang="en-US" b="1" dirty="0"/>
              <a:t> </a:t>
            </a:r>
            <a:r>
              <a:rPr lang="en-US" altLang="en-US" b="1" dirty="0" err="1"/>
              <a:t>Việt</a:t>
            </a:r>
            <a:r>
              <a:rPr lang="en-US" altLang="en-US" b="1" dirty="0"/>
              <a:t> </a:t>
            </a:r>
            <a:r>
              <a:rPr lang="en-US" altLang="en-US" b="1" dirty="0" err="1"/>
              <a:t>nam</a:t>
            </a:r>
            <a:endParaRPr lang="en-US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pPr algn="ctr" eaLnBrk="1" hangingPunct="1"/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1. GIỚI THIỆU</a:t>
            </a:r>
            <a:endParaRPr lang="en-US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5240741" y="1069404"/>
            <a:ext cx="695126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Calibri" panose="020F0502020204030204" pitchFamily="34" charset="0"/>
              </a:rPr>
              <a:t>- </a:t>
            </a:r>
            <a:r>
              <a:rPr lang="en-US" altLang="en-US" sz="2400" dirty="0" err="1">
                <a:latin typeface="Calibri" panose="020F0502020204030204" pitchFamily="34" charset="0"/>
              </a:rPr>
              <a:t>Diện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tích</a:t>
            </a:r>
            <a:r>
              <a:rPr lang="en-US" altLang="en-US" sz="2400" dirty="0">
                <a:latin typeface="Calibri" panose="020F0502020204030204" pitchFamily="34" charset="0"/>
              </a:rPr>
              <a:t>: 333.000 km</a:t>
            </a:r>
            <a:r>
              <a:rPr lang="en-US" altLang="en-US" sz="2400" baseline="30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 (</a:t>
            </a:r>
            <a:r>
              <a:rPr lang="en-US" altLang="en-US" sz="2400" dirty="0" err="1">
                <a:latin typeface="Calibri" panose="020F0502020204030204" pitchFamily="34" charset="0"/>
              </a:rPr>
              <a:t>hàng</a:t>
            </a:r>
            <a:r>
              <a:rPr lang="en-US" altLang="en-US" sz="2400" dirty="0">
                <a:latin typeface="Calibri" panose="020F0502020204030204" pitchFamily="34" charset="0"/>
              </a:rPr>
              <a:t> 65 </a:t>
            </a:r>
            <a:r>
              <a:rPr lang="en-US" altLang="en-US" sz="2400" dirty="0" err="1">
                <a:latin typeface="Calibri" panose="020F0502020204030204" pitchFamily="34" charset="0"/>
              </a:rPr>
              <a:t>thế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giới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Biên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giới</a:t>
            </a:r>
            <a:r>
              <a:rPr lang="en-US" altLang="en-US" sz="2400" dirty="0">
                <a:latin typeface="Calibri" panose="020F0502020204030204" pitchFamily="34" charset="0"/>
              </a:rPr>
              <a:t>: 4.640 km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en-US" sz="2400" dirty="0">
                <a:latin typeface="Calibri" panose="020F0502020204030204" pitchFamily="34" charset="0"/>
              </a:rPr>
              <a:t>  58 </a:t>
            </a:r>
            <a:r>
              <a:rPr lang="en-US" altLang="en-US" sz="2400" dirty="0" err="1">
                <a:latin typeface="Calibri" panose="020F0502020204030204" pitchFamily="34" charset="0"/>
              </a:rPr>
              <a:t>tỉnh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và</a:t>
            </a:r>
            <a:r>
              <a:rPr lang="en-US" altLang="en-US" sz="2400" dirty="0">
                <a:latin typeface="Calibri" panose="020F0502020204030204" pitchFamily="34" charset="0"/>
              </a:rPr>
              <a:t> 5 </a:t>
            </a:r>
            <a:r>
              <a:rPr lang="en-US" altLang="en-US" sz="2400" dirty="0" err="1">
                <a:latin typeface="Calibri" panose="020F0502020204030204" pitchFamily="34" charset="0"/>
              </a:rPr>
              <a:t>thành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phố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Char char="-"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Dân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số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tính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đến</a:t>
            </a:r>
            <a:r>
              <a:rPr lang="en-US" altLang="en-US" sz="2400" dirty="0">
                <a:latin typeface="Calibri" panose="020F0502020204030204" pitchFamily="34" charset="0"/>
              </a:rPr>
              <a:t> 0 </a:t>
            </a:r>
            <a:r>
              <a:rPr lang="en-US" altLang="en-US" sz="2400" dirty="0" err="1">
                <a:latin typeface="Calibri" panose="020F0502020204030204" pitchFamily="34" charset="0"/>
              </a:rPr>
              <a:t>giờ</a:t>
            </a:r>
            <a:r>
              <a:rPr lang="en-US" altLang="en-US" sz="2400" dirty="0">
                <a:latin typeface="Calibri" panose="020F0502020204030204" pitchFamily="34" charset="0"/>
              </a:rPr>
              <a:t> 01-04-2019:  </a:t>
            </a:r>
            <a:r>
              <a:rPr lang="en-US" sz="2400" b="1" dirty="0">
                <a:latin typeface="Calibri" panose="020F0502020204030204" pitchFamily="34" charset="0"/>
              </a:rPr>
              <a:t>96.208.894 </a:t>
            </a:r>
            <a:r>
              <a:rPr lang="en-US" sz="2400" b="1" dirty="0" err="1">
                <a:latin typeface="Calibri" panose="020F0502020204030204" pitchFamily="34" charset="0"/>
              </a:rPr>
              <a:t>người</a:t>
            </a:r>
            <a:endParaRPr lang="en-US" altLang="en-US" sz="2400" b="1" dirty="0">
              <a:latin typeface="Calibri" panose="020F0502020204030204" pitchFamily="34" charset="0"/>
            </a:endParaRPr>
          </a:p>
          <a:p>
            <a:pPr marL="682625" lvl="1" indent="-225425" eaLnBrk="1" hangingPunct="1">
              <a:buFontTx/>
              <a:buChar char="•"/>
            </a:pPr>
            <a:r>
              <a:rPr lang="en-US" altLang="en-US" sz="2400" dirty="0" err="1">
                <a:latin typeface="Calibri" panose="020F0502020204030204" pitchFamily="34" charset="0"/>
              </a:rPr>
              <a:t>thành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phố</a:t>
            </a:r>
            <a:r>
              <a:rPr lang="en-US" altLang="en-US" sz="2400" dirty="0">
                <a:latin typeface="Calibri" panose="020F0502020204030204" pitchFamily="34" charset="0"/>
              </a:rPr>
              <a:t>: 34,4% ; </a:t>
            </a:r>
            <a:r>
              <a:rPr lang="en-US" altLang="en-US" sz="2400" dirty="0" err="1">
                <a:latin typeface="Calibri" panose="020F0502020204030204" pitchFamily="34" charset="0"/>
              </a:rPr>
              <a:t>nông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thôn</a:t>
            </a:r>
            <a:r>
              <a:rPr lang="en-US" altLang="en-US" sz="2400" dirty="0">
                <a:latin typeface="Calibri" panose="020F0502020204030204" pitchFamily="34" charset="0"/>
              </a:rPr>
              <a:t>: 65,6%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Xếp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hạng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thứ</a:t>
            </a:r>
            <a:r>
              <a:rPr lang="en-US" altLang="en-US" sz="2400" dirty="0">
                <a:latin typeface="Calibri" panose="020F0502020204030204" pitchFamily="34" charset="0"/>
              </a:rPr>
              <a:t> 15 </a:t>
            </a:r>
            <a:r>
              <a:rPr lang="en-US" altLang="en-US" sz="2400" dirty="0" err="1">
                <a:latin typeface="Calibri" panose="020F0502020204030204" pitchFamily="34" charset="0"/>
              </a:rPr>
              <a:t>thế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giới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</a:rPr>
              <a:t>thứ</a:t>
            </a:r>
            <a:r>
              <a:rPr lang="en-US" altLang="en-US" sz="2400" dirty="0">
                <a:latin typeface="Calibri" panose="020F0502020204030204" pitchFamily="34" charset="0"/>
              </a:rPr>
              <a:t> 3 ASEAN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54 </a:t>
            </a:r>
            <a:r>
              <a:rPr lang="en-US" altLang="en-US" sz="2400" dirty="0" err="1">
                <a:latin typeface="Calibri" panose="020F0502020204030204" pitchFamily="34" charset="0"/>
              </a:rPr>
              <a:t>dân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tộc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marL="177800" lvl="1" indent="-177800" eaLnBrk="1" hangingPunct="1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Mật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độ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dân</a:t>
            </a:r>
            <a:r>
              <a:rPr lang="en-US" altLang="en-US" sz="2400" dirty="0">
                <a:latin typeface="Calibri" panose="020F0502020204030204" pitchFamily="34" charset="0"/>
              </a:rPr>
              <a:t>	: 290 </a:t>
            </a:r>
            <a:r>
              <a:rPr lang="en-US" altLang="en-US" sz="2400" dirty="0" err="1">
                <a:latin typeface="Calibri" panose="020F0502020204030204" pitchFamily="34" charset="0"/>
              </a:rPr>
              <a:t>người</a:t>
            </a:r>
            <a:r>
              <a:rPr lang="en-US" altLang="en-US" sz="2400" dirty="0">
                <a:latin typeface="Calibri" panose="020F0502020204030204" pitchFamily="34" charset="0"/>
              </a:rPr>
              <a:t>/km</a:t>
            </a:r>
            <a:r>
              <a:rPr lang="en-US" altLang="en-US" sz="2400" baseline="30000" dirty="0">
                <a:latin typeface="Calibri" panose="020F0502020204030204" pitchFamily="34" charset="0"/>
              </a:rPr>
              <a:t>2</a:t>
            </a:r>
            <a:endParaRPr lang="en-US" altLang="en-US" sz="2400" baseline="30000" dirty="0">
              <a:latin typeface="Calibri" panose="020F0502020204030204" pitchFamily="34" charset="0"/>
            </a:endParaRPr>
          </a:p>
          <a:p>
            <a:pPr marL="736600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TP. HCM	: 4.363 </a:t>
            </a:r>
            <a:r>
              <a:rPr lang="en-US" altLang="en-US" sz="2400" dirty="0" err="1">
                <a:latin typeface="Calibri" panose="020F0502020204030204" pitchFamily="34" charset="0"/>
              </a:rPr>
              <a:t>người</a:t>
            </a:r>
            <a:r>
              <a:rPr lang="en-US" altLang="en-US" sz="2400" dirty="0">
                <a:latin typeface="Calibri" panose="020F0502020204030204" pitchFamily="34" charset="0"/>
              </a:rPr>
              <a:t>/km</a:t>
            </a:r>
            <a:r>
              <a:rPr lang="en-US" altLang="en-US" sz="2400" baseline="30000" dirty="0">
                <a:latin typeface="Calibri" panose="020F0502020204030204" pitchFamily="34" charset="0"/>
              </a:rPr>
              <a:t>2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marL="736600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" panose="020F0502020204030204" pitchFamily="34" charset="0"/>
              </a:rPr>
              <a:t>Hà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nội</a:t>
            </a:r>
            <a:r>
              <a:rPr lang="en-US" altLang="en-US" sz="2400" dirty="0">
                <a:latin typeface="Calibri" panose="020F0502020204030204" pitchFamily="34" charset="0"/>
              </a:rPr>
              <a:t>	: 2.398 </a:t>
            </a:r>
            <a:r>
              <a:rPr lang="en-US" altLang="en-US" sz="2400" dirty="0" err="1">
                <a:latin typeface="Calibri" panose="020F0502020204030204" pitchFamily="34" charset="0"/>
              </a:rPr>
              <a:t>người</a:t>
            </a:r>
            <a:r>
              <a:rPr lang="en-US" altLang="en-US" sz="2400" dirty="0">
                <a:latin typeface="Calibri" panose="020F0502020204030204" pitchFamily="34" charset="0"/>
              </a:rPr>
              <a:t>/km</a:t>
            </a:r>
            <a:r>
              <a:rPr lang="en-US" altLang="en-US" sz="2400" baseline="30000" dirty="0">
                <a:latin typeface="Calibri" panose="020F0502020204030204" pitchFamily="34" charset="0"/>
              </a:rPr>
              <a:t>2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marL="177800" lvl="1" indent="-177800" eaLnBrk="1" hangingPunct="1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n-US" altLang="en-US" sz="2400" dirty="0">
                <a:latin typeface="Calibri" panose="020F0502020204030204" pitchFamily="34" charset="0"/>
              </a:rPr>
              <a:t>Nam/</a:t>
            </a:r>
            <a:r>
              <a:rPr lang="en-US" altLang="en-US" sz="2400" dirty="0" err="1">
                <a:latin typeface="Calibri" panose="020F0502020204030204" pitchFamily="34" charset="0"/>
              </a:rPr>
              <a:t>nữ</a:t>
            </a:r>
            <a:r>
              <a:rPr lang="en-US" altLang="en-US" sz="2400" dirty="0">
                <a:latin typeface="Calibri" panose="020F0502020204030204" pitchFamily="34" charset="0"/>
              </a:rPr>
              <a:t> = 99,1/100 (</a:t>
            </a:r>
            <a:r>
              <a:rPr lang="en-US" altLang="en-US" sz="2400" dirty="0" err="1">
                <a:latin typeface="Calibri" panose="020F0502020204030204" pitchFamily="34" charset="0"/>
              </a:rPr>
              <a:t>nam</a:t>
            </a:r>
            <a:r>
              <a:rPr lang="en-US" altLang="en-US" sz="2400" dirty="0">
                <a:latin typeface="Calibri" panose="020F0502020204030204" pitchFamily="34" charset="0"/>
              </a:rPr>
              <a:t> 49,8%; </a:t>
            </a:r>
            <a:r>
              <a:rPr lang="en-US" altLang="en-US" sz="2400" dirty="0" err="1">
                <a:latin typeface="Calibri" panose="020F0502020204030204" pitchFamily="34" charset="0"/>
              </a:rPr>
              <a:t>nữ</a:t>
            </a:r>
            <a:r>
              <a:rPr lang="en-US" altLang="en-US" sz="2400" dirty="0">
                <a:latin typeface="Calibri" panose="020F0502020204030204" pitchFamily="34" charset="0"/>
              </a:rPr>
              <a:t> 50,2%)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indent="63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Thành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phố</a:t>
            </a:r>
            <a:r>
              <a:rPr lang="en-US" altLang="en-US" sz="2400" dirty="0">
                <a:latin typeface="Calibri" panose="020F0502020204030204" pitchFamily="34" charset="0"/>
              </a:rPr>
              <a:t> : 96,5/100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indent="635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Nông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thôn</a:t>
            </a:r>
            <a:r>
              <a:rPr lang="en-US" altLang="en-US" sz="2400" dirty="0">
                <a:latin typeface="Calibri" panose="020F0502020204030204" pitchFamily="34" charset="0"/>
              </a:rPr>
              <a:t> : 100,5/100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3" y="274639"/>
            <a:ext cx="4579128" cy="648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686937" y="1282887"/>
            <a:ext cx="11505063" cy="49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Tỉ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suất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sanh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2,09 con/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phụ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nữ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Calibri" panose="020F0502020204030204" pitchFamily="34" charset="0"/>
              <a:buChar char="₋"/>
            </a:pP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Thành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phố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1,83 con/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phụ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nữ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;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nông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thôn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2,26 con/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phụ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nữ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914400" lvl="1" indent="-457200" eaLnBrk="1" hangingPunct="1">
              <a:buFont typeface="Calibri" panose="020F0502020204030204" pitchFamily="34" charset="0"/>
              <a:buChar char="₋"/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Tp. HCM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thấp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nhất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1,39 con/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phụ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nữ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;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Hà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tĩnh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cao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nhất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2,83 con/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phụ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nữ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Tỉ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lê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̣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tăng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dân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số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̣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nhiên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1,14% 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Tỉ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lệ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vong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6,8</a:t>
            </a:r>
            <a:r>
              <a:rPr lang="vi-VN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Tỉ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lệ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tử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vong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ở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trẻ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em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14</a:t>
            </a:r>
            <a:r>
              <a:rPr lang="vi-VN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‰</a:t>
            </a:r>
            <a:r>
              <a:rPr lang="en-US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 (&lt; 1 </a:t>
            </a:r>
            <a:r>
              <a:rPr lang="en-US" altLang="zh-CN" sz="2600" dirty="0" err="1">
                <a:latin typeface="Calibri" panose="020F0502020204030204" pitchFamily="34" charset="0"/>
                <a:sym typeface="Symbol" panose="05050102010706020507" pitchFamily="18" charset="2"/>
              </a:rPr>
              <a:t>tuổi</a:t>
            </a:r>
            <a:r>
              <a:rPr lang="en-US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; 21</a:t>
            </a:r>
            <a:r>
              <a:rPr lang="vi-VN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‰ </a:t>
            </a:r>
            <a:r>
              <a:rPr lang="en-US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(&lt; 5 </a:t>
            </a:r>
            <a:r>
              <a:rPr lang="en-US" altLang="zh-CN" sz="2600" dirty="0" err="1">
                <a:latin typeface="Calibri" panose="020F0502020204030204" pitchFamily="34" charset="0"/>
                <a:sym typeface="Symbol" panose="05050102010706020507" pitchFamily="18" charset="2"/>
              </a:rPr>
              <a:t>tuổi</a:t>
            </a:r>
            <a:r>
              <a:rPr lang="en-US" altLang="zh-CN" sz="2600" dirty="0">
                <a:latin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Tỉ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lê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̣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người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&gt; 15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tuổi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biết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chữ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95,8%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Tuổi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tho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̣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trung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bình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73,6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tuổi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nam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71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tuổi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;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nữ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76,3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tuổi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GDP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bình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quân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đầu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người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2019: 2.800 USD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900"/>
              </a:spcBef>
              <a:buFontTx/>
              <a:buChar char="•"/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Chi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ngân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sách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y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tế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hàng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năm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: 8%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ngân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sách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nhà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nước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005961" y="421009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C00000"/>
                </a:solidFill>
                <a:latin typeface="+mn-lt"/>
              </a:rPr>
              <a:t>1. GIỚI THIỆU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42630" y="3756660"/>
            <a:ext cx="3849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400">
                <a:solidFill>
                  <a:srgbClr val="FF0000"/>
                </a:solidFill>
              </a:rPr>
              <a:t>cao hơn so với thế giới</a:t>
            </a:r>
            <a:endParaRPr lang="vi-V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1" y="1575587"/>
            <a:ext cx="3902241" cy="46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Trẻ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em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Việt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nam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hiện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nay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so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với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Âu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Mỹ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thì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vi-VN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còn thấp hơn (theo WHO)</a:t>
            </a: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358775" lvl="4" indent="-347980" eaLnBrk="1" hangingPunct="1"/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vi-VN" altLang="zh-CN" sz="2400" dirty="0">
                <a:latin typeface="Calibri" panose="020F0502020204030204" pitchFamily="34" charset="0"/>
              </a:rPr>
              <a:t>14,5 cm ở nam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358775" lvl="4" indent="-347980" eaLnBrk="1" hangingPunct="1"/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vi-VN" altLang="zh-CN" sz="2400" dirty="0">
                <a:latin typeface="Calibri" panose="020F0502020204030204" pitchFamily="34" charset="0"/>
              </a:rPr>
              <a:t>10,7 cm ở nữ</a:t>
            </a: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Tỉ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lệ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tiêm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chủng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theo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chương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trình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quốc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gia</a:t>
            </a:r>
            <a:r>
              <a:rPr lang="en-US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 80-96%</a:t>
            </a:r>
            <a:r>
              <a:rPr lang="vi-VN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   </a:t>
            </a:r>
            <a:endParaRPr lang="vi-VN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vi-VN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 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981200" y="250575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2.TÌNH HÌNH SỨC KHỎE TRẺ EM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16" y="1347535"/>
            <a:ext cx="7634039" cy="5089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36531" y="1291876"/>
            <a:ext cx="10870197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3.1.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Mô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hình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tật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trong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cộng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đồng</a:t>
            </a:r>
            <a:endParaRPr lang="fr-FR" altLang="zh-CN" sz="2800" b="1" dirty="0">
              <a:solidFill>
                <a:srgbClr val="0432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      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vừa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giống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nước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đang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phát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triển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vừa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giống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các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nước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đã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phát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triển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Bệnh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ở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nước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đang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phát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triển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 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358775" eaLnBrk="1" hangingPunct="1">
              <a:spcBef>
                <a:spcPts val="600"/>
              </a:spcBef>
            </a:pP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SDD (24%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trẻ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&lt; 5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tuổi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7% SDD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bào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thai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)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358775" eaLnBrk="1" hangingPunct="1"/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nhiễm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trùng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và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ky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́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trùng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Bệnh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ơ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nước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đa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̃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phát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triển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 </a:t>
            </a:r>
            <a:endParaRPr lang="en-US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 	-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béo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phì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thành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phố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41-50%,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nông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thôn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15,3%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dị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tật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bẩm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 41.000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trẻ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sơ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/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năm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tai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nạn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ngộ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độc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bệnh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mạn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tính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chuyển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hóa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ung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thư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miễn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dịch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và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dị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ứng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SzPct val="97000"/>
              <a:buFontTx/>
              <a:buChar char="•"/>
            </a:pP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Các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bệnh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thường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gặp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: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nhiễm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trùng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hô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hấp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nhiễm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trùng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đường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ruột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SXH,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tay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chân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miệng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, SDD,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sốt</a:t>
            </a:r>
            <a:r>
              <a:rPr lang="fr-FR" altLang="zh-CN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rét</a:t>
            </a:r>
            <a:endParaRPr lang="fr-FR" altLang="zh-CN" sz="24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981200" y="274639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3.TÌNH HÌNH BỆNH TẬT </a:t>
            </a:r>
            <a:r>
              <a:rPr lang="en-US" altLang="en-US" b="1" dirty="0" err="1">
                <a:solidFill>
                  <a:srgbClr val="C00000"/>
                </a:solidFill>
                <a:latin typeface="+mn-lt"/>
              </a:rPr>
              <a:t>Ở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 TRẺ EM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65720" y="2433955"/>
            <a:ext cx="272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1200">
                <a:solidFill>
                  <a:srgbClr val="FF0000"/>
                </a:solidFill>
              </a:rPr>
              <a:t>chiều cao cân nặng chủ yếu phụ thuộc vào nuôi dưỡng trong 3 năm đầu đời</a:t>
            </a:r>
            <a:endParaRPr lang="vi-V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093203" y="1665218"/>
            <a:ext cx="8450263" cy="43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3.1.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Mô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hình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tật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trong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cộng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đồng</a:t>
            </a:r>
            <a:endParaRPr lang="fr-FR" altLang="zh-CN" sz="28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indent="62230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Vẫn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còn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các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ca </a:t>
            </a: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bệnh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trong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chương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dirty="0" err="1">
                <a:latin typeface="Calibri" panose="020F0502020204030204" pitchFamily="34" charset="0"/>
                <a:ea typeface="SimSun" panose="02010600030101010101" pitchFamily="2" charset="-122"/>
              </a:rPr>
              <a:t>trình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TCMR </a:t>
            </a:r>
            <a:endParaRPr lang="en-US" altLang="zh-CN" sz="28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  	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-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bạch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hầu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ho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gà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uốn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ván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	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sởi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lao</a:t>
            </a:r>
            <a:r>
              <a:rPr lang="fr-FR" altLang="zh-CN" sz="28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en-US" altLang="zh-CN" sz="28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zh-CN" sz="28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11351" y="447675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3.TÌNH HÌNH BỆNH TẬT </a:t>
            </a:r>
            <a:r>
              <a:rPr lang="en-US" altLang="en-US" b="1" dirty="0" err="1">
                <a:solidFill>
                  <a:srgbClr val="C00000"/>
                </a:solidFill>
                <a:latin typeface="+mn-lt"/>
              </a:rPr>
              <a:t>Ở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 TRẺ EM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42210" y="1383800"/>
            <a:ext cx="10984832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3.2.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Tình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hình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bệnh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t</a:t>
            </a:r>
            <a:r>
              <a:rPr lang="en-US" b="1" dirty="0" err="1">
                <a:solidFill>
                  <a:srgbClr val="0432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ậ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t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bệnh</a:t>
            </a:r>
            <a:r>
              <a:rPr lang="en-US" b="1" dirty="0">
                <a:solidFill>
                  <a:srgbClr val="0432FF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432FF"/>
                </a:solidFill>
                <a:latin typeface="Calibri" panose="020F0502020204030204" pitchFamily="34" charset="0"/>
              </a:rPr>
              <a:t>viện</a:t>
            </a:r>
            <a:endParaRPr lang="en-US" b="1" dirty="0">
              <a:solidFill>
                <a:srgbClr val="0432FF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600" dirty="0" err="1">
                <a:latin typeface="Calibri" panose="020F0502020204030204" pitchFamily="34" charset="0"/>
              </a:rPr>
              <a:t>Các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bệnh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vi-VN" sz="2600" dirty="0">
                <a:latin typeface="Calibri" panose="020F0502020204030204" pitchFamily="34" charset="0"/>
              </a:rPr>
              <a:t>có thể </a:t>
            </a:r>
            <a:r>
              <a:rPr lang="en-US" sz="2600" dirty="0" err="1">
                <a:latin typeface="Calibri" panose="020F0502020204030204" pitchFamily="34" charset="0"/>
              </a:rPr>
              <a:t>tiêm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chủng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được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giảm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hẳn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600" dirty="0">
                <a:latin typeface="Calibri" panose="020F0502020204030204" pitchFamily="34" charset="0"/>
              </a:rPr>
              <a:t>SDD</a:t>
            </a:r>
            <a:r>
              <a:rPr lang="vi-VN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nặng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Kwashiokor</a:t>
            </a:r>
            <a:r>
              <a:rPr lang="en-US" sz="2600" dirty="0">
                <a:latin typeface="Calibri" panose="020F0502020204030204" pitchFamily="34" charset="0"/>
              </a:rPr>
              <a:t>, Marasmus </a:t>
            </a:r>
            <a:r>
              <a:rPr lang="en-US" sz="2600" dirty="0" err="1">
                <a:latin typeface="Calibri" panose="020F0502020204030204" pitchFamily="34" charset="0"/>
              </a:rPr>
              <a:t>gần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như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vi-VN" sz="2600" dirty="0">
                <a:latin typeface="Calibri" panose="020F0502020204030204" pitchFamily="34" charset="0"/>
              </a:rPr>
              <a:t>mất hẳn</a:t>
            </a:r>
            <a:endParaRPr lang="en-US" sz="26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600" dirty="0" err="1">
                <a:latin typeface="Calibri" panose="020F0502020204030204" pitchFamily="34" charset="0"/>
              </a:rPr>
              <a:t>Bệnh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nhiễm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trùng</a:t>
            </a:r>
            <a:r>
              <a:rPr lang="en-US" sz="2600" dirty="0">
                <a:latin typeface="Calibri" panose="020F0502020204030204" pitchFamily="34" charset="0"/>
              </a:rPr>
              <a:t> h</a:t>
            </a:r>
            <a:r>
              <a:rPr lang="vi-VN" sz="2600" dirty="0">
                <a:latin typeface="Calibri" panose="020F0502020204030204" pitchFamily="34" charset="0"/>
              </a:rPr>
              <a:t>ô hấp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vi-VN" sz="2600" dirty="0">
                <a:latin typeface="Calibri" panose="020F0502020204030204" pitchFamily="34" charset="0"/>
              </a:rPr>
              <a:t>tỷ lệ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mắc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cao</a:t>
            </a:r>
            <a:r>
              <a:rPr lang="vi-VN" sz="2600" dirty="0">
                <a:latin typeface="Calibri" panose="020F0502020204030204" pitchFamily="34" charset="0"/>
              </a:rPr>
              <a:t>,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tỉ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lệ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tử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vong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giảm</a:t>
            </a:r>
            <a:r>
              <a:rPr lang="en-US" sz="2600" dirty="0">
                <a:latin typeface="Calibri" panose="020F0502020204030204" pitchFamily="34" charset="0"/>
              </a:rPr>
              <a:t>. </a:t>
            </a:r>
            <a:r>
              <a:rPr lang="en-US" sz="2600" dirty="0" err="1">
                <a:latin typeface="Calibri" panose="020F0502020204030204" pitchFamily="34" charset="0"/>
              </a:rPr>
              <a:t>Tụ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cầu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phổi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</a:rPr>
              <a:t>mủ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màng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phổi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giảm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hẳn</a:t>
            </a:r>
            <a:r>
              <a:rPr lang="en-US" sz="2600" dirty="0">
                <a:latin typeface="Calibri" panose="020F0502020204030204" pitchFamily="34" charset="0"/>
              </a:rPr>
              <a:t>. </a:t>
            </a:r>
            <a:endParaRPr lang="en-US" sz="2600" dirty="0">
              <a:latin typeface="Calibri" panose="020F0502020204030204" pitchFamily="34" charset="0"/>
            </a:endParaRPr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600" dirty="0" err="1">
                <a:latin typeface="Calibri" panose="020F0502020204030204" pitchFamily="34" charset="0"/>
              </a:rPr>
              <a:t>Dịch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bệnh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hằng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năm</a:t>
            </a:r>
            <a:r>
              <a:rPr lang="en-US" sz="2600" dirty="0">
                <a:latin typeface="Calibri" panose="020F0502020204030204" pitchFamily="34" charset="0"/>
              </a:rPr>
              <a:t>: SXH, </a:t>
            </a:r>
            <a:r>
              <a:rPr lang="en-US" sz="2600" dirty="0" err="1">
                <a:latin typeface="Calibri" panose="020F0502020204030204" pitchFamily="34" charset="0"/>
              </a:rPr>
              <a:t>tay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chân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miệng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vi-VN" sz="2600" dirty="0">
                <a:latin typeface="Calibri" panose="020F0502020204030204" pitchFamily="34" charset="0"/>
              </a:rPr>
              <a:t>B</a:t>
            </a:r>
            <a:r>
              <a:rPr lang="en-US" sz="2600" dirty="0" err="1">
                <a:latin typeface="Calibri" panose="020F0502020204030204" pitchFamily="34" charset="0"/>
              </a:rPr>
              <a:t>ệnh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lý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chu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sinh</a:t>
            </a:r>
            <a:r>
              <a:rPr lang="en-US" sz="2600" dirty="0">
                <a:latin typeface="Calibri" panose="020F0502020204030204" pitchFamily="34" charset="0"/>
              </a:rPr>
              <a:t>, s</a:t>
            </a:r>
            <a:r>
              <a:rPr lang="vi-VN" sz="2600" dirty="0">
                <a:latin typeface="Calibri" panose="020F0502020204030204" pitchFamily="34" charset="0"/>
              </a:rPr>
              <a:t>ơ sinh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</a:rPr>
              <a:t>ngoại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khoa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</a:rPr>
              <a:t>rối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loạn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chuyển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hóa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</a:rPr>
              <a:t>nội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tiết</a:t>
            </a:r>
            <a:r>
              <a:rPr lang="en-US" sz="2600" dirty="0">
                <a:latin typeface="Calibri" panose="020F0502020204030204" pitchFamily="34" charset="0"/>
              </a:rPr>
              <a:t>, di </a:t>
            </a:r>
            <a:r>
              <a:rPr lang="en-US" sz="2600" dirty="0" err="1">
                <a:latin typeface="Calibri" panose="020F0502020204030204" pitchFamily="34" charset="0"/>
              </a:rPr>
              <a:t>truyền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tăng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lên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</a:rPr>
              <a:t>dị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tật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bẩm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sinh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tăng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</a:rPr>
              <a:t>lên</a:t>
            </a:r>
            <a:endParaRPr lang="vi-VN" sz="26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81200" y="274639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3.TÌNH HÌNH BỆNH TẬT </a:t>
            </a:r>
            <a:r>
              <a:rPr lang="en-US" altLang="en-US" b="1" dirty="0" err="1">
                <a:solidFill>
                  <a:srgbClr val="C00000"/>
                </a:solidFill>
                <a:latin typeface="+mn-lt"/>
              </a:rPr>
              <a:t>Ở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 TRẺ EM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63742" y="1274634"/>
            <a:ext cx="10864516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3.3.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Tình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hình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tử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trong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bệnh</a:t>
            </a:r>
            <a:r>
              <a:rPr lang="fr-FR" altLang="zh-CN" sz="2800" b="1" dirty="0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800" b="1" dirty="0" err="1">
                <a:solidFill>
                  <a:srgbClr val="0432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viện</a:t>
            </a:r>
            <a:endParaRPr lang="fr-FR" altLang="zh-CN" sz="2800" b="1" u="sng" dirty="0">
              <a:solidFill>
                <a:srgbClr val="0432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Các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bệnh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co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́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cao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nhất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là: 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indent="586105" eaLnBrk="1" hangingPunct="1"/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nhiễm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trùng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sơ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indent="586105" eaLnBrk="1" hangingPunct="1"/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vi-VN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bệnh lý nhiễm trùng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indent="586105" eaLnBrk="1" hangingPunct="1"/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-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dị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tật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bẩm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sinh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Tỉ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lệ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tử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ở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trẻ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em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trong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BV: 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giảm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nhiều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16% → 2,3%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358775" eaLnBrk="1" hangingPunct="1">
              <a:spcBef>
                <a:spcPts val="600"/>
              </a:spcBef>
            </a:pP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	&lt; 1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tuổi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3,5%, &lt; 5 </a:t>
            </a:r>
            <a:r>
              <a:rPr lang="en-US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tuổi</a:t>
            </a:r>
            <a:r>
              <a:rPr lang="en-US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4,2%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Ty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lê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̣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chết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trước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nhập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viện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24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giơ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̀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cao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: 30-50 %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tư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vong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tre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em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 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444500" eaLnBrk="1" hangingPunct="1">
              <a:spcBef>
                <a:spcPct val="30000"/>
              </a:spcBef>
              <a:buFont typeface="Wingdings 3" panose="05040102010807070707" pitchFamily="18" charset="2"/>
              <a:buChar char="Æ"/>
            </a:pP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Năng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lực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CBYT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nhi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khoa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ơ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̉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các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tuyến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cơ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sở</a:t>
            </a:r>
            <a:endParaRPr lang="fr-FR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444500" eaLnBrk="1" hangingPunct="1">
              <a:spcBef>
                <a:spcPct val="30000"/>
              </a:spcBef>
              <a:buFont typeface="Wingdings 3" panose="05040102010807070707" pitchFamily="18" charset="2"/>
              <a:buChar char="Æ"/>
            </a:pP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Chuyển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viện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chưa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an </a:t>
            </a:r>
            <a:r>
              <a:rPr lang="fr-FR" altLang="zh-CN" sz="2600" dirty="0" err="1">
                <a:latin typeface="Calibri" panose="020F0502020204030204" pitchFamily="34" charset="0"/>
                <a:ea typeface="SimSun" panose="02010600030101010101" pitchFamily="2" charset="-122"/>
              </a:rPr>
              <a:t>toàn</a:t>
            </a:r>
            <a:r>
              <a:rPr lang="fr-FR" altLang="zh-CN" sz="2600" dirty="0">
                <a:latin typeface="Calibri" panose="020F0502020204030204" pitchFamily="34" charset="0"/>
                <a:ea typeface="SimSun" panose="02010600030101010101" pitchFamily="2" charset="-122"/>
              </a:rPr>
              <a:t>  </a:t>
            </a:r>
            <a:endParaRPr lang="en-US" altLang="zh-CN" sz="26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17550" indent="-358775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81200" y="274639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3.TÌNH HÌNH BỆNH TẬT </a:t>
            </a:r>
            <a:r>
              <a:rPr lang="en-US" altLang="en-US" b="1" dirty="0" err="1">
                <a:solidFill>
                  <a:srgbClr val="C00000"/>
                </a:solidFill>
                <a:latin typeface="+mn-lt"/>
              </a:rPr>
              <a:t>Ở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 TRẺ EM</a:t>
            </a:r>
            <a:endParaRPr lang="en-US" alt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WPS Presentation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Symbol</vt:lpstr>
      <vt:lpstr>Wingdings 3</vt:lpstr>
      <vt:lpstr>Lucida Calligraphy</vt:lpstr>
      <vt:lpstr>Apple Chancery</vt:lpstr>
      <vt:lpstr>Microsoft YaHei</vt:lpstr>
      <vt:lpstr>Arial Unicode MS</vt:lpstr>
      <vt:lpstr>Calibri Light</vt:lpstr>
      <vt:lpstr>Office Theme</vt:lpstr>
      <vt:lpstr>PowerPoint 演示文稿</vt:lpstr>
      <vt:lpstr>NỘI DUNG</vt:lpstr>
      <vt:lpstr>1. GIỚI THIỆU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Minh Phuc - PT (VINMEC-CP-PK.TCV)</dc:creator>
  <cp:lastModifiedBy>Asus</cp:lastModifiedBy>
  <cp:revision>33</cp:revision>
  <dcterms:created xsi:type="dcterms:W3CDTF">2019-12-28T02:03:00Z</dcterms:created>
  <dcterms:modified xsi:type="dcterms:W3CDTF">2021-01-18T02:09:34Z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