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95" r:id="rId5"/>
    <p:sldId id="280" r:id="rId6"/>
    <p:sldId id="281" r:id="rId7"/>
    <p:sldId id="283" r:id="rId8"/>
    <p:sldId id="292" r:id="rId9"/>
    <p:sldId id="289" r:id="rId10"/>
    <p:sldId id="290" r:id="rId11"/>
    <p:sldId id="284" r:id="rId12"/>
    <p:sldId id="285" r:id="rId13"/>
    <p:sldId id="293" r:id="rId14"/>
    <p:sldId id="296" r:id="rId15"/>
    <p:sldId id="29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E94D-61D5-4F69-81D7-4CE2E71D1141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F2EB-88D4-4D68-9EE8-3932F8C09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E94D-61D5-4F69-81D7-4CE2E71D1141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F2EB-88D4-4D68-9EE8-3932F8C09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E94D-61D5-4F69-81D7-4CE2E71D1141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F2EB-88D4-4D68-9EE8-3932F8C09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E94D-61D5-4F69-81D7-4CE2E71D1141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F2EB-88D4-4D68-9EE8-3932F8C09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E94D-61D5-4F69-81D7-4CE2E71D1141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F2EB-88D4-4D68-9EE8-3932F8C09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E94D-61D5-4F69-81D7-4CE2E71D1141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F2EB-88D4-4D68-9EE8-3932F8C09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E94D-61D5-4F69-81D7-4CE2E71D1141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F2EB-88D4-4D68-9EE8-3932F8C09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E94D-61D5-4F69-81D7-4CE2E71D1141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F2EB-88D4-4D68-9EE8-3932F8C09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E94D-61D5-4F69-81D7-4CE2E71D1141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F2EB-88D4-4D68-9EE8-3932F8C09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E94D-61D5-4F69-81D7-4CE2E71D1141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F2EB-88D4-4D68-9EE8-3932F8C09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E94D-61D5-4F69-81D7-4CE2E71D1141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F2EB-88D4-4D68-9EE8-3932F8C09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8E94D-61D5-4F69-81D7-4CE2E71D1141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F2EB-88D4-4D68-9EE8-3932F8C09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1"/>
            <a:ext cx="9144000" cy="1523999"/>
          </a:xfrm>
        </p:spPr>
        <p:txBody>
          <a:bodyPr/>
          <a:lstStyle/>
          <a:p>
            <a:r>
              <a:rPr lang="en-US" dirty="0" smtClean="0"/>
              <a:t>DIC Ở TRẺ 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667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SINH LÝ BỆNH</a:t>
            </a:r>
          </a:p>
          <a:p>
            <a:r>
              <a:rPr lang="en-US" dirty="0" smtClean="0"/>
              <a:t>BỆNH NGUYÊN</a:t>
            </a:r>
          </a:p>
          <a:p>
            <a:r>
              <a:rPr lang="en-US" dirty="0" smtClean="0"/>
              <a:t>LÂM SÀNG &amp; CẬN LÂM SÀNG</a:t>
            </a:r>
          </a:p>
          <a:p>
            <a:r>
              <a:rPr lang="en-US" dirty="0" smtClean="0"/>
              <a:t>TIẾP CẬN CHẨN ĐOÁN</a:t>
            </a:r>
          </a:p>
          <a:p>
            <a:r>
              <a:rPr lang="en-US" dirty="0" smtClean="0"/>
              <a:t>CHẨN ĐOÁN PHÂN </a:t>
            </a:r>
            <a:r>
              <a:rPr lang="en-US" dirty="0" err="1" smtClean="0"/>
              <a:t>BiỆT</a:t>
            </a:r>
            <a:r>
              <a:rPr lang="en-US" dirty="0" smtClean="0"/>
              <a:t>\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TRỊ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FPA &amp; D.DIMER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D:\My Documents\My Scans\2011-01 (Jan)\scan003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1524000"/>
            <a:ext cx="91440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ĐIỀU TRỊ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NGUYÊN TẮC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&amp;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ĐIỀU TRỊ THAY THẾ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TCLS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XH </a:t>
            </a:r>
            <a:r>
              <a:rPr lang="en-US" dirty="0" err="1" smtClean="0"/>
              <a:t>nặng,hay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XH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can </a:t>
            </a:r>
            <a:r>
              <a:rPr lang="en-US" dirty="0" err="1" smtClean="0"/>
              <a:t>thiệp</a:t>
            </a:r>
            <a:r>
              <a:rPr lang="en-US" dirty="0" smtClean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ngưng</a:t>
            </a:r>
            <a:r>
              <a:rPr lang="en-US" dirty="0" smtClean="0"/>
              <a:t> </a:t>
            </a:r>
            <a:r>
              <a:rPr lang="en-US" dirty="0" err="1" smtClean="0"/>
              <a:t>chảy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LS,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XN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bt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 FFP  10- 15ml/kg x /12 – 24 </a:t>
            </a:r>
            <a:r>
              <a:rPr lang="en-US" dirty="0" err="1" smtClean="0"/>
              <a:t>giờ</a:t>
            </a:r>
            <a:endParaRPr lang="en-US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Cryoprecipitate 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VIII,fibrinogen</a:t>
            </a:r>
            <a:r>
              <a:rPr lang="en-US" dirty="0" smtClean="0">
                <a:sym typeface="Wingdings" pitchFamily="2" charset="2"/>
              </a:rPr>
              <a:t>) 10ml/kg x 6 </a:t>
            </a:r>
            <a:r>
              <a:rPr lang="en-US" dirty="0" err="1" smtClean="0">
                <a:sym typeface="Wingdings" pitchFamily="2" charset="2"/>
              </a:rPr>
              <a:t>giờ</a:t>
            </a:r>
            <a:r>
              <a:rPr lang="en-US" dirty="0" smtClean="0">
                <a:sym typeface="Wingdings" pitchFamily="2" charset="2"/>
              </a:rPr>
              <a:t> ( </a:t>
            </a:r>
            <a:r>
              <a:rPr lang="en-US" dirty="0" err="1" smtClean="0">
                <a:sym typeface="Wingdings" pitchFamily="2" charset="2"/>
              </a:rPr>
              <a:t>hypofibrinogen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PTL:  (PTL &gt;50000)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ĐiỀU</a:t>
            </a:r>
            <a:r>
              <a:rPr lang="en-US" dirty="0" smtClean="0"/>
              <a:t> TRỊ KHÁNG ĐÔNG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Heparin:lâm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(</a:t>
            </a:r>
            <a:r>
              <a:rPr lang="en-US" dirty="0" err="1" smtClean="0"/>
              <a:t>chống</a:t>
            </a:r>
            <a:r>
              <a:rPr lang="en-US" dirty="0" smtClean="0"/>
              <a:t> CD: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gan</a:t>
            </a:r>
            <a:r>
              <a:rPr lang="en-US" dirty="0" smtClean="0"/>
              <a:t>,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5-10U/kg/hr/PIV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LMWH (low molecular weight ):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Protein C, protein S,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AT III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Thrombomodulin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Thang</a:t>
            </a:r>
            <a:r>
              <a:rPr lang="en-US" sz="3600" dirty="0" smtClean="0"/>
              <a:t> </a:t>
            </a:r>
            <a:r>
              <a:rPr lang="en-US" sz="3600" dirty="0" err="1" smtClean="0"/>
              <a:t>điểm</a:t>
            </a:r>
            <a:r>
              <a:rPr lang="en-US" sz="3600" dirty="0" smtClean="0"/>
              <a:t> DIC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76200" y="1600200"/>
          <a:ext cx="4419601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915"/>
                <a:gridCol w="955562"/>
                <a:gridCol w="955562"/>
                <a:gridCol w="95556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82" marR="436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43682" marR="436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43682" marR="436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43682" marR="4368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Tiểu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cầu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marL="43682" marR="436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&gt;100.</a:t>
                      </a:r>
                      <a:endParaRPr lang="en-US" dirty="0"/>
                    </a:p>
                  </a:txBody>
                  <a:tcPr marL="43682" marR="436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&lt;100</a:t>
                      </a:r>
                      <a:endParaRPr lang="en-US" dirty="0"/>
                    </a:p>
                  </a:txBody>
                  <a:tcPr marL="43682" marR="436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&lt;,50</a:t>
                      </a:r>
                      <a:endParaRPr lang="en-US" dirty="0"/>
                    </a:p>
                  </a:txBody>
                  <a:tcPr marL="43682" marR="4368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FDP/D </a:t>
                      </a:r>
                      <a:r>
                        <a:rPr lang="en-US" dirty="0" err="1" smtClean="0"/>
                        <a:t>dimer</a:t>
                      </a:r>
                      <a:endParaRPr lang="en-US" dirty="0"/>
                    </a:p>
                  </a:txBody>
                  <a:tcPr marL="43682" marR="436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marL="43682" marR="436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 increase</a:t>
                      </a:r>
                      <a:endParaRPr lang="en-US" dirty="0"/>
                    </a:p>
                  </a:txBody>
                  <a:tcPr marL="43682" marR="436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increase</a:t>
                      </a:r>
                      <a:endParaRPr lang="en-US" dirty="0"/>
                    </a:p>
                  </a:txBody>
                  <a:tcPr marL="43682" marR="4368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Prothrobin</a:t>
                      </a:r>
                      <a:r>
                        <a:rPr lang="en-US" dirty="0" smtClean="0"/>
                        <a:t> time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↑ </a:t>
                      </a:r>
                      <a:endParaRPr lang="en-US" dirty="0"/>
                    </a:p>
                  </a:txBody>
                  <a:tcPr marL="43682" marR="436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3 “ </a:t>
                      </a:r>
                      <a:endParaRPr lang="en-US" dirty="0"/>
                    </a:p>
                  </a:txBody>
                  <a:tcPr marL="43682" marR="436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&gt;3”- &lt;6”</a:t>
                      </a:r>
                      <a:endParaRPr lang="en-US" dirty="0"/>
                    </a:p>
                  </a:txBody>
                  <a:tcPr marL="43682" marR="436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6 ‘</a:t>
                      </a:r>
                      <a:endParaRPr lang="en-US" dirty="0"/>
                    </a:p>
                  </a:txBody>
                  <a:tcPr marL="43682" marR="4368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Fibrinogen gram/l</a:t>
                      </a:r>
                      <a:endParaRPr lang="en-US" dirty="0"/>
                    </a:p>
                  </a:txBody>
                  <a:tcPr marL="43682" marR="436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</a:t>
                      </a:r>
                      <a:endParaRPr lang="en-US" dirty="0"/>
                    </a:p>
                  </a:txBody>
                  <a:tcPr marL="43682" marR="436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</a:t>
                      </a:r>
                      <a:endParaRPr lang="en-US" dirty="0"/>
                    </a:p>
                  </a:txBody>
                  <a:tcPr marL="43682" marR="4368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82" marR="43682"/>
                </a:tc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r>
              <a:rPr lang="en-US" dirty="0" smtClean="0">
                <a:latin typeface="Times New Roman"/>
                <a:cs typeface="Times New Roman"/>
              </a:rPr>
              <a:t>≥  5:DIC </a:t>
            </a:r>
            <a:r>
              <a:rPr lang="en-US" dirty="0" err="1" smtClean="0">
                <a:latin typeface="Times New Roman"/>
                <a:cs typeface="Times New Roman"/>
              </a:rPr>
              <a:t>nặng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latin typeface="Times New Roman"/>
                <a:cs typeface="Times New Roman"/>
              </a:rPr>
              <a:t>theo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dõi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hàng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ngày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&lt; 5: </a:t>
            </a:r>
            <a:r>
              <a:rPr lang="en-US" dirty="0" err="1" smtClean="0">
                <a:latin typeface="Times New Roman"/>
                <a:cs typeface="Times New Roman"/>
              </a:rPr>
              <a:t>có</a:t>
            </a:r>
            <a:r>
              <a:rPr lang="en-US" dirty="0" smtClean="0">
                <a:latin typeface="Times New Roman"/>
                <a:cs typeface="Times New Roman"/>
              </a:rPr>
              <a:t>  DIC </a:t>
            </a:r>
            <a:r>
              <a:rPr lang="en-US" dirty="0" err="1" smtClean="0">
                <a:latin typeface="Times New Roman"/>
                <a:cs typeface="Times New Roman"/>
              </a:rPr>
              <a:t>theo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dõi</a:t>
            </a:r>
            <a:r>
              <a:rPr lang="en-US" dirty="0" smtClean="0">
                <a:latin typeface="Times New Roman"/>
                <a:cs typeface="Times New Roman"/>
              </a:rPr>
              <a:t> 1-2 </a:t>
            </a:r>
            <a:r>
              <a:rPr lang="en-US" dirty="0" err="1" smtClean="0">
                <a:latin typeface="Times New Roman"/>
                <a:cs typeface="Times New Roman"/>
              </a:rPr>
              <a:t>ngày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PHẾT MÁU DIC 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6962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1 My Documents\2.3 HD LS Sau DH\6.0 Coagulation dis\DIC  HLH\DSC03087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48706"/>
            <a:ext cx="4038600" cy="3028950"/>
          </a:xfrm>
          <a:prstGeom prst="rect">
            <a:avLst/>
          </a:prstGeom>
          <a:noFill/>
        </p:spPr>
      </p:pic>
      <p:pic>
        <p:nvPicPr>
          <p:cNvPr id="1027" name="Picture 3" descr="D:\1 My Documents\2.3 HD LS Sau DH\6.0 Coagulation dis\DIC  HLH\DSC03089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1 My Documents\2.3 HD LS Sau DH\6.0 Coagulation dis\DIC  HLH\DSC03091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48706"/>
            <a:ext cx="4038600" cy="3028950"/>
          </a:xfrm>
          <a:prstGeom prst="rect">
            <a:avLst/>
          </a:prstGeom>
          <a:noFill/>
        </p:spPr>
      </p:pic>
      <p:pic>
        <p:nvPicPr>
          <p:cNvPr id="2051" name="Picture 3" descr="D:\1 My Documents\2.3 HD LS Sau DH\6.0 Coagulation dis\DIC  HLH\DSC03093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SINH LÝ BỆNH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cương:là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và </a:t>
            </a:r>
            <a:r>
              <a:rPr lang="en-US" dirty="0" err="1" smtClean="0"/>
              <a:t>tắc</a:t>
            </a:r>
            <a:r>
              <a:rPr lang="en-US" dirty="0" smtClean="0"/>
              <a:t> vi </a:t>
            </a:r>
            <a:r>
              <a:rPr lang="en-US" dirty="0" err="1" smtClean="0"/>
              <a:t>mao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, </a:t>
            </a:r>
            <a:r>
              <a:rPr lang="en-US" dirty="0" err="1" smtClean="0"/>
              <a:t>chấn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,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bệnh:các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mạc</a:t>
            </a:r>
            <a:r>
              <a:rPr lang="en-US" dirty="0" smtClean="0"/>
              <a:t>,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fibrin, sự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 fibrin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fibrin.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và </a:t>
            </a:r>
            <a:r>
              <a:rPr lang="en-US" dirty="0" err="1" smtClean="0"/>
              <a:t>procoagulants</a:t>
            </a:r>
            <a:r>
              <a:rPr lang="en-US" dirty="0" smtClean="0"/>
              <a:t> : do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Sự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fibrin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: TF</a:t>
            </a:r>
            <a:r>
              <a:rPr lang="en-US" dirty="0" smtClean="0">
                <a:latin typeface="Times New Roman"/>
                <a:cs typeface="Times New Roman"/>
              </a:rPr>
              <a:t>→ VII→ X→ fibrin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Sự </a:t>
            </a:r>
            <a:r>
              <a:rPr lang="en-US" dirty="0" err="1" smtClean="0"/>
              <a:t>tiêu</a:t>
            </a:r>
            <a:r>
              <a:rPr lang="en-US" dirty="0" smtClean="0"/>
              <a:t> fibrin: </a:t>
            </a:r>
            <a:r>
              <a:rPr lang="en-US" dirty="0" err="1" smtClean="0"/>
              <a:t>plasmin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→ fibrin degradation products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Sự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và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: thrombin </a:t>
            </a:r>
            <a:r>
              <a:rPr lang="en-US" dirty="0" smtClean="0">
                <a:latin typeface="Times New Roman"/>
                <a:cs typeface="Times New Roman"/>
              </a:rPr>
              <a:t>→V,VIII, PTL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: ứ </a:t>
            </a:r>
            <a:r>
              <a:rPr lang="en-US" dirty="0" err="1" smtClean="0"/>
              <a:t>đọng</a:t>
            </a:r>
            <a:r>
              <a:rPr lang="en-US" dirty="0" smtClean="0"/>
              <a:t> fibrin ở </a:t>
            </a:r>
            <a:r>
              <a:rPr lang="en-US" dirty="0" err="1" smtClean="0"/>
              <a:t>hệ</a:t>
            </a:r>
            <a:r>
              <a:rPr lang="en-US" dirty="0" smtClean="0"/>
              <a:t> vi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; </a:t>
            </a:r>
            <a:r>
              <a:rPr lang="en-US" dirty="0" err="1" smtClean="0"/>
              <a:t>mạng</a:t>
            </a:r>
            <a:r>
              <a:rPr lang="en-US" dirty="0" smtClean="0"/>
              <a:t> fibrin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vỡ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BỆNH NGUYÊN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0960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TRẺ EM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: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rickettsia</a:t>
            </a:r>
            <a:r>
              <a:rPr lang="en-US" dirty="0" smtClean="0"/>
              <a:t>, fungal, </a:t>
            </a:r>
            <a:r>
              <a:rPr lang="en-US" dirty="0" err="1" smtClean="0"/>
              <a:t>parasitis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Chấn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: tai </a:t>
            </a:r>
            <a:r>
              <a:rPr lang="en-US" dirty="0" err="1" smtClean="0"/>
              <a:t>nan</a:t>
            </a:r>
            <a:r>
              <a:rPr lang="en-US" dirty="0" smtClean="0"/>
              <a:t> ,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, </a:t>
            </a:r>
            <a:r>
              <a:rPr lang="en-US" dirty="0" err="1" smtClean="0"/>
              <a:t>phẩu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,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nóng</a:t>
            </a:r>
            <a:r>
              <a:rPr lang="en-US" dirty="0" smtClean="0"/>
              <a:t>, </a:t>
            </a:r>
            <a:r>
              <a:rPr lang="en-US" dirty="0" err="1" smtClean="0"/>
              <a:t>sốc.Mô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men và </a:t>
            </a:r>
            <a:r>
              <a:rPr lang="en-US" dirty="0" err="1" smtClean="0"/>
              <a:t>phospholipid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→ </a:t>
            </a:r>
            <a:r>
              <a:rPr lang="en-US" dirty="0" err="1" smtClean="0">
                <a:latin typeface="Times New Roman"/>
                <a:cs typeface="Times New Roman"/>
              </a:rPr>
              <a:t>hệ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đông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máu</a:t>
            </a:r>
            <a:r>
              <a:rPr lang="en-US" dirty="0" smtClean="0">
                <a:latin typeface="Times New Roman"/>
                <a:cs typeface="Times New Roman"/>
              </a:rPr>
              <a:t>. </a:t>
            </a:r>
            <a:r>
              <a:rPr lang="en-US" dirty="0" err="1" smtClean="0">
                <a:latin typeface="Times New Roman"/>
                <a:cs typeface="Times New Roman"/>
              </a:rPr>
              <a:t>Mô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có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nhiều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phosphilipid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nhất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nên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tổn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thương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dễ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gây</a:t>
            </a:r>
            <a:r>
              <a:rPr lang="en-US" dirty="0" smtClean="0">
                <a:latin typeface="Times New Roman"/>
                <a:cs typeface="Times New Roman"/>
              </a:rPr>
              <a:t> DIC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acute </a:t>
            </a:r>
            <a:r>
              <a:rPr lang="en-US" dirty="0" err="1" smtClean="0"/>
              <a:t>promyelocytic</a:t>
            </a:r>
            <a:r>
              <a:rPr lang="en-US" dirty="0" smtClean="0"/>
              <a:t> leukemia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K </a:t>
            </a:r>
            <a:r>
              <a:rPr lang="en-US" dirty="0" smtClean="0">
                <a:latin typeface="Times New Roman"/>
                <a:cs typeface="Times New Roman"/>
              </a:rPr>
              <a:t>→ </a:t>
            </a:r>
            <a:r>
              <a:rPr lang="en-US" dirty="0" err="1" smtClean="0">
                <a:latin typeface="Times New Roman"/>
                <a:cs typeface="Times New Roman"/>
              </a:rPr>
              <a:t>procoagulants</a:t>
            </a:r>
            <a:r>
              <a:rPr lang="en-US" dirty="0" smtClean="0">
                <a:latin typeface="Times New Roman"/>
                <a:cs typeface="Times New Roman"/>
              </a:rPr>
              <a:t> và </a:t>
            </a:r>
            <a:r>
              <a:rPr lang="en-US" dirty="0" err="1" smtClean="0">
                <a:latin typeface="Times New Roman"/>
                <a:cs typeface="Times New Roman"/>
              </a:rPr>
              <a:t>kích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hoạt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hệ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đông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máu</a:t>
            </a:r>
            <a:r>
              <a:rPr lang="en-US" dirty="0" smtClean="0">
                <a:latin typeface="Times New Roman"/>
                <a:cs typeface="Times New Roman"/>
              </a:rPr>
              <a:t>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Bệnh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ác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tính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bị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nhiễm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trùng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dirty="0" err="1" smtClean="0">
                <a:latin typeface="Times New Roman"/>
                <a:cs typeface="Times New Roman"/>
              </a:rPr>
              <a:t>gây</a:t>
            </a:r>
            <a:r>
              <a:rPr lang="en-US" dirty="0" smtClean="0">
                <a:latin typeface="Times New Roman"/>
                <a:cs typeface="Times New Roman"/>
              </a:rPr>
              <a:t> DIC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Linh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tinh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Phản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ứng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tán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huyết</a:t>
            </a:r>
            <a:r>
              <a:rPr lang="en-US" dirty="0" smtClean="0">
                <a:latin typeface="Times New Roman"/>
                <a:cs typeface="Times New Roman"/>
              </a:rPr>
              <a:t> do </a:t>
            </a:r>
            <a:r>
              <a:rPr lang="en-US" dirty="0" err="1" smtClean="0">
                <a:latin typeface="Times New Roman"/>
                <a:cs typeface="Times New Roman"/>
              </a:rPr>
              <a:t>truyền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máu</a:t>
            </a:r>
            <a:r>
              <a:rPr lang="en-US" dirty="0" smtClean="0">
                <a:latin typeface="Times New Roman"/>
                <a:cs typeface="Times New Roman"/>
              </a:rPr>
              <a:t> : HC </a:t>
            </a:r>
            <a:r>
              <a:rPr lang="en-US" dirty="0" err="1" smtClean="0">
                <a:latin typeface="Times New Roman"/>
                <a:cs typeface="Times New Roman"/>
              </a:rPr>
              <a:t>vỡ</a:t>
            </a:r>
            <a:r>
              <a:rPr lang="en-US" dirty="0" smtClean="0">
                <a:latin typeface="Times New Roman"/>
                <a:cs typeface="Times New Roman"/>
              </a:rPr>
              <a:t>  </a:t>
            </a:r>
            <a:r>
              <a:rPr lang="en-US" dirty="0" err="1" smtClean="0">
                <a:latin typeface="Times New Roman"/>
                <a:cs typeface="Times New Roman"/>
              </a:rPr>
              <a:t>tiết</a:t>
            </a:r>
            <a:r>
              <a:rPr lang="en-US" dirty="0" smtClean="0">
                <a:latin typeface="Times New Roman"/>
                <a:cs typeface="Times New Roman"/>
              </a:rPr>
              <a:t>  ADP, </a:t>
            </a:r>
            <a:r>
              <a:rPr lang="en-US" dirty="0" err="1" smtClean="0">
                <a:latin typeface="Times New Roman"/>
                <a:cs typeface="Times New Roman"/>
              </a:rPr>
              <a:t>phospholipid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Kasabach</a:t>
            </a:r>
            <a:r>
              <a:rPr lang="en-US" dirty="0" smtClean="0">
                <a:latin typeface="Times New Roman"/>
                <a:cs typeface="Times New Roman"/>
              </a:rPr>
              <a:t> Merritt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Rắn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cắn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dirty="0" err="1" smtClean="0">
                <a:latin typeface="Times New Roman"/>
                <a:cs typeface="Times New Roman"/>
              </a:rPr>
              <a:t>nọc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rắn</a:t>
            </a:r>
            <a:r>
              <a:rPr lang="en-US" dirty="0" smtClean="0">
                <a:latin typeface="Times New Roman"/>
                <a:cs typeface="Times New Roman"/>
              </a:rPr>
              <a:t> hay </a:t>
            </a:r>
            <a:r>
              <a:rPr lang="en-US" dirty="0" err="1" smtClean="0">
                <a:latin typeface="Times New Roman"/>
                <a:cs typeface="Times New Roman"/>
              </a:rPr>
              <a:t>nhện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kích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hoạt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trực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tiếp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hệ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đông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máu</a:t>
            </a:r>
            <a:endParaRPr lang="en-US" dirty="0" smtClean="0">
              <a:latin typeface="Times New Roman"/>
              <a:cs typeface="Times New Roman"/>
            </a:endParaRP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Bệnh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gan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dirty="0" err="1" smtClean="0">
                <a:latin typeface="Times New Roman"/>
                <a:cs typeface="Times New Roman"/>
              </a:rPr>
              <a:t>bệnh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gan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mạn</a:t>
            </a:r>
            <a:r>
              <a:rPr lang="en-US" dirty="0" smtClean="0">
                <a:latin typeface="Times New Roman"/>
                <a:cs typeface="Times New Roman"/>
              </a:rPr>
              <a:t> hay </a:t>
            </a:r>
            <a:r>
              <a:rPr lang="en-US" dirty="0" err="1" smtClean="0">
                <a:latin typeface="Times New Roman"/>
                <a:cs typeface="Times New Roman"/>
              </a:rPr>
              <a:t>cấp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SƠ SINH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: NT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sanh</a:t>
            </a:r>
            <a:r>
              <a:rPr lang="en-US" dirty="0" smtClean="0"/>
              <a:t> (TORCH) ,NT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,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: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vỡ</a:t>
            </a:r>
            <a:r>
              <a:rPr lang="en-US" dirty="0" smtClean="0"/>
              <a:t> </a:t>
            </a:r>
            <a:r>
              <a:rPr lang="en-US" dirty="0" err="1" smtClean="0"/>
              <a:t>ối</a:t>
            </a:r>
            <a:r>
              <a:rPr lang="en-US" dirty="0" smtClean="0"/>
              <a:t>,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giật</a:t>
            </a:r>
            <a:r>
              <a:rPr lang="en-US" dirty="0" smtClean="0"/>
              <a:t>,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dạ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sanh</a:t>
            </a:r>
            <a:r>
              <a:rPr lang="en-US" dirty="0" smtClean="0"/>
              <a:t> </a:t>
            </a:r>
            <a:r>
              <a:rPr lang="en-US" dirty="0" err="1" smtClean="0"/>
              <a:t>ngạt</a:t>
            </a:r>
            <a:r>
              <a:rPr lang="en-US" dirty="0" smtClean="0"/>
              <a:t>, </a:t>
            </a:r>
            <a:r>
              <a:rPr lang="en-US" dirty="0" err="1" smtClean="0"/>
              <a:t>thiếu</a:t>
            </a:r>
            <a:r>
              <a:rPr lang="en-US" dirty="0" smtClean="0"/>
              <a:t> oxy  </a:t>
            </a:r>
            <a:r>
              <a:rPr lang="en-US" dirty="0" err="1" smtClean="0"/>
              <a:t>thai</a:t>
            </a:r>
            <a:r>
              <a:rPr lang="en-US" dirty="0" smtClean="0"/>
              <a:t>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Đẻ</a:t>
            </a:r>
            <a:r>
              <a:rPr lang="en-US" dirty="0" smtClean="0"/>
              <a:t> non: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hoại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( </a:t>
            </a:r>
            <a:r>
              <a:rPr lang="en-US" dirty="0" err="1" smtClean="0"/>
              <a:t>tiết</a:t>
            </a:r>
            <a:r>
              <a:rPr lang="en-US" dirty="0" smtClean="0"/>
              <a:t> TF) ,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(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tinh:giảm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,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do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mẹ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Bẩm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: </a:t>
            </a:r>
            <a:r>
              <a:rPr lang="en-US" dirty="0" err="1" smtClean="0"/>
              <a:t>thiếu</a:t>
            </a:r>
            <a:r>
              <a:rPr lang="en-US" dirty="0" smtClean="0"/>
              <a:t> protein </a:t>
            </a:r>
            <a:r>
              <a:rPr lang="en-US" dirty="0" err="1" smtClean="0"/>
              <a:t>C,protein</a:t>
            </a:r>
            <a:r>
              <a:rPr lang="en-US" dirty="0" smtClean="0"/>
              <a:t> S, 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SINH LÝ BỆNH DIC</a:t>
            </a:r>
            <a:endParaRPr lang="en-US" sz="32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87630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LÂM SÀNG &amp; XÉT NGHIỆM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7150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LÂM SÀNG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Nhẹ</a:t>
            </a:r>
            <a:r>
              <a:rPr lang="en-US" dirty="0" smtClean="0"/>
              <a:t> : </a:t>
            </a:r>
            <a:r>
              <a:rPr lang="en-US" dirty="0" err="1" smtClean="0"/>
              <a:t>chảy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chích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Nặng</a:t>
            </a:r>
            <a:endParaRPr lang="en-US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nơi,hoại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quan:thận</a:t>
            </a:r>
            <a:r>
              <a:rPr lang="en-US" dirty="0" smtClean="0"/>
              <a:t> ,</a:t>
            </a:r>
            <a:r>
              <a:rPr lang="en-US" dirty="0" err="1" smtClean="0"/>
              <a:t>gan</a:t>
            </a:r>
            <a:r>
              <a:rPr lang="en-US" dirty="0" smtClean="0"/>
              <a:t>, </a:t>
            </a:r>
            <a:r>
              <a:rPr lang="en-US" dirty="0" err="1" smtClean="0"/>
              <a:t>phổi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, và </a:t>
            </a:r>
            <a:r>
              <a:rPr lang="en-US" dirty="0" err="1" smtClean="0"/>
              <a:t>chi.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: XHTH, </a:t>
            </a:r>
            <a:r>
              <a:rPr lang="en-US" dirty="0" err="1" smtClean="0"/>
              <a:t>chảy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, XH </a:t>
            </a:r>
            <a:r>
              <a:rPr lang="en-US" dirty="0" err="1" smtClean="0"/>
              <a:t>phổi</a:t>
            </a:r>
            <a:r>
              <a:rPr lang="en-US" dirty="0" smtClean="0"/>
              <a:t>, XH </a:t>
            </a:r>
            <a:r>
              <a:rPr lang="en-US" dirty="0" err="1" smtClean="0"/>
              <a:t>não</a:t>
            </a:r>
            <a:endParaRPr lang="en-US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: APGAR </a:t>
            </a:r>
            <a:r>
              <a:rPr lang="en-US" dirty="0" err="1" smtClean="0"/>
              <a:t>thấp</a:t>
            </a:r>
            <a:r>
              <a:rPr lang="en-US" dirty="0" smtClean="0"/>
              <a:t>, </a:t>
            </a:r>
            <a:r>
              <a:rPr lang="en-US" dirty="0" err="1" smtClean="0"/>
              <a:t>sanh</a:t>
            </a:r>
            <a:r>
              <a:rPr lang="en-US" dirty="0" smtClean="0"/>
              <a:t> </a:t>
            </a:r>
            <a:r>
              <a:rPr lang="en-US" dirty="0" err="1" smtClean="0"/>
              <a:t>ngạt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XÉT NGHIỆM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: </a:t>
            </a:r>
            <a:r>
              <a:rPr lang="en-US" dirty="0" err="1" smtClean="0"/>
              <a:t>đếm</a:t>
            </a:r>
            <a:r>
              <a:rPr lang="en-US" dirty="0" smtClean="0"/>
              <a:t> TC ,</a:t>
            </a:r>
            <a:r>
              <a:rPr lang="en-US" dirty="0" err="1" smtClean="0"/>
              <a:t>PT,aPTT</a:t>
            </a:r>
            <a:r>
              <a:rPr lang="en-US" dirty="0" smtClean="0"/>
              <a:t>, V, VIII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fibrin : Fibrinogen, Thrombin time, </a:t>
            </a:r>
            <a:r>
              <a:rPr lang="en-US" dirty="0" err="1" smtClean="0"/>
              <a:t>microangiopathic</a:t>
            </a:r>
            <a:r>
              <a:rPr lang="en-US" dirty="0" smtClean="0"/>
              <a:t> hemolytic anemia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sợi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: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FDP ( </a:t>
            </a:r>
            <a:r>
              <a:rPr lang="en-US" dirty="0" err="1" smtClean="0"/>
              <a:t>plasmin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), </a:t>
            </a:r>
            <a:r>
              <a:rPr lang="en-US" dirty="0" err="1" smtClean="0"/>
              <a:t>gặp</a:t>
            </a:r>
            <a:r>
              <a:rPr lang="en-US" dirty="0" smtClean="0"/>
              <a:t>: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hoại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lupus,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D-</a:t>
            </a:r>
            <a:r>
              <a:rPr lang="en-US" dirty="0" err="1" smtClean="0"/>
              <a:t>dimer</a:t>
            </a:r>
            <a:r>
              <a:rPr lang="en-US" dirty="0" smtClean="0"/>
              <a:t> (fibrin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plasmin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) :90% DIC,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Khác</a:t>
            </a:r>
            <a:r>
              <a:rPr lang="en-US" dirty="0" smtClean="0"/>
              <a:t>: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Protein C, protein S: </a:t>
            </a:r>
            <a:r>
              <a:rPr lang="en-US" dirty="0" err="1" smtClean="0"/>
              <a:t>giảm</a:t>
            </a:r>
            <a:r>
              <a:rPr lang="en-US" dirty="0" smtClean="0"/>
              <a:t> (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Procoagulant</a:t>
            </a:r>
            <a:r>
              <a:rPr lang="en-US" dirty="0" smtClean="0"/>
              <a:t> activation: </a:t>
            </a:r>
            <a:r>
              <a:rPr lang="en-US" dirty="0" err="1" smtClean="0"/>
              <a:t>prothrombin</a:t>
            </a:r>
            <a:r>
              <a:rPr lang="en-US" dirty="0" smtClean="0"/>
              <a:t> fragment 1.2, </a:t>
            </a:r>
            <a:r>
              <a:rPr lang="en-US" dirty="0" err="1" smtClean="0"/>
              <a:t>fibrinopeptide</a:t>
            </a:r>
            <a:r>
              <a:rPr lang="en-US" dirty="0" smtClean="0"/>
              <a:t> A, </a:t>
            </a:r>
            <a:r>
              <a:rPr lang="en-US" dirty="0" err="1" smtClean="0"/>
              <a:t>fibrinopeptide</a:t>
            </a:r>
            <a:r>
              <a:rPr lang="en-US" dirty="0" smtClean="0"/>
              <a:t> B, thrombin-</a:t>
            </a:r>
            <a:r>
              <a:rPr lang="en-US" dirty="0" err="1" smtClean="0"/>
              <a:t>antithrombin</a:t>
            </a:r>
            <a:r>
              <a:rPr lang="en-US" dirty="0" smtClean="0"/>
              <a:t> (TAT) complexes.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Fibrinolysis</a:t>
            </a:r>
            <a:r>
              <a:rPr lang="en-US" dirty="0" smtClean="0"/>
              <a:t> : </a:t>
            </a:r>
            <a:r>
              <a:rPr lang="en-US" dirty="0" err="1" smtClean="0"/>
              <a:t>plasmin</a:t>
            </a:r>
            <a:r>
              <a:rPr lang="en-US" dirty="0" smtClean="0"/>
              <a:t> , </a:t>
            </a:r>
            <a:r>
              <a:rPr lang="en-US" dirty="0" err="1" smtClean="0"/>
              <a:t>plasmin</a:t>
            </a:r>
            <a:r>
              <a:rPr lang="en-US" dirty="0" smtClean="0"/>
              <a:t> –anti </a:t>
            </a:r>
            <a:r>
              <a:rPr lang="en-US" dirty="0" err="1" smtClean="0"/>
              <a:t>plasmin</a:t>
            </a:r>
            <a:r>
              <a:rPr lang="en-US" dirty="0" smtClean="0"/>
              <a:t> (PAP) complex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aPTT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 non  ( 53 </a:t>
            </a:r>
            <a:r>
              <a:rPr lang="en-US" dirty="0" smtClean="0">
                <a:latin typeface="Times New Roman"/>
                <a:cs typeface="Times New Roman"/>
              </a:rPr>
              <a:t>±</a:t>
            </a:r>
            <a:r>
              <a:rPr lang="en-US" dirty="0" smtClean="0"/>
              <a:t>  26.1)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( 42.9 </a:t>
            </a:r>
            <a:r>
              <a:rPr lang="en-US" dirty="0" smtClean="0">
                <a:latin typeface="Times New Roman"/>
                <a:cs typeface="Times New Roman"/>
              </a:rPr>
              <a:t>± 11.6) </a:t>
            </a:r>
            <a:r>
              <a:rPr lang="en-US" dirty="0" err="1" smtClean="0">
                <a:latin typeface="Times New Roman"/>
                <a:cs typeface="Times New Roman"/>
              </a:rPr>
              <a:t>người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lớn</a:t>
            </a:r>
            <a:r>
              <a:rPr lang="en-US" dirty="0" smtClean="0">
                <a:latin typeface="Times New Roman"/>
                <a:cs typeface="Times New Roman"/>
              </a:rPr>
              <a:t> ( 33.5± 6.8)  …..(6 </a:t>
            </a:r>
            <a:r>
              <a:rPr lang="en-US" dirty="0" err="1" smtClean="0">
                <a:latin typeface="Times New Roman"/>
                <a:cs typeface="Times New Roman"/>
              </a:rPr>
              <a:t>th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Fullterm</a:t>
            </a:r>
            <a:r>
              <a:rPr lang="en-US" dirty="0" smtClean="0"/>
              <a:t> V, VIII, fibrinogen …… ( diagnosis + DIC)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Preterm : fibrinogen </a:t>
            </a:r>
            <a:r>
              <a:rPr lang="en-US" dirty="0" err="1" smtClean="0"/>
              <a:t>thấp</a:t>
            </a:r>
            <a:r>
              <a:rPr lang="en-US" dirty="0" smtClean="0"/>
              <a:t>, D-</a:t>
            </a:r>
            <a:r>
              <a:rPr lang="en-US" dirty="0" err="1" smtClean="0"/>
              <a:t>dimer</a:t>
            </a:r>
            <a:r>
              <a:rPr lang="en-US" dirty="0" smtClean="0"/>
              <a:t>  (+) 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Hct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plasma </a:t>
            </a:r>
            <a:r>
              <a:rPr lang="en-US" dirty="0" err="1" smtClean="0"/>
              <a:t>ít</a:t>
            </a:r>
            <a:r>
              <a:rPr lang="en-US" dirty="0" smtClean="0"/>
              <a:t> ,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citrate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CHẨN ĐOÁN DIC TRẺ 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4864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LÂM SÀNG: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vi </a:t>
            </a:r>
            <a:r>
              <a:rPr lang="en-US" dirty="0" err="1" smtClean="0"/>
              <a:t>mao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XÉT NGHIỆM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: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,  </a:t>
            </a:r>
            <a:r>
              <a:rPr lang="en-US" dirty="0" err="1" smtClean="0"/>
              <a:t>Hb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PT : </a:t>
            </a:r>
            <a:r>
              <a:rPr lang="en-US" dirty="0" err="1" smtClean="0"/>
              <a:t>dài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aPTT</a:t>
            </a:r>
            <a:r>
              <a:rPr lang="en-US" dirty="0" smtClean="0"/>
              <a:t>: </a:t>
            </a:r>
            <a:r>
              <a:rPr lang="en-US" dirty="0" err="1" smtClean="0"/>
              <a:t>dài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D-</a:t>
            </a:r>
            <a:r>
              <a:rPr lang="en-US" dirty="0" err="1" smtClean="0"/>
              <a:t>dimer</a:t>
            </a:r>
            <a:r>
              <a:rPr lang="en-US" dirty="0" smtClean="0"/>
              <a:t>  ***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Fibrinogen: </a:t>
            </a:r>
            <a:r>
              <a:rPr lang="en-US" dirty="0" err="1" smtClean="0"/>
              <a:t>giảm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V, VIII : </a:t>
            </a:r>
            <a:r>
              <a:rPr lang="en-US" dirty="0" err="1" smtClean="0"/>
              <a:t>giảm</a:t>
            </a:r>
            <a:r>
              <a:rPr lang="en-US" dirty="0" smtClean="0"/>
              <a:t>     ***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HỆ THỐNG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International Society on Thrombosis and </a:t>
            </a:r>
            <a:r>
              <a:rPr lang="en-US" dirty="0" err="1" smtClean="0"/>
              <a:t>Haemostasis</a:t>
            </a:r>
            <a:r>
              <a:rPr lang="en-US" dirty="0" smtClean="0"/>
              <a:t> (ISTH)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Bn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DIC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XN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; </a:t>
            </a:r>
            <a:r>
              <a:rPr lang="en-US" dirty="0" err="1" smtClean="0"/>
              <a:t>đếm</a:t>
            </a:r>
            <a:r>
              <a:rPr lang="en-US" dirty="0" smtClean="0"/>
              <a:t> TC, </a:t>
            </a:r>
            <a:r>
              <a:rPr lang="en-US" dirty="0" err="1" smtClean="0"/>
              <a:t>PT,fibrinogen</a:t>
            </a:r>
            <a:r>
              <a:rPr lang="en-US" dirty="0" smtClean="0"/>
              <a:t>, FDPs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: DIC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nhạy</a:t>
            </a:r>
            <a:r>
              <a:rPr lang="en-US" dirty="0" smtClean="0"/>
              <a:t> 91%,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97%.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vong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SƠ SINH: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Khó</a:t>
            </a:r>
            <a:r>
              <a:rPr lang="en-US" dirty="0" smtClean="0"/>
              <a:t>: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,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CHẨN ĐOÁN PHÂN BIỆT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&amp; test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XHGTC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:</a:t>
            </a:r>
            <a:r>
              <a:rPr lang="en-US" dirty="0" err="1" smtClean="0"/>
              <a:t>aPTT</a:t>
            </a:r>
            <a:r>
              <a:rPr lang="en-US" dirty="0" smtClean="0"/>
              <a:t>, PT= </a:t>
            </a:r>
            <a:r>
              <a:rPr lang="en-US" dirty="0" err="1" smtClean="0"/>
              <a:t>bt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HUS: </a:t>
            </a:r>
            <a:r>
              <a:rPr lang="en-US" dirty="0" err="1" smtClean="0"/>
              <a:t>aPTT</a:t>
            </a:r>
            <a:r>
              <a:rPr lang="en-US" dirty="0" smtClean="0"/>
              <a:t>, PT =</a:t>
            </a:r>
            <a:r>
              <a:rPr lang="en-US" dirty="0" err="1" smtClean="0"/>
              <a:t>bt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  <a:r>
              <a:rPr lang="en-US" dirty="0" err="1" smtClean="0"/>
              <a:t>alloimmune</a:t>
            </a:r>
            <a:r>
              <a:rPr lang="en-US" dirty="0" smtClean="0"/>
              <a:t> neonatal thrombocytopenia, maternal idiopathic thrombocytopenia, renal vein thrombosis .</a:t>
            </a:r>
          </a:p>
          <a:p>
            <a:pPr marL="914400" lvl="1" indent="-514350">
              <a:buNone/>
            </a:pPr>
            <a:r>
              <a:rPr lang="en-US" dirty="0" smtClean="0"/>
              <a:t>	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và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Hemophilia,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gan</a:t>
            </a:r>
            <a:r>
              <a:rPr lang="en-US" dirty="0" smtClean="0"/>
              <a:t>,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vitamine</a:t>
            </a:r>
            <a:r>
              <a:rPr lang="en-US" dirty="0" smtClean="0"/>
              <a:t> 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và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thiếu</a:t>
            </a:r>
            <a:r>
              <a:rPr lang="en-US" dirty="0" smtClean="0"/>
              <a:t> XIII, </a:t>
            </a:r>
            <a:r>
              <a:rPr lang="en-US" dirty="0" err="1" smtClean="0"/>
              <a:t>giảm</a:t>
            </a:r>
            <a:r>
              <a:rPr lang="en-US" dirty="0" smtClean="0"/>
              <a:t> PAI,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FIBRINOGEN &amp; YẾU TỐ TIÊU SỢI HUYẾT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FIBRINOGEN</a:t>
            </a:r>
            <a:endParaRPr lang="en-US" dirty="0"/>
          </a:p>
        </p:txBody>
      </p:sp>
      <p:pic>
        <p:nvPicPr>
          <p:cNvPr id="2050" name="Picture 2" descr="D:\My Documents\My Scans\2011-01 (Jan)\scan003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3356374"/>
            <a:ext cx="4040188" cy="1588290"/>
          </a:xfrm>
          <a:prstGeom prst="rect">
            <a:avLst/>
          </a:prstGeom>
          <a:noFill/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YẾU TỐ TIÊU SỢI HUYẾT</a:t>
            </a:r>
            <a:endParaRPr lang="en-US" dirty="0"/>
          </a:p>
        </p:txBody>
      </p:sp>
      <p:pic>
        <p:nvPicPr>
          <p:cNvPr id="9" name="Picture 3" descr="D:\My Documents\My Scans\2011-01 (Jan)\scan0035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920" y="2500442"/>
            <a:ext cx="4039985" cy="33001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FIBRIN &amp; D-DIMER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4344988" cy="1031875"/>
          </a:xfrm>
        </p:spPr>
        <p:txBody>
          <a:bodyPr/>
          <a:lstStyle/>
          <a:p>
            <a:r>
              <a:rPr lang="en-US" dirty="0" smtClean="0"/>
              <a:t>THÀNH LẬP FIBRIN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TÁC DUNG THROMBIN VÀ PLASMIN TRÊN FIBRIN</a:t>
            </a:r>
            <a:endParaRPr lang="en-US" dirty="0"/>
          </a:p>
        </p:txBody>
      </p:sp>
      <p:pic>
        <p:nvPicPr>
          <p:cNvPr id="10" name="Picture 3" descr="D:\My Documents\My Scans\2011-01 (Jan)\scan0033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4648200" cy="3810000"/>
          </a:xfrm>
          <a:prstGeom prst="rect">
            <a:avLst/>
          </a:prstGeom>
          <a:noFill/>
        </p:spPr>
      </p:pic>
      <p:pic>
        <p:nvPicPr>
          <p:cNvPr id="11" name="Picture 2" descr="D:\My Documents\My Scans\2011-01 (Jan)\scan0013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495800" y="2174875"/>
            <a:ext cx="4648200" cy="3951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1048</Words>
  <Application>Microsoft Office PowerPoint</Application>
  <PresentationFormat>On-screen Show (4:3)</PresentationFormat>
  <Paragraphs>141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DIC Ở TRẺ EM</vt:lpstr>
      <vt:lpstr>SINH LÝ BỆNH</vt:lpstr>
      <vt:lpstr>BỆNH NGUYÊN</vt:lpstr>
      <vt:lpstr>SINH LÝ BỆNH DIC</vt:lpstr>
      <vt:lpstr>LÂM SÀNG &amp; XÉT NGHIỆM</vt:lpstr>
      <vt:lpstr>CHẨN ĐOÁN DIC TRẺ EM</vt:lpstr>
      <vt:lpstr>CHẨN ĐOÁN PHÂN BIỆT</vt:lpstr>
      <vt:lpstr>FIBRINOGEN &amp; YẾU TỐ TIÊU SỢI HUYẾT</vt:lpstr>
      <vt:lpstr>FIBRIN &amp; D-DIMER</vt:lpstr>
      <vt:lpstr>FPA &amp; D.DIMER  </vt:lpstr>
      <vt:lpstr>ĐIỀU TRỊ </vt:lpstr>
      <vt:lpstr>Thang điểm DIC</vt:lpstr>
      <vt:lpstr>PHẾT MÁU DIC </vt:lpstr>
      <vt:lpstr>Slide 14</vt:lpstr>
      <vt:lpstr>Slide 15</vt:lpstr>
    </vt:vector>
  </TitlesOfParts>
  <Company>Workgroup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HỘI CHỨNG XUẤT HUYẾT</dc:title>
  <dc:creator>User</dc:creator>
  <cp:lastModifiedBy>Asus Q200E</cp:lastModifiedBy>
  <cp:revision>120</cp:revision>
  <dcterms:created xsi:type="dcterms:W3CDTF">2011-01-16T15:23:43Z</dcterms:created>
  <dcterms:modified xsi:type="dcterms:W3CDTF">2014-10-29T04:20:34Z</dcterms:modified>
</cp:coreProperties>
</file>