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Quattrocento Sans"/>
      <p:regular r:id="rId49"/>
      <p:bold r:id="rId50"/>
      <p:italic r:id="rId51"/>
      <p:boldItalic r:id="rId52"/>
    </p:embeddedFont>
    <p:embeddedFont>
      <p:font typeface="Helvetica Neue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95920A-7E40-42D6-AB8B-4E2E005B3964}">
  <a:tblStyle styleId="{2695920A-7E40-42D6-AB8B-4E2E005B3964}" styleName="Table_0">
    <a:wholeTbl>
      <a:tcTxStyle b="off" i="off">
        <a:font>
          <a:latin typeface="Segoe UI Light"/>
          <a:ea typeface="Segoe UI Light"/>
          <a:cs typeface="Segoe UI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9F8"/>
          </a:solidFill>
        </a:fill>
      </a:tcStyle>
    </a:wholeTbl>
    <a:band1H>
      <a:tcTxStyle/>
      <a:tcStyle>
        <a:fill>
          <a:solidFill>
            <a:srgbClr val="EAF4F2"/>
          </a:solidFill>
        </a:fill>
      </a:tcStyle>
    </a:band1H>
    <a:band2H>
      <a:tcTxStyle/>
    </a:band2H>
    <a:band1V>
      <a:tcTxStyle/>
      <a:tcStyle>
        <a:fill>
          <a:solidFill>
            <a:srgbClr val="EAF4F2"/>
          </a:solidFill>
        </a:fill>
      </a:tcStyle>
    </a:band1V>
    <a:band2V>
      <a:tcTxStyle/>
    </a:band2V>
    <a:lastCol>
      <a:tcTxStyle b="on" i="off">
        <a:font>
          <a:latin typeface="Segoe UI Light"/>
          <a:ea typeface="Segoe UI Light"/>
          <a:cs typeface="Segoe UI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 Light"/>
          <a:ea typeface="Segoe UI Light"/>
          <a:cs typeface="Segoe UI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 Light"/>
          <a:ea typeface="Segoe UI Light"/>
          <a:cs typeface="Segoe UI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 Light"/>
          <a:ea typeface="Segoe UI Light"/>
          <a:cs typeface="Segoe UI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1E3D0A5-07EB-4500-ACF8-415377D2556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attrocentoSans-italic.fntdata"/><Relationship Id="rId50" Type="http://schemas.openxmlformats.org/officeDocument/2006/relationships/font" Target="fonts/QuattrocentoSans-bold.fntdata"/><Relationship Id="rId53" Type="http://schemas.openxmlformats.org/officeDocument/2006/relationships/font" Target="fonts/HelveticaNeue-regular.fntdata"/><Relationship Id="rId52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1111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16666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2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1111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8333"/>
              <a:buFont typeface="Quattrocento Sans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583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66666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75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71428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66666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16666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2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1111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16666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2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1111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25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bl">
  <p:cSld name="Title and 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1111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979CA3"/>
              </a:buClr>
              <a:buSzPct val="116666"/>
              <a:buFont typeface="Arial"/>
              <a:buNone/>
              <a:defRPr b="0" i="0" sz="18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20000"/>
              <a:buFont typeface="Arial"/>
              <a:buNone/>
              <a:defRPr b="0" i="0" sz="15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1111"/>
              <a:buFont typeface="Arial"/>
              <a:buNone/>
              <a:defRPr b="0" i="0" sz="135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2500"/>
              <a:buFont typeface="Arial"/>
              <a:buNone/>
              <a:defRPr b="0" i="0" sz="12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2500"/>
              <a:buFont typeface="Arial"/>
              <a:buNone/>
              <a:defRPr b="0" i="0" sz="12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2500"/>
              <a:buFont typeface="Arial"/>
              <a:buNone/>
              <a:defRPr b="0" i="0" sz="12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2500"/>
              <a:buFont typeface="Arial"/>
              <a:buNone/>
              <a:defRPr b="0" i="0" sz="12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2500"/>
              <a:buFont typeface="Arial"/>
              <a:buNone/>
              <a:defRPr b="0" i="0" sz="12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979CA3"/>
              </a:buClr>
              <a:buSzPct val="112500"/>
              <a:buFont typeface="Arial"/>
              <a:buNone/>
              <a:defRPr b="0" i="0" sz="12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8333"/>
              <a:buFont typeface="Quattrocento Sans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75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71428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66666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00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79CA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21218" y="1637881"/>
            <a:ext cx="7482624" cy="24938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0" lang="en-US" sz="8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BỆNH ÁN </a:t>
            </a:r>
            <a:br>
              <a:rPr b="1" i="0" lang="en-US" sz="8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-US" sz="8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HUYẾT HỌC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01082" y="286604"/>
            <a:ext cx="8842917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TÓM TẮT KHI VÀO VIỆN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21943" y="1845734"/>
            <a:ext cx="862909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Nam, 7 tuổi, ở Lâm đồng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Được chuyển viện vì TD thiếu máu tán huyết miễn dịch /viêm amydales. Chưa truyền máu,kháng sinh CEF II, prednisone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Dấu hiệu lâm sàng khi vào viện: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-Tỉnh, M 100; NT 30 ; NĐ 37.5; HA 95/60, BMI 12,8 (CN;20kg, CC 125cm)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-Thiếu máu trung bình nặng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-Vàng da nhẹ, tiểu nâu đen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-Không: sốt, xuất huyết, gan lách hạch không to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-Tiền sử: Chưa truyền máu. Có dùng thuốc trị viêm họng cách 7-8 ngày.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983160" y="1280153"/>
            <a:ext cx="5898381" cy="44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736861" y="1279473"/>
            <a:ext cx="5898380" cy="442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11549" l="0" r="0" t="19153"/>
          <a:stretch/>
        </p:blipFill>
        <p:spPr>
          <a:xfrm rot="10800000">
            <a:off x="1402187" y="-553"/>
            <a:ext cx="6224510" cy="323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7584" l="0" r="0" t="23103"/>
          <a:stretch/>
        </p:blipFill>
        <p:spPr>
          <a:xfrm rot="10800000">
            <a:off x="1402188" y="3621880"/>
            <a:ext cx="6224509" cy="323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623437" y="988124"/>
            <a:ext cx="52496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ĐẶT VẤN ĐỀ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748412" y="2313687"/>
            <a:ext cx="5731957" cy="316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5763" lvl="0" marL="385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Hội chứng thiếu máu tán huyết nội mạch</a:t>
            </a:r>
          </a:p>
          <a:p>
            <a:pPr indent="-385763" lvl="0" marL="38576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XHTH </a:t>
            </a:r>
          </a:p>
          <a:p>
            <a:pPr indent="-385763" lvl="0" marL="385763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Suy dinh dưỡng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1748412" y="2043812"/>
            <a:ext cx="5054322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CHẨN ĐOÁN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913250" y="2060021"/>
            <a:ext cx="5004852" cy="3480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do </a:t>
            </a:r>
            <a:r>
              <a:rPr b="0" i="0" lang="en-US" sz="21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men G6PD</a:t>
            </a: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mức độ trung bình, theo dõi XHTH trên.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</a:t>
            </a:r>
            <a:r>
              <a:rPr b="0" i="0" lang="en-US" sz="21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tự miễn</a:t>
            </a: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mức độ trung bình, theo dõi XHTH trên.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</a:t>
            </a:r>
            <a:r>
              <a:rPr b="0" i="0" lang="en-US" sz="21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thuốc</a:t>
            </a: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mức độ trung bình, theo dõi XHTH trên.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3" name="Shape 193"/>
          <p:cNvCxnSpPr/>
          <p:nvPr/>
        </p:nvCxnSpPr>
        <p:spPr>
          <a:xfrm>
            <a:off x="763675" y="1471056"/>
            <a:ext cx="701374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94" name="Shape 194"/>
          <p:cNvSpPr/>
          <p:nvPr/>
        </p:nvSpPr>
        <p:spPr>
          <a:xfrm>
            <a:off x="628650" y="1690689"/>
            <a:ext cx="19094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Chẩn đoán sơ bộ:</a:t>
            </a:r>
          </a:p>
        </p:txBody>
      </p:sp>
      <p:sp>
        <p:nvSpPr>
          <p:cNvPr id="195" name="Shape 195"/>
          <p:cNvSpPr/>
          <p:nvPr/>
        </p:nvSpPr>
        <p:spPr>
          <a:xfrm>
            <a:off x="628650" y="2778795"/>
            <a:ext cx="2284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Chẩn đoán phân biệt: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BIỆN LUẬN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542611" y="1825625"/>
            <a:ext cx="433761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BN có triệu chứng toàn thân như </a:t>
            </a:r>
            <a:r>
              <a:rPr b="0" i="1" lang="en-US" sz="21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chóng</a:t>
            </a:r>
            <a:r>
              <a:rPr b="0" i="1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mặt, khó thở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b="0" i="1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lừ đừ;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thăm khám thấy triệu chứng thiếu máu như </a:t>
            </a:r>
            <a:r>
              <a:rPr b="0" i="1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niêm mạc mắt nhợt, môi hồng nhợt, móng nhợt, lòng bàn tay nhợt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BN có hội chứng thiếu máu + </a:t>
            </a:r>
            <a:r>
              <a:rPr b="0" i="0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tiểu màu xá xị </a:t>
            </a:r>
            <a:r>
              <a:rPr b="0" i="0" lang="en-US" sz="2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r>
              <a:rPr b="0" i="0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gan lách không to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Tại thời điểm khám, BN </a:t>
            </a:r>
            <a:r>
              <a:rPr b="0" i="0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chóng mặt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khi thay đổi tư thế, có </a:t>
            </a:r>
            <a:r>
              <a:rPr b="0" i="0" lang="en-US" sz="2200" u="none" cap="none" strike="noStrike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nhịp tim nhanh, huyết áp tư thế </a:t>
            </a:r>
          </a:p>
          <a:p>
            <a:pPr indent="-171450" lvl="0" marL="171450" marR="0" rtl="0" algn="just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2" name="Shape 202"/>
          <p:cNvCxnSpPr/>
          <p:nvPr/>
        </p:nvCxnSpPr>
        <p:spPr>
          <a:xfrm>
            <a:off x="713433" y="1591636"/>
            <a:ext cx="738553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03" name="Shape 203"/>
          <p:cNvSpPr/>
          <p:nvPr/>
        </p:nvSpPr>
        <p:spPr>
          <a:xfrm>
            <a:off x="5255288" y="2780903"/>
            <a:ext cx="361131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BN có </a:t>
            </a:r>
            <a:r>
              <a:rPr b="1" lang="en-US" sz="21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hội chứng thiếu máu</a:t>
            </a:r>
          </a:p>
        </p:txBody>
      </p:sp>
      <p:sp>
        <p:nvSpPr>
          <p:cNvPr id="204" name="Shape 204"/>
          <p:cNvSpPr/>
          <p:nvPr/>
        </p:nvSpPr>
        <p:spPr>
          <a:xfrm>
            <a:off x="5255287" y="4001294"/>
            <a:ext cx="343664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BN có hội chứng thiếu máu </a:t>
            </a:r>
            <a:r>
              <a:rPr b="1" lang="en-US" sz="21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tán huyết nội mạch cấp</a:t>
            </a:r>
          </a:p>
        </p:txBody>
      </p:sp>
      <p:sp>
        <p:nvSpPr>
          <p:cNvPr id="205" name="Shape 205"/>
          <p:cNvSpPr/>
          <p:nvPr/>
        </p:nvSpPr>
        <p:spPr>
          <a:xfrm>
            <a:off x="5255287" y="5137674"/>
            <a:ext cx="343664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Nghĩ thiếu máu </a:t>
            </a:r>
            <a:r>
              <a:rPr b="1" lang="en-US" sz="21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mức độ trung bình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066130" y="535259"/>
            <a:ext cx="7886700" cy="95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Hội chứng TMTHNM trên BN có các nguyên nhân: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1125412" y="1209800"/>
            <a:ext cx="683287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12" name="Shape 212"/>
          <p:cNvSpPr/>
          <p:nvPr/>
        </p:nvSpPr>
        <p:spPr>
          <a:xfrm>
            <a:off x="313682" y="1856631"/>
            <a:ext cx="4228169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Nhiễm trùng	 </a:t>
            </a:r>
            <a:b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sốt cao liên tục 4 ngày, tuy nhiên tại BV tuyến dưới có KQ CLS BC không tăng (9200/mm3, %N: 48%), CRP không tăng (1,8mg/dL)</a:t>
            </a:r>
          </a:p>
          <a:p>
            <a:pPr indent="-342900" lvl="0" marL="342900" marR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Sốt rét </a:t>
            </a:r>
            <a:b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Không có tiền căn sốt rét, tính chất sốt không điển hình đến nay đã hết sốt</a:t>
            </a:r>
          </a:p>
          <a:p>
            <a:pPr indent="-342900" lvl="0" marL="342900" marR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tự miễn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</a:p>
          <a:p>
            <a:pPr indent="-342900" lvl="0" marL="342900" marR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Thuốc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b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</a:p>
        </p:txBody>
      </p:sp>
      <p:sp>
        <p:nvSpPr>
          <p:cNvPr id="213" name="Shape 213"/>
          <p:cNvSpPr/>
          <p:nvPr/>
        </p:nvSpPr>
        <p:spPr>
          <a:xfrm>
            <a:off x="4451586" y="2466635"/>
            <a:ext cx="437537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Loại trừ bệnh lý nhiễm trùng</a:t>
            </a:r>
          </a:p>
        </p:txBody>
      </p:sp>
      <p:sp>
        <p:nvSpPr>
          <p:cNvPr id="214" name="Shape 214"/>
          <p:cNvSpPr/>
          <p:nvPr/>
        </p:nvSpPr>
        <p:spPr>
          <a:xfrm>
            <a:off x="4451586" y="3854994"/>
            <a:ext cx="164843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Loại trừ </a:t>
            </a:r>
          </a:p>
        </p:txBody>
      </p:sp>
      <p:sp>
        <p:nvSpPr>
          <p:cNvPr id="215" name="Shape 215"/>
          <p:cNvSpPr/>
          <p:nvPr/>
        </p:nvSpPr>
        <p:spPr>
          <a:xfrm>
            <a:off x="4430987" y="5236510"/>
            <a:ext cx="578366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Không loại trừ trên LS, </a:t>
            </a:r>
            <a:b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lang="en-US" sz="2100">
                <a:solidFill>
                  <a:srgbClr val="2EA59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cần làm Coomb test</a:t>
            </a:r>
          </a:p>
        </p:txBody>
      </p:sp>
      <p:sp>
        <p:nvSpPr>
          <p:cNvPr id="216" name="Shape 216"/>
          <p:cNvSpPr/>
          <p:nvPr/>
        </p:nvSpPr>
        <p:spPr>
          <a:xfrm>
            <a:off x="4451586" y="6013286"/>
            <a:ext cx="320257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Chẩn đoán loại trừ.</a:t>
            </a:r>
          </a:p>
        </p:txBody>
      </p:sp>
      <p:sp>
        <p:nvSpPr>
          <p:cNvPr id="217" name="Shape 217"/>
          <p:cNvSpPr/>
          <p:nvPr/>
        </p:nvSpPr>
        <p:spPr>
          <a:xfrm>
            <a:off x="1066130" y="1364909"/>
            <a:ext cx="128913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Ngoài HC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66130" y="512956"/>
            <a:ext cx="7886700" cy="980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Hội chứng TMTHNM trên BN có các nguyên nhân: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1125412" y="1209800"/>
            <a:ext cx="683287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24" name="Shape 224"/>
          <p:cNvSpPr txBox="1"/>
          <p:nvPr/>
        </p:nvSpPr>
        <p:spPr>
          <a:xfrm>
            <a:off x="964640" y="2093981"/>
            <a:ext cx="4572000" cy="3783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men G6PD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b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phù hợp vì BN nam, bệnh lần này khởi phát sau một đợt nhiễm trùng/xài thuốc</a:t>
            </a: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BN có tiêu phân đen sệt 1 lần hiện chưa đi tiêu lại.</a:t>
            </a: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5536640" y="2868946"/>
            <a:ext cx="176041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Nghĩ nhiều</a:t>
            </a:r>
          </a:p>
        </p:txBody>
      </p:sp>
      <p:sp>
        <p:nvSpPr>
          <p:cNvPr id="226" name="Shape 226"/>
          <p:cNvSpPr/>
          <p:nvPr/>
        </p:nvSpPr>
        <p:spPr>
          <a:xfrm>
            <a:off x="5536640" y="3920952"/>
            <a:ext cx="341619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Theo dõi XHTH trên đi kèm bệnh cảnh TMTH. </a:t>
            </a:r>
          </a:p>
        </p:txBody>
      </p:sp>
      <p:sp>
        <p:nvSpPr>
          <p:cNvPr id="227" name="Shape 227"/>
          <p:cNvSpPr/>
          <p:nvPr/>
        </p:nvSpPr>
        <p:spPr>
          <a:xfrm>
            <a:off x="1125412" y="1444142"/>
            <a:ext cx="93487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Tại HC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1099"/>
            <a:ext cx="9144000" cy="588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1006867" y="548991"/>
            <a:ext cx="5815964" cy="1541066"/>
          </a:xfrm>
          <a:prstGeom prst="wedgeRoundRectCallout">
            <a:avLst>
              <a:gd fmla="val -13404" name="adj1"/>
              <a:gd fmla="val 228770" name="adj2"/>
              <a:gd fmla="val 16667" name="adj3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02073" y="548993"/>
            <a:ext cx="5620758" cy="138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BN khoảng 7 tuổi 9 tháng, có </a:t>
            </a: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BMI = 12,8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nằm ở khoảng </a:t>
            </a: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-2SD tới -3SD </a:t>
            </a: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 với lứa tuổi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Suy dinh dưỡng trung bình.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044650" y="4994030"/>
            <a:ext cx="291403" cy="29140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3"/>
          </a:solidFill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ĐỀ NGHỊ CẬN LÂM SÀNG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Chẩn đoán: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TPTTBM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Định lượng G6-PD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 (TT, GT)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Định lượng HC lưới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Điện di protein máu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TPTNT</a:t>
            </a:r>
          </a:p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Thường quy: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Nhóm máu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Ion đồ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AST, ALT,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BUN, Cretinine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CRP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Định danh nhóm máu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773720" y="1340428"/>
            <a:ext cx="7023801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7517" y="260258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1518558" y="816677"/>
            <a:ext cx="29228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HÀNH CHÍNH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-223557" y="2244975"/>
            <a:ext cx="330840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Họ và tên: </a:t>
            </a: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Giới tính:</a:t>
            </a: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Ngày sinh:</a:t>
            </a: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Địa chỉ:</a:t>
            </a: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Dân tộc:</a:t>
            </a: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Ngày nhập viện:</a:t>
            </a: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205429" y="2244975"/>
            <a:ext cx="52954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Trịnh Nguyên Dũng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1/2/2009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Thôn 5, huyện Lâm Hà, tỉnh Lâm Đồng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Kinh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49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 giờ ngày 20/11/2016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4954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3F495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Giường số 2, phòng cấp cứu, khoa sốt xuất huyết.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49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495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Shape 98"/>
          <p:cNvSpPr/>
          <p:nvPr/>
        </p:nvSpPr>
        <p:spPr>
          <a:xfrm rot="10800000">
            <a:off x="3054704" y="1818130"/>
            <a:ext cx="256795" cy="221375"/>
          </a:xfrm>
          <a:prstGeom prst="triangle">
            <a:avLst>
              <a:gd fmla="val 50000" name="adj"/>
            </a:avLst>
          </a:prstGeom>
          <a:solidFill>
            <a:srgbClr val="FFA6A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1597688" y="1818130"/>
            <a:ext cx="2441750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Shape 248"/>
          <p:cNvGraphicFramePr/>
          <p:nvPr/>
        </p:nvGraphicFramePr>
        <p:xfrm>
          <a:off x="1817649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{2695920A-7E40-42D6-AB8B-4E2E005B3964}</a:tableStyleId>
              </a:tblPr>
              <a:tblGrid>
                <a:gridCol w="2056775"/>
                <a:gridCol w="1263650"/>
                <a:gridCol w="2094925"/>
              </a:tblGrid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DBDEE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20/11/2016 (NV)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100" u="none" cap="none" strike="noStrike">
                          <a:solidFill>
                            <a:srgbClr val="DBDEE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21/11/2016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48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2,09 M/L (4-5,2)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RBC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1,52 M/L (4-5,2)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A00B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>
                          <a:solidFill>
                            <a:srgbClr val="71A00B"/>
                          </a:solidFill>
                        </a:rPr>
                        <a:t>5,6 g/dL (11,5-15,5)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71A00B"/>
                          </a:solidFill>
                        </a:rPr>
                        <a:t>HGB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A00B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>
                          <a:solidFill>
                            <a:srgbClr val="71A00B"/>
                          </a:solidFill>
                        </a:rPr>
                        <a:t>4,2 g/dL (11,5-15,5)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17,8% (35-45)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HCT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13,4% (35-45)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85 fL (77-95)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MCV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88,1 fL (77-95)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26,7 pg (25-33)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MCH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27,9pg (25-33)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2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31,4 g/dL (31-37)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MCHC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31,7 g/dL (31-37)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15,2% (11,5-14,5)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RDW-CV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16,1% (11,5-14,5)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7,28 K/uL (4,5-13,5)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WBC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8,48 K/uL (4,5-13,5)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54,4%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%N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1800"/>
                        <a:t>55,6%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3,96 K/uL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#N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4,72 K/uL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26,3%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%L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30%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1,92 K/uL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#L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2,54 K/uL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/>
                        <a:t>258 K/uL (150-400)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PLT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238 K/uL (150-400)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49" name="Shape 249"/>
          <p:cNvSpPr/>
          <p:nvPr/>
        </p:nvSpPr>
        <p:spPr>
          <a:xfrm>
            <a:off x="322579" y="1069318"/>
            <a:ext cx="165444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000">
                <a:solidFill>
                  <a:srgbClr val="71A00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000">
                <a:solidFill>
                  <a:srgbClr val="71A00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đẳng sắc đẳng bào mức độ nặng.</a:t>
            </a:r>
          </a:p>
        </p:txBody>
      </p:sp>
      <p:sp>
        <p:nvSpPr>
          <p:cNvPr id="250" name="Shape 250"/>
          <p:cNvSpPr/>
          <p:nvPr/>
        </p:nvSpPr>
        <p:spPr>
          <a:xfrm>
            <a:off x="7012292" y="1069318"/>
            <a:ext cx="171578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000">
                <a:solidFill>
                  <a:srgbClr val="71A00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Thiếu máu đẳng sắc đẳng bào mức độ nặng đang diễn tiến.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Phết máu NB (21/11/2016)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BC: 8480 /mm3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%N: 59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%E: 01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%B: 00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%L: 34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%M: 06</a:t>
            </a:r>
          </a:p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HC: Bình sắc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Kích thước, hình dạng: thay đổi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Hồng cầu đa sắc (++)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Phù hợp tán huyết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TC: 238 K/mm3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Phết máu không ghi nhận các  mảnh vỡ hay tế bào bất thường ngoại biên.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773720" y="1330380"/>
            <a:ext cx="4551907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59" name="Shape 259"/>
          <p:cNvCxnSpPr/>
          <p:nvPr/>
        </p:nvCxnSpPr>
        <p:spPr>
          <a:xfrm>
            <a:off x="4732774" y="5371492"/>
            <a:ext cx="3547068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60" name="Shape 260"/>
          <p:cNvCxnSpPr/>
          <p:nvPr/>
        </p:nvCxnSpPr>
        <p:spPr>
          <a:xfrm>
            <a:off x="4732774" y="4358283"/>
            <a:ext cx="3547068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Hồng cầu lưới (21/11/2016)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28650" y="1825625"/>
            <a:ext cx="7886700" cy="1999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%Ret: 8,54% (0,5-1.0)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#Ret: 134,8 K/uL (25-75)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 = 5,3 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Định danh nhóm máu: A+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7" name="Shape 267"/>
          <p:cNvCxnSpPr/>
          <p:nvPr/>
        </p:nvCxnSpPr>
        <p:spPr>
          <a:xfrm>
            <a:off x="773720" y="1330380"/>
            <a:ext cx="7023801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68" name="Shape 268"/>
          <p:cNvSpPr txBox="1"/>
          <p:nvPr/>
        </p:nvSpPr>
        <p:spPr>
          <a:xfrm>
            <a:off x="628650" y="382486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3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Bilirubin (20/11/2016)</a:t>
            </a:r>
          </a:p>
        </p:txBody>
      </p:sp>
      <p:cxnSp>
        <p:nvCxnSpPr>
          <p:cNvPr id="269" name="Shape 269"/>
          <p:cNvCxnSpPr/>
          <p:nvPr/>
        </p:nvCxnSpPr>
        <p:spPr>
          <a:xfrm flipH="1" rot="10800000">
            <a:off x="628650" y="4716966"/>
            <a:ext cx="7277565" cy="59141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70" name="Shape 270"/>
          <p:cNvSpPr txBox="1"/>
          <p:nvPr/>
        </p:nvSpPr>
        <p:spPr>
          <a:xfrm>
            <a:off x="628650" y="4939990"/>
            <a:ext cx="7886700" cy="162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Arial"/>
              <a:buChar char="•"/>
            </a:pPr>
            <a:r>
              <a:rPr lang="en-US" sz="194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 TP: 37,32 umol/L (5,13-20,52)</a:t>
            </a:r>
          </a:p>
          <a:p>
            <a:pPr indent="-17145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Arial"/>
              <a:buChar char="•"/>
            </a:pPr>
            <a:r>
              <a:rPr lang="en-US" sz="194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 TT: 4,95 umol/L (&lt;3,42)</a:t>
            </a:r>
          </a:p>
          <a:p>
            <a:pPr indent="-17145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Arial"/>
              <a:buChar char="•"/>
            </a:pPr>
            <a:r>
              <a:rPr lang="en-US" sz="194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 GT: 32,37 umol/L (&lt;13,68)</a:t>
            </a:r>
          </a:p>
          <a:p>
            <a:pPr indent="-171450" lvl="0" marL="17145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9974"/>
              <a:buFont typeface="Arial"/>
              <a:buNone/>
            </a:pPr>
            <a:r>
              <a:t/>
            </a:r>
            <a:endParaRPr sz="1942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94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Tăng Bilirubin, ưu thế gián tiếp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29841" y="88763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29842" y="2203676"/>
            <a:ext cx="3868340" cy="4636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20/11/2016</a:t>
            </a:r>
          </a:p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629842" y="3027588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 TT: (-)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 GT: (-)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Shape 278"/>
          <p:cNvSpPr txBox="1"/>
          <p:nvPr>
            <p:ph idx="3" type="body"/>
          </p:nvPr>
        </p:nvSpPr>
        <p:spPr>
          <a:xfrm>
            <a:off x="4629150" y="2203676"/>
            <a:ext cx="3887391" cy="4636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22/11/2016</a:t>
            </a:r>
          </a:p>
        </p:txBody>
      </p:sp>
      <p:sp>
        <p:nvSpPr>
          <p:cNvPr id="279" name="Shape 279"/>
          <p:cNvSpPr txBox="1"/>
          <p:nvPr>
            <p:ph idx="4" type="body"/>
          </p:nvPr>
        </p:nvSpPr>
        <p:spPr>
          <a:xfrm>
            <a:off x="4629150" y="3027588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 TT: (-)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 GT: (-)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80" name="Shape 280"/>
          <p:cNvCxnSpPr/>
          <p:nvPr/>
        </p:nvCxnSpPr>
        <p:spPr>
          <a:xfrm>
            <a:off x="773720" y="1852893"/>
            <a:ext cx="6189788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81" name="Shape 281"/>
          <p:cNvSpPr txBox="1"/>
          <p:nvPr/>
        </p:nvSpPr>
        <p:spPr>
          <a:xfrm>
            <a:off x="629841" y="369897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3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G6-PD (21/11/2016)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773720" y="4641925"/>
            <a:ext cx="7040506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83" name="Shape 283"/>
          <p:cNvSpPr txBox="1"/>
          <p:nvPr/>
        </p:nvSpPr>
        <p:spPr>
          <a:xfrm>
            <a:off x="773720" y="5002234"/>
            <a:ext cx="6991266" cy="1376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G6PD: 0,07 L (7-20,5 U/gHb)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Hb: 6,1 g/dL (12-18 g/dL)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Ceruloplasmin: 59,70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Huyết thanh miễn dịch (21/11/2016)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205038" y="2158540"/>
            <a:ext cx="7310312" cy="3444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Chlamydia pneumoniae-IgM: greyzone, 11,4 U/mL (&lt;10)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Chlamydia pneumoniae-IgG: NEG&lt;4 U/mL (&lt;10)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Mycoplasma pneumoniae-IgM: NEG 7,4 U/mL (&lt;13)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Mycoplasma pneumoniae-IgG: NEG &lt; 3 U/mL (&lt;10)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Phản ứng dương tính với </a:t>
            </a:r>
            <a:r>
              <a:rPr b="1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Chlamydia giai đoạn cấp</a:t>
            </a: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773720" y="1330380"/>
            <a:ext cx="6873076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171257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Điện di protein (22/11/2016)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228407" y="1423691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Albumin: 3,88 (4,3-5,1)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Alpha 1: 0,2 (0,1-0,2)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Alpha 2: 0,69 (0,5-0,8)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Beta: 0,79 (0,6-0,9)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Gamma: 0,84 (0,6-1,1)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Tỷ lệ A/G: 1,54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T.P: 6,404 g/dL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7" name="Shape 297"/>
          <p:cNvSpPr txBox="1"/>
          <p:nvPr>
            <p:ph idx="2" type="body"/>
          </p:nvPr>
        </p:nvSpPr>
        <p:spPr>
          <a:xfrm>
            <a:off x="3419583" y="3805149"/>
            <a:ext cx="5010986" cy="242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Albumin máu giảm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phản ánh SDD.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Protein gamma không tăng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Không ủng hộ tán huyết miễn dịch.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Chỉ số A/G &gt; 1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Phản ánh tình trạng mất nước. </a:t>
            </a:r>
          </a:p>
        </p:txBody>
      </p:sp>
      <p:cxnSp>
        <p:nvCxnSpPr>
          <p:cNvPr id="298" name="Shape 298"/>
          <p:cNvCxnSpPr/>
          <p:nvPr/>
        </p:nvCxnSpPr>
        <p:spPr>
          <a:xfrm>
            <a:off x="1316327" y="1330380"/>
            <a:ext cx="2803493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99" name="Shape 299"/>
          <p:cNvCxnSpPr/>
          <p:nvPr/>
        </p:nvCxnSpPr>
        <p:spPr>
          <a:xfrm>
            <a:off x="3826330" y="4115447"/>
            <a:ext cx="4433417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00" name="Shape 300"/>
          <p:cNvCxnSpPr/>
          <p:nvPr/>
        </p:nvCxnSpPr>
        <p:spPr>
          <a:xfrm>
            <a:off x="3826330" y="6056453"/>
            <a:ext cx="4433417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Xét nghiệm sinh hóa </a:t>
            </a:r>
          </a:p>
        </p:txBody>
      </p:sp>
      <p:cxnSp>
        <p:nvCxnSpPr>
          <p:cNvPr id="306" name="Shape 306"/>
          <p:cNvCxnSpPr/>
          <p:nvPr/>
        </p:nvCxnSpPr>
        <p:spPr>
          <a:xfrm>
            <a:off x="0" y="1330380"/>
            <a:ext cx="6561577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  <p:graphicFrame>
        <p:nvGraphicFramePr>
          <p:cNvPr id="307" name="Shape 307"/>
          <p:cNvGraphicFramePr/>
          <p:nvPr/>
        </p:nvGraphicFramePr>
        <p:xfrm>
          <a:off x="0" y="1923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{2695920A-7E40-42D6-AB8B-4E2E005B3964}</a:tableStyleId>
              </a:tblPr>
              <a:tblGrid>
                <a:gridCol w="1509950"/>
                <a:gridCol w="2820900"/>
                <a:gridCol w="22307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>
                          <a:solidFill>
                            <a:srgbClr val="DBDEE3"/>
                          </a:solidFill>
                        </a:rPr>
                        <a:t>20/11/2016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BDEE3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2000">
                          <a:solidFill>
                            <a:srgbClr val="DBDEE3"/>
                          </a:solidFill>
                        </a:rPr>
                        <a:t>21/11/2016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Na+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136,8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137,2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K+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4,77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4,29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Cl-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100,5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113,3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Ca2+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1,11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1,00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/>
                        <a:t>AST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b="1" lang="en-US" sz="2000"/>
                        <a:t>319,67 U/L  (15-60)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/>
                        <a:t>325,04 U/L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ALT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2000"/>
                        <a:t>65,52 U/L (13-45)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52,32 U/L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Ure máu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2000"/>
                        <a:t>7,81 mmol/L (1,8-6,4)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6,39 mmol/L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Creatinine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Quattrocento Sans"/>
                        <a:buNone/>
                      </a:pPr>
                      <a:r>
                        <a:rPr lang="en-US" sz="2000"/>
                        <a:t>65,67 umol/L (35,4-61,9)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54,14 umol/L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BDEE3"/>
                    </a:solidFill>
                  </a:tcPr>
                </a:tc>
              </a:tr>
            </a:tbl>
          </a:graphicData>
        </a:graphic>
      </p:graphicFrame>
      <p:sp>
        <p:nvSpPr>
          <p:cNvPr id="308" name="Shape 308"/>
          <p:cNvSpPr/>
          <p:nvPr/>
        </p:nvSpPr>
        <p:spPr>
          <a:xfrm>
            <a:off x="6783082" y="2749102"/>
            <a:ext cx="21499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Trong giới hạn bình thường</a:t>
            </a:r>
          </a:p>
        </p:txBody>
      </p:sp>
      <p:sp>
        <p:nvSpPr>
          <p:cNvPr id="309" name="Shape 309"/>
          <p:cNvSpPr/>
          <p:nvPr/>
        </p:nvSpPr>
        <p:spPr>
          <a:xfrm>
            <a:off x="6783082" y="4515401"/>
            <a:ext cx="223825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→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Men gan tăng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→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Độ lọc cầu thận ước tính = 71 mL/phút/1,73m2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TPTNT (21/11/2016)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Glucose: + (14) mmol/L 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Ketones: + (1,5) mmol/L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Ery: +++ (250)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pH: 7,5 (5-6)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Protein: ++ (1) g/L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Leu: +++ (500)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ASC: + (1,2) mmol/L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Hemoglobin niệu: dương tính</a:t>
            </a:r>
          </a:p>
        </p:txBody>
      </p:sp>
      <p:sp>
        <p:nvSpPr>
          <p:cNvPr id="316" name="Shape 31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S.G: 1,020 (1,010-1,030)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Bilirubin: Âm tính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Urobilinogen: ++ (66) umol/L (1,6-16)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Nitrite: (-)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17" name="Shape 317"/>
          <p:cNvCxnSpPr/>
          <p:nvPr/>
        </p:nvCxnSpPr>
        <p:spPr>
          <a:xfrm>
            <a:off x="773720" y="1330380"/>
            <a:ext cx="7435783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Biện luận phối hợp KQ CLS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28650" y="1825625"/>
            <a:ext cx="772153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BN có thiếu máu MCV bình thường, hồng cầu lưới tăng có bilirubin tăng ưu thế gián tiếp → phù hợp với lâm sàng thiếu máu tán huyết cấp.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 test âm tính, định lượng thấy thiếu men G6PD → Chẩn đoán xác định → Lên kế hoạch dự phòng + giáo dục BN + tư vấn di truyền.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Hgb = 4,2 &lt; 7 g/dL → có chỉ định truyền máu. BN 8 tuổi, nặng 20 kg, Hct hiện tại là 13,4%, dự tính truyền HCL → Thể tích máu cần truyền = 80 X 20 X (21-13,4)/70 → Khoảng 175 ml HCL → Truyền 1 túi HCL từ 350 ml máu toàn phần. Truyền trong 2 tiếng → Tốc độ truyền: XXX g/p </a:t>
            </a:r>
          </a:p>
        </p:txBody>
      </p:sp>
      <p:cxnSp>
        <p:nvCxnSpPr>
          <p:cNvPr id="324" name="Shape 324"/>
          <p:cNvCxnSpPr/>
          <p:nvPr/>
        </p:nvCxnSpPr>
        <p:spPr>
          <a:xfrm>
            <a:off x="773720" y="1330380"/>
            <a:ext cx="7576460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Biện luận phối hợp KQ CLS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773720" y="1499770"/>
            <a:ext cx="7741630" cy="5135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Hgb vào ngày NV (5,6) và 1 ngày sau NV (4,2) + bệnh sử tiêu phân đen sệt không loại trừ XHTH đang diễn tiến/thiếu máu tán huyết cấp.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BN có tình trạng SDD, albumin máu giảm, vẫn còn ăn uống được khoảng 75% so với bình thường → Can thiệp chế độ ăn.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TPTNT ghi nhận tình trạng tiểu hồng cầu ++ → Soi nước tiểu + hội chẩn khoa thận. 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31" name="Shape 331"/>
          <p:cNvCxnSpPr/>
          <p:nvPr/>
        </p:nvCxnSpPr>
        <p:spPr>
          <a:xfrm>
            <a:off x="773720" y="1330380"/>
            <a:ext cx="6340513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086478" y="221402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LÝ DO NHẬP VIỆN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906859" y="2876803"/>
            <a:ext cx="7066319" cy="168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BV II Lâm Đồng chuyển với chẩn đoán TD thiếu máu tán huyết miễn dich/viêm amidan cấp.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1195753" y="3289808"/>
            <a:ext cx="5777803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678890" y="2244168"/>
            <a:ext cx="88971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CHẨN ĐOÁN XÁC ĐỊNH </a:t>
            </a:r>
            <a:b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(với KQ CLS khi nhập viện)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1773044" y="3569731"/>
            <a:ext cx="6590371" cy="155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do thiếu men G6PD, mức độ nặng,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theo dõi XHTH trên.</a:t>
            </a:r>
          </a:p>
          <a:p>
            <a:pPr indent="-171450" lvl="0" marL="171450" marR="0" rtl="0" algn="r">
              <a:lnSpc>
                <a:spcPct val="11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38" name="Shape 338"/>
          <p:cNvCxnSpPr/>
          <p:nvPr/>
        </p:nvCxnSpPr>
        <p:spPr>
          <a:xfrm>
            <a:off x="854106" y="3440534"/>
            <a:ext cx="6571626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210259" y="362972"/>
            <a:ext cx="430509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ĐIỀU TRỊ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Nguyên tắc điều trị: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Chống suy thận cấp do tán huyết nội mạch: tăng lượng dịch 1/3  nhu cầu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Điều trị thiếu máu cấp nặng 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Điều trị cụ thể: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Dịch truyền Dextrose saline hay Normal saline (1000+ 500+ 500 ml) /24g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HCL: khối lượng 20 x (30-18) = 250ml khi vào viện (20/11/2016)</a:t>
            </a: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Theo dõi  tri giác, sinh hiệu, nước tiểu (màu sắc, số lượng) 6-8 g/lần x24g </a:t>
            </a:r>
          </a:p>
        </p:txBody>
      </p:sp>
      <p:cxnSp>
        <p:nvCxnSpPr>
          <p:cNvPr id="345" name="Shape 345"/>
          <p:cNvCxnSpPr/>
          <p:nvPr/>
        </p:nvCxnSpPr>
        <p:spPr>
          <a:xfrm>
            <a:off x="773720" y="1330380"/>
            <a:ext cx="5134711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2899317" y="1572321"/>
            <a:ext cx="5209704" cy="1927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THEO DÕI &amp; TIÊN LƯỢNG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1050678" y="3195375"/>
            <a:ext cx="6827228" cy="3160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Theo dõi: Khi BN ổn định, nếu còn tiêu phân đen tìm máu ẩn trong phân và KST, HP phân.</a:t>
            </a:r>
          </a:p>
          <a:p>
            <a:pPr indent="0" lvl="0" marL="0" marR="0" rtl="0" algn="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Trung bình vì xác định được nguyên nhân gây tán huyết là thiếu men G6PD.</a:t>
            </a:r>
          </a:p>
          <a:p>
            <a:pPr indent="0" lvl="0" marL="0" marR="0" rtl="0" algn="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Cần tham vấn về bệnh và hướng dẫn phòng bệnh cho BN trong tương lai.</a:t>
            </a:r>
          </a:p>
          <a:p>
            <a:pPr indent="0" lvl="0" marL="0" marR="0" rtl="0" algn="r">
              <a:lnSpc>
                <a:spcPct val="8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</a:p>
        </p:txBody>
      </p:sp>
      <p:cxnSp>
        <p:nvCxnSpPr>
          <p:cNvPr id="352" name="Shape 352"/>
          <p:cNvCxnSpPr/>
          <p:nvPr/>
        </p:nvCxnSpPr>
        <p:spPr>
          <a:xfrm>
            <a:off x="1328052" y="3120663"/>
            <a:ext cx="6549854" cy="0"/>
          </a:xfrm>
          <a:prstGeom prst="straightConnector1">
            <a:avLst/>
          </a:prstGeom>
          <a:noFill/>
          <a:ln cap="flat" cmpd="sng" w="28575">
            <a:solidFill>
              <a:srgbClr val="DDF8A0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1. house hcmc\2016-11-24\002.jpg"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865" y="1566204"/>
            <a:ext cx="8211845" cy="487140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>
            <p:ph type="title"/>
          </p:nvPr>
        </p:nvSpPr>
        <p:spPr>
          <a:xfrm>
            <a:off x="107576" y="379141"/>
            <a:ext cx="9036424" cy="103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: NGOẠI MẠCH &amp; NỘI MẠCH (Hoffbrand)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554832" y="3556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ĐẶC ĐIỂM TMHT NỘI MẠCH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Huyết tương BN TMHT nội mạch nặng</a:t>
            </a:r>
          </a:p>
        </p:txBody>
      </p:sp>
      <p:sp>
        <p:nvSpPr>
          <p:cNvPr id="365" name="Shape 36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Diễn tiến nước tiểu BN TMHT nội mạch nặng</a:t>
            </a:r>
          </a:p>
        </p:txBody>
      </p:sp>
      <p:pic>
        <p:nvPicPr>
          <p:cNvPr descr="D:\My Documents\My Scans\2010-04 (Apr)\scan0014.jpg" id="366" name="Shape 36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091" y="2505075"/>
            <a:ext cx="41148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My Documents\My Scans\2010-04 (Apr)\scan0015.jpg" id="367" name="Shape 367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150" y="2505075"/>
            <a:ext cx="40417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89210" y="-1"/>
            <a:ext cx="1862253" cy="351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TIẾN TRÌNH CHẨN ĐOÁN TMHT</a:t>
            </a:r>
          </a:p>
        </p:txBody>
      </p:sp>
      <p:sp>
        <p:nvSpPr>
          <p:cNvPr id="373" name="Shape 373"/>
          <p:cNvSpPr/>
          <p:nvPr/>
        </p:nvSpPr>
        <p:spPr>
          <a:xfrm>
            <a:off x="0" y="533400"/>
            <a:ext cx="9144000" cy="6324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99" y="0"/>
                </a:moveTo>
                <a:close/>
                <a:lnTo>
                  <a:pt x="-9999" y="120000"/>
                </a:lnTo>
              </a:path>
              <a:path extrusionOk="0" fill="none" h="120000" w="120000">
                <a:moveTo>
                  <a:pt x="-9999" y="22500"/>
                </a:moveTo>
                <a:lnTo>
                  <a:pt x="-45999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LS +XN</a:t>
            </a: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Coombs test</a:t>
            </a: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Coombs dương</a:t>
            </a:r>
          </a:p>
          <a:p>
            <a:pPr indent="-114300" lvl="4" marL="4572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TMHT tự miễn</a:t>
            </a:r>
          </a:p>
          <a:p>
            <a:pPr indent="-114300" lvl="4" marL="4572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Coombs âm</a:t>
            </a:r>
          </a:p>
          <a:p>
            <a:pPr indent="-114300" lvl="4" marL="4572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 ngoài HC</a:t>
            </a:r>
          </a:p>
          <a:p>
            <a:pPr indent="-114300" lvl="5" marL="5715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Độc chất, Nhiễm trùng, DIC</a:t>
            </a:r>
          </a:p>
          <a:p>
            <a:pPr indent="-114300" lvl="5" marL="5715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4" marL="4572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4" marL="4572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NN tại HC</a:t>
            </a:r>
          </a:p>
          <a:p>
            <a:pPr indent="-114300" lvl="5" marL="5715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Phết máu ngoại biên </a:t>
            </a: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MCV,MCH </a:t>
            </a: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↓</a:t>
            </a: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Điện di Hb </a:t>
            </a: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≠</a:t>
            </a:r>
          </a:p>
          <a:p>
            <a:pPr indent="-114300" lvl="7" marL="8001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Thalassemia</a:t>
            </a:r>
          </a:p>
          <a:p>
            <a:pPr indent="-114300" lvl="7" marL="8001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MCV,MCH </a:t>
            </a: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┴</a:t>
            </a: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Sức bền HC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↓</a:t>
            </a:r>
          </a:p>
          <a:p>
            <a:pPr indent="-114300" lvl="7" marL="8001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Bệnh Hồng cầu hình cầu</a:t>
            </a:r>
          </a:p>
          <a:p>
            <a:pPr indent="-114300" lvl="7" marL="8001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MCV, MCH </a:t>
            </a:r>
            <a:r>
              <a:rPr b="0" i="0" lang="en-US" sz="1800" u="none" cap="none" strike="noStrike">
                <a:solidFill>
                  <a:srgbClr val="1F1B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↑,đo men G6PD</a:t>
            </a:r>
          </a:p>
          <a:p>
            <a:pPr indent="-114300" lvl="7" marL="8001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1F1B0C"/>
              </a:buClr>
              <a:buSzPct val="100000"/>
              <a:buFont typeface="Quattrocento Sans"/>
              <a:buChar char="•"/>
            </a:pPr>
            <a:r>
              <a:rPr b="0" i="0" lang="en-US" sz="1800" u="none" cap="none" strike="noStrike">
                <a:solidFill>
                  <a:srgbClr val="1F1B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Bệnh thiếu men G6PD</a:t>
            </a:r>
          </a:p>
          <a:p>
            <a:pPr indent="-114300" lvl="7" marL="8001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6" marL="6858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5" marL="5715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4" marL="4572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SC01997.JPG" id="379" name="Shape 3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386" y="925552"/>
            <a:ext cx="8239651" cy="516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85" name="Shape 3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63" y="1594624"/>
            <a:ext cx="4306600" cy="397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4074" y="1594624"/>
            <a:ext cx="4264893" cy="399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my (5" id="397" name="Shape 3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528" y="365126"/>
            <a:ext cx="6161103" cy="62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28650" y="204355"/>
            <a:ext cx="19537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BỆNH SỬ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084463" y="2225312"/>
            <a:ext cx="3888712" cy="3943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Đột ngột khởi phát sốt 39,5◦C liên tục, đáp ứng với hạ sốt,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không ho, không tiêu lỏng. </a:t>
            </a:r>
          </a:p>
          <a:p>
            <a:pPr indent="0" lvl="0" marL="0" marR="0" rtl="0" algn="l">
              <a:lnSpc>
                <a:spcPct val="11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Khám tại trung tâm Y Tế Lâm Hà,</a:t>
            </a:r>
            <a:b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được chẩn đoán </a:t>
            </a:r>
            <a:r>
              <a:rPr b="0" i="0" lang="en-US" sz="20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viêm amidan cấp</a:t>
            </a: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Điều trị với cefuroxime 500mg, Prednisone 5mg, Paracetamol 500mg, vitamin C 50mg.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trạng sốt có giảm.</a:t>
            </a:r>
          </a:p>
          <a:p>
            <a:pPr indent="0" lvl="0" marL="0" marR="0" rtl="0" algn="l">
              <a:lnSpc>
                <a:spcPct val="11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13862" y="1478744"/>
            <a:ext cx="1244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Ngày 1 &amp; 2</a:t>
            </a:r>
          </a:p>
        </p:txBody>
      </p:sp>
      <p:sp>
        <p:nvSpPr>
          <p:cNvPr id="114" name="Shape 114"/>
          <p:cNvSpPr/>
          <p:nvPr/>
        </p:nvSpPr>
        <p:spPr>
          <a:xfrm>
            <a:off x="4752870" y="1478744"/>
            <a:ext cx="1149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Ngày 4-7 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422031" y="1919240"/>
            <a:ext cx="8721969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16" name="Shape 116"/>
          <p:cNvSpPr/>
          <p:nvPr/>
        </p:nvSpPr>
        <p:spPr>
          <a:xfrm>
            <a:off x="534925" y="2195168"/>
            <a:ext cx="3514560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Thấy mệt mỏi sau khi đi học về, ăn uống ít, sau ăn khoảng 3 tiếng nôn ra thức ăn, </a:t>
            </a:r>
            <a:b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đau bụng kèm tiêu lỏng nhiều lần phân nhầy không lẫn máu trong đêm.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Sáng hôm sau </a:t>
            </a:r>
            <a:b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khám tại trạm Y Tế xã, </a:t>
            </a:r>
            <a:b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được chẩn đoán </a:t>
            </a:r>
            <a:r>
              <a:rPr lang="en-US" sz="20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tiêu chảy cấp,</a:t>
            </a: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được uống thuốc không rõ. </a:t>
            </a:r>
            <a:b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trạng nôn, đau bụng và tiêu lỏng được cải thiện. </a:t>
            </a:r>
            <a:b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Bé không sốt.</a:t>
            </a:r>
            <a:b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</a:p>
        </p:txBody>
      </p:sp>
      <p:sp>
        <p:nvSpPr>
          <p:cNvPr id="117" name="Shape 117"/>
          <p:cNvSpPr/>
          <p:nvPr/>
        </p:nvSpPr>
        <p:spPr>
          <a:xfrm rot="10800000">
            <a:off x="270502" y="1909191"/>
            <a:ext cx="303058" cy="261257"/>
          </a:xfrm>
          <a:prstGeom prst="triangle">
            <a:avLst>
              <a:gd fmla="val 50000" name="adj"/>
            </a:avLst>
          </a:prstGeom>
          <a:solidFill>
            <a:srgbClr val="FFA6A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Shape 118"/>
          <p:cNvSpPr/>
          <p:nvPr/>
        </p:nvSpPr>
        <p:spPr>
          <a:xfrm rot="10800000">
            <a:off x="4953835" y="1919239"/>
            <a:ext cx="303058" cy="261257"/>
          </a:xfrm>
          <a:prstGeom prst="triangle">
            <a:avLst>
              <a:gd fmla="val 50000" name="adj"/>
            </a:avLst>
          </a:prstGeom>
          <a:solidFill>
            <a:srgbClr val="FFA6A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822960" y="286605"/>
            <a:ext cx="7543800" cy="903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03" name="Shape 4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70" y="286605"/>
            <a:ext cx="7945514" cy="6359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81000" y="223025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PHÂN LOẠI BỆNH THIẾU G6PD THEO WHO</a:t>
            </a:r>
          </a:p>
        </p:txBody>
      </p:sp>
      <p:graphicFrame>
        <p:nvGraphicFramePr>
          <p:cNvPr id="409" name="Shape 409"/>
          <p:cNvGraphicFramePr/>
          <p:nvPr/>
        </p:nvGraphicFramePr>
        <p:xfrm>
          <a:off x="0" y="1287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{71E3D0A5-07EB-4500-ACF8-415377D2556E}</a:tableStyleId>
              </a:tblPr>
              <a:tblGrid>
                <a:gridCol w="990600"/>
                <a:gridCol w="5791200"/>
                <a:gridCol w="2362200"/>
              </a:tblGrid>
              <a:tr h="112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LAÂM SAØNG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HOAÏT ÑOÄNG MEN SO VÔÙI BT(%)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3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Naëng,hieám,thieáu maùu huyeát taùn maïn (CNSHA)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&lt;10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2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II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Naëng ,côn huyeát taùn caáp,töøng ñôït ( AHA).Goàm:G6PD Ñòa Trung haûi,vaø G6PD Union (Phi,TBN,YÙ)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&lt;10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6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III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Nheï &amp; trung bình ,coù côn huyeát taùn caáp sau duøng thuoác hay bò nhieãm truøng.Goàm: G6PD A-(Myõ goác phi);G6PD Mahidol (ÑNA)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10-60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4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IV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Khoâng huyeát taùn :goàm G6PD B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G6PD A+(ngöôøi goác phi)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</a:t>
                      </a: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Khoâng huyeát taùn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&gt;100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9" y="111512"/>
            <a:ext cx="8930936" cy="66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hape 419"/>
          <p:cNvPicPr preferRelativeResize="0"/>
          <p:nvPr/>
        </p:nvPicPr>
        <p:blipFill rotWithShape="1">
          <a:blip r:embed="rId3">
            <a:alphaModFix/>
          </a:blip>
          <a:srcRect b="16924" l="0" r="0" t="0"/>
          <a:stretch/>
        </p:blipFill>
        <p:spPr>
          <a:xfrm>
            <a:off x="2526034" y="2050908"/>
            <a:ext cx="3995347" cy="29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13862" y="147874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Ngày 8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0" y="1919240"/>
            <a:ext cx="5055928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5" name="Shape 125"/>
          <p:cNvSpPr/>
          <p:nvPr/>
        </p:nvSpPr>
        <p:spPr>
          <a:xfrm rot="10800000">
            <a:off x="270502" y="1909191"/>
            <a:ext cx="303058" cy="261257"/>
          </a:xfrm>
          <a:prstGeom prst="triangle">
            <a:avLst>
              <a:gd fmla="val 50000" name="adj"/>
            </a:avLst>
          </a:prstGeom>
          <a:solidFill>
            <a:srgbClr val="FFA6A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Shape 126"/>
          <p:cNvSpPr/>
          <p:nvPr/>
        </p:nvSpPr>
        <p:spPr>
          <a:xfrm rot="10800000">
            <a:off x="4752870" y="1919239"/>
            <a:ext cx="303058" cy="261257"/>
          </a:xfrm>
          <a:prstGeom prst="triangle">
            <a:avLst>
              <a:gd fmla="val 50000" name="adj"/>
            </a:avLst>
          </a:prstGeom>
          <a:solidFill>
            <a:srgbClr val="FFA6A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73560" y="2251660"/>
            <a:ext cx="331515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Còn sốt, bé than chóng mặt, khó thở. Người nhà phát hiện bé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tiểu ra màu xá xị </a:t>
            </a: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(nâu sậm) toàn dòng lượng nhiều kèm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tiêu phân đen sệt hôi 1 lần</a:t>
            </a: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→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Nhập viện BV II Lâm Đồng,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được chẩn đoán: theo dõi </a:t>
            </a:r>
            <a:r>
              <a:rPr b="1" i="0" lang="en-US" sz="20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thiếu máu tán huyết miễn dich/viêm amidan cấp</a:t>
            </a: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Điều trị với Ceftriaxone 100mg/kg/ngày và Gentamycin 5mg/kg/ngày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752871" y="2251660"/>
            <a:ext cx="2473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Chuyển viện NĐ I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014883" y="1163253"/>
            <a:ext cx="50687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TÌNH TRẠNG NHẬP VIỆN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517741" y="2488816"/>
            <a:ext cx="4696976" cy="2957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Bé tỉnh, KM mắt ánh vàng.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Sinh hiệu: 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Mạch: 	</a:t>
            </a:r>
            <a:r>
              <a:rPr b="0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 l/p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Huyết áp: 	</a:t>
            </a:r>
            <a:r>
              <a:rPr b="0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95/60 mmHg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Nhịp thở: 	</a:t>
            </a:r>
            <a:r>
              <a:rPr b="0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 lần/phút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Nhiệt độ: 	</a:t>
            </a:r>
            <a:r>
              <a:rPr b="0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37,8◦C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1105318" y="2214634"/>
            <a:ext cx="4481566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551915" y="1560880"/>
            <a:ext cx="4043834" cy="114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GIẤY CHUYỂN VIỆN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74203" y="1938617"/>
            <a:ext cx="29083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Bé tỉnh, mệt, da xanh niêm nhợt, KM mắt ánh vàng.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Sốt ngày 4, 39-40◦C, thở đều, chi ấm.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Tim đều, phổi trong, bụng mềm, lách không to gan to 2cm dưới bờ sườn.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Amidal sưng to.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Huyết áp: 90/60 mmHg.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373461" y="1370573"/>
            <a:ext cx="7725500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8098961" y="1370573"/>
            <a:ext cx="0" cy="5487427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373461" y="1370573"/>
            <a:ext cx="0" cy="5487427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907" y="2895086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1251646" y="720311"/>
            <a:ext cx="32902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BC: 9200/mm3; %N:48%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HC: 2.000.000/mm3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Hb: 56 g/l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Hct: 18 %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----------------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 TP: 27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 GT: 24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 TT: 2,5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051180" y="720311"/>
            <a:ext cx="219368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CRP: 1,8mg/dL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AST: 323 UI/L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ALT: 55 UI/L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GGT: 25UI/L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----------------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TPTNT: 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BC: 70/mm3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HC: 200/mm3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b="1" lang="en-US" sz="21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Protein: 1g/L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Nitrite: (-)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373461" y="5470304"/>
            <a:ext cx="7725500" cy="0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8098961" y="0"/>
            <a:ext cx="0" cy="5470304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54" name="Shape 154"/>
          <p:cNvCxnSpPr/>
          <p:nvPr/>
        </p:nvCxnSpPr>
        <p:spPr>
          <a:xfrm>
            <a:off x="373461" y="0"/>
            <a:ext cx="0" cy="5470304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134" y="5259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TIỀN CĂN BẢN THÂN &amp; GIA ĐÌNH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64158" y="1851824"/>
            <a:ext cx="77516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Chưa ghi nhận tiền căn bệnh lý trước đây.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Không ghi nhận tiền căn dị ứng, vàng da, thiếu máu trước đây.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Không rõ tuổi thai, CN lúc sanh: 2,5 kg, sanh thường.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Phát triển thể chất, tâm vận bình thường, hiện đang học lớp 2, học lực khá.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Đã chủng ngừa đầy đủ theo TCMR.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Sổ giun cách 2 tháng.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Gia đình chưa ghi nhận bệnh lý về máu.</a:t>
            </a:r>
          </a:p>
          <a:p>
            <a:pPr indent="-171450" lvl="0" marL="171450" marR="0" rtl="0" algn="just">
              <a:lnSpc>
                <a:spcPct val="10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1" name="Shape 161"/>
          <p:cNvCxnSpPr/>
          <p:nvPr/>
        </p:nvCxnSpPr>
        <p:spPr>
          <a:xfrm flipH="1" rot="10800000">
            <a:off x="864158" y="1538868"/>
            <a:ext cx="5993842" cy="12575"/>
          </a:xfrm>
          <a:prstGeom prst="straightConnector1">
            <a:avLst/>
          </a:prstGeom>
          <a:noFill/>
          <a:ln cap="flat" cmpd="sng" w="28575">
            <a:solidFill>
              <a:srgbClr val="FFA6A6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556270"/>
      </a:dk1>
      <a:lt1>
        <a:srgbClr val="ECE5CE"/>
      </a:lt1>
      <a:dk2>
        <a:srgbClr val="556270"/>
      </a:dk2>
      <a:lt2>
        <a:srgbClr val="F1D4AF"/>
      </a:lt2>
      <a:accent1>
        <a:srgbClr val="C5E1DC"/>
      </a:accent1>
      <a:accent2>
        <a:srgbClr val="E08E79"/>
      </a:accent2>
      <a:accent3>
        <a:srgbClr val="4ECDC4"/>
      </a:accent3>
      <a:accent4>
        <a:srgbClr val="C7F464"/>
      </a:accent4>
      <a:accent5>
        <a:srgbClr val="FF6B6B"/>
      </a:accent5>
      <a:accent6>
        <a:srgbClr val="C44D58"/>
      </a:accent6>
      <a:hlink>
        <a:srgbClr val="FF6B6B"/>
      </a:hlink>
      <a:folHlink>
        <a:srgbClr val="C44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