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37"/>
  </p:notesMasterIdLst>
  <p:sldIdLst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92" r:id="rId15"/>
    <p:sldId id="272" r:id="rId16"/>
    <p:sldId id="273" r:id="rId17"/>
    <p:sldId id="270" r:id="rId18"/>
    <p:sldId id="271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91" r:id="rId27"/>
    <p:sldId id="282" r:id="rId28"/>
    <p:sldId id="283" r:id="rId29"/>
    <p:sldId id="286" r:id="rId30"/>
    <p:sldId id="284" r:id="rId31"/>
    <p:sldId id="285" r:id="rId32"/>
    <p:sldId id="287" r:id="rId33"/>
    <p:sldId id="290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855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E4CA5-F2F4-40E9-A2FB-5ADD4F10048B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191FFA-9490-4B9C-B984-AA0D9722A81E}">
      <dgm:prSet phldrT="[Text]"/>
      <dgm:spPr/>
      <dgm:t>
        <a:bodyPr/>
        <a:lstStyle/>
        <a:p>
          <a:r>
            <a:rPr lang="en-US" dirty="0" err="1"/>
            <a:t>Sốc</a:t>
          </a:r>
          <a:endParaRPr lang="en-US" dirty="0"/>
        </a:p>
      </dgm:t>
    </dgm:pt>
    <dgm:pt modelId="{D178B7C4-CA7F-4B91-9352-CBC6763B061A}" type="parTrans" cxnId="{EB888237-9157-4521-A5CE-F35754FEA339}">
      <dgm:prSet/>
      <dgm:spPr/>
      <dgm:t>
        <a:bodyPr/>
        <a:lstStyle/>
        <a:p>
          <a:endParaRPr lang="en-US"/>
        </a:p>
      </dgm:t>
    </dgm:pt>
    <dgm:pt modelId="{6B26DC4E-BA2D-42AA-B040-436CD0F359CC}" type="sibTrans" cxnId="{EB888237-9157-4521-A5CE-F35754FEA339}">
      <dgm:prSet/>
      <dgm:spPr/>
      <dgm:t>
        <a:bodyPr/>
        <a:lstStyle/>
        <a:p>
          <a:endParaRPr lang="en-US"/>
        </a:p>
      </dgm:t>
    </dgm:pt>
    <dgm:pt modelId="{1DEBB1CD-CF67-4535-9BFE-E8371785E858}" type="asst">
      <dgm:prSet phldrT="[Text]"/>
      <dgm:spPr/>
      <dgm:t>
        <a:bodyPr/>
        <a:lstStyle/>
        <a:p>
          <a:r>
            <a:rPr lang="en-US" dirty="0" err="1"/>
            <a:t>Giảm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tích</a:t>
          </a:r>
          <a:endParaRPr lang="en-US" dirty="0"/>
        </a:p>
      </dgm:t>
    </dgm:pt>
    <dgm:pt modelId="{CD58D533-53C3-48EF-863C-C53E2583C0E3}" type="parTrans" cxnId="{46DDF93C-7B97-4BF3-8044-86BA1F6468C2}">
      <dgm:prSet/>
      <dgm:spPr/>
      <dgm:t>
        <a:bodyPr/>
        <a:lstStyle/>
        <a:p>
          <a:endParaRPr lang="en-US"/>
        </a:p>
      </dgm:t>
    </dgm:pt>
    <dgm:pt modelId="{A8B7E0B1-D815-43E0-A0A0-03CE35FACA0C}" type="sibTrans" cxnId="{46DDF93C-7B97-4BF3-8044-86BA1F6468C2}">
      <dgm:prSet/>
      <dgm:spPr/>
      <dgm:t>
        <a:bodyPr/>
        <a:lstStyle/>
        <a:p>
          <a:endParaRPr lang="en-US"/>
        </a:p>
      </dgm:t>
    </dgm:pt>
    <dgm:pt modelId="{8134D7DF-B535-41F1-8788-404A79AA6783}">
      <dgm:prSet phldrT="[Text]"/>
      <dgm:spPr/>
      <dgm:t>
        <a:bodyPr/>
        <a:lstStyle/>
        <a:p>
          <a:r>
            <a:rPr lang="en-US" dirty="0"/>
            <a:t>Tim</a:t>
          </a:r>
        </a:p>
      </dgm:t>
    </dgm:pt>
    <dgm:pt modelId="{C1975006-D948-4091-AE94-C730B3575F53}" type="parTrans" cxnId="{48416E08-7AEB-4A68-A5BB-8A61C16D8FB4}">
      <dgm:prSet/>
      <dgm:spPr/>
      <dgm:t>
        <a:bodyPr/>
        <a:lstStyle/>
        <a:p>
          <a:endParaRPr lang="en-US"/>
        </a:p>
      </dgm:t>
    </dgm:pt>
    <dgm:pt modelId="{F250197B-ABA4-42A2-8580-5E00A0CFF6FE}" type="sibTrans" cxnId="{48416E08-7AEB-4A68-A5BB-8A61C16D8FB4}">
      <dgm:prSet/>
      <dgm:spPr/>
      <dgm:t>
        <a:bodyPr/>
        <a:lstStyle/>
        <a:p>
          <a:endParaRPr lang="en-US"/>
        </a:p>
      </dgm:t>
    </dgm:pt>
    <dgm:pt modelId="{8C1E4E63-9A34-4245-808A-BF70E0C57F44}">
      <dgm:prSet phldrT="[Text]"/>
      <dgm:spPr/>
      <dgm:t>
        <a:bodyPr/>
        <a:lstStyle/>
        <a:p>
          <a:r>
            <a:rPr lang="en-US" dirty="0" err="1"/>
            <a:t>Tắc</a:t>
          </a:r>
          <a:r>
            <a:rPr lang="en-US" dirty="0"/>
            <a:t> </a:t>
          </a:r>
          <a:r>
            <a:rPr lang="en-US" dirty="0" err="1"/>
            <a:t>nghẽn</a:t>
          </a:r>
          <a:endParaRPr lang="en-US" dirty="0"/>
        </a:p>
      </dgm:t>
    </dgm:pt>
    <dgm:pt modelId="{17A58CEB-30DA-4EEC-A10D-FD87D2A3007A}" type="parTrans" cxnId="{8A31E1A8-54BC-4C9E-B9E3-DB0A591D93E1}">
      <dgm:prSet/>
      <dgm:spPr/>
      <dgm:t>
        <a:bodyPr/>
        <a:lstStyle/>
        <a:p>
          <a:endParaRPr lang="en-US"/>
        </a:p>
      </dgm:t>
    </dgm:pt>
    <dgm:pt modelId="{BBDE23A0-2178-4B91-BB14-1800F038C9A0}" type="sibTrans" cxnId="{8A31E1A8-54BC-4C9E-B9E3-DB0A591D93E1}">
      <dgm:prSet/>
      <dgm:spPr/>
      <dgm:t>
        <a:bodyPr/>
        <a:lstStyle/>
        <a:p>
          <a:endParaRPr lang="en-US"/>
        </a:p>
      </dgm:t>
    </dgm:pt>
    <dgm:pt modelId="{AC459EBD-9DE0-44BC-8340-6BD393095170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phối</a:t>
          </a:r>
          <a:endParaRPr lang="en-US" dirty="0"/>
        </a:p>
      </dgm:t>
    </dgm:pt>
    <dgm:pt modelId="{0AD43A23-C98F-448F-988A-854609C97ABF}" type="parTrans" cxnId="{6AE557B2-4B87-4E35-AF1C-3F9E6952332F}">
      <dgm:prSet/>
      <dgm:spPr/>
      <dgm:t>
        <a:bodyPr/>
        <a:lstStyle/>
        <a:p>
          <a:endParaRPr lang="en-US"/>
        </a:p>
      </dgm:t>
    </dgm:pt>
    <dgm:pt modelId="{8A4DA5FC-EBFB-4655-B242-36D7FBA16C87}" type="sibTrans" cxnId="{6AE557B2-4B87-4E35-AF1C-3F9E6952332F}">
      <dgm:prSet/>
      <dgm:spPr/>
      <dgm:t>
        <a:bodyPr/>
        <a:lstStyle/>
        <a:p>
          <a:endParaRPr lang="en-US"/>
        </a:p>
      </dgm:t>
    </dgm:pt>
    <dgm:pt modelId="{4E17B32C-E508-46D3-8BBF-3BFBC35A1D39}" type="pres">
      <dgm:prSet presAssocID="{100E4CA5-F2F4-40E9-A2FB-5ADD4F1004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5476A0-1159-4A02-9D23-272520287A2A}" type="pres">
      <dgm:prSet presAssocID="{56191FFA-9490-4B9C-B984-AA0D9722A81E}" presName="root1" presStyleCnt="0"/>
      <dgm:spPr/>
    </dgm:pt>
    <dgm:pt modelId="{53EC6779-61B6-4C2B-80C0-590250B2D996}" type="pres">
      <dgm:prSet presAssocID="{56191FFA-9490-4B9C-B984-AA0D9722A81E}" presName="LevelOneTextNode" presStyleLbl="node0" presStyleIdx="0" presStyleCnt="1">
        <dgm:presLayoutVars>
          <dgm:chPref val="3"/>
        </dgm:presLayoutVars>
      </dgm:prSet>
      <dgm:spPr/>
    </dgm:pt>
    <dgm:pt modelId="{4433E9FA-6344-4ED5-BC79-AB4100D8B415}" type="pres">
      <dgm:prSet presAssocID="{56191FFA-9490-4B9C-B984-AA0D9722A81E}" presName="level2hierChild" presStyleCnt="0"/>
      <dgm:spPr/>
    </dgm:pt>
    <dgm:pt modelId="{CEDE0C5A-9CF9-456C-84DC-044D00DF9796}" type="pres">
      <dgm:prSet presAssocID="{CD58D533-53C3-48EF-863C-C53E2583C0E3}" presName="conn2-1" presStyleLbl="parChTrans1D2" presStyleIdx="0" presStyleCnt="4"/>
      <dgm:spPr/>
    </dgm:pt>
    <dgm:pt modelId="{9643B16C-4607-4179-8E3F-7D7E0F030B39}" type="pres">
      <dgm:prSet presAssocID="{CD58D533-53C3-48EF-863C-C53E2583C0E3}" presName="connTx" presStyleLbl="parChTrans1D2" presStyleIdx="0" presStyleCnt="4"/>
      <dgm:spPr/>
    </dgm:pt>
    <dgm:pt modelId="{00B26FE7-2DB8-457B-AA0F-8B80E261FBDD}" type="pres">
      <dgm:prSet presAssocID="{1DEBB1CD-CF67-4535-9BFE-E8371785E858}" presName="root2" presStyleCnt="0"/>
      <dgm:spPr/>
    </dgm:pt>
    <dgm:pt modelId="{31FCB47F-30DB-423A-97E7-077F75C76B91}" type="pres">
      <dgm:prSet presAssocID="{1DEBB1CD-CF67-4535-9BFE-E8371785E858}" presName="LevelTwoTextNode" presStyleLbl="asst1" presStyleIdx="0" presStyleCnt="1">
        <dgm:presLayoutVars>
          <dgm:chPref val="3"/>
        </dgm:presLayoutVars>
      </dgm:prSet>
      <dgm:spPr/>
    </dgm:pt>
    <dgm:pt modelId="{3023D3B6-A168-400C-9402-D355A7F2112B}" type="pres">
      <dgm:prSet presAssocID="{1DEBB1CD-CF67-4535-9BFE-E8371785E858}" presName="level3hierChild" presStyleCnt="0"/>
      <dgm:spPr/>
    </dgm:pt>
    <dgm:pt modelId="{2CD1D91B-689E-4955-86B9-059DB69E73B3}" type="pres">
      <dgm:prSet presAssocID="{C1975006-D948-4091-AE94-C730B3575F53}" presName="conn2-1" presStyleLbl="parChTrans1D2" presStyleIdx="1" presStyleCnt="4"/>
      <dgm:spPr/>
    </dgm:pt>
    <dgm:pt modelId="{6A8AE6B9-C5BE-49BB-8DE6-2BA96469A002}" type="pres">
      <dgm:prSet presAssocID="{C1975006-D948-4091-AE94-C730B3575F53}" presName="connTx" presStyleLbl="parChTrans1D2" presStyleIdx="1" presStyleCnt="4"/>
      <dgm:spPr/>
    </dgm:pt>
    <dgm:pt modelId="{2E498DCD-192B-472F-A4B1-47709B11D6BC}" type="pres">
      <dgm:prSet presAssocID="{8134D7DF-B535-41F1-8788-404A79AA6783}" presName="root2" presStyleCnt="0"/>
      <dgm:spPr/>
    </dgm:pt>
    <dgm:pt modelId="{E8C6A0C1-848D-4E9C-8FEB-D728D817E762}" type="pres">
      <dgm:prSet presAssocID="{8134D7DF-B535-41F1-8788-404A79AA6783}" presName="LevelTwoTextNode" presStyleLbl="node2" presStyleIdx="0" presStyleCnt="3">
        <dgm:presLayoutVars>
          <dgm:chPref val="3"/>
        </dgm:presLayoutVars>
      </dgm:prSet>
      <dgm:spPr/>
    </dgm:pt>
    <dgm:pt modelId="{F6A4339C-CC98-42BE-8811-4727D3081837}" type="pres">
      <dgm:prSet presAssocID="{8134D7DF-B535-41F1-8788-404A79AA6783}" presName="level3hierChild" presStyleCnt="0"/>
      <dgm:spPr/>
    </dgm:pt>
    <dgm:pt modelId="{5E23DA50-2747-4B51-A910-677AD99A1C30}" type="pres">
      <dgm:prSet presAssocID="{17A58CEB-30DA-4EEC-A10D-FD87D2A3007A}" presName="conn2-1" presStyleLbl="parChTrans1D2" presStyleIdx="2" presStyleCnt="4"/>
      <dgm:spPr/>
    </dgm:pt>
    <dgm:pt modelId="{711BE4A2-A89A-4D38-86AE-E2F06199DA05}" type="pres">
      <dgm:prSet presAssocID="{17A58CEB-30DA-4EEC-A10D-FD87D2A3007A}" presName="connTx" presStyleLbl="parChTrans1D2" presStyleIdx="2" presStyleCnt="4"/>
      <dgm:spPr/>
    </dgm:pt>
    <dgm:pt modelId="{D241868C-FDCE-4023-AC5C-4D352B48E781}" type="pres">
      <dgm:prSet presAssocID="{8C1E4E63-9A34-4245-808A-BF70E0C57F44}" presName="root2" presStyleCnt="0"/>
      <dgm:spPr/>
    </dgm:pt>
    <dgm:pt modelId="{4EF6F8F4-8CC2-489B-BAD1-D38E206AA08C}" type="pres">
      <dgm:prSet presAssocID="{8C1E4E63-9A34-4245-808A-BF70E0C57F44}" presName="LevelTwoTextNode" presStyleLbl="node2" presStyleIdx="1" presStyleCnt="3">
        <dgm:presLayoutVars>
          <dgm:chPref val="3"/>
        </dgm:presLayoutVars>
      </dgm:prSet>
      <dgm:spPr/>
    </dgm:pt>
    <dgm:pt modelId="{A204280C-159A-457E-9648-9E932ADE6AE0}" type="pres">
      <dgm:prSet presAssocID="{8C1E4E63-9A34-4245-808A-BF70E0C57F44}" presName="level3hierChild" presStyleCnt="0"/>
      <dgm:spPr/>
    </dgm:pt>
    <dgm:pt modelId="{F1B8DDA3-642A-4402-B148-7AF6870AAE59}" type="pres">
      <dgm:prSet presAssocID="{0AD43A23-C98F-448F-988A-854609C97ABF}" presName="conn2-1" presStyleLbl="parChTrans1D2" presStyleIdx="3" presStyleCnt="4"/>
      <dgm:spPr/>
    </dgm:pt>
    <dgm:pt modelId="{31477BAD-5063-410B-BDE3-8A079F585092}" type="pres">
      <dgm:prSet presAssocID="{0AD43A23-C98F-448F-988A-854609C97ABF}" presName="connTx" presStyleLbl="parChTrans1D2" presStyleIdx="3" presStyleCnt="4"/>
      <dgm:spPr/>
    </dgm:pt>
    <dgm:pt modelId="{8AED31B7-0FD8-4811-8710-506FF0F8DA0E}" type="pres">
      <dgm:prSet presAssocID="{AC459EBD-9DE0-44BC-8340-6BD393095170}" presName="root2" presStyleCnt="0"/>
      <dgm:spPr/>
    </dgm:pt>
    <dgm:pt modelId="{2E4A8E7C-7FF2-4BDC-927E-A2DDA0ED098D}" type="pres">
      <dgm:prSet presAssocID="{AC459EBD-9DE0-44BC-8340-6BD393095170}" presName="LevelTwoTextNode" presStyleLbl="node2" presStyleIdx="2" presStyleCnt="3">
        <dgm:presLayoutVars>
          <dgm:chPref val="3"/>
        </dgm:presLayoutVars>
      </dgm:prSet>
      <dgm:spPr/>
    </dgm:pt>
    <dgm:pt modelId="{1201E168-F6EC-4F43-A459-8FD114B2F320}" type="pres">
      <dgm:prSet presAssocID="{AC459EBD-9DE0-44BC-8340-6BD393095170}" presName="level3hierChild" presStyleCnt="0"/>
      <dgm:spPr/>
    </dgm:pt>
  </dgm:ptLst>
  <dgm:cxnLst>
    <dgm:cxn modelId="{97A5C528-328E-4DD2-B8F2-249EEE55AC61}" type="presOf" srcId="{CD58D533-53C3-48EF-863C-C53E2583C0E3}" destId="{CEDE0C5A-9CF9-456C-84DC-044D00DF9796}" srcOrd="0" destOrd="0" presId="urn:microsoft.com/office/officeart/2005/8/layout/hierarchy2"/>
    <dgm:cxn modelId="{BB7DBC00-C13B-481C-AB83-381ED9585B4E}" type="presOf" srcId="{0AD43A23-C98F-448F-988A-854609C97ABF}" destId="{31477BAD-5063-410B-BDE3-8A079F585092}" srcOrd="1" destOrd="0" presId="urn:microsoft.com/office/officeart/2005/8/layout/hierarchy2"/>
    <dgm:cxn modelId="{615B7EEE-B0F5-4318-AFFF-2DB13F0B7746}" type="presOf" srcId="{56191FFA-9490-4B9C-B984-AA0D9722A81E}" destId="{53EC6779-61B6-4C2B-80C0-590250B2D996}" srcOrd="0" destOrd="0" presId="urn:microsoft.com/office/officeart/2005/8/layout/hierarchy2"/>
    <dgm:cxn modelId="{9400B402-C037-49D6-A5AB-C62DD310AB82}" type="presOf" srcId="{8134D7DF-B535-41F1-8788-404A79AA6783}" destId="{E8C6A0C1-848D-4E9C-8FEB-D728D817E762}" srcOrd="0" destOrd="0" presId="urn:microsoft.com/office/officeart/2005/8/layout/hierarchy2"/>
    <dgm:cxn modelId="{6A3192B1-D8B4-4B75-86AA-3D4ED11F4264}" type="presOf" srcId="{17A58CEB-30DA-4EEC-A10D-FD87D2A3007A}" destId="{5E23DA50-2747-4B51-A910-677AD99A1C30}" srcOrd="0" destOrd="0" presId="urn:microsoft.com/office/officeart/2005/8/layout/hierarchy2"/>
    <dgm:cxn modelId="{EB888237-9157-4521-A5CE-F35754FEA339}" srcId="{100E4CA5-F2F4-40E9-A2FB-5ADD4F10048B}" destId="{56191FFA-9490-4B9C-B984-AA0D9722A81E}" srcOrd="0" destOrd="0" parTransId="{D178B7C4-CA7F-4B91-9352-CBC6763B061A}" sibTransId="{6B26DC4E-BA2D-42AA-B040-436CD0F359CC}"/>
    <dgm:cxn modelId="{8A31E1A8-54BC-4C9E-B9E3-DB0A591D93E1}" srcId="{56191FFA-9490-4B9C-B984-AA0D9722A81E}" destId="{8C1E4E63-9A34-4245-808A-BF70E0C57F44}" srcOrd="2" destOrd="0" parTransId="{17A58CEB-30DA-4EEC-A10D-FD87D2A3007A}" sibTransId="{BBDE23A0-2178-4B91-BB14-1800F038C9A0}"/>
    <dgm:cxn modelId="{46DDF93C-7B97-4BF3-8044-86BA1F6468C2}" srcId="{56191FFA-9490-4B9C-B984-AA0D9722A81E}" destId="{1DEBB1CD-CF67-4535-9BFE-E8371785E858}" srcOrd="0" destOrd="0" parTransId="{CD58D533-53C3-48EF-863C-C53E2583C0E3}" sibTransId="{A8B7E0B1-D815-43E0-A0A0-03CE35FACA0C}"/>
    <dgm:cxn modelId="{FC2782A6-BCE0-4CCE-B6A4-64A23B824422}" type="presOf" srcId="{0AD43A23-C98F-448F-988A-854609C97ABF}" destId="{F1B8DDA3-642A-4402-B148-7AF6870AAE59}" srcOrd="0" destOrd="0" presId="urn:microsoft.com/office/officeart/2005/8/layout/hierarchy2"/>
    <dgm:cxn modelId="{6AE557B2-4B87-4E35-AF1C-3F9E6952332F}" srcId="{56191FFA-9490-4B9C-B984-AA0D9722A81E}" destId="{AC459EBD-9DE0-44BC-8340-6BD393095170}" srcOrd="3" destOrd="0" parTransId="{0AD43A23-C98F-448F-988A-854609C97ABF}" sibTransId="{8A4DA5FC-EBFB-4655-B242-36D7FBA16C87}"/>
    <dgm:cxn modelId="{34AC5FA3-6918-4E13-B29B-01BF52B041D3}" type="presOf" srcId="{C1975006-D948-4091-AE94-C730B3575F53}" destId="{2CD1D91B-689E-4955-86B9-059DB69E73B3}" srcOrd="0" destOrd="0" presId="urn:microsoft.com/office/officeart/2005/8/layout/hierarchy2"/>
    <dgm:cxn modelId="{48416E08-7AEB-4A68-A5BB-8A61C16D8FB4}" srcId="{56191FFA-9490-4B9C-B984-AA0D9722A81E}" destId="{8134D7DF-B535-41F1-8788-404A79AA6783}" srcOrd="1" destOrd="0" parTransId="{C1975006-D948-4091-AE94-C730B3575F53}" sibTransId="{F250197B-ABA4-42A2-8580-5E00A0CFF6FE}"/>
    <dgm:cxn modelId="{07DFB06A-A2CF-4815-A8DA-B610D11D9B8F}" type="presOf" srcId="{AC459EBD-9DE0-44BC-8340-6BD393095170}" destId="{2E4A8E7C-7FF2-4BDC-927E-A2DDA0ED098D}" srcOrd="0" destOrd="0" presId="urn:microsoft.com/office/officeart/2005/8/layout/hierarchy2"/>
    <dgm:cxn modelId="{7A64F496-0201-42B6-9499-F1EF1D4DFEF6}" type="presOf" srcId="{17A58CEB-30DA-4EEC-A10D-FD87D2A3007A}" destId="{711BE4A2-A89A-4D38-86AE-E2F06199DA05}" srcOrd="1" destOrd="0" presId="urn:microsoft.com/office/officeart/2005/8/layout/hierarchy2"/>
    <dgm:cxn modelId="{97B021D9-5F1B-420E-A4FD-6A3239F1C286}" type="presOf" srcId="{CD58D533-53C3-48EF-863C-C53E2583C0E3}" destId="{9643B16C-4607-4179-8E3F-7D7E0F030B39}" srcOrd="1" destOrd="0" presId="urn:microsoft.com/office/officeart/2005/8/layout/hierarchy2"/>
    <dgm:cxn modelId="{773770DA-3601-4E48-83DC-60A7BAB7FAF8}" type="presOf" srcId="{1DEBB1CD-CF67-4535-9BFE-E8371785E858}" destId="{31FCB47F-30DB-423A-97E7-077F75C76B91}" srcOrd="0" destOrd="0" presId="urn:microsoft.com/office/officeart/2005/8/layout/hierarchy2"/>
    <dgm:cxn modelId="{81C6ACEA-2926-4287-8703-AFA306019CEC}" type="presOf" srcId="{100E4CA5-F2F4-40E9-A2FB-5ADD4F10048B}" destId="{4E17B32C-E508-46D3-8BBF-3BFBC35A1D39}" srcOrd="0" destOrd="0" presId="urn:microsoft.com/office/officeart/2005/8/layout/hierarchy2"/>
    <dgm:cxn modelId="{227F7985-DEDF-423C-9C11-A8A897009AC7}" type="presOf" srcId="{C1975006-D948-4091-AE94-C730B3575F53}" destId="{6A8AE6B9-C5BE-49BB-8DE6-2BA96469A002}" srcOrd="1" destOrd="0" presId="urn:microsoft.com/office/officeart/2005/8/layout/hierarchy2"/>
    <dgm:cxn modelId="{8488A4C1-D023-4416-ACD9-F864AC1DBBE4}" type="presOf" srcId="{8C1E4E63-9A34-4245-808A-BF70E0C57F44}" destId="{4EF6F8F4-8CC2-489B-BAD1-D38E206AA08C}" srcOrd="0" destOrd="0" presId="urn:microsoft.com/office/officeart/2005/8/layout/hierarchy2"/>
    <dgm:cxn modelId="{A120E5E1-5CBF-4221-AD3E-A747024B8382}" type="presParOf" srcId="{4E17B32C-E508-46D3-8BBF-3BFBC35A1D39}" destId="{565476A0-1159-4A02-9D23-272520287A2A}" srcOrd="0" destOrd="0" presId="urn:microsoft.com/office/officeart/2005/8/layout/hierarchy2"/>
    <dgm:cxn modelId="{38299969-603F-4DDA-A807-C95EB9AAA082}" type="presParOf" srcId="{565476A0-1159-4A02-9D23-272520287A2A}" destId="{53EC6779-61B6-4C2B-80C0-590250B2D996}" srcOrd="0" destOrd="0" presId="urn:microsoft.com/office/officeart/2005/8/layout/hierarchy2"/>
    <dgm:cxn modelId="{2095C139-4B8E-443E-9690-5C0C7DB41BD6}" type="presParOf" srcId="{565476A0-1159-4A02-9D23-272520287A2A}" destId="{4433E9FA-6344-4ED5-BC79-AB4100D8B415}" srcOrd="1" destOrd="0" presId="urn:microsoft.com/office/officeart/2005/8/layout/hierarchy2"/>
    <dgm:cxn modelId="{DFF5212A-C38E-4C19-AD55-317B20681AB3}" type="presParOf" srcId="{4433E9FA-6344-4ED5-BC79-AB4100D8B415}" destId="{CEDE0C5A-9CF9-456C-84DC-044D00DF9796}" srcOrd="0" destOrd="0" presId="urn:microsoft.com/office/officeart/2005/8/layout/hierarchy2"/>
    <dgm:cxn modelId="{80F4CF72-0DAC-48A9-B7DB-9B78355E2C67}" type="presParOf" srcId="{CEDE0C5A-9CF9-456C-84DC-044D00DF9796}" destId="{9643B16C-4607-4179-8E3F-7D7E0F030B39}" srcOrd="0" destOrd="0" presId="urn:microsoft.com/office/officeart/2005/8/layout/hierarchy2"/>
    <dgm:cxn modelId="{7EAFA494-F70A-4DF2-BEB3-55985081F693}" type="presParOf" srcId="{4433E9FA-6344-4ED5-BC79-AB4100D8B415}" destId="{00B26FE7-2DB8-457B-AA0F-8B80E261FBDD}" srcOrd="1" destOrd="0" presId="urn:microsoft.com/office/officeart/2005/8/layout/hierarchy2"/>
    <dgm:cxn modelId="{F4254151-8CED-4456-BEDB-E7DC3FCEA48C}" type="presParOf" srcId="{00B26FE7-2DB8-457B-AA0F-8B80E261FBDD}" destId="{31FCB47F-30DB-423A-97E7-077F75C76B91}" srcOrd="0" destOrd="0" presId="urn:microsoft.com/office/officeart/2005/8/layout/hierarchy2"/>
    <dgm:cxn modelId="{9BFEC9F3-3AD0-4445-8D0B-2C273DF69679}" type="presParOf" srcId="{00B26FE7-2DB8-457B-AA0F-8B80E261FBDD}" destId="{3023D3B6-A168-400C-9402-D355A7F2112B}" srcOrd="1" destOrd="0" presId="urn:microsoft.com/office/officeart/2005/8/layout/hierarchy2"/>
    <dgm:cxn modelId="{D931A8A7-2215-45C6-A017-F4EEBD3C56F0}" type="presParOf" srcId="{4433E9FA-6344-4ED5-BC79-AB4100D8B415}" destId="{2CD1D91B-689E-4955-86B9-059DB69E73B3}" srcOrd="2" destOrd="0" presId="urn:microsoft.com/office/officeart/2005/8/layout/hierarchy2"/>
    <dgm:cxn modelId="{45979101-B427-40B4-86DB-D51FF1907784}" type="presParOf" srcId="{2CD1D91B-689E-4955-86B9-059DB69E73B3}" destId="{6A8AE6B9-C5BE-49BB-8DE6-2BA96469A002}" srcOrd="0" destOrd="0" presId="urn:microsoft.com/office/officeart/2005/8/layout/hierarchy2"/>
    <dgm:cxn modelId="{BA837FFB-C6D3-4FC1-9F0F-871EDBC72069}" type="presParOf" srcId="{4433E9FA-6344-4ED5-BC79-AB4100D8B415}" destId="{2E498DCD-192B-472F-A4B1-47709B11D6BC}" srcOrd="3" destOrd="0" presId="urn:microsoft.com/office/officeart/2005/8/layout/hierarchy2"/>
    <dgm:cxn modelId="{9590A538-16E8-4F7D-B489-A30CBED345B1}" type="presParOf" srcId="{2E498DCD-192B-472F-A4B1-47709B11D6BC}" destId="{E8C6A0C1-848D-4E9C-8FEB-D728D817E762}" srcOrd="0" destOrd="0" presId="urn:microsoft.com/office/officeart/2005/8/layout/hierarchy2"/>
    <dgm:cxn modelId="{A8C07CBD-7314-436F-B1E7-EF619A422D6D}" type="presParOf" srcId="{2E498DCD-192B-472F-A4B1-47709B11D6BC}" destId="{F6A4339C-CC98-42BE-8811-4727D3081837}" srcOrd="1" destOrd="0" presId="urn:microsoft.com/office/officeart/2005/8/layout/hierarchy2"/>
    <dgm:cxn modelId="{8CC18B7F-E627-466E-BA20-E92AE103E707}" type="presParOf" srcId="{4433E9FA-6344-4ED5-BC79-AB4100D8B415}" destId="{5E23DA50-2747-4B51-A910-677AD99A1C30}" srcOrd="4" destOrd="0" presId="urn:microsoft.com/office/officeart/2005/8/layout/hierarchy2"/>
    <dgm:cxn modelId="{E8190492-3599-4347-A79D-D03BFAB20A81}" type="presParOf" srcId="{5E23DA50-2747-4B51-A910-677AD99A1C30}" destId="{711BE4A2-A89A-4D38-86AE-E2F06199DA05}" srcOrd="0" destOrd="0" presId="urn:microsoft.com/office/officeart/2005/8/layout/hierarchy2"/>
    <dgm:cxn modelId="{AEF84629-B35C-4D46-B90A-BEE832EDE508}" type="presParOf" srcId="{4433E9FA-6344-4ED5-BC79-AB4100D8B415}" destId="{D241868C-FDCE-4023-AC5C-4D352B48E781}" srcOrd="5" destOrd="0" presId="urn:microsoft.com/office/officeart/2005/8/layout/hierarchy2"/>
    <dgm:cxn modelId="{475AE2AC-CD1D-4841-97DE-329DDB98C917}" type="presParOf" srcId="{D241868C-FDCE-4023-AC5C-4D352B48E781}" destId="{4EF6F8F4-8CC2-489B-BAD1-D38E206AA08C}" srcOrd="0" destOrd="0" presId="urn:microsoft.com/office/officeart/2005/8/layout/hierarchy2"/>
    <dgm:cxn modelId="{4EA73ED8-D312-42B4-9A24-983C2D8CA972}" type="presParOf" srcId="{D241868C-FDCE-4023-AC5C-4D352B48E781}" destId="{A204280C-159A-457E-9648-9E932ADE6AE0}" srcOrd="1" destOrd="0" presId="urn:microsoft.com/office/officeart/2005/8/layout/hierarchy2"/>
    <dgm:cxn modelId="{E44DBD83-BB9D-4F4F-9522-168C0A251CB5}" type="presParOf" srcId="{4433E9FA-6344-4ED5-BC79-AB4100D8B415}" destId="{F1B8DDA3-642A-4402-B148-7AF6870AAE59}" srcOrd="6" destOrd="0" presId="urn:microsoft.com/office/officeart/2005/8/layout/hierarchy2"/>
    <dgm:cxn modelId="{EBFF5CF8-A3EC-4EA9-BF88-C97D5E43ABC5}" type="presParOf" srcId="{F1B8DDA3-642A-4402-B148-7AF6870AAE59}" destId="{31477BAD-5063-410B-BDE3-8A079F585092}" srcOrd="0" destOrd="0" presId="urn:microsoft.com/office/officeart/2005/8/layout/hierarchy2"/>
    <dgm:cxn modelId="{DE2DC309-D6F6-4666-8172-0067E5A29BBF}" type="presParOf" srcId="{4433E9FA-6344-4ED5-BC79-AB4100D8B415}" destId="{8AED31B7-0FD8-4811-8710-506FF0F8DA0E}" srcOrd="7" destOrd="0" presId="urn:microsoft.com/office/officeart/2005/8/layout/hierarchy2"/>
    <dgm:cxn modelId="{0DF44C89-D2B4-4EA1-8602-F830B0077BCF}" type="presParOf" srcId="{8AED31B7-0FD8-4811-8710-506FF0F8DA0E}" destId="{2E4A8E7C-7FF2-4BDC-927E-A2DDA0ED098D}" srcOrd="0" destOrd="0" presId="urn:microsoft.com/office/officeart/2005/8/layout/hierarchy2"/>
    <dgm:cxn modelId="{8054523B-B297-438B-A469-AC35A24F78BD}" type="presParOf" srcId="{8AED31B7-0FD8-4811-8710-506FF0F8DA0E}" destId="{1201E168-F6EC-4F43-A459-8FD114B2F3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C6779-61B6-4C2B-80C0-590250B2D996}">
      <dsp:nvSpPr>
        <dsp:cNvPr id="0" name=""/>
        <dsp:cNvSpPr/>
      </dsp:nvSpPr>
      <dsp:spPr>
        <a:xfrm>
          <a:off x="1142999" y="2100791"/>
          <a:ext cx="2434166" cy="1217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Sốc</a:t>
          </a:r>
          <a:endParaRPr lang="en-US" sz="4100" kern="1200" dirty="0"/>
        </a:p>
      </dsp:txBody>
      <dsp:txXfrm>
        <a:off x="1178646" y="2136438"/>
        <a:ext cx="2362872" cy="1145789"/>
      </dsp:txXfrm>
    </dsp:sp>
    <dsp:sp modelId="{CEDE0C5A-9CF9-456C-84DC-044D00DF9796}">
      <dsp:nvSpPr>
        <dsp:cNvPr id="0" name=""/>
        <dsp:cNvSpPr/>
      </dsp:nvSpPr>
      <dsp:spPr>
        <a:xfrm rot="17692822">
          <a:off x="2906870" y="1639384"/>
          <a:ext cx="231425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14259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6143" y="1601742"/>
        <a:ext cx="115712" cy="115712"/>
      </dsp:txXfrm>
    </dsp:sp>
    <dsp:sp modelId="{31FCB47F-30DB-423A-97E7-077F75C76B91}">
      <dsp:nvSpPr>
        <dsp:cNvPr id="0" name=""/>
        <dsp:cNvSpPr/>
      </dsp:nvSpPr>
      <dsp:spPr>
        <a:xfrm>
          <a:off x="4550833" y="1322"/>
          <a:ext cx="2434166" cy="1217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Giảm</a:t>
          </a:r>
          <a:r>
            <a:rPr lang="en-US" sz="4100" kern="1200" dirty="0"/>
            <a:t> </a:t>
          </a:r>
          <a:r>
            <a:rPr lang="en-US" sz="4100" kern="1200" dirty="0" err="1"/>
            <a:t>thể</a:t>
          </a:r>
          <a:r>
            <a:rPr lang="en-US" sz="4100" kern="1200" dirty="0"/>
            <a:t> </a:t>
          </a:r>
          <a:r>
            <a:rPr lang="en-US" sz="4100" kern="1200" dirty="0" err="1"/>
            <a:t>tích</a:t>
          </a:r>
          <a:endParaRPr lang="en-US" sz="4100" kern="1200" dirty="0"/>
        </a:p>
      </dsp:txBody>
      <dsp:txXfrm>
        <a:off x="4586480" y="36969"/>
        <a:ext cx="2362872" cy="1145789"/>
      </dsp:txXfrm>
    </dsp:sp>
    <dsp:sp modelId="{2CD1D91B-689E-4955-86B9-059DB69E73B3}">
      <dsp:nvSpPr>
        <dsp:cNvPr id="0" name=""/>
        <dsp:cNvSpPr/>
      </dsp:nvSpPr>
      <dsp:spPr>
        <a:xfrm rot="19457599">
          <a:off x="3464462" y="2339207"/>
          <a:ext cx="119907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074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4023" y="2329445"/>
        <a:ext cx="59953" cy="59953"/>
      </dsp:txXfrm>
    </dsp:sp>
    <dsp:sp modelId="{E8C6A0C1-848D-4E9C-8FEB-D728D817E762}">
      <dsp:nvSpPr>
        <dsp:cNvPr id="0" name=""/>
        <dsp:cNvSpPr/>
      </dsp:nvSpPr>
      <dsp:spPr>
        <a:xfrm>
          <a:off x="4550833" y="1400968"/>
          <a:ext cx="2434166" cy="1217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Tim</a:t>
          </a:r>
        </a:p>
      </dsp:txBody>
      <dsp:txXfrm>
        <a:off x="4586480" y="1436615"/>
        <a:ext cx="2362872" cy="1145789"/>
      </dsp:txXfrm>
    </dsp:sp>
    <dsp:sp modelId="{5E23DA50-2747-4B51-A910-677AD99A1C30}">
      <dsp:nvSpPr>
        <dsp:cNvPr id="0" name=""/>
        <dsp:cNvSpPr/>
      </dsp:nvSpPr>
      <dsp:spPr>
        <a:xfrm rot="2142401">
          <a:off x="3464462" y="3039030"/>
          <a:ext cx="119907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074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4023" y="3029268"/>
        <a:ext cx="59953" cy="59953"/>
      </dsp:txXfrm>
    </dsp:sp>
    <dsp:sp modelId="{4EF6F8F4-8CC2-489B-BAD1-D38E206AA08C}">
      <dsp:nvSpPr>
        <dsp:cNvPr id="0" name=""/>
        <dsp:cNvSpPr/>
      </dsp:nvSpPr>
      <dsp:spPr>
        <a:xfrm>
          <a:off x="4550833" y="2800614"/>
          <a:ext cx="2434166" cy="1217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Tắc</a:t>
          </a:r>
          <a:r>
            <a:rPr lang="en-US" sz="4100" kern="1200" dirty="0"/>
            <a:t> </a:t>
          </a:r>
          <a:r>
            <a:rPr lang="en-US" sz="4100" kern="1200" dirty="0" err="1"/>
            <a:t>nghẽn</a:t>
          </a:r>
          <a:endParaRPr lang="en-US" sz="4100" kern="1200" dirty="0"/>
        </a:p>
      </dsp:txBody>
      <dsp:txXfrm>
        <a:off x="4586480" y="2836261"/>
        <a:ext cx="2362872" cy="1145789"/>
      </dsp:txXfrm>
    </dsp:sp>
    <dsp:sp modelId="{F1B8DDA3-642A-4402-B148-7AF6870AAE59}">
      <dsp:nvSpPr>
        <dsp:cNvPr id="0" name=""/>
        <dsp:cNvSpPr/>
      </dsp:nvSpPr>
      <dsp:spPr>
        <a:xfrm rot="3907178">
          <a:off x="2906870" y="3738853"/>
          <a:ext cx="231425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14259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6143" y="3701211"/>
        <a:ext cx="115712" cy="115712"/>
      </dsp:txXfrm>
    </dsp:sp>
    <dsp:sp modelId="{2E4A8E7C-7FF2-4BDC-927E-A2DDA0ED098D}">
      <dsp:nvSpPr>
        <dsp:cNvPr id="0" name=""/>
        <dsp:cNvSpPr/>
      </dsp:nvSpPr>
      <dsp:spPr>
        <a:xfrm>
          <a:off x="4550833" y="4200260"/>
          <a:ext cx="2434166" cy="1217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Phân</a:t>
          </a:r>
          <a:r>
            <a:rPr lang="en-US" sz="4100" kern="1200" dirty="0"/>
            <a:t> </a:t>
          </a:r>
          <a:r>
            <a:rPr lang="en-US" sz="4100" kern="1200" dirty="0" err="1"/>
            <a:t>phối</a:t>
          </a:r>
          <a:endParaRPr lang="en-US" sz="4100" kern="1200" dirty="0"/>
        </a:p>
      </dsp:txBody>
      <dsp:txXfrm>
        <a:off x="4586480" y="4235907"/>
        <a:ext cx="2362872" cy="1145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9F70-AB85-457F-93DE-9B5A1D9890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04BE-17F5-4A1C-AF6E-A3645137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M4 </a:t>
            </a:r>
            <a:r>
              <a:rPr lang="en-US" dirty="0" err="1"/>
              <a:t>Rút</a:t>
            </a:r>
            <a:r>
              <a:rPr lang="en-US" baseline="0" dirty="0"/>
              <a:t> chi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sờ</a:t>
            </a:r>
            <a:r>
              <a:rPr lang="en-US" baseline="0" dirty="0"/>
              <a:t>, M3 </a:t>
            </a:r>
            <a:r>
              <a:rPr lang="en-US" baseline="0" dirty="0" err="1"/>
              <a:t>rút</a:t>
            </a:r>
            <a:r>
              <a:rPr lang="en-US" baseline="0" dirty="0"/>
              <a:t> chi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đau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04BE-17F5-4A1C-AF6E-A364513733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chảy</a:t>
            </a:r>
            <a:r>
              <a:rPr lang="en-US" baseline="0" dirty="0"/>
              <a:t>, </a:t>
            </a:r>
            <a:r>
              <a:rPr lang="en-US" baseline="0" dirty="0" err="1"/>
              <a:t>nôn</a:t>
            </a:r>
            <a:r>
              <a:rPr lang="en-US" baseline="0" dirty="0"/>
              <a:t> </a:t>
            </a:r>
            <a:r>
              <a:rPr lang="en-US" baseline="0" dirty="0" err="1"/>
              <a:t>ói</a:t>
            </a:r>
            <a:r>
              <a:rPr lang="en-US" baseline="0" dirty="0"/>
              <a:t>,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huyết</a:t>
            </a:r>
            <a:r>
              <a:rPr lang="en-US" baseline="0" dirty="0"/>
              <a:t>,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niệu</a:t>
            </a:r>
            <a:r>
              <a:rPr lang="en-US" baseline="0" dirty="0"/>
              <a:t> </a:t>
            </a:r>
            <a:r>
              <a:rPr lang="en-US" baseline="0" dirty="0" err="1"/>
              <a:t>thẩm</a:t>
            </a:r>
            <a:r>
              <a:rPr lang="en-US" baseline="0" dirty="0"/>
              <a:t> </a:t>
            </a:r>
            <a:r>
              <a:rPr lang="en-US" baseline="0" dirty="0" err="1"/>
              <a:t>thấu</a:t>
            </a:r>
            <a:r>
              <a:rPr lang="en-US" baseline="0" dirty="0"/>
              <a:t>, </a:t>
            </a:r>
            <a:r>
              <a:rPr lang="en-US" baseline="0" dirty="0" err="1"/>
              <a:t>bỏng</a:t>
            </a:r>
            <a:r>
              <a:rPr lang="en-US" baseline="0" dirty="0"/>
              <a:t>, </a:t>
            </a:r>
            <a:r>
              <a:rPr lang="en-US" baseline="0" dirty="0" err="1"/>
              <a:t>sxh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Giảm</a:t>
            </a:r>
            <a:r>
              <a:rPr lang="en-US" baseline="0" dirty="0"/>
              <a:t> </a:t>
            </a:r>
            <a:r>
              <a:rPr lang="en-US" baseline="0" dirty="0" err="1"/>
              <a:t>sức</a:t>
            </a:r>
            <a:r>
              <a:rPr lang="en-US" baseline="0" dirty="0"/>
              <a:t> co </a:t>
            </a:r>
            <a:r>
              <a:rPr lang="en-US" baseline="0" dirty="0" err="1"/>
              <a:t>bóp</a:t>
            </a:r>
            <a:r>
              <a:rPr lang="en-US" baseline="0" dirty="0"/>
              <a:t>, </a:t>
            </a:r>
            <a:r>
              <a:rPr lang="en-US" baseline="0" dirty="0" err="1"/>
              <a:t>loạn</a:t>
            </a:r>
            <a:r>
              <a:rPr lang="en-US" baseline="0" dirty="0"/>
              <a:t> </a:t>
            </a:r>
            <a:r>
              <a:rPr lang="en-US" baseline="0" dirty="0" err="1"/>
              <a:t>nhịp</a:t>
            </a:r>
            <a:r>
              <a:rPr lang="en-US" baseline="0" dirty="0"/>
              <a:t>: </a:t>
            </a:r>
            <a:r>
              <a:rPr lang="en-US" baseline="0" dirty="0" err="1"/>
              <a:t>bệnh</a:t>
            </a:r>
            <a:r>
              <a:rPr lang="en-US" baseline="0" dirty="0"/>
              <a:t> </a:t>
            </a:r>
            <a:r>
              <a:rPr lang="en-US" baseline="0" dirty="0" err="1"/>
              <a:t>tim</a:t>
            </a:r>
            <a:r>
              <a:rPr lang="en-US" baseline="0" dirty="0"/>
              <a:t> </a:t>
            </a:r>
            <a:r>
              <a:rPr lang="en-US" baseline="0" dirty="0" err="1"/>
              <a:t>bẩm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, </a:t>
            </a:r>
            <a:r>
              <a:rPr lang="en-US" baseline="0" dirty="0" err="1"/>
              <a:t>bệnh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tim</a:t>
            </a:r>
            <a:r>
              <a:rPr lang="en-US" baseline="0" dirty="0"/>
              <a:t>, </a:t>
            </a:r>
            <a:r>
              <a:rPr lang="en-US" baseline="0" dirty="0" err="1"/>
              <a:t>ngộ</a:t>
            </a:r>
            <a:r>
              <a:rPr lang="en-US" baseline="0" dirty="0"/>
              <a:t> </a:t>
            </a:r>
            <a:r>
              <a:rPr lang="en-US" baseline="0" dirty="0" err="1"/>
              <a:t>độc</a:t>
            </a:r>
            <a:r>
              <a:rPr lang="en-US" baseline="0" dirty="0"/>
              <a:t> </a:t>
            </a:r>
            <a:r>
              <a:rPr lang="en-US" baseline="0" dirty="0" err="1"/>
              <a:t>thuốc</a:t>
            </a:r>
            <a:r>
              <a:rPr lang="en-US" baseline="0" dirty="0"/>
              <a:t>, </a:t>
            </a:r>
            <a:r>
              <a:rPr lang="en-US" baseline="0" dirty="0" err="1"/>
              <a:t>chấn</a:t>
            </a:r>
            <a:r>
              <a:rPr lang="en-US" baseline="0" dirty="0"/>
              <a:t> </a:t>
            </a:r>
            <a:r>
              <a:rPr lang="en-US" baseline="0" dirty="0" err="1"/>
              <a:t>thương</a:t>
            </a:r>
            <a:r>
              <a:rPr lang="en-US" baseline="0" dirty="0"/>
              <a:t>, </a:t>
            </a:r>
            <a:r>
              <a:rPr lang="en-US" baseline="0" dirty="0" err="1"/>
              <a:t>nhiễm</a:t>
            </a:r>
            <a:r>
              <a:rPr lang="en-US" baseline="0" dirty="0"/>
              <a:t> </a:t>
            </a:r>
            <a:r>
              <a:rPr lang="en-US" baseline="0" dirty="0" err="1"/>
              <a:t>trùng</a:t>
            </a:r>
            <a:r>
              <a:rPr lang="en-US" baseline="0" dirty="0"/>
              <a:t> </a:t>
            </a:r>
            <a:r>
              <a:rPr lang="en-US" baseline="0" dirty="0" err="1"/>
              <a:t>huyết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Chèn</a:t>
            </a:r>
            <a:r>
              <a:rPr lang="en-US" baseline="0" dirty="0"/>
              <a:t> </a:t>
            </a:r>
            <a:r>
              <a:rPr lang="en-US" baseline="0" dirty="0" err="1"/>
              <a:t>ép</a:t>
            </a:r>
            <a:r>
              <a:rPr lang="en-US" baseline="0" dirty="0"/>
              <a:t> </a:t>
            </a:r>
            <a:r>
              <a:rPr lang="en-US" baseline="0" dirty="0" err="1"/>
              <a:t>tim</a:t>
            </a:r>
            <a:r>
              <a:rPr lang="en-US" baseline="0" dirty="0"/>
              <a:t>, </a:t>
            </a:r>
            <a:r>
              <a:rPr lang="en-US" baseline="0" dirty="0" err="1"/>
              <a:t>tràn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tràn</a:t>
            </a:r>
            <a:r>
              <a:rPr lang="en-US" baseline="0" dirty="0"/>
              <a:t> </a:t>
            </a:r>
            <a:r>
              <a:rPr lang="en-US" baseline="0" dirty="0" err="1"/>
              <a:t>khí</a:t>
            </a:r>
            <a:r>
              <a:rPr lang="en-US" baseline="0" dirty="0"/>
              <a:t> MP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Nhiễm</a:t>
            </a:r>
            <a:r>
              <a:rPr lang="en-US" baseline="0" dirty="0"/>
              <a:t> </a:t>
            </a:r>
            <a:r>
              <a:rPr lang="en-US" baseline="0" dirty="0" err="1"/>
              <a:t>trùng</a:t>
            </a:r>
            <a:r>
              <a:rPr lang="en-US" baseline="0" dirty="0"/>
              <a:t>, </a:t>
            </a:r>
            <a:r>
              <a:rPr lang="en-US" baseline="0" dirty="0" err="1"/>
              <a:t>phản</a:t>
            </a:r>
            <a:r>
              <a:rPr lang="en-US" baseline="0" dirty="0"/>
              <a:t> </a:t>
            </a:r>
            <a:r>
              <a:rPr lang="en-US" baseline="0" dirty="0" err="1"/>
              <a:t>vệ</a:t>
            </a:r>
            <a:r>
              <a:rPr lang="en-US" baseline="0" dirty="0"/>
              <a:t> </a:t>
            </a:r>
            <a:r>
              <a:rPr lang="en-US" baseline="0" dirty="0" err="1"/>
              <a:t>thần</a:t>
            </a:r>
            <a:r>
              <a:rPr lang="en-US" baseline="0" dirty="0"/>
              <a:t> </a:t>
            </a:r>
            <a:r>
              <a:rPr lang="en-US" baseline="0" dirty="0" err="1"/>
              <a:t>kinh</a:t>
            </a:r>
            <a:endParaRPr lang="en-US" baseline="0" dirty="0"/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nôn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chảy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T1, T2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nghẽn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Ổ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04BE-17F5-4A1C-AF6E-A364513733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ổ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oxy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lactate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khuẩn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atinin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35.4 – 61.9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BC&gt;17.5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04BE-17F5-4A1C-AF6E-A364513733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Toan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endParaRPr lang="en-US" sz="1200" dirty="0"/>
          </a:p>
          <a:p>
            <a:r>
              <a:rPr lang="en-US" sz="1200" dirty="0" err="1"/>
              <a:t>Rối</a:t>
            </a:r>
            <a:r>
              <a:rPr lang="en-US" sz="1200" dirty="0"/>
              <a:t> </a:t>
            </a:r>
            <a:r>
              <a:rPr lang="en-US" sz="1200" dirty="0" err="1"/>
              <a:t>loạn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hô</a:t>
            </a:r>
            <a:r>
              <a:rPr lang="en-US" sz="1200" dirty="0"/>
              <a:t> </a:t>
            </a:r>
            <a:r>
              <a:rPr lang="en-US" sz="1200" dirty="0" err="1"/>
              <a:t>hấp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04BE-17F5-4A1C-AF6E-A364513733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ALTM=</a:t>
            </a:r>
            <a:r>
              <a:rPr lang="en-US" baseline="0" dirty="0"/>
              <a:t> HADMTB - CVP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504BE-17F5-4A1C-AF6E-A364513733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8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28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5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36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6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25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97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6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31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1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BỆNH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CẤP CỨU</a:t>
            </a:r>
          </a:p>
        </p:txBody>
      </p:sp>
    </p:spTree>
    <p:extLst>
      <p:ext uri="{BB962C8B-B14F-4D97-AF65-F5344CB8AC3E}">
        <p14:creationId xmlns:p14="http://schemas.microsoft.com/office/powerpoint/2010/main" val="162636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4424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: </a:t>
            </a:r>
            <a:r>
              <a:rPr lang="en-US" dirty="0" err="1"/>
              <a:t>lúc</a:t>
            </a:r>
            <a:r>
              <a:rPr lang="en-US" dirty="0"/>
              <a:t> 11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4/12/2016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2" y="-4063290"/>
            <a:ext cx="9601196" cy="97042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endParaRPr lang="en-US" b="1" dirty="0"/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GSC= E2V2M3= 7đ (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phenolbarbital</a:t>
            </a:r>
            <a:r>
              <a:rPr lang="en-US" dirty="0"/>
              <a:t>)  </a:t>
            </a:r>
          </a:p>
          <a:p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CPAP 8cmH2O FiO2 40%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Mạch</a:t>
            </a:r>
            <a:r>
              <a:rPr lang="en-US" dirty="0"/>
              <a:t> 150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     HAXL: 124/82 mmHg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/>
              <a:t>nhiệt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37</a:t>
            </a:r>
            <a:r>
              <a:rPr lang="en-US" sz="2000" baseline="30000" dirty="0"/>
              <a:t>0</a:t>
            </a:r>
            <a:r>
              <a:rPr lang="en-US" sz="2000" dirty="0"/>
              <a:t>C          </a:t>
            </a:r>
            <a:r>
              <a:rPr lang="en-US" sz="2000" dirty="0" err="1"/>
              <a:t>Nhịp</a:t>
            </a:r>
            <a:r>
              <a:rPr lang="en-US" sz="2000" dirty="0"/>
              <a:t> </a:t>
            </a:r>
            <a:r>
              <a:rPr lang="en-US" sz="2000" dirty="0" err="1"/>
              <a:t>thở</a:t>
            </a:r>
            <a:r>
              <a:rPr lang="en-US" sz="2000" dirty="0"/>
              <a:t> 38 </a:t>
            </a:r>
            <a:r>
              <a:rPr lang="en-US" sz="2000" dirty="0" err="1"/>
              <a:t>lần</a:t>
            </a:r>
            <a:r>
              <a:rPr lang="en-US" sz="2000" dirty="0"/>
              <a:t> / </a:t>
            </a:r>
            <a:r>
              <a:rPr lang="en-US" sz="2000" dirty="0" err="1"/>
              <a:t>phú</a:t>
            </a:r>
            <a:r>
              <a:rPr lang="en-US" dirty="0" err="1"/>
              <a:t>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tiểu</a:t>
            </a:r>
            <a:r>
              <a:rPr lang="en-US" sz="2000" dirty="0"/>
              <a:t> 800ml</a:t>
            </a:r>
          </a:p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7.8 Kg,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36 cm,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50 cm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ban,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kẹp</a:t>
            </a:r>
            <a:r>
              <a:rPr lang="en-US" dirty="0"/>
              <a:t> SpO2 2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chân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Khám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A. Tim </a:t>
            </a:r>
            <a:r>
              <a:rPr lang="en-US" dirty="0" err="1"/>
              <a:t>mạch</a:t>
            </a:r>
            <a:r>
              <a:rPr lang="en-US" dirty="0"/>
              <a:t>: Tim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150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: </a:t>
            </a:r>
            <a:r>
              <a:rPr lang="en-US" dirty="0" err="1"/>
              <a:t>Thở</a:t>
            </a:r>
            <a:r>
              <a:rPr lang="en-US" dirty="0"/>
              <a:t> CPAP 38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ran, </a:t>
            </a:r>
            <a:r>
              <a:rPr lang="en-US" dirty="0" err="1"/>
              <a:t>rì</a:t>
            </a:r>
            <a:r>
              <a:rPr lang="en-US" dirty="0"/>
              <a:t> </a:t>
            </a:r>
            <a:r>
              <a:rPr lang="en-US" dirty="0" err="1"/>
              <a:t>rào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êm</a:t>
            </a:r>
            <a:r>
              <a:rPr lang="en-US" dirty="0"/>
              <a:t> </a:t>
            </a:r>
            <a:r>
              <a:rPr lang="en-US" dirty="0" err="1"/>
              <a:t>dịu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2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2 cm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, </a:t>
            </a:r>
            <a:r>
              <a:rPr lang="en-US" dirty="0" err="1"/>
              <a:t>lách</a:t>
            </a:r>
            <a:r>
              <a:rPr lang="en-US" dirty="0"/>
              <a:t> k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niệu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nữ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kinh-cơ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: </a:t>
            </a:r>
            <a:r>
              <a:rPr lang="en-US" dirty="0" err="1"/>
              <a:t>thóp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2 cm, </a:t>
            </a:r>
            <a:br>
              <a:rPr lang="en-US" dirty="0"/>
            </a:br>
            <a:r>
              <a:rPr lang="en-US" dirty="0"/>
              <a:t>co </a:t>
            </a:r>
            <a:r>
              <a:rPr lang="en-US" dirty="0" err="1"/>
              <a:t>gồng</a:t>
            </a:r>
            <a:r>
              <a:rPr lang="en-US" dirty="0"/>
              <a:t> 2 </a:t>
            </a:r>
            <a:r>
              <a:rPr lang="en-US" dirty="0" err="1"/>
              <a:t>tay</a:t>
            </a:r>
            <a:r>
              <a:rPr lang="en-US" dirty="0"/>
              <a:t> 2 </a:t>
            </a:r>
            <a:r>
              <a:rPr lang="en-US" dirty="0" err="1"/>
              <a:t>chân</a:t>
            </a:r>
            <a:r>
              <a:rPr lang="en-US" dirty="0"/>
              <a:t>,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chi </a:t>
            </a:r>
            <a:r>
              <a:rPr lang="en-US" dirty="0" err="1"/>
              <a:t>bên</a:t>
            </a:r>
            <a:r>
              <a:rPr lang="en-US" dirty="0"/>
              <a:t> P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T, </a:t>
            </a:r>
            <a:br>
              <a:rPr lang="en-US" dirty="0"/>
            </a:b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5mm </a:t>
            </a:r>
            <a:r>
              <a:rPr lang="en-US" dirty="0" err="1"/>
              <a:t>đều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, Babinski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duỗi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F. Tai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Họng</a:t>
            </a:r>
            <a:r>
              <a:rPr lang="en-US" dirty="0"/>
              <a:t>: </a:t>
            </a:r>
            <a:r>
              <a:rPr lang="en-US" dirty="0" err="1"/>
              <a:t>Họng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, tai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38745"/>
            <a:ext cx="9806187" cy="366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 7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+ co </a:t>
            </a:r>
            <a:r>
              <a:rPr lang="en-US" dirty="0" err="1"/>
              <a:t>giật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2 </a:t>
            </a:r>
            <a:r>
              <a:rPr lang="en-US" dirty="0" err="1"/>
              <a:t>ngày</a:t>
            </a:r>
            <a:endParaRPr lang="en-US" dirty="0"/>
          </a:p>
          <a:p>
            <a:pPr lvl="0"/>
            <a:r>
              <a:rPr lang="en-US" dirty="0" err="1"/>
              <a:t>Sốt</a:t>
            </a:r>
            <a:endParaRPr lang="en-US" dirty="0"/>
          </a:p>
          <a:p>
            <a:pPr lvl="0"/>
            <a:r>
              <a:rPr lang="en-US" dirty="0"/>
              <a:t>Co </a:t>
            </a:r>
            <a:r>
              <a:rPr lang="en-US" dirty="0" err="1"/>
              <a:t>giật</a:t>
            </a:r>
            <a:endParaRPr lang="en-US" dirty="0"/>
          </a:p>
          <a:p>
            <a:pPr lvl="0"/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hước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endParaRPr lang="en-US" dirty="0"/>
          </a:p>
          <a:p>
            <a:pPr lvl="0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180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HA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0"/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chi </a:t>
            </a:r>
            <a:r>
              <a:rPr lang="en-US" dirty="0" err="1"/>
              <a:t>mát</a:t>
            </a:r>
            <a:r>
              <a:rPr lang="en-US" dirty="0"/>
              <a:t>, CRT 3s, da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bông</a:t>
            </a:r>
            <a:endParaRPr lang="en-US" dirty="0"/>
          </a:p>
          <a:p>
            <a:r>
              <a:rPr lang="en-US" dirty="0"/>
              <a:t>GCS 7đ E2V2M3 , co </a:t>
            </a:r>
            <a:r>
              <a:rPr lang="en-US" dirty="0" err="1"/>
              <a:t>gồng</a:t>
            </a:r>
            <a:r>
              <a:rPr lang="en-US" dirty="0"/>
              <a:t> </a:t>
            </a:r>
            <a:r>
              <a:rPr lang="en-US" dirty="0" err="1"/>
              <a:t>tứ</a:t>
            </a:r>
            <a:r>
              <a:rPr lang="en-US" dirty="0"/>
              <a:t> chi, Babinski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duỗi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659" y="2556932"/>
            <a:ext cx="7457938" cy="223400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600" dirty="0" err="1"/>
              <a:t>Suy</a:t>
            </a:r>
            <a:r>
              <a:rPr lang="en-US" sz="3600" dirty="0"/>
              <a:t> </a:t>
            </a:r>
            <a:r>
              <a:rPr lang="en-US" sz="3600" dirty="0" err="1"/>
              <a:t>hô</a:t>
            </a:r>
            <a:r>
              <a:rPr lang="en-US" sz="3600" dirty="0"/>
              <a:t> </a:t>
            </a:r>
            <a:r>
              <a:rPr lang="en-US" sz="3600" dirty="0" err="1"/>
              <a:t>hấp</a:t>
            </a:r>
            <a:endParaRPr lang="en-US" sz="3600" dirty="0"/>
          </a:p>
          <a:p>
            <a:pPr lvl="0"/>
            <a:r>
              <a:rPr lang="en-US" sz="3600" dirty="0"/>
              <a:t>Shock</a:t>
            </a:r>
          </a:p>
          <a:p>
            <a:pPr lvl="0"/>
            <a:r>
              <a:rPr lang="en-US" sz="3600" dirty="0" err="1"/>
              <a:t>Hội</a:t>
            </a:r>
            <a:r>
              <a:rPr lang="en-US" sz="3600" dirty="0"/>
              <a:t> </a:t>
            </a:r>
            <a:r>
              <a:rPr lang="en-US" sz="3600" dirty="0" err="1"/>
              <a:t>chứng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cấp</a:t>
            </a:r>
            <a:endParaRPr lang="en-US" sz="3600" dirty="0"/>
          </a:p>
          <a:p>
            <a:pPr lvl="0"/>
            <a:r>
              <a:rPr lang="en-US" sz="3600" dirty="0" err="1"/>
              <a:t>Sốt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553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Sốc</a:t>
            </a:r>
            <a:r>
              <a:rPr lang="en-US" sz="3200" b="1" dirty="0"/>
              <a:t> </a:t>
            </a:r>
            <a:r>
              <a:rPr lang="en-US" sz="3200" b="1" dirty="0" err="1"/>
              <a:t>nhiễm</a:t>
            </a:r>
            <a:r>
              <a:rPr lang="en-US" sz="3200" b="1" dirty="0"/>
              <a:t> </a:t>
            </a:r>
            <a:r>
              <a:rPr lang="en-US" sz="3200" b="1" dirty="0" err="1"/>
              <a:t>trùng</a:t>
            </a:r>
            <a:r>
              <a:rPr lang="en-US" sz="3200" b="1" dirty="0"/>
              <a:t> do </a:t>
            </a:r>
            <a:r>
              <a:rPr lang="en-US" sz="3200" b="1" dirty="0" err="1"/>
              <a:t>nhiễm</a:t>
            </a:r>
            <a:r>
              <a:rPr lang="en-US" sz="3200" b="1" dirty="0"/>
              <a:t> </a:t>
            </a:r>
            <a:r>
              <a:rPr lang="en-US" sz="3200" b="1" dirty="0" err="1"/>
              <a:t>trùng</a:t>
            </a:r>
            <a:r>
              <a:rPr lang="en-US" sz="3200" b="1" dirty="0"/>
              <a:t> </a:t>
            </a:r>
            <a:r>
              <a:rPr lang="en-US" sz="3200" b="1" dirty="0" err="1"/>
              <a:t>huyết</a:t>
            </a:r>
            <a:r>
              <a:rPr lang="en-US" sz="3200" b="1" dirty="0"/>
              <a:t> – </a:t>
            </a:r>
            <a:r>
              <a:rPr lang="en-US" sz="3200" b="1" dirty="0" err="1"/>
              <a:t>viêm</a:t>
            </a:r>
            <a:r>
              <a:rPr lang="en-US" sz="3200" b="1" dirty="0"/>
              <a:t> </a:t>
            </a:r>
            <a:r>
              <a:rPr lang="en-US" sz="3200" b="1" dirty="0" err="1"/>
              <a:t>màng</a:t>
            </a:r>
            <a:r>
              <a:rPr lang="en-US" sz="3200" b="1" dirty="0"/>
              <a:t> </a:t>
            </a:r>
            <a:r>
              <a:rPr lang="en-US" sz="3200" b="1" dirty="0" err="1"/>
              <a:t>não</a:t>
            </a:r>
            <a:r>
              <a:rPr lang="en-US" sz="3200" b="1" dirty="0"/>
              <a:t>, </a:t>
            </a:r>
            <a:r>
              <a:rPr lang="en-US" sz="3200" b="1" dirty="0" err="1"/>
              <a:t>rối</a:t>
            </a:r>
            <a:r>
              <a:rPr lang="en-US" sz="3200" b="1" dirty="0"/>
              <a:t> </a:t>
            </a:r>
            <a:r>
              <a:rPr lang="en-US" sz="3200" b="1" dirty="0" err="1"/>
              <a:t>loạn</a:t>
            </a:r>
            <a:r>
              <a:rPr lang="en-US" sz="3200" b="1" dirty="0"/>
              <a:t> </a:t>
            </a:r>
            <a:r>
              <a:rPr lang="en-US" sz="3200" b="1" dirty="0" err="1"/>
              <a:t>chức</a:t>
            </a:r>
            <a:r>
              <a:rPr lang="en-US" sz="3200" b="1" dirty="0"/>
              <a:t> </a:t>
            </a:r>
            <a:r>
              <a:rPr lang="en-US" sz="3200" b="1" dirty="0" err="1"/>
              <a:t>năng</a:t>
            </a:r>
            <a:r>
              <a:rPr lang="en-US" sz="3200" b="1" dirty="0"/>
              <a:t> </a:t>
            </a:r>
            <a:r>
              <a:rPr lang="en-US" sz="3200" b="1" dirty="0" err="1"/>
              <a:t>đa</a:t>
            </a:r>
            <a:r>
              <a:rPr lang="en-US" sz="3200" b="1" dirty="0"/>
              <a:t> </a:t>
            </a:r>
            <a:r>
              <a:rPr lang="en-US" sz="3200" b="1" dirty="0" err="1"/>
              <a:t>cơ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: </a:t>
            </a:r>
            <a:r>
              <a:rPr lang="en-US" sz="3200" b="1" dirty="0" err="1"/>
              <a:t>hô</a:t>
            </a:r>
            <a:r>
              <a:rPr lang="en-US" sz="3200" b="1" dirty="0"/>
              <a:t> </a:t>
            </a:r>
            <a:r>
              <a:rPr lang="en-US" sz="3200" b="1" dirty="0" err="1"/>
              <a:t>hấp</a:t>
            </a:r>
            <a:r>
              <a:rPr lang="en-US" sz="3200" b="1" dirty="0"/>
              <a:t>, </a:t>
            </a:r>
            <a:r>
              <a:rPr lang="en-US" sz="3200" b="1" dirty="0" err="1"/>
              <a:t>thần</a:t>
            </a:r>
            <a:r>
              <a:rPr lang="en-US" sz="3200" b="1" dirty="0"/>
              <a:t> </a:t>
            </a:r>
            <a:r>
              <a:rPr lang="en-US" sz="3200" b="1" dirty="0" err="1"/>
              <a:t>kinh</a:t>
            </a:r>
            <a:endParaRPr lang="en-US" sz="3200" b="1" dirty="0"/>
          </a:p>
          <a:p>
            <a:pPr marL="0" indent="0"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  <a:r>
              <a:rPr lang="en-US" b="1" dirty="0" err="1"/>
              <a:t>Sốc</a:t>
            </a:r>
            <a:r>
              <a:rPr lang="en-US" b="1" dirty="0"/>
              <a:t> </a:t>
            </a:r>
            <a:r>
              <a:rPr lang="en-US" b="1" dirty="0" err="1"/>
              <a:t>thần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do </a:t>
            </a:r>
            <a:r>
              <a:rPr lang="en-US" b="1" dirty="0" err="1"/>
              <a:t>viêm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siêu</a:t>
            </a:r>
            <a:r>
              <a:rPr lang="en-US" b="1" dirty="0"/>
              <a:t> vi, </a:t>
            </a:r>
            <a:r>
              <a:rPr lang="en-US" b="1" dirty="0" err="1"/>
              <a:t>rối</a:t>
            </a:r>
            <a:r>
              <a:rPr lang="en-US" b="1" dirty="0"/>
              <a:t> </a:t>
            </a:r>
            <a:r>
              <a:rPr lang="en-US" b="1" dirty="0" err="1"/>
              <a:t>loạn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 </a:t>
            </a:r>
            <a:r>
              <a:rPr lang="en-US" b="1" dirty="0" err="1"/>
              <a:t>hô</a:t>
            </a:r>
            <a:r>
              <a:rPr lang="en-US" b="1" dirty="0"/>
              <a:t> </a:t>
            </a:r>
            <a:r>
              <a:rPr lang="en-US" b="1" dirty="0" err="1"/>
              <a:t>hấp</a:t>
            </a:r>
            <a:r>
              <a:rPr lang="en-US" b="1" dirty="0"/>
              <a:t>, </a:t>
            </a:r>
            <a:r>
              <a:rPr lang="en-US" b="1" dirty="0" err="1"/>
              <a:t>thần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1" y="5066508"/>
            <a:ext cx="9767550" cy="12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Chẩn đoán sơ bộ</a:t>
            </a:r>
            <a:r>
              <a:rPr lang="en-US" sz="2800" b="1" dirty="0"/>
              <a:t> </a:t>
            </a:r>
            <a:r>
              <a:rPr lang="en-US" sz="2800" b="1" dirty="0" err="1"/>
              <a:t>lúc</a:t>
            </a:r>
            <a:r>
              <a:rPr lang="en-US" sz="2800" b="1" dirty="0"/>
              <a:t> </a:t>
            </a:r>
            <a:r>
              <a:rPr lang="en-US" sz="2800" b="1" dirty="0" err="1"/>
              <a:t>khám</a:t>
            </a:r>
            <a:r>
              <a:rPr lang="vi-VN" sz="2800" dirty="0"/>
              <a:t>: S</a:t>
            </a:r>
            <a:r>
              <a:rPr lang="en-US" sz="2800" dirty="0" err="1"/>
              <a:t>ốc</a:t>
            </a:r>
            <a:r>
              <a:rPr lang="vi-VN" sz="2800" dirty="0"/>
              <a:t> nhiễm trùng đã ổn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10,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sốc</a:t>
            </a:r>
            <a:r>
              <a:rPr lang="vi-VN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6, </a:t>
            </a:r>
            <a:r>
              <a:rPr lang="vi-VN" sz="2800" dirty="0"/>
              <a:t>nhiễm trùng huyết - viêm não màng não, </a:t>
            </a:r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loạn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, </a:t>
            </a:r>
            <a:r>
              <a:rPr lang="vi-VN" sz="2800" dirty="0"/>
              <a:t>biến chứng não.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5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shock?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: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nhẹ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,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180 </a:t>
            </a:r>
            <a:r>
              <a:rPr lang="en-US" sz="2800" dirty="0" err="1"/>
              <a:t>lần</a:t>
            </a:r>
            <a:r>
              <a:rPr lang="en-US" sz="2800" dirty="0"/>
              <a:t>/</a:t>
            </a:r>
            <a:r>
              <a:rPr lang="en-US" sz="2800" dirty="0" err="1"/>
              <a:t>phút</a:t>
            </a:r>
            <a:r>
              <a:rPr lang="en-US" sz="2800" dirty="0"/>
              <a:t>, HA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endParaRPr lang="en-US" sz="2800" dirty="0"/>
          </a:p>
          <a:p>
            <a:pPr lvl="0"/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tưới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: </a:t>
            </a:r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loạn</a:t>
            </a:r>
            <a:r>
              <a:rPr lang="en-US" sz="2800" dirty="0"/>
              <a:t> tri </a:t>
            </a:r>
            <a:r>
              <a:rPr lang="en-US" sz="2800" dirty="0" err="1"/>
              <a:t>giác</a:t>
            </a:r>
            <a:r>
              <a:rPr lang="en-US" sz="2800" dirty="0"/>
              <a:t>, chi </a:t>
            </a:r>
            <a:r>
              <a:rPr lang="en-US" sz="2800" dirty="0" err="1"/>
              <a:t>mát</a:t>
            </a:r>
            <a:r>
              <a:rPr lang="en-US" sz="2800" dirty="0"/>
              <a:t>, CRT 3s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9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Shock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hay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bù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huyết</a:t>
            </a:r>
            <a:r>
              <a:rPr lang="en-US" sz="3600" dirty="0"/>
              <a:t> </a:t>
            </a:r>
            <a:r>
              <a:rPr lang="en-US" sz="3600" dirty="0" err="1"/>
              <a:t>áp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đo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shock </a:t>
            </a:r>
            <a:r>
              <a:rPr lang="en-US" sz="3600" dirty="0" err="1"/>
              <a:t>mất</a:t>
            </a:r>
            <a:r>
              <a:rPr lang="en-US" sz="3600" dirty="0"/>
              <a:t> </a:t>
            </a:r>
            <a:r>
              <a:rPr lang="en-US" sz="3600" dirty="0" err="1"/>
              <a:t>bù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15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19745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992" y="719666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nhân</a:t>
            </a:r>
            <a:r>
              <a:rPr lang="en-US" sz="3600" b="1" dirty="0"/>
              <a:t> </a:t>
            </a:r>
            <a:r>
              <a:rPr lang="en-US" sz="3600" b="1" dirty="0" err="1"/>
              <a:t>sốc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497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 </a:t>
            </a:r>
            <a:r>
              <a:rPr lang="en-US" dirty="0" err="1"/>
              <a:t>mạch</a:t>
            </a:r>
            <a:r>
              <a:rPr lang="en-US" dirty="0"/>
              <a:t>: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hước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SpO2 70%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quản</a:t>
            </a:r>
            <a:endParaRPr lang="en-US" dirty="0"/>
          </a:p>
          <a:p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: GCS = 7, co </a:t>
            </a:r>
            <a:r>
              <a:rPr lang="en-US" dirty="0" err="1"/>
              <a:t>giật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endParaRPr lang="en-US" dirty="0"/>
          </a:p>
          <a:p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CTM,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  <a:p>
            <a:r>
              <a:rPr lang="en-US" dirty="0" err="1"/>
              <a:t>Thận</a:t>
            </a:r>
            <a:r>
              <a:rPr lang="en-US" dirty="0"/>
              <a:t>: </a:t>
            </a:r>
            <a:r>
              <a:rPr lang="en-US" dirty="0" err="1"/>
              <a:t>xn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en-US" dirty="0"/>
              <a:t> creatinine</a:t>
            </a:r>
          </a:p>
          <a:p>
            <a:r>
              <a:rPr lang="en-US" dirty="0" err="1"/>
              <a:t>Gan</a:t>
            </a:r>
            <a:r>
              <a:rPr lang="en-US" dirty="0"/>
              <a:t>: </a:t>
            </a:r>
            <a:r>
              <a:rPr lang="en-US" dirty="0" err="1"/>
              <a:t>xn</a:t>
            </a:r>
            <a:r>
              <a:rPr lang="en-US" dirty="0"/>
              <a:t> ALT </a:t>
            </a:r>
            <a:r>
              <a:rPr lang="en-US" dirty="0" err="1"/>
              <a:t>và</a:t>
            </a:r>
            <a:r>
              <a:rPr lang="en-US" dirty="0"/>
              <a:t> Bilirubin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4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Sốc</a:t>
            </a:r>
            <a:r>
              <a:rPr lang="en-US" sz="3200" b="1" dirty="0"/>
              <a:t> </a:t>
            </a:r>
            <a:r>
              <a:rPr lang="en-US" sz="3200" b="1" dirty="0" err="1"/>
              <a:t>nhiễm</a:t>
            </a:r>
            <a:r>
              <a:rPr lang="en-US" sz="3200" b="1" dirty="0"/>
              <a:t> </a:t>
            </a:r>
            <a:r>
              <a:rPr lang="en-US" sz="3200" b="1" dirty="0" err="1"/>
              <a:t>trùng</a:t>
            </a:r>
            <a:r>
              <a:rPr lang="en-US" sz="3200" b="1" dirty="0"/>
              <a:t> do </a:t>
            </a:r>
            <a:r>
              <a:rPr lang="en-US" sz="3200" b="1" dirty="0" err="1"/>
              <a:t>nhiễm</a:t>
            </a:r>
            <a:r>
              <a:rPr lang="en-US" sz="3200" b="1" dirty="0"/>
              <a:t> </a:t>
            </a:r>
            <a:r>
              <a:rPr lang="en-US" sz="3200" b="1" dirty="0" err="1"/>
              <a:t>trùng</a:t>
            </a:r>
            <a:r>
              <a:rPr lang="en-US" sz="3200" b="1" dirty="0"/>
              <a:t> </a:t>
            </a:r>
            <a:r>
              <a:rPr lang="en-US" sz="3200" b="1" dirty="0" err="1"/>
              <a:t>huyết</a:t>
            </a:r>
            <a:r>
              <a:rPr lang="en-US" sz="3200" b="1" dirty="0"/>
              <a:t> – </a:t>
            </a:r>
            <a:r>
              <a:rPr lang="en-US" sz="3200" b="1" dirty="0" err="1"/>
              <a:t>viêm</a:t>
            </a:r>
            <a:r>
              <a:rPr lang="en-US" sz="3200" b="1" dirty="0"/>
              <a:t> </a:t>
            </a:r>
            <a:r>
              <a:rPr lang="en-US" sz="3200" b="1" dirty="0" err="1"/>
              <a:t>màng</a:t>
            </a:r>
            <a:r>
              <a:rPr lang="en-US" sz="3200" b="1" dirty="0"/>
              <a:t> </a:t>
            </a:r>
            <a:r>
              <a:rPr lang="en-US" sz="3200" b="1" dirty="0" err="1"/>
              <a:t>não</a:t>
            </a:r>
            <a:r>
              <a:rPr lang="en-US" sz="3200" b="1" dirty="0"/>
              <a:t>, </a:t>
            </a:r>
            <a:r>
              <a:rPr lang="en-US" sz="3200" b="1" dirty="0" err="1"/>
              <a:t>rối</a:t>
            </a:r>
            <a:r>
              <a:rPr lang="en-US" sz="3200" b="1" dirty="0"/>
              <a:t> </a:t>
            </a:r>
            <a:r>
              <a:rPr lang="en-US" sz="3200" b="1" dirty="0" err="1"/>
              <a:t>loạn</a:t>
            </a:r>
            <a:r>
              <a:rPr lang="en-US" sz="3200" b="1" dirty="0"/>
              <a:t> </a:t>
            </a:r>
            <a:r>
              <a:rPr lang="en-US" sz="3200" b="1" dirty="0" err="1"/>
              <a:t>chức</a:t>
            </a:r>
            <a:r>
              <a:rPr lang="en-US" sz="3200" b="1" dirty="0"/>
              <a:t> </a:t>
            </a:r>
            <a:r>
              <a:rPr lang="en-US" sz="3200" b="1" dirty="0" err="1"/>
              <a:t>năng</a:t>
            </a:r>
            <a:r>
              <a:rPr lang="en-US" sz="3200" b="1" dirty="0"/>
              <a:t> </a:t>
            </a:r>
            <a:r>
              <a:rPr lang="en-US" sz="3200" b="1" dirty="0" err="1"/>
              <a:t>đa</a:t>
            </a:r>
            <a:r>
              <a:rPr lang="en-US" sz="3200" b="1" dirty="0"/>
              <a:t> </a:t>
            </a:r>
            <a:r>
              <a:rPr lang="en-US" sz="3200" b="1" dirty="0" err="1"/>
              <a:t>cơ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: </a:t>
            </a:r>
            <a:r>
              <a:rPr lang="en-US" sz="3200" b="1" dirty="0" err="1"/>
              <a:t>hô</a:t>
            </a:r>
            <a:r>
              <a:rPr lang="en-US" sz="3200" b="1" dirty="0"/>
              <a:t> </a:t>
            </a:r>
            <a:r>
              <a:rPr lang="en-US" sz="3200" b="1" dirty="0" err="1"/>
              <a:t>hấp</a:t>
            </a:r>
            <a:r>
              <a:rPr lang="en-US" sz="3200" b="1" dirty="0"/>
              <a:t>, </a:t>
            </a:r>
            <a:r>
              <a:rPr lang="en-US" sz="3200" b="1" dirty="0" err="1"/>
              <a:t>thần</a:t>
            </a:r>
            <a:r>
              <a:rPr lang="en-US" sz="3200" b="1" dirty="0"/>
              <a:t> </a:t>
            </a:r>
            <a:r>
              <a:rPr lang="en-US" sz="3200" b="1" dirty="0" err="1"/>
              <a:t>kinh</a:t>
            </a:r>
            <a:endParaRPr lang="en-US" sz="3200" b="1" dirty="0"/>
          </a:p>
          <a:p>
            <a:pPr marL="0" indent="0"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  <a:r>
              <a:rPr lang="en-US" b="1" dirty="0" err="1"/>
              <a:t>Sốc</a:t>
            </a:r>
            <a:r>
              <a:rPr lang="en-US" b="1" dirty="0"/>
              <a:t> </a:t>
            </a:r>
            <a:r>
              <a:rPr lang="en-US" b="1" dirty="0" err="1"/>
              <a:t>thần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do </a:t>
            </a:r>
            <a:r>
              <a:rPr lang="en-US" b="1" dirty="0" err="1"/>
              <a:t>viêm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siêu</a:t>
            </a:r>
            <a:r>
              <a:rPr lang="en-US" b="1" dirty="0"/>
              <a:t> vi, </a:t>
            </a:r>
            <a:r>
              <a:rPr lang="en-US" b="1" dirty="0" err="1"/>
              <a:t>rối</a:t>
            </a:r>
            <a:r>
              <a:rPr lang="en-US" b="1" dirty="0"/>
              <a:t> </a:t>
            </a:r>
            <a:r>
              <a:rPr lang="en-US" b="1" dirty="0" err="1"/>
              <a:t>loạn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: </a:t>
            </a:r>
            <a:r>
              <a:rPr lang="en-US" b="1" dirty="0" err="1"/>
              <a:t>hô</a:t>
            </a:r>
            <a:r>
              <a:rPr lang="en-US" b="1" dirty="0"/>
              <a:t> </a:t>
            </a:r>
            <a:r>
              <a:rPr lang="en-US" b="1" dirty="0" err="1"/>
              <a:t>hấp</a:t>
            </a:r>
            <a:r>
              <a:rPr lang="en-US" b="1" dirty="0"/>
              <a:t>, </a:t>
            </a:r>
            <a:r>
              <a:rPr lang="en-US" b="1" dirty="0" err="1"/>
              <a:t>thần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9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6000" y="518206"/>
            <a:ext cx="9601200" cy="1303337"/>
          </a:xfrm>
        </p:spPr>
        <p:txBody>
          <a:bodyPr>
            <a:normAutofit/>
          </a:bodyPr>
          <a:lstStyle/>
          <a:p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nghị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1142" y="1821543"/>
            <a:ext cx="10232571" cy="4405086"/>
          </a:xfrm>
        </p:spPr>
        <p:txBody>
          <a:bodyPr>
            <a:normAutofit/>
          </a:bodyPr>
          <a:lstStyle/>
          <a:p>
            <a:r>
              <a:rPr lang="en-US" sz="2800" dirty="0"/>
              <a:t>Theo </a:t>
            </a:r>
            <a:r>
              <a:rPr lang="en-US" sz="2800" dirty="0" err="1"/>
              <a:t>dõi</a:t>
            </a:r>
            <a:r>
              <a:rPr lang="en-US" sz="2800" dirty="0"/>
              <a:t> </a:t>
            </a:r>
            <a:r>
              <a:rPr lang="en-US" sz="2800" dirty="0" err="1"/>
              <a:t>sốc</a:t>
            </a:r>
            <a:r>
              <a:rPr lang="en-US" sz="2800" dirty="0"/>
              <a:t>: </a:t>
            </a:r>
            <a:r>
              <a:rPr lang="en-US" sz="2800" dirty="0" err="1"/>
              <a:t>khí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,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đông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, </a:t>
            </a:r>
            <a:r>
              <a:rPr lang="en-US" sz="2800" dirty="0" err="1"/>
              <a:t>ure</a:t>
            </a:r>
            <a:r>
              <a:rPr lang="en-US" sz="2800" dirty="0"/>
              <a:t>, creatinine, AST, ALT, Bilirubin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, Lactate </a:t>
            </a:r>
            <a:r>
              <a:rPr lang="en-US" sz="2800" dirty="0" err="1"/>
              <a:t>máu</a:t>
            </a:r>
            <a:endParaRPr lang="en-US" sz="2800" dirty="0"/>
          </a:p>
          <a:p>
            <a:r>
              <a:rPr lang="en-US" sz="2800" dirty="0" err="1"/>
              <a:t>Chẩn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		CTM, CRP, </a:t>
            </a:r>
            <a:r>
              <a:rPr lang="en-US" sz="2800" dirty="0" err="1"/>
              <a:t>procalcitonin</a:t>
            </a:r>
            <a:r>
              <a:rPr lang="en-US" sz="2800" dirty="0"/>
              <a:t>, </a:t>
            </a:r>
            <a:r>
              <a:rPr lang="en-US" sz="2800" dirty="0" err="1"/>
              <a:t>phết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Chọc</a:t>
            </a:r>
            <a:r>
              <a:rPr lang="en-US" sz="2800" dirty="0"/>
              <a:t> </a:t>
            </a:r>
            <a:r>
              <a:rPr lang="en-US" sz="2800" dirty="0" err="1"/>
              <a:t>dò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tủy</a:t>
            </a:r>
            <a:r>
              <a:rPr lang="en-US" sz="2800" dirty="0"/>
              <a:t> (TB, SH, VS)/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huyết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		</a:t>
            </a:r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chọc</a:t>
            </a:r>
            <a:r>
              <a:rPr lang="en-US" sz="2800" dirty="0"/>
              <a:t> </a:t>
            </a:r>
            <a:r>
              <a:rPr lang="en-US" sz="2800" dirty="0" err="1"/>
              <a:t>dò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Cấy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: ion </a:t>
            </a:r>
            <a:r>
              <a:rPr lang="en-US" sz="2800" dirty="0" err="1"/>
              <a:t>đồ</a:t>
            </a:r>
            <a:r>
              <a:rPr lang="en-US" sz="2800" dirty="0"/>
              <a:t> (+ Mg, Ca),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23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HÀNH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: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H  	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: </a:t>
            </a:r>
            <a:r>
              <a:rPr lang="en-US" dirty="0" err="1"/>
              <a:t>nữ</a:t>
            </a:r>
            <a:r>
              <a:rPr lang="en-US" dirty="0"/>
              <a:t> 		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5 - 4 - 2016  (7,5 </a:t>
            </a:r>
            <a:r>
              <a:rPr lang="en-US" dirty="0" err="1"/>
              <a:t>tháng</a:t>
            </a:r>
            <a:r>
              <a:rPr lang="en-US" dirty="0"/>
              <a:t>)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:  </a:t>
            </a:r>
            <a:r>
              <a:rPr lang="en-US" dirty="0" err="1"/>
              <a:t>Quận</a:t>
            </a:r>
            <a:r>
              <a:rPr lang="en-US" dirty="0"/>
              <a:t> 6</a:t>
            </a:r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: 14 </a:t>
            </a:r>
            <a:r>
              <a:rPr lang="en-US" dirty="0" err="1"/>
              <a:t>giờ</a:t>
            </a:r>
            <a:r>
              <a:rPr lang="en-US" dirty="0"/>
              <a:t> 40 </a:t>
            </a:r>
            <a:r>
              <a:rPr lang="en-US" dirty="0" err="1"/>
              <a:t>ngày</a:t>
            </a:r>
            <a:r>
              <a:rPr lang="en-US" dirty="0"/>
              <a:t> 26 - 11 – 2016</a:t>
            </a:r>
          </a:p>
          <a:p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2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36964"/>
              </p:ext>
            </p:extLst>
          </p:nvPr>
        </p:nvGraphicFramePr>
        <p:xfrm>
          <a:off x="232228" y="275766"/>
          <a:ext cx="6185604" cy="6313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6401">
                  <a:extLst>
                    <a:ext uri="{9D8B030D-6E8A-4147-A177-3AD203B41FA5}">
                      <a16:colId xmlns:a16="http://schemas.microsoft.com/office/drawing/2014/main" val="1282605709"/>
                    </a:ext>
                  </a:extLst>
                </a:gridCol>
                <a:gridCol w="1546401">
                  <a:extLst>
                    <a:ext uri="{9D8B030D-6E8A-4147-A177-3AD203B41FA5}">
                      <a16:colId xmlns:a16="http://schemas.microsoft.com/office/drawing/2014/main" val="2728924021"/>
                    </a:ext>
                  </a:extLst>
                </a:gridCol>
                <a:gridCol w="1546401">
                  <a:extLst>
                    <a:ext uri="{9D8B030D-6E8A-4147-A177-3AD203B41FA5}">
                      <a16:colId xmlns:a16="http://schemas.microsoft.com/office/drawing/2014/main" val="1802828924"/>
                    </a:ext>
                  </a:extLst>
                </a:gridCol>
                <a:gridCol w="1546401">
                  <a:extLst>
                    <a:ext uri="{9D8B030D-6E8A-4147-A177-3AD203B41FA5}">
                      <a16:colId xmlns:a16="http://schemas.microsoft.com/office/drawing/2014/main" val="2804508570"/>
                    </a:ext>
                  </a:extLst>
                </a:gridCol>
              </a:tblGrid>
              <a:tr h="248671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15h 26/11/2016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7700"/>
                  </a:ext>
                </a:extLst>
              </a:tr>
              <a:tr h="357326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WBC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Neu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Eso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Baso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Lym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Mono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Neu%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Eso%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Baso%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Lym%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Mono%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17.29</a:t>
                      </a: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4.45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0.07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0.17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11.40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1.20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25.7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0.9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66.0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7.0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RBC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Hgb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Hct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MCV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MCH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MCHC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4.76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12.0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38.7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81.2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25.2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31.0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55208"/>
                  </a:ext>
                </a:extLst>
              </a:tr>
              <a:tr h="2344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</a:rPr>
                        <a:t>PLT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</a:rPr>
                        <a:t>125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91" marR="5079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63556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78157"/>
              </p:ext>
            </p:extLst>
          </p:nvPr>
        </p:nvGraphicFramePr>
        <p:xfrm>
          <a:off x="6908798" y="275766"/>
          <a:ext cx="4868002" cy="5369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001">
                  <a:extLst>
                    <a:ext uri="{9D8B030D-6E8A-4147-A177-3AD203B41FA5}">
                      <a16:colId xmlns:a16="http://schemas.microsoft.com/office/drawing/2014/main" val="2858122659"/>
                    </a:ext>
                  </a:extLst>
                </a:gridCol>
                <a:gridCol w="2434001">
                  <a:extLst>
                    <a:ext uri="{9D8B030D-6E8A-4147-A177-3AD203B41FA5}">
                      <a16:colId xmlns:a16="http://schemas.microsoft.com/office/drawing/2014/main" val="2213635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18 h 26 - 11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1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Na +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 +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Ca ion </a:t>
                      </a:r>
                      <a:r>
                        <a:rPr lang="en-US" sz="2800" dirty="0" err="1">
                          <a:effectLst/>
                        </a:rPr>
                        <a:t>hóa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Cl –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Ure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Creatinin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AST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ALT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CRP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 lactic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133.2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6.02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0.99</a:t>
                      </a:r>
                      <a:endParaRPr lang="en-US" sz="20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97.9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4.66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75.34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207.34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67.7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89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2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24142"/>
              </p:ext>
            </p:extLst>
          </p:nvPr>
        </p:nvGraphicFramePr>
        <p:xfrm>
          <a:off x="827315" y="585972"/>
          <a:ext cx="4670334" cy="4453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33">
                  <a:extLst>
                    <a:ext uri="{9D8B030D-6E8A-4147-A177-3AD203B41FA5}">
                      <a16:colId xmlns:a16="http://schemas.microsoft.com/office/drawing/2014/main" val="4031386714"/>
                    </a:ext>
                  </a:extLst>
                </a:gridCol>
                <a:gridCol w="2155701">
                  <a:extLst>
                    <a:ext uri="{9D8B030D-6E8A-4147-A177-3AD203B41FA5}">
                      <a16:colId xmlns:a16="http://schemas.microsoft.com/office/drawing/2014/main" val="312317282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15 h 26/11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85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PTs ( T’=13.2 )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PT%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INR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aPTT</a:t>
                      </a:r>
                      <a:r>
                        <a:rPr lang="en-US" sz="3200" dirty="0">
                          <a:effectLst/>
                        </a:rPr>
                        <a:t> ( T’=32 )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aPTT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Fibrinogen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 – Dimer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16.8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63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1.36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48.9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1.55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</a:rPr>
                        <a:t>1.19</a:t>
                      </a:r>
                      <a:endParaRPr lang="en-US" sz="2400" b="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</a:rPr>
                        <a:t>1.18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3806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03266"/>
              </p:ext>
            </p:extLst>
          </p:nvPr>
        </p:nvGraphicFramePr>
        <p:xfrm>
          <a:off x="6548165" y="275772"/>
          <a:ext cx="4772979" cy="6379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1989">
                  <a:extLst>
                    <a:ext uri="{9D8B030D-6E8A-4147-A177-3AD203B41FA5}">
                      <a16:colId xmlns:a16="http://schemas.microsoft.com/office/drawing/2014/main" val="2582839154"/>
                    </a:ext>
                  </a:extLst>
                </a:gridCol>
                <a:gridCol w="2330990">
                  <a:extLst>
                    <a:ext uri="{9D8B030D-6E8A-4147-A177-3AD203B41FA5}">
                      <a16:colId xmlns:a16="http://schemas.microsoft.com/office/drawing/2014/main" val="2491909847"/>
                    </a:ext>
                  </a:extLst>
                </a:gridCol>
              </a:tblGrid>
              <a:tr h="4854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KHÍ MÁU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16h 26.11.16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68578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7.074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58464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pCO2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31.2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077845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54.2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466999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12.6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475869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FiO2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477443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HCO3-act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9.1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819359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BE(B)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-20.3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841491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ctCO2(p)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10.1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327677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Hct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36.0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92336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sO2(</a:t>
                      </a:r>
                      <a:r>
                        <a:rPr lang="en-US" sz="2800" dirty="0" err="1">
                          <a:effectLst/>
                        </a:rPr>
                        <a:t>est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70.8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79799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pO2(A-a)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623.1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211259"/>
                  </a:ext>
                </a:extLst>
              </a:tr>
              <a:tr h="392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ctO2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12.6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3574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5544" y="5454386"/>
            <a:ext cx="5207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Siêu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suyên</a:t>
            </a:r>
            <a:r>
              <a:rPr lang="en-US" sz="2800" dirty="0"/>
              <a:t> </a:t>
            </a:r>
            <a:r>
              <a:rPr lang="en-US" sz="2800" dirty="0" err="1"/>
              <a:t>thóp</a:t>
            </a:r>
            <a:r>
              <a:rPr lang="en-US" sz="2800" dirty="0"/>
              <a:t>, XQ </a:t>
            </a:r>
            <a:r>
              <a:rPr lang="en-US" sz="2800" dirty="0" err="1"/>
              <a:t>ngực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618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33526"/>
              </p:ext>
            </p:extLst>
          </p:nvPr>
        </p:nvGraphicFramePr>
        <p:xfrm>
          <a:off x="1814285" y="0"/>
          <a:ext cx="8476344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989">
                  <a:extLst>
                    <a:ext uri="{9D8B030D-6E8A-4147-A177-3AD203B41FA5}">
                      <a16:colId xmlns:a16="http://schemas.microsoft.com/office/drawing/2014/main" val="2135566387"/>
                    </a:ext>
                  </a:extLst>
                </a:gridCol>
                <a:gridCol w="1615861">
                  <a:extLst>
                    <a:ext uri="{9D8B030D-6E8A-4147-A177-3AD203B41FA5}">
                      <a16:colId xmlns:a16="http://schemas.microsoft.com/office/drawing/2014/main" val="3160208075"/>
                    </a:ext>
                  </a:extLst>
                </a:gridCol>
                <a:gridCol w="1741282">
                  <a:extLst>
                    <a:ext uri="{9D8B030D-6E8A-4147-A177-3AD203B41FA5}">
                      <a16:colId xmlns:a16="http://schemas.microsoft.com/office/drawing/2014/main" val="3501499823"/>
                    </a:ext>
                  </a:extLst>
                </a:gridCol>
                <a:gridCol w="1714351">
                  <a:extLst>
                    <a:ext uri="{9D8B030D-6E8A-4147-A177-3AD203B41FA5}">
                      <a16:colId xmlns:a16="http://schemas.microsoft.com/office/drawing/2014/main" val="1132220580"/>
                    </a:ext>
                  </a:extLst>
                </a:gridCol>
                <a:gridCol w="1615861">
                  <a:extLst>
                    <a:ext uri="{9D8B030D-6E8A-4147-A177-3AD203B41FA5}">
                      <a16:colId xmlns:a16="http://schemas.microsoft.com/office/drawing/2014/main" val="3854899988"/>
                    </a:ext>
                  </a:extLst>
                </a:gridCol>
              </a:tblGrid>
              <a:tr h="6674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 h 26 – 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 h 28 – 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 h 29 – 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 h 2 – 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2953138978"/>
                  </a:ext>
                </a:extLst>
              </a:tr>
              <a:tr h="3800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WBC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Neu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Eso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Baso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Lym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Mono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Neu%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Eso%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Baso%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Lym%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Mono%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17.29</a:t>
                      </a:r>
                      <a:endParaRPr lang="en-US" sz="12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4.45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11.40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1.20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25.7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66.0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12.32</a:t>
                      </a:r>
                      <a:endParaRPr lang="en-US" sz="1200" b="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9.94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2.13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80.6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17.3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9.93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8.81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0.02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0.78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7.8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22.88</a:t>
                      </a:r>
                      <a:endParaRPr lang="en-US" sz="12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11.22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0.48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4.65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3.23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49.1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20.3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14.1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1318800103"/>
                  </a:ext>
                </a:extLst>
              </a:tr>
              <a:tr h="20635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RBC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Hgb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Hct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MCV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MCH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MCHC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4.76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38.7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81.2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25.2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4.37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33.1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75.7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24.9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32.9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3.82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10.0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29.2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76.6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26.3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34.3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3.29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8.7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25.2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76.4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26.4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1636263760"/>
                  </a:ext>
                </a:extLst>
              </a:tr>
              <a:tr h="326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15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9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127708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576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72423"/>
              </p:ext>
            </p:extLst>
          </p:nvPr>
        </p:nvGraphicFramePr>
        <p:xfrm>
          <a:off x="827313" y="769257"/>
          <a:ext cx="10827660" cy="4673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532">
                  <a:extLst>
                    <a:ext uri="{9D8B030D-6E8A-4147-A177-3AD203B41FA5}">
                      <a16:colId xmlns:a16="http://schemas.microsoft.com/office/drawing/2014/main" val="3181441149"/>
                    </a:ext>
                  </a:extLst>
                </a:gridCol>
                <a:gridCol w="2165532">
                  <a:extLst>
                    <a:ext uri="{9D8B030D-6E8A-4147-A177-3AD203B41FA5}">
                      <a16:colId xmlns:a16="http://schemas.microsoft.com/office/drawing/2014/main" val="2938086934"/>
                    </a:ext>
                  </a:extLst>
                </a:gridCol>
                <a:gridCol w="2165532">
                  <a:extLst>
                    <a:ext uri="{9D8B030D-6E8A-4147-A177-3AD203B41FA5}">
                      <a16:colId xmlns:a16="http://schemas.microsoft.com/office/drawing/2014/main" val="1869753796"/>
                    </a:ext>
                  </a:extLst>
                </a:gridCol>
                <a:gridCol w="2165532">
                  <a:extLst>
                    <a:ext uri="{9D8B030D-6E8A-4147-A177-3AD203B41FA5}">
                      <a16:colId xmlns:a16="http://schemas.microsoft.com/office/drawing/2014/main" val="2398365915"/>
                    </a:ext>
                  </a:extLst>
                </a:gridCol>
                <a:gridCol w="2165532">
                  <a:extLst>
                    <a:ext uri="{9D8B030D-6E8A-4147-A177-3AD203B41FA5}">
                      <a16:colId xmlns:a16="http://schemas.microsoft.com/office/drawing/2014/main" val="3421345719"/>
                    </a:ext>
                  </a:extLst>
                </a:gridCol>
              </a:tblGrid>
              <a:tr h="53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18 h 26 - 11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 h 26 - 11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 h 27 – 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 h 27 – 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075311"/>
                  </a:ext>
                </a:extLst>
              </a:tr>
              <a:tr h="41400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 +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 +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 ion hóa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 –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Ure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Creatinin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AST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ALT</a:t>
                      </a:r>
                      <a:endParaRPr lang="en-US" sz="18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133.2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6.02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0.99</a:t>
                      </a:r>
                      <a:endParaRPr lang="en-US" sz="18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97.9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4.66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75.34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207.34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67.7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134.6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4.46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0.79</a:t>
                      </a:r>
                      <a:endParaRPr lang="en-US" sz="18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97.9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7.07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64.48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481.00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98.76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132.9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3.38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1.19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98.4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9.00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83.48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6275.66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2976.92</a:t>
                      </a:r>
                      <a:endParaRPr lang="en-US" sz="18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28.1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132.3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3.24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0.90</a:t>
                      </a:r>
                      <a:endParaRPr lang="en-US" sz="18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96.1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10.35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109.37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7571.48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2965.9</a:t>
                      </a:r>
                      <a:endParaRPr lang="en-US" sz="18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58.8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732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22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68777"/>
              </p:ext>
            </p:extLst>
          </p:nvPr>
        </p:nvGraphicFramePr>
        <p:xfrm>
          <a:off x="1" y="0"/>
          <a:ext cx="12191998" cy="6857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246">
                  <a:extLst>
                    <a:ext uri="{9D8B030D-6E8A-4147-A177-3AD203B41FA5}">
                      <a16:colId xmlns:a16="http://schemas.microsoft.com/office/drawing/2014/main" val="227074111"/>
                    </a:ext>
                  </a:extLst>
                </a:gridCol>
                <a:gridCol w="2207787">
                  <a:extLst>
                    <a:ext uri="{9D8B030D-6E8A-4147-A177-3AD203B41FA5}">
                      <a16:colId xmlns:a16="http://schemas.microsoft.com/office/drawing/2014/main" val="4266357533"/>
                    </a:ext>
                  </a:extLst>
                </a:gridCol>
                <a:gridCol w="2035325">
                  <a:extLst>
                    <a:ext uri="{9D8B030D-6E8A-4147-A177-3AD203B41FA5}">
                      <a16:colId xmlns:a16="http://schemas.microsoft.com/office/drawing/2014/main" val="2650928640"/>
                    </a:ext>
                  </a:extLst>
                </a:gridCol>
                <a:gridCol w="2062407">
                  <a:extLst>
                    <a:ext uri="{9D8B030D-6E8A-4147-A177-3AD203B41FA5}">
                      <a16:colId xmlns:a16="http://schemas.microsoft.com/office/drawing/2014/main" val="2189579385"/>
                    </a:ext>
                  </a:extLst>
                </a:gridCol>
                <a:gridCol w="1718908">
                  <a:extLst>
                    <a:ext uri="{9D8B030D-6E8A-4147-A177-3AD203B41FA5}">
                      <a16:colId xmlns:a16="http://schemas.microsoft.com/office/drawing/2014/main" val="889742449"/>
                    </a:ext>
                  </a:extLst>
                </a:gridCol>
                <a:gridCol w="2035325">
                  <a:extLst>
                    <a:ext uri="{9D8B030D-6E8A-4147-A177-3AD203B41FA5}">
                      <a16:colId xmlns:a16="http://schemas.microsoft.com/office/drawing/2014/main" val="3386341575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KHÍ MÁU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16h 26.11.16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22h30 26.11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5h 27.7.16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13h 27.11.16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93618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7.35-7.45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7.074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7.425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7.357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7.34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0430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pCO2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35-45   mmHg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27.3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00310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70-100 mmHg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525.6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517.3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02422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78398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517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HCO3-act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19-25 mmol/L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9.1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39961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BE(B)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-5</a:t>
                      </a:r>
                      <a:r>
                        <a:rPr lang="en-US" sz="24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>
                          <a:effectLst/>
                        </a:rPr>
                        <a:t>+5mmol/L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-20.3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-6.8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-13.5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-9.1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73165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ctCO2(p)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19-29 mmol/L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45663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Hct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28.7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33.9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1240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sO2(est)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90-95 %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70.8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97.2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82033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pO2(A-a)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mmHg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623.1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161.4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176.5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149.6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958619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ctO2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VOL%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66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868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86435"/>
              </p:ext>
            </p:extLst>
          </p:nvPr>
        </p:nvGraphicFramePr>
        <p:xfrm>
          <a:off x="1422400" y="1146626"/>
          <a:ext cx="9419409" cy="4441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768">
                  <a:extLst>
                    <a:ext uri="{9D8B030D-6E8A-4147-A177-3AD203B41FA5}">
                      <a16:colId xmlns:a16="http://schemas.microsoft.com/office/drawing/2014/main" val="449401757"/>
                    </a:ext>
                  </a:extLst>
                </a:gridCol>
                <a:gridCol w="1746045">
                  <a:extLst>
                    <a:ext uri="{9D8B030D-6E8A-4147-A177-3AD203B41FA5}">
                      <a16:colId xmlns:a16="http://schemas.microsoft.com/office/drawing/2014/main" val="2263478283"/>
                    </a:ext>
                  </a:extLst>
                </a:gridCol>
                <a:gridCol w="1864899">
                  <a:extLst>
                    <a:ext uri="{9D8B030D-6E8A-4147-A177-3AD203B41FA5}">
                      <a16:colId xmlns:a16="http://schemas.microsoft.com/office/drawing/2014/main" val="1109254145"/>
                    </a:ext>
                  </a:extLst>
                </a:gridCol>
                <a:gridCol w="1864899">
                  <a:extLst>
                    <a:ext uri="{9D8B030D-6E8A-4147-A177-3AD203B41FA5}">
                      <a16:colId xmlns:a16="http://schemas.microsoft.com/office/drawing/2014/main" val="1882476846"/>
                    </a:ext>
                  </a:extLst>
                </a:gridCol>
                <a:gridCol w="1906798">
                  <a:extLst>
                    <a:ext uri="{9D8B030D-6E8A-4147-A177-3AD203B41FA5}">
                      <a16:colId xmlns:a16="http://schemas.microsoft.com/office/drawing/2014/main" val="1170446929"/>
                    </a:ext>
                  </a:extLst>
                </a:gridCol>
              </a:tblGrid>
              <a:tr h="792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 h 26 – 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 h 28 – 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9h 29 – 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01160"/>
                  </a:ext>
                </a:extLst>
              </a:tr>
              <a:tr h="3649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PTs ( T’=13.2 )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PT%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INR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aPTT ( T’=32 )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aPTT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Fibrinogen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 – Dimer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16.8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63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1.36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48.9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1.55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1.19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33.4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3.28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98.7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3.13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1.32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6.16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18.1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55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1.50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68.4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2.17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Giây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&gt;= 70 %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0.91 – 1.11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Giây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– 4 g/l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 – 0.5 </a:t>
                      </a:r>
                      <a:r>
                        <a:rPr lang="en-US" sz="2400" dirty="0" err="1">
                          <a:effectLst/>
                        </a:rPr>
                        <a:t>ug</a:t>
                      </a:r>
                      <a:r>
                        <a:rPr lang="en-US" sz="2400" dirty="0">
                          <a:effectLst/>
                        </a:rPr>
                        <a:t>/ml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79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78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Sốc</a:t>
            </a:r>
            <a:r>
              <a:rPr lang="en-US" sz="3200" dirty="0"/>
              <a:t> </a:t>
            </a:r>
            <a:r>
              <a:rPr lang="en-US" sz="3200" dirty="0" err="1"/>
              <a:t>nhiễm</a:t>
            </a:r>
            <a:r>
              <a:rPr lang="en-US" sz="3200" dirty="0"/>
              <a:t> </a:t>
            </a:r>
            <a:r>
              <a:rPr lang="en-US" sz="3200" dirty="0" err="1"/>
              <a:t>trùng</a:t>
            </a:r>
            <a:r>
              <a:rPr lang="en-US" sz="3200" dirty="0"/>
              <a:t> – </a:t>
            </a:r>
            <a:r>
              <a:rPr lang="en-US" sz="3200" dirty="0" err="1"/>
              <a:t>nhiễm</a:t>
            </a:r>
            <a:r>
              <a:rPr lang="en-US" sz="3200" dirty="0"/>
              <a:t> </a:t>
            </a:r>
            <a:r>
              <a:rPr lang="en-US" sz="3200" dirty="0" err="1"/>
              <a:t>trùng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– td </a:t>
            </a:r>
            <a:r>
              <a:rPr lang="en-US" sz="3200" dirty="0" err="1"/>
              <a:t>viêm</a:t>
            </a:r>
            <a:r>
              <a:rPr lang="en-US" sz="3200" dirty="0"/>
              <a:t> </a:t>
            </a:r>
            <a:r>
              <a:rPr lang="en-US" sz="3200" dirty="0" err="1"/>
              <a:t>màng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,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chứng</a:t>
            </a:r>
            <a:r>
              <a:rPr lang="en-US" sz="3200" dirty="0"/>
              <a:t> </a:t>
            </a:r>
            <a:r>
              <a:rPr lang="en-US" sz="3200" dirty="0" err="1"/>
              <a:t>rối</a:t>
            </a:r>
            <a:r>
              <a:rPr lang="en-US" sz="3200" dirty="0"/>
              <a:t> </a:t>
            </a:r>
            <a:r>
              <a:rPr lang="en-US" sz="3200" dirty="0" err="1"/>
              <a:t>loạn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: </a:t>
            </a:r>
            <a:r>
              <a:rPr lang="en-US" sz="3200" dirty="0" err="1"/>
              <a:t>thần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, </a:t>
            </a:r>
            <a:r>
              <a:rPr lang="en-US" sz="3200" dirty="0" err="1"/>
              <a:t>hô</a:t>
            </a:r>
            <a:r>
              <a:rPr lang="en-US" sz="3200" dirty="0"/>
              <a:t> </a:t>
            </a:r>
            <a:r>
              <a:rPr lang="en-US" sz="3200" dirty="0" err="1"/>
              <a:t>hấp</a:t>
            </a:r>
            <a:r>
              <a:rPr lang="en-US" sz="3200" dirty="0"/>
              <a:t>,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, </a:t>
            </a:r>
            <a:r>
              <a:rPr lang="en-US" sz="3200" dirty="0" err="1"/>
              <a:t>gan</a:t>
            </a:r>
            <a:r>
              <a:rPr lang="en-US" sz="3200" dirty="0"/>
              <a:t>,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dõi</a:t>
            </a:r>
            <a:r>
              <a:rPr lang="en-US" sz="3200" dirty="0"/>
              <a:t> </a:t>
            </a:r>
            <a:r>
              <a:rPr lang="en-US" sz="3200" dirty="0" err="1"/>
              <a:t>rối</a:t>
            </a:r>
            <a:r>
              <a:rPr lang="en-US" sz="3200" dirty="0"/>
              <a:t> </a:t>
            </a:r>
            <a:r>
              <a:rPr lang="en-US" sz="3200" dirty="0" err="1"/>
              <a:t>loạn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tim</a:t>
            </a:r>
            <a:r>
              <a:rPr lang="en-US" sz="3200" dirty="0"/>
              <a:t> </a:t>
            </a:r>
            <a:r>
              <a:rPr lang="en-US" sz="3200" dirty="0" err="1"/>
              <a:t>mạch</a:t>
            </a:r>
            <a:r>
              <a:rPr lang="en-US" sz="3200" dirty="0"/>
              <a:t>,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thận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2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143" y="2556932"/>
            <a:ext cx="8211454" cy="3318936"/>
          </a:xfrm>
        </p:spPr>
        <p:txBody>
          <a:bodyPr>
            <a:normAutofit/>
          </a:bodyPr>
          <a:lstStyle/>
          <a:p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hô</a:t>
            </a:r>
            <a:r>
              <a:rPr lang="en-US" sz="3200" dirty="0"/>
              <a:t> </a:t>
            </a:r>
            <a:r>
              <a:rPr lang="en-US" sz="3200" dirty="0" err="1"/>
              <a:t>hấp</a:t>
            </a:r>
            <a:endParaRPr lang="en-US" sz="3200" dirty="0"/>
          </a:p>
          <a:p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Vận</a:t>
            </a:r>
            <a:r>
              <a:rPr lang="en-US" sz="3200" dirty="0"/>
              <a:t> </a:t>
            </a:r>
            <a:r>
              <a:rPr lang="en-US" sz="3200" dirty="0" err="1"/>
              <a:t>mạch</a:t>
            </a:r>
            <a:endParaRPr lang="en-US" sz="3200" dirty="0"/>
          </a:p>
          <a:p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nhiễm</a:t>
            </a:r>
            <a:r>
              <a:rPr lang="en-US" sz="3200" dirty="0"/>
              <a:t> </a:t>
            </a:r>
            <a:r>
              <a:rPr lang="en-US" sz="3200" dirty="0" err="1"/>
              <a:t>trùng</a:t>
            </a:r>
            <a:endParaRPr lang="en-US" sz="3200" dirty="0"/>
          </a:p>
          <a:p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rối</a:t>
            </a:r>
            <a:r>
              <a:rPr lang="en-US" sz="3200" dirty="0"/>
              <a:t> </a:t>
            </a:r>
            <a:r>
              <a:rPr lang="en-US" sz="3200" dirty="0" err="1"/>
              <a:t>loạn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endParaRPr lang="en-US" sz="3200" dirty="0"/>
          </a:p>
          <a:p>
            <a:r>
              <a:rPr lang="en-US" sz="3200" dirty="0" err="1"/>
              <a:t>Dinh</a:t>
            </a:r>
            <a:r>
              <a:rPr lang="en-US" sz="3200" dirty="0"/>
              <a:t> </a:t>
            </a:r>
            <a:r>
              <a:rPr lang="en-US" sz="3200" dirty="0" err="1"/>
              <a:t>dưỡng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268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viện</a:t>
            </a:r>
            <a:r>
              <a:rPr lang="en-US" sz="3200" dirty="0"/>
              <a:t> </a:t>
            </a:r>
            <a:r>
              <a:rPr lang="en-US" sz="3200" dirty="0" err="1"/>
              <a:t>bé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thở</a:t>
            </a:r>
            <a:r>
              <a:rPr lang="en-US" sz="3200" dirty="0"/>
              <a:t> </a:t>
            </a:r>
            <a:r>
              <a:rPr lang="en-US" sz="3200" dirty="0" err="1"/>
              <a:t>hước</a:t>
            </a:r>
            <a:r>
              <a:rPr lang="en-US" sz="3200" dirty="0"/>
              <a:t>, SpO2 70%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</a:t>
            </a:r>
            <a:r>
              <a:rPr lang="en-US" sz="3200" dirty="0" err="1"/>
              <a:t>khí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bóp</a:t>
            </a:r>
            <a:r>
              <a:rPr lang="en-US" sz="3200" dirty="0"/>
              <a:t> </a:t>
            </a:r>
            <a:r>
              <a:rPr lang="en-US" sz="3200" dirty="0" err="1"/>
              <a:t>bóng</a:t>
            </a:r>
            <a:r>
              <a:rPr lang="en-US" sz="3200" dirty="0"/>
              <a:t> + oxy</a:t>
            </a:r>
          </a:p>
        </p:txBody>
      </p:sp>
    </p:spTree>
    <p:extLst>
      <p:ext uri="{BB962C8B-B14F-4D97-AF65-F5344CB8AC3E}">
        <p14:creationId xmlns:p14="http://schemas.microsoft.com/office/powerpoint/2010/main" val="362589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endParaRPr lang="en-US" sz="2800" dirty="0"/>
          </a:p>
          <a:p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Latact</a:t>
            </a:r>
            <a:r>
              <a:rPr lang="en-US" sz="2800" dirty="0"/>
              <a:t> ringer 20 ml/kg/15 </a:t>
            </a:r>
            <a:r>
              <a:rPr lang="en-US" sz="2800" dirty="0" err="1"/>
              <a:t>phút</a:t>
            </a:r>
            <a:endParaRPr lang="en-US" sz="2800" dirty="0"/>
          </a:p>
          <a:p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sớm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 err="1"/>
              <a:t>Dopamin</a:t>
            </a:r>
            <a:r>
              <a:rPr lang="en-US" sz="2800" dirty="0"/>
              <a:t> </a:t>
            </a:r>
            <a:r>
              <a:rPr lang="en-US" sz="2800" dirty="0" err="1"/>
              <a:t>liều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5 </a:t>
            </a:r>
            <a:r>
              <a:rPr lang="en-US" sz="2800" dirty="0" err="1"/>
              <a:t>ug</a:t>
            </a:r>
            <a:r>
              <a:rPr lang="en-US" sz="2800" dirty="0"/>
              <a:t>/kg/</a:t>
            </a:r>
            <a:r>
              <a:rPr lang="en-US" sz="2800" dirty="0" err="1"/>
              <a:t>phút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đáp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qua M, HA, CRT, chi </a:t>
            </a:r>
            <a:r>
              <a:rPr lang="en-US" sz="2800" dirty="0" err="1"/>
              <a:t>ấm</a:t>
            </a:r>
            <a:r>
              <a:rPr lang="en-US" sz="2800" dirty="0"/>
              <a:t>,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tiểu</a:t>
            </a:r>
            <a:r>
              <a:rPr lang="en-US" sz="2800" dirty="0"/>
              <a:t>, tri </a:t>
            </a:r>
            <a:r>
              <a:rPr lang="en-US" sz="2800" dirty="0" err="1"/>
              <a:t>giác</a:t>
            </a:r>
            <a:r>
              <a:rPr lang="en-US" sz="2800" dirty="0"/>
              <a:t>,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tưới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&gt;60mmHg </a:t>
            </a:r>
          </a:p>
          <a:p>
            <a:r>
              <a:rPr lang="en-US" sz="2800" dirty="0" err="1"/>
              <a:t>Đặt</a:t>
            </a:r>
            <a:r>
              <a:rPr lang="en-US" sz="2800" dirty="0"/>
              <a:t> CVP, HAĐMXL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nặng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5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LÝ DO NHẬP VIỆN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Sốt</a:t>
            </a:r>
            <a:r>
              <a:rPr lang="en-US" sz="4000" b="1" dirty="0"/>
              <a:t> + co </a:t>
            </a:r>
            <a:r>
              <a:rPr lang="en-US" sz="4000" b="1" dirty="0" err="1"/>
              <a:t>giật</a:t>
            </a:r>
            <a:endParaRPr lang="en-US" sz="4000" b="1" dirty="0"/>
          </a:p>
          <a:p>
            <a:pPr marL="0" indent="0" algn="ctr">
              <a:buNone/>
            </a:pPr>
            <a:r>
              <a:rPr lang="en-US" sz="4000" dirty="0" err="1"/>
              <a:t>bệnh</a:t>
            </a:r>
            <a:r>
              <a:rPr lang="en-US" sz="4000" dirty="0"/>
              <a:t> 2 </a:t>
            </a:r>
            <a:r>
              <a:rPr lang="en-US" sz="4000" dirty="0" err="1"/>
              <a:t>ngày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7492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Bé</a:t>
            </a:r>
            <a:r>
              <a:rPr lang="en-US" sz="2800" dirty="0"/>
              <a:t> 7.8 kg</a:t>
            </a:r>
          </a:p>
          <a:p>
            <a:r>
              <a:rPr lang="en-US" sz="2800" dirty="0"/>
              <a:t>Cefotaxime 0.4 g x 4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r>
              <a:rPr lang="en-US" sz="2800" dirty="0"/>
              <a:t>		14-21 </a:t>
            </a:r>
            <a:r>
              <a:rPr lang="en-US" sz="2800" dirty="0" err="1"/>
              <a:t>ngày</a:t>
            </a:r>
            <a:endParaRPr lang="en-US" sz="2800" dirty="0"/>
          </a:p>
          <a:p>
            <a:r>
              <a:rPr lang="en-US" sz="2800" dirty="0"/>
              <a:t>Gentamycin 0.04 g </a:t>
            </a:r>
            <a:r>
              <a:rPr lang="en-US" sz="2800" dirty="0" err="1"/>
              <a:t>tiêm</a:t>
            </a:r>
            <a:r>
              <a:rPr lang="en-US" sz="2800" dirty="0"/>
              <a:t> </a:t>
            </a:r>
            <a:r>
              <a:rPr lang="en-US" sz="2800" dirty="0" err="1"/>
              <a:t>bắp</a:t>
            </a:r>
            <a:r>
              <a:rPr lang="en-US" sz="2800" dirty="0"/>
              <a:t>					5 </a:t>
            </a:r>
            <a:r>
              <a:rPr lang="en-US" sz="2800" dirty="0" err="1"/>
              <a:t>ngày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5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Toan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: pH &lt; 7.15</a:t>
            </a:r>
          </a:p>
          <a:p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loạn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: </a:t>
            </a:r>
            <a:r>
              <a:rPr lang="en-US" sz="2800" dirty="0" err="1"/>
              <a:t>Canxi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&lt; 1.1 </a:t>
            </a:r>
            <a:r>
              <a:rPr lang="en-US" sz="2800" dirty="0" err="1"/>
              <a:t>mmol</a:t>
            </a:r>
            <a:r>
              <a:rPr lang="en-US" sz="2800" dirty="0"/>
              <a:t>/L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</a:t>
            </a:r>
            <a:r>
              <a:rPr lang="en-US" sz="2800" dirty="0" err="1"/>
              <a:t>canxi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20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49829" y="721406"/>
            <a:ext cx="9601200" cy="1303337"/>
          </a:xfrm>
        </p:spPr>
        <p:txBody>
          <a:bodyPr/>
          <a:lstStyle/>
          <a:p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9829" y="2024743"/>
            <a:ext cx="9601200" cy="3998686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bù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Lactate Ringer, Normal Saline, </a:t>
            </a:r>
            <a:r>
              <a:rPr lang="en-US" sz="2800" dirty="0" err="1"/>
              <a:t>Gelofusin</a:t>
            </a:r>
            <a:endParaRPr lang="en-US" sz="2800" dirty="0"/>
          </a:p>
          <a:p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Dopamin</a:t>
            </a:r>
            <a:r>
              <a:rPr lang="en-US" sz="2800" dirty="0"/>
              <a:t>, Adrenalin, Noradrenalin</a:t>
            </a:r>
          </a:p>
          <a:p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cơn</a:t>
            </a:r>
            <a:r>
              <a:rPr lang="en-US" sz="2800" dirty="0"/>
              <a:t> co </a:t>
            </a:r>
            <a:r>
              <a:rPr lang="en-US" sz="2800" dirty="0" err="1"/>
              <a:t>gồng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an </a:t>
            </a:r>
            <a:r>
              <a:rPr lang="en-US" sz="2800" dirty="0" err="1"/>
              <a:t>thần</a:t>
            </a:r>
            <a:r>
              <a:rPr lang="en-US" sz="2800" dirty="0"/>
              <a:t> Diazepam, Midazolam, </a:t>
            </a:r>
            <a:r>
              <a:rPr lang="en-US" sz="2800" dirty="0" err="1"/>
              <a:t>Phenolbarbital</a:t>
            </a:r>
            <a:r>
              <a:rPr lang="en-US" sz="2800" dirty="0"/>
              <a:t>, </a:t>
            </a:r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hôn</a:t>
            </a:r>
            <a:r>
              <a:rPr lang="en-US" sz="2800" dirty="0"/>
              <a:t> </a:t>
            </a:r>
            <a:r>
              <a:rPr lang="en-US" sz="2800" dirty="0" err="1"/>
              <a:t>mê</a:t>
            </a:r>
            <a:endParaRPr lang="en-US" sz="2800" dirty="0"/>
          </a:p>
          <a:p>
            <a:r>
              <a:rPr lang="en-US" sz="2800" dirty="0"/>
              <a:t>Sau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6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huyết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, </a:t>
            </a:r>
            <a:r>
              <a:rPr lang="en-US" sz="2800" dirty="0" err="1"/>
              <a:t>tiểu</a:t>
            </a:r>
            <a:r>
              <a:rPr lang="en-US" sz="2800" dirty="0"/>
              <a:t> 1200ml, tri </a:t>
            </a:r>
            <a:r>
              <a:rPr lang="en-US" sz="2800" dirty="0" err="1"/>
              <a:t>giác</a:t>
            </a:r>
            <a:r>
              <a:rPr lang="en-US" sz="2800" dirty="0"/>
              <a:t> </a:t>
            </a:r>
            <a:r>
              <a:rPr lang="en-US" sz="2800" dirty="0" err="1"/>
              <a:t>lơ</a:t>
            </a:r>
            <a:r>
              <a:rPr lang="en-US" sz="2800" dirty="0"/>
              <a:t> </a:t>
            </a:r>
            <a:r>
              <a:rPr lang="en-US" sz="2800" dirty="0" err="1"/>
              <a:t>mơ</a:t>
            </a:r>
            <a:r>
              <a:rPr lang="en-US" sz="2800" dirty="0"/>
              <a:t>.</a:t>
            </a:r>
          </a:p>
          <a:p>
            <a:r>
              <a:rPr lang="en-US" sz="2800" dirty="0"/>
              <a:t>Sau 11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bé</a:t>
            </a:r>
            <a:r>
              <a:rPr lang="en-US" sz="2800" dirty="0"/>
              <a:t> </a:t>
            </a:r>
            <a:r>
              <a:rPr lang="en-US" sz="2800" dirty="0" err="1"/>
              <a:t>tỉnh</a:t>
            </a:r>
            <a:r>
              <a:rPr lang="en-US" sz="2800" dirty="0"/>
              <a:t>, </a:t>
            </a:r>
            <a:r>
              <a:rPr lang="en-US" sz="2800" dirty="0" err="1"/>
              <a:t>còn</a:t>
            </a:r>
            <a:r>
              <a:rPr lang="en-US" sz="2800" dirty="0"/>
              <a:t> co </a:t>
            </a:r>
            <a:r>
              <a:rPr lang="en-US" sz="2800" dirty="0" err="1"/>
              <a:t>gồng</a:t>
            </a:r>
            <a:r>
              <a:rPr lang="en-US" sz="2800" dirty="0"/>
              <a:t>, </a:t>
            </a:r>
            <a:r>
              <a:rPr lang="en-US" sz="2800" dirty="0" err="1"/>
              <a:t>huyết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, </a:t>
            </a:r>
            <a:r>
              <a:rPr lang="en-US" sz="2800" dirty="0" err="1"/>
              <a:t>tiểu</a:t>
            </a:r>
            <a:r>
              <a:rPr lang="en-US" sz="2800" dirty="0"/>
              <a:t> 500ml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5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Gần</a:t>
            </a:r>
            <a:r>
              <a:rPr lang="en-US" sz="2800" dirty="0"/>
              <a:t>: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chẩn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,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nặng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loạn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xấu</a:t>
            </a:r>
            <a:endParaRPr lang="en-US" sz="2800" dirty="0"/>
          </a:p>
          <a:p>
            <a:r>
              <a:rPr lang="en-US" sz="2800" dirty="0" err="1"/>
              <a:t>Xa</a:t>
            </a:r>
            <a:r>
              <a:rPr lang="en-US" sz="2800" dirty="0"/>
              <a:t>: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sốc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loạn</a:t>
            </a:r>
            <a:r>
              <a:rPr lang="en-US" sz="2800" dirty="0"/>
              <a:t> </a:t>
            </a:r>
            <a:r>
              <a:rPr lang="en-US" sz="2800" dirty="0" err="1"/>
              <a:t>thần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, </a:t>
            </a:r>
            <a:r>
              <a:rPr lang="en-US" sz="2800" dirty="0" err="1"/>
              <a:t>nghĩ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di </a:t>
            </a:r>
            <a:r>
              <a:rPr lang="en-US" sz="2800" dirty="0" err="1"/>
              <a:t>chứng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ết quả hình ảnh cho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548139"/>
            <a:ext cx="11249025" cy="59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92734"/>
            <a:ext cx="9601196" cy="1303867"/>
          </a:xfrm>
        </p:spPr>
        <p:txBody>
          <a:bodyPr/>
          <a:lstStyle/>
          <a:p>
            <a:r>
              <a:rPr lang="en-US" dirty="0"/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70468"/>
            <a:ext cx="9601196" cy="390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r>
              <a:rPr lang="en-US" dirty="0"/>
              <a:t>N1: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ho,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mủ</a:t>
            </a:r>
            <a:r>
              <a:rPr lang="en-US" dirty="0"/>
              <a:t> tai,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bú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.</a:t>
            </a:r>
          </a:p>
          <a:p>
            <a:r>
              <a:rPr lang="en-US" dirty="0"/>
              <a:t>N2: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trưa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bú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,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co </a:t>
            </a:r>
            <a:r>
              <a:rPr lang="en-US" dirty="0" err="1"/>
              <a:t>giật</a:t>
            </a:r>
            <a:r>
              <a:rPr lang="en-US" dirty="0"/>
              <a:t> 2 </a:t>
            </a:r>
            <a:r>
              <a:rPr lang="en-US" dirty="0" err="1"/>
              <a:t>tay</a:t>
            </a:r>
            <a:r>
              <a:rPr lang="en-US" dirty="0"/>
              <a:t> 2 </a:t>
            </a:r>
            <a:r>
              <a:rPr lang="en-US" dirty="0" err="1"/>
              <a:t>chân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10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lơ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lay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Q6,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39</a:t>
            </a:r>
            <a:r>
              <a:rPr lang="en-US" baseline="30000" dirty="0"/>
              <a:t>o</a:t>
            </a:r>
            <a:r>
              <a:rPr lang="en-US" dirty="0"/>
              <a:t>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72316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Q6:</a:t>
            </a:r>
          </a:p>
          <a:p>
            <a:r>
              <a:rPr lang="en-US" dirty="0" err="1"/>
              <a:t>Khám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2, 4, 6,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</a:p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 </a:t>
            </a: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co </a:t>
            </a:r>
            <a:r>
              <a:rPr lang="en-US" dirty="0" err="1"/>
              <a:t>giật</a:t>
            </a:r>
            <a:r>
              <a:rPr lang="en-US" dirty="0"/>
              <a:t> </a:t>
            </a:r>
            <a:r>
              <a:rPr lang="en-US" dirty="0" err="1"/>
              <a:t>nặng</a:t>
            </a: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 Diazepam, Paracetamol, </a:t>
            </a:r>
            <a:r>
              <a:rPr lang="en-US" dirty="0" err="1"/>
              <a:t>lau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8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130" y="736140"/>
            <a:ext cx="9002332" cy="55430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NĐ1: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giật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thân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trời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180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HA: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NT: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NĐ: 37</a:t>
            </a:r>
            <a:r>
              <a:rPr lang="en-US" sz="28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Sp02: 70% 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 7,8 Kg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CRT=3s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nhẹ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nổi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bông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Thóp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phẳng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4mm,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xạ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loét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miệng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9273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IV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96603"/>
            <a:ext cx="9601196" cy="7617853"/>
          </a:xfr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err="1"/>
              <a:t>Bản</a:t>
            </a:r>
            <a:r>
              <a:rPr lang="en-US" sz="3000" b="1" dirty="0"/>
              <a:t> </a:t>
            </a:r>
            <a:r>
              <a:rPr lang="en-US" sz="3000" b="1" dirty="0" err="1"/>
              <a:t>thân</a:t>
            </a:r>
            <a:r>
              <a:rPr lang="en-US" sz="3000" b="1" dirty="0"/>
              <a:t>:</a:t>
            </a:r>
          </a:p>
          <a:p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nhập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4 </a:t>
            </a:r>
            <a:r>
              <a:rPr lang="en-US" sz="3000" dirty="0" err="1"/>
              <a:t>ngày</a:t>
            </a:r>
            <a:r>
              <a:rPr lang="en-US" sz="3000" dirty="0"/>
              <a:t> </a:t>
            </a:r>
            <a:r>
              <a:rPr lang="en-US" sz="3000" dirty="0" err="1"/>
              <a:t>bé</a:t>
            </a:r>
            <a:r>
              <a:rPr lang="en-US" sz="3000" dirty="0"/>
              <a:t> </a:t>
            </a:r>
            <a:r>
              <a:rPr lang="en-US" sz="3000" dirty="0" err="1"/>
              <a:t>té</a:t>
            </a:r>
            <a:r>
              <a:rPr lang="en-US" sz="3000" dirty="0"/>
              <a:t> </a:t>
            </a:r>
            <a:r>
              <a:rPr lang="en-US" sz="3000" dirty="0" err="1"/>
              <a:t>võng</a:t>
            </a:r>
            <a:r>
              <a:rPr lang="en-US" sz="3000" dirty="0"/>
              <a:t> </a:t>
            </a:r>
            <a:r>
              <a:rPr lang="en-US" sz="3000" dirty="0" err="1"/>
              <a:t>thấp</a:t>
            </a:r>
            <a:r>
              <a:rPr lang="en-US" sz="3000" dirty="0"/>
              <a:t>, </a:t>
            </a:r>
            <a:r>
              <a:rPr lang="en-US" sz="3000" dirty="0" err="1"/>
              <a:t>đập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vùng</a:t>
            </a:r>
            <a:r>
              <a:rPr lang="en-US" sz="3000" dirty="0"/>
              <a:t> </a:t>
            </a:r>
            <a:r>
              <a:rPr lang="en-US" sz="3000" dirty="0" err="1"/>
              <a:t>chẩm</a:t>
            </a:r>
            <a:r>
              <a:rPr lang="en-US" sz="3000" dirty="0"/>
              <a:t> </a:t>
            </a:r>
            <a:r>
              <a:rPr lang="en-US" sz="3000" dirty="0" err="1"/>
              <a:t>xuống</a:t>
            </a:r>
            <a:r>
              <a:rPr lang="en-US" sz="3000" dirty="0"/>
              <a:t> </a:t>
            </a:r>
            <a:r>
              <a:rPr lang="en-US" sz="3000" dirty="0" err="1"/>
              <a:t>nền</a:t>
            </a:r>
            <a:r>
              <a:rPr lang="en-US" sz="3000" dirty="0"/>
              <a:t>,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bé</a:t>
            </a:r>
            <a:r>
              <a:rPr lang="en-US" sz="3000" dirty="0"/>
              <a:t> </a:t>
            </a:r>
            <a:r>
              <a:rPr lang="en-US" sz="3000" dirty="0" err="1"/>
              <a:t>khỏe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 </a:t>
            </a:r>
            <a:r>
              <a:rPr lang="en-US" sz="3000" dirty="0" err="1"/>
              <a:t>lạ</a:t>
            </a:r>
            <a:endParaRPr lang="en-US" sz="3000" dirty="0"/>
          </a:p>
          <a:p>
            <a:r>
              <a:rPr lang="en-US" sz="3000" dirty="0"/>
              <a:t>Con 1/1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, 36 </a:t>
            </a:r>
            <a:r>
              <a:rPr lang="en-US" sz="3000" dirty="0" err="1"/>
              <a:t>tuần</a:t>
            </a:r>
            <a:r>
              <a:rPr lang="en-US" sz="3000" dirty="0"/>
              <a:t> 3 </a:t>
            </a:r>
            <a:r>
              <a:rPr lang="en-US" sz="3000" dirty="0" err="1"/>
              <a:t>ngày</a:t>
            </a:r>
            <a:r>
              <a:rPr lang="en-US" sz="3000" dirty="0"/>
              <a:t>, </a:t>
            </a:r>
            <a:r>
              <a:rPr lang="en-US" sz="3000" dirty="0" err="1"/>
              <a:t>cân</a:t>
            </a:r>
            <a:r>
              <a:rPr lang="en-US" sz="3000" dirty="0"/>
              <a:t> </a:t>
            </a:r>
            <a:r>
              <a:rPr lang="en-US" sz="3000" dirty="0" err="1"/>
              <a:t>nặng</a:t>
            </a:r>
            <a:r>
              <a:rPr lang="en-US" sz="3000" dirty="0"/>
              <a:t> </a:t>
            </a:r>
            <a:r>
              <a:rPr lang="en-US" sz="3000" dirty="0" err="1"/>
              <a:t>lúc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2.4 Kg, </a:t>
            </a:r>
            <a:r>
              <a:rPr lang="en-US" sz="3000" dirty="0" err="1"/>
              <a:t>khóc</a:t>
            </a:r>
            <a:r>
              <a:rPr lang="en-US" sz="3000" dirty="0"/>
              <a:t> </a:t>
            </a:r>
            <a:r>
              <a:rPr lang="en-US" sz="3000" dirty="0" err="1"/>
              <a:t>ngay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,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tiêu</a:t>
            </a:r>
            <a:r>
              <a:rPr lang="en-US" sz="3000" dirty="0"/>
              <a:t>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su</a:t>
            </a:r>
            <a:r>
              <a:rPr lang="en-US" sz="3000" dirty="0"/>
              <a:t> 1 </a:t>
            </a:r>
            <a:r>
              <a:rPr lang="en-US" sz="3000" dirty="0" err="1"/>
              <a:t>ngày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. </a:t>
            </a:r>
            <a:r>
              <a:rPr lang="en-US" sz="3000" dirty="0" err="1"/>
              <a:t>Quá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khám</a:t>
            </a:r>
            <a:r>
              <a:rPr lang="en-US" sz="3000" dirty="0"/>
              <a:t> </a:t>
            </a:r>
            <a:r>
              <a:rPr lang="en-US" sz="3000" dirty="0" err="1"/>
              <a:t>thai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đẻ</a:t>
            </a:r>
            <a:r>
              <a:rPr lang="en-US" sz="3000" dirty="0"/>
              <a:t> </a:t>
            </a:r>
            <a:r>
              <a:rPr lang="en-US" sz="3000" dirty="0" err="1"/>
              <a:t>bình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endParaRPr lang="en-US" sz="3000" dirty="0"/>
          </a:p>
          <a:p>
            <a:r>
              <a:rPr lang="en-US" sz="3000" dirty="0" err="1"/>
              <a:t>Vàng</a:t>
            </a:r>
            <a:r>
              <a:rPr lang="en-US" sz="3000" dirty="0"/>
              <a:t> da </a:t>
            </a:r>
            <a:r>
              <a:rPr lang="en-US" sz="3000" dirty="0" err="1"/>
              <a:t>sơ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điều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chiếu</a:t>
            </a:r>
            <a:r>
              <a:rPr lang="en-US" sz="3000" dirty="0"/>
              <a:t> </a:t>
            </a:r>
            <a:r>
              <a:rPr lang="en-US" sz="3000" dirty="0" err="1"/>
              <a:t>đèn</a:t>
            </a:r>
            <a:r>
              <a:rPr lang="en-US" sz="3000" dirty="0"/>
              <a:t> 1 </a:t>
            </a:r>
            <a:r>
              <a:rPr lang="en-US" sz="3000" dirty="0" err="1"/>
              <a:t>tuần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BV </a:t>
            </a:r>
            <a:r>
              <a:rPr lang="en-US" sz="3000" dirty="0" err="1"/>
              <a:t>Hùng</a:t>
            </a:r>
            <a:r>
              <a:rPr lang="en-US" sz="3000" dirty="0"/>
              <a:t> </a:t>
            </a:r>
            <a:r>
              <a:rPr lang="en-US" sz="3000" dirty="0" err="1"/>
              <a:t>Vương</a:t>
            </a:r>
            <a:endParaRPr lang="en-US" sz="3000" dirty="0"/>
          </a:p>
          <a:p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dirty="0" err="1"/>
              <a:t>điều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ghẻ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</a:t>
            </a:r>
            <a:r>
              <a:rPr lang="en-US" sz="3000" dirty="0" err="1"/>
              <a:t>bv</a:t>
            </a:r>
            <a:r>
              <a:rPr lang="en-US" sz="3000" dirty="0"/>
              <a:t> Da </a:t>
            </a:r>
            <a:r>
              <a:rPr lang="en-US" sz="3000" dirty="0" err="1"/>
              <a:t>Liễu</a:t>
            </a:r>
            <a:endParaRPr lang="en-US" sz="3000" dirty="0"/>
          </a:p>
          <a:p>
            <a:r>
              <a:rPr lang="en-US" sz="3000" dirty="0" err="1"/>
              <a:t>Bú</a:t>
            </a:r>
            <a:r>
              <a:rPr lang="en-US" sz="3000" dirty="0"/>
              <a:t> </a:t>
            </a:r>
            <a:r>
              <a:rPr lang="en-US" sz="3000" dirty="0" err="1"/>
              <a:t>sữa</a:t>
            </a:r>
            <a:r>
              <a:rPr lang="en-US" sz="3000" dirty="0"/>
              <a:t> </a:t>
            </a:r>
            <a:r>
              <a:rPr lang="en-US" sz="3000" dirty="0" err="1"/>
              <a:t>mẹ</a:t>
            </a:r>
            <a:r>
              <a:rPr lang="en-US" sz="3000" dirty="0"/>
              <a:t> </a:t>
            </a:r>
            <a:r>
              <a:rPr lang="en-US" sz="3000" dirty="0" err="1"/>
              <a:t>hoàn</a:t>
            </a:r>
            <a:r>
              <a:rPr lang="en-US" sz="3000" dirty="0"/>
              <a:t> </a:t>
            </a:r>
            <a:r>
              <a:rPr lang="en-US" sz="3000" dirty="0" err="1"/>
              <a:t>toàn</a:t>
            </a:r>
            <a:endParaRPr lang="en-US" sz="3000" dirty="0"/>
          </a:p>
          <a:p>
            <a:r>
              <a:rPr lang="en-US" sz="3000" dirty="0" err="1"/>
              <a:t>Chủng</a:t>
            </a:r>
            <a:r>
              <a:rPr lang="en-US" sz="3000" dirty="0"/>
              <a:t> </a:t>
            </a:r>
            <a:r>
              <a:rPr lang="en-US" sz="3000" dirty="0" err="1"/>
              <a:t>ngừa</a:t>
            </a:r>
            <a:r>
              <a:rPr lang="en-US" sz="3000" dirty="0"/>
              <a:t>: </a:t>
            </a:r>
            <a:r>
              <a:rPr lang="en-US" sz="3000" dirty="0" err="1"/>
              <a:t>lao</a:t>
            </a:r>
            <a:r>
              <a:rPr lang="en-US" sz="3000" dirty="0"/>
              <a:t>, </a:t>
            </a:r>
            <a:r>
              <a:rPr lang="en-US" sz="3000" dirty="0" err="1"/>
              <a:t>bại</a:t>
            </a:r>
            <a:r>
              <a:rPr lang="en-US" sz="3000" dirty="0"/>
              <a:t> </a:t>
            </a:r>
            <a:r>
              <a:rPr lang="en-US" sz="3000" dirty="0" err="1"/>
              <a:t>liệt</a:t>
            </a:r>
            <a:r>
              <a:rPr lang="en-US" sz="3000" dirty="0"/>
              <a:t>, </a:t>
            </a:r>
            <a:r>
              <a:rPr lang="en-US" sz="3000" dirty="0" err="1"/>
              <a:t>uốn</a:t>
            </a:r>
            <a:r>
              <a:rPr lang="en-US" sz="3000" dirty="0"/>
              <a:t> </a:t>
            </a:r>
            <a:r>
              <a:rPr lang="en-US" sz="3000" dirty="0" err="1"/>
              <a:t>ván</a:t>
            </a:r>
            <a:r>
              <a:rPr lang="en-US" sz="3000" dirty="0"/>
              <a:t>, ho </a:t>
            </a:r>
            <a:r>
              <a:rPr lang="en-US" sz="3000" dirty="0" err="1"/>
              <a:t>gà</a:t>
            </a:r>
            <a:r>
              <a:rPr lang="en-US" sz="3000" dirty="0"/>
              <a:t>, </a:t>
            </a:r>
            <a:r>
              <a:rPr lang="en-US" sz="3000" dirty="0" err="1"/>
              <a:t>bạch</a:t>
            </a:r>
            <a:r>
              <a:rPr lang="en-US" sz="3000" dirty="0"/>
              <a:t> </a:t>
            </a:r>
            <a:r>
              <a:rPr lang="en-US" sz="3000" dirty="0" err="1"/>
              <a:t>hầu</a:t>
            </a:r>
            <a:r>
              <a:rPr lang="en-US" sz="3000" dirty="0"/>
              <a:t>, </a:t>
            </a:r>
            <a:r>
              <a:rPr lang="en-US" sz="3000" dirty="0" err="1"/>
              <a:t>viêm</a:t>
            </a:r>
            <a:r>
              <a:rPr lang="en-US" sz="3000" dirty="0"/>
              <a:t> </a:t>
            </a:r>
            <a:r>
              <a:rPr lang="en-US" sz="3000" dirty="0" err="1"/>
              <a:t>gan</a:t>
            </a:r>
            <a:r>
              <a:rPr lang="en-US" sz="3000" dirty="0"/>
              <a:t> B</a:t>
            </a:r>
          </a:p>
          <a:p>
            <a:r>
              <a:rPr lang="en-US" sz="3000" dirty="0" err="1"/>
              <a:t>Dị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: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ghi</a:t>
            </a:r>
            <a:r>
              <a:rPr lang="en-US" sz="3000" dirty="0"/>
              <a:t> </a:t>
            </a:r>
            <a:r>
              <a:rPr lang="en-US" sz="3000" dirty="0" err="1"/>
              <a:t>nhận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căn</a:t>
            </a:r>
            <a:r>
              <a:rPr lang="en-US" sz="3000" dirty="0"/>
              <a:t> </a:t>
            </a:r>
            <a:r>
              <a:rPr lang="en-US" sz="3000" dirty="0" err="1"/>
              <a:t>dị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thuốc</a:t>
            </a:r>
            <a:endParaRPr lang="en-US" sz="3000" dirty="0"/>
          </a:p>
          <a:p>
            <a:r>
              <a:rPr lang="en-US" sz="3000" dirty="0" err="1"/>
              <a:t>Tâm</a:t>
            </a:r>
            <a:r>
              <a:rPr lang="en-US" sz="3000" dirty="0"/>
              <a:t> </a:t>
            </a:r>
            <a:r>
              <a:rPr lang="en-US" sz="3000" dirty="0" err="1"/>
              <a:t>thần</a:t>
            </a:r>
            <a:r>
              <a:rPr lang="en-US" sz="3000" dirty="0"/>
              <a:t> </a:t>
            </a:r>
            <a:r>
              <a:rPr lang="en-US" sz="3000" dirty="0" err="1"/>
              <a:t>vận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: </a:t>
            </a:r>
            <a:r>
              <a:rPr lang="en-US" sz="3000" dirty="0" err="1"/>
              <a:t>nói</a:t>
            </a:r>
            <a:r>
              <a:rPr lang="en-US" sz="3000" dirty="0"/>
              <a:t> </a:t>
            </a:r>
            <a:r>
              <a:rPr lang="en-US" sz="3000" dirty="0" err="1"/>
              <a:t>bập</a:t>
            </a:r>
            <a:r>
              <a:rPr lang="en-US" sz="3000" dirty="0"/>
              <a:t> </a:t>
            </a:r>
            <a:r>
              <a:rPr lang="en-US" sz="3000" dirty="0" err="1"/>
              <a:t>bẹ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84167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9273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IV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92" y="-4256463"/>
            <a:ext cx="9601196" cy="7617853"/>
          </a:xfr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err="1"/>
              <a:t>Bản</a:t>
            </a:r>
            <a:r>
              <a:rPr lang="en-US" sz="3000" b="1" dirty="0"/>
              <a:t> </a:t>
            </a:r>
            <a:r>
              <a:rPr lang="en-US" sz="3000" b="1" dirty="0" err="1"/>
              <a:t>thân</a:t>
            </a:r>
            <a:r>
              <a:rPr lang="en-US" sz="3000" b="1" dirty="0"/>
              <a:t>:</a:t>
            </a:r>
          </a:p>
          <a:p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nhập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4 </a:t>
            </a:r>
            <a:r>
              <a:rPr lang="en-US" sz="3000" dirty="0" err="1"/>
              <a:t>ngày</a:t>
            </a:r>
            <a:r>
              <a:rPr lang="en-US" sz="3000" dirty="0"/>
              <a:t> </a:t>
            </a:r>
            <a:r>
              <a:rPr lang="en-US" sz="3000" dirty="0" err="1"/>
              <a:t>bé</a:t>
            </a:r>
            <a:r>
              <a:rPr lang="en-US" sz="3000" dirty="0"/>
              <a:t> </a:t>
            </a:r>
            <a:r>
              <a:rPr lang="en-US" sz="3000" dirty="0" err="1"/>
              <a:t>té</a:t>
            </a:r>
            <a:r>
              <a:rPr lang="en-US" sz="3000" dirty="0"/>
              <a:t> </a:t>
            </a:r>
            <a:r>
              <a:rPr lang="en-US" sz="3000" dirty="0" err="1"/>
              <a:t>võng</a:t>
            </a:r>
            <a:r>
              <a:rPr lang="en-US" sz="3000" dirty="0"/>
              <a:t> </a:t>
            </a:r>
            <a:r>
              <a:rPr lang="en-US" sz="3000" dirty="0" err="1"/>
              <a:t>thấp</a:t>
            </a:r>
            <a:r>
              <a:rPr lang="en-US" sz="3000" dirty="0"/>
              <a:t>, </a:t>
            </a:r>
            <a:r>
              <a:rPr lang="en-US" sz="3000" dirty="0" err="1"/>
              <a:t>đập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vùng</a:t>
            </a:r>
            <a:r>
              <a:rPr lang="en-US" sz="3000" dirty="0"/>
              <a:t> </a:t>
            </a:r>
            <a:r>
              <a:rPr lang="en-US" sz="3000" dirty="0" err="1"/>
              <a:t>chẩm</a:t>
            </a:r>
            <a:r>
              <a:rPr lang="en-US" sz="3000" dirty="0"/>
              <a:t> </a:t>
            </a:r>
            <a:r>
              <a:rPr lang="en-US" sz="3000" dirty="0" err="1"/>
              <a:t>xuống</a:t>
            </a:r>
            <a:r>
              <a:rPr lang="en-US" sz="3000" dirty="0"/>
              <a:t> </a:t>
            </a:r>
            <a:r>
              <a:rPr lang="en-US" sz="3000" dirty="0" err="1"/>
              <a:t>nền</a:t>
            </a:r>
            <a:r>
              <a:rPr lang="en-US" sz="3000" dirty="0"/>
              <a:t>,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bé</a:t>
            </a:r>
            <a:r>
              <a:rPr lang="en-US" sz="3000" dirty="0"/>
              <a:t> </a:t>
            </a:r>
            <a:r>
              <a:rPr lang="en-US" sz="3000" dirty="0" err="1"/>
              <a:t>khỏe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 </a:t>
            </a:r>
            <a:r>
              <a:rPr lang="en-US" sz="3000" dirty="0" err="1"/>
              <a:t>lạ</a:t>
            </a:r>
            <a:endParaRPr lang="en-US" sz="3000" dirty="0"/>
          </a:p>
          <a:p>
            <a:r>
              <a:rPr lang="en-US" sz="3000" dirty="0"/>
              <a:t>Con 1/1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, 36 </a:t>
            </a:r>
            <a:r>
              <a:rPr lang="en-US" sz="3000" dirty="0" err="1"/>
              <a:t>tuần</a:t>
            </a:r>
            <a:r>
              <a:rPr lang="en-US" sz="3000" dirty="0"/>
              <a:t> 3 </a:t>
            </a:r>
            <a:r>
              <a:rPr lang="en-US" sz="3000" dirty="0" err="1"/>
              <a:t>ngày</a:t>
            </a:r>
            <a:r>
              <a:rPr lang="en-US" sz="3000" dirty="0"/>
              <a:t>, </a:t>
            </a:r>
            <a:r>
              <a:rPr lang="en-US" sz="3000" dirty="0" err="1"/>
              <a:t>cân</a:t>
            </a:r>
            <a:r>
              <a:rPr lang="en-US" sz="3000" dirty="0"/>
              <a:t> </a:t>
            </a:r>
            <a:r>
              <a:rPr lang="en-US" sz="3000" dirty="0" err="1"/>
              <a:t>nặng</a:t>
            </a:r>
            <a:r>
              <a:rPr lang="en-US" sz="3000" dirty="0"/>
              <a:t> </a:t>
            </a:r>
            <a:r>
              <a:rPr lang="en-US" sz="3000" dirty="0" err="1"/>
              <a:t>lúc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2.4 Kg, </a:t>
            </a:r>
            <a:r>
              <a:rPr lang="en-US" sz="3000" dirty="0" err="1"/>
              <a:t>khóc</a:t>
            </a:r>
            <a:r>
              <a:rPr lang="en-US" sz="3000" dirty="0"/>
              <a:t> </a:t>
            </a:r>
            <a:r>
              <a:rPr lang="en-US" sz="3000" dirty="0" err="1"/>
              <a:t>ngay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,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tiêu</a:t>
            </a:r>
            <a:r>
              <a:rPr lang="en-US" sz="3000" dirty="0"/>
              <a:t>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su</a:t>
            </a:r>
            <a:r>
              <a:rPr lang="en-US" sz="3000" dirty="0"/>
              <a:t> 1 </a:t>
            </a:r>
            <a:r>
              <a:rPr lang="en-US" sz="3000" dirty="0" err="1"/>
              <a:t>ngày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. </a:t>
            </a:r>
            <a:r>
              <a:rPr lang="en-US" sz="3000" dirty="0" err="1"/>
              <a:t>Quá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khám</a:t>
            </a:r>
            <a:r>
              <a:rPr lang="en-US" sz="3000" dirty="0"/>
              <a:t> </a:t>
            </a:r>
            <a:r>
              <a:rPr lang="en-US" sz="3000" dirty="0" err="1"/>
              <a:t>thai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đẻ</a:t>
            </a:r>
            <a:r>
              <a:rPr lang="en-US" sz="3000" dirty="0"/>
              <a:t> </a:t>
            </a:r>
            <a:r>
              <a:rPr lang="en-US" sz="3000" dirty="0" err="1"/>
              <a:t>bình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endParaRPr lang="en-US" sz="3000" dirty="0"/>
          </a:p>
          <a:p>
            <a:r>
              <a:rPr lang="en-US" sz="3000" dirty="0" err="1"/>
              <a:t>Vàng</a:t>
            </a:r>
            <a:r>
              <a:rPr lang="en-US" sz="3000" dirty="0"/>
              <a:t> da </a:t>
            </a:r>
            <a:r>
              <a:rPr lang="en-US" sz="3000" dirty="0" err="1"/>
              <a:t>sơ</a:t>
            </a:r>
            <a:r>
              <a:rPr lang="en-US" sz="3000" dirty="0"/>
              <a:t>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điều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chiếu</a:t>
            </a:r>
            <a:r>
              <a:rPr lang="en-US" sz="3000" dirty="0"/>
              <a:t> </a:t>
            </a:r>
            <a:r>
              <a:rPr lang="en-US" sz="3000" dirty="0" err="1"/>
              <a:t>đèn</a:t>
            </a:r>
            <a:r>
              <a:rPr lang="en-US" sz="3000" dirty="0"/>
              <a:t> 1 </a:t>
            </a:r>
            <a:r>
              <a:rPr lang="en-US" sz="3000" dirty="0" err="1"/>
              <a:t>tuần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BV </a:t>
            </a:r>
            <a:r>
              <a:rPr lang="en-US" sz="3000" dirty="0" err="1"/>
              <a:t>Hùng</a:t>
            </a:r>
            <a:r>
              <a:rPr lang="en-US" sz="3000" dirty="0"/>
              <a:t> </a:t>
            </a:r>
            <a:r>
              <a:rPr lang="en-US" sz="3000" dirty="0" err="1"/>
              <a:t>Vương</a:t>
            </a:r>
            <a:endParaRPr lang="en-US" sz="3000" dirty="0"/>
          </a:p>
          <a:p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dirty="0" err="1"/>
              <a:t>điều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ghẻ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</a:t>
            </a:r>
            <a:r>
              <a:rPr lang="en-US" sz="3000" dirty="0" err="1"/>
              <a:t>bv</a:t>
            </a:r>
            <a:r>
              <a:rPr lang="en-US" sz="3000" dirty="0"/>
              <a:t> Da </a:t>
            </a:r>
            <a:r>
              <a:rPr lang="en-US" sz="3000" dirty="0" err="1"/>
              <a:t>Liễu</a:t>
            </a:r>
            <a:endParaRPr lang="en-US" sz="3000" dirty="0"/>
          </a:p>
          <a:p>
            <a:r>
              <a:rPr lang="en-US" sz="3000" dirty="0" err="1"/>
              <a:t>Bú</a:t>
            </a:r>
            <a:r>
              <a:rPr lang="en-US" sz="3000" dirty="0"/>
              <a:t> </a:t>
            </a:r>
            <a:r>
              <a:rPr lang="en-US" sz="3000" dirty="0" err="1"/>
              <a:t>sữa</a:t>
            </a:r>
            <a:r>
              <a:rPr lang="en-US" sz="3000" dirty="0"/>
              <a:t> </a:t>
            </a:r>
            <a:r>
              <a:rPr lang="en-US" sz="3000" dirty="0" err="1"/>
              <a:t>mẹ</a:t>
            </a:r>
            <a:r>
              <a:rPr lang="en-US" sz="3000" dirty="0"/>
              <a:t> </a:t>
            </a:r>
            <a:r>
              <a:rPr lang="en-US" sz="3000" dirty="0" err="1"/>
              <a:t>hoàn</a:t>
            </a:r>
            <a:r>
              <a:rPr lang="en-US" sz="3000" dirty="0"/>
              <a:t> </a:t>
            </a:r>
            <a:r>
              <a:rPr lang="en-US" sz="3000" dirty="0" err="1"/>
              <a:t>toàn</a:t>
            </a:r>
            <a:endParaRPr lang="en-US" sz="3000" dirty="0"/>
          </a:p>
          <a:p>
            <a:r>
              <a:rPr lang="en-US" sz="3000" dirty="0" err="1"/>
              <a:t>Chủng</a:t>
            </a:r>
            <a:r>
              <a:rPr lang="en-US" sz="3000" dirty="0"/>
              <a:t> </a:t>
            </a:r>
            <a:r>
              <a:rPr lang="en-US" sz="3000" dirty="0" err="1"/>
              <a:t>ngừa</a:t>
            </a:r>
            <a:r>
              <a:rPr lang="en-US" sz="3000" dirty="0"/>
              <a:t>: </a:t>
            </a:r>
            <a:r>
              <a:rPr lang="en-US" sz="3000" dirty="0" err="1"/>
              <a:t>lao</a:t>
            </a:r>
            <a:r>
              <a:rPr lang="en-US" sz="3000" dirty="0"/>
              <a:t>, </a:t>
            </a:r>
            <a:r>
              <a:rPr lang="en-US" sz="3000" dirty="0" err="1"/>
              <a:t>bại</a:t>
            </a:r>
            <a:r>
              <a:rPr lang="en-US" sz="3000" dirty="0"/>
              <a:t> </a:t>
            </a:r>
            <a:r>
              <a:rPr lang="en-US" sz="3000" dirty="0" err="1"/>
              <a:t>liệt</a:t>
            </a:r>
            <a:r>
              <a:rPr lang="en-US" sz="3000" dirty="0"/>
              <a:t>, </a:t>
            </a:r>
            <a:r>
              <a:rPr lang="en-US" sz="3000" dirty="0" err="1"/>
              <a:t>uốn</a:t>
            </a:r>
            <a:r>
              <a:rPr lang="en-US" sz="3000" dirty="0"/>
              <a:t> </a:t>
            </a:r>
            <a:r>
              <a:rPr lang="en-US" sz="3000" dirty="0" err="1"/>
              <a:t>ván</a:t>
            </a:r>
            <a:r>
              <a:rPr lang="en-US" sz="3000" dirty="0"/>
              <a:t>, ho </a:t>
            </a:r>
            <a:r>
              <a:rPr lang="en-US" sz="3000" dirty="0" err="1"/>
              <a:t>gà</a:t>
            </a:r>
            <a:r>
              <a:rPr lang="en-US" sz="3000" dirty="0"/>
              <a:t>, </a:t>
            </a:r>
            <a:r>
              <a:rPr lang="en-US" sz="3000" dirty="0" err="1"/>
              <a:t>bạch</a:t>
            </a:r>
            <a:r>
              <a:rPr lang="en-US" sz="3000" dirty="0"/>
              <a:t> </a:t>
            </a:r>
            <a:r>
              <a:rPr lang="en-US" sz="3000" dirty="0" err="1"/>
              <a:t>hầu</a:t>
            </a:r>
            <a:r>
              <a:rPr lang="en-US" sz="3000" dirty="0"/>
              <a:t>, </a:t>
            </a:r>
            <a:r>
              <a:rPr lang="en-US" sz="3000" dirty="0" err="1"/>
              <a:t>viêm</a:t>
            </a:r>
            <a:r>
              <a:rPr lang="en-US" sz="3000" dirty="0"/>
              <a:t> </a:t>
            </a:r>
            <a:r>
              <a:rPr lang="en-US" sz="3000" dirty="0" err="1"/>
              <a:t>gan</a:t>
            </a:r>
            <a:r>
              <a:rPr lang="en-US" sz="3000" dirty="0"/>
              <a:t> B</a:t>
            </a:r>
          </a:p>
          <a:p>
            <a:r>
              <a:rPr lang="en-US" sz="3000" dirty="0" err="1"/>
              <a:t>Dị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: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ghi</a:t>
            </a:r>
            <a:r>
              <a:rPr lang="en-US" sz="3000" dirty="0"/>
              <a:t> </a:t>
            </a:r>
            <a:r>
              <a:rPr lang="en-US" sz="3000" dirty="0" err="1"/>
              <a:t>nhận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căn</a:t>
            </a:r>
            <a:r>
              <a:rPr lang="en-US" sz="3000" dirty="0"/>
              <a:t> </a:t>
            </a:r>
            <a:r>
              <a:rPr lang="en-US" sz="3000" dirty="0" err="1"/>
              <a:t>dị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thuốc</a:t>
            </a:r>
            <a:endParaRPr lang="en-US" sz="3000" dirty="0"/>
          </a:p>
          <a:p>
            <a:r>
              <a:rPr lang="en-US" sz="3000" dirty="0" err="1"/>
              <a:t>Tâm</a:t>
            </a:r>
            <a:r>
              <a:rPr lang="en-US" sz="3000" dirty="0"/>
              <a:t> </a:t>
            </a:r>
            <a:r>
              <a:rPr lang="en-US" sz="3000" dirty="0" err="1"/>
              <a:t>thần</a:t>
            </a:r>
            <a:r>
              <a:rPr lang="en-US" sz="3000" dirty="0"/>
              <a:t> </a:t>
            </a:r>
            <a:r>
              <a:rPr lang="en-US" sz="3000" dirty="0" err="1"/>
              <a:t>vận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: </a:t>
            </a:r>
            <a:r>
              <a:rPr lang="en-US" sz="3000" dirty="0" err="1"/>
              <a:t>nói</a:t>
            </a:r>
            <a:r>
              <a:rPr lang="en-US" sz="3000" dirty="0"/>
              <a:t> </a:t>
            </a:r>
            <a:r>
              <a:rPr lang="en-US" sz="3000" dirty="0" err="1"/>
              <a:t>bập</a:t>
            </a:r>
            <a:r>
              <a:rPr lang="en-US" sz="3000" dirty="0"/>
              <a:t> </a:t>
            </a:r>
            <a:r>
              <a:rPr lang="en-US" sz="3000" dirty="0" err="1"/>
              <a:t>bẹ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295401" y="3889420"/>
            <a:ext cx="9601196" cy="20734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Gia </a:t>
            </a:r>
            <a:r>
              <a:rPr lang="en-US" sz="3200" b="1" dirty="0" err="1"/>
              <a:t>đình</a:t>
            </a:r>
            <a:r>
              <a:rPr lang="en-US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Chưa</a:t>
            </a:r>
            <a:r>
              <a:rPr lang="en-US" sz="3200" dirty="0"/>
              <a:t> </a:t>
            </a:r>
            <a:r>
              <a:rPr lang="en-US" sz="3200" dirty="0" err="1"/>
              <a:t>ghi</a:t>
            </a:r>
            <a:r>
              <a:rPr lang="en-US" sz="3200" dirty="0"/>
              <a:t>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di </a:t>
            </a:r>
            <a:r>
              <a:rPr lang="en-US" sz="3200" dirty="0" err="1"/>
              <a:t>truyền</a:t>
            </a:r>
            <a:r>
              <a:rPr lang="en-US" sz="3200" dirty="0"/>
              <a:t> , </a:t>
            </a:r>
            <a:r>
              <a:rPr lang="en-US" sz="3200" dirty="0" err="1"/>
              <a:t>dị</a:t>
            </a:r>
            <a:r>
              <a:rPr lang="en-US" sz="3200" dirty="0"/>
              <a:t> </a:t>
            </a:r>
            <a:r>
              <a:rPr lang="en-US" sz="3200" dirty="0" err="1"/>
              <a:t>tật</a:t>
            </a:r>
            <a:r>
              <a:rPr lang="en-US" sz="3200" dirty="0"/>
              <a:t> </a:t>
            </a:r>
            <a:r>
              <a:rPr lang="en-US" sz="3200" dirty="0" err="1"/>
              <a:t>bẩm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ai</a:t>
            </a:r>
            <a:r>
              <a:rPr lang="en-US" sz="3200" dirty="0"/>
              <a:t> </a:t>
            </a:r>
            <a:r>
              <a:rPr lang="en-US" sz="3200" dirty="0" err="1"/>
              <a:t>mắc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viêm</a:t>
            </a:r>
            <a:r>
              <a:rPr lang="en-US" sz="3200" dirty="0"/>
              <a:t> </a:t>
            </a:r>
            <a:r>
              <a:rPr lang="en-US" sz="3200" dirty="0" err="1"/>
              <a:t>nhiễm</a:t>
            </a:r>
            <a:r>
              <a:rPr lang="en-US" sz="3200" dirty="0"/>
              <a:t> </a:t>
            </a:r>
            <a:r>
              <a:rPr lang="en-US" sz="3200" dirty="0" err="1"/>
              <a:t>gần</a:t>
            </a:r>
            <a:r>
              <a:rPr lang="en-US" sz="3200" dirty="0"/>
              <a:t> </a:t>
            </a:r>
            <a:r>
              <a:rPr lang="en-US" sz="3200" dirty="0" err="1"/>
              <a:t>đây</a:t>
            </a:r>
            <a:endParaRPr lang="en-US" sz="3200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692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44246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 err="1"/>
              <a:t>Khám</a:t>
            </a:r>
            <a:r>
              <a:rPr lang="en-US" sz="3200" dirty="0"/>
              <a:t>: </a:t>
            </a:r>
            <a:r>
              <a:rPr lang="en-US" sz="3200" dirty="0" err="1"/>
              <a:t>lúc</a:t>
            </a:r>
            <a:r>
              <a:rPr lang="en-US" sz="3200" dirty="0"/>
              <a:t> 11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ngày</a:t>
            </a:r>
            <a:r>
              <a:rPr lang="en-US" sz="3200" dirty="0"/>
              <a:t> 5/12/2016 (9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vn</a:t>
            </a:r>
            <a:r>
              <a:rPr lang="en-US" sz="3200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2" y="1835234"/>
            <a:ext cx="9601196" cy="97042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endParaRPr lang="en-US" b="1" dirty="0"/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GSC= E2V2M3= 7đ (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phenolbarbital</a:t>
            </a:r>
            <a:r>
              <a:rPr lang="en-US" dirty="0"/>
              <a:t>)  </a:t>
            </a:r>
          </a:p>
          <a:p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CPAP 8cmH2O FiO2 40%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457200" lvl="1" indent="0">
              <a:buFont typeface="Arial"/>
              <a:buNone/>
            </a:pPr>
            <a:r>
              <a:rPr lang="en-US" dirty="0" err="1"/>
              <a:t>Mạch</a:t>
            </a:r>
            <a:r>
              <a:rPr lang="en-US" dirty="0"/>
              <a:t> 150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     HAXL: 124/82 mmHg	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sz="2000" dirty="0" err="1"/>
              <a:t>nhiệt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37</a:t>
            </a:r>
            <a:r>
              <a:rPr lang="en-US" sz="2000" baseline="30000" dirty="0"/>
              <a:t>0</a:t>
            </a:r>
            <a:r>
              <a:rPr lang="en-US" sz="2000" dirty="0"/>
              <a:t>C          </a:t>
            </a:r>
            <a:r>
              <a:rPr lang="en-US" sz="2000" dirty="0" err="1"/>
              <a:t>Nhịp</a:t>
            </a:r>
            <a:r>
              <a:rPr lang="en-US" sz="2000" dirty="0"/>
              <a:t> </a:t>
            </a:r>
            <a:r>
              <a:rPr lang="en-US" sz="2000" dirty="0" err="1"/>
              <a:t>thở</a:t>
            </a:r>
            <a:r>
              <a:rPr lang="en-US" sz="2000" dirty="0"/>
              <a:t> 38 </a:t>
            </a:r>
            <a:r>
              <a:rPr lang="en-US" sz="2000" dirty="0" err="1"/>
              <a:t>lần</a:t>
            </a:r>
            <a:r>
              <a:rPr lang="en-US" sz="2000" dirty="0"/>
              <a:t> / </a:t>
            </a:r>
            <a:r>
              <a:rPr lang="en-US" sz="2000" dirty="0" err="1"/>
              <a:t>phú</a:t>
            </a:r>
            <a:r>
              <a:rPr lang="en-US" dirty="0" err="1"/>
              <a:t>t</a:t>
            </a:r>
            <a:r>
              <a:rPr lang="en-US" dirty="0"/>
              <a:t> 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tiểu</a:t>
            </a:r>
            <a:r>
              <a:rPr lang="en-US" sz="2000" dirty="0"/>
              <a:t> 800ml</a:t>
            </a:r>
          </a:p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7.8 Kg,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36 cm,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50 cm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ban,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kẹp</a:t>
            </a:r>
            <a:r>
              <a:rPr lang="en-US" dirty="0"/>
              <a:t> SpO2 2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chân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1" dirty="0"/>
          </a:p>
          <a:p>
            <a:pPr marL="0" indent="0">
              <a:buFont typeface="Arial"/>
              <a:buNone/>
            </a:pPr>
            <a:r>
              <a:rPr lang="en-US" b="1" dirty="0" err="1"/>
              <a:t>Khám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pPr marL="0" indent="0">
              <a:buFont typeface="Arial"/>
              <a:buNone/>
            </a:pPr>
            <a:r>
              <a:rPr lang="en-US" dirty="0"/>
              <a:t>A. Tim </a:t>
            </a:r>
            <a:r>
              <a:rPr lang="en-US" dirty="0" err="1"/>
              <a:t>mạch</a:t>
            </a:r>
            <a:r>
              <a:rPr lang="en-US" dirty="0"/>
              <a:t>: Tim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150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B.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: </a:t>
            </a:r>
            <a:r>
              <a:rPr lang="en-US" dirty="0" err="1"/>
              <a:t>Thở</a:t>
            </a:r>
            <a:r>
              <a:rPr lang="en-US" dirty="0"/>
              <a:t> CPAP 38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ran, </a:t>
            </a:r>
            <a:r>
              <a:rPr lang="en-US" dirty="0" err="1"/>
              <a:t>rì</a:t>
            </a:r>
            <a:r>
              <a:rPr lang="en-US" dirty="0"/>
              <a:t> </a:t>
            </a:r>
            <a:r>
              <a:rPr lang="en-US" dirty="0" err="1"/>
              <a:t>rào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êm</a:t>
            </a:r>
            <a:r>
              <a:rPr lang="en-US" dirty="0"/>
              <a:t> </a:t>
            </a:r>
            <a:r>
              <a:rPr lang="en-US" dirty="0" err="1"/>
              <a:t>dịu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2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dirty="0"/>
              <a:t>C.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2 cm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, </a:t>
            </a:r>
            <a:r>
              <a:rPr lang="en-US" dirty="0" err="1"/>
              <a:t>lách</a:t>
            </a:r>
            <a:r>
              <a:rPr lang="en-US" dirty="0"/>
              <a:t> k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D.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niệu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nữ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E.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kinh-cơ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: </a:t>
            </a:r>
            <a:r>
              <a:rPr lang="en-US" dirty="0" err="1"/>
              <a:t>thóp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2 cm, </a:t>
            </a:r>
            <a:br>
              <a:rPr lang="en-US" dirty="0"/>
            </a:br>
            <a:r>
              <a:rPr lang="en-US" dirty="0"/>
              <a:t>co </a:t>
            </a:r>
            <a:r>
              <a:rPr lang="en-US" dirty="0" err="1"/>
              <a:t>gồng</a:t>
            </a:r>
            <a:r>
              <a:rPr lang="en-US" dirty="0"/>
              <a:t> 2 </a:t>
            </a:r>
            <a:r>
              <a:rPr lang="en-US" dirty="0" err="1"/>
              <a:t>tay</a:t>
            </a:r>
            <a:r>
              <a:rPr lang="en-US" dirty="0"/>
              <a:t> 2 </a:t>
            </a:r>
            <a:r>
              <a:rPr lang="en-US" dirty="0" err="1"/>
              <a:t>chân</a:t>
            </a:r>
            <a:r>
              <a:rPr lang="en-US" dirty="0"/>
              <a:t>,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chi </a:t>
            </a:r>
            <a:r>
              <a:rPr lang="en-US" dirty="0" err="1"/>
              <a:t>bên</a:t>
            </a:r>
            <a:r>
              <a:rPr lang="en-US" dirty="0"/>
              <a:t> P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T, </a:t>
            </a:r>
            <a:br>
              <a:rPr lang="en-US" dirty="0"/>
            </a:b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5mm </a:t>
            </a:r>
            <a:r>
              <a:rPr lang="en-US" dirty="0" err="1"/>
              <a:t>đều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, Babinski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duỗi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dirty="0"/>
              <a:t>F. Tai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Họng</a:t>
            </a:r>
            <a:r>
              <a:rPr lang="en-US" dirty="0"/>
              <a:t>: </a:t>
            </a:r>
            <a:r>
              <a:rPr lang="en-US" dirty="0" err="1"/>
              <a:t>Họng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, tai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2063</Words>
  <Application>Microsoft Office PowerPoint</Application>
  <PresentationFormat>Widescreen</PresentationFormat>
  <Paragraphs>553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Organic</vt:lpstr>
      <vt:lpstr>Office Theme</vt:lpstr>
      <vt:lpstr>BỆNH ÁN</vt:lpstr>
      <vt:lpstr>HÀNH CHÍNH</vt:lpstr>
      <vt:lpstr>LÝ DO NHẬP VIỆN</vt:lpstr>
      <vt:lpstr>BỆNH SỬ</vt:lpstr>
      <vt:lpstr>PowerPoint Presentation</vt:lpstr>
      <vt:lpstr>PowerPoint Presentation</vt:lpstr>
      <vt:lpstr>IV . Tiền căn :</vt:lpstr>
      <vt:lpstr>IV . Tiền căn :</vt:lpstr>
      <vt:lpstr>Khám: lúc 11 giờ ngày 5/12/2016 (9 ngày sau vn)</vt:lpstr>
      <vt:lpstr>Khám: lúc 11 giờ ngày 4/12/2016</vt:lpstr>
      <vt:lpstr>Tóm tắt bệnh án </vt:lpstr>
      <vt:lpstr>Đặt vấn đề</vt:lpstr>
      <vt:lpstr> chẩn đoán sơ bộ</vt:lpstr>
      <vt:lpstr>Bệnh nhân đang có tình trạng shock?</vt:lpstr>
      <vt:lpstr>Shock còn bù hay mất bù</vt:lpstr>
      <vt:lpstr>PowerPoint Presentation</vt:lpstr>
      <vt:lpstr>Có suy cơ quan?</vt:lpstr>
      <vt:lpstr> chẩn đoán lúc nhập viện</vt:lpstr>
      <vt:lpstr>Đề nghị cận lâm sàng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Chẩn đoán</vt:lpstr>
      <vt:lpstr>Hướng xử trí</vt:lpstr>
      <vt:lpstr>Hỗ trợ hô hấp</vt:lpstr>
      <vt:lpstr>Dịch và Vận mạch</vt:lpstr>
      <vt:lpstr>Kháng sinh</vt:lpstr>
      <vt:lpstr>Điều trị rối loạn chuyển hóa</vt:lpstr>
      <vt:lpstr>Diễn tiến LS</vt:lpstr>
      <vt:lpstr>Tiên lượng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Linh Phan Nguyễn Vũ</dc:creator>
  <cp:lastModifiedBy>Linh Phan Nguyễn Vũ</cp:lastModifiedBy>
  <cp:revision>34</cp:revision>
  <dcterms:created xsi:type="dcterms:W3CDTF">2016-12-07T07:49:35Z</dcterms:created>
  <dcterms:modified xsi:type="dcterms:W3CDTF">2016-12-08T12:19:04Z</dcterms:modified>
</cp:coreProperties>
</file>